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6" r:id="rId21"/>
    <p:sldId id="277" r:id="rId22"/>
    <p:sldId id="278" r:id="rId23"/>
    <p:sldId id="279" r:id="rId24"/>
    <p:sldId id="280" r:id="rId25"/>
    <p:sldId id="281" r:id="rId26"/>
    <p:sldId id="282" r:id="rId27"/>
    <p:sldId id="283" r:id="rId28"/>
    <p:sldId id="284" r:id="rId29"/>
    <p:sldId id="274" r:id="rId30"/>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4660"/>
  </p:normalViewPr>
  <p:slideViewPr>
    <p:cSldViewPr>
      <p:cViewPr varScale="1">
        <p:scale>
          <a:sx n="65" d="100"/>
          <a:sy n="65" d="100"/>
        </p:scale>
        <p:origin x="-1290"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B28EAD8-0C2E-4B18-812D-44AB889DF368}" type="datetimeFigureOut">
              <a:rPr lang="zh-CN" altLang="en-US" smtClean="0"/>
              <a:pPr/>
              <a:t>2015/1/20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FE6D38-01B1-4658-AB9B-943C2D5790F5}"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B28EAD8-0C2E-4B18-812D-44AB889DF368}" type="datetimeFigureOut">
              <a:rPr lang="zh-CN" altLang="en-US" smtClean="0"/>
              <a:pPr/>
              <a:t>2015/1/20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FE6D38-01B1-4658-AB9B-943C2D5790F5}"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B28EAD8-0C2E-4B18-812D-44AB889DF368}" type="datetimeFigureOut">
              <a:rPr lang="zh-CN" altLang="en-US" smtClean="0"/>
              <a:pPr/>
              <a:t>2015/1/20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FE6D38-01B1-4658-AB9B-943C2D5790F5}"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B28EAD8-0C2E-4B18-812D-44AB889DF368}" type="datetimeFigureOut">
              <a:rPr lang="zh-CN" altLang="en-US" smtClean="0"/>
              <a:pPr/>
              <a:t>2015/1/20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FE6D38-01B1-4658-AB9B-943C2D5790F5}"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B28EAD8-0C2E-4B18-812D-44AB889DF368}" type="datetimeFigureOut">
              <a:rPr lang="zh-CN" altLang="en-US" smtClean="0"/>
              <a:pPr/>
              <a:t>2015/1/20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CFE6D38-01B1-4658-AB9B-943C2D5790F5}"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B28EAD8-0C2E-4B18-812D-44AB889DF368}" type="datetimeFigureOut">
              <a:rPr lang="zh-CN" altLang="en-US" smtClean="0"/>
              <a:pPr/>
              <a:t>2015/1/20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CFE6D38-01B1-4658-AB9B-943C2D5790F5}"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B28EAD8-0C2E-4B18-812D-44AB889DF368}" type="datetimeFigureOut">
              <a:rPr lang="zh-CN" altLang="en-US" smtClean="0"/>
              <a:pPr/>
              <a:t>2015/1/20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CFE6D38-01B1-4658-AB9B-943C2D5790F5}"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B28EAD8-0C2E-4B18-812D-44AB889DF368}" type="datetimeFigureOut">
              <a:rPr lang="zh-CN" altLang="en-US" smtClean="0"/>
              <a:pPr/>
              <a:t>2015/1/20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FE6D38-01B1-4658-AB9B-943C2D5790F5}"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B28EAD8-0C2E-4B18-812D-44AB889DF368}" type="datetimeFigureOut">
              <a:rPr lang="zh-CN" altLang="en-US" smtClean="0"/>
              <a:pPr/>
              <a:t>2015/1/20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FE6D38-01B1-4658-AB9B-943C2D5790F5}"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B28EAD8-0C2E-4B18-812D-44AB889DF368}" type="datetimeFigureOut">
              <a:rPr lang="zh-CN" altLang="en-US" smtClean="0"/>
              <a:pPr/>
              <a:t>2015/1/20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FE6D38-01B1-4658-AB9B-943C2D5790F5}"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B28EAD8-0C2E-4B18-812D-44AB889DF368}" type="datetimeFigureOut">
              <a:rPr lang="zh-CN" altLang="en-US" smtClean="0"/>
              <a:pPr/>
              <a:t>2015/1/20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FE6D38-01B1-4658-AB9B-943C2D5790F5}"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28EAD8-0C2E-4B18-812D-44AB889DF368}" type="datetimeFigureOut">
              <a:rPr lang="zh-CN" altLang="en-US" smtClean="0"/>
              <a:pPr/>
              <a:t>2015/1/20</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FE6D38-01B1-4658-AB9B-943C2D5790F5}"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r>
              <a:rPr lang="zh-CN" altLang="zh-CN" sz="5400" b="1" dirty="0"/>
              <a:t>语用</a:t>
            </a:r>
            <a:r>
              <a:rPr lang="zh-CN" altLang="zh-CN" sz="5400" b="1" dirty="0" smtClean="0"/>
              <a:t>题</a:t>
            </a:r>
            <a:r>
              <a:rPr lang="en-US" altLang="zh-CN" sz="5400" b="1" dirty="0" smtClean="0"/>
              <a:t>——</a:t>
            </a:r>
            <a:r>
              <a:rPr lang="zh-CN" altLang="zh-CN" sz="5400" b="1" dirty="0" smtClean="0"/>
              <a:t>逻</a:t>
            </a:r>
            <a:r>
              <a:rPr lang="zh-CN" altLang="zh-CN" sz="5400" b="1" dirty="0"/>
              <a:t>辑思维训</a:t>
            </a:r>
            <a:r>
              <a:rPr lang="zh-CN" altLang="zh-CN" sz="5400" b="1" dirty="0" smtClean="0"/>
              <a:t>练</a:t>
            </a:r>
            <a:endParaRPr lang="zh-CN" altLang="en-US" sz="5400" b="1" dirty="0"/>
          </a:p>
        </p:txBody>
      </p:sp>
      <p:sp>
        <p:nvSpPr>
          <p:cNvPr id="3" name="副标题 2"/>
          <p:cNvSpPr>
            <a:spLocks noGrp="1"/>
          </p:cNvSpPr>
          <p:nvPr>
            <p:ph type="subTitle" idx="1"/>
          </p:nvPr>
        </p:nvSpPr>
        <p:spPr/>
        <p:txBody>
          <a:bodyPr/>
          <a:lstStyle/>
          <a:p>
            <a:r>
              <a:rPr lang="zh-CN" altLang="en-US" b="1" dirty="0" smtClean="0"/>
              <a:t>詹保胜</a:t>
            </a:r>
            <a:endParaRPr lang="en-US" altLang="zh-CN" b="1" dirty="0" smtClean="0"/>
          </a:p>
          <a:p>
            <a:r>
              <a:rPr lang="en-US" altLang="zh-CN" b="1" dirty="0" smtClean="0"/>
              <a:t>20150120</a:t>
            </a:r>
            <a:endParaRPr lang="zh-CN" altLang="en-US"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3600" b="1" dirty="0" smtClean="0">
                <a:solidFill>
                  <a:srgbClr val="FF0000"/>
                </a:solidFill>
                <a:latin typeface="黑体" pitchFamily="49" charset="-122"/>
                <a:ea typeface="黑体" pitchFamily="49" charset="-122"/>
              </a:rPr>
              <a:t>复习</a:t>
            </a:r>
            <a:r>
              <a:rPr lang="en-US" altLang="zh-CN" sz="3600" b="1" dirty="0" smtClean="0">
                <a:solidFill>
                  <a:srgbClr val="FF0000"/>
                </a:solidFill>
              </a:rPr>
              <a:t>——</a:t>
            </a:r>
            <a:r>
              <a:rPr lang="zh-CN" altLang="en-US" sz="6000" b="1" dirty="0" smtClean="0"/>
              <a:t>逻辑填空技巧</a:t>
            </a:r>
            <a:endParaRPr lang="zh-CN" altLang="en-US" sz="6000" b="1" dirty="0"/>
          </a:p>
        </p:txBody>
      </p:sp>
      <p:sp>
        <p:nvSpPr>
          <p:cNvPr id="3" name="内容占位符 2"/>
          <p:cNvSpPr>
            <a:spLocks noGrp="1"/>
          </p:cNvSpPr>
          <p:nvPr>
            <p:ph idx="1"/>
          </p:nvPr>
        </p:nvSpPr>
        <p:spPr/>
        <p:txBody>
          <a:bodyPr>
            <a:normAutofit fontScale="92500" lnSpcReduction="20000"/>
          </a:bodyPr>
          <a:lstStyle/>
          <a:p>
            <a:r>
              <a:rPr lang="zh-CN" altLang="en-US" b="1" dirty="0" smtClean="0">
                <a:solidFill>
                  <a:srgbClr val="7030A0"/>
                </a:solidFill>
              </a:rPr>
              <a:t>①抓住话题，整体把握段意；</a:t>
            </a:r>
            <a:endParaRPr lang="en-US" altLang="zh-CN" b="1" dirty="0" smtClean="0">
              <a:solidFill>
                <a:srgbClr val="7030A0"/>
              </a:solidFill>
            </a:endParaRPr>
          </a:p>
          <a:p>
            <a:r>
              <a:rPr lang="zh-CN" altLang="en-US" b="1" dirty="0" smtClean="0">
                <a:solidFill>
                  <a:srgbClr val="C00000"/>
                </a:solidFill>
              </a:rPr>
              <a:t>②弄清文段思路：时间顺序，空间顺序，逻辑顺序</a:t>
            </a:r>
            <a:r>
              <a:rPr lang="en-US" altLang="zh-CN" b="1" dirty="0" smtClean="0">
                <a:solidFill>
                  <a:srgbClr val="C00000"/>
                </a:solidFill>
              </a:rPr>
              <a:t>——</a:t>
            </a:r>
            <a:r>
              <a:rPr lang="zh-CN" altLang="en-US" b="1" dirty="0" smtClean="0">
                <a:solidFill>
                  <a:srgbClr val="C00000"/>
                </a:solidFill>
              </a:rPr>
              <a:t>因果、条件、递进等；</a:t>
            </a:r>
            <a:endParaRPr lang="en-US" altLang="zh-CN" b="1" dirty="0" smtClean="0">
              <a:solidFill>
                <a:srgbClr val="C00000"/>
              </a:solidFill>
            </a:endParaRPr>
          </a:p>
          <a:p>
            <a:r>
              <a:rPr lang="zh-CN" altLang="en-US" b="1" dirty="0" smtClean="0">
                <a:solidFill>
                  <a:srgbClr val="006600"/>
                </a:solidFill>
              </a:rPr>
              <a:t>③弄清文段结构：总分式，并列式，层进式等等。结构有提示。</a:t>
            </a:r>
            <a:endParaRPr lang="en-US" altLang="zh-CN" b="1" dirty="0" smtClean="0">
              <a:solidFill>
                <a:srgbClr val="006600"/>
              </a:solidFill>
            </a:endParaRPr>
          </a:p>
          <a:p>
            <a:r>
              <a:rPr lang="zh-CN" altLang="en-US" b="1" dirty="0" smtClean="0">
                <a:solidFill>
                  <a:srgbClr val="FF0000"/>
                </a:solidFill>
              </a:rPr>
              <a:t>④理解每一句话的意思，思考其内涵及外延，揣摩上下句走势；</a:t>
            </a:r>
            <a:endParaRPr lang="en-US" altLang="zh-CN" b="1" dirty="0" smtClean="0">
              <a:solidFill>
                <a:srgbClr val="FF0000"/>
              </a:solidFill>
            </a:endParaRPr>
          </a:p>
          <a:p>
            <a:r>
              <a:rPr lang="zh-CN" altLang="en-US" b="1" dirty="0" smtClean="0">
                <a:solidFill>
                  <a:srgbClr val="002060"/>
                </a:solidFill>
              </a:rPr>
              <a:t>⑤参看标点符号，借助其暗示。冒号表总结或总括；分号表并列；问号是疑问、设问或反问；感叹号表述感慨或惊呼；破折号表解释；逗号表陈述。等等。</a:t>
            </a:r>
            <a:endParaRPr lang="zh-CN" altLang="en-US" b="1"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9" presetClass="entr" presetSubtype="0" accel="10000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9" presetClass="entr" presetSubtype="0" accel="10000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3">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3">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9" presetClass="entr" presetSubtype="0" accel="10000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500" fill="hold"/>
                                        <p:tgtEl>
                                          <p:spTgt spid="3">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2" dur="500" fill="hold"/>
                                        <p:tgtEl>
                                          <p:spTgt spid="3">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3" dur="500" fill="hold"/>
                                        <p:tgtEl>
                                          <p:spTgt spid="3">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3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9" presetClass="entr" presetSubtype="0" accel="10000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500" fill="hold"/>
                                        <p:tgtEl>
                                          <p:spTgt spid="3">
                                            <p:txEl>
                                              <p:pRg st="4" end="4"/>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40" dur="500" fill="hold"/>
                                        <p:tgtEl>
                                          <p:spTgt spid="3">
                                            <p:txEl>
                                              <p:pRg st="4" end="4"/>
                                            </p:txEl>
                                          </p:spTgt>
                                        </p:tgtEl>
                                        <p:attrNameLst>
                                          <p:attrName>ppt_w</p:attrName>
                                        </p:attrNameLst>
                                      </p:cBhvr>
                                      <p:tavLst>
                                        <p:tav tm="0">
                                          <p:val>
                                            <p:strVal val="#ppt_w+.3"/>
                                          </p:val>
                                        </p:tav>
                                        <p:tav tm="50000">
                                          <p:val>
                                            <p:strVal val="#ppt_w+.3"/>
                                          </p:val>
                                        </p:tav>
                                        <p:tav tm="100000">
                                          <p:val>
                                            <p:strVal val="#ppt_w"/>
                                          </p:val>
                                        </p:tav>
                                      </p:tavLst>
                                    </p:anim>
                                    <p:anim calcmode="lin" valueType="num">
                                      <p:cBhvr>
                                        <p:cTn id="41" dur="500" fill="hold"/>
                                        <p:tgtEl>
                                          <p:spTgt spid="3">
                                            <p:txEl>
                                              <p:pRg st="4" end="4"/>
                                            </p:txEl>
                                          </p:spTgt>
                                        </p:tgtEl>
                                        <p:attrNameLst>
                                          <p:attrName>ppt_x</p:attrName>
                                        </p:attrNameLst>
                                      </p:cBhvr>
                                      <p:tavLst>
                                        <p:tav tm="0">
                                          <p:val>
                                            <p:strVal val="#ppt_x-.3"/>
                                          </p:val>
                                        </p:tav>
                                        <p:tav tm="50000">
                                          <p:val>
                                            <p:strVal val="#ppt_x"/>
                                          </p:val>
                                        </p:tav>
                                        <p:tav tm="100000">
                                          <p:val>
                                            <p:strVal val="#ppt_x"/>
                                          </p:val>
                                        </p:tav>
                                      </p:tavLst>
                                    </p:anim>
                                    <p:anim calcmode="lin" valueType="num">
                                      <p:cBhvr>
                                        <p:cTn id="42"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692696"/>
            <a:ext cx="8229600" cy="5433467"/>
          </a:xfrm>
        </p:spPr>
        <p:txBody>
          <a:bodyPr>
            <a:normAutofit fontScale="92500" lnSpcReduction="20000"/>
          </a:bodyPr>
          <a:lstStyle/>
          <a:p>
            <a:r>
              <a:rPr lang="en-US" altLang="zh-CN" b="1" dirty="0"/>
              <a:t>1.</a:t>
            </a:r>
            <a:r>
              <a:rPr lang="zh-CN" altLang="zh-CN" b="1" dirty="0"/>
              <a:t>在下面一段文字横线处补写恰当的语句，使整段文字语意完整连贯，内容贴切，逻辑严密。每处不超过</a:t>
            </a:r>
            <a:r>
              <a:rPr lang="en-US" altLang="zh-CN" b="1" dirty="0"/>
              <a:t>15</a:t>
            </a:r>
            <a:r>
              <a:rPr lang="zh-CN" altLang="zh-CN" b="1" dirty="0"/>
              <a:t>个字。</a:t>
            </a:r>
          </a:p>
          <a:p>
            <a:r>
              <a:rPr lang="zh-CN" altLang="zh-CN" b="1" dirty="0" smtClean="0"/>
              <a:t>　　二氧化碳是最主要的大气保温气体之一。大气中的二氧化碳浓度升高会导致全球变暖，造成天气干旱或旱涝不均，甚至可能造成海洋水位上升，淹没大量沿海城市，</a:t>
            </a:r>
            <a:r>
              <a:rPr kumimoji="0" lang="zh-CN" altLang="en-US" b="1" i="0" u="none" strike="noStrike" cap="none" normalizeH="0" baseline="0" dirty="0" smtClean="0">
                <a:ln>
                  <a:noFill/>
                </a:ln>
                <a:solidFill>
                  <a:srgbClr val="FF0000"/>
                </a:solidFill>
                <a:effectLst/>
                <a:latin typeface="Times New Roman" pitchFamily="18" charset="0"/>
                <a:ea typeface="宋体" pitchFamily="2" charset="-122"/>
                <a:cs typeface="宋体" pitchFamily="2" charset="-122"/>
              </a:rPr>
              <a:t>①</a:t>
            </a:r>
            <a:r>
              <a:rPr kumimoji="0" lang="zh-CN" altLang="en-US" b="1" i="0" u="sng" strike="noStrike" cap="none" normalizeH="0" baseline="0" dirty="0" smtClean="0">
                <a:ln>
                  <a:noFill/>
                </a:ln>
                <a:solidFill>
                  <a:srgbClr val="FF0000"/>
                </a:solidFill>
                <a:effectLst/>
                <a:latin typeface="Times New Roman" pitchFamily="18" charset="0"/>
                <a:ea typeface="宋体" pitchFamily="2" charset="-122"/>
                <a:cs typeface="宋体" pitchFamily="2" charset="-122"/>
              </a:rPr>
              <a:t>给人类带来巨大的灾难</a:t>
            </a:r>
            <a:r>
              <a:rPr lang="zh-CN" altLang="zh-CN" b="1" u="sng" dirty="0" smtClean="0"/>
              <a:t>。</a:t>
            </a:r>
            <a:r>
              <a:rPr lang="zh-CN" altLang="zh-CN" b="1" dirty="0" smtClean="0"/>
              <a:t>然而，也有研究指出，</a:t>
            </a:r>
            <a:r>
              <a:rPr kumimoji="0" lang="zh-CN" altLang="en-US" b="1" i="0" u="sng" strike="noStrike" cap="none" normalizeH="0" baseline="0" dirty="0" smtClean="0">
                <a:ln>
                  <a:noFill/>
                </a:ln>
                <a:solidFill>
                  <a:srgbClr val="FF0000"/>
                </a:solidFill>
                <a:effectLst/>
                <a:latin typeface="Times New Roman" pitchFamily="18" charset="0"/>
                <a:ea typeface="宋体" pitchFamily="2" charset="-122"/>
                <a:cs typeface="宋体" pitchFamily="2" charset="-122"/>
              </a:rPr>
              <a:t>②二氧化碳增加会带来好处</a:t>
            </a:r>
            <a:r>
              <a:rPr kumimoji="0" lang="zh-CN" altLang="en-US" b="1" i="0" u="sng" strike="noStrike" cap="none" normalizeH="0" baseline="0" dirty="0" smtClean="0">
                <a:ln>
                  <a:noFill/>
                </a:ln>
                <a:solidFill>
                  <a:schemeClr val="tx1"/>
                </a:solidFill>
                <a:effectLst/>
                <a:latin typeface="Times New Roman" pitchFamily="18" charset="0"/>
                <a:ea typeface="宋体" pitchFamily="2" charset="-122"/>
                <a:cs typeface="宋体" pitchFamily="2" charset="-122"/>
              </a:rPr>
              <a:t> </a:t>
            </a:r>
            <a:r>
              <a:rPr lang="zh-CN" altLang="zh-CN" b="1" dirty="0" smtClean="0"/>
              <a:t>：比如增加的二氧化碳可以给植物“施肥”，有利于植物的生长。但这必须有个前提，植物还活</a:t>
            </a:r>
            <a:r>
              <a:rPr lang="zh-CN" altLang="zh-CN" b="1" dirty="0" smtClean="0"/>
              <a:t>着</a:t>
            </a:r>
            <a:r>
              <a:rPr lang="zh-CN" altLang="en-US" b="1" dirty="0" smtClean="0"/>
              <a:t>；</a:t>
            </a:r>
            <a:r>
              <a:rPr lang="zh-CN" altLang="zh-CN" b="1" dirty="0" smtClean="0"/>
              <a:t>如</a:t>
            </a:r>
            <a:r>
              <a:rPr lang="zh-CN" altLang="zh-CN" b="1" dirty="0" smtClean="0"/>
              <a:t>果土壤被污染，</a:t>
            </a:r>
            <a:r>
              <a:rPr kumimoji="0" lang="zh-CN" altLang="en-US" b="1" i="0" u="sng" strike="noStrike" cap="none" normalizeH="0" baseline="0" dirty="0" smtClean="0">
                <a:ln>
                  <a:noFill/>
                </a:ln>
                <a:solidFill>
                  <a:srgbClr val="FF0000"/>
                </a:solidFill>
                <a:effectLst/>
                <a:latin typeface="Times New Roman" pitchFamily="18" charset="0"/>
                <a:ea typeface="宋体" pitchFamily="2" charset="-122"/>
                <a:cs typeface="宋体" pitchFamily="2" charset="-122"/>
              </a:rPr>
              <a:t>③植物就会生病甚至死亡</a:t>
            </a:r>
            <a:r>
              <a:rPr lang="zh-CN" altLang="zh-CN" b="1" u="sng" dirty="0" smtClean="0"/>
              <a:t>，</a:t>
            </a:r>
            <a:r>
              <a:rPr lang="zh-CN" altLang="zh-CN" b="1" dirty="0" smtClean="0"/>
              <a:t>我们就失去了这些向大气中释放氧气的“氧气工厂”和“空气净化器”。</a:t>
            </a:r>
            <a:endParaRPr lang="zh-CN" altLang="zh-CN"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b="1" dirty="0"/>
              <a:t>2.</a:t>
            </a:r>
            <a:r>
              <a:rPr lang="zh-CN" altLang="zh-CN" b="1" dirty="0"/>
              <a:t>每处不超过</a:t>
            </a:r>
            <a:r>
              <a:rPr lang="en-US" altLang="zh-CN" b="1" dirty="0"/>
              <a:t>12</a:t>
            </a:r>
            <a:r>
              <a:rPr lang="zh-CN" altLang="zh-CN" b="1" dirty="0"/>
              <a:t>个字。</a:t>
            </a:r>
          </a:p>
          <a:p>
            <a:r>
              <a:rPr lang="zh-CN" altLang="zh-CN" b="1" dirty="0"/>
              <a:t>大家都知道，</a:t>
            </a:r>
            <a:r>
              <a:rPr lang="zh-CN" altLang="zh-CN" b="1" u="sng" dirty="0">
                <a:solidFill>
                  <a:srgbClr val="FF0000"/>
                </a:solidFill>
              </a:rPr>
              <a:t>①呼吸对人类非常重要</a:t>
            </a:r>
            <a:r>
              <a:rPr lang="zh-CN" altLang="zh-CN" b="1" dirty="0">
                <a:solidFill>
                  <a:srgbClr val="FF0000"/>
                </a:solidFill>
              </a:rPr>
              <a:t> </a:t>
            </a:r>
            <a:r>
              <a:rPr lang="zh-CN" altLang="zh-CN" b="1" dirty="0"/>
              <a:t>，倘若呼吸停止，生命也将终结，人体通过呼吸，</a:t>
            </a:r>
            <a:r>
              <a:rPr lang="zh-CN" altLang="zh-CN" b="1" u="sng" dirty="0">
                <a:solidFill>
                  <a:srgbClr val="FF0000"/>
                </a:solidFill>
              </a:rPr>
              <a:t>②吸入新鲜氧气</a:t>
            </a:r>
            <a:r>
              <a:rPr lang="zh-CN" altLang="zh-CN" b="1" dirty="0"/>
              <a:t>，排出二氧化碳。那你可知道土壌也有呼吸？土壤呼吸和人的呼吸一样，也是一个</a:t>
            </a:r>
            <a:r>
              <a:rPr lang="zh-CN" altLang="zh-CN" b="1" u="sng" dirty="0">
                <a:solidFill>
                  <a:srgbClr val="FF0000"/>
                </a:solidFill>
              </a:rPr>
              <a:t>③吐故纳新</a:t>
            </a:r>
            <a:r>
              <a:rPr lang="zh-CN" altLang="zh-CN" b="1" dirty="0"/>
              <a:t>的过程。</a:t>
            </a:r>
          </a:p>
          <a:p>
            <a:endParaRPr lang="zh-CN" altLang="en-US"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620688"/>
            <a:ext cx="8229600" cy="5976664"/>
          </a:xfrm>
        </p:spPr>
        <p:txBody>
          <a:bodyPr>
            <a:normAutofit fontScale="92500" lnSpcReduction="10000"/>
          </a:bodyPr>
          <a:lstStyle/>
          <a:p>
            <a:r>
              <a:rPr lang="en-US" altLang="zh-CN" dirty="0"/>
              <a:t>3.</a:t>
            </a:r>
            <a:r>
              <a:rPr lang="zh-CN" altLang="zh-CN" dirty="0"/>
              <a:t>每处不超过</a:t>
            </a:r>
            <a:r>
              <a:rPr lang="en-US" altLang="zh-CN" dirty="0"/>
              <a:t>18</a:t>
            </a:r>
            <a:r>
              <a:rPr lang="zh-CN" altLang="zh-CN" dirty="0"/>
              <a:t>个字。</a:t>
            </a:r>
          </a:p>
          <a:p>
            <a:r>
              <a:rPr lang="en-US" altLang="zh-CN" dirty="0"/>
              <a:t>    </a:t>
            </a:r>
            <a:r>
              <a:rPr lang="zh-CN" altLang="zh-CN" dirty="0"/>
              <a:t>命运总是与人一同存在的。</a:t>
            </a:r>
            <a:r>
              <a:rPr lang="zh-CN" altLang="zh-CN" b="1" u="sng" dirty="0">
                <a:solidFill>
                  <a:srgbClr val="FF0000"/>
                </a:solidFill>
              </a:rPr>
              <a:t>①不要惧怕命运的神秘</a:t>
            </a:r>
            <a:r>
              <a:rPr lang="zh-CN" altLang="zh-CN" dirty="0"/>
              <a:t>，虽然有时它深不可测；不要惧怕命运的无常，虽然有时它来去无踪。因为命运有一半在你手里，只有另一半才在上帝的手里。在你绝望的时候，</a:t>
            </a:r>
            <a:r>
              <a:rPr lang="zh-CN" altLang="zh-CN" b="1" u="sng" dirty="0">
                <a:solidFill>
                  <a:srgbClr val="FF0000"/>
                </a:solidFill>
              </a:rPr>
              <a:t>②别忘了自己拥有一半的命运</a:t>
            </a:r>
            <a:r>
              <a:rPr lang="zh-CN" altLang="zh-CN" dirty="0"/>
              <a:t>；在你得意忘形的时候，别忘了上帝手里还有另一半的命运。你的恐惧越放大，你手中掌握的那一半越小，你失去的也就越多；你的努力越超常，你手里掌握的那一半越大，你获得的也就越丰硕。因此，人的一生的全部意义就在于：</a:t>
            </a:r>
            <a:r>
              <a:rPr lang="zh-CN" altLang="zh-CN" b="1" u="sng" dirty="0">
                <a:solidFill>
                  <a:srgbClr val="FF0000"/>
                </a:solidFill>
              </a:rPr>
              <a:t>③用你手中拥有的去获取上帝掌握的（或：用你自己的一半去获取上帝手中的一半）</a:t>
            </a:r>
            <a:r>
              <a:rPr lang="zh-CN" altLang="zh-CN" u="sng" dirty="0"/>
              <a:t> </a:t>
            </a:r>
            <a:r>
              <a:rPr lang="zh-CN" altLang="zh-CN" dirty="0"/>
              <a:t>。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260648"/>
            <a:ext cx="8229600" cy="5865515"/>
          </a:xfrm>
        </p:spPr>
        <p:txBody>
          <a:bodyPr>
            <a:normAutofit lnSpcReduction="10000"/>
          </a:bodyPr>
          <a:lstStyle/>
          <a:p>
            <a:pPr lvl="0"/>
            <a:r>
              <a:rPr lang="en-US" altLang="zh-CN" dirty="0" smtClean="0"/>
              <a:t>4</a:t>
            </a:r>
            <a:r>
              <a:rPr lang="zh-CN" altLang="en-US" dirty="0" smtClean="0"/>
              <a:t>、</a:t>
            </a:r>
            <a:r>
              <a:rPr lang="zh-CN" altLang="zh-CN" dirty="0" smtClean="0"/>
              <a:t>每</a:t>
            </a:r>
            <a:r>
              <a:rPr lang="zh-CN" altLang="zh-CN" dirty="0"/>
              <a:t>处不超过</a:t>
            </a:r>
            <a:r>
              <a:rPr lang="en-US" altLang="zh-CN" dirty="0"/>
              <a:t>10</a:t>
            </a:r>
            <a:r>
              <a:rPr lang="zh-CN" altLang="zh-CN" dirty="0"/>
              <a:t>个字。</a:t>
            </a:r>
          </a:p>
          <a:p>
            <a:r>
              <a:rPr lang="zh-CN" altLang="zh-CN" dirty="0"/>
              <a:t>中国自古不乏爱好美食的文人，</a:t>
            </a:r>
            <a:r>
              <a:rPr lang="zh-CN" altLang="zh-CN" b="1" u="sng" dirty="0">
                <a:solidFill>
                  <a:srgbClr val="FF0000"/>
                </a:solidFill>
              </a:rPr>
              <a:t>①但爱好做饭的文人却并不常见</a:t>
            </a:r>
            <a:r>
              <a:rPr lang="zh-CN" altLang="zh-CN" dirty="0">
                <a:solidFill>
                  <a:srgbClr val="FF0000"/>
                </a:solidFill>
              </a:rPr>
              <a:t>。</a:t>
            </a:r>
            <a:r>
              <a:rPr lang="zh-CN" altLang="zh-CN" dirty="0"/>
              <a:t>因为孟子说过：“君子远庖厨”，品鉴美食是件风雅事，文人爱好做饭就未免失身份。苏轼偏不在乎，</a:t>
            </a:r>
            <a:r>
              <a:rPr lang="zh-CN" altLang="zh-CN" b="1" u="sng" dirty="0">
                <a:solidFill>
                  <a:srgbClr val="FF0000"/>
                </a:solidFill>
              </a:rPr>
              <a:t>②他不仅爱好美食</a:t>
            </a:r>
            <a:r>
              <a:rPr lang="zh-CN" altLang="zh-CN" dirty="0"/>
              <a:t>，还极爱下厨房，以大胆的创意和实践精神，</a:t>
            </a:r>
            <a:r>
              <a:rPr lang="zh-CN" altLang="zh-CN" b="1" u="sng" dirty="0">
                <a:solidFill>
                  <a:srgbClr val="FF0000"/>
                </a:solidFill>
              </a:rPr>
              <a:t>③做出许多流传至今的名菜</a:t>
            </a:r>
            <a:r>
              <a:rPr lang="zh-CN" altLang="zh-CN" dirty="0">
                <a:solidFill>
                  <a:srgbClr val="FF0000"/>
                </a:solidFill>
              </a:rPr>
              <a:t> 。</a:t>
            </a:r>
            <a:r>
              <a:rPr lang="zh-CN" altLang="zh-CN" dirty="0"/>
              <a:t>诸如“东坡鱼”、“东坡肘子”、“东坡羹”、“东坡豆腐”等，这些名菜和他流传至今的诗词文章一样“脍炙人口”，其中最著名的，要属“东坡肉”。 </a:t>
            </a:r>
            <a:endParaRPr lang="zh-CN" alt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fontScale="92500"/>
          </a:bodyPr>
          <a:lstStyle/>
          <a:p>
            <a:pPr lvl="0" algn="just">
              <a:buNone/>
            </a:pPr>
            <a:r>
              <a:rPr lang="en-US" altLang="zh-CN" kern="100" dirty="0" smtClean="0">
                <a:latin typeface="Times New Roman"/>
                <a:cs typeface="宋体"/>
              </a:rPr>
              <a:t>5</a:t>
            </a:r>
            <a:r>
              <a:rPr lang="zh-CN" altLang="en-US" kern="100" dirty="0" smtClean="0">
                <a:latin typeface="Times New Roman"/>
                <a:cs typeface="宋体"/>
              </a:rPr>
              <a:t>、</a:t>
            </a:r>
            <a:r>
              <a:rPr lang="zh-CN" altLang="zh-CN" kern="100" dirty="0" smtClean="0">
                <a:latin typeface="Times New Roman"/>
                <a:cs typeface="宋体"/>
              </a:rPr>
              <a:t>每</a:t>
            </a:r>
            <a:r>
              <a:rPr lang="zh-CN" altLang="zh-CN" kern="100" dirty="0">
                <a:latin typeface="Times New Roman"/>
                <a:cs typeface="宋体"/>
              </a:rPr>
              <a:t>处不超过</a:t>
            </a:r>
            <a:r>
              <a:rPr lang="en-US" altLang="zh-CN" kern="100" dirty="0">
                <a:latin typeface="Times New Roman"/>
                <a:cs typeface="宋体"/>
              </a:rPr>
              <a:t>13</a:t>
            </a:r>
            <a:r>
              <a:rPr lang="zh-CN" altLang="zh-CN" kern="100" dirty="0">
                <a:latin typeface="Times New Roman"/>
                <a:cs typeface="宋体"/>
              </a:rPr>
              <a:t>个字。</a:t>
            </a:r>
            <a:endParaRPr lang="zh-CN" altLang="zh-CN" kern="100" dirty="0">
              <a:latin typeface="Times New Roman"/>
            </a:endParaRPr>
          </a:p>
          <a:p>
            <a:pPr algn="just">
              <a:spcAft>
                <a:spcPts val="0"/>
              </a:spcAft>
            </a:pPr>
            <a:r>
              <a:rPr lang="en-US" altLang="zh-CN" kern="100" dirty="0">
                <a:latin typeface="宋体"/>
                <a:cs typeface="宋体"/>
              </a:rPr>
              <a:t>    </a:t>
            </a:r>
            <a:r>
              <a:rPr lang="zh-CN" altLang="zh-CN" kern="100" dirty="0">
                <a:latin typeface="Times New Roman"/>
                <a:cs typeface="宋体"/>
              </a:rPr>
              <a:t>正月十五是中国的传统节日，正月是农历的“元”日，古人又称夜为“宵”，</a:t>
            </a:r>
            <a:r>
              <a:rPr lang="zh-CN" altLang="zh-CN" b="1" kern="100" dirty="0">
                <a:solidFill>
                  <a:srgbClr val="FF0000"/>
                </a:solidFill>
                <a:latin typeface="Times New Roman"/>
                <a:cs typeface="宋体"/>
              </a:rPr>
              <a:t> </a:t>
            </a:r>
            <a:r>
              <a:rPr lang="zh-CN" altLang="zh-CN" b="1" u="sng" kern="100" dirty="0">
                <a:solidFill>
                  <a:srgbClr val="FF0000"/>
                </a:solidFill>
                <a:latin typeface="Times New Roman"/>
                <a:cs typeface="宋体"/>
              </a:rPr>
              <a:t>①所以称正月十五为元宵节</a:t>
            </a:r>
            <a:r>
              <a:rPr lang="zh-CN" altLang="zh-CN" kern="100" dirty="0">
                <a:latin typeface="Times New Roman"/>
                <a:cs typeface="宋体"/>
              </a:rPr>
              <a:t>。正月十五是一年之中第一个月圆之夜，又值大地回春，人们欢庆佳节，既是为了赏月，</a:t>
            </a:r>
            <a:r>
              <a:rPr lang="zh-CN" altLang="zh-CN" b="1" u="sng" kern="100" dirty="0">
                <a:solidFill>
                  <a:srgbClr val="FF0000"/>
                </a:solidFill>
                <a:latin typeface="Times New Roman"/>
                <a:cs typeface="宋体"/>
              </a:rPr>
              <a:t>②也是为了庆贺新春的到来</a:t>
            </a:r>
            <a:r>
              <a:rPr lang="zh-CN" altLang="zh-CN" kern="100" dirty="0">
                <a:latin typeface="Times New Roman"/>
                <a:cs typeface="宋体"/>
              </a:rPr>
              <a:t>。元宵节不仅仅是一种娱乐性活动，</a:t>
            </a:r>
            <a:r>
              <a:rPr lang="zh-CN" altLang="zh-CN" b="1" u="sng" kern="100" dirty="0">
                <a:solidFill>
                  <a:srgbClr val="FF0000"/>
                </a:solidFill>
                <a:latin typeface="Times New Roman"/>
                <a:cs typeface="宋体"/>
              </a:rPr>
              <a:t>③更是一种独特的文化活动</a:t>
            </a:r>
            <a:r>
              <a:rPr lang="zh-CN" altLang="zh-CN" kern="100" dirty="0">
                <a:latin typeface="Times New Roman"/>
                <a:cs typeface="宋体"/>
              </a:rPr>
              <a:t>，届时，君臣百姓都去看灯、猜谜，文人们则饮酒、赋诗、答对，异常热闹</a:t>
            </a:r>
            <a:r>
              <a:rPr lang="zh-CN" altLang="zh-CN" kern="100" dirty="0" smtClean="0">
                <a:latin typeface="Times New Roman"/>
                <a:cs typeface="宋体"/>
              </a:rPr>
              <a:t>。</a:t>
            </a:r>
            <a:endParaRPr lang="zh-CN" altLang="zh-CN" kern="100" dirty="0">
              <a:latin typeface="Times New Roman"/>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476672"/>
            <a:ext cx="8229600" cy="5649491"/>
          </a:xfrm>
        </p:spPr>
        <p:txBody>
          <a:bodyPr>
            <a:normAutofit/>
          </a:bodyPr>
          <a:lstStyle/>
          <a:p>
            <a:pPr lvl="0" algn="just">
              <a:buNone/>
            </a:pPr>
            <a:r>
              <a:rPr lang="en-US" altLang="zh-CN" kern="100" dirty="0" smtClean="0">
                <a:latin typeface="Times New Roman"/>
                <a:cs typeface="宋体"/>
              </a:rPr>
              <a:t>6</a:t>
            </a:r>
            <a:r>
              <a:rPr lang="zh-CN" altLang="en-US" kern="100" dirty="0" smtClean="0">
                <a:latin typeface="Times New Roman"/>
                <a:cs typeface="宋体"/>
              </a:rPr>
              <a:t>、</a:t>
            </a:r>
            <a:r>
              <a:rPr lang="zh-CN" altLang="zh-CN" kern="100" dirty="0" smtClean="0">
                <a:latin typeface="Times New Roman"/>
                <a:cs typeface="宋体"/>
              </a:rPr>
              <a:t>每</a:t>
            </a:r>
            <a:r>
              <a:rPr lang="zh-CN" altLang="zh-CN" kern="100" dirty="0">
                <a:latin typeface="Times New Roman"/>
                <a:cs typeface="宋体"/>
              </a:rPr>
              <a:t>处不超过</a:t>
            </a:r>
            <a:r>
              <a:rPr lang="en-US" altLang="zh-CN" kern="100" dirty="0">
                <a:latin typeface="Times New Roman"/>
                <a:cs typeface="宋体"/>
              </a:rPr>
              <a:t>12</a:t>
            </a:r>
            <a:r>
              <a:rPr lang="zh-CN" altLang="zh-CN" kern="100" dirty="0">
                <a:latin typeface="Times New Roman"/>
                <a:cs typeface="宋体"/>
              </a:rPr>
              <a:t>个字</a:t>
            </a:r>
            <a:endParaRPr lang="zh-CN" altLang="zh-CN" kern="100" dirty="0">
              <a:latin typeface="Times New Roman"/>
            </a:endParaRPr>
          </a:p>
          <a:p>
            <a:pPr algn="just">
              <a:spcAft>
                <a:spcPts val="0"/>
              </a:spcAft>
            </a:pPr>
            <a:r>
              <a:rPr lang="en-US" altLang="zh-CN" kern="100" dirty="0">
                <a:latin typeface="宋体"/>
                <a:cs typeface="宋体"/>
              </a:rPr>
              <a:t>    </a:t>
            </a:r>
            <a:r>
              <a:rPr lang="zh-CN" altLang="zh-CN" kern="100" dirty="0">
                <a:latin typeface="Times New Roman"/>
                <a:cs typeface="宋体"/>
              </a:rPr>
              <a:t>水是植物主要的组成成分，植物体的含水量一般为</a:t>
            </a:r>
            <a:r>
              <a:rPr lang="en-US" altLang="zh-CN" kern="100" dirty="0">
                <a:latin typeface="Times New Roman"/>
                <a:cs typeface="宋体"/>
              </a:rPr>
              <a:t>60%~80%</a:t>
            </a:r>
            <a:r>
              <a:rPr lang="zh-CN" altLang="zh-CN" kern="100" dirty="0">
                <a:latin typeface="Times New Roman"/>
                <a:cs typeface="宋体"/>
              </a:rPr>
              <a:t>，有的甚至可达</a:t>
            </a:r>
            <a:r>
              <a:rPr lang="en-US" altLang="zh-CN" kern="100" dirty="0">
                <a:latin typeface="Times New Roman"/>
                <a:cs typeface="宋体"/>
              </a:rPr>
              <a:t>90%</a:t>
            </a:r>
            <a:r>
              <a:rPr lang="zh-CN" altLang="zh-CN" kern="100" dirty="0">
                <a:latin typeface="Times New Roman"/>
                <a:cs typeface="宋体"/>
              </a:rPr>
              <a:t>以上。</a:t>
            </a:r>
            <a:r>
              <a:rPr lang="zh-CN" altLang="zh-CN" b="1" u="sng" kern="100" dirty="0">
                <a:solidFill>
                  <a:srgbClr val="FF0000"/>
                </a:solidFill>
                <a:latin typeface="Times New Roman"/>
                <a:cs typeface="宋体"/>
              </a:rPr>
              <a:t>①水是很多物质的溶剂</a:t>
            </a:r>
            <a:r>
              <a:rPr lang="zh-CN" altLang="zh-CN" kern="100" dirty="0">
                <a:latin typeface="Times New Roman"/>
                <a:cs typeface="宋体"/>
              </a:rPr>
              <a:t>，土壤中的矿物质、氧、二氧化碳等都必须先溶于水后，</a:t>
            </a:r>
            <a:r>
              <a:rPr lang="zh-CN" altLang="zh-CN" b="1" u="sng" kern="100" dirty="0">
                <a:solidFill>
                  <a:srgbClr val="FF0000"/>
                </a:solidFill>
                <a:latin typeface="Times New Roman"/>
                <a:cs typeface="宋体"/>
              </a:rPr>
              <a:t>②才能被植物吸收</a:t>
            </a:r>
            <a:r>
              <a:rPr lang="zh-CN" altLang="zh-CN" kern="100" dirty="0">
                <a:latin typeface="Times New Roman"/>
                <a:cs typeface="宋体"/>
              </a:rPr>
              <a:t>。水还能维持细胞和组织的紧张度，以利于各种代谢的正常进行。水是光合作用制造有机物的原料，他还作为反应物参与植物体内很多生物化学过程。因此，</a:t>
            </a:r>
            <a:r>
              <a:rPr lang="zh-CN" altLang="zh-CN" b="1" u="sng" kern="100" dirty="0">
                <a:solidFill>
                  <a:srgbClr val="FF0000"/>
                </a:solidFill>
                <a:latin typeface="Times New Roman"/>
                <a:cs typeface="宋体"/>
              </a:rPr>
              <a:t>③没有水就没有植物的生命。</a:t>
            </a:r>
            <a:r>
              <a:rPr lang="zh-CN" altLang="zh-CN" kern="100" dirty="0">
                <a:latin typeface="Times New Roman"/>
                <a:cs typeface="宋体"/>
              </a:rPr>
              <a:t> </a:t>
            </a:r>
            <a:endParaRPr lang="zh-CN" altLang="zh-CN" kern="100" dirty="0">
              <a:latin typeface="Times New Roman"/>
            </a:endParaRPr>
          </a:p>
          <a:p>
            <a:endParaRPr lang="zh-CN" alt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51520" y="332656"/>
            <a:ext cx="8435280" cy="6192688"/>
          </a:xfrm>
        </p:spPr>
        <p:txBody>
          <a:bodyPr>
            <a:normAutofit fontScale="92500" lnSpcReduction="10000"/>
          </a:bodyPr>
          <a:lstStyle/>
          <a:p>
            <a:pPr lvl="0" algn="just">
              <a:buNone/>
            </a:pPr>
            <a:r>
              <a:rPr lang="en-US" altLang="zh-CN" sz="2400" kern="100" dirty="0" smtClean="0">
                <a:latin typeface="Times New Roman"/>
                <a:cs typeface="宋体"/>
              </a:rPr>
              <a:t>7</a:t>
            </a:r>
            <a:r>
              <a:rPr lang="zh-CN" altLang="en-US" sz="2400" kern="100" dirty="0" smtClean="0">
                <a:latin typeface="Times New Roman"/>
                <a:cs typeface="宋体"/>
              </a:rPr>
              <a:t>、</a:t>
            </a:r>
            <a:r>
              <a:rPr lang="zh-CN" altLang="zh-CN" sz="2400" kern="100" dirty="0" smtClean="0">
                <a:latin typeface="Times New Roman"/>
                <a:cs typeface="宋体"/>
              </a:rPr>
              <a:t>每</a:t>
            </a:r>
            <a:r>
              <a:rPr lang="zh-CN" altLang="zh-CN" sz="2400" kern="100" dirty="0">
                <a:latin typeface="Times New Roman"/>
                <a:cs typeface="宋体"/>
              </a:rPr>
              <a:t>处不超过</a:t>
            </a:r>
            <a:r>
              <a:rPr lang="en-US" altLang="zh-CN" sz="2400" kern="100" dirty="0">
                <a:latin typeface="Times New Roman"/>
                <a:cs typeface="宋体"/>
              </a:rPr>
              <a:t>12</a:t>
            </a:r>
            <a:r>
              <a:rPr lang="zh-CN" altLang="zh-CN" sz="2400" kern="100" dirty="0">
                <a:latin typeface="Times New Roman"/>
                <a:cs typeface="宋体"/>
              </a:rPr>
              <a:t>个字。</a:t>
            </a:r>
            <a:endParaRPr lang="zh-CN" altLang="zh-CN" sz="2400" kern="100" dirty="0">
              <a:latin typeface="Times New Roman"/>
            </a:endParaRPr>
          </a:p>
          <a:p>
            <a:pPr indent="304800"/>
            <a:r>
              <a:rPr lang="zh-CN" altLang="zh-CN" dirty="0">
                <a:latin typeface="Times New Roman"/>
                <a:cs typeface="宋体"/>
              </a:rPr>
              <a:t>环境污染历来被看作“全球问题”，这不但因为</a:t>
            </a:r>
            <a:r>
              <a:rPr lang="zh-CN" altLang="zh-CN" sz="2400" b="1" u="sng" dirty="0">
                <a:solidFill>
                  <a:srgbClr val="FF0000"/>
                </a:solidFill>
                <a:latin typeface="Times New Roman"/>
                <a:cs typeface="宋体"/>
              </a:rPr>
              <a:t>①环境污染的影响没有国界（答出环境污染的扩散性、传播性等意思即可）</a:t>
            </a:r>
            <a:r>
              <a:rPr lang="zh-CN" altLang="zh-CN" dirty="0">
                <a:latin typeface="Times New Roman"/>
                <a:cs typeface="宋体"/>
              </a:rPr>
              <a:t>，一个国家遭遇的污染非常容易进入另一个国家；而且因为各国的环境缺陷往往形成复合结构，带来综合性环境效应。由此来看当前国内的灰霾天气，就不能将</a:t>
            </a:r>
            <a:r>
              <a:rPr lang="zh-CN" altLang="zh-CN" sz="2400" b="1" u="sng" dirty="0">
                <a:solidFill>
                  <a:srgbClr val="FF0000"/>
                </a:solidFill>
                <a:latin typeface="Times New Roman"/>
                <a:cs typeface="宋体"/>
              </a:rPr>
              <a:t>②污染的成因（原因、责任、芦错等也可）</a:t>
            </a:r>
            <a:r>
              <a:rPr lang="zh-CN" altLang="zh-CN" dirty="0">
                <a:latin typeface="Times New Roman"/>
                <a:cs typeface="宋体"/>
              </a:rPr>
              <a:t> ，要么单纯归于国内的产业或生活方式，要么单纯归于国家层面的缺乏规划和监管不力。面对灰霾持续不退和</a:t>
            </a:r>
            <a:r>
              <a:rPr lang="en-US" altLang="zh-CN" dirty="0">
                <a:latin typeface="Times New Roman"/>
                <a:cs typeface="宋体"/>
              </a:rPr>
              <a:t>PM2</a:t>
            </a:r>
            <a:r>
              <a:rPr lang="zh-CN" altLang="zh-CN" dirty="0">
                <a:latin typeface="Times New Roman"/>
                <a:cs typeface="宋体"/>
              </a:rPr>
              <a:t>．</a:t>
            </a:r>
            <a:r>
              <a:rPr lang="en-US" altLang="zh-CN" dirty="0">
                <a:latin typeface="Times New Roman"/>
                <a:cs typeface="宋体"/>
              </a:rPr>
              <a:t>5</a:t>
            </a:r>
            <a:r>
              <a:rPr lang="zh-CN" altLang="zh-CN" dirty="0">
                <a:latin typeface="Times New Roman"/>
                <a:cs typeface="宋体"/>
              </a:rPr>
              <a:t>数值居高不下的现状，现在迫切需要从政府到企业，从社会到个人，</a:t>
            </a:r>
            <a:r>
              <a:rPr lang="zh-CN" altLang="zh-CN" sz="2400" b="1" u="sng" dirty="0">
                <a:solidFill>
                  <a:srgbClr val="FF0000"/>
                </a:solidFill>
                <a:latin typeface="Times New Roman"/>
                <a:cs typeface="宋体"/>
              </a:rPr>
              <a:t>③树立全国一盘棋的整体观念（运用“都”“共同”“携手”等词语表达齐心合力治理污染的意思即可）</a:t>
            </a:r>
            <a:r>
              <a:rPr lang="zh-CN" altLang="zh-CN" dirty="0">
                <a:latin typeface="Times New Roman"/>
                <a:cs typeface="宋体"/>
              </a:rPr>
              <a:t> 。 </a:t>
            </a:r>
            <a:endParaRPr lang="zh-CN" altLang="zh-CN" dirty="0">
              <a:latin typeface="Times New Roman"/>
            </a:endParaRPr>
          </a:p>
          <a:p>
            <a:endParaRPr lang="zh-CN" alt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548680"/>
            <a:ext cx="8229600" cy="5577483"/>
          </a:xfrm>
        </p:spPr>
        <p:txBody>
          <a:bodyPr>
            <a:normAutofit/>
          </a:bodyPr>
          <a:lstStyle/>
          <a:p>
            <a:pPr lvl="0" algn="just">
              <a:buNone/>
            </a:pPr>
            <a:r>
              <a:rPr lang="en-US" altLang="zh-CN" kern="100" dirty="0" smtClean="0">
                <a:latin typeface="Times New Roman"/>
                <a:cs typeface="宋体"/>
              </a:rPr>
              <a:t>8.</a:t>
            </a:r>
            <a:r>
              <a:rPr lang="zh-CN" altLang="zh-CN" kern="100" dirty="0" smtClean="0">
                <a:latin typeface="Times New Roman"/>
                <a:cs typeface="宋体"/>
              </a:rPr>
              <a:t>每</a:t>
            </a:r>
            <a:r>
              <a:rPr lang="zh-CN" altLang="zh-CN" kern="100" dirty="0">
                <a:latin typeface="Times New Roman"/>
                <a:cs typeface="宋体"/>
              </a:rPr>
              <a:t>处不超过</a:t>
            </a:r>
            <a:r>
              <a:rPr lang="en-US" altLang="zh-CN" kern="100" dirty="0">
                <a:latin typeface="Times New Roman"/>
                <a:cs typeface="宋体"/>
              </a:rPr>
              <a:t>10</a:t>
            </a:r>
            <a:r>
              <a:rPr lang="zh-CN" altLang="zh-CN" kern="100" dirty="0">
                <a:latin typeface="Times New Roman"/>
                <a:cs typeface="宋体"/>
              </a:rPr>
              <a:t>个字 </a:t>
            </a:r>
            <a:endParaRPr lang="zh-CN" altLang="zh-CN" kern="100" dirty="0">
              <a:latin typeface="Times New Roman"/>
            </a:endParaRPr>
          </a:p>
          <a:p>
            <a:pPr algn="just">
              <a:spcAft>
                <a:spcPts val="0"/>
              </a:spcAft>
            </a:pPr>
            <a:r>
              <a:rPr lang="en-US" altLang="zh-CN" kern="100" dirty="0">
                <a:latin typeface="宋体"/>
                <a:cs typeface="宋体"/>
              </a:rPr>
              <a:t>     </a:t>
            </a:r>
            <a:r>
              <a:rPr lang="zh-CN" altLang="zh-CN" kern="100" dirty="0">
                <a:latin typeface="Times New Roman"/>
                <a:cs typeface="宋体"/>
              </a:rPr>
              <a:t>一提到根的作用，可能首先想到</a:t>
            </a:r>
            <a:r>
              <a:rPr lang="zh-CN" altLang="zh-CN" b="1" u="sng" kern="100" dirty="0">
                <a:solidFill>
                  <a:srgbClr val="FF0000"/>
                </a:solidFill>
                <a:latin typeface="Times New Roman"/>
                <a:cs typeface="宋体"/>
              </a:rPr>
              <a:t>①吸收水分和吸收养料</a:t>
            </a:r>
            <a:r>
              <a:rPr lang="zh-CN" altLang="zh-CN" kern="100" dirty="0">
                <a:latin typeface="Times New Roman"/>
                <a:cs typeface="宋体"/>
              </a:rPr>
              <a:t>，这两项是绝大多数植物根系的本职工作。然而，进化史上最早出现的根，作用却并非吸收水分和吸取养料，而是</a:t>
            </a:r>
            <a:r>
              <a:rPr lang="zh-CN" altLang="zh-CN" b="1" u="sng" kern="100" dirty="0">
                <a:solidFill>
                  <a:srgbClr val="FF0000"/>
                </a:solidFill>
                <a:latin typeface="Times New Roman"/>
                <a:cs typeface="宋体"/>
              </a:rPr>
              <a:t>②固定植株的位置</a:t>
            </a:r>
            <a:r>
              <a:rPr lang="zh-CN" altLang="zh-CN" kern="100" dirty="0">
                <a:latin typeface="Times New Roman"/>
                <a:cs typeface="宋体"/>
              </a:rPr>
              <a:t>，这种早期类型的根被称为假根</a:t>
            </a:r>
            <a:r>
              <a:rPr lang="zh-CN" altLang="zh-CN" b="1" u="sng" kern="100" dirty="0">
                <a:solidFill>
                  <a:srgbClr val="FF0000"/>
                </a:solidFill>
                <a:latin typeface="Times New Roman"/>
                <a:cs typeface="宋体"/>
              </a:rPr>
              <a:t>③之所以称其为假根</a:t>
            </a:r>
            <a:r>
              <a:rPr lang="zh-CN" altLang="zh-CN" kern="100" dirty="0">
                <a:latin typeface="Times New Roman"/>
                <a:cs typeface="宋体"/>
              </a:rPr>
              <a:t>，是因为这些根内没有运输水分和养料的通道，它仅有的作用就足固定植株</a:t>
            </a:r>
            <a:r>
              <a:rPr lang="en-US" altLang="zh-CN" kern="100" dirty="0">
                <a:latin typeface="Times New Roman"/>
                <a:cs typeface="宋体"/>
              </a:rPr>
              <a:t>. </a:t>
            </a:r>
            <a:r>
              <a:rPr lang="zh-CN" altLang="zh-CN" kern="100" dirty="0">
                <a:latin typeface="Times New Roman"/>
                <a:cs typeface="宋体"/>
              </a:rPr>
              <a:t>假根将植物固定在合适的生活环境中，会降低风吹和水流的影响，提高其生存几率。 </a:t>
            </a:r>
            <a:endParaRPr lang="zh-CN" altLang="zh-CN" kern="100" dirty="0">
              <a:latin typeface="Times New Roman"/>
            </a:endParaRPr>
          </a:p>
          <a:p>
            <a:endParaRPr lang="zh-CN" alt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404664"/>
            <a:ext cx="8229600" cy="5721499"/>
          </a:xfrm>
        </p:spPr>
        <p:txBody>
          <a:bodyPr>
            <a:noAutofit/>
          </a:bodyPr>
          <a:lstStyle/>
          <a:p>
            <a:pPr lvl="0" algn="just">
              <a:buNone/>
            </a:pPr>
            <a:r>
              <a:rPr lang="en-US" altLang="zh-CN" sz="3000" kern="100" dirty="0" smtClean="0">
                <a:latin typeface="Times New Roman"/>
                <a:cs typeface="宋体"/>
              </a:rPr>
              <a:t>9.</a:t>
            </a:r>
            <a:r>
              <a:rPr lang="zh-CN" altLang="zh-CN" sz="3000" kern="100" dirty="0" smtClean="0">
                <a:latin typeface="Times New Roman"/>
                <a:cs typeface="宋体"/>
              </a:rPr>
              <a:t>每</a:t>
            </a:r>
            <a:r>
              <a:rPr lang="zh-CN" altLang="zh-CN" sz="3000" kern="100" dirty="0">
                <a:latin typeface="Times New Roman"/>
                <a:cs typeface="宋体"/>
              </a:rPr>
              <a:t>处不超过</a:t>
            </a:r>
            <a:r>
              <a:rPr lang="en-US" altLang="zh-CN" sz="3000" kern="100" dirty="0">
                <a:latin typeface="Times New Roman"/>
                <a:cs typeface="宋体"/>
              </a:rPr>
              <a:t>20</a:t>
            </a:r>
            <a:r>
              <a:rPr lang="zh-CN" altLang="zh-CN" sz="3000" kern="100" dirty="0">
                <a:latin typeface="Times New Roman"/>
                <a:cs typeface="宋体"/>
              </a:rPr>
              <a:t>个字</a:t>
            </a:r>
            <a:endParaRPr lang="zh-CN" altLang="zh-CN" sz="3000" kern="100" dirty="0">
              <a:latin typeface="Times New Roman"/>
            </a:endParaRPr>
          </a:p>
          <a:p>
            <a:r>
              <a:rPr lang="zh-CN" altLang="zh-CN" sz="3000" dirty="0" smtClean="0">
                <a:latin typeface="Times New Roman"/>
                <a:cs typeface="宋体"/>
              </a:rPr>
              <a:t>心</a:t>
            </a:r>
            <a:r>
              <a:rPr lang="zh-CN" altLang="zh-CN" sz="3000" dirty="0">
                <a:latin typeface="Times New Roman"/>
                <a:cs typeface="宋体"/>
              </a:rPr>
              <a:t>理学家为了测定儿童的勇敢，设计了一个名叫“拾柴火”的教育性试验。实验者以保育院的</a:t>
            </a:r>
            <a:r>
              <a:rPr lang="en-US" altLang="zh-CN" sz="3000" dirty="0">
                <a:latin typeface="Times New Roman"/>
                <a:cs typeface="宋体"/>
              </a:rPr>
              <a:t>40</a:t>
            </a:r>
            <a:r>
              <a:rPr lang="zh-CN" altLang="zh-CN" sz="3000" dirty="0">
                <a:latin typeface="Times New Roman"/>
                <a:cs typeface="宋体"/>
              </a:rPr>
              <a:t>个小朋友为对象，把一些湿的柴火放在离宿舍不远的地方，而把一些干柴火放在山沟里。在冬天的夜晚，实验者要求儿童去取柴火，发现有些孩子勇敢地到山沟里去取柴，</a:t>
            </a:r>
            <a:r>
              <a:rPr lang="zh-CN" altLang="zh-CN" sz="3000" b="1" u="sng" dirty="0">
                <a:solidFill>
                  <a:srgbClr val="FF0000"/>
                </a:solidFill>
                <a:latin typeface="Times New Roman"/>
                <a:cs typeface="宋体"/>
              </a:rPr>
              <a:t>①而大部分孩子怕黑，宁愿就近取湿柴</a:t>
            </a:r>
            <a:r>
              <a:rPr lang="zh-CN" altLang="zh-CN" sz="3000" dirty="0">
                <a:latin typeface="Times New Roman"/>
                <a:cs typeface="宋体"/>
              </a:rPr>
              <a:t>。在几个月的时间里，通过教育，</a:t>
            </a:r>
            <a:r>
              <a:rPr lang="zh-CN" altLang="zh-CN" sz="3000" b="1" u="sng" dirty="0">
                <a:solidFill>
                  <a:srgbClr val="FF0000"/>
                </a:solidFill>
                <a:latin typeface="Times New Roman"/>
                <a:cs typeface="宋体"/>
              </a:rPr>
              <a:t>②敢于去山沟里取干柴的孩子逐渐增多，</a:t>
            </a:r>
            <a:r>
              <a:rPr lang="zh-CN" altLang="zh-CN" sz="3000" dirty="0">
                <a:latin typeface="Times New Roman"/>
                <a:cs typeface="宋体"/>
              </a:rPr>
              <a:t>但仍有</a:t>
            </a:r>
            <a:r>
              <a:rPr lang="en-US" altLang="zh-CN" sz="3000" dirty="0">
                <a:latin typeface="Times New Roman"/>
                <a:cs typeface="宋体"/>
              </a:rPr>
              <a:t>20</a:t>
            </a:r>
            <a:r>
              <a:rPr lang="zh-CN" altLang="zh-CN" sz="3000" dirty="0">
                <a:latin typeface="Times New Roman"/>
                <a:cs typeface="宋体"/>
              </a:rPr>
              <a:t>多个孩子没有多大变化。这个实验使实验者观察到，</a:t>
            </a:r>
            <a:r>
              <a:rPr lang="zh-CN" altLang="zh-CN" sz="3000" b="1" u="sng" dirty="0">
                <a:solidFill>
                  <a:srgbClr val="FF0000"/>
                </a:solidFill>
                <a:latin typeface="Times New Roman"/>
                <a:cs typeface="宋体"/>
              </a:rPr>
              <a:t>③儿童在勇敢方面是有差异的</a:t>
            </a:r>
            <a:r>
              <a:rPr lang="zh-CN" altLang="zh-CN" sz="3000" dirty="0">
                <a:latin typeface="Times New Roman"/>
                <a:cs typeface="宋体"/>
              </a:rPr>
              <a:t>。</a:t>
            </a:r>
            <a:endParaRPr lang="zh-CN" altLang="zh-CN" sz="3000" dirty="0">
              <a:latin typeface="Times New Roman"/>
            </a:endParaRPr>
          </a:p>
          <a:p>
            <a:endParaRPr lang="zh-CN" altLang="en-US" sz="30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404664"/>
            <a:ext cx="8229600" cy="5721499"/>
          </a:xfrm>
        </p:spPr>
        <p:txBody>
          <a:bodyPr>
            <a:normAutofit fontScale="92500" lnSpcReduction="20000"/>
          </a:bodyPr>
          <a:lstStyle/>
          <a:p>
            <a:pPr lvl="0" algn="just">
              <a:buNone/>
            </a:pPr>
            <a:r>
              <a:rPr lang="en-US" altLang="zh-CN" kern="100" dirty="0" smtClean="0">
                <a:latin typeface="Times New Roman"/>
                <a:cs typeface="宋体"/>
              </a:rPr>
              <a:t>10.</a:t>
            </a:r>
            <a:r>
              <a:rPr lang="zh-CN" altLang="zh-CN" kern="100" dirty="0" smtClean="0">
                <a:latin typeface="Times New Roman"/>
                <a:cs typeface="宋体"/>
              </a:rPr>
              <a:t>每</a:t>
            </a:r>
            <a:r>
              <a:rPr lang="zh-CN" altLang="zh-CN" kern="100" dirty="0">
                <a:latin typeface="Times New Roman"/>
                <a:cs typeface="宋体"/>
              </a:rPr>
              <a:t>处不超过</a:t>
            </a:r>
            <a:r>
              <a:rPr lang="en-US" altLang="zh-CN" kern="100" dirty="0">
                <a:latin typeface="Times New Roman"/>
                <a:cs typeface="宋体"/>
              </a:rPr>
              <a:t>15</a:t>
            </a:r>
            <a:r>
              <a:rPr lang="zh-CN" altLang="zh-CN" kern="100" dirty="0">
                <a:latin typeface="Times New Roman"/>
                <a:cs typeface="宋体"/>
              </a:rPr>
              <a:t>个字。</a:t>
            </a:r>
            <a:endParaRPr lang="zh-CN" altLang="zh-CN" kern="100" dirty="0">
              <a:latin typeface="Times New Roman"/>
            </a:endParaRPr>
          </a:p>
          <a:p>
            <a:pPr indent="266700" algn="just">
              <a:spcAft>
                <a:spcPts val="0"/>
              </a:spcAft>
            </a:pPr>
            <a:r>
              <a:rPr lang="zh-CN" altLang="zh-CN" kern="100" dirty="0">
                <a:latin typeface="Times New Roman"/>
                <a:cs typeface="宋体"/>
              </a:rPr>
              <a:t>虽说中国有五千年的饮食文化，烹调方法多种多样，但在营养师们看来</a:t>
            </a:r>
            <a:r>
              <a:rPr lang="zh-CN" altLang="zh-CN" b="1" u="sng" kern="100" dirty="0">
                <a:solidFill>
                  <a:srgbClr val="FF0000"/>
                </a:solidFill>
                <a:latin typeface="Times New Roman"/>
                <a:cs typeface="宋体"/>
              </a:rPr>
              <a:t>①“蒸”这种烹调方式更值得推崇</a:t>
            </a:r>
            <a:r>
              <a:rPr lang="zh-CN" altLang="zh-CN" kern="100" dirty="0">
                <a:latin typeface="Times New Roman"/>
                <a:cs typeface="宋体"/>
              </a:rPr>
              <a:t> ，这是因为“蒸”不仅能保持莱肴的原形、原味，烹制出的菜比较清淡，并且还在很大程度上保存食材的各种营养．更符合健康饮食的要求。</a:t>
            </a:r>
            <a:r>
              <a:rPr lang="zh-CN" altLang="zh-CN" b="1" u="sng" kern="100" dirty="0">
                <a:solidFill>
                  <a:srgbClr val="FF0000"/>
                </a:solidFill>
                <a:latin typeface="Times New Roman"/>
                <a:cs typeface="宋体"/>
              </a:rPr>
              <a:t>②所有的菜都是可以“蒸”的</a:t>
            </a:r>
            <a:r>
              <a:rPr lang="zh-CN" altLang="zh-CN" kern="100" dirty="0">
                <a:latin typeface="Times New Roman"/>
                <a:cs typeface="宋体"/>
              </a:rPr>
              <a:t>，因此我国一直就有“无菜不蒸”的说法。在河北、山西地区有不少菜就是多种蔬菜混合着蒸，蒸出采的菜五颜六色，让人很有食欲，也体现了饮食多样化的原则。</a:t>
            </a:r>
            <a:r>
              <a:rPr lang="zh-CN" altLang="zh-CN" b="1" u="sng" kern="100" dirty="0">
                <a:solidFill>
                  <a:srgbClr val="FF0000"/>
                </a:solidFill>
                <a:latin typeface="Times New Roman"/>
                <a:cs typeface="宋体"/>
              </a:rPr>
              <a:t>③上锅蒸的蔬菜体积不要太大</a:t>
            </a:r>
            <a:r>
              <a:rPr lang="zh-CN" altLang="zh-CN" kern="100" dirty="0">
                <a:latin typeface="Times New Roman"/>
                <a:cs typeface="宋体"/>
              </a:rPr>
              <a:t>，以便能更快地蒸熟。比如将萝卜、紫甘蓝切成丝，山药南瓜切成段。蒸熟后，依个人口味，可调汁拌着食用</a:t>
            </a:r>
            <a:r>
              <a:rPr lang="zh-CN" altLang="zh-CN" kern="100" dirty="0" smtClean="0">
                <a:latin typeface="Times New Roman"/>
                <a:cs typeface="宋体"/>
              </a:rPr>
              <a:t>。</a:t>
            </a:r>
            <a:endParaRPr lang="zh-CN" altLang="zh-CN" kern="100" dirty="0">
              <a:latin typeface="Times New Roman"/>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548680"/>
            <a:ext cx="8229600" cy="5832648"/>
          </a:xfrm>
        </p:spPr>
        <p:txBody>
          <a:bodyPr>
            <a:normAutofit fontScale="92500"/>
          </a:bodyPr>
          <a:lstStyle/>
          <a:p>
            <a:pPr lvl="0" algn="just">
              <a:buNone/>
            </a:pPr>
            <a:r>
              <a:rPr lang="en-US" altLang="zh-CN" kern="100" dirty="0" smtClean="0">
                <a:latin typeface="Times New Roman"/>
                <a:cs typeface="宋体"/>
              </a:rPr>
              <a:t>11</a:t>
            </a:r>
            <a:r>
              <a:rPr lang="zh-CN" altLang="en-US" kern="100" dirty="0" smtClean="0">
                <a:latin typeface="Times New Roman"/>
                <a:cs typeface="宋体"/>
              </a:rPr>
              <a:t>、</a:t>
            </a:r>
            <a:r>
              <a:rPr lang="zh-CN" altLang="zh-CN" kern="100" dirty="0" smtClean="0">
                <a:latin typeface="Times New Roman"/>
                <a:cs typeface="宋体"/>
              </a:rPr>
              <a:t>每</a:t>
            </a:r>
            <a:r>
              <a:rPr lang="zh-CN" altLang="zh-CN" kern="100" dirty="0">
                <a:latin typeface="Times New Roman"/>
                <a:cs typeface="宋体"/>
              </a:rPr>
              <a:t>处不超过</a:t>
            </a:r>
            <a:r>
              <a:rPr lang="en-US" altLang="zh-CN" kern="100" dirty="0">
                <a:latin typeface="Times New Roman"/>
                <a:cs typeface="宋体"/>
              </a:rPr>
              <a:t>15</a:t>
            </a:r>
            <a:r>
              <a:rPr lang="zh-CN" altLang="zh-CN" kern="100" dirty="0">
                <a:latin typeface="Times New Roman"/>
                <a:cs typeface="宋体"/>
              </a:rPr>
              <a:t>个字。 </a:t>
            </a:r>
            <a:endParaRPr lang="zh-CN" altLang="zh-CN" kern="100" dirty="0">
              <a:latin typeface="Times New Roman"/>
            </a:endParaRPr>
          </a:p>
          <a:p>
            <a:pPr algn="just">
              <a:spcAft>
                <a:spcPts val="0"/>
              </a:spcAft>
            </a:pPr>
            <a:r>
              <a:rPr lang="en-US" altLang="zh-CN" kern="100" dirty="0">
                <a:latin typeface="宋体"/>
                <a:cs typeface="宋体"/>
              </a:rPr>
              <a:t>    </a:t>
            </a:r>
            <a:r>
              <a:rPr lang="zh-CN" altLang="zh-CN" kern="100" dirty="0">
                <a:latin typeface="Times New Roman"/>
                <a:cs typeface="宋体"/>
              </a:rPr>
              <a:t>塑料制品多属于一次性使用，用后即扔，</a:t>
            </a:r>
            <a:r>
              <a:rPr lang="zh-CN" altLang="zh-CN" b="1" u="sng" kern="100" dirty="0">
                <a:solidFill>
                  <a:srgbClr val="FF0000"/>
                </a:solidFill>
                <a:latin typeface="Times New Roman"/>
                <a:cs typeface="宋体"/>
              </a:rPr>
              <a:t>①塑料垃圾充斥于各种场所</a:t>
            </a:r>
            <a:r>
              <a:rPr lang="zh-CN" altLang="zh-CN" kern="100" dirty="0">
                <a:latin typeface="Times New Roman"/>
                <a:cs typeface="宋体"/>
              </a:rPr>
              <a:t>，在公园、车站、影院、风景名胜区和公路铁路沿线随风飘扬着塑料袋、塑料薄膜、饮料瓶、包装填充物等塑料垃圾。自然界几乎没有能够消化降解塑料的细菌和酶，所以</a:t>
            </a:r>
            <a:r>
              <a:rPr lang="zh-CN" altLang="zh-CN" b="1" u="sng" kern="100" dirty="0">
                <a:solidFill>
                  <a:srgbClr val="FF0000"/>
                </a:solidFill>
                <a:latin typeface="Times New Roman"/>
                <a:cs typeface="宋体"/>
              </a:rPr>
              <a:t>②难以对其进行生物降解</a:t>
            </a:r>
            <a:r>
              <a:rPr lang="zh-CN" altLang="zh-CN" kern="100" dirty="0">
                <a:latin typeface="Times New Roman"/>
                <a:cs typeface="宋体"/>
              </a:rPr>
              <a:t>。不仅如此，</a:t>
            </a:r>
            <a:r>
              <a:rPr lang="en-US" altLang="zh-CN" kern="100" dirty="0">
                <a:latin typeface="Times New Roman"/>
                <a:cs typeface="宋体"/>
              </a:rPr>
              <a:t>  </a:t>
            </a:r>
            <a:r>
              <a:rPr lang="zh-CN" altLang="zh-CN" b="1" u="sng" kern="100" dirty="0">
                <a:solidFill>
                  <a:srgbClr val="FF0000"/>
                </a:solidFill>
                <a:latin typeface="Times New Roman"/>
                <a:cs typeface="宋体"/>
              </a:rPr>
              <a:t>③塑料垃圾还改变土壤性质</a:t>
            </a:r>
            <a:r>
              <a:rPr lang="zh-CN" altLang="zh-CN" kern="100" dirty="0">
                <a:latin typeface="Times New Roman"/>
                <a:cs typeface="宋体"/>
              </a:rPr>
              <a:t>。当废旧塑料作为生活垃圾进入垃圾场被填埋或散落在田野进入土壤后，混在土壤中会影响土壤内的物质、热量的传递和微生物的生长，改变土壤的特性</a:t>
            </a:r>
            <a:r>
              <a:rPr lang="zh-CN" altLang="zh-CN" kern="100" dirty="0" smtClean="0">
                <a:latin typeface="Times New Roman"/>
                <a:cs typeface="宋体"/>
              </a:rPr>
              <a:t>。</a:t>
            </a:r>
            <a:endParaRPr lang="zh-CN" alt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260648"/>
            <a:ext cx="8229600" cy="5865515"/>
          </a:xfrm>
        </p:spPr>
        <p:txBody>
          <a:bodyPr>
            <a:normAutofit fontScale="85000" lnSpcReduction="10000"/>
          </a:bodyPr>
          <a:lstStyle/>
          <a:p>
            <a:pPr lvl="0" algn="just">
              <a:buNone/>
            </a:pPr>
            <a:r>
              <a:rPr lang="en-US" altLang="zh-CN" kern="100" dirty="0" smtClean="0">
                <a:latin typeface="Times New Roman"/>
                <a:cs typeface="宋体"/>
              </a:rPr>
              <a:t>12</a:t>
            </a:r>
            <a:r>
              <a:rPr lang="zh-CN" altLang="en-US" kern="100" dirty="0" smtClean="0">
                <a:latin typeface="Times New Roman"/>
                <a:cs typeface="宋体"/>
              </a:rPr>
              <a:t>、</a:t>
            </a:r>
            <a:r>
              <a:rPr lang="zh-CN" altLang="zh-CN" kern="100" dirty="0" smtClean="0">
                <a:latin typeface="Times New Roman"/>
                <a:cs typeface="宋体"/>
              </a:rPr>
              <a:t>每</a:t>
            </a:r>
            <a:r>
              <a:rPr lang="zh-CN" altLang="zh-CN" kern="100" dirty="0">
                <a:latin typeface="Times New Roman"/>
                <a:cs typeface="宋体"/>
              </a:rPr>
              <a:t>处不超过</a:t>
            </a:r>
            <a:r>
              <a:rPr lang="en-US" altLang="zh-CN" kern="100" dirty="0">
                <a:latin typeface="Times New Roman"/>
                <a:cs typeface="宋体"/>
              </a:rPr>
              <a:t>15</a:t>
            </a:r>
            <a:r>
              <a:rPr lang="zh-CN" altLang="zh-CN" kern="100" dirty="0">
                <a:latin typeface="Times New Roman"/>
                <a:cs typeface="宋体"/>
              </a:rPr>
              <a:t>个字。</a:t>
            </a:r>
            <a:endParaRPr lang="zh-CN" altLang="zh-CN" kern="100" dirty="0">
              <a:latin typeface="Times New Roman"/>
            </a:endParaRPr>
          </a:p>
          <a:p>
            <a:pPr algn="just">
              <a:spcAft>
                <a:spcPts val="0"/>
              </a:spcAft>
            </a:pPr>
            <a:r>
              <a:rPr lang="en-US" altLang="zh-CN" kern="100" dirty="0">
                <a:latin typeface="宋体"/>
                <a:cs typeface="宋体"/>
              </a:rPr>
              <a:t>    </a:t>
            </a:r>
            <a:r>
              <a:rPr lang="zh-CN" altLang="zh-CN" kern="100" dirty="0">
                <a:latin typeface="Times New Roman"/>
                <a:cs typeface="宋体"/>
              </a:rPr>
              <a:t>很多人误认为竹子不开花。其实，竹子是有花植物。</a:t>
            </a:r>
            <a:r>
              <a:rPr lang="zh-CN" altLang="zh-CN" b="1" u="sng" kern="100" dirty="0">
                <a:solidFill>
                  <a:srgbClr val="FF0000"/>
                </a:solidFill>
                <a:latin typeface="Times New Roman"/>
                <a:cs typeface="宋体"/>
              </a:rPr>
              <a:t>①不同的竹子开花周期会有不同</a:t>
            </a:r>
            <a:r>
              <a:rPr lang="zh-CN" altLang="zh-CN" kern="100" dirty="0">
                <a:latin typeface="Times New Roman"/>
                <a:cs typeface="宋体"/>
              </a:rPr>
              <a:t>，这是遗传基因的影响。如群蕊竹一年开一次花，牡竹、版纳竹</a:t>
            </a:r>
            <a:r>
              <a:rPr lang="en-US" altLang="zh-CN" kern="100" dirty="0">
                <a:latin typeface="Times New Roman"/>
                <a:cs typeface="宋体"/>
              </a:rPr>
              <a:t>30</a:t>
            </a:r>
            <a:r>
              <a:rPr lang="zh-CN" altLang="zh-CN" kern="100" dirty="0">
                <a:latin typeface="Times New Roman"/>
                <a:cs typeface="宋体"/>
              </a:rPr>
              <a:t>年左右才开花，有的种类甚至需要上百年才能开花。那么，为什么竹子开花之后会成片枯死呢？科学家解释，有些植物为繁衍后代，在生命结束之前开花、结果。因为</a:t>
            </a:r>
            <a:r>
              <a:rPr lang="zh-CN" altLang="zh-CN" b="1" u="sng" kern="100" dirty="0">
                <a:solidFill>
                  <a:srgbClr val="FF0000"/>
                </a:solidFill>
                <a:latin typeface="Times New Roman"/>
                <a:cs typeface="宋体"/>
              </a:rPr>
              <a:t>②开花、结果需消耗大量养料</a:t>
            </a:r>
            <a:r>
              <a:rPr lang="zh-CN" altLang="zh-CN" kern="100" dirty="0">
                <a:latin typeface="Times New Roman"/>
                <a:cs typeface="宋体"/>
              </a:rPr>
              <a:t>，而这些养料来自植物的根、茎、叶，营养器官中贮存的养料大部分被消耗，所以植物就逐渐枯死了。在天气长期干旱、土壤板结、杂草丛生的竹林中更容易发生竹子开花现象。可见，</a:t>
            </a:r>
            <a:r>
              <a:rPr lang="zh-CN" altLang="zh-CN" b="1" u="sng" kern="100" dirty="0">
                <a:solidFill>
                  <a:srgbClr val="FF0000"/>
                </a:solidFill>
                <a:latin typeface="Times New Roman"/>
                <a:cs typeface="宋体"/>
              </a:rPr>
              <a:t>③恶劣的环境才造成了竹子开花（或“外部环境对竹子生长产生重要影响”）</a:t>
            </a:r>
            <a:r>
              <a:rPr lang="zh-CN" altLang="zh-CN" kern="100" dirty="0">
                <a:latin typeface="Times New Roman"/>
                <a:cs typeface="宋体"/>
              </a:rPr>
              <a:t>。因此，我们可以根据竹子的特性，采取适当的措施，为竹子创造适宜的生长环境</a:t>
            </a:r>
            <a:r>
              <a:rPr lang="zh-CN" altLang="zh-CN" kern="100" dirty="0" smtClean="0">
                <a:latin typeface="Times New Roman"/>
                <a:cs typeface="宋体"/>
              </a:rPr>
              <a:t>。</a:t>
            </a:r>
            <a:endParaRPr lang="zh-CN" altLang="zh-CN" kern="100" dirty="0">
              <a:latin typeface="Times New Roman"/>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476672"/>
            <a:ext cx="8229600" cy="5649491"/>
          </a:xfrm>
        </p:spPr>
        <p:txBody>
          <a:bodyPr>
            <a:normAutofit fontScale="92500" lnSpcReduction="10000"/>
          </a:bodyPr>
          <a:lstStyle/>
          <a:p>
            <a:pPr algn="just">
              <a:spcAft>
                <a:spcPts val="0"/>
              </a:spcAft>
            </a:pPr>
            <a:r>
              <a:rPr lang="en-US" altLang="zh-CN" kern="100" dirty="0">
                <a:latin typeface="宋体"/>
                <a:cs typeface="宋体"/>
              </a:rPr>
              <a:t>13.</a:t>
            </a:r>
            <a:r>
              <a:rPr lang="zh-CN" altLang="zh-CN" kern="100" dirty="0">
                <a:latin typeface="Times New Roman"/>
                <a:cs typeface="宋体"/>
              </a:rPr>
              <a:t>每处不超过</a:t>
            </a:r>
            <a:r>
              <a:rPr lang="en-US" altLang="zh-CN" kern="100" dirty="0">
                <a:latin typeface="Times New Roman"/>
                <a:cs typeface="宋体"/>
              </a:rPr>
              <a:t>15</a:t>
            </a:r>
            <a:r>
              <a:rPr lang="zh-CN" altLang="zh-CN" kern="100" dirty="0">
                <a:latin typeface="Times New Roman"/>
                <a:cs typeface="宋体"/>
              </a:rPr>
              <a:t>个字。 </a:t>
            </a:r>
            <a:endParaRPr lang="zh-CN" altLang="zh-CN" kern="100" dirty="0">
              <a:latin typeface="Times New Roman"/>
            </a:endParaRPr>
          </a:p>
          <a:p>
            <a:pPr indent="266700" algn="just">
              <a:spcAft>
                <a:spcPts val="0"/>
              </a:spcAft>
            </a:pPr>
            <a:r>
              <a:rPr lang="zh-CN" altLang="zh-CN" kern="100" dirty="0">
                <a:latin typeface="Times New Roman"/>
                <a:cs typeface="宋体"/>
              </a:rPr>
              <a:t>说到底，改革是人在改革，是改革者催动着改革骏马飞奔。“蹄疾而步稳”，对改革骑手来说，需要多么高超的本领</a:t>
            </a:r>
            <a:r>
              <a:rPr lang="en-US" altLang="zh-CN" kern="100" dirty="0">
                <a:latin typeface="Times New Roman"/>
                <a:cs typeface="宋体"/>
              </a:rPr>
              <a:t>!</a:t>
            </a:r>
            <a:r>
              <a:rPr lang="zh-CN" altLang="zh-CN" kern="100" dirty="0">
                <a:latin typeface="Times New Roman"/>
                <a:cs typeface="宋体"/>
              </a:rPr>
              <a:t>然而，我们的本领，随着形势和任务不断发展，</a:t>
            </a:r>
            <a:r>
              <a:rPr lang="zh-CN" altLang="zh-CN" b="1" u="sng" kern="100" dirty="0">
                <a:solidFill>
                  <a:srgbClr val="FF0000"/>
                </a:solidFill>
                <a:latin typeface="Times New Roman"/>
                <a:cs typeface="宋体"/>
              </a:rPr>
              <a:t>①适应的一面正在下降</a:t>
            </a:r>
            <a:r>
              <a:rPr lang="zh-CN" altLang="zh-CN" kern="100" dirty="0">
                <a:latin typeface="Times New Roman"/>
                <a:cs typeface="宋体"/>
              </a:rPr>
              <a:t>，不适应的一面正在上升。正如毛泽东同志</a:t>
            </a:r>
            <a:r>
              <a:rPr lang="en-US" altLang="zh-CN" kern="100" dirty="0">
                <a:latin typeface="Times New Roman"/>
                <a:cs typeface="宋体"/>
              </a:rPr>
              <a:t>1939</a:t>
            </a:r>
            <a:r>
              <a:rPr lang="zh-CN" altLang="zh-CN" kern="100" dirty="0">
                <a:latin typeface="Times New Roman"/>
                <a:cs typeface="宋体"/>
              </a:rPr>
              <a:t>年在延安的讲话：我们队伍里边有一种恐慌，不是经济恐慌，也不是政治恐慌，</a:t>
            </a:r>
            <a:r>
              <a:rPr lang="zh-CN" altLang="zh-CN" b="1" u="sng" kern="100" dirty="0">
                <a:solidFill>
                  <a:srgbClr val="FF0000"/>
                </a:solidFill>
                <a:latin typeface="Times New Roman"/>
                <a:cs typeface="宋体"/>
              </a:rPr>
              <a:t>②而是本领恐慌</a:t>
            </a:r>
            <a:r>
              <a:rPr lang="en-US" altLang="zh-CN" kern="100" dirty="0">
                <a:latin typeface="宋体"/>
                <a:cs typeface="宋体"/>
              </a:rPr>
              <a:t>!</a:t>
            </a:r>
            <a:r>
              <a:rPr lang="zh-CN" altLang="zh-CN" kern="100" dirty="0">
                <a:latin typeface="Times New Roman"/>
                <a:cs typeface="宋体"/>
              </a:rPr>
              <a:t>我们必须把高度的责任感、清醒的危机感化为</a:t>
            </a:r>
            <a:r>
              <a:rPr lang="zh-CN" altLang="zh-CN" b="1" u="sng" kern="100" dirty="0">
                <a:solidFill>
                  <a:srgbClr val="FF0000"/>
                </a:solidFill>
                <a:latin typeface="Times New Roman"/>
                <a:cs typeface="宋体"/>
              </a:rPr>
              <a:t>③加强学习的紧迫感</a:t>
            </a:r>
            <a:r>
              <a:rPr lang="zh-CN" altLang="zh-CN" kern="100" dirty="0">
                <a:latin typeface="Times New Roman"/>
                <a:cs typeface="宋体"/>
              </a:rPr>
              <a:t>，把外部压力转化为内部的高度自觉，多一点学习，多一点思考，多一点实践。少一点无谓的应酬，少一点虚妄的空谈，一刻不停地增强本领。 </a:t>
            </a:r>
            <a:endParaRPr lang="zh-CN" altLang="zh-CN" kern="100" dirty="0">
              <a:latin typeface="Times New Roman"/>
            </a:endParaRPr>
          </a:p>
          <a:p>
            <a:endParaRPr lang="zh-CN" alt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476672"/>
            <a:ext cx="8229600" cy="5649491"/>
          </a:xfrm>
        </p:spPr>
        <p:txBody>
          <a:bodyPr>
            <a:normAutofit/>
          </a:bodyPr>
          <a:lstStyle/>
          <a:p>
            <a:pPr algn="just">
              <a:spcAft>
                <a:spcPts val="0"/>
              </a:spcAft>
            </a:pPr>
            <a:r>
              <a:rPr lang="en-US" altLang="zh-CN" kern="100" dirty="0">
                <a:latin typeface="宋体"/>
                <a:cs typeface="宋体"/>
              </a:rPr>
              <a:t>14.</a:t>
            </a:r>
            <a:r>
              <a:rPr lang="zh-CN" altLang="zh-CN" kern="100" dirty="0">
                <a:latin typeface="Times New Roman"/>
                <a:cs typeface="宋体"/>
              </a:rPr>
              <a:t>每处不超过</a:t>
            </a:r>
            <a:r>
              <a:rPr lang="en-US" altLang="zh-CN" kern="100" dirty="0">
                <a:latin typeface="Times New Roman"/>
                <a:cs typeface="宋体"/>
              </a:rPr>
              <a:t>12</a:t>
            </a:r>
            <a:r>
              <a:rPr lang="zh-CN" altLang="zh-CN" kern="100" dirty="0">
                <a:latin typeface="Times New Roman"/>
                <a:cs typeface="宋体"/>
              </a:rPr>
              <a:t>个字。 </a:t>
            </a:r>
            <a:endParaRPr lang="zh-CN" altLang="zh-CN" kern="100" dirty="0">
              <a:latin typeface="Times New Roman"/>
            </a:endParaRPr>
          </a:p>
          <a:p>
            <a:pPr algn="just">
              <a:spcAft>
                <a:spcPts val="0"/>
              </a:spcAft>
            </a:pPr>
            <a:r>
              <a:rPr lang="en-US" altLang="zh-CN" kern="100" dirty="0">
                <a:latin typeface="宋体"/>
                <a:cs typeface="宋体"/>
              </a:rPr>
              <a:t>    </a:t>
            </a:r>
            <a:r>
              <a:rPr lang="zh-CN" altLang="zh-CN" kern="100" dirty="0">
                <a:latin typeface="Times New Roman"/>
                <a:cs typeface="宋体"/>
              </a:rPr>
              <a:t>从新课改的视角看，教师不应再是单纯的知识传授者，</a:t>
            </a:r>
            <a:r>
              <a:rPr lang="zh-CN" altLang="zh-CN" b="1" u="sng" kern="100" dirty="0">
                <a:solidFill>
                  <a:srgbClr val="FF0000"/>
                </a:solidFill>
                <a:latin typeface="Times New Roman"/>
                <a:cs typeface="宋体"/>
              </a:rPr>
              <a:t>①教师更应像一个导游</a:t>
            </a:r>
            <a:r>
              <a:rPr lang="zh-CN" altLang="zh-CN" kern="100" dirty="0">
                <a:latin typeface="Times New Roman"/>
                <a:cs typeface="宋体"/>
              </a:rPr>
              <a:t>，他将“游客”引入佳境，自由观赏、探究奥秘，但当“游客”对巍然高耸的建筑群茫然不解或不识鸟兽草木之名时，他不会置身事外，</a:t>
            </a:r>
            <a:r>
              <a:rPr lang="zh-CN" altLang="zh-CN" b="1" u="sng" kern="100" dirty="0">
                <a:solidFill>
                  <a:srgbClr val="FF0000"/>
                </a:solidFill>
                <a:latin typeface="Times New Roman"/>
                <a:cs typeface="宋体"/>
              </a:rPr>
              <a:t>②而是适时出面做精彩解说</a:t>
            </a:r>
            <a:r>
              <a:rPr lang="zh-CN" altLang="zh-CN" kern="100" dirty="0">
                <a:latin typeface="Times New Roman"/>
                <a:cs typeface="宋体"/>
              </a:rPr>
              <a:t>，令人如沐春风，有时还要象仙人指路，在“游客”的思路出现滞涩凝绝时轻灵而高妙地一“点”，即收到“ ③（诗句）</a:t>
            </a:r>
            <a:r>
              <a:rPr lang="zh-CN" altLang="zh-CN" b="1" u="sng" kern="100" dirty="0">
                <a:solidFill>
                  <a:srgbClr val="FF0000"/>
                </a:solidFill>
                <a:latin typeface="Times New Roman"/>
                <a:cs typeface="宋体"/>
              </a:rPr>
              <a:t>③柳暗花明又一村</a:t>
            </a:r>
            <a:r>
              <a:rPr lang="zh-CN" altLang="zh-CN" kern="100" dirty="0">
                <a:latin typeface="Times New Roman"/>
                <a:cs typeface="宋体"/>
              </a:rPr>
              <a:t>”的奇效</a:t>
            </a:r>
            <a:r>
              <a:rPr lang="zh-CN" altLang="zh-CN" kern="100" dirty="0" smtClean="0">
                <a:latin typeface="Times New Roman"/>
                <a:cs typeface="宋体"/>
              </a:rPr>
              <a:t>。</a:t>
            </a:r>
            <a:endParaRPr lang="zh-CN" altLang="zh-CN" kern="100" dirty="0">
              <a:latin typeface="Times New Roman"/>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476672"/>
            <a:ext cx="8229600" cy="5904656"/>
          </a:xfrm>
        </p:spPr>
        <p:txBody>
          <a:bodyPr>
            <a:normAutofit lnSpcReduction="10000"/>
          </a:bodyPr>
          <a:lstStyle/>
          <a:p>
            <a:pPr algn="just">
              <a:spcAft>
                <a:spcPts val="0"/>
              </a:spcAft>
            </a:pPr>
            <a:r>
              <a:rPr lang="en-US" altLang="zh-CN" kern="100" dirty="0">
                <a:latin typeface="宋体"/>
                <a:cs typeface="宋体"/>
              </a:rPr>
              <a:t>15.</a:t>
            </a:r>
            <a:r>
              <a:rPr lang="zh-CN" altLang="zh-CN" kern="100" dirty="0">
                <a:latin typeface="Times New Roman"/>
                <a:cs typeface="宋体"/>
              </a:rPr>
              <a:t>每处不超过</a:t>
            </a:r>
            <a:r>
              <a:rPr lang="en-US" altLang="zh-CN" kern="100" dirty="0">
                <a:latin typeface="Times New Roman"/>
                <a:cs typeface="宋体"/>
              </a:rPr>
              <a:t>15</a:t>
            </a:r>
            <a:r>
              <a:rPr lang="zh-CN" altLang="zh-CN" kern="100" dirty="0">
                <a:latin typeface="Times New Roman"/>
                <a:cs typeface="宋体"/>
              </a:rPr>
              <a:t>个字。 </a:t>
            </a:r>
            <a:endParaRPr lang="zh-CN" altLang="zh-CN" kern="100" dirty="0">
              <a:latin typeface="Times New Roman"/>
            </a:endParaRPr>
          </a:p>
          <a:p>
            <a:pPr algn="just">
              <a:spcAft>
                <a:spcPts val="0"/>
              </a:spcAft>
            </a:pPr>
            <a:r>
              <a:rPr lang="en-US" altLang="zh-CN" kern="100" dirty="0">
                <a:latin typeface="宋体"/>
                <a:cs typeface="宋体"/>
              </a:rPr>
              <a:t>    </a:t>
            </a:r>
            <a:r>
              <a:rPr lang="zh-CN" altLang="zh-CN" kern="100" dirty="0">
                <a:latin typeface="Times New Roman"/>
                <a:cs typeface="宋体"/>
              </a:rPr>
              <a:t>“一个不是我们有所求的朋友才是真正的朋友”，诗人赫巴德对友情的认识我特别赞同，但是</a:t>
            </a:r>
            <a:r>
              <a:rPr lang="zh-CN" altLang="zh-CN" b="1" u="sng" kern="100" dirty="0">
                <a:solidFill>
                  <a:srgbClr val="FF0000"/>
                </a:solidFill>
                <a:latin typeface="Times New Roman"/>
                <a:cs typeface="宋体"/>
              </a:rPr>
              <a:t>①功利社会中的朋友往往是有所求</a:t>
            </a:r>
            <a:r>
              <a:rPr lang="en-US" altLang="zh-CN" b="1" u="sng" kern="100" dirty="0">
                <a:solidFill>
                  <a:srgbClr val="FF0000"/>
                </a:solidFill>
                <a:latin typeface="Times New Roman"/>
                <a:cs typeface="宋体"/>
              </a:rPr>
              <a:t>/</a:t>
            </a:r>
            <a:r>
              <a:rPr lang="zh-CN" altLang="zh-CN" b="1" u="sng" kern="100" dirty="0">
                <a:solidFill>
                  <a:srgbClr val="FF0000"/>
                </a:solidFill>
                <a:latin typeface="Times New Roman"/>
                <a:cs typeface="宋体"/>
              </a:rPr>
              <a:t>实际生活中这样的朋友很难得</a:t>
            </a:r>
            <a:r>
              <a:rPr lang="zh-CN" altLang="zh-CN" kern="100" dirty="0">
                <a:latin typeface="Times New Roman"/>
                <a:cs typeface="宋体"/>
              </a:rPr>
              <a:t>。友情至少有一半被有所求败坏，即便</a:t>
            </a:r>
            <a:r>
              <a:rPr lang="zh-CN" altLang="zh-CN" b="1" u="sng" kern="100" dirty="0">
                <a:solidFill>
                  <a:srgbClr val="FF0000"/>
                </a:solidFill>
                <a:latin typeface="Times New Roman"/>
                <a:cs typeface="宋体"/>
              </a:rPr>
              <a:t>②所求的内容乍一看并不坏</a:t>
            </a:r>
            <a:r>
              <a:rPr lang="en-US" altLang="zh-CN" b="1" u="sng" kern="100" dirty="0">
                <a:solidFill>
                  <a:srgbClr val="FF0000"/>
                </a:solidFill>
                <a:latin typeface="Times New Roman"/>
                <a:cs typeface="宋体"/>
              </a:rPr>
              <a:t>/</a:t>
            </a:r>
            <a:r>
              <a:rPr lang="zh-CN" altLang="zh-CN" b="1" u="sng" kern="100" dirty="0">
                <a:solidFill>
                  <a:srgbClr val="FF0000"/>
                </a:solidFill>
                <a:latin typeface="Times New Roman"/>
                <a:cs typeface="宋体"/>
              </a:rPr>
              <a:t>所求内容是人之常情</a:t>
            </a:r>
            <a:r>
              <a:rPr lang="en-US" altLang="zh-CN" b="1" u="sng" kern="100" dirty="0">
                <a:solidFill>
                  <a:srgbClr val="FF0000"/>
                </a:solidFill>
                <a:latin typeface="Times New Roman"/>
                <a:cs typeface="宋体"/>
              </a:rPr>
              <a:t>/</a:t>
            </a:r>
            <a:r>
              <a:rPr lang="zh-CN" altLang="zh-CN" b="1" u="sng" kern="100" dirty="0">
                <a:solidFill>
                  <a:srgbClr val="FF0000"/>
                </a:solidFill>
                <a:latin typeface="Times New Roman"/>
                <a:cs typeface="宋体"/>
              </a:rPr>
              <a:t>所求内容常人都能接受</a:t>
            </a:r>
            <a:r>
              <a:rPr lang="zh-CN" altLang="zh-CN" kern="100" dirty="0">
                <a:latin typeface="Times New Roman"/>
                <a:cs typeface="宋体"/>
              </a:rPr>
              <a:t>，像让友情分担忧愁，让友情推进工作等等。友情成了忙忙碌碌的工具，那它自身又是什么？所以</a:t>
            </a:r>
            <a:r>
              <a:rPr lang="zh-CN" altLang="zh-CN" b="1" u="sng" kern="100" dirty="0">
                <a:solidFill>
                  <a:srgbClr val="FF0000"/>
                </a:solidFill>
                <a:latin typeface="Times New Roman"/>
                <a:cs typeface="宋体"/>
              </a:rPr>
              <a:t>③我们应该为友情卸去重担</a:t>
            </a:r>
            <a:r>
              <a:rPr lang="en-US" altLang="zh-CN" b="1" u="sng" kern="100" dirty="0">
                <a:solidFill>
                  <a:srgbClr val="FF0000"/>
                </a:solidFill>
                <a:latin typeface="Times New Roman"/>
                <a:cs typeface="宋体"/>
              </a:rPr>
              <a:t>/</a:t>
            </a:r>
            <a:r>
              <a:rPr lang="zh-CN" altLang="zh-CN" b="1" u="sng" kern="100" dirty="0">
                <a:solidFill>
                  <a:srgbClr val="FF0000"/>
                </a:solidFill>
                <a:latin typeface="Times New Roman"/>
                <a:cs typeface="宋体"/>
              </a:rPr>
              <a:t>朋友之交淡如水</a:t>
            </a:r>
            <a:r>
              <a:rPr lang="en-US" altLang="zh-CN" b="1" u="sng" kern="100" dirty="0">
                <a:solidFill>
                  <a:srgbClr val="FF0000"/>
                </a:solidFill>
                <a:latin typeface="Times New Roman"/>
                <a:cs typeface="宋体"/>
              </a:rPr>
              <a:t>/</a:t>
            </a:r>
            <a:r>
              <a:rPr lang="zh-CN" altLang="zh-CN" b="1" u="sng" kern="100" dirty="0">
                <a:solidFill>
                  <a:srgbClr val="FF0000"/>
                </a:solidFill>
                <a:latin typeface="Times New Roman"/>
                <a:cs typeface="宋体"/>
              </a:rPr>
              <a:t>友情应该远离功利</a:t>
            </a:r>
            <a:r>
              <a:rPr lang="zh-CN" altLang="zh-CN" kern="100" dirty="0">
                <a:latin typeface="Times New Roman"/>
                <a:cs typeface="宋体"/>
              </a:rPr>
              <a:t>。朋友就是朋友，除此之外，无所求</a:t>
            </a:r>
            <a:r>
              <a:rPr lang="zh-CN" altLang="zh-CN" kern="100" dirty="0" smtClean="0">
                <a:latin typeface="Times New Roman"/>
                <a:cs typeface="宋体"/>
              </a:rPr>
              <a:t>。</a:t>
            </a:r>
            <a:endParaRPr lang="zh-CN" altLang="zh-CN" kern="100" dirty="0">
              <a:latin typeface="Times New Roman"/>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548680"/>
            <a:ext cx="8229600" cy="5577483"/>
          </a:xfrm>
        </p:spPr>
        <p:txBody>
          <a:bodyPr>
            <a:normAutofit fontScale="92500" lnSpcReduction="10000"/>
          </a:bodyPr>
          <a:lstStyle/>
          <a:p>
            <a:pPr algn="just">
              <a:spcAft>
                <a:spcPts val="0"/>
              </a:spcAft>
            </a:pPr>
            <a:r>
              <a:rPr lang="en-US" altLang="zh-CN" kern="100" dirty="0">
                <a:latin typeface="宋体"/>
                <a:cs typeface="宋体"/>
              </a:rPr>
              <a:t>16.</a:t>
            </a:r>
            <a:r>
              <a:rPr lang="zh-CN" altLang="zh-CN" kern="100" dirty="0">
                <a:latin typeface="Times New Roman"/>
                <a:cs typeface="宋体"/>
              </a:rPr>
              <a:t>每处不超过</a:t>
            </a:r>
            <a:r>
              <a:rPr lang="en-US" altLang="zh-CN" kern="100" dirty="0">
                <a:latin typeface="Times New Roman"/>
                <a:cs typeface="宋体"/>
              </a:rPr>
              <a:t>10</a:t>
            </a:r>
            <a:r>
              <a:rPr lang="zh-CN" altLang="zh-CN" kern="100" dirty="0">
                <a:latin typeface="Times New Roman"/>
                <a:cs typeface="宋体"/>
              </a:rPr>
              <a:t>个字</a:t>
            </a:r>
            <a:endParaRPr lang="zh-CN" altLang="zh-CN" kern="100" dirty="0">
              <a:latin typeface="Times New Roman"/>
            </a:endParaRPr>
          </a:p>
          <a:p>
            <a:pPr algn="just">
              <a:spcAft>
                <a:spcPts val="0"/>
              </a:spcAft>
            </a:pPr>
            <a:r>
              <a:rPr lang="en-US" altLang="zh-CN" kern="100" dirty="0">
                <a:latin typeface="宋体"/>
                <a:cs typeface="宋体"/>
              </a:rPr>
              <a:t>    </a:t>
            </a:r>
            <a:r>
              <a:rPr lang="zh-CN" altLang="zh-CN" kern="100" dirty="0">
                <a:latin typeface="Times New Roman"/>
                <a:cs typeface="宋体"/>
              </a:rPr>
              <a:t>在人们的衣食住行中，“衣”排在第一位。</a:t>
            </a:r>
            <a:r>
              <a:rPr lang="zh-CN" altLang="zh-CN" b="1" u="sng" kern="100" dirty="0" smtClean="0">
                <a:solidFill>
                  <a:srgbClr val="FF0000"/>
                </a:solidFill>
                <a:latin typeface="Times New Roman"/>
                <a:ea typeface="黑体"/>
                <a:cs typeface="宋体"/>
              </a:rPr>
              <a:t>①这并非偶然</a:t>
            </a:r>
            <a:r>
              <a:rPr lang="zh-CN" altLang="zh-CN" kern="100" dirty="0">
                <a:latin typeface="Times New Roman"/>
                <a:cs typeface="宋体"/>
              </a:rPr>
              <a:t>，因为人穿衣不仅仅是为了“蔽寒暑”、防虫防风雨、遮体避羞等，还具有装饰身体、美化生活，显示人的身份地位、民族信仰等作用。因此我国古代服饰成为了民族历史、文化的一个重要载体。</a:t>
            </a:r>
            <a:r>
              <a:rPr lang="zh-CN" altLang="zh-CN" b="1" u="sng" kern="100" dirty="0" smtClean="0">
                <a:solidFill>
                  <a:srgbClr val="FF0000"/>
                </a:solidFill>
                <a:latin typeface="Times New Roman"/>
                <a:ea typeface="黑体"/>
                <a:cs typeface="宋体"/>
              </a:rPr>
              <a:t>②这就不难理解</a:t>
            </a:r>
            <a:r>
              <a:rPr lang="zh-CN" altLang="zh-CN" kern="100" dirty="0">
                <a:latin typeface="Times New Roman"/>
                <a:cs typeface="宋体"/>
              </a:rPr>
              <a:t>，为什么我国许多少数民族生活条件很一般，但其民族服饰之精美，令人惊叹。“衣”能排在“衣食住行”之首，</a:t>
            </a:r>
            <a:r>
              <a:rPr lang="zh-CN" altLang="zh-CN" b="1" u="sng" kern="100" dirty="0" smtClean="0">
                <a:solidFill>
                  <a:srgbClr val="FF0000"/>
                </a:solidFill>
                <a:latin typeface="Times New Roman"/>
                <a:ea typeface="黑体"/>
                <a:cs typeface="宋体"/>
              </a:rPr>
              <a:t>③还有一个重要原因</a:t>
            </a:r>
            <a:r>
              <a:rPr lang="zh-CN" altLang="zh-CN" kern="100" dirty="0">
                <a:latin typeface="Times New Roman"/>
                <a:cs typeface="宋体"/>
              </a:rPr>
              <a:t>，就是我国冬季十分严寒，许多贫困古人多为缺衣御寒所苦。“衣”之影响深入到了中国文化和古人生活的方方面面</a:t>
            </a:r>
            <a:r>
              <a:rPr lang="zh-CN" altLang="zh-CN" kern="100" dirty="0" smtClean="0">
                <a:latin typeface="Times New Roman"/>
                <a:cs typeface="宋体"/>
              </a:rPr>
              <a:t>。</a:t>
            </a:r>
            <a:endParaRPr lang="zh-CN" alt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548680"/>
            <a:ext cx="8229600" cy="5577483"/>
          </a:xfrm>
        </p:spPr>
        <p:txBody>
          <a:bodyPr>
            <a:normAutofit/>
          </a:bodyPr>
          <a:lstStyle/>
          <a:p>
            <a:pPr algn="just">
              <a:spcAft>
                <a:spcPts val="0"/>
              </a:spcAft>
            </a:pPr>
            <a:r>
              <a:rPr lang="en-US" altLang="zh-CN" kern="100" dirty="0">
                <a:latin typeface="宋体"/>
                <a:cs typeface="宋体"/>
              </a:rPr>
              <a:t>17</a:t>
            </a:r>
            <a:r>
              <a:rPr lang="zh-CN" altLang="zh-CN" kern="100" dirty="0">
                <a:latin typeface="Times New Roman"/>
                <a:cs typeface="宋体"/>
              </a:rPr>
              <a:t>、每处不超过</a:t>
            </a:r>
            <a:r>
              <a:rPr lang="en-US" altLang="zh-CN" kern="100" dirty="0">
                <a:latin typeface="Times New Roman"/>
                <a:cs typeface="宋体"/>
              </a:rPr>
              <a:t>15</a:t>
            </a:r>
            <a:r>
              <a:rPr lang="zh-CN" altLang="zh-CN" kern="100" dirty="0">
                <a:latin typeface="Times New Roman"/>
                <a:cs typeface="宋体"/>
              </a:rPr>
              <a:t>个字。</a:t>
            </a:r>
            <a:endParaRPr lang="zh-CN" altLang="zh-CN" kern="100" dirty="0">
              <a:latin typeface="Times New Roman"/>
            </a:endParaRPr>
          </a:p>
          <a:p>
            <a:pPr indent="266700" algn="just">
              <a:spcAft>
                <a:spcPts val="0"/>
              </a:spcAft>
            </a:pPr>
            <a:r>
              <a:rPr lang="zh-CN" altLang="zh-CN" kern="100" dirty="0">
                <a:latin typeface="Times New Roman"/>
                <a:cs typeface="宋体"/>
              </a:rPr>
              <a:t>微博没有传统媒体“守门人”过滤、垄断信息的特权，而且门槛很低，</a:t>
            </a:r>
            <a:r>
              <a:rPr lang="zh-CN" altLang="zh-CN" b="1" u="sng" kern="100" dirty="0" smtClean="0">
                <a:solidFill>
                  <a:srgbClr val="FF0000"/>
                </a:solidFill>
                <a:latin typeface="Times New Roman"/>
                <a:ea typeface="黑体"/>
                <a:cs typeface="宋体"/>
              </a:rPr>
              <a:t>①每个人都可以是信息发布者</a:t>
            </a:r>
            <a:r>
              <a:rPr lang="zh-CN" altLang="zh-CN" kern="100" dirty="0">
                <a:latin typeface="Times New Roman"/>
                <a:cs typeface="宋体"/>
              </a:rPr>
              <a:t>。但是由于人们大多使用匿名，</a:t>
            </a:r>
            <a:r>
              <a:rPr lang="zh-CN" altLang="zh-CN" b="1" u="sng" kern="100" dirty="0" smtClean="0">
                <a:solidFill>
                  <a:srgbClr val="FF0000"/>
                </a:solidFill>
                <a:latin typeface="Times New Roman"/>
                <a:ea typeface="黑体"/>
                <a:cs typeface="宋体"/>
              </a:rPr>
              <a:t>②发布的信息往往无法证实</a:t>
            </a:r>
            <a:r>
              <a:rPr lang="zh-CN" altLang="zh-CN" kern="100" dirty="0">
                <a:latin typeface="Times New Roman"/>
                <a:cs typeface="宋体"/>
              </a:rPr>
              <a:t>，于是微博从开始时，虚假信息就一直是一个被人诟病的方面。与此同时，由于短小精悍，微博往往只有论点而缺少论证，似乎只需要情绪化的语言打动人，</a:t>
            </a:r>
            <a:r>
              <a:rPr lang="zh-CN" altLang="zh-CN" b="1" u="sng" kern="100" dirty="0" smtClean="0">
                <a:solidFill>
                  <a:srgbClr val="FF0000"/>
                </a:solidFill>
                <a:latin typeface="Times New Roman"/>
                <a:ea typeface="黑体"/>
                <a:cs typeface="宋体"/>
              </a:rPr>
              <a:t>③而不需要理性的讨论说服人</a:t>
            </a:r>
            <a:r>
              <a:rPr lang="zh-CN" altLang="zh-CN" kern="100" dirty="0">
                <a:latin typeface="Times New Roman"/>
                <a:cs typeface="宋体"/>
              </a:rPr>
              <a:t>，这就造成微博里客观理性的意见往往受到歧视或蔑视</a:t>
            </a:r>
            <a:r>
              <a:rPr lang="zh-CN" altLang="zh-CN" kern="100" dirty="0" smtClean="0">
                <a:latin typeface="Times New Roman"/>
                <a:cs typeface="宋体"/>
              </a:rPr>
              <a:t>。</a:t>
            </a:r>
            <a:endParaRPr lang="zh-CN" alt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548680"/>
            <a:ext cx="8229600" cy="5577483"/>
          </a:xfrm>
        </p:spPr>
        <p:txBody>
          <a:bodyPr>
            <a:normAutofit fontScale="92500" lnSpcReduction="10000"/>
          </a:bodyPr>
          <a:lstStyle/>
          <a:p>
            <a:pPr algn="just">
              <a:spcAft>
                <a:spcPts val="0"/>
              </a:spcAft>
            </a:pPr>
            <a:r>
              <a:rPr lang="en-US" altLang="zh-CN" b="1" kern="100" dirty="0">
                <a:latin typeface="宋体"/>
                <a:cs typeface="宋体"/>
              </a:rPr>
              <a:t>18.</a:t>
            </a:r>
            <a:r>
              <a:rPr lang="zh-CN" altLang="zh-CN" b="1" kern="100" dirty="0">
                <a:latin typeface="Times New Roman"/>
                <a:cs typeface="宋体"/>
              </a:rPr>
              <a:t>每处不超过</a:t>
            </a:r>
            <a:r>
              <a:rPr lang="en-US" altLang="zh-CN" b="1" kern="100" dirty="0">
                <a:latin typeface="Times New Roman"/>
                <a:cs typeface="宋体"/>
              </a:rPr>
              <a:t>12</a:t>
            </a:r>
            <a:r>
              <a:rPr lang="zh-CN" altLang="zh-CN" b="1" kern="100" dirty="0">
                <a:latin typeface="Times New Roman"/>
                <a:cs typeface="宋体"/>
              </a:rPr>
              <a:t>个字。</a:t>
            </a:r>
            <a:endParaRPr lang="zh-CN" altLang="zh-CN" kern="100" dirty="0">
              <a:latin typeface="Times New Roman"/>
            </a:endParaRPr>
          </a:p>
          <a:p>
            <a:pPr indent="266700" algn="just">
              <a:spcAft>
                <a:spcPts val="0"/>
              </a:spcAft>
            </a:pPr>
            <a:r>
              <a:rPr lang="zh-CN" altLang="zh-CN" kern="100" dirty="0">
                <a:latin typeface="Times New Roman"/>
                <a:cs typeface="宋体"/>
              </a:rPr>
              <a:t>美国有一种蝉，每</a:t>
            </a:r>
            <a:r>
              <a:rPr lang="en-US" altLang="zh-CN" kern="100" dirty="0">
                <a:latin typeface="Times New Roman"/>
                <a:cs typeface="宋体"/>
              </a:rPr>
              <a:t>17</a:t>
            </a:r>
            <a:r>
              <a:rPr lang="zh-CN" altLang="zh-CN" kern="100" dirty="0">
                <a:latin typeface="Times New Roman"/>
                <a:cs typeface="宋体"/>
              </a:rPr>
              <a:t>年才叫一次，像钟表一样准确。这种蝉为什么选择在地下生活那么多年？原来，周期蝉最早出现在大约</a:t>
            </a:r>
            <a:r>
              <a:rPr lang="en-US" altLang="zh-CN" kern="100" dirty="0">
                <a:latin typeface="Times New Roman"/>
                <a:cs typeface="宋体"/>
              </a:rPr>
              <a:t>180</a:t>
            </a:r>
            <a:r>
              <a:rPr lang="zh-CN" altLang="zh-CN" kern="100" dirty="0">
                <a:latin typeface="Times New Roman"/>
                <a:cs typeface="宋体"/>
              </a:rPr>
              <a:t>万年前，那个时候北美正处于冰河期，气候极不稳定，经常会遇到冷夏。</a:t>
            </a:r>
            <a:r>
              <a:rPr lang="zh-CN" altLang="zh-CN" b="1" u="sng" kern="100" dirty="0" smtClean="0">
                <a:solidFill>
                  <a:srgbClr val="FF0000"/>
                </a:solidFill>
                <a:latin typeface="Times New Roman"/>
                <a:ea typeface="黑体"/>
                <a:cs typeface="宋体"/>
              </a:rPr>
              <a:t>①成年蝉需要很高的气温（ 围绕“气温”即可酌情给分）</a:t>
            </a:r>
            <a:r>
              <a:rPr lang="zh-CN" altLang="zh-CN" kern="100" dirty="0">
                <a:latin typeface="Times New Roman"/>
                <a:cs typeface="宋体"/>
              </a:rPr>
              <a:t>，假如它们出土后正好遇到低温，就死定了。科学家经过计算发现，假如在</a:t>
            </a:r>
            <a:r>
              <a:rPr lang="en-US" altLang="zh-CN" kern="100" dirty="0">
                <a:latin typeface="Times New Roman"/>
                <a:cs typeface="宋体"/>
              </a:rPr>
              <a:t>1500</a:t>
            </a:r>
            <a:r>
              <a:rPr lang="zh-CN" altLang="zh-CN" kern="100" dirty="0">
                <a:latin typeface="Times New Roman"/>
                <a:cs typeface="宋体"/>
              </a:rPr>
              <a:t>年的时间里每</a:t>
            </a:r>
            <a:r>
              <a:rPr lang="en-US" altLang="zh-CN" kern="100" dirty="0">
                <a:latin typeface="Times New Roman"/>
                <a:cs typeface="宋体"/>
              </a:rPr>
              <a:t>50</a:t>
            </a:r>
            <a:r>
              <a:rPr lang="zh-CN" altLang="zh-CN" kern="100" dirty="0">
                <a:latin typeface="Times New Roman"/>
                <a:cs typeface="宋体"/>
              </a:rPr>
              <a:t>年出现一次冷夏，那么</a:t>
            </a:r>
            <a:r>
              <a:rPr lang="en-US" altLang="zh-CN" kern="100" dirty="0">
                <a:latin typeface="Times New Roman"/>
                <a:cs typeface="宋体"/>
              </a:rPr>
              <a:t>7</a:t>
            </a:r>
            <a:r>
              <a:rPr lang="zh-CN" altLang="zh-CN" kern="100" dirty="0">
                <a:latin typeface="Times New Roman"/>
                <a:cs typeface="宋体"/>
              </a:rPr>
              <a:t>年蝉的成活率是</a:t>
            </a:r>
            <a:r>
              <a:rPr lang="en-US" altLang="zh-CN" kern="100" dirty="0">
                <a:latin typeface="Times New Roman"/>
                <a:cs typeface="宋体"/>
              </a:rPr>
              <a:t>7</a:t>
            </a:r>
            <a:r>
              <a:rPr lang="zh-CN" altLang="zh-CN" kern="100" dirty="0">
                <a:latin typeface="Times New Roman"/>
                <a:cs typeface="宋体"/>
              </a:rPr>
              <a:t>％，</a:t>
            </a:r>
            <a:r>
              <a:rPr lang="en-US" altLang="zh-CN" kern="100" dirty="0">
                <a:latin typeface="Times New Roman"/>
                <a:cs typeface="宋体"/>
              </a:rPr>
              <a:t>11</a:t>
            </a:r>
            <a:r>
              <a:rPr lang="zh-CN" altLang="zh-CN" kern="100" dirty="0">
                <a:latin typeface="Times New Roman"/>
                <a:cs typeface="宋体"/>
              </a:rPr>
              <a:t>年蝉的成活率是</a:t>
            </a:r>
            <a:r>
              <a:rPr lang="en-US" altLang="zh-CN" kern="100" dirty="0">
                <a:latin typeface="Times New Roman"/>
                <a:cs typeface="宋体"/>
              </a:rPr>
              <a:t>51</a:t>
            </a:r>
            <a:r>
              <a:rPr lang="zh-CN" altLang="zh-CN" kern="100" dirty="0">
                <a:latin typeface="Times New Roman"/>
                <a:cs typeface="宋体"/>
              </a:rPr>
              <a:t>％，</a:t>
            </a:r>
            <a:r>
              <a:rPr lang="en-US" altLang="zh-CN" kern="100" dirty="0">
                <a:latin typeface="Times New Roman"/>
                <a:cs typeface="宋体"/>
              </a:rPr>
              <a:t>17</a:t>
            </a:r>
            <a:r>
              <a:rPr lang="zh-CN" altLang="zh-CN" kern="100" dirty="0">
                <a:latin typeface="Times New Roman"/>
                <a:cs typeface="宋体"/>
              </a:rPr>
              <a:t>年蝉则是</a:t>
            </a:r>
            <a:r>
              <a:rPr lang="en-US" altLang="zh-CN" kern="100" dirty="0">
                <a:latin typeface="Times New Roman"/>
                <a:cs typeface="宋体"/>
              </a:rPr>
              <a:t>96</a:t>
            </a:r>
            <a:r>
              <a:rPr lang="zh-CN" altLang="zh-CN" kern="100" dirty="0">
                <a:latin typeface="Times New Roman"/>
                <a:cs typeface="宋体"/>
              </a:rPr>
              <a:t>％。显然，</a:t>
            </a:r>
            <a:r>
              <a:rPr lang="zh-CN" altLang="zh-CN" b="1" u="sng" kern="100" dirty="0" smtClean="0">
                <a:solidFill>
                  <a:srgbClr val="FF0000"/>
                </a:solidFill>
                <a:latin typeface="Times New Roman"/>
                <a:ea typeface="黑体"/>
                <a:cs typeface="宋体"/>
              </a:rPr>
              <a:t>②周期越长，成活率就越高。</a:t>
            </a:r>
            <a:endParaRPr lang="zh-CN" alt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51520" y="548680"/>
            <a:ext cx="8435280" cy="5904656"/>
          </a:xfrm>
        </p:spPr>
        <p:txBody>
          <a:bodyPr>
            <a:normAutofit fontScale="85000" lnSpcReduction="20000"/>
          </a:bodyPr>
          <a:lstStyle/>
          <a:p>
            <a:pPr algn="just">
              <a:spcAft>
                <a:spcPts val="0"/>
              </a:spcAft>
            </a:pPr>
            <a:r>
              <a:rPr lang="en-US" altLang="zh-CN" kern="100" dirty="0">
                <a:latin typeface="宋体"/>
                <a:cs typeface="宋体"/>
              </a:rPr>
              <a:t>19.</a:t>
            </a:r>
            <a:r>
              <a:rPr lang="zh-CN" altLang="zh-CN" kern="100" dirty="0">
                <a:latin typeface="Times New Roman"/>
                <a:cs typeface="宋体"/>
              </a:rPr>
              <a:t>每处不超过</a:t>
            </a:r>
            <a:r>
              <a:rPr lang="en-US" altLang="zh-CN" kern="100" dirty="0">
                <a:latin typeface="Times New Roman"/>
                <a:cs typeface="宋体"/>
              </a:rPr>
              <a:t>16</a:t>
            </a:r>
            <a:r>
              <a:rPr lang="zh-CN" altLang="zh-CN" kern="100" dirty="0">
                <a:latin typeface="Times New Roman"/>
                <a:cs typeface="宋体"/>
              </a:rPr>
              <a:t>个字 </a:t>
            </a:r>
            <a:endParaRPr lang="zh-CN" altLang="zh-CN" kern="100" dirty="0">
              <a:latin typeface="Times New Roman"/>
            </a:endParaRPr>
          </a:p>
          <a:p>
            <a:pPr indent="266700" algn="just">
              <a:spcAft>
                <a:spcPts val="0"/>
              </a:spcAft>
            </a:pPr>
            <a:r>
              <a:rPr lang="zh-CN" altLang="zh-CN" kern="100" dirty="0">
                <a:latin typeface="Times New Roman"/>
                <a:cs typeface="宋体"/>
              </a:rPr>
              <a:t>家风在中国传统文化中源远流长。儒家文化讲究“诗礼传家”，讲究“忠孝仁义礼智信廉”。对于传统士大夫知识阶层来说，“修身齐家平天下”，也是实现人生价值的最高目标。不仅统治阶层和士大夫家庭提倡“邻德里仁”和“笔耕砚拓”的“诗礼家风”，纵使 </a:t>
            </a:r>
            <a:r>
              <a:rPr lang="zh-CN" altLang="zh-CN" b="1" kern="100" dirty="0">
                <a:solidFill>
                  <a:srgbClr val="FF0000"/>
                </a:solidFill>
                <a:latin typeface="Times New Roman"/>
                <a:cs typeface="宋体"/>
              </a:rPr>
              <a:t>①</a:t>
            </a:r>
            <a:r>
              <a:rPr lang="zh-CN" altLang="zh-CN" b="1" u="sng" kern="100" dirty="0">
                <a:solidFill>
                  <a:srgbClr val="FF0000"/>
                </a:solidFill>
                <a:latin typeface="Times New Roman"/>
                <a:cs typeface="宋体"/>
              </a:rPr>
              <a:t>寻常百姓也持守这样的治家信条</a:t>
            </a:r>
            <a:r>
              <a:rPr lang="zh-CN" altLang="zh-CN" kern="100" dirty="0">
                <a:latin typeface="Times New Roman"/>
                <a:cs typeface="宋体"/>
              </a:rPr>
              <a:t>。中国历代不乏家风门第的典范，</a:t>
            </a:r>
            <a:r>
              <a:rPr lang="zh-CN" altLang="zh-CN" b="1" u="sng" kern="100" dirty="0" smtClean="0">
                <a:solidFill>
                  <a:srgbClr val="FF0000"/>
                </a:solidFill>
                <a:latin typeface="Times New Roman"/>
                <a:ea typeface="黑体"/>
                <a:cs typeface="宋体"/>
              </a:rPr>
              <a:t>②也留下许多流传后世的经典文章</a:t>
            </a:r>
            <a:r>
              <a:rPr lang="zh-CN" altLang="zh-CN" kern="100" dirty="0">
                <a:latin typeface="Times New Roman"/>
                <a:cs typeface="宋体"/>
              </a:rPr>
              <a:t>。从《颜氏家训》到《曾国藩家书》，中国古代公开出版的“家训”在百种以上。如诸葛亮的《诫子书》、司马光的《训俭示康》，成为后世学子修身立志、务行节俭的名篇。在家风已然变得陌生的今天，央视此次借助关注度极高的“新闻联播”重提家风，</a:t>
            </a:r>
            <a:r>
              <a:rPr lang="zh-CN" altLang="zh-CN" b="1" u="sng" kern="100" dirty="0" smtClean="0">
                <a:solidFill>
                  <a:srgbClr val="FF0000"/>
                </a:solidFill>
                <a:latin typeface="Times New Roman"/>
                <a:ea typeface="黑体"/>
                <a:cs typeface="宋体"/>
              </a:rPr>
              <a:t>③无疑是一件很有意义的事情</a:t>
            </a:r>
            <a:r>
              <a:rPr lang="zh-CN" altLang="zh-CN" kern="100" dirty="0">
                <a:latin typeface="Times New Roman"/>
                <a:cs typeface="宋体"/>
              </a:rPr>
              <a:t>。从公众的反馈来看，人们已经开始重新审视这一传统文化，认识到我们离开自己的传统已经太久了</a:t>
            </a:r>
            <a:r>
              <a:rPr lang="zh-CN" altLang="zh-CN" kern="100" dirty="0" smtClean="0">
                <a:latin typeface="Times New Roman"/>
                <a:cs typeface="宋体"/>
              </a:rPr>
              <a:t>。</a:t>
            </a:r>
            <a:endParaRPr lang="zh-CN" alt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548680"/>
            <a:ext cx="8229600" cy="5577483"/>
          </a:xfrm>
        </p:spPr>
        <p:txBody>
          <a:bodyPr>
            <a:normAutofit fontScale="92500" lnSpcReduction="10000"/>
          </a:bodyPr>
          <a:lstStyle/>
          <a:p>
            <a:pPr algn="just">
              <a:spcAft>
                <a:spcPts val="0"/>
              </a:spcAft>
            </a:pPr>
            <a:r>
              <a:rPr lang="en-US" altLang="zh-CN" kern="100" dirty="0">
                <a:latin typeface="宋体"/>
                <a:cs typeface="宋体"/>
              </a:rPr>
              <a:t>20.</a:t>
            </a:r>
            <a:r>
              <a:rPr lang="zh-CN" altLang="zh-CN" kern="100" dirty="0">
                <a:latin typeface="Times New Roman"/>
                <a:cs typeface="宋体"/>
              </a:rPr>
              <a:t>每处不超过</a:t>
            </a:r>
            <a:r>
              <a:rPr lang="en-US" altLang="zh-CN" kern="100" dirty="0">
                <a:latin typeface="Times New Roman"/>
                <a:cs typeface="宋体"/>
              </a:rPr>
              <a:t>18</a:t>
            </a:r>
            <a:r>
              <a:rPr lang="zh-CN" altLang="zh-CN" kern="100" dirty="0">
                <a:latin typeface="Times New Roman"/>
                <a:cs typeface="宋体"/>
              </a:rPr>
              <a:t>个字。</a:t>
            </a:r>
            <a:endParaRPr lang="zh-CN" altLang="zh-CN" kern="100" dirty="0">
              <a:latin typeface="Times New Roman"/>
            </a:endParaRPr>
          </a:p>
          <a:p>
            <a:pPr indent="266700" algn="just">
              <a:spcAft>
                <a:spcPts val="0"/>
              </a:spcAft>
            </a:pPr>
            <a:r>
              <a:rPr lang="zh-CN" altLang="zh-CN" kern="100" dirty="0">
                <a:latin typeface="Times New Roman"/>
                <a:cs typeface="宋体"/>
              </a:rPr>
              <a:t>命运总是与人一同存在的。</a:t>
            </a:r>
            <a:r>
              <a:rPr lang="zh-CN" altLang="zh-CN" b="1" u="sng" kern="100" dirty="0" smtClean="0">
                <a:solidFill>
                  <a:srgbClr val="FF0000"/>
                </a:solidFill>
                <a:latin typeface="Times New Roman"/>
                <a:ea typeface="黑体"/>
                <a:cs typeface="宋体"/>
              </a:rPr>
              <a:t>①不要惧怕命运的神秘</a:t>
            </a:r>
            <a:r>
              <a:rPr lang="zh-CN" altLang="zh-CN" kern="100" dirty="0">
                <a:latin typeface="Times New Roman"/>
                <a:cs typeface="宋体"/>
              </a:rPr>
              <a:t>，虽然有时它深不可测；不要惧怕命运的无常，虽然有时它来去无踪。因为命运有一半在你手里， 只有另一半才在上帝的手里。在你绝望的时候，</a:t>
            </a:r>
            <a:r>
              <a:rPr lang="zh-CN" altLang="zh-CN" b="1" u="sng" kern="100" dirty="0" smtClean="0">
                <a:solidFill>
                  <a:srgbClr val="FF0000"/>
                </a:solidFill>
                <a:latin typeface="Times New Roman"/>
                <a:ea typeface="黑体"/>
                <a:cs typeface="宋体"/>
              </a:rPr>
              <a:t>②别忘了自己拥有一半的命运</a:t>
            </a:r>
            <a:r>
              <a:rPr lang="zh-CN" altLang="zh-CN" kern="100" dirty="0">
                <a:latin typeface="Times New Roman"/>
                <a:cs typeface="宋体"/>
              </a:rPr>
              <a:t>；在你得意忘形的时候，别忘了上帝手里还有一半的命运。你的恐惧越放大，你手中掌握的那一半越小，你失去的也就越多；你的努力越超常，你手里掌握的那一半越大，你获得的也就越丰硕。因此，人的一生的全部意义就在于：</a:t>
            </a:r>
            <a:r>
              <a:rPr lang="zh-CN" altLang="zh-CN" b="1" u="sng" kern="100" dirty="0" smtClean="0">
                <a:solidFill>
                  <a:srgbClr val="FF0000"/>
                </a:solidFill>
                <a:latin typeface="Times New Roman"/>
                <a:ea typeface="黑体"/>
                <a:cs typeface="宋体"/>
              </a:rPr>
              <a:t>③用你手中拥有的去获取上帝掌握的（或：用你自己的一半去获取上帝手中的一半）。</a:t>
            </a:r>
            <a:endParaRPr lang="zh-CN" altLang="zh-CN" kern="100" dirty="0">
              <a:latin typeface="Times New Roman"/>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548680"/>
            <a:ext cx="8229600" cy="5577483"/>
          </a:xfrm>
        </p:spPr>
        <p:txBody>
          <a:bodyPr>
            <a:noAutofit/>
          </a:bodyPr>
          <a:lstStyle/>
          <a:p>
            <a:pPr algn="just">
              <a:spcAft>
                <a:spcPts val="0"/>
              </a:spcAft>
            </a:pPr>
            <a:r>
              <a:rPr lang="en-US" altLang="zh-CN" sz="4000" kern="100" dirty="0">
                <a:latin typeface="宋体"/>
                <a:cs typeface="宋体"/>
              </a:rPr>
              <a:t>21.</a:t>
            </a:r>
            <a:r>
              <a:rPr lang="zh-CN" altLang="zh-CN" sz="4000" kern="100" dirty="0">
                <a:latin typeface="Times New Roman"/>
                <a:cs typeface="宋体"/>
              </a:rPr>
              <a:t>每处不超过</a:t>
            </a:r>
            <a:r>
              <a:rPr lang="en-US" altLang="zh-CN" sz="4000" kern="100" dirty="0">
                <a:latin typeface="Times New Roman"/>
                <a:cs typeface="宋体"/>
              </a:rPr>
              <a:t>12</a:t>
            </a:r>
            <a:r>
              <a:rPr lang="zh-CN" altLang="zh-CN" sz="4000" kern="100" dirty="0">
                <a:latin typeface="Times New Roman"/>
                <a:cs typeface="宋体"/>
              </a:rPr>
              <a:t>个字。</a:t>
            </a:r>
            <a:endParaRPr lang="zh-CN" altLang="zh-CN" sz="4000" kern="100" dirty="0">
              <a:latin typeface="Times New Roman"/>
            </a:endParaRPr>
          </a:p>
          <a:p>
            <a:pPr indent="266700" algn="just">
              <a:spcAft>
                <a:spcPts val="0"/>
              </a:spcAft>
            </a:pPr>
            <a:r>
              <a:rPr lang="zh-CN" altLang="zh-CN" sz="4000" kern="100" dirty="0">
                <a:latin typeface="Times New Roman"/>
                <a:cs typeface="宋体"/>
              </a:rPr>
              <a:t>人在接触自然的过程中，</a:t>
            </a:r>
            <a:r>
              <a:rPr lang="zh-CN" altLang="zh-CN" sz="4000" b="1" u="sng" kern="100" dirty="0" smtClean="0">
                <a:solidFill>
                  <a:srgbClr val="FF0000"/>
                </a:solidFill>
                <a:latin typeface="Times New Roman"/>
                <a:ea typeface="黑体"/>
                <a:cs typeface="宋体"/>
              </a:rPr>
              <a:t>①由于相互间有某种联系</a:t>
            </a:r>
            <a:r>
              <a:rPr lang="zh-CN" altLang="zh-CN" sz="4000" kern="100" dirty="0">
                <a:latin typeface="Times New Roman"/>
                <a:cs typeface="宋体"/>
              </a:rPr>
              <a:t>，常常会产生一定的感悟和联想。看到流逝的江水，</a:t>
            </a:r>
            <a:r>
              <a:rPr lang="zh-CN" altLang="zh-CN" sz="4000" b="1" u="sng" kern="100" dirty="0" smtClean="0">
                <a:solidFill>
                  <a:srgbClr val="FF0000"/>
                </a:solidFill>
                <a:latin typeface="Times New Roman"/>
                <a:ea typeface="黑体"/>
                <a:cs typeface="宋体"/>
              </a:rPr>
              <a:t>②会想到时光的一去不返</a:t>
            </a:r>
            <a:r>
              <a:rPr lang="zh-CN" altLang="zh-CN" sz="4000" kern="100" dirty="0">
                <a:latin typeface="Times New Roman"/>
                <a:cs typeface="宋体"/>
              </a:rPr>
              <a:t>；看到再生的小草，会想到生命力的顽强；在寂静的山林里，</a:t>
            </a:r>
            <a:r>
              <a:rPr lang="zh-CN" altLang="zh-CN" sz="4000" b="1" u="sng" kern="100" dirty="0" smtClean="0">
                <a:solidFill>
                  <a:srgbClr val="FF0000"/>
                </a:solidFill>
                <a:latin typeface="Times New Roman"/>
                <a:ea typeface="黑体"/>
                <a:cs typeface="宋体"/>
              </a:rPr>
              <a:t>③会平息烦躁的心情</a:t>
            </a:r>
            <a:r>
              <a:rPr lang="zh-CN" altLang="zh-CN" sz="4000" kern="100" dirty="0">
                <a:latin typeface="Times New Roman"/>
                <a:cs typeface="宋体"/>
              </a:rPr>
              <a:t>；面对暴风雨，会释放被压抑的情感。 </a:t>
            </a:r>
            <a:endParaRPr lang="zh-CN" altLang="zh-CN" sz="4000" kern="100" dirty="0">
              <a:latin typeface="Times New Roman"/>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188640"/>
            <a:ext cx="8229600" cy="5937523"/>
          </a:xfrm>
        </p:spPr>
        <p:txBody>
          <a:bodyPr>
            <a:normAutofit/>
          </a:bodyPr>
          <a:lstStyle/>
          <a:p>
            <a:pPr algn="just">
              <a:spcAft>
                <a:spcPts val="0"/>
              </a:spcAft>
            </a:pPr>
            <a:r>
              <a:rPr lang="en-US" altLang="zh-CN" sz="2900" kern="100" dirty="0">
                <a:latin typeface="宋体"/>
                <a:cs typeface="宋体"/>
              </a:rPr>
              <a:t>22.</a:t>
            </a:r>
            <a:r>
              <a:rPr lang="zh-CN" altLang="zh-CN" sz="2900" kern="100" dirty="0">
                <a:latin typeface="Times New Roman"/>
                <a:cs typeface="宋体"/>
              </a:rPr>
              <a:t>每处不超过</a:t>
            </a:r>
            <a:r>
              <a:rPr lang="en-US" altLang="zh-CN" sz="2900" kern="100" dirty="0">
                <a:latin typeface="Times New Roman"/>
                <a:cs typeface="宋体"/>
              </a:rPr>
              <a:t>15</a:t>
            </a:r>
            <a:r>
              <a:rPr lang="zh-CN" altLang="zh-CN" sz="2900" kern="100" dirty="0">
                <a:latin typeface="Times New Roman"/>
                <a:cs typeface="宋体"/>
              </a:rPr>
              <a:t>个字</a:t>
            </a:r>
            <a:endParaRPr lang="zh-CN" altLang="zh-CN" sz="2900" kern="100" dirty="0">
              <a:latin typeface="Times New Roman"/>
            </a:endParaRPr>
          </a:p>
          <a:p>
            <a:pPr indent="76200"/>
            <a:r>
              <a:rPr lang="en-US" altLang="zh-CN" sz="2900" dirty="0">
                <a:latin typeface="宋体"/>
                <a:cs typeface="宋体"/>
              </a:rPr>
              <a:t>   </a:t>
            </a:r>
            <a:r>
              <a:rPr lang="zh-CN" altLang="zh-CN" sz="2900" dirty="0">
                <a:latin typeface="Times New Roman"/>
                <a:cs typeface="宋体"/>
              </a:rPr>
              <a:t>儒家幸福观主要体现在关于人生理想的论述当中，其特点一是</a:t>
            </a:r>
            <a:r>
              <a:rPr lang="zh-CN" altLang="zh-CN" sz="2900" b="1" u="sng" dirty="0" smtClean="0">
                <a:solidFill>
                  <a:srgbClr val="FF0000"/>
                </a:solidFill>
                <a:latin typeface="Times New Roman"/>
                <a:ea typeface="黑体"/>
                <a:cs typeface="宋体"/>
              </a:rPr>
              <a:t>①精神快乐重于物质享受，</a:t>
            </a:r>
            <a:r>
              <a:rPr lang="zh-CN" altLang="zh-CN" sz="2900" dirty="0">
                <a:latin typeface="Times New Roman"/>
                <a:cs typeface="宋体"/>
              </a:rPr>
              <a:t>二是社会幸福重于个人幸福。孔子是对于物质享受与精神快乐两相兼顾的人，但更重视后者。他的学生颜回，日子过得很苦，但是“一箪食，一瓢饮，在陋巷，人不堪其忧，回也不改其乐”。孔子对这种幸福观极为赞许。但是，这种幸福观错在</a:t>
            </a:r>
            <a:r>
              <a:rPr lang="zh-CN" altLang="zh-CN" sz="2900" b="1" u="sng" dirty="0" smtClean="0">
                <a:solidFill>
                  <a:srgbClr val="FF0000"/>
                </a:solidFill>
                <a:latin typeface="Times New Roman"/>
                <a:ea typeface="黑体"/>
                <a:cs typeface="宋体"/>
              </a:rPr>
              <a:t>②把物质享受与精神快乐对立起来</a:t>
            </a:r>
            <a:r>
              <a:rPr lang="zh-CN" altLang="zh-CN" sz="2900" dirty="0">
                <a:latin typeface="Times New Roman"/>
                <a:cs typeface="宋体"/>
              </a:rPr>
              <a:t>，发展到极端，就是禁欲主义。道家幸福观主张对物质财富、生死寿夭等都持淡泊态度，注重人之本性的内心的幸福，对于儒家幸福观</a:t>
            </a:r>
            <a:r>
              <a:rPr lang="zh-CN" altLang="zh-CN" sz="2900" b="1" u="sng" dirty="0" smtClean="0">
                <a:solidFill>
                  <a:srgbClr val="FF0000"/>
                </a:solidFill>
                <a:latin typeface="Times New Roman"/>
                <a:ea typeface="黑体"/>
                <a:cs typeface="宋体"/>
              </a:rPr>
              <a:t>③是一种补充。</a:t>
            </a:r>
            <a:endParaRPr lang="zh-CN" altLang="en-US" sz="29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548680"/>
            <a:ext cx="8229600" cy="5577483"/>
          </a:xfrm>
        </p:spPr>
        <p:txBody>
          <a:bodyPr>
            <a:normAutofit fontScale="92500" lnSpcReduction="20000"/>
          </a:bodyPr>
          <a:lstStyle/>
          <a:p>
            <a:pPr algn="just">
              <a:spcAft>
                <a:spcPts val="0"/>
              </a:spcAft>
            </a:pPr>
            <a:r>
              <a:rPr lang="en-US" altLang="zh-CN" kern="100" dirty="0">
                <a:latin typeface="宋体"/>
                <a:cs typeface="宋体"/>
              </a:rPr>
              <a:t>23.</a:t>
            </a:r>
            <a:r>
              <a:rPr lang="zh-CN" altLang="zh-CN" kern="100" dirty="0">
                <a:latin typeface="Times New Roman"/>
                <a:cs typeface="宋体"/>
              </a:rPr>
              <a:t>每处不超过</a:t>
            </a:r>
            <a:r>
              <a:rPr lang="en-US" altLang="zh-CN" kern="100" dirty="0">
                <a:latin typeface="Times New Roman"/>
                <a:cs typeface="宋体"/>
              </a:rPr>
              <a:t>15</a:t>
            </a:r>
            <a:r>
              <a:rPr lang="zh-CN" altLang="zh-CN" kern="100" dirty="0">
                <a:latin typeface="Times New Roman"/>
                <a:cs typeface="宋体"/>
              </a:rPr>
              <a:t>个字。</a:t>
            </a:r>
            <a:endParaRPr lang="zh-CN" altLang="zh-CN" kern="100" dirty="0">
              <a:latin typeface="Times New Roman"/>
            </a:endParaRPr>
          </a:p>
          <a:p>
            <a:pPr indent="266700" algn="just">
              <a:spcAft>
                <a:spcPts val="0"/>
              </a:spcAft>
            </a:pPr>
            <a:r>
              <a:rPr lang="zh-CN" altLang="zh-CN" kern="100" dirty="0">
                <a:latin typeface="Times New Roman"/>
                <a:cs typeface="宋体"/>
              </a:rPr>
              <a:t>页岩气是从页岩层中开采出来的天然气，全球的页岩气不仅储量巨大（全球资源量约</a:t>
            </a:r>
            <a:r>
              <a:rPr lang="en-US" altLang="zh-CN" kern="100" dirty="0">
                <a:latin typeface="Times New Roman"/>
                <a:cs typeface="宋体"/>
              </a:rPr>
              <a:t>156</a:t>
            </a:r>
            <a:r>
              <a:rPr lang="zh-CN" altLang="zh-CN" kern="100" dirty="0">
                <a:latin typeface="Times New Roman"/>
                <a:cs typeface="宋体"/>
              </a:rPr>
              <a:t>万亿立方米），</a:t>
            </a:r>
            <a:r>
              <a:rPr lang="zh-CN" altLang="zh-CN" b="1" u="sng" kern="100" dirty="0" smtClean="0">
                <a:solidFill>
                  <a:srgbClr val="FF0000"/>
                </a:solidFill>
                <a:latin typeface="Times New Roman"/>
                <a:ea typeface="黑体"/>
                <a:cs typeface="宋体"/>
              </a:rPr>
              <a:t>①而且分布范围很广</a:t>
            </a:r>
            <a:r>
              <a:rPr lang="zh-CN" altLang="zh-CN" kern="100" dirty="0">
                <a:latin typeface="Times New Roman"/>
                <a:cs typeface="宋体"/>
              </a:rPr>
              <a:t>，中国、北美、拉美、中东、澳洲和独联体等等世界多数地区都有分布，堪称全球战略储备能源。长期以来，世界能源格局在相当大的程度上，构建在对中东石油和俄罗斯天然气的严重依赖上。一旦页岩气在全球范围实现大规模的商业开发，</a:t>
            </a:r>
            <a:r>
              <a:rPr lang="zh-CN" altLang="zh-CN" b="1" u="sng" kern="100" dirty="0" smtClean="0">
                <a:solidFill>
                  <a:srgbClr val="FF0000"/>
                </a:solidFill>
                <a:latin typeface="Times New Roman"/>
                <a:ea typeface="黑体"/>
                <a:cs typeface="宋体"/>
              </a:rPr>
              <a:t>②世界能源格局发生重大变化</a:t>
            </a:r>
            <a:r>
              <a:rPr lang="zh-CN" altLang="zh-CN" kern="100" dirty="0">
                <a:latin typeface="Times New Roman"/>
                <a:cs typeface="宋体"/>
              </a:rPr>
              <a:t>。近年来，凭借页岩气开采技术的重大突破，美国已实现了天然气自给。不过，</a:t>
            </a:r>
            <a:r>
              <a:rPr lang="zh-CN" altLang="zh-CN" b="1" u="sng" kern="100" dirty="0" smtClean="0">
                <a:solidFill>
                  <a:srgbClr val="FF0000"/>
                </a:solidFill>
                <a:latin typeface="Times New Roman"/>
                <a:ea typeface="黑体"/>
                <a:cs typeface="宋体"/>
              </a:rPr>
              <a:t>③当前页岩气开发还受多重制约</a:t>
            </a:r>
            <a:r>
              <a:rPr lang="zh-CN" altLang="zh-CN" kern="100" dirty="0">
                <a:latin typeface="Times New Roman"/>
                <a:cs typeface="宋体"/>
              </a:rPr>
              <a:t>，诸如气井稳定性差、储运设施建设滞后、水资源消耗巨大等，前景尚不确定</a:t>
            </a:r>
            <a:r>
              <a:rPr lang="zh-CN" altLang="zh-CN" kern="100" dirty="0" smtClean="0">
                <a:latin typeface="Times New Roman"/>
                <a:cs typeface="宋体"/>
              </a:rPr>
              <a:t>。</a:t>
            </a:r>
            <a:endParaRPr lang="zh-CN" altLang="zh-CN" kern="100" dirty="0">
              <a:latin typeface="Times New Roman"/>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548680"/>
            <a:ext cx="8229600" cy="5577483"/>
          </a:xfrm>
        </p:spPr>
        <p:txBody>
          <a:bodyPr>
            <a:normAutofit fontScale="85000" lnSpcReduction="10000"/>
          </a:bodyPr>
          <a:lstStyle/>
          <a:p>
            <a:pPr algn="just">
              <a:spcAft>
                <a:spcPts val="0"/>
              </a:spcAft>
            </a:pPr>
            <a:r>
              <a:rPr lang="en-US" altLang="zh-CN" kern="100" dirty="0">
                <a:latin typeface="宋体"/>
                <a:cs typeface="宋体"/>
              </a:rPr>
              <a:t>24.</a:t>
            </a:r>
            <a:r>
              <a:rPr lang="zh-CN" altLang="zh-CN" kern="100" dirty="0">
                <a:latin typeface="Times New Roman"/>
                <a:cs typeface="宋体"/>
              </a:rPr>
              <a:t>每句不超过</a:t>
            </a:r>
            <a:r>
              <a:rPr lang="en-US" altLang="zh-CN" kern="100" dirty="0">
                <a:latin typeface="Times New Roman"/>
                <a:cs typeface="宋体"/>
              </a:rPr>
              <a:t>20</a:t>
            </a:r>
            <a:r>
              <a:rPr lang="zh-CN" altLang="zh-CN" kern="100" dirty="0">
                <a:latin typeface="Times New Roman"/>
                <a:cs typeface="宋体"/>
              </a:rPr>
              <a:t>个字。</a:t>
            </a:r>
            <a:endParaRPr lang="zh-CN" altLang="zh-CN" kern="100" dirty="0">
              <a:latin typeface="Times New Roman"/>
            </a:endParaRPr>
          </a:p>
          <a:p>
            <a:pPr indent="266700" algn="just">
              <a:spcAft>
                <a:spcPts val="0"/>
              </a:spcAft>
            </a:pPr>
            <a:r>
              <a:rPr lang="zh-CN" altLang="zh-CN" kern="100" dirty="0">
                <a:latin typeface="Times New Roman"/>
                <a:cs typeface="宋体"/>
              </a:rPr>
              <a:t>自古以来人们依土地而生，自然的山山水水养育了我们， </a:t>
            </a:r>
            <a:r>
              <a:rPr lang="zh-CN" altLang="zh-CN" b="1" u="sng" kern="100" dirty="0" smtClean="0">
                <a:solidFill>
                  <a:srgbClr val="FF0000"/>
                </a:solidFill>
                <a:latin typeface="Times New Roman"/>
                <a:ea typeface="黑体"/>
                <a:cs typeface="宋体"/>
              </a:rPr>
              <a:t>①所以我们尊重自然、热爱自然</a:t>
            </a:r>
            <a:r>
              <a:rPr lang="zh-CN" altLang="zh-CN" kern="100" dirty="0">
                <a:latin typeface="Times New Roman"/>
                <a:cs typeface="宋体"/>
              </a:rPr>
              <a:t>，追求人与自然的和谐。山坚毅不拔，沉静、博大、深厚；水至柔至利，屈曲有致，既可润物无声，又能摧枯拉朽。山的阳刚与水的阴柔相生相合，便是宇宙无限的生机。当春风吹来的时候，</a:t>
            </a:r>
            <a:r>
              <a:rPr lang="zh-CN" altLang="zh-CN" b="1" u="sng" kern="100" dirty="0" smtClean="0">
                <a:solidFill>
                  <a:srgbClr val="FF0000"/>
                </a:solidFill>
                <a:latin typeface="Times New Roman"/>
                <a:ea typeface="黑体"/>
                <a:cs typeface="宋体"/>
              </a:rPr>
              <a:t>②人在自然生命的萌动中感到美好的希望</a:t>
            </a:r>
            <a:r>
              <a:rPr lang="zh-CN" altLang="zh-CN" kern="100" dirty="0">
                <a:latin typeface="Times New Roman"/>
                <a:cs typeface="宋体"/>
              </a:rPr>
              <a:t>；当夏天来临的时候，人在自然生命的苍翠中感到生命的蓬勃；当秋景的宁静疏落，让人体会收获过后的宁静和天高云淡的旷远；而冬日的萧瑟空寂，让人感受到了生命的艰难和顽强。人在山川的变化中，找到了自己情绪的寄托，获得精神的安顿。因此</a:t>
            </a:r>
            <a:r>
              <a:rPr lang="zh-CN" altLang="zh-CN" b="1" u="sng" kern="100" dirty="0" smtClean="0">
                <a:solidFill>
                  <a:srgbClr val="FF0000"/>
                </a:solidFill>
                <a:latin typeface="Times New Roman"/>
                <a:ea typeface="黑体"/>
                <a:cs typeface="宋体"/>
              </a:rPr>
              <a:t>③观山则情满于山</a:t>
            </a:r>
            <a:r>
              <a:rPr lang="zh-CN" altLang="zh-CN" kern="100" dirty="0">
                <a:latin typeface="Times New Roman"/>
                <a:cs typeface="宋体"/>
              </a:rPr>
              <a:t>，望水则情溢于水</a:t>
            </a:r>
            <a:r>
              <a:rPr lang="zh-CN" altLang="zh-CN" kern="100" dirty="0" smtClean="0">
                <a:latin typeface="Times New Roman"/>
                <a:cs typeface="宋体"/>
              </a:rPr>
              <a:t>。</a:t>
            </a:r>
            <a:endParaRPr lang="zh-CN" altLang="zh-CN" kern="100" dirty="0">
              <a:latin typeface="Times New Roman"/>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548680"/>
            <a:ext cx="8229600" cy="5577483"/>
          </a:xfrm>
        </p:spPr>
        <p:txBody>
          <a:bodyPr>
            <a:normAutofit fontScale="85000" lnSpcReduction="20000"/>
          </a:bodyPr>
          <a:lstStyle/>
          <a:p>
            <a:pPr lvl="0" algn="just">
              <a:buFont typeface="+mj-lt"/>
              <a:buAutoNum type="arabicPeriod" startAt="25"/>
            </a:pPr>
            <a:r>
              <a:rPr lang="zh-CN" altLang="zh-CN" kern="100" dirty="0">
                <a:latin typeface="Times New Roman"/>
                <a:cs typeface="宋体"/>
              </a:rPr>
              <a:t>每句不超过</a:t>
            </a:r>
            <a:r>
              <a:rPr lang="en-US" altLang="zh-CN" kern="100" dirty="0">
                <a:latin typeface="Times New Roman"/>
                <a:cs typeface="宋体"/>
              </a:rPr>
              <a:t>15</a:t>
            </a:r>
            <a:r>
              <a:rPr lang="zh-CN" altLang="zh-CN" kern="100" dirty="0">
                <a:latin typeface="Times New Roman"/>
                <a:cs typeface="宋体"/>
              </a:rPr>
              <a:t>个字。</a:t>
            </a:r>
            <a:endParaRPr lang="zh-CN" altLang="zh-CN" kern="100" dirty="0">
              <a:latin typeface="Times New Roman"/>
            </a:endParaRPr>
          </a:p>
          <a:p>
            <a:pPr algn="just">
              <a:spcAft>
                <a:spcPts val="0"/>
              </a:spcAft>
            </a:pPr>
            <a:r>
              <a:rPr lang="en-US" altLang="zh-CN" kern="100" dirty="0">
                <a:latin typeface="宋体"/>
                <a:cs typeface="宋体"/>
              </a:rPr>
              <a:t>    </a:t>
            </a:r>
            <a:r>
              <a:rPr lang="zh-CN" altLang="zh-CN" kern="100" dirty="0">
                <a:latin typeface="Times New Roman"/>
                <a:cs typeface="宋体"/>
              </a:rPr>
              <a:t>社会是一个广义的概念，它是由一个个鲜活的个体组成。的确，</a:t>
            </a:r>
            <a:r>
              <a:rPr lang="zh-CN" altLang="zh-CN" b="1" u="sng" kern="100" dirty="0" smtClean="0">
                <a:solidFill>
                  <a:srgbClr val="FF0000"/>
                </a:solidFill>
                <a:latin typeface="Times New Roman"/>
                <a:ea typeface="黑体"/>
                <a:cs typeface="宋体"/>
              </a:rPr>
              <a:t>①一人之力无法改变整个社会氛围</a:t>
            </a:r>
            <a:r>
              <a:rPr lang="zh-CN" altLang="zh-CN" kern="100" dirty="0">
                <a:latin typeface="Times New Roman"/>
                <a:cs typeface="宋体"/>
              </a:rPr>
              <a:t>，但社会氛围的积极改变离不开个体的努力与对操行的坚守。一些人玩世不恭地说“良心值多少钱一斤”，已将良心与铜臭对等，为社会不良风气的恶性循环埋下伏笔。一些人陷入比丑思维。不以自己的丑陋行径为耻，还拿更丑恶的事件衬托自身“小巫见大巫”。社会诚信缺失、质量安全问题频发，很重要的原因就在于此。一些坚守道德底线的人，</a:t>
            </a:r>
            <a:r>
              <a:rPr lang="zh-CN" altLang="zh-CN" b="1" u="sng" kern="100" dirty="0" smtClean="0">
                <a:solidFill>
                  <a:srgbClr val="FF0000"/>
                </a:solidFill>
                <a:latin typeface="Times New Roman"/>
                <a:ea typeface="黑体"/>
                <a:cs typeface="宋体"/>
              </a:rPr>
              <a:t>②反而会受到丑陋者的排挤、诽谤</a:t>
            </a:r>
            <a:r>
              <a:rPr lang="zh-CN" altLang="zh-CN" kern="100" dirty="0">
                <a:latin typeface="Times New Roman"/>
                <a:cs typeface="宋体"/>
              </a:rPr>
              <a:t>，这给前者的坚持更添难度。尽管如此，我们还是看到不断有良知的闪耀，“最美”的绽放接二连三，信义人士相继涌现……这说明，</a:t>
            </a:r>
            <a:r>
              <a:rPr lang="zh-CN" altLang="zh-CN" b="1" u="sng" kern="100" dirty="0" smtClean="0">
                <a:solidFill>
                  <a:srgbClr val="FF0000"/>
                </a:solidFill>
                <a:latin typeface="Times New Roman"/>
                <a:ea typeface="黑体"/>
                <a:cs typeface="宋体"/>
              </a:rPr>
              <a:t>③蕴藏在人性深处的良善从未离去。</a:t>
            </a:r>
            <a:r>
              <a:rPr lang="zh-CN" altLang="zh-CN" kern="100" dirty="0">
                <a:latin typeface="Times New Roman"/>
                <a:cs typeface="宋体"/>
              </a:rPr>
              <a:t>正因如此，社会环境的改善才有基点，我们对未来才始终怀有信心与希冀</a:t>
            </a:r>
            <a:r>
              <a:rPr lang="zh-CN" altLang="zh-CN" kern="100" dirty="0" smtClean="0">
                <a:latin typeface="Times New Roman"/>
                <a:cs typeface="宋体"/>
              </a:rPr>
              <a:t>。</a:t>
            </a:r>
            <a:endParaRPr lang="zh-CN" alt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548680"/>
            <a:ext cx="8229600" cy="5577483"/>
          </a:xfrm>
        </p:spPr>
        <p:txBody>
          <a:bodyPr>
            <a:normAutofit fontScale="92500" lnSpcReduction="10000"/>
          </a:bodyPr>
          <a:lstStyle/>
          <a:p>
            <a:pPr algn="just">
              <a:spcAft>
                <a:spcPts val="0"/>
              </a:spcAft>
            </a:pPr>
            <a:r>
              <a:rPr lang="en-US" altLang="zh-CN" kern="100" dirty="0">
                <a:latin typeface="宋体"/>
                <a:cs typeface="宋体"/>
              </a:rPr>
              <a:t>26.</a:t>
            </a:r>
            <a:r>
              <a:rPr lang="zh-CN" altLang="zh-CN" kern="100" dirty="0">
                <a:latin typeface="Times New Roman"/>
                <a:cs typeface="宋体"/>
              </a:rPr>
              <a:t>每处不超过</a:t>
            </a:r>
            <a:r>
              <a:rPr lang="en-US" altLang="zh-CN" kern="100" dirty="0">
                <a:latin typeface="Times New Roman"/>
                <a:cs typeface="宋体"/>
              </a:rPr>
              <a:t>16</a:t>
            </a:r>
            <a:r>
              <a:rPr lang="zh-CN" altLang="zh-CN" kern="100" dirty="0">
                <a:latin typeface="Times New Roman"/>
                <a:cs typeface="宋体"/>
              </a:rPr>
              <a:t>字。</a:t>
            </a:r>
            <a:endParaRPr lang="zh-CN" altLang="zh-CN" kern="100" dirty="0">
              <a:latin typeface="Times New Roman"/>
            </a:endParaRPr>
          </a:p>
          <a:p>
            <a:pPr algn="just">
              <a:spcAft>
                <a:spcPts val="0"/>
              </a:spcAft>
            </a:pPr>
            <a:r>
              <a:rPr lang="en-US" altLang="zh-CN" kern="100" dirty="0">
                <a:latin typeface="宋体"/>
                <a:cs typeface="宋体"/>
              </a:rPr>
              <a:t>    </a:t>
            </a:r>
            <a:r>
              <a:rPr lang="zh-CN" altLang="zh-CN" kern="100" dirty="0">
                <a:latin typeface="Times New Roman"/>
                <a:cs typeface="宋体"/>
              </a:rPr>
              <a:t>语词收集人黄集伟称，从给力，</a:t>
            </a:r>
            <a:r>
              <a:rPr lang="en-US" altLang="zh-CN" kern="100" dirty="0">
                <a:latin typeface="Times New Roman"/>
                <a:cs typeface="宋体"/>
              </a:rPr>
              <a:t>hold</a:t>
            </a:r>
            <a:r>
              <a:rPr lang="zh-CN" altLang="zh-CN" kern="100" dirty="0">
                <a:latin typeface="Times New Roman"/>
                <a:cs typeface="宋体"/>
              </a:rPr>
              <a:t>住到最近的十动然拒喜大普奔，网络新词的产生频率越来越快。“生活日新月异，</a:t>
            </a:r>
            <a:r>
              <a:rPr lang="zh-CN" altLang="zh-CN" b="1" u="sng" kern="100" dirty="0" smtClean="0">
                <a:solidFill>
                  <a:srgbClr val="FF0000"/>
                </a:solidFill>
                <a:latin typeface="Times New Roman"/>
                <a:ea typeface="黑体"/>
                <a:cs typeface="宋体"/>
              </a:rPr>
              <a:t>①让语言也要创造新内容</a:t>
            </a:r>
            <a:r>
              <a:rPr lang="zh-CN" altLang="zh-CN" kern="100" dirty="0">
                <a:latin typeface="Times New Roman"/>
                <a:cs typeface="宋体"/>
              </a:rPr>
              <a:t>，表达新感受，就会不断有新词产生”。也有人说，一些网络语言更多的是一种娱乐甚至是恶搞，泛滥的网络词语，</a:t>
            </a:r>
            <a:r>
              <a:rPr lang="zh-CN" altLang="zh-CN" b="1" u="sng" kern="100" dirty="0" smtClean="0">
                <a:solidFill>
                  <a:srgbClr val="FF0000"/>
                </a:solidFill>
                <a:latin typeface="Times New Roman"/>
                <a:ea typeface="黑体"/>
                <a:cs typeface="宋体"/>
              </a:rPr>
              <a:t>②对话处于理解的困境</a:t>
            </a:r>
            <a:r>
              <a:rPr lang="zh-CN" altLang="zh-CN" kern="100" dirty="0">
                <a:latin typeface="Times New Roman"/>
                <a:cs typeface="宋体"/>
              </a:rPr>
              <a:t>，违反了现代汉语正常的构词规律和语法规则，缺乏严肃性，是对现代汉语纯正性的一种颠覆和亵渎。</a:t>
            </a:r>
            <a:r>
              <a:rPr lang="zh-CN" altLang="zh-CN" b="1" u="sng" kern="100" dirty="0" smtClean="0">
                <a:solidFill>
                  <a:srgbClr val="FF0000"/>
                </a:solidFill>
                <a:latin typeface="Times New Roman"/>
                <a:ea typeface="黑体"/>
                <a:cs typeface="宋体"/>
              </a:rPr>
              <a:t>③对此现象，你怎么看？</a:t>
            </a:r>
            <a:r>
              <a:rPr lang="zh-CN" altLang="zh-CN" kern="100" dirty="0">
                <a:latin typeface="Times New Roman"/>
                <a:cs typeface="宋体"/>
              </a:rPr>
              <a:t>请你用微博的形式写一段话，表达自己的观点并简单陈述理由</a:t>
            </a:r>
            <a:r>
              <a:rPr lang="zh-CN" altLang="zh-CN" kern="100" dirty="0" smtClean="0">
                <a:latin typeface="Times New Roman"/>
                <a:cs typeface="宋体"/>
              </a:rPr>
              <a:t>。</a:t>
            </a:r>
            <a:endParaRPr lang="zh-CN" alt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260648"/>
            <a:ext cx="8229600" cy="5865515"/>
          </a:xfrm>
        </p:spPr>
        <p:txBody>
          <a:bodyPr>
            <a:noAutofit/>
          </a:bodyPr>
          <a:lstStyle/>
          <a:p>
            <a:pPr algn="ctr"/>
            <a:r>
              <a:rPr lang="zh-CN" altLang="en-US" sz="8000" b="1" dirty="0" smtClean="0">
                <a:solidFill>
                  <a:srgbClr val="FF0000"/>
                </a:solidFill>
                <a:latin typeface="叶根友毛笔行书2.0版" pitchFamily="2" charset="-122"/>
                <a:ea typeface="叶根友毛笔行书2.0版" pitchFamily="2" charset="-122"/>
              </a:rPr>
              <a:t>好好学习，</a:t>
            </a:r>
            <a:endParaRPr lang="en-US" altLang="zh-CN" sz="8000" b="1" dirty="0" smtClean="0">
              <a:solidFill>
                <a:srgbClr val="FF0000"/>
              </a:solidFill>
              <a:latin typeface="叶根友毛笔行书2.0版" pitchFamily="2" charset="-122"/>
              <a:ea typeface="叶根友毛笔行书2.0版" pitchFamily="2" charset="-122"/>
            </a:endParaRPr>
          </a:p>
          <a:p>
            <a:pPr algn="ctr">
              <a:buNone/>
            </a:pPr>
            <a:r>
              <a:rPr lang="zh-CN" altLang="en-US" sz="8000" b="1" dirty="0" smtClean="0">
                <a:solidFill>
                  <a:srgbClr val="FF0000"/>
                </a:solidFill>
                <a:latin typeface="叶根友毛笔行书2.0版" pitchFamily="2" charset="-122"/>
                <a:ea typeface="叶根友毛笔行书2.0版" pitchFamily="2" charset="-122"/>
              </a:rPr>
              <a:t>天天向上！</a:t>
            </a:r>
            <a:endParaRPr lang="en-US" altLang="zh-CN" sz="8000" b="1" dirty="0" smtClean="0">
              <a:solidFill>
                <a:srgbClr val="FF0000"/>
              </a:solidFill>
              <a:latin typeface="叶根友毛笔行书2.0版" pitchFamily="2" charset="-122"/>
              <a:ea typeface="叶根友毛笔行书2.0版" pitchFamily="2" charset="-122"/>
            </a:endParaRPr>
          </a:p>
          <a:p>
            <a:pPr algn="ctr"/>
            <a:r>
              <a:rPr lang="zh-CN" altLang="en-US" sz="8000" b="1" dirty="0">
                <a:solidFill>
                  <a:srgbClr val="FF0000"/>
                </a:solidFill>
                <a:latin typeface="叶根友毛笔行书2.0版" pitchFamily="2" charset="-122"/>
                <a:ea typeface="叶根友毛笔行书2.0版" pitchFamily="2" charset="-122"/>
              </a:rPr>
              <a:t>精诚所</a:t>
            </a:r>
            <a:r>
              <a:rPr lang="zh-CN" altLang="en-US" sz="8000" b="1" dirty="0" smtClean="0">
                <a:solidFill>
                  <a:srgbClr val="FF0000"/>
                </a:solidFill>
                <a:latin typeface="叶根友毛笔行书2.0版" pitchFamily="2" charset="-122"/>
                <a:ea typeface="叶根友毛笔行书2.0版" pitchFamily="2" charset="-122"/>
              </a:rPr>
              <a:t>至，</a:t>
            </a:r>
            <a:endParaRPr lang="en-US" altLang="zh-CN" sz="8000" b="1" dirty="0" smtClean="0">
              <a:solidFill>
                <a:srgbClr val="FF0000"/>
              </a:solidFill>
              <a:latin typeface="叶根友毛笔行书2.0版" pitchFamily="2" charset="-122"/>
              <a:ea typeface="叶根友毛笔行书2.0版" pitchFamily="2" charset="-122"/>
            </a:endParaRPr>
          </a:p>
          <a:p>
            <a:pPr algn="ctr">
              <a:buNone/>
            </a:pPr>
            <a:r>
              <a:rPr lang="zh-CN" altLang="en-US" sz="8000" b="1" dirty="0" smtClean="0">
                <a:solidFill>
                  <a:srgbClr val="FF0000"/>
                </a:solidFill>
                <a:latin typeface="叶根友毛笔行书2.0版" pitchFamily="2" charset="-122"/>
                <a:ea typeface="叶根友毛笔行书2.0版" pitchFamily="2" charset="-122"/>
              </a:rPr>
              <a:t>金</a:t>
            </a:r>
            <a:r>
              <a:rPr lang="zh-CN" altLang="en-US" sz="8000" b="1" dirty="0">
                <a:solidFill>
                  <a:srgbClr val="FF0000"/>
                </a:solidFill>
                <a:latin typeface="叶根友毛笔行书2.0版" pitchFamily="2" charset="-122"/>
                <a:ea typeface="叶根友毛笔行书2.0版" pitchFamily="2" charset="-122"/>
              </a:rPr>
              <a:t>石为</a:t>
            </a:r>
            <a:r>
              <a:rPr lang="zh-CN" altLang="en-US" sz="8000" b="1" dirty="0" smtClean="0">
                <a:solidFill>
                  <a:srgbClr val="FF0000"/>
                </a:solidFill>
                <a:latin typeface="叶根友毛笔行书2.0版" pitchFamily="2" charset="-122"/>
                <a:ea typeface="叶根友毛笔行书2.0版" pitchFamily="2" charset="-122"/>
              </a:rPr>
              <a:t>开！</a:t>
            </a:r>
            <a:endParaRPr lang="zh-CN" altLang="en-US" sz="8000" b="1" dirty="0">
              <a:solidFill>
                <a:srgbClr val="FF0000"/>
              </a:solidFill>
              <a:latin typeface="叶根友毛笔行书2.0版" pitchFamily="2" charset="-122"/>
              <a:ea typeface="叶根友毛笔行书2.0版"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9" presetClass="entr" presetSubtype="0" accel="10000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9" presetClass="entr" presetSubtype="0" accel="10000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3">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3">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9" presetClass="entr" presetSubtype="0" accel="10000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500" fill="hold"/>
                                        <p:tgtEl>
                                          <p:spTgt spid="3">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2" dur="500" fill="hold"/>
                                        <p:tgtEl>
                                          <p:spTgt spid="3">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3" dur="500" fill="hold"/>
                                        <p:tgtEl>
                                          <p:spTgt spid="3">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3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173</TotalTime>
  <Words>5939</Words>
  <Application>Microsoft Office PowerPoint</Application>
  <PresentationFormat>全屏显示(4:3)</PresentationFormat>
  <Paragraphs>65</Paragraphs>
  <Slides>29</Slides>
  <Notes>0</Notes>
  <HiddenSlides>0</HiddenSlides>
  <MMClips>0</MMClips>
  <ScaleCrop>false</ScaleCrop>
  <HeadingPairs>
    <vt:vector size="4" baseType="variant">
      <vt:variant>
        <vt:lpstr>主题</vt:lpstr>
      </vt:variant>
      <vt:variant>
        <vt:i4>1</vt:i4>
      </vt:variant>
      <vt:variant>
        <vt:lpstr>幻灯片标题</vt:lpstr>
      </vt:variant>
      <vt:variant>
        <vt:i4>29</vt:i4>
      </vt:variant>
    </vt:vector>
  </HeadingPairs>
  <TitlesOfParts>
    <vt:vector size="30" baseType="lpstr">
      <vt:lpstr>Office 主题</vt:lpstr>
      <vt:lpstr>语用题——逻辑思维训练</vt:lpstr>
      <vt:lpstr>复习——逻辑填空技巧</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语用题——逻辑思维训练</dc:title>
  <dc:creator>User</dc:creator>
  <cp:lastModifiedBy>User</cp:lastModifiedBy>
  <cp:revision>13</cp:revision>
  <dcterms:created xsi:type="dcterms:W3CDTF">2015-01-19T09:19:20Z</dcterms:created>
  <dcterms:modified xsi:type="dcterms:W3CDTF">2015-01-20T01:40:45Z</dcterms:modified>
</cp:coreProperties>
</file>