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6"/>
  </p:notesMasterIdLst>
  <p:handoutMasterIdLst>
    <p:handoutMasterId r:id="rId44"/>
  </p:handoutMasterIdLst>
  <p:sldIdLst>
    <p:sldId id="302" r:id="rId4"/>
    <p:sldId id="261" r:id="rId5"/>
    <p:sldId id="304" r:id="rId7"/>
    <p:sldId id="30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</p:sldIdLst>
  <p:sldSz cx="12192000" cy="6858000"/>
  <p:notesSz cx="6858000" cy="9144000"/>
  <p:custDataLst>
    <p:tags r:id="rId4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徐 落" initials="徐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0" d="100"/>
          <a:sy n="70" d="100"/>
        </p:scale>
        <p:origin x="78" y="240"/>
      </p:cViewPr>
      <p:guideLst>
        <p:guide orient="horz" pos="2159"/>
        <p:guide pos="384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9" Type="http://schemas.openxmlformats.org/officeDocument/2006/relationships/tags" Target="tags/tag51.xml"/><Relationship Id="rId48" Type="http://schemas.openxmlformats.org/officeDocument/2006/relationships/commentAuthors" Target="commentAuthors.xml"/><Relationship Id="rId47" Type="http://schemas.openxmlformats.org/officeDocument/2006/relationships/tableStyles" Target="tableStyles.xml"/><Relationship Id="rId46" Type="http://schemas.openxmlformats.org/officeDocument/2006/relationships/viewProps" Target="viewProps.xml"/><Relationship Id="rId45" Type="http://schemas.openxmlformats.org/officeDocument/2006/relationships/presProps" Target="presProps.xml"/><Relationship Id="rId44" Type="http://schemas.openxmlformats.org/officeDocument/2006/relationships/handoutMaster" Target="handoutMasters/handoutMaster1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958C0-4AE9-4EE1-A4FA-BD1136D19F1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958C0-4AE9-4EE1-A4FA-BD1136D19F1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958C0-4AE9-4EE1-A4FA-BD1136D19F1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958C0-4AE9-4EE1-A4FA-BD1136D19F1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通过审题明确：一是此表统计的是200多位作家从发表处女作和代表作的年龄，二是作答要求是“从作家渐至成熟的角度归纳出一个结论”。所谓“不成熟”指的是只发表“处女作”，所谓“成熟”指的是“代表作”诞生。这样就把表格数据分成两块了：一块是发表处女作的年龄，一块是发表代表作的年龄。而表格中发表处女作人数多的（203人）主要集中在20岁前至30岁，发表代表作人数多的（176人）主要集中在26岁至40岁，这正说明成熟的作家要比不成熟时晚上10年左右。这样从作家渐至成熟的角度归纳可得出的结论：大多数作家需要花上十年左右时间不断创作积累，方能进入创作上的成熟期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958C0-4AE9-4EE1-A4FA-BD1136D19F1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958C0-4AE9-4EE1-A4FA-BD1136D19F1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>
            <a:off x="0" y="-11575"/>
            <a:ext cx="7176303" cy="6866674"/>
          </a:xfrm>
          <a:custGeom>
            <a:avLst/>
            <a:gdLst>
              <a:gd name="connsiteX0" fmla="*/ 1367257 w 7176303"/>
              <a:gd name="connsiteY0" fmla="*/ 0 h 6866674"/>
              <a:gd name="connsiteX1" fmla="*/ 7176303 w 7176303"/>
              <a:gd name="connsiteY1" fmla="*/ 11556 h 6866674"/>
              <a:gd name="connsiteX2" fmla="*/ 4454810 w 7176303"/>
              <a:gd name="connsiteY2" fmla="*/ 6858020 h 6866674"/>
              <a:gd name="connsiteX3" fmla="*/ 0 w 7176303"/>
              <a:gd name="connsiteY3" fmla="*/ 6866674 h 6866674"/>
              <a:gd name="connsiteX4" fmla="*/ 0 w 7176303"/>
              <a:gd name="connsiteY4" fmla="*/ 3283633 h 6866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76302" h="6866674">
                <a:moveTo>
                  <a:pt x="1367257" y="0"/>
                </a:moveTo>
                <a:lnTo>
                  <a:pt x="7176303" y="11556"/>
                </a:lnTo>
                <a:lnTo>
                  <a:pt x="4454810" y="6858020"/>
                </a:lnTo>
                <a:lnTo>
                  <a:pt x="0" y="6866674"/>
                </a:lnTo>
                <a:lnTo>
                  <a:pt x="0" y="3283633"/>
                </a:lnTo>
                <a:close/>
              </a:path>
            </a:pathLst>
          </a:custGeom>
          <a:blipFill>
            <a:blip r:embed="rId2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-7704" y="-11576"/>
            <a:ext cx="7191711" cy="6866692"/>
          </a:xfrm>
          <a:custGeom>
            <a:avLst/>
            <a:gdLst>
              <a:gd name="connsiteX0" fmla="*/ 1377503 w 7191711"/>
              <a:gd name="connsiteY0" fmla="*/ 0 h 6866692"/>
              <a:gd name="connsiteX1" fmla="*/ 7191711 w 7191711"/>
              <a:gd name="connsiteY1" fmla="*/ 11556 h 6866692"/>
              <a:gd name="connsiteX2" fmla="*/ 4467800 w 7191711"/>
              <a:gd name="connsiteY2" fmla="*/ 6858020 h 6866692"/>
              <a:gd name="connsiteX3" fmla="*/ 0 w 7191711"/>
              <a:gd name="connsiteY3" fmla="*/ 6866692 h 6866692"/>
              <a:gd name="connsiteX4" fmla="*/ 0 w 7191711"/>
              <a:gd name="connsiteY4" fmla="*/ 3305303 h 6866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91711" h="6866692">
                <a:moveTo>
                  <a:pt x="1377503" y="0"/>
                </a:moveTo>
                <a:lnTo>
                  <a:pt x="7191711" y="11556"/>
                </a:lnTo>
                <a:lnTo>
                  <a:pt x="4467800" y="6858020"/>
                </a:lnTo>
                <a:lnTo>
                  <a:pt x="0" y="6866692"/>
                </a:lnTo>
                <a:lnTo>
                  <a:pt x="0" y="3305303"/>
                </a:lnTo>
                <a:close/>
              </a:path>
            </a:pathLst>
          </a:custGeom>
          <a:solidFill>
            <a:schemeClr val="tx1"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平行四边形 8"/>
          <p:cNvSpPr/>
          <p:nvPr/>
        </p:nvSpPr>
        <p:spPr>
          <a:xfrm flipV="1">
            <a:off x="8970380" y="4849792"/>
            <a:ext cx="3073888" cy="2008208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8793034" y="4361563"/>
            <a:ext cx="3067291" cy="0"/>
          </a:xfrm>
          <a:prstGeom prst="line">
            <a:avLst/>
          </a:prstGeom>
          <a:ln w="1905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等腰三角形 7"/>
          <p:cNvSpPr/>
          <p:nvPr/>
        </p:nvSpPr>
        <p:spPr>
          <a:xfrm>
            <a:off x="4449251" y="5072918"/>
            <a:ext cx="1354416" cy="1785082"/>
          </a:xfrm>
          <a:custGeom>
            <a:avLst/>
            <a:gdLst>
              <a:gd name="connsiteX0" fmla="*/ 0 w 2070696"/>
              <a:gd name="connsiteY0" fmla="*/ 1785082 h 1785082"/>
              <a:gd name="connsiteX1" fmla="*/ 1035348 w 2070696"/>
              <a:gd name="connsiteY1" fmla="*/ 0 h 1785082"/>
              <a:gd name="connsiteX2" fmla="*/ 2070696 w 2070696"/>
              <a:gd name="connsiteY2" fmla="*/ 1785082 h 1785082"/>
              <a:gd name="connsiteX3" fmla="*/ 0 w 2070696"/>
              <a:gd name="connsiteY3" fmla="*/ 1785082 h 1785082"/>
              <a:gd name="connsiteX0-1" fmla="*/ 0 w 1478876"/>
              <a:gd name="connsiteY0-2" fmla="*/ 1785082 h 1785082"/>
              <a:gd name="connsiteX1-3" fmla="*/ 1035348 w 1478876"/>
              <a:gd name="connsiteY1-4" fmla="*/ 0 h 1785082"/>
              <a:gd name="connsiteX2-5" fmla="*/ 1478876 w 1478876"/>
              <a:gd name="connsiteY2-6" fmla="*/ 1785082 h 1785082"/>
              <a:gd name="connsiteX3-7" fmla="*/ 0 w 1478876"/>
              <a:gd name="connsiteY3-8" fmla="*/ 1785082 h 1785082"/>
              <a:gd name="connsiteX0-9" fmla="*/ 0 w 1699856"/>
              <a:gd name="connsiteY0-10" fmla="*/ 1785082 h 1785082"/>
              <a:gd name="connsiteX1-11" fmla="*/ 1035348 w 1699856"/>
              <a:gd name="connsiteY1-12" fmla="*/ 0 h 1785082"/>
              <a:gd name="connsiteX2-13" fmla="*/ 1699856 w 1699856"/>
              <a:gd name="connsiteY2-14" fmla="*/ 1785082 h 1785082"/>
              <a:gd name="connsiteX3-15" fmla="*/ 0 w 1699856"/>
              <a:gd name="connsiteY3-16" fmla="*/ 1785082 h 1785082"/>
              <a:gd name="connsiteX0-17" fmla="*/ 0 w 1250276"/>
              <a:gd name="connsiteY0-18" fmla="*/ 1785082 h 1785082"/>
              <a:gd name="connsiteX1-19" fmla="*/ 585768 w 1250276"/>
              <a:gd name="connsiteY1-20" fmla="*/ 0 h 1785082"/>
              <a:gd name="connsiteX2-21" fmla="*/ 1250276 w 1250276"/>
              <a:gd name="connsiteY2-22" fmla="*/ 1785082 h 1785082"/>
              <a:gd name="connsiteX3-23" fmla="*/ 0 w 1250276"/>
              <a:gd name="connsiteY3-24" fmla="*/ 1785082 h 1785082"/>
              <a:gd name="connsiteX0-25" fmla="*/ 0 w 1354416"/>
              <a:gd name="connsiteY0-26" fmla="*/ 1774922 h 1785082"/>
              <a:gd name="connsiteX1-27" fmla="*/ 689908 w 1354416"/>
              <a:gd name="connsiteY1-28" fmla="*/ 0 h 1785082"/>
              <a:gd name="connsiteX2-29" fmla="*/ 1354416 w 1354416"/>
              <a:gd name="connsiteY2-30" fmla="*/ 1785082 h 1785082"/>
              <a:gd name="connsiteX3-31" fmla="*/ 0 w 1354416"/>
              <a:gd name="connsiteY3-32" fmla="*/ 1774922 h 1785082"/>
              <a:gd name="connsiteX0-33" fmla="*/ 0 w 1354416"/>
              <a:gd name="connsiteY0-34" fmla="*/ 1785082 h 1785082"/>
              <a:gd name="connsiteX1-35" fmla="*/ 689908 w 1354416"/>
              <a:gd name="connsiteY1-36" fmla="*/ 0 h 1785082"/>
              <a:gd name="connsiteX2-37" fmla="*/ 1354416 w 1354416"/>
              <a:gd name="connsiteY2-38" fmla="*/ 1785082 h 1785082"/>
              <a:gd name="connsiteX3-39" fmla="*/ 0 w 1354416"/>
              <a:gd name="connsiteY3-40" fmla="*/ 1785082 h 178508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354416" h="1785082">
                <a:moveTo>
                  <a:pt x="0" y="1785082"/>
                </a:moveTo>
                <a:lnTo>
                  <a:pt x="689908" y="0"/>
                </a:lnTo>
                <a:lnTo>
                  <a:pt x="1354416" y="1785082"/>
                </a:lnTo>
                <a:lnTo>
                  <a:pt x="0" y="178508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平行四边形 13"/>
          <p:cNvSpPr/>
          <p:nvPr/>
        </p:nvSpPr>
        <p:spPr>
          <a:xfrm flipV="1">
            <a:off x="0" y="-9525"/>
            <a:ext cx="3139440" cy="2008208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6424972" y="727306"/>
            <a:ext cx="5539523" cy="2751522"/>
          </a:xfrm>
        </p:spPr>
        <p:txBody>
          <a:bodyPr anchor="b">
            <a:normAutofit/>
          </a:bodyPr>
          <a:lstStyle>
            <a:lvl1pPr algn="r">
              <a:defRPr sz="7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7475295" y="3491528"/>
            <a:ext cx="4489200" cy="842724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02EE-8ED7-4720-98D5-9E9053965B9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15E9C-17F6-4DFB-85EC-0C62FE28828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02EE-8ED7-4720-98D5-9E9053965B9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15E9C-17F6-4DFB-85EC-0C62FE28828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2650647" y="858520"/>
            <a:ext cx="5140960" cy="5140960"/>
          </a:xfrm>
          <a:prstGeom prst="ellipse">
            <a:avLst/>
          </a:prstGeom>
          <a:blipFill dpi="0" rotWithShape="1"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096000" y="23473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H="1">
            <a:off x="7970520" y="2286000"/>
            <a:ext cx="0" cy="2225040"/>
          </a:xfrm>
          <a:prstGeom prst="line">
            <a:avLst/>
          </a:prstGeom>
          <a:ln w="19050" cap="rnd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66ED02EE-8ED7-4720-98D5-9E9053965B9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78E15E9C-17F6-4DFB-85EC-0C62FE288285}" type="slidenum">
              <a:rPr lang="zh-CN" altLang="en-US" smtClean="0"/>
            </a:fld>
            <a:endParaRPr lang="zh-CN" alt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3"/>
          </p:nvPr>
        </p:nvSpPr>
        <p:spPr>
          <a:xfrm>
            <a:off x="8610599" y="2286000"/>
            <a:ext cx="2651565" cy="201286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02EE-8ED7-4720-98D5-9E9053965B9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15E9C-17F6-4DFB-85EC-0C62FE28828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265369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3959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3959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02EE-8ED7-4720-98D5-9E9053965B9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15E9C-17F6-4DFB-85EC-0C62FE28828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 flipH="1">
            <a:off x="8194384" y="3686601"/>
            <a:ext cx="3067291" cy="0"/>
          </a:xfrm>
          <a:prstGeom prst="line">
            <a:avLst/>
          </a:prstGeom>
          <a:ln w="1905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平行四边形 7"/>
          <p:cNvSpPr/>
          <p:nvPr/>
        </p:nvSpPr>
        <p:spPr>
          <a:xfrm flipV="1">
            <a:off x="0" y="0"/>
            <a:ext cx="3139440" cy="2008208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4849792"/>
            <a:ext cx="12192000" cy="2055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平行四边形 9"/>
          <p:cNvSpPr/>
          <p:nvPr/>
        </p:nvSpPr>
        <p:spPr>
          <a:xfrm flipV="1">
            <a:off x="8970645" y="4849495"/>
            <a:ext cx="3074035" cy="2054225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906095" y="1817226"/>
            <a:ext cx="5539522" cy="1858954"/>
          </a:xfrm>
        </p:spPr>
        <p:txBody>
          <a:bodyPr lIns="90000" tIns="46800" rIns="90000" bIns="46800" anchor="b">
            <a:normAutofit/>
          </a:bodyPr>
          <a:lstStyle>
            <a:lvl1pPr algn="r">
              <a:defRPr sz="96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 lIns="90000" tIns="46800" rIns="90000" bIns="46800"/>
          <a:lstStyle/>
          <a:p>
            <a:fld id="{66ED02EE-8ED7-4720-98D5-9E9053965B9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 lIns="90000" tIns="46800" rIns="90000" bIns="46800"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 lIns="90000" tIns="46800" rIns="90000" bIns="46800"/>
          <a:lstStyle/>
          <a:p>
            <a:fld id="{78E15E9C-17F6-4DFB-85EC-0C62FE28828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02EE-8ED7-4720-98D5-9E9053965B9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15E9C-17F6-4DFB-85EC-0C62FE28828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32224" y="365125"/>
            <a:ext cx="821575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60258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02EE-8ED7-4720-98D5-9E9053965B9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15E9C-17F6-4DFB-85EC-0C62FE28828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3201" cy="6858000"/>
          </a:xfrm>
          <a:prstGeom prst="rect">
            <a:avLst/>
          </a:prstGeom>
          <a:solidFill>
            <a:srgbClr val="DA25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: 圆角 6"/>
          <p:cNvSpPr/>
          <p:nvPr userDrawn="1">
            <p:custDataLst>
              <p:tags r:id="rId3"/>
            </p:custDataLst>
          </p:nvPr>
        </p:nvSpPr>
        <p:spPr>
          <a:xfrm>
            <a:off x="72642" y="69000"/>
            <a:ext cx="12049186" cy="6720000"/>
          </a:xfrm>
          <a:prstGeom prst="roundRect">
            <a:avLst>
              <a:gd name="adj" fmla="val 13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0" y="184785"/>
            <a:ext cx="5318125" cy="723091"/>
          </a:xfrm>
          <a:prstGeom prst="roundRect">
            <a:avLst>
              <a:gd name="adj" fmla="val 31077"/>
            </a:avLst>
          </a:prstGeom>
          <a:solidFill>
            <a:srgbClr val="DA251C"/>
          </a:solidFill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lnSpc>
                <a:spcPct val="100000"/>
              </a:lnSpc>
              <a:defRPr sz="3735"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输入标题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6.xml"/><Relationship Id="rId13" Type="http://schemas.openxmlformats.org/officeDocument/2006/relationships/tags" Target="../tags/tag5.xml"/><Relationship Id="rId12" Type="http://schemas.openxmlformats.org/officeDocument/2006/relationships/tags" Target="../tags/tag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6ED02EE-8ED7-4720-98D5-9E9053965B9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8E15E9C-17F6-4DFB-85EC-0C62FE288285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 b="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 b="0"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zh-CN"/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7.xml"/><Relationship Id="rId7" Type="http://schemas.openxmlformats.org/officeDocument/2006/relationships/tags" Target="../tags/tag13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image" Target="../media/image4.jpeg"/><Relationship Id="rId2" Type="http://schemas.openxmlformats.org/officeDocument/2006/relationships/tags" Target="../tags/tag9.xml"/><Relationship Id="rId1" Type="http://schemas.openxmlformats.org/officeDocument/2006/relationships/tags" Target="../tags/tag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tags" Target="../tags/tag15.xml"/><Relationship Id="rId1" Type="http://schemas.openxmlformats.org/officeDocument/2006/relationships/tags" Target="../tags/tag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.xml"/><Relationship Id="rId1" Type="http://schemas.openxmlformats.org/officeDocument/2006/relationships/tags" Target="../tags/tag16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9.xml"/><Relationship Id="rId1" Type="http://schemas.openxmlformats.org/officeDocument/2006/relationships/tags" Target="../tags/tag18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23.xml"/><Relationship Id="rId4" Type="http://schemas.openxmlformats.org/officeDocument/2006/relationships/image" Target="../media/image5.jpeg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26.xml"/><Relationship Id="rId4" Type="http://schemas.openxmlformats.org/officeDocument/2006/relationships/image" Target="../media/image7.png"/><Relationship Id="rId3" Type="http://schemas.openxmlformats.org/officeDocument/2006/relationships/tags" Target="../tags/tag25.xml"/><Relationship Id="rId2" Type="http://schemas.openxmlformats.org/officeDocument/2006/relationships/image" Target="../media/image6.jpeg"/><Relationship Id="rId1" Type="http://schemas.openxmlformats.org/officeDocument/2006/relationships/tags" Target="../tags/tag24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35.xml"/><Relationship Id="rId8" Type="http://schemas.openxmlformats.org/officeDocument/2006/relationships/tags" Target="../tags/tag34.xml"/><Relationship Id="rId7" Type="http://schemas.openxmlformats.org/officeDocument/2006/relationships/tags" Target="../tags/tag33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2" Type="http://schemas.openxmlformats.org/officeDocument/2006/relationships/notesSlide" Target="../notesSlides/notesSlide4.xml"/><Relationship Id="rId11" Type="http://schemas.openxmlformats.org/officeDocument/2006/relationships/slideLayout" Target="../slideLayouts/slideLayout7.xml"/><Relationship Id="rId10" Type="http://schemas.openxmlformats.org/officeDocument/2006/relationships/tags" Target="../tags/tag36.xml"/><Relationship Id="rId1" Type="http://schemas.openxmlformats.org/officeDocument/2006/relationships/tags" Target="../tags/tag27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emf"/><Relationship Id="rId8" Type="http://schemas.openxmlformats.org/officeDocument/2006/relationships/oleObject" Target="../embeddings/oleObject2.bin"/><Relationship Id="rId7" Type="http://schemas.openxmlformats.org/officeDocument/2006/relationships/image" Target="../media/image9.emf"/><Relationship Id="rId6" Type="http://schemas.openxmlformats.org/officeDocument/2006/relationships/oleObject" Target="../embeddings/oleObject1.bin"/><Relationship Id="rId5" Type="http://schemas.openxmlformats.org/officeDocument/2006/relationships/image" Target="NULL" TargetMode="External"/><Relationship Id="rId4" Type="http://schemas.openxmlformats.org/officeDocument/2006/relationships/image" Target="../media/image8.png"/><Relationship Id="rId3" Type="http://schemas.openxmlformats.org/officeDocument/2006/relationships/tags" Target="../tags/tag38.xml"/><Relationship Id="rId2" Type="http://schemas.openxmlformats.org/officeDocument/2006/relationships/image" Target="../media/image6.jpeg"/><Relationship Id="rId13" Type="http://schemas.openxmlformats.org/officeDocument/2006/relationships/notesSlide" Target="../notesSlides/notesSlide5.xml"/><Relationship Id="rId12" Type="http://schemas.openxmlformats.org/officeDocument/2006/relationships/vmlDrawing" Target="../drawings/vmlDrawing1.vml"/><Relationship Id="rId11" Type="http://schemas.openxmlformats.org/officeDocument/2006/relationships/slideLayout" Target="../slideLayouts/slideLayout7.xml"/><Relationship Id="rId10" Type="http://schemas.openxmlformats.org/officeDocument/2006/relationships/tags" Target="../tags/tag39.xml"/><Relationship Id="rId1" Type="http://schemas.openxmlformats.org/officeDocument/2006/relationships/tags" Target="../tags/tag37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tags" Target="../tags/tag40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4.emf"/><Relationship Id="rId8" Type="http://schemas.openxmlformats.org/officeDocument/2006/relationships/oleObject" Target="../embeddings/oleObject4.bin"/><Relationship Id="rId7" Type="http://schemas.openxmlformats.org/officeDocument/2006/relationships/image" Target="NULL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12.emf"/><Relationship Id="rId4" Type="http://schemas.openxmlformats.org/officeDocument/2006/relationships/oleObject" Target="../embeddings/oleObject3.bin"/><Relationship Id="rId3" Type="http://schemas.openxmlformats.org/officeDocument/2006/relationships/tags" Target="../tags/tag42.xml"/><Relationship Id="rId2" Type="http://schemas.openxmlformats.org/officeDocument/2006/relationships/image" Target="../media/image6.jpeg"/><Relationship Id="rId12" Type="http://schemas.openxmlformats.org/officeDocument/2006/relationships/vmlDrawing" Target="../drawings/vmlDrawing2.vml"/><Relationship Id="rId11" Type="http://schemas.openxmlformats.org/officeDocument/2006/relationships/slideLayout" Target="../slideLayouts/slideLayout7.xml"/><Relationship Id="rId10" Type="http://schemas.openxmlformats.org/officeDocument/2006/relationships/tags" Target="../tags/tag43.xml"/><Relationship Id="rId1" Type="http://schemas.openxmlformats.org/officeDocument/2006/relationships/tags" Target="../tags/tag4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4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46.xml"/><Relationship Id="rId1" Type="http://schemas.openxmlformats.org/officeDocument/2006/relationships/tags" Target="../tags/tag45.xml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7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50.xml"/><Relationship Id="rId1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1.pn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23.jpeg"/><Relationship Id="rId2" Type="http://schemas.openxmlformats.org/officeDocument/2006/relationships/image" Target="../media/image21.png"/><Relationship Id="rId1" Type="http://schemas.openxmlformats.org/officeDocument/2006/relationships/image" Target="../media/image22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4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5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5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5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5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499995"/>
            <a:ext cx="10515600" cy="1325563"/>
          </a:xfrm>
        </p:spPr>
        <p:txBody>
          <a:bodyPr>
            <a:noAutofit/>
          </a:bodyPr>
          <a:p>
            <a:pPr algn="ctr"/>
            <a:r>
              <a:rPr lang="en-US" altLang="zh-CN" sz="66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2022</a:t>
            </a:r>
            <a:r>
              <a:rPr lang="zh-CN" altLang="en-US" sz="66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高考语用专题复习</a:t>
            </a:r>
            <a:br>
              <a:rPr lang="en-US" altLang="zh-CN" sz="66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</a:br>
            <a:r>
              <a:rPr lang="zh-CN" altLang="en-US" sz="6600">
                <a:solidFill>
                  <a:srgbClr val="1D41D5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图文转换</a:t>
            </a:r>
            <a:endParaRPr lang="zh-CN" altLang="en-US" sz="6600">
              <a:solidFill>
                <a:srgbClr val="1D41D5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07721" y="502920"/>
            <a:ext cx="10576558" cy="5882640"/>
          </a:xfrm>
          <a:prstGeom prst="rect">
            <a:avLst/>
          </a:prstGeom>
        </p:spPr>
      </p:pic>
      <p:sp>
        <p:nvSpPr>
          <p:cNvPr id="12" name="矩形 11"/>
          <p:cNvSpPr/>
          <p:nvPr>
            <p:custDataLst>
              <p:tags r:id="rId4"/>
            </p:custDataLst>
          </p:nvPr>
        </p:nvSpPr>
        <p:spPr>
          <a:xfrm>
            <a:off x="807722" y="502920"/>
            <a:ext cx="10576558" cy="5928360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直角三角形 6"/>
          <p:cNvSpPr/>
          <p:nvPr>
            <p:custDataLst>
              <p:tags r:id="rId5"/>
            </p:custDataLst>
          </p:nvPr>
        </p:nvSpPr>
        <p:spPr>
          <a:xfrm rot="10800000">
            <a:off x="10534649" y="661737"/>
            <a:ext cx="738939" cy="778443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直角三角形 7"/>
          <p:cNvSpPr/>
          <p:nvPr>
            <p:custDataLst>
              <p:tags r:id="rId6"/>
            </p:custDataLst>
          </p:nvPr>
        </p:nvSpPr>
        <p:spPr>
          <a:xfrm rot="16200000">
            <a:off x="10493657" y="5437572"/>
            <a:ext cx="738939" cy="778443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79880" y="737235"/>
            <a:ext cx="772541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chemeClr val="bg2"/>
                </a:solidFill>
              </a:rPr>
              <a:t>图 文 转 换</a:t>
            </a:r>
            <a:endParaRPr lang="zh-CN" altLang="en-US" sz="4400" b="1">
              <a:solidFill>
                <a:schemeClr val="bg2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27530" y="1877695"/>
            <a:ext cx="9123680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fontAlgn="auto">
              <a:lnSpc>
                <a:spcPct val="150000"/>
              </a:lnSpc>
              <a:buFont typeface="Wingdings" panose="05000000000000000000" charset="0"/>
              <a:buChar char="u"/>
            </a:pPr>
            <a:r>
              <a:rPr lang="zh-CN" altLang="en-US" sz="3600" b="1">
                <a:solidFill>
                  <a:schemeClr val="bg1"/>
                </a:solidFill>
              </a:rPr>
              <a:t>图表题</a:t>
            </a:r>
            <a:endParaRPr lang="zh-CN" altLang="en-US" sz="3600" b="1">
              <a:solidFill>
                <a:schemeClr val="bg1"/>
              </a:solidFill>
            </a:endParaRPr>
          </a:p>
          <a:p>
            <a:pPr marL="571500" indent="-571500" fontAlgn="auto">
              <a:lnSpc>
                <a:spcPct val="150000"/>
              </a:lnSpc>
              <a:buFont typeface="Wingdings" panose="05000000000000000000" charset="0"/>
              <a:buChar char="u"/>
            </a:pPr>
            <a:r>
              <a:rPr lang="zh-CN" altLang="en-US" sz="3600" b="1">
                <a:solidFill>
                  <a:schemeClr val="bg1"/>
                </a:solidFill>
              </a:rPr>
              <a:t>图画题 </a:t>
            </a:r>
            <a:r>
              <a:rPr lang="zh-CN" altLang="en-US" sz="2800" b="1">
                <a:solidFill>
                  <a:schemeClr val="accent5">
                    <a:lumMod val="40000"/>
                    <a:lumOff val="60000"/>
                  </a:schemeClr>
                </a:solidFill>
              </a:rPr>
              <a:t>  流程图  词云图  徽标类  漫画类</a:t>
            </a:r>
            <a:endParaRPr lang="zh-CN" altLang="en-US" sz="28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indent="0" fontAlgn="auto">
              <a:lnSpc>
                <a:spcPct val="150000"/>
              </a:lnSpc>
              <a:buFont typeface="Wingdings" panose="05000000000000000000" charset="0"/>
              <a:buNone/>
            </a:pPr>
            <a:endParaRPr lang="zh-CN" altLang="en-US" sz="3600" b="1">
              <a:solidFill>
                <a:schemeClr val="bg1"/>
              </a:solidFill>
            </a:endParaRPr>
          </a:p>
        </p:txBody>
      </p:sp>
      <p:sp>
        <p:nvSpPr>
          <p:cNvPr id="4" name="文本占位符 1"/>
          <p:cNvSpPr/>
          <p:nvPr/>
        </p:nvSpPr>
        <p:spPr>
          <a:xfrm>
            <a:off x="4091940" y="2005330"/>
            <a:ext cx="7292340" cy="20129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charset="0"/>
            </a:pPr>
            <a:r>
              <a:rPr lang="zh-CN" altLang="en-US" sz="2800" b="1">
                <a:solidFill>
                  <a:schemeClr val="accent5">
                    <a:lumMod val="40000"/>
                    <a:lumOff val="60000"/>
                  </a:schemeClr>
                </a:solidFill>
              </a:rPr>
              <a:t>表格类  柱形图类  饼状图类  曲线图类</a:t>
            </a:r>
            <a:endParaRPr lang="zh-CN" altLang="en-US" sz="28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>
              <a:buFont typeface="Wingdings" panose="05000000000000000000" charset="0"/>
            </a:pPr>
            <a:endParaRPr lang="zh-CN" altLang="en-US" sz="28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457200" indent="-457200"/>
            <a:endParaRPr lang="zh-CN" altLang="en-US" sz="28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</p:spTree>
    <p:custDataLst>
      <p:tags r:id="rId7"/>
    </p:custData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0" y="132080"/>
            <a:ext cx="2611120" cy="676952"/>
          </a:xfrm>
        </p:spPr>
        <p:txBody>
          <a:bodyPr wrap="square"/>
          <a:lstStyle/>
          <a:p>
            <a:r>
              <a:rPr lang="en-US" altLang="zh-CN" sz="36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en-US" altLang="zh-CN" sz="360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</a:t>
            </a:r>
            <a:r>
              <a:rPr lang="zh-CN" altLang="en-US" sz="360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考情解读 </a:t>
            </a:r>
            <a:endParaRPr lang="zh-CN" altLang="en-US" sz="360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+mn-ea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59067" y="1026160"/>
          <a:ext cx="11910060" cy="5521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1235"/>
                <a:gridCol w="10918825"/>
              </a:tblGrid>
              <a:tr h="3327400">
                <a:tc>
                  <a:txBody>
                    <a:bodyPr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方正书宋_GBK" panose="03000509000000000000" charset="-122"/>
                      </a:endParaRPr>
                    </a:p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方正书宋_GBK" panose="03000509000000000000" charset="-122"/>
                      </a:endParaRPr>
                    </a:p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方正书宋_GBK" panose="03000509000000000000" charset="-122"/>
                      </a:endParaRPr>
                    </a:p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方正书宋_GBK" panose="03000509000000000000" charset="-122"/>
                        </a:rPr>
                        <a:t>命题分析预测</a:t>
                      </a:r>
                      <a:endParaRPr 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方正书宋_GBK" panose="03000509000000000000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 wrap="square"/>
                    <a:lstStyle/>
                    <a:p>
                      <a:pPr indent="0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4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1.考查题型稳中有变。图文转换类的题目一般以</a:t>
                      </a:r>
                      <a:r>
                        <a:rPr lang="en-US" sz="2400" b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简答题</a:t>
                      </a:r>
                      <a:r>
                        <a:rPr lang="en-US" sz="24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的形式进行考查,有时也有</a:t>
                      </a:r>
                      <a:r>
                        <a:rPr lang="en-US" sz="2400" b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单选题</a:t>
                      </a:r>
                      <a:r>
                        <a:rPr lang="en-US" sz="24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,如2020年江苏卷第4题。</a:t>
                      </a:r>
                      <a:endParaRPr lang="en-US" sz="24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4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2.多考点综合。图文转换类题可以</a:t>
                      </a:r>
                      <a:r>
                        <a:rPr lang="en-US" sz="2400" b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综合考查</a:t>
                      </a:r>
                      <a:r>
                        <a:rPr lang="en-US" sz="24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考生语言表达准确、鲜明、生动、简明、连贯等能力。</a:t>
                      </a:r>
                      <a:endParaRPr lang="en-US" sz="24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4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3.选材体现时代特色。图文转换类题所选材料多是与社会现实密切联系的</a:t>
                      </a:r>
                      <a:r>
                        <a:rPr lang="en-US" sz="2400" b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流程图、调查图表、徽标</a:t>
                      </a:r>
                      <a:r>
                        <a:rPr lang="en-US" sz="24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等,紧跟时代脚步。</a:t>
                      </a:r>
                      <a:endParaRPr lang="en-US" sz="24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98015">
                <a:tc>
                  <a:txBody>
                    <a:bodyPr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endParaRPr 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方正书宋_GBK" panose="03000509000000000000" charset="-122"/>
                      </a:endParaRPr>
                    </a:p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方正书宋_GBK" panose="03000509000000000000" charset="-122"/>
                        </a:rPr>
                        <a:t>聚焦学科素养</a:t>
                      </a:r>
                      <a:endParaRPr lang="en-US" sz="2400" b="1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方正书宋_GBK" panose="03000509000000000000" charset="-122"/>
                      </a:endParaRPr>
                    </a:p>
                  </a:txBody>
                  <a:tcPr marL="68580" marR="68580" marT="0" marB="0" vert="horz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 wrap="square"/>
                    <a:lstStyle/>
                    <a:p>
                      <a:pPr indent="0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4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语言建构与运用,思维发展与提升</a:t>
                      </a:r>
                      <a:endParaRPr lang="en-US" sz="24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indent="0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2400" b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备考要求:①考生要准确把握题目中图表的类型,理解题干表达的内容,按照题干要求,用准确、连贯、简明的语言对图表中的内容进行说明。②考生要能够辨别或挖掘材料信息,对材料进行推断或综合评价。</a:t>
                      </a:r>
                      <a:endParaRPr lang="en-US" sz="2400" b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06680" y="1409065"/>
          <a:ext cx="11983720" cy="65436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28950"/>
                <a:gridCol w="1552575"/>
                <a:gridCol w="2378710"/>
                <a:gridCol w="2780030"/>
                <a:gridCol w="2243455"/>
              </a:tblGrid>
              <a:tr h="602615"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试卷年份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类型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内容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Verdana" panose="020B0604030504040204" charset="0"/>
                          <a:cs typeface="Verdana" panose="020B0604030504040204" charset="0"/>
                        </a:rPr>
                        <a:t>题目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Verdana" panose="020B0604030504040204" charset="0"/>
                        <a:ea typeface="Verdana" panose="020B0604030504040204" charset="0"/>
                        <a:cs typeface="Verdana" panose="020B060403050404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分值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965">
                <a:tc>
                  <a:txBody>
                    <a:bodyPr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2020年浙江卷</a:t>
                      </a:r>
                      <a:endParaRPr 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图片题</a:t>
                      </a:r>
                      <a:endParaRPr lang="en-US" sz="20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图片内容的意义</a:t>
                      </a:r>
                      <a:endParaRPr 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语用</a:t>
                      </a:r>
                      <a:endParaRPr 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6分</a:t>
                      </a:r>
                      <a:endParaRPr 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330">
                <a:tc>
                  <a:txBody>
                    <a:bodyPr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2019年天津卷</a:t>
                      </a:r>
                      <a:endParaRPr 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图标类</a:t>
                      </a:r>
                      <a:endParaRPr lang="en-US" sz="20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Verdana" panose="020B0604030504040204" charset="0"/>
                          <a:cs typeface="Verdana" panose="020B0604030504040204" charset="0"/>
                        </a:rPr>
                        <a:t>图表数据分析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Verdana" panose="020B0604030504040204" charset="0"/>
                        <a:ea typeface="Verdana" panose="020B0604030504040204" charset="0"/>
                        <a:cs typeface="Verdana" panose="020B060403050404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语用</a:t>
                      </a:r>
                      <a:endParaRPr 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4分</a:t>
                      </a:r>
                      <a:endParaRPr 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965"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18全国卷1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流程图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Verdana" panose="020B0604030504040204" charset="0"/>
                          <a:cs typeface="Verdana" panose="020B0604030504040204" charset="0"/>
                        </a:rPr>
                        <a:t>流程图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Verdana" panose="020B0604030504040204" charset="0"/>
                        <a:ea typeface="Verdana" panose="020B0604030504040204" charset="0"/>
                        <a:cs typeface="Verdana" panose="020B060403050404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Verdana" panose="020B0604030504040204" charset="0"/>
                          <a:cs typeface="Verdana" panose="020B0604030504040204" charset="0"/>
                        </a:rPr>
                        <a:t>语用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Verdana" panose="020B0604030504040204" charset="0"/>
                        <a:ea typeface="Verdana" panose="020B0604030504040204" charset="0"/>
                        <a:cs typeface="Verdana" panose="020B060403050404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6分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330"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18天津卷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Verdana" panose="020B0604030504040204" charset="0"/>
                          <a:cs typeface="Verdana" panose="020B0604030504040204" charset="0"/>
                        </a:rPr>
                        <a:t>漫画题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Verdana" panose="020B0604030504040204" charset="0"/>
                        <a:ea typeface="Verdana" panose="020B0604030504040204" charset="0"/>
                        <a:cs typeface="Verdana" panose="020B060403050404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Verdana" panose="020B0604030504040204" charset="0"/>
                          <a:cs typeface="Verdana" panose="020B0604030504040204" charset="0"/>
                        </a:rPr>
                        <a:t>解释漫画的寓意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Verdana" panose="020B0604030504040204" charset="0"/>
                        <a:ea typeface="Verdana" panose="020B0604030504040204" charset="0"/>
                        <a:cs typeface="Verdana" panose="020B060403050404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Verdana" panose="020B0604030504040204" charset="0"/>
                          <a:cs typeface="Verdana" panose="020B0604030504040204" charset="0"/>
                        </a:rPr>
                        <a:t>语用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Verdana" panose="020B0604030504040204" charset="0"/>
                        <a:ea typeface="Verdana" panose="020B0604030504040204" charset="0"/>
                        <a:cs typeface="Verdana" panose="020B060403050404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6分</a:t>
                      </a:r>
                      <a:endParaRPr 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965"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Calibri" panose="020F0502020204030204" charset="0"/>
                          <a:cs typeface="Calibri" panose="020F0502020204030204" charset="0"/>
                        </a:rPr>
                        <a:t>17全国卷1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流程图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内容梳理流程图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Verdana" panose="020B0604030504040204" charset="0"/>
                          <a:cs typeface="Verdana" panose="020B0604030504040204" charset="0"/>
                        </a:rPr>
                        <a:t>实用类文本阅读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Verdana" panose="020B0604030504040204" charset="0"/>
                        <a:ea typeface="Verdana" panose="020B0604030504040204" charset="0"/>
                        <a:cs typeface="Verdana" panose="020B060403050404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3分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17全国卷2、3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Verdana" panose="020B0604030504040204" charset="0"/>
                          <a:cs typeface="Verdana" panose="020B0604030504040204" charset="0"/>
                        </a:rPr>
                        <a:t>图表题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Verdana" panose="020B0604030504040204" charset="0"/>
                        <a:ea typeface="Verdana" panose="020B0604030504040204" charset="0"/>
                        <a:cs typeface="Verdana" panose="020B060403050404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Verdana" panose="020B0604030504040204" charset="0"/>
                          <a:cs typeface="Verdana" panose="020B0604030504040204" charset="0"/>
                        </a:rPr>
                        <a:t>图表数据分析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Verdana" panose="020B0604030504040204" charset="0"/>
                        <a:ea typeface="Verdana" panose="020B0604030504040204" charset="0"/>
                        <a:cs typeface="Verdana" panose="020B060403050404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Verdana" panose="020B0604030504040204" charset="0"/>
                          <a:cs typeface="Verdana" panose="020B0604030504040204" charset="0"/>
                        </a:rPr>
                        <a:t>实用类文本阅读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Verdana" panose="020B0604030504040204" charset="0"/>
                        <a:ea typeface="Verdana" panose="020B0604030504040204" charset="0"/>
                        <a:cs typeface="Verdana" panose="020B060403050404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3分</a:t>
                      </a:r>
                      <a:endParaRPr 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415"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17天津卷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Verdana" panose="020B0604030504040204" charset="0"/>
                          <a:cs typeface="Verdana" panose="020B0604030504040204" charset="0"/>
                        </a:rPr>
                        <a:t>词云图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Verdana" panose="020B0604030504040204" charset="0"/>
                        <a:ea typeface="Verdana" panose="020B0604030504040204" charset="0"/>
                        <a:cs typeface="Verdana" panose="020B060403050404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Verdana" panose="020B0604030504040204" charset="0"/>
                          <a:cs typeface="Verdana" panose="020B0604030504040204" charset="0"/>
                        </a:rPr>
                        <a:t>概括词云图内容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Verdana" panose="020B0604030504040204" charset="0"/>
                        <a:ea typeface="Verdana" panose="020B0604030504040204" charset="0"/>
                        <a:cs typeface="Verdana" panose="020B060403050404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Verdana" panose="020B0604030504040204" charset="0"/>
                          <a:cs typeface="Verdana" panose="020B0604030504040204" charset="0"/>
                        </a:rPr>
                        <a:t>语用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Verdana" panose="020B0604030504040204" charset="0"/>
                        <a:ea typeface="Verdana" panose="020B0604030504040204" charset="0"/>
                        <a:cs typeface="Verdana" panose="020B0604030504040204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6分</a:t>
                      </a:r>
                      <a:endParaRPr lang="en-US" sz="20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45719" marB="45719"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2"/>
    </p:custData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>
            <p:custDataLst>
              <p:tags r:id="rId1"/>
            </p:custDataLst>
          </p:nvPr>
        </p:nvSpPr>
        <p:spPr>
          <a:xfrm>
            <a:off x="4016445" y="1998136"/>
            <a:ext cx="3540369" cy="2800767"/>
          </a:xfrm>
          <a:prstGeom prst="rect">
            <a:avLst/>
          </a:prstGeom>
          <a:noFill/>
        </p:spPr>
        <p:txBody>
          <a:bodyPr wrap="square" lIns="90000" tIns="46800" rIns="90000" bIns="46800" rtlCol="0" anchor="ctr">
            <a:normAutofit/>
          </a:bodyPr>
          <a:lstStyle/>
          <a:p>
            <a:pPr algn="dist"/>
            <a:r>
              <a:rPr lang="zh-CN" altLang="en-US" sz="8800" b="1">
                <a:solidFill>
                  <a:schemeClr val="bg1"/>
                </a:solidFill>
              </a:rPr>
              <a:t>图表题</a:t>
            </a:r>
            <a:endParaRPr lang="zh-CN" altLang="en-US" sz="8800" b="1">
              <a:solidFill>
                <a:schemeClr val="bg1"/>
              </a:solidFill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8474709" y="1717040"/>
            <a:ext cx="2651565" cy="2012860"/>
          </a:xfrm>
        </p:spPr>
        <p:txBody>
          <a:bodyPr>
            <a:noAutofit/>
          </a:bodyPr>
          <a:lstStyle/>
          <a:p>
            <a:pPr marL="457200" indent="-457200">
              <a:buFont typeface="Wingdings" panose="05000000000000000000" charset="0"/>
              <a:buChar char="u"/>
            </a:pPr>
            <a:r>
              <a:rPr lang="zh-CN" altLang="en-US" sz="3600" b="1">
                <a:solidFill>
                  <a:schemeClr val="accent5">
                    <a:lumMod val="40000"/>
                    <a:lumOff val="60000"/>
                  </a:schemeClr>
                </a:solidFill>
              </a:rPr>
              <a:t>表格类</a:t>
            </a:r>
            <a:endParaRPr lang="zh-CN" altLang="en-US" sz="36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457200" indent="-457200">
              <a:buFont typeface="Wingdings" panose="05000000000000000000" charset="0"/>
              <a:buChar char="u"/>
            </a:pPr>
            <a:r>
              <a:rPr lang="zh-CN" altLang="en-US" sz="3600" b="1">
                <a:solidFill>
                  <a:schemeClr val="accent5">
                    <a:lumMod val="40000"/>
                    <a:lumOff val="60000"/>
                  </a:schemeClr>
                </a:solidFill>
              </a:rPr>
              <a:t>柱形图类</a:t>
            </a:r>
            <a:endParaRPr lang="zh-CN" altLang="en-US" sz="36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457200" indent="-457200">
              <a:buFont typeface="Wingdings" panose="05000000000000000000" charset="0"/>
              <a:buChar char="u"/>
            </a:pPr>
            <a:r>
              <a:rPr lang="zh-CN" altLang="en-US" sz="3600" b="1">
                <a:solidFill>
                  <a:schemeClr val="accent5">
                    <a:lumMod val="40000"/>
                    <a:lumOff val="60000"/>
                  </a:schemeClr>
                </a:solidFill>
              </a:rPr>
              <a:t>饼状图类</a:t>
            </a:r>
            <a:endParaRPr lang="zh-CN" altLang="en-US" sz="36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457200" indent="-457200">
              <a:buFont typeface="Wingdings" panose="05000000000000000000" charset="0"/>
              <a:buChar char="u"/>
            </a:pPr>
            <a:r>
              <a:rPr lang="zh-CN" altLang="en-US" sz="3600" b="1">
                <a:solidFill>
                  <a:schemeClr val="accent5">
                    <a:lumMod val="40000"/>
                    <a:lumOff val="60000"/>
                  </a:schemeClr>
                </a:solidFill>
              </a:rPr>
              <a:t>曲线图类</a:t>
            </a:r>
            <a:endParaRPr lang="zh-CN" altLang="en-US" sz="36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>
              <a:buFont typeface="Wingdings" panose="05000000000000000000" charset="0"/>
            </a:pPr>
            <a:endParaRPr lang="zh-CN" altLang="en-US" sz="36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457200" indent="-457200"/>
            <a:endParaRPr lang="zh-CN" altLang="en-US" sz="36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>
            <p:custDataLst>
              <p:tags r:id="rId1"/>
            </p:custDataLst>
          </p:nvPr>
        </p:nvSpPr>
        <p:spPr>
          <a:xfrm rot="5400000">
            <a:off x="193148" y="155173"/>
            <a:ext cx="463550" cy="46355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597008" y="300727"/>
            <a:ext cx="5183923" cy="707886"/>
          </a:xfrm>
          <a:prstGeom prst="rect">
            <a:avLst/>
          </a:prstGeom>
          <a:noFill/>
        </p:spPr>
        <p:txBody>
          <a:bodyPr wrap="square" rtlCol="0">
            <a:normAutofit fontScale="90000"/>
          </a:bodyPr>
          <a:lstStyle/>
          <a:p>
            <a:pPr algn="ctr"/>
            <a:r>
              <a:rPr lang="zh-CN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图表的特点</a:t>
            </a:r>
            <a:endParaRPr lang="zh-CN" altLang="en-US" sz="4000" b="1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7" name="图片 3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l="-119"/>
          <a:stretch>
            <a:fillRect/>
          </a:stretch>
        </p:blipFill>
        <p:spPr>
          <a:xfrm>
            <a:off x="-53340" y="5131870"/>
            <a:ext cx="12245339" cy="172613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073150" y="1096010"/>
            <a:ext cx="1040765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图表</a:t>
            </a:r>
            <a:r>
              <a:rPr lang="en-US" altLang="zh-CN" sz="32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——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将抽象的数据通过图形和表格转化为</a:t>
            </a:r>
            <a:r>
              <a:rPr lang="zh-CN" altLang="en-US" sz="3200" b="1" u="sng">
                <a:solidFill>
                  <a:srgbClr val="C0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直观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的信息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73150" y="1994535"/>
            <a:ext cx="7570470" cy="127254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考生</a:t>
            </a:r>
            <a:r>
              <a:rPr lang="en-US" altLang="zh-CN" sz="32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——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用适当的语言表达出来，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  <a:p>
            <a:pPr algn="l" fontAlgn="auto">
              <a:lnSpc>
                <a:spcPct val="12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              考查</a:t>
            </a:r>
            <a:r>
              <a:rPr lang="zh-CN" altLang="en-US" sz="3200" b="1">
                <a:solidFill>
                  <a:srgbClr val="1D41D5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描述、压缩、概括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的能力。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</p:spTree>
    <p:custDataLst>
      <p:tags r:id="rId5"/>
    </p:custData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 bwMode="auto">
          <a:xfrm>
            <a:off x="45085" y="36830"/>
            <a:ext cx="12082145" cy="136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矩形 26"/>
          <p:cNvSpPr/>
          <p:nvPr>
            <p:custDataLst>
              <p:tags r:id="rId3"/>
            </p:custDataLst>
          </p:nvPr>
        </p:nvSpPr>
        <p:spPr>
          <a:xfrm>
            <a:off x="0" y="36830"/>
            <a:ext cx="12192000" cy="1388110"/>
          </a:xfrm>
          <a:prstGeom prst="rect">
            <a:avLst/>
          </a:prstGeom>
          <a:solidFill>
            <a:schemeClr val="tx1">
              <a:lumMod val="75000"/>
              <a:lumOff val="25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75945" y="307975"/>
            <a:ext cx="70935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1、描述图表内容</a:t>
            </a:r>
            <a:endParaRPr lang="zh-CN" altLang="en-US" sz="36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9400" y="1398270"/>
            <a:ext cx="8329295" cy="547306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964170" y="1969135"/>
            <a:ext cx="3918585" cy="40786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400" b="1">
                <a:solidFill>
                  <a:srgbClr val="C00000"/>
                </a:solidFill>
              </a:rPr>
              <a:t>相同点：</a:t>
            </a:r>
            <a:r>
              <a:rPr lang="zh-CN" altLang="en-US" sz="2400" b="1"/>
              <a:t>都认为对职业履历和自身才干的发挥有益。</a:t>
            </a:r>
            <a:endParaRPr lang="zh-CN" altLang="en-US" sz="2400" b="1"/>
          </a:p>
          <a:p>
            <a:pPr fontAlgn="auto">
              <a:lnSpc>
                <a:spcPct val="120000"/>
              </a:lnSpc>
            </a:pPr>
            <a:r>
              <a:rPr lang="zh-CN" altLang="en-US" sz="2400" b="1">
                <a:solidFill>
                  <a:srgbClr val="C00000"/>
                </a:solidFill>
              </a:rPr>
              <a:t>不同点：</a:t>
            </a:r>
            <a:r>
              <a:rPr lang="zh-CN" altLang="en-US" sz="2400" b="1"/>
              <a:t>18—25岁的志愿者大多注重了技能的获得和自身才干的发挥，而忽视了社会关系的拓展；26—40岁的志愿者重视自身才干的发挥和社会关系的拓展，而对获得某些技能不感兴趣。</a:t>
            </a:r>
            <a:endParaRPr lang="zh-CN" altLang="en-US" sz="2400" b="1"/>
          </a:p>
        </p:txBody>
      </p:sp>
      <p:sp>
        <p:nvSpPr>
          <p:cNvPr id="7" name="圆角矩形 6"/>
          <p:cNvSpPr/>
          <p:nvPr/>
        </p:nvSpPr>
        <p:spPr>
          <a:xfrm>
            <a:off x="4258945" y="4105275"/>
            <a:ext cx="2277110" cy="49149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4340860" y="5782945"/>
            <a:ext cx="2277110" cy="49149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直角三角形 14"/>
          <p:cNvSpPr/>
          <p:nvPr>
            <p:custDataLst>
              <p:tags r:id="rId1"/>
            </p:custDataLst>
          </p:nvPr>
        </p:nvSpPr>
        <p:spPr>
          <a:xfrm rot="5400000">
            <a:off x="358665" y="581187"/>
            <a:ext cx="463550" cy="46355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>
            <p:custDataLst>
              <p:tags r:id="rId2"/>
            </p:custDataLst>
          </p:nvPr>
        </p:nvSpPr>
        <p:spPr>
          <a:xfrm>
            <a:off x="358665" y="546401"/>
            <a:ext cx="5183923" cy="707886"/>
          </a:xfrm>
          <a:prstGeom prst="rect">
            <a:avLst/>
          </a:prstGeom>
          <a:noFill/>
        </p:spPr>
        <p:txBody>
          <a:bodyPr wrap="square" tIns="46800" bIns="46800" rtlCol="0">
            <a:normAutofit fontScale="90000"/>
          </a:bodyPr>
          <a:lstStyle/>
          <a:p>
            <a:pPr algn="ctr"/>
            <a:r>
              <a:rPr lang="zh-CN" altLang="en-US" sz="40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解题方略</a:t>
            </a:r>
            <a:endParaRPr lang="zh-CN" altLang="en-US" sz="4000" b="1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7" name="直接连接符 16"/>
          <p:cNvCxnSpPr/>
          <p:nvPr>
            <p:custDataLst>
              <p:tags r:id="rId3"/>
            </p:custDataLst>
          </p:nvPr>
        </p:nvCxnSpPr>
        <p:spPr>
          <a:xfrm>
            <a:off x="590440" y="1465363"/>
            <a:ext cx="4804520" cy="0"/>
          </a:xfrm>
          <a:prstGeom prst="line">
            <a:avLst/>
          </a:prstGeom>
          <a:ln>
            <a:solidFill>
              <a:srgbClr val="36373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直角三角形 17"/>
          <p:cNvSpPr/>
          <p:nvPr>
            <p:custDataLst>
              <p:tags r:id="rId4"/>
            </p:custDataLst>
          </p:nvPr>
        </p:nvSpPr>
        <p:spPr>
          <a:xfrm rot="10800000">
            <a:off x="10513409" y="1676440"/>
            <a:ext cx="738939" cy="778443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直角三角形 18"/>
          <p:cNvSpPr/>
          <p:nvPr>
            <p:custDataLst>
              <p:tags r:id="rId5"/>
            </p:custDataLst>
          </p:nvPr>
        </p:nvSpPr>
        <p:spPr>
          <a:xfrm rot="16200000">
            <a:off x="10493657" y="5470978"/>
            <a:ext cx="738939" cy="778443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直角三角形 19"/>
          <p:cNvSpPr/>
          <p:nvPr>
            <p:custDataLst>
              <p:tags r:id="rId6"/>
            </p:custDataLst>
          </p:nvPr>
        </p:nvSpPr>
        <p:spPr>
          <a:xfrm rot="10800000" flipH="1">
            <a:off x="1174569" y="1676440"/>
            <a:ext cx="738939" cy="778443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直角三角形 20"/>
          <p:cNvSpPr/>
          <p:nvPr>
            <p:custDataLst>
              <p:tags r:id="rId7"/>
            </p:custDataLst>
          </p:nvPr>
        </p:nvSpPr>
        <p:spPr>
          <a:xfrm rot="5400000" flipH="1">
            <a:off x="1154817" y="5470978"/>
            <a:ext cx="738939" cy="778443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文本框 32"/>
          <p:cNvSpPr txBox="1"/>
          <p:nvPr>
            <p:custDataLst>
              <p:tags r:id="rId8"/>
            </p:custDataLst>
          </p:nvPr>
        </p:nvSpPr>
        <p:spPr>
          <a:xfrm>
            <a:off x="7691273" y="2158622"/>
            <a:ext cx="3599686" cy="88762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46800" bIns="46800" anchor="ctr" anchorCtr="0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>
                <a:cs typeface="Arial" panose="020B060402020202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/>
              <a:t>Lorem ipsum dolor sit amet, consectetur adipisicing elit.</a:t>
            </a:r>
            <a:endParaRPr lang="zh-CN" altLang="en-US"/>
          </a:p>
        </p:txBody>
      </p:sp>
      <p:sp>
        <p:nvSpPr>
          <p:cNvPr id="36" name="文本框 35"/>
          <p:cNvSpPr txBox="1"/>
          <p:nvPr>
            <p:custDataLst>
              <p:tags r:id="rId9"/>
            </p:custDataLst>
          </p:nvPr>
        </p:nvSpPr>
        <p:spPr>
          <a:xfrm>
            <a:off x="901041" y="4898234"/>
            <a:ext cx="3599686" cy="88762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46800" bIns="46800" anchor="ctr" anchorCtr="0">
            <a:normAutofit/>
          </a:bodyPr>
          <a:lstStyle>
            <a:defPPr>
              <a:defRPr lang="zh-CN"/>
            </a:defPPr>
            <a:lvl1pPr algn="r">
              <a:lnSpc>
                <a:spcPct val="130000"/>
              </a:lnSpc>
              <a:defRPr>
                <a:cs typeface="Arial" panose="020B060402020202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/>
              <a:t>Lorem ipsum dolor sit amet, consectetur adipisicing elit.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437640" y="2030730"/>
            <a:ext cx="9696450" cy="3322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/>
              <a:t>分析数据</a:t>
            </a:r>
            <a:endParaRPr lang="zh-CN" altLang="en-US" sz="2800" b="1"/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rgbClr val="7030A0"/>
                </a:solidFill>
              </a:rPr>
              <a:t>（</a:t>
            </a:r>
            <a:r>
              <a:rPr lang="en-US" altLang="zh-CN" sz="2800" b="1">
                <a:solidFill>
                  <a:srgbClr val="7030A0"/>
                </a:solidFill>
              </a:rPr>
              <a:t>1</a:t>
            </a:r>
            <a:r>
              <a:rPr lang="zh-CN" altLang="en-US" sz="2800" b="1">
                <a:solidFill>
                  <a:srgbClr val="7030A0"/>
                </a:solidFill>
              </a:rPr>
              <a:t>）关注不同数据所代表的类别</a:t>
            </a:r>
            <a:endParaRPr lang="zh-CN" altLang="en-US" sz="2800" b="1">
              <a:solidFill>
                <a:srgbClr val="7030A0"/>
              </a:solidFill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rgbClr val="7030A0"/>
                </a:solidFill>
              </a:rPr>
              <a:t>（</a:t>
            </a:r>
            <a:r>
              <a:rPr lang="en-US" altLang="zh-CN" sz="2800" b="1">
                <a:solidFill>
                  <a:srgbClr val="7030A0"/>
                </a:solidFill>
              </a:rPr>
              <a:t>2</a:t>
            </a:r>
            <a:r>
              <a:rPr lang="zh-CN" altLang="en-US" sz="2800" b="1">
                <a:solidFill>
                  <a:srgbClr val="7030A0"/>
                </a:solidFill>
              </a:rPr>
              <a:t>）注重数据间的变化</a:t>
            </a:r>
            <a:endParaRPr lang="zh-CN" altLang="en-US" sz="2800" b="1"/>
          </a:p>
          <a:p>
            <a:pPr fontAlgn="auto">
              <a:lnSpc>
                <a:spcPct val="150000"/>
              </a:lnSpc>
            </a:pPr>
            <a:r>
              <a:rPr lang="zh-CN" altLang="en-US" sz="2800" b="1"/>
              <a:t>尤其注重比较最大值和最小值，看其具体的差别，思考数据反映出的问题与趋势。</a:t>
            </a:r>
            <a:endParaRPr lang="zh-CN" altLang="en-US" sz="2800" b="1"/>
          </a:p>
        </p:txBody>
      </p:sp>
    </p:spTree>
    <p:custDataLst>
      <p:tags r:id="rId10"/>
    </p:custData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 bwMode="auto">
          <a:xfrm>
            <a:off x="45085" y="36830"/>
            <a:ext cx="12082145" cy="136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矩形 26"/>
          <p:cNvSpPr/>
          <p:nvPr>
            <p:custDataLst>
              <p:tags r:id="rId3"/>
            </p:custDataLst>
          </p:nvPr>
        </p:nvSpPr>
        <p:spPr>
          <a:xfrm>
            <a:off x="0" y="36830"/>
            <a:ext cx="12192000" cy="1388110"/>
          </a:xfrm>
          <a:prstGeom prst="rect">
            <a:avLst/>
          </a:prstGeom>
          <a:solidFill>
            <a:schemeClr val="tx1">
              <a:lumMod val="75000"/>
              <a:lumOff val="25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75945" y="307975"/>
            <a:ext cx="70935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给出结论</a:t>
            </a:r>
            <a:endParaRPr lang="zh-CN" altLang="en-US" sz="36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959725" y="1515110"/>
            <a:ext cx="4003040" cy="21583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800" b="1">
                <a:solidFill>
                  <a:srgbClr val="C00000"/>
                </a:solidFill>
              </a:rPr>
              <a:t>“结论推断”：</a:t>
            </a:r>
            <a:r>
              <a:rPr lang="zh-CN" altLang="en-US" sz="2800" b="1"/>
              <a:t>根据图表的具体内容，总结图表反映的</a:t>
            </a:r>
            <a:r>
              <a:rPr lang="zh-CN" altLang="en-US" sz="2800" b="1">
                <a:solidFill>
                  <a:srgbClr val="7030A0"/>
                </a:solidFill>
              </a:rPr>
              <a:t>整体趋势</a:t>
            </a:r>
            <a:r>
              <a:rPr lang="zh-CN" altLang="en-US" sz="2800" b="1"/>
              <a:t>或</a:t>
            </a:r>
            <a:r>
              <a:rPr lang="zh-CN" altLang="en-US" sz="2800" b="1">
                <a:solidFill>
                  <a:srgbClr val="7030A0"/>
                </a:solidFill>
              </a:rPr>
              <a:t>观点态度</a:t>
            </a:r>
            <a:r>
              <a:rPr lang="zh-CN" altLang="en-US" sz="2800" b="1"/>
              <a:t>。</a:t>
            </a:r>
            <a:r>
              <a:rPr lang="zh-CN" altLang="en-US" sz="2400" b="1">
                <a:solidFill>
                  <a:srgbClr val="7030A0"/>
                </a:solidFill>
              </a:rPr>
              <a:t> </a:t>
            </a:r>
            <a:endParaRPr lang="zh-CN" altLang="en-US" sz="2400" b="1">
              <a:solidFill>
                <a:srgbClr val="7030A0"/>
              </a:solidFill>
            </a:endParaRPr>
          </a:p>
        </p:txBody>
      </p:sp>
      <p:pic>
        <p:nvPicPr>
          <p:cNvPr id="270492" name="图片 270491" descr="C:/Users/liang/Desktop/18YWY-46.TIF"/>
          <p:cNvPicPr>
            <a:picLocks noChangeAspect="1"/>
          </p:cNvPicPr>
          <p:nvPr/>
        </p:nvPicPr>
        <p:blipFill>
          <a:blip r:embed="rId4" r:link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50365" y="2028508"/>
            <a:ext cx="5400675" cy="3154362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0491" name="对象 270490"/>
          <p:cNvGraphicFramePr>
            <a:graphicFrameLocks noChangeAspect="1"/>
          </p:cNvGraphicFramePr>
          <p:nvPr/>
        </p:nvGraphicFramePr>
        <p:xfrm>
          <a:off x="104775" y="1398270"/>
          <a:ext cx="7854950" cy="125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6" imgW="7857490" imgH="1258570" progId="Word.Document.8">
                  <p:embed/>
                </p:oleObj>
              </mc:Choice>
              <mc:Fallback>
                <p:oleObj name="" r:id="rId6" imgW="7857490" imgH="125857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4775" y="1398270"/>
                        <a:ext cx="7854950" cy="1257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0494" name="对象 270493"/>
          <p:cNvGraphicFramePr>
            <a:graphicFrameLocks noChangeAspect="1"/>
          </p:cNvGraphicFramePr>
          <p:nvPr/>
        </p:nvGraphicFramePr>
        <p:xfrm>
          <a:off x="477838" y="5357495"/>
          <a:ext cx="7854950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" r:id="rId8" imgW="7857490" imgH="594360" progId="Word.Document.8">
                  <p:embed/>
                </p:oleObj>
              </mc:Choice>
              <mc:Fallback>
                <p:oleObj name="" r:id="rId8" imgW="7857490" imgH="59436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7838" y="5357495"/>
                        <a:ext cx="7854950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8187690" y="3734435"/>
            <a:ext cx="3547745" cy="26752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fontAlgn="auto">
              <a:lnSpc>
                <a:spcPct val="120000"/>
              </a:lnSpc>
            </a:pPr>
            <a:r>
              <a:rPr lang="zh-CN" altLang="en-US" sz="2800" b="1">
                <a:solidFill>
                  <a:srgbClr val="C00000"/>
                </a:solidFill>
              </a:rPr>
              <a:t>参考答案：浙江报刊及综合阅读率高于全国水平；图书阅读率低于全国水平；浙江人要重视图书阅读。</a:t>
            </a:r>
            <a:endParaRPr lang="zh-CN" altLang="en-US" sz="2400" b="1">
              <a:solidFill>
                <a:srgbClr val="7030A0"/>
              </a:solidFill>
            </a:endParaRPr>
          </a:p>
        </p:txBody>
      </p:sp>
    </p:spTree>
    <p:custDataLst>
      <p:tags r:id="rId10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  <p:bldP spid="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08" name="文本占位符 18507"/>
          <p:cNvSpPr>
            <a:spLocks noGrp="1"/>
          </p:cNvSpPr>
          <p:nvPr/>
        </p:nvSpPr>
        <p:spPr>
          <a:xfrm>
            <a:off x="309245" y="182245"/>
            <a:ext cx="11337290" cy="186880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/>
          <a:lstStyle>
            <a:lvl1pPr marL="342900" lvl="0" indent="-3429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</a:pPr>
            <a:r>
              <a:rPr lang="zh-CN" altLang="en-US" sz="3200" b="1"/>
              <a:t>有研究者对</a:t>
            </a:r>
            <a:r>
              <a:rPr lang="en-US" altLang="zh-CN" sz="3200" b="1">
                <a:solidFill>
                  <a:srgbClr val="7030A0"/>
                </a:solidFill>
              </a:rPr>
              <a:t>200</a:t>
            </a:r>
            <a:r>
              <a:rPr lang="zh-CN" altLang="en-US" sz="3200" b="1">
                <a:solidFill>
                  <a:srgbClr val="7030A0"/>
                </a:solidFill>
              </a:rPr>
              <a:t>多位作家从发表处女作和代表作的年龄</a:t>
            </a:r>
            <a:r>
              <a:rPr lang="zh-CN" altLang="en-US" sz="3200" b="1"/>
              <a:t>两个方面进行了统计。比较图表中两组数据，从</a:t>
            </a:r>
            <a:r>
              <a:rPr lang="zh-CN" altLang="en-US" sz="3200" b="1">
                <a:solidFill>
                  <a:schemeClr val="accent1"/>
                </a:solidFill>
              </a:rPr>
              <a:t>作家渐至成熟的角度</a:t>
            </a:r>
            <a:r>
              <a:rPr lang="zh-CN" altLang="en-US" sz="3200" b="1"/>
              <a:t>归纳出一个结论。 </a:t>
            </a:r>
            <a:r>
              <a:rPr lang="en-US" altLang="zh-CN" sz="3200" b="1"/>
              <a:t>(2013</a:t>
            </a:r>
            <a:r>
              <a:rPr lang="en-US" altLang="zh-CN" sz="3200" b="1">
                <a:latin typeface="华文细黑" panose="02010600040101010101" charset="-122"/>
              </a:rPr>
              <a:t>·</a:t>
            </a:r>
            <a:r>
              <a:rPr lang="zh-CN" altLang="en-US" sz="3200" b="1"/>
              <a:t>高考江苏卷</a:t>
            </a:r>
            <a:r>
              <a:rPr lang="en-US" altLang="zh-CN" sz="3200" b="1"/>
              <a:t>) </a:t>
            </a:r>
            <a:r>
              <a:rPr lang="zh-CN" altLang="en-US" sz="3200" b="1"/>
              <a:t>（</a:t>
            </a:r>
            <a:r>
              <a:rPr lang="en-US" altLang="zh-CN" sz="3200" b="1"/>
              <a:t>5</a:t>
            </a:r>
            <a:r>
              <a:rPr lang="zh-CN" altLang="en-US" sz="3200" b="1"/>
              <a:t>分）</a:t>
            </a:r>
            <a:endParaRPr lang="zh-CN" altLang="en-US" sz="3200" b="1"/>
          </a:p>
          <a:p>
            <a:pPr>
              <a:lnSpc>
                <a:spcPct val="90000"/>
              </a:lnSpc>
              <a:buClrTx/>
              <a:buSzTx/>
              <a:buFont typeface="Arial" panose="020B0604020202020204" pitchFamily="34" charset="0"/>
            </a:pPr>
            <a:endParaRPr lang="zh-CN" altLang="en-US" sz="3200" b="1"/>
          </a:p>
          <a:p>
            <a:pPr>
              <a:lnSpc>
                <a:spcPct val="90000"/>
              </a:lnSpc>
              <a:buClrTx/>
              <a:buSzTx/>
              <a:buFont typeface="Arial" panose="020B0604020202020204" pitchFamily="34" charset="0"/>
            </a:pPr>
            <a:endParaRPr lang="zh-CN" altLang="en-US" sz="3200" b="1"/>
          </a:p>
          <a:p>
            <a:pPr>
              <a:lnSpc>
                <a:spcPct val="90000"/>
              </a:lnSpc>
              <a:buClrTx/>
              <a:buSzTx/>
              <a:buFont typeface="Arial" panose="020B0604020202020204" pitchFamily="34" charset="0"/>
            </a:pPr>
            <a:endParaRPr lang="zh-CN" altLang="en-US" sz="3200" b="1"/>
          </a:p>
          <a:p>
            <a:pPr lvl="1">
              <a:lnSpc>
                <a:spcPct val="90000"/>
              </a:lnSpc>
              <a:buClrTx/>
              <a:buSzTx/>
              <a:buFont typeface="Arial" panose="020B0604020202020204" pitchFamily="34" charset="0"/>
            </a:pPr>
            <a:endParaRPr lang="zh-CN" altLang="en-US" sz="3200" b="1"/>
          </a:p>
          <a:p>
            <a:pPr>
              <a:lnSpc>
                <a:spcPct val="90000"/>
              </a:lnSpc>
              <a:buClrTx/>
              <a:buSzTx/>
              <a:buFont typeface="Arial" panose="020B0604020202020204" pitchFamily="34" charset="0"/>
            </a:pPr>
            <a:endParaRPr lang="zh-CN" altLang="en-US" sz="3200" b="1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82725" y="2287905"/>
            <a:ext cx="8731250" cy="2063750"/>
          </a:xfrm>
          <a:prstGeom prst="rect">
            <a:avLst/>
          </a:prstGeom>
        </p:spPr>
      </p:pic>
      <p:sp>
        <p:nvSpPr>
          <p:cNvPr id="18509" name="矩形 18508"/>
          <p:cNvSpPr>
            <a:spLocks noGrp="1"/>
          </p:cNvSpPr>
          <p:nvPr/>
        </p:nvSpPr>
        <p:spPr>
          <a:xfrm>
            <a:off x="471170" y="4549775"/>
            <a:ext cx="11909425" cy="187134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/>
          <a:lstStyle>
            <a:lvl1pPr marL="342900" lvl="0" indent="-3429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sz="1800" u="none" kern="1200" baseline="0">
                <a:solidFill>
                  <a:srgbClr val="000000"/>
                </a:solidFill>
                <a:latin typeface="华文细黑" panose="02010600040101010101" charset="-122"/>
                <a:ea typeface="微软雅黑" panose="020B0503020204020204" charset="-122"/>
              </a:defRPr>
            </a:lvl1pPr>
            <a:lvl2pPr marL="742950" lvl="1" indent="-28575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 sz="2400" b="0" i="0" u="none" kern="1200" baseline="0">
                <a:solidFill>
                  <a:srgbClr val="000000"/>
                </a:solidFill>
                <a:latin typeface="华文细黑" panose="02010600040101010101" charset="-122"/>
                <a:ea typeface="微软雅黑" panose="020B0503020204020204" charset="-122"/>
              </a:defRPr>
            </a:lvl2pPr>
            <a:lvl3pPr marL="1143000" lvl="2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sz="1400" b="0" i="0" u="none" kern="1200" baseline="0">
                <a:solidFill>
                  <a:srgbClr val="000000"/>
                </a:solidFill>
                <a:latin typeface="华文细黑" panose="02010600040101010101" charset="-122"/>
                <a:ea typeface="微软雅黑" panose="020B0503020204020204" charset="-122"/>
              </a:defRPr>
            </a:lvl3pPr>
            <a:lvl4pPr marL="1600200" lvl="3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–"/>
              <a:defRPr sz="1200" b="0" i="0" u="none" kern="1200" baseline="0">
                <a:solidFill>
                  <a:srgbClr val="000000"/>
                </a:solidFill>
                <a:latin typeface="华文细黑" panose="02010600040101010101" charset="-122"/>
                <a:ea typeface="微软雅黑" panose="020B0503020204020204" charset="-122"/>
              </a:defRPr>
            </a:lvl4pPr>
            <a:lvl5pPr marL="2057400" lvl="4" indent="-228600" algn="l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»"/>
              <a:defRPr sz="1200" b="0" i="0" u="none" kern="1200" baseline="0">
                <a:solidFill>
                  <a:srgbClr val="000000"/>
                </a:solidFill>
                <a:latin typeface="华文细黑" panose="02010600040101010101" charset="-122"/>
                <a:ea typeface="微软雅黑" panose="020B0503020204020204" charset="-122"/>
              </a:defRPr>
            </a:lvl5pPr>
          </a:lstStyle>
          <a:p>
            <a:pPr lvl="0">
              <a:lnSpc>
                <a:spcPct val="90000"/>
              </a:lnSpc>
            </a:pPr>
            <a:r>
              <a:rPr lang="zh-CN" altLang="en-US" sz="3200" b="1">
                <a:solidFill>
                  <a:srgbClr val="0000CC"/>
                </a:solidFill>
                <a:effectLst/>
              </a:rPr>
              <a:t>大多数作家需要十年左右的创作积累，才能进入创作成熟期。 </a:t>
            </a:r>
            <a:endParaRPr lang="zh-CN" altLang="en-US" sz="3200" b="1">
              <a:solidFill>
                <a:srgbClr val="0000CC"/>
              </a:solidFill>
              <a:effectLst/>
            </a:endParaRPr>
          </a:p>
          <a:p>
            <a:pPr lvl="0">
              <a:lnSpc>
                <a:spcPct val="90000"/>
              </a:lnSpc>
            </a:pPr>
            <a:endParaRPr lang="zh-CN" altLang="en-US" sz="3200" b="1">
              <a:solidFill>
                <a:srgbClr val="0000CC"/>
              </a:solidFill>
              <a:effectLst/>
            </a:endParaRPr>
          </a:p>
          <a:p>
            <a:pPr lvl="0">
              <a:lnSpc>
                <a:spcPct val="90000"/>
              </a:lnSpc>
            </a:pPr>
            <a:endParaRPr lang="zh-CN" altLang="en-US" sz="3200" b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</a:endParaRPr>
          </a:p>
          <a:p>
            <a:pPr lvl="0">
              <a:lnSpc>
                <a:spcPct val="90000"/>
              </a:lnSpc>
            </a:pPr>
            <a:endParaRPr lang="zh-CN" altLang="en-US" sz="3200" b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</a:endParaRPr>
          </a:p>
          <a:p>
            <a:pPr lvl="0">
              <a:lnSpc>
                <a:spcPct val="90000"/>
              </a:lnSpc>
            </a:pPr>
            <a:endParaRPr lang="zh-CN" altLang="en-US" sz="3200" b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</a:endParaRPr>
          </a:p>
          <a:p>
            <a:pPr lvl="0">
              <a:lnSpc>
                <a:spcPct val="90000"/>
              </a:lnSpc>
            </a:pPr>
            <a:endParaRPr lang="zh-CN" altLang="en-US" sz="3200" b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97230" y="5224780"/>
            <a:ext cx="813689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注意审题：一、统计范围；二、下结论的角度</a:t>
            </a:r>
            <a:endParaRPr lang="zh-CN" altLang="en-US" sz="2800" b="1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表格数据：处女作主要集中在</a:t>
            </a:r>
            <a:r>
              <a:rPr lang="en-US" altLang="zh-CN" sz="28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20</a:t>
            </a:r>
            <a:r>
              <a:rPr lang="zh-CN" altLang="en-US" sz="28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前</a:t>
            </a:r>
            <a:r>
              <a:rPr lang="en-US" altLang="zh-CN" sz="28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—30</a:t>
            </a:r>
            <a:r>
              <a:rPr lang="zh-CN" altLang="en-US" sz="28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岁。</a:t>
            </a:r>
            <a:endParaRPr lang="zh-CN" altLang="en-US" sz="2800" b="1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8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代表作主要集中在</a:t>
            </a:r>
            <a:r>
              <a:rPr lang="en-US" altLang="zh-CN" sz="28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26</a:t>
            </a:r>
            <a:r>
              <a:rPr lang="zh-CN" altLang="en-US" sz="28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岁</a:t>
            </a:r>
            <a:r>
              <a:rPr lang="en-US" altLang="zh-CN" sz="28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—40</a:t>
            </a:r>
            <a:r>
              <a:rPr lang="zh-CN" altLang="en-US" sz="28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岁。</a:t>
            </a:r>
            <a:endParaRPr lang="zh-CN" altLang="en-US" sz="2800" b="1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0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 bwMode="auto">
          <a:xfrm>
            <a:off x="45085" y="36830"/>
            <a:ext cx="12082145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矩形 26"/>
          <p:cNvSpPr/>
          <p:nvPr>
            <p:custDataLst>
              <p:tags r:id="rId3"/>
            </p:custDataLst>
          </p:nvPr>
        </p:nvSpPr>
        <p:spPr>
          <a:xfrm>
            <a:off x="0" y="36830"/>
            <a:ext cx="12192000" cy="835025"/>
          </a:xfrm>
          <a:prstGeom prst="rect">
            <a:avLst/>
          </a:prstGeom>
          <a:solidFill>
            <a:schemeClr val="tx1">
              <a:lumMod val="75000"/>
              <a:lumOff val="25000"/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1470" y="172720"/>
            <a:ext cx="70935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、提出建议</a:t>
            </a:r>
            <a:endParaRPr lang="zh-CN" altLang="en-US" sz="36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aphicFrame>
        <p:nvGraphicFramePr>
          <p:cNvPr id="283655" name="对象 283654"/>
          <p:cNvGraphicFramePr>
            <a:graphicFrameLocks noChangeAspect="1"/>
          </p:cNvGraphicFramePr>
          <p:nvPr/>
        </p:nvGraphicFramePr>
        <p:xfrm>
          <a:off x="1014095" y="1042353"/>
          <a:ext cx="4260850" cy="378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" r:id="rId4" imgW="4262120" imgH="3782060" progId="Word.Document.8">
                  <p:embed/>
                </p:oleObj>
              </mc:Choice>
              <mc:Fallback>
                <p:oleObj name="" r:id="rId4" imgW="4262120" imgH="378206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14095" y="1042353"/>
                        <a:ext cx="4260850" cy="3781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3656" name="图片 283655" descr="C:/Users/liang/Desktop/17YLTWZH-9.TIF"/>
          <p:cNvPicPr>
            <a:picLocks noChangeAspect="1"/>
          </p:cNvPicPr>
          <p:nvPr/>
        </p:nvPicPr>
        <p:blipFill>
          <a:blip r:embed="rId6" r:link="rId7"/>
          <a:stretch>
            <a:fillRect/>
          </a:stretch>
        </p:blipFill>
        <p:spPr>
          <a:xfrm>
            <a:off x="5760720" y="1042353"/>
            <a:ext cx="3575050" cy="367188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83657" name="对象 283656"/>
          <p:cNvGraphicFramePr>
            <a:graphicFrameLocks noChangeAspect="1"/>
          </p:cNvGraphicFramePr>
          <p:nvPr/>
        </p:nvGraphicFramePr>
        <p:xfrm>
          <a:off x="1087120" y="2927033"/>
          <a:ext cx="7829550" cy="3808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" r:id="rId8" imgW="7857490" imgH="3822065" progId="Word.Document.8">
                  <p:embed/>
                </p:oleObj>
              </mc:Choice>
              <mc:Fallback>
                <p:oleObj name="" r:id="rId8" imgW="7857490" imgH="382206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087120" y="2927033"/>
                        <a:ext cx="7829550" cy="3808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0"/>
    </p:custData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39140" y="434340"/>
            <a:ext cx="34651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提建议</a:t>
            </a:r>
            <a:endParaRPr lang="zh-CN" altLang="en-US" sz="32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9750" y="1215390"/>
            <a:ext cx="10775950" cy="2953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charset="0"/>
              <a:buChar char="u"/>
            </a:pPr>
            <a:r>
              <a:rPr lang="zh-CN" altLang="en-US" sz="2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认真审题：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8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图表对象：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7—11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岁儿童不同认知能力的发展趋势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8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数据变化规律：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创造性思维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7-10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岁呈上升趋势，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10-11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岁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发展趋于平稳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28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其他三类：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7-8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岁呈上升趋势，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8-11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岁发展趋于平稳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85750" indent="-285750">
              <a:buFont typeface="Wingdings" panose="05000000000000000000" charset="0"/>
              <a:buChar char="u"/>
            </a:pPr>
            <a:r>
              <a:rPr lang="zh-CN" altLang="en-US" sz="2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揣摩命题者的意图</a:t>
            </a:r>
            <a:endParaRPr lang="zh-CN" altLang="en-US"/>
          </a:p>
          <a:p>
            <a:pPr marL="285750" indent="-285750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39750" y="4168775"/>
            <a:ext cx="11428095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）根据不同阶段认知能力的发展特点，有针对性地对儿童进行培养。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7-8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岁时儿童多种认知能力发展的黄金期，应该重视该阶段的教育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）要利用好儿童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7-10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岁的时间段，对孩子进行创造能力的培养。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>
            <p:custDataLst>
              <p:tags r:id="rId1"/>
            </p:custDataLst>
          </p:nvPr>
        </p:nvSpPr>
        <p:spPr>
          <a:xfrm>
            <a:off x="4016445" y="1998136"/>
            <a:ext cx="3540369" cy="2800767"/>
          </a:xfrm>
          <a:prstGeom prst="rect">
            <a:avLst/>
          </a:prstGeom>
          <a:noFill/>
        </p:spPr>
        <p:txBody>
          <a:bodyPr wrap="square" lIns="90000" tIns="46800" rIns="90000" bIns="46800" rtlCol="0" anchor="ctr">
            <a:normAutofit lnSpcReduction="10000"/>
          </a:bodyPr>
          <a:lstStyle/>
          <a:p>
            <a:pPr algn="dist"/>
            <a:r>
              <a:rPr lang="zh-CN" altLang="en-US" sz="8800" b="1">
                <a:solidFill>
                  <a:schemeClr val="bg1"/>
                </a:solidFill>
              </a:rPr>
              <a:t>图画题</a:t>
            </a:r>
            <a:endParaRPr lang="zh-CN" altLang="en-US" sz="8800" b="1">
              <a:solidFill>
                <a:schemeClr val="bg1"/>
              </a:solidFill>
            </a:endParaRP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3"/>
          </p:nvPr>
        </p:nvSpPr>
        <p:spPr>
          <a:xfrm>
            <a:off x="8474709" y="1717040"/>
            <a:ext cx="2651565" cy="2012860"/>
          </a:xfrm>
        </p:spPr>
        <p:txBody>
          <a:bodyPr>
            <a:noAutofit/>
          </a:bodyPr>
          <a:lstStyle/>
          <a:p>
            <a:pPr marL="457200" indent="-457200">
              <a:buFont typeface="Wingdings" panose="05000000000000000000" charset="0"/>
              <a:buChar char="u"/>
            </a:pPr>
            <a:r>
              <a:rPr lang="zh-CN" altLang="en-US" sz="3600" b="1">
                <a:solidFill>
                  <a:schemeClr val="accent5">
                    <a:lumMod val="40000"/>
                    <a:lumOff val="60000"/>
                  </a:schemeClr>
                </a:solidFill>
              </a:rPr>
              <a:t>流程图</a:t>
            </a:r>
            <a:endParaRPr lang="zh-CN" altLang="en-US" sz="36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457200" indent="-457200">
              <a:buFont typeface="Wingdings" panose="05000000000000000000" charset="0"/>
              <a:buChar char="u"/>
            </a:pPr>
            <a:r>
              <a:rPr lang="zh-CN" altLang="en-US" sz="3600" b="1">
                <a:solidFill>
                  <a:schemeClr val="accent5">
                    <a:lumMod val="40000"/>
                    <a:lumOff val="60000"/>
                  </a:schemeClr>
                </a:solidFill>
              </a:rPr>
              <a:t>词云图</a:t>
            </a:r>
            <a:endParaRPr lang="zh-CN" altLang="en-US" sz="36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457200" indent="-457200">
              <a:buFont typeface="Wingdings" panose="05000000000000000000" charset="0"/>
              <a:buChar char="u"/>
            </a:pPr>
            <a:r>
              <a:rPr lang="zh-CN" altLang="en-US" sz="3600" b="1">
                <a:solidFill>
                  <a:schemeClr val="accent5">
                    <a:lumMod val="40000"/>
                    <a:lumOff val="60000"/>
                  </a:schemeClr>
                </a:solidFill>
              </a:rPr>
              <a:t>徽标图</a:t>
            </a:r>
            <a:endParaRPr lang="zh-CN" altLang="en-US" sz="36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457200" indent="-457200">
              <a:buFont typeface="Wingdings" panose="05000000000000000000" charset="0"/>
              <a:buChar char="u"/>
            </a:pPr>
            <a:r>
              <a:rPr lang="zh-CN" altLang="en-US" sz="3600" b="1">
                <a:solidFill>
                  <a:schemeClr val="accent5">
                    <a:lumMod val="40000"/>
                    <a:lumOff val="60000"/>
                  </a:schemeClr>
                </a:solidFill>
              </a:rPr>
              <a:t>漫画图</a:t>
            </a:r>
            <a:endParaRPr lang="zh-CN" altLang="en-US" sz="36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457200" indent="-457200"/>
            <a:endParaRPr lang="zh-CN" altLang="en-US" sz="3600" b="1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1310" y="4445"/>
            <a:ext cx="11008360" cy="5570220"/>
          </a:xfrm>
          <a:prstGeom prst="rect">
            <a:avLst/>
          </a:prstGeom>
        </p:spPr>
      </p:pic>
      <p:sp>
        <p:nvSpPr>
          <p:cNvPr id="21" name="文本框 20"/>
          <p:cNvSpPr txBox="1"/>
          <p:nvPr>
            <p:custDataLst>
              <p:tags r:id="rId2"/>
            </p:custDataLst>
          </p:nvPr>
        </p:nvSpPr>
        <p:spPr>
          <a:xfrm>
            <a:off x="175895" y="1292225"/>
            <a:ext cx="2178685" cy="831215"/>
          </a:xfrm>
          <a:prstGeom prst="rect">
            <a:avLst/>
          </a:prstGeom>
          <a:noFill/>
        </p:spPr>
        <p:txBody>
          <a:bodyPr wrap="square" rtlCol="0" anchor="b">
            <a:normAutofit fontScale="90000"/>
          </a:bodyPr>
          <a:lstStyle/>
          <a:p>
            <a:pPr algn="dist"/>
            <a:r>
              <a:rPr lang="zh-CN" altLang="en-US" sz="48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流程图</a:t>
            </a:r>
            <a:endParaRPr lang="zh-CN" altLang="en-US" sz="48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4345" y="5473700"/>
            <a:ext cx="1124331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en-US" altLang="zh-CN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lang="zh-CN" altLang="en-US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本次</a:t>
            </a:r>
            <a:r>
              <a:rPr lang="en-US" altLang="zh-CN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中华文化体验</a:t>
            </a:r>
            <a:r>
              <a:rPr lang="en-US" altLang="zh-CN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lang="zh-CN" altLang="en-US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计划开设旗袍、围棋、国画三个讲座,并开展三项活动:利用体育课体验太极拳,利用手工课体验中国结和剪纸艺术,年终举行太极拳表演和作品展示。</a:t>
            </a:r>
            <a:endParaRPr lang="zh-CN" altLang="en-US" sz="24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idx="1"/>
          </p:nvPr>
        </p:nvSpPr>
        <p:spPr>
          <a:xfrm>
            <a:off x="955675" y="267335"/>
            <a:ext cx="9838055" cy="5993765"/>
          </a:xfrm>
        </p:spPr>
        <p:txBody>
          <a:bodyPr vert="horz" wrap="square" lIns="91440" tIns="45720" rIns="91440" bIns="45720" anchor="t"/>
          <a:lstStyle/>
          <a:p>
            <a:pPr algn="ctr" eaLnBrk="1" latinLnBrk="0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zh-CN" altLang="en-US" b="1">
                <a:latin typeface="黑体" panose="02010609060101010101" pitchFamily="2" charset="-122"/>
                <a:ea typeface="黑体" panose="02010609060101010101" pitchFamily="2" charset="-122"/>
              </a:rPr>
              <a:t>一、流程图做题注意：</a:t>
            </a:r>
            <a:endParaRPr lang="zh-CN" altLang="en-US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latinLnBrk="0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zh-CN" altLang="zh-CN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、看清楚题目要求，</a:t>
            </a:r>
            <a:r>
              <a:rPr lang="zh-CN" altLang="en-US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明确陈述对象是什么</a:t>
            </a:r>
            <a:endParaRPr lang="zh-CN" altLang="en-US" sz="24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latinLnBrk="0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en-US" altLang="zh-CN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2.  </a:t>
            </a:r>
            <a:r>
              <a:rPr lang="zh-CN" altLang="en-US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细分流程图环节构建。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（弄清流程图的环节、每个环节包含哪些构成要素、各环节和要素之间是何种关系）</a:t>
            </a:r>
            <a:endParaRPr lang="zh-CN" altLang="en-US" sz="24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latinLnBrk="0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en-US" altLang="zh-CN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zh-CN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、分析几个概念在整个事件或行为过程中的地位及作用，分析其间的关系，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看是否属于因果、条件、递进、并列、转折、承接等。</a:t>
            </a:r>
            <a:r>
              <a:rPr lang="zh-CN" altLang="en-US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根据此来选定过渡词语或关联词语实施连缀。</a:t>
            </a:r>
            <a:endParaRPr lang="zh-CN" altLang="en-US" sz="24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/>
          <p:cNvSpPr txBox="1"/>
          <p:nvPr/>
        </p:nvSpPr>
        <p:spPr>
          <a:xfrm>
            <a:off x="639445" y="430530"/>
            <a:ext cx="11036935" cy="59969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en-US" altLang="zh-CN" sz="3200" b="1">
                <a:solidFill>
                  <a:srgbClr val="7030A0"/>
                </a:solidFill>
                <a:latin typeface="黑体" panose="02010609060101010101" pitchFamily="2" charset="-122"/>
              </a:rPr>
              <a:t>【</a:t>
            </a:r>
            <a:r>
              <a:rPr lang="zh-CN" altLang="en-US" sz="3200" b="1">
                <a:solidFill>
                  <a:srgbClr val="7030A0"/>
                </a:solidFill>
                <a:latin typeface="黑体" panose="02010609060101010101" pitchFamily="2" charset="-122"/>
              </a:rPr>
              <a:t>基本方法</a:t>
            </a:r>
            <a:r>
              <a:rPr lang="en-US" altLang="zh-CN" sz="3200" b="1">
                <a:solidFill>
                  <a:srgbClr val="7030A0"/>
                </a:solidFill>
                <a:latin typeface="黑体" panose="02010609060101010101" pitchFamily="2" charset="-122"/>
              </a:rPr>
              <a:t>】</a:t>
            </a:r>
            <a:endParaRPr lang="en-US" altLang="zh-CN" sz="3200" b="1">
              <a:solidFill>
                <a:srgbClr val="7030A0"/>
              </a:solidFill>
              <a:latin typeface="黑体" panose="02010609060101010101" pitchFamily="2" charset="-122"/>
            </a:endParaRPr>
          </a:p>
          <a:p>
            <a:pPr fontAlgn="auto">
              <a:lnSpc>
                <a:spcPct val="120000"/>
              </a:lnSpc>
            </a:pPr>
            <a:r>
              <a:rPr lang="en-US" altLang="zh-CN" sz="3200" b="1">
                <a:latin typeface="黑体" panose="02010609060101010101" pitchFamily="2" charset="-122"/>
              </a:rPr>
              <a:t>1.</a:t>
            </a:r>
            <a:r>
              <a:rPr lang="zh-CN" altLang="en-US" sz="3200" b="1">
                <a:latin typeface="黑体" panose="02010609060101010101" pitchFamily="2" charset="-122"/>
              </a:rPr>
              <a:t>明确流程图的</a:t>
            </a:r>
            <a:r>
              <a:rPr lang="zh-CN" altLang="en-US" sz="3200" b="1">
                <a:solidFill>
                  <a:srgbClr val="C00000"/>
                </a:solidFill>
                <a:latin typeface="黑体" panose="02010609060101010101" pitchFamily="2" charset="-122"/>
              </a:rPr>
              <a:t>表达对象</a:t>
            </a:r>
            <a:endParaRPr lang="zh-CN" altLang="en-US" sz="3200" b="1">
              <a:latin typeface="黑体" panose="02010609060101010101" pitchFamily="2" charset="-122"/>
            </a:endParaRPr>
          </a:p>
          <a:p>
            <a:pPr fontAlgn="auto">
              <a:lnSpc>
                <a:spcPct val="120000"/>
              </a:lnSpc>
            </a:pPr>
            <a:r>
              <a:rPr lang="en-US" altLang="zh-CN" sz="3200" b="1">
                <a:latin typeface="黑体" panose="02010609060101010101" pitchFamily="2" charset="-122"/>
              </a:rPr>
              <a:t>2.</a:t>
            </a:r>
            <a:r>
              <a:rPr lang="zh-CN" altLang="en-US" sz="3200" b="1">
                <a:latin typeface="黑体" panose="02010609060101010101" pitchFamily="2" charset="-122"/>
              </a:rPr>
              <a:t>确定叙述</a:t>
            </a:r>
            <a:r>
              <a:rPr lang="zh-CN" altLang="en-US" sz="3200" b="1">
                <a:solidFill>
                  <a:srgbClr val="C00000"/>
                </a:solidFill>
                <a:latin typeface="黑体" panose="02010609060101010101" pitchFamily="2" charset="-122"/>
              </a:rPr>
              <a:t>顺序</a:t>
            </a:r>
            <a:endParaRPr lang="zh-CN" altLang="en-US" sz="3200" b="1">
              <a:latin typeface="黑体" panose="02010609060101010101" pitchFamily="2" charset="-122"/>
            </a:endParaRPr>
          </a:p>
          <a:p>
            <a:pPr fontAlgn="auto">
              <a:lnSpc>
                <a:spcPct val="120000"/>
              </a:lnSpc>
            </a:pPr>
            <a:r>
              <a:rPr lang="en-US" altLang="zh-CN" sz="3200" b="1">
                <a:latin typeface="黑体" panose="02010609060101010101" pitchFamily="2" charset="-122"/>
              </a:rPr>
              <a:t>3.</a:t>
            </a:r>
            <a:r>
              <a:rPr lang="zh-CN" altLang="en-US" sz="3200" b="1">
                <a:latin typeface="黑体" panose="02010609060101010101" pitchFamily="2" charset="-122"/>
              </a:rPr>
              <a:t>抓住</a:t>
            </a:r>
            <a:r>
              <a:rPr lang="zh-CN" altLang="en-US" sz="3200" b="1">
                <a:solidFill>
                  <a:srgbClr val="C00000"/>
                </a:solidFill>
                <a:latin typeface="黑体" panose="02010609060101010101" pitchFamily="2" charset="-122"/>
              </a:rPr>
              <a:t>方框里的词语</a:t>
            </a:r>
            <a:endParaRPr lang="zh-CN" altLang="en-US" sz="3200" b="1">
              <a:latin typeface="黑体" panose="02010609060101010101" pitchFamily="2" charset="-122"/>
            </a:endParaRPr>
          </a:p>
          <a:p>
            <a:pPr fontAlgn="auto">
              <a:lnSpc>
                <a:spcPct val="120000"/>
              </a:lnSpc>
            </a:pPr>
            <a:r>
              <a:rPr lang="en-US" altLang="zh-CN" sz="3200" b="1">
                <a:latin typeface="黑体" panose="02010609060101010101" pitchFamily="2" charset="-122"/>
              </a:rPr>
              <a:t>4.</a:t>
            </a:r>
            <a:r>
              <a:rPr lang="zh-CN" altLang="en-US" sz="3200" b="1">
                <a:latin typeface="黑体" panose="02010609060101010101" pitchFamily="2" charset="-122"/>
              </a:rPr>
              <a:t>注意</a:t>
            </a:r>
            <a:r>
              <a:rPr lang="zh-CN" altLang="en-US" sz="3200" b="1">
                <a:solidFill>
                  <a:srgbClr val="C00000"/>
                </a:solidFill>
                <a:latin typeface="黑体" panose="02010609060101010101" pitchFamily="2" charset="-122"/>
              </a:rPr>
              <a:t>箭头走向</a:t>
            </a:r>
            <a:r>
              <a:rPr lang="zh-CN" altLang="en-US" sz="3200" b="1">
                <a:latin typeface="黑体" panose="02010609060101010101" pitchFamily="2" charset="-122"/>
              </a:rPr>
              <a:t>，不能违背这一顺序</a:t>
            </a:r>
            <a:endParaRPr lang="zh-CN" altLang="en-US" sz="3200" b="1">
              <a:latin typeface="黑体" panose="02010609060101010101" pitchFamily="2" charset="-122"/>
            </a:endParaRPr>
          </a:p>
          <a:p>
            <a:pPr fontAlgn="auto">
              <a:lnSpc>
                <a:spcPct val="120000"/>
              </a:lnSpc>
            </a:pPr>
            <a:r>
              <a:rPr lang="en-US" altLang="zh-CN" sz="3200" b="1">
                <a:latin typeface="黑体" panose="02010609060101010101" pitchFamily="2" charset="-122"/>
              </a:rPr>
              <a:t>5.</a:t>
            </a:r>
            <a:r>
              <a:rPr lang="zh-CN" altLang="en-US" sz="3200" b="1">
                <a:latin typeface="黑体" panose="02010609060101010101" pitchFamily="2" charset="-122"/>
              </a:rPr>
              <a:t>确定各个环节要素之间的</a:t>
            </a:r>
            <a:r>
              <a:rPr lang="zh-CN" altLang="en-US" sz="3200" b="1">
                <a:solidFill>
                  <a:srgbClr val="C00000"/>
                </a:solidFill>
                <a:latin typeface="黑体" panose="02010609060101010101" pitchFamily="2" charset="-122"/>
              </a:rPr>
              <a:t>关系</a:t>
            </a:r>
            <a:r>
              <a:rPr lang="zh-CN" altLang="en-US" sz="3200" b="1">
                <a:latin typeface="黑体" panose="02010609060101010101" pitchFamily="2" charset="-122"/>
              </a:rPr>
              <a:t>（并列、承接、从属）</a:t>
            </a:r>
            <a:endParaRPr lang="zh-CN" altLang="en-US" sz="3200" b="1">
              <a:latin typeface="黑体" panose="02010609060101010101" pitchFamily="2" charset="-122"/>
            </a:endParaRPr>
          </a:p>
          <a:p>
            <a:pPr fontAlgn="auto">
              <a:lnSpc>
                <a:spcPct val="120000"/>
              </a:lnSpc>
            </a:pPr>
            <a:r>
              <a:rPr lang="en-US" altLang="zh-CN" sz="3200" b="1">
                <a:latin typeface="黑体" panose="02010609060101010101" pitchFamily="2" charset="-122"/>
              </a:rPr>
              <a:t>6.</a:t>
            </a:r>
            <a:r>
              <a:rPr lang="zh-CN" altLang="en-US" sz="3200" b="1">
                <a:latin typeface="黑体" panose="02010609060101010101" pitchFamily="2" charset="-122"/>
              </a:rPr>
              <a:t>若横线上出现词语，属于</a:t>
            </a:r>
            <a:r>
              <a:rPr lang="zh-CN" altLang="en-US" sz="3200" b="1">
                <a:solidFill>
                  <a:srgbClr val="C00000"/>
                </a:solidFill>
                <a:latin typeface="黑体" panose="02010609060101010101" pitchFamily="2" charset="-122"/>
              </a:rPr>
              <a:t>概念间（环节间）</a:t>
            </a:r>
            <a:r>
              <a:rPr lang="zh-CN" altLang="en-US" sz="3200" b="1">
                <a:latin typeface="黑体" panose="02010609060101010101" pitchFamily="2" charset="-122"/>
              </a:rPr>
              <a:t>发生</a:t>
            </a:r>
            <a:r>
              <a:rPr lang="zh-CN" altLang="en-US" sz="3200" b="1">
                <a:solidFill>
                  <a:srgbClr val="C00000"/>
                </a:solidFill>
                <a:latin typeface="黑体" panose="02010609060101010101" pitchFamily="2" charset="-122"/>
              </a:rPr>
              <a:t>关系</a:t>
            </a:r>
            <a:r>
              <a:rPr lang="zh-CN" altLang="en-US" sz="3200" b="1">
                <a:latin typeface="黑体" panose="02010609060101010101" pitchFamily="2" charset="-122"/>
              </a:rPr>
              <a:t>的方式，不能遗漏。</a:t>
            </a:r>
            <a:endParaRPr lang="zh-CN" altLang="en-US" sz="3200" b="1">
              <a:latin typeface="黑体" panose="02010609060101010101" pitchFamily="2" charset="-122"/>
            </a:endParaRPr>
          </a:p>
          <a:p>
            <a:pPr fontAlgn="auto">
              <a:lnSpc>
                <a:spcPct val="120000"/>
              </a:lnSpc>
            </a:pPr>
            <a:r>
              <a:rPr lang="en-US" altLang="zh-CN" sz="3200" b="1">
                <a:latin typeface="黑体" panose="02010609060101010101" pitchFamily="2" charset="-122"/>
              </a:rPr>
              <a:t>7.</a:t>
            </a:r>
            <a:r>
              <a:rPr lang="zh-CN" altLang="en-US" sz="3200" b="1">
                <a:latin typeface="黑体" panose="02010609060101010101" pitchFamily="2" charset="-122"/>
              </a:rPr>
              <a:t>用适当的</a:t>
            </a:r>
            <a:r>
              <a:rPr lang="zh-CN" altLang="en-US" sz="3200" b="1">
                <a:solidFill>
                  <a:srgbClr val="C00000"/>
                </a:solidFill>
                <a:latin typeface="黑体" panose="02010609060101010101" pitchFamily="2" charset="-122"/>
              </a:rPr>
              <a:t>过渡语</a:t>
            </a:r>
            <a:r>
              <a:rPr lang="zh-CN" altLang="en-US" sz="3200" b="1">
                <a:latin typeface="黑体" panose="02010609060101010101" pitchFamily="2" charset="-122"/>
              </a:rPr>
              <a:t>和</a:t>
            </a:r>
            <a:r>
              <a:rPr lang="zh-CN" altLang="en-US" sz="3200" b="1">
                <a:solidFill>
                  <a:srgbClr val="C00000"/>
                </a:solidFill>
                <a:latin typeface="黑体" panose="02010609060101010101" pitchFamily="2" charset="-122"/>
              </a:rPr>
              <a:t>关联词</a:t>
            </a:r>
            <a:r>
              <a:rPr lang="zh-CN" altLang="en-US" sz="3200" b="1">
                <a:latin typeface="黑体" panose="02010609060101010101" pitchFamily="2" charset="-122"/>
              </a:rPr>
              <a:t>连缀几个环节或概念，概括流程</a:t>
            </a:r>
            <a:endParaRPr lang="zh-CN" altLang="en-US" sz="3200" b="1">
              <a:latin typeface="黑体" panose="02010609060101010101" pitchFamily="2" charset="-122"/>
            </a:endParaRPr>
          </a:p>
          <a:p>
            <a:pPr fontAlgn="auto">
              <a:lnSpc>
                <a:spcPct val="120000"/>
              </a:lnSpc>
            </a:pPr>
            <a:endParaRPr lang="zh-CN" altLang="en-US" sz="3200" b="1">
              <a:latin typeface="黑体" panose="0201060906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idx="1"/>
          </p:nvPr>
        </p:nvSpPr>
        <p:spPr>
          <a:xfrm>
            <a:off x="749935" y="260350"/>
            <a:ext cx="9740265" cy="1009650"/>
          </a:xfrm>
        </p:spPr>
        <p:txBody>
          <a:bodyPr vert="horz" wrap="square" lIns="91440" tIns="45720" rIns="91440" bIns="45720" anchor="t"/>
          <a:lstStyle/>
          <a:p>
            <a:pPr marL="95250" indent="-95250" eaLnBrk="1" hangingPunct="1">
              <a:lnSpc>
                <a:spcPct val="80000"/>
              </a:lnSpc>
              <a:buNone/>
            </a:pPr>
            <a:r>
              <a:rPr lang="zh-CN" altLang="zh-CN" sz="2800" b="1">
                <a:latin typeface="仿宋_GB2312" pitchFamily="49" charset="-122"/>
                <a:ea typeface="仿宋_GB2312" pitchFamily="49" charset="-122"/>
              </a:rPr>
              <a:t>   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科学家培根等人曾提出一种科学知识增长的模式</a:t>
            </a:r>
            <a:r>
              <a:rPr lang="zh-CN" altLang="zh-CN" sz="2400" b="1">
                <a:latin typeface="仿宋_GB2312" pitchFamily="49" charset="-122"/>
                <a:ea typeface="仿宋_GB2312" pitchFamily="49" charset="-122"/>
              </a:rPr>
              <a:t>(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如下图</a:t>
            </a:r>
            <a:r>
              <a:rPr lang="zh-CN" altLang="zh-CN" sz="2400" b="1">
                <a:latin typeface="仿宋_GB2312" pitchFamily="49" charset="-122"/>
                <a:ea typeface="仿宋_GB2312" pitchFamily="49" charset="-122"/>
              </a:rPr>
              <a:t>)</a:t>
            </a: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。请你用简洁的语言表述这一模式。 </a:t>
            </a:r>
            <a:r>
              <a:rPr lang="zh-CN" altLang="zh-CN" sz="2000" b="1">
                <a:latin typeface="仿宋_GB2312" pitchFamily="49" charset="-122"/>
                <a:ea typeface="仿宋_GB2312" pitchFamily="49" charset="-122"/>
              </a:rPr>
              <a:t>(</a:t>
            </a:r>
            <a:r>
              <a:rPr lang="zh-CN" altLang="zh-CN" sz="20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6</a:t>
            </a:r>
            <a:r>
              <a:rPr lang="zh-CN" altLang="en-US" sz="20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分</a:t>
            </a:r>
            <a:r>
              <a:rPr lang="zh-CN" altLang="zh-CN" sz="2000" b="1">
                <a:solidFill>
                  <a:srgbClr val="FF0000"/>
                </a:solidFill>
                <a:latin typeface="仿宋_GB2312" pitchFamily="49" charset="-122"/>
                <a:ea typeface="仿宋_GB2312" pitchFamily="49" charset="-122"/>
              </a:rPr>
              <a:t>)</a:t>
            </a:r>
            <a:r>
              <a:rPr lang="zh-CN" altLang="zh-CN" sz="1200" b="1">
                <a:latin typeface="仿宋_GB2312" pitchFamily="49" charset="-122"/>
                <a:ea typeface="仿宋_GB2312" pitchFamily="49" charset="-122"/>
              </a:rPr>
              <a:t>06</a:t>
            </a:r>
            <a:r>
              <a:rPr lang="zh-CN" altLang="en-US" sz="1200" b="1">
                <a:latin typeface="仿宋_GB2312" pitchFamily="49" charset="-122"/>
                <a:ea typeface="仿宋_GB2312" pitchFamily="49" charset="-122"/>
              </a:rPr>
              <a:t>年广东题</a:t>
            </a:r>
            <a:endParaRPr lang="zh-CN" altLang="en-US" sz="1200" b="1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3316" name="Text Box 4"/>
          <p:cNvSpPr txBox="1"/>
          <p:nvPr/>
        </p:nvSpPr>
        <p:spPr>
          <a:xfrm>
            <a:off x="1703388" y="4005263"/>
            <a:ext cx="67691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Arial" panose="020B0604020202020204" pitchFamily="34" charset="0"/>
              </a:rPr>
              <a:t>包括三部分内容：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框框、箭头、箭头上的文字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7" name="Text Box 5"/>
          <p:cNvSpPr txBox="1"/>
          <p:nvPr/>
        </p:nvSpPr>
        <p:spPr>
          <a:xfrm>
            <a:off x="1847850" y="4581525"/>
            <a:ext cx="31670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Arial" panose="020B0604020202020204" pitchFamily="34" charset="0"/>
              </a:rPr>
              <a:t>展现一个事件的流程</a:t>
            </a:r>
            <a:endParaRPr lang="zh-CN" altLang="en-US" sz="2400" b="1">
              <a:latin typeface="Arial" panose="020B0604020202020204" pitchFamily="34" charset="0"/>
            </a:endParaRP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749935" y="5201920"/>
            <a:ext cx="11028680" cy="138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仿宋_GB2312" pitchFamily="49" charset="-122"/>
                <a:cs typeface="+mn-cs"/>
              </a:rPr>
              <a:t>答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仿宋_GB2312" pitchFamily="49" charset="-122"/>
                <a:cs typeface="+mn-cs"/>
              </a:rPr>
              <a:t>：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科学知识增长的模式是这样的：从观察个别经验事实出发，通过归纳，概括为科学定律，然后用事实对它进行检验和证实，上升为科学理论，再通过演绎，去解释新的事实、预见新的问题。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319" name="Rectangle 7"/>
          <p:cNvSpPr/>
          <p:nvPr/>
        </p:nvSpPr>
        <p:spPr>
          <a:xfrm>
            <a:off x="1774825" y="2924175"/>
            <a:ext cx="69119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6600"/>
                </a:solidFill>
                <a:latin typeface="微软雅黑" panose="020B0503020204020204" charset="-122"/>
                <a:ea typeface="微软雅黑" panose="020B0503020204020204" charset="-122"/>
              </a:rPr>
              <a:t>讨论</a:t>
            </a:r>
            <a:r>
              <a:rPr lang="zh-CN" altLang="zh-CN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:</a:t>
            </a:r>
            <a:r>
              <a:rPr lang="zh-CN" altLang="en-US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这种题型与前面所做的题有什么不同</a:t>
            </a:r>
            <a:r>
              <a:rPr lang="zh-CN" altLang="zh-CN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?</a:t>
            </a:r>
            <a:endParaRPr lang="zh-CN" altLang="zh-CN" sz="24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8199" name="Picture 8" descr="图片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35505" y="1123950"/>
            <a:ext cx="7893685" cy="14401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1" name="Rectangle 9"/>
          <p:cNvSpPr/>
          <p:nvPr/>
        </p:nvSpPr>
        <p:spPr>
          <a:xfrm>
            <a:off x="2063750" y="3500438"/>
            <a:ext cx="554355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7030A0"/>
                </a:solidFill>
                <a:latin typeface="楷体_GB2312" pitchFamily="49" charset="-122"/>
                <a:ea typeface="微软雅黑" panose="020B0503020204020204" charset="-122"/>
              </a:rPr>
              <a:t>（请归纳此类题型的特点）</a:t>
            </a:r>
            <a:endParaRPr lang="zh-CN" altLang="en-US" sz="2000" b="1">
              <a:solidFill>
                <a:srgbClr val="7030A0"/>
              </a:solidFill>
              <a:latin typeface="楷体_GB2312" pitchFamily="49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  <p:bldP spid="13318" grpId="0"/>
      <p:bldP spid="13319" grpId="0"/>
      <p:bldP spid="13321" grpId="0"/>
      <p:bldP spid="13321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idx="1"/>
          </p:nvPr>
        </p:nvSpPr>
        <p:spPr>
          <a:xfrm>
            <a:off x="638175" y="251460"/>
            <a:ext cx="11099800" cy="5993765"/>
          </a:xfrm>
        </p:spPr>
        <p:txBody>
          <a:bodyPr vert="horz" wrap="square" lIns="91440" tIns="45720" rIns="91440" bIns="45720" anchor="t"/>
          <a:lstStyle/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 typeface="Wingdings" panose="05000000000000000000" charset="0"/>
              <a:buChar char="u"/>
            </a:pPr>
            <a:r>
              <a:rPr lang="zh-CN" altLang="zh-CN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</a:rPr>
              <a:t>把握概念间的关系：</a:t>
            </a:r>
            <a:endParaRPr lang="zh-CN" altLang="en-US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 typeface="Wingdings" panose="05000000000000000000" charset="0"/>
              <a:buChar char="u"/>
            </a:pPr>
            <a:r>
              <a:rPr lang="zh-CN" altLang="zh-CN" b="1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zh-CN" b="1">
                <a:solidFill>
                  <a:srgbClr val="33CCFF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</a:rPr>
              <a:t>方框里的词语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属于</a:t>
            </a:r>
            <a:r>
              <a:rPr lang="zh-CN" altLang="en-US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关键概念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，是</a:t>
            </a:r>
            <a:r>
              <a:rPr lang="zh-CN" altLang="en-US" b="1" u="sng">
                <a:latin typeface="微软雅黑" panose="020B0503020204020204" charset="-122"/>
                <a:ea typeface="微软雅黑" panose="020B0503020204020204" charset="-122"/>
              </a:rPr>
              <a:t>流程中的关键环节。</a:t>
            </a:r>
            <a:r>
              <a:rPr lang="zh-CN" altLang="zh-CN" b="1" u="sng">
                <a:latin typeface="微软雅黑" panose="020B0503020204020204" charset="-122"/>
                <a:ea typeface="微软雅黑" panose="020B0503020204020204" charset="-122"/>
              </a:rPr>
              <a:t>(</a:t>
            </a:r>
            <a:r>
              <a:rPr lang="zh-CN" altLang="en-US" b="1" u="sng">
                <a:latin typeface="微软雅黑" panose="020B0503020204020204" charset="-122"/>
                <a:ea typeface="微软雅黑" panose="020B0503020204020204" charset="-122"/>
              </a:rPr>
              <a:t>不能遗漏</a:t>
            </a:r>
            <a:r>
              <a:rPr lang="zh-CN" altLang="zh-CN" b="1" u="sng">
                <a:latin typeface="微软雅黑" panose="020B0503020204020204" charset="-122"/>
                <a:ea typeface="微软雅黑" panose="020B0503020204020204" charset="-122"/>
              </a:rPr>
              <a:t>)</a:t>
            </a:r>
            <a:endParaRPr lang="zh-CN" altLang="zh-CN" b="1" u="sng">
              <a:latin typeface="微软雅黑" panose="020B0503020204020204" charset="-122"/>
              <a:ea typeface="微软雅黑" panose="020B0503020204020204" charset="-122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 typeface="Wingdings" panose="05000000000000000000" charset="0"/>
              <a:buChar char="u"/>
            </a:pPr>
            <a:r>
              <a:rPr lang="zh-CN" altLang="zh-CN" b="1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zh-CN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</a:rPr>
              <a:t>带箭头的横线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展示着事件</a:t>
            </a:r>
            <a:r>
              <a:rPr lang="zh-CN" altLang="en-US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发展的趋势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或动作</a:t>
            </a:r>
            <a:r>
              <a:rPr lang="zh-CN" altLang="en-US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行为的走向</a:t>
            </a:r>
            <a:endParaRPr lang="zh-CN" altLang="en-US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 typeface="Wingdings" panose="05000000000000000000" charset="0"/>
              <a:buChar char="u"/>
            </a:pPr>
            <a:r>
              <a:rPr lang="zh-CN" altLang="en-US" b="1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b="1">
                <a:solidFill>
                  <a:srgbClr val="33CCFF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</a:rPr>
              <a:t>横线上的词语，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属于概念间（环节间）发生关系的方式，起</a:t>
            </a:r>
            <a:r>
              <a:rPr lang="zh-CN" altLang="en-US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过渡和连贯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作用。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图片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6510" y="3592195"/>
            <a:ext cx="9652635" cy="17640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9" name="Rectangle 3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zh-CN" sz="1800"/>
              <a:t> </a:t>
            </a:r>
            <a:endParaRPr lang="zh-CN" altLang="zh-CN"/>
          </a:p>
        </p:txBody>
      </p:sp>
      <p:sp>
        <p:nvSpPr>
          <p:cNvPr id="9220" name="Rectangle 4"/>
          <p:cNvSpPr>
            <a:spLocks noGrp="1"/>
          </p:cNvSpPr>
          <p:nvPr>
            <p:ph idx="1"/>
          </p:nvPr>
        </p:nvSpPr>
        <p:spPr>
          <a:xfrm>
            <a:off x="774700" y="476250"/>
            <a:ext cx="10164445" cy="3556635"/>
          </a:xfrm>
        </p:spPr>
        <p:txBody>
          <a:bodyPr vert="horz" wrap="square" lIns="91440" tIns="45720" rIns="91440" bIns="45720" anchor="t"/>
          <a:lstStyle/>
          <a:p>
            <a:pPr marL="0" indent="0" eaLnBrk="1" hangingPunct="1">
              <a:buNone/>
            </a:pPr>
            <a:r>
              <a:rPr lang="zh-CN" altLang="zh-CN" sz="2400"/>
              <a:t>[</a:t>
            </a:r>
            <a:r>
              <a:rPr lang="zh-CN" altLang="en-US" sz="2400" b="1">
                <a:solidFill>
                  <a:srgbClr val="800000"/>
                </a:solidFill>
                <a:ea typeface="黑体" panose="02010609060101010101" pitchFamily="2" charset="-122"/>
              </a:rPr>
              <a:t>巩固练习</a:t>
            </a:r>
            <a:r>
              <a:rPr lang="zh-CN" altLang="zh-CN" sz="2400"/>
              <a:t>]   </a:t>
            </a:r>
            <a:r>
              <a:rPr lang="zh-CN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清代画家郑板桥在描述自己的画竹经验时曾说过：“江馆清秋，晨起看竹，烟光、日影、露气，皆浮动于疏枝密叶之间。胸中勃勃遂有画意。其实胸中之竹，并不是眼中之竹也。因而磨墨展纸，落笔倏变相，手中之竹又不是胸中之竹也。”下面是郑板桥竹画创作过程的简图，请用简洁的文字表述这一创作过程。</a:t>
            </a:r>
            <a:endParaRPr lang="zh-CN" altLang="en-US" sz="28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idx="1"/>
          </p:nvPr>
        </p:nvSpPr>
        <p:spPr>
          <a:xfrm>
            <a:off x="569595" y="5013325"/>
            <a:ext cx="10253980" cy="1368425"/>
          </a:xfrm>
          <a:ln>
            <a:solidFill>
              <a:srgbClr val="FF0000">
                <a:alpha val="100000"/>
              </a:srgbClr>
            </a:solidFill>
            <a:miter/>
          </a:ln>
        </p:spPr>
        <p:txBody>
          <a:bodyPr vert="horz" wrap="square" lIns="91440" tIns="45720" rIns="91440" bIns="45720" anchor="t"/>
          <a:lstStyle/>
          <a:p>
            <a:pPr eaLnBrk="1" hangingPunct="1">
              <a:buNone/>
            </a:pPr>
            <a:r>
              <a:rPr lang="zh-CN" altLang="en-US" sz="2400" b="1">
                <a:latin typeface="仿宋_GB2312" pitchFamily="49" charset="-122"/>
                <a:ea typeface="仿宋_GB2312" pitchFamily="49" charset="-122"/>
              </a:rPr>
              <a:t>   </a:t>
            </a:r>
            <a:r>
              <a:rPr lang="zh-CN" altLang="en-US" sz="2400" b="1">
                <a:latin typeface="仿宋_GB2312" pitchFamily="49" charset="-122"/>
                <a:ea typeface="微软雅黑" panose="020B0503020204020204" charset="-122"/>
              </a:rPr>
              <a:t>竹画创作的过程是这样的：现实生活中的竹子</a:t>
            </a:r>
            <a:r>
              <a:rPr lang="zh-CN" altLang="en-US" sz="2400" b="1">
                <a:solidFill>
                  <a:srgbClr val="006600"/>
                </a:solidFill>
                <a:latin typeface="仿宋_GB2312" pitchFamily="49" charset="-122"/>
                <a:ea typeface="微软雅黑" panose="020B0503020204020204" charset="-122"/>
              </a:rPr>
              <a:t>，</a:t>
            </a:r>
            <a:r>
              <a:rPr lang="zh-CN" altLang="en-US" sz="2400" b="1">
                <a:solidFill>
                  <a:srgbClr val="C00000"/>
                </a:solidFill>
                <a:latin typeface="仿宋_GB2312" pitchFamily="49" charset="-122"/>
                <a:ea typeface="微软雅黑" panose="020B0503020204020204" charset="-122"/>
              </a:rPr>
              <a:t>经过画家的</a:t>
            </a:r>
            <a:r>
              <a:rPr lang="zh-CN" altLang="en-US" sz="2400" b="1">
                <a:latin typeface="仿宋_GB2312" pitchFamily="49" charset="-122"/>
                <a:ea typeface="微软雅黑" panose="020B0503020204020204" charset="-122"/>
              </a:rPr>
              <a:t>审美选择</a:t>
            </a:r>
            <a:r>
              <a:rPr lang="zh-CN" altLang="en-US" sz="2400" b="1">
                <a:solidFill>
                  <a:srgbClr val="006600"/>
                </a:solidFill>
                <a:latin typeface="仿宋_GB2312" pitchFamily="49" charset="-122"/>
                <a:ea typeface="微软雅黑" panose="020B0503020204020204" charset="-122"/>
              </a:rPr>
              <a:t>，</a:t>
            </a:r>
            <a:r>
              <a:rPr lang="zh-CN" altLang="en-US" sz="2400" b="1">
                <a:solidFill>
                  <a:srgbClr val="C00000"/>
                </a:solidFill>
                <a:latin typeface="仿宋_GB2312" pitchFamily="49" charset="-122"/>
                <a:ea typeface="微软雅黑" panose="020B0503020204020204" charset="-122"/>
              </a:rPr>
              <a:t>成为画家</a:t>
            </a:r>
            <a:r>
              <a:rPr lang="zh-CN" altLang="en-US" sz="2400" b="1">
                <a:latin typeface="仿宋_GB2312" pitchFamily="49" charset="-122"/>
                <a:ea typeface="微软雅黑" panose="020B0503020204020204" charset="-122"/>
              </a:rPr>
              <a:t>眼中的竹子</a:t>
            </a:r>
            <a:r>
              <a:rPr lang="zh-CN" altLang="en-US" sz="2400" b="1">
                <a:solidFill>
                  <a:srgbClr val="006600"/>
                </a:solidFill>
                <a:latin typeface="仿宋_GB2312" pitchFamily="49" charset="-122"/>
                <a:ea typeface="微软雅黑" panose="020B0503020204020204" charset="-122"/>
              </a:rPr>
              <a:t>，</a:t>
            </a:r>
            <a:r>
              <a:rPr lang="zh-CN" altLang="en-US" sz="2400" b="1">
                <a:solidFill>
                  <a:srgbClr val="C00000"/>
                </a:solidFill>
                <a:latin typeface="仿宋_GB2312" pitchFamily="49" charset="-122"/>
                <a:ea typeface="微软雅黑" panose="020B0503020204020204" charset="-122"/>
              </a:rPr>
              <a:t>再经过</a:t>
            </a:r>
            <a:r>
              <a:rPr lang="zh-CN" altLang="en-US" sz="2400" b="1">
                <a:latin typeface="仿宋_GB2312" pitchFamily="49" charset="-122"/>
                <a:ea typeface="微软雅黑" panose="020B0503020204020204" charset="-122"/>
              </a:rPr>
              <a:t>改造加工</a:t>
            </a:r>
            <a:r>
              <a:rPr lang="zh-CN" altLang="en-US" sz="2400" b="1">
                <a:solidFill>
                  <a:srgbClr val="006600"/>
                </a:solidFill>
                <a:latin typeface="仿宋_GB2312" pitchFamily="49" charset="-122"/>
                <a:ea typeface="微软雅黑" panose="020B0503020204020204" charset="-122"/>
              </a:rPr>
              <a:t>，</a:t>
            </a:r>
            <a:r>
              <a:rPr lang="zh-CN" altLang="en-US" sz="2400" b="1">
                <a:solidFill>
                  <a:srgbClr val="C00000"/>
                </a:solidFill>
                <a:latin typeface="仿宋_GB2312" pitchFamily="49" charset="-122"/>
                <a:ea typeface="微软雅黑" panose="020B0503020204020204" charset="-122"/>
              </a:rPr>
              <a:t>成为画家</a:t>
            </a:r>
            <a:r>
              <a:rPr lang="zh-CN" altLang="en-US" sz="2400" b="1">
                <a:latin typeface="仿宋_GB2312" pitchFamily="49" charset="-122"/>
                <a:ea typeface="微软雅黑" panose="020B0503020204020204" charset="-122"/>
              </a:rPr>
              <a:t>胸中的竹子</a:t>
            </a:r>
            <a:r>
              <a:rPr lang="zh-CN" altLang="en-US" sz="2400" b="1">
                <a:solidFill>
                  <a:srgbClr val="006600"/>
                </a:solidFill>
                <a:latin typeface="仿宋_GB2312" pitchFamily="49" charset="-122"/>
                <a:ea typeface="微软雅黑" panose="020B0503020204020204" charset="-122"/>
              </a:rPr>
              <a:t>，</a:t>
            </a:r>
            <a:r>
              <a:rPr lang="zh-CN" altLang="en-US" sz="2400" b="1">
                <a:solidFill>
                  <a:srgbClr val="C00000"/>
                </a:solidFill>
                <a:latin typeface="仿宋_GB2312" pitchFamily="49" charset="-122"/>
                <a:ea typeface="微软雅黑" panose="020B0503020204020204" charset="-122"/>
              </a:rPr>
              <a:t>最后经画家之手</a:t>
            </a:r>
            <a:r>
              <a:rPr lang="zh-CN" altLang="en-US" sz="2400" b="1">
                <a:latin typeface="仿宋_GB2312" pitchFamily="49" charset="-122"/>
                <a:ea typeface="微软雅黑" panose="020B0503020204020204" charset="-122"/>
              </a:rPr>
              <a:t>便成为画卷中的竹子</a:t>
            </a:r>
            <a:r>
              <a:rPr lang="zh-CN" altLang="en-US" sz="2400" b="1">
                <a:solidFill>
                  <a:srgbClr val="006600"/>
                </a:solidFill>
                <a:latin typeface="仿宋_GB2312" pitchFamily="49" charset="-122"/>
                <a:ea typeface="微软雅黑" panose="020B0503020204020204" charset="-122"/>
              </a:rPr>
              <a:t>。</a:t>
            </a:r>
            <a:endParaRPr lang="zh-CN" altLang="en-US" sz="2400" b="1">
              <a:solidFill>
                <a:srgbClr val="006600"/>
              </a:solidFill>
              <a:latin typeface="仿宋_GB2312" pitchFamily="49" charset="-122"/>
              <a:ea typeface="微软雅黑" panose="020B0503020204020204" charset="-122"/>
            </a:endParaRPr>
          </a:p>
        </p:txBody>
      </p:sp>
      <p:sp>
        <p:nvSpPr>
          <p:cNvPr id="15363" name="Rectangle 3"/>
          <p:cNvSpPr/>
          <p:nvPr/>
        </p:nvSpPr>
        <p:spPr>
          <a:xfrm>
            <a:off x="4511675" y="4292600"/>
            <a:ext cx="5400675" cy="46037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3399"/>
                </a:solidFill>
                <a:latin typeface="微软雅黑" panose="020B0503020204020204" charset="-122"/>
                <a:ea typeface="微软雅黑" panose="020B0503020204020204" charset="-122"/>
              </a:rPr>
              <a:t>缺了陈述对象</a:t>
            </a:r>
            <a:r>
              <a:rPr lang="zh-CN" altLang="zh-CN" sz="2400" b="1">
                <a:solidFill>
                  <a:srgbClr val="003399"/>
                </a:solidFill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400" b="1">
                <a:solidFill>
                  <a:srgbClr val="003399"/>
                </a:solidFill>
                <a:latin typeface="微软雅黑" panose="020B0503020204020204" charset="-122"/>
                <a:ea typeface="微软雅黑" panose="020B0503020204020204" charset="-122"/>
              </a:rPr>
              <a:t>用词不当</a:t>
            </a:r>
            <a:r>
              <a:rPr lang="zh-CN" altLang="zh-CN" sz="2400" b="1">
                <a:solidFill>
                  <a:srgbClr val="003399"/>
                </a:solidFill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表意不清晰</a:t>
            </a:r>
            <a:endParaRPr lang="zh-CN" altLang="en-US" sz="24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364" name="Rectangle 4"/>
          <p:cNvSpPr/>
          <p:nvPr/>
        </p:nvSpPr>
        <p:spPr>
          <a:xfrm>
            <a:off x="569595" y="3357880"/>
            <a:ext cx="10407015" cy="82994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先将现实之竹，通过审美选择，出眼中之竹，然后再改造加工，成为胸中之竹，最后形诸画卷成画中之竹。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365" name="Rectangle 5"/>
          <p:cNvSpPr/>
          <p:nvPr/>
        </p:nvSpPr>
        <p:spPr>
          <a:xfrm>
            <a:off x="1631950" y="4508500"/>
            <a:ext cx="17068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zh-CN" sz="2400">
                <a:solidFill>
                  <a:srgbClr val="FF0066"/>
                </a:solidFill>
                <a:latin typeface="黑体" panose="02010609060101010101" pitchFamily="2" charset="-122"/>
              </a:rPr>
              <a:t>[</a:t>
            </a:r>
            <a:r>
              <a:rPr lang="zh-CN" altLang="en-US" sz="2400">
                <a:solidFill>
                  <a:srgbClr val="FF0066"/>
                </a:solidFill>
                <a:latin typeface="黑体" panose="02010609060101010101" pitchFamily="2" charset="-122"/>
              </a:rPr>
              <a:t>参考答案</a:t>
            </a:r>
            <a:r>
              <a:rPr lang="zh-CN" altLang="zh-CN" sz="2400">
                <a:solidFill>
                  <a:srgbClr val="FF0066"/>
                </a:solidFill>
                <a:latin typeface="黑体" panose="02010609060101010101" pitchFamily="2" charset="-122"/>
              </a:rPr>
              <a:t>]</a:t>
            </a:r>
            <a:endParaRPr lang="zh-CN" altLang="zh-CN" sz="2400">
              <a:solidFill>
                <a:srgbClr val="FF0066"/>
              </a:solidFill>
              <a:latin typeface="黑体" panose="02010609060101010101" pitchFamily="2" charset="-122"/>
            </a:endParaRPr>
          </a:p>
        </p:txBody>
      </p:sp>
      <p:pic>
        <p:nvPicPr>
          <p:cNvPr id="10246" name="Picture 6" descr="图片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9380" y="260350"/>
            <a:ext cx="7947025" cy="1244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7" name="Rectangle 7"/>
          <p:cNvSpPr/>
          <p:nvPr/>
        </p:nvSpPr>
        <p:spPr>
          <a:xfrm>
            <a:off x="505460" y="1844675"/>
            <a:ext cx="10407015" cy="82994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</a:rPr>
              <a:t>(1).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看到美丽的、优美的晨间竹图，然后选择美丽的竹改造加工成为胸中理解的竹，最后画成画中之竹。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368" name="Rectangle 8"/>
          <p:cNvSpPr/>
          <p:nvPr/>
        </p:nvSpPr>
        <p:spPr>
          <a:xfrm>
            <a:off x="5664200" y="2781300"/>
            <a:ext cx="4176713" cy="39878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sz="2000" b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没审准题，被题目迷惑了</a:t>
            </a:r>
            <a:r>
              <a:rPr lang="zh-CN" altLang="zh-CN" sz="2000" b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/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用词不当</a:t>
            </a:r>
            <a:endParaRPr lang="zh-CN" altLang="en-US" sz="2000" b="1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5362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5362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5362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 uiExpand="1" build="p"/>
      <p:bldP spid="15363" grpId="0"/>
      <p:bldP spid="15364" grpId="0"/>
      <p:bldP spid="15365" grpId="0"/>
      <p:bldP spid="1536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矩形 2"/>
          <p:cNvSpPr/>
          <p:nvPr/>
        </p:nvSpPr>
        <p:spPr>
          <a:xfrm>
            <a:off x="323215" y="128905"/>
            <a:ext cx="11579860" cy="9772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21.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下面是某校为教师编写个人专业发展规划而提供的流程图，请把这个图转写成一段文字介绍，要求内容完整，表述准确，语言连贯，不超过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90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个字。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(6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6" name="图片 3" descr="textimage0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215" y="1600835"/>
            <a:ext cx="4237355" cy="4968240"/>
          </a:xfrm>
          <a:prstGeom prst="rect">
            <a:avLst/>
          </a:prstGeom>
        </p:spPr>
      </p:pic>
      <p:graphicFrame>
        <p:nvGraphicFramePr>
          <p:cNvPr id="7" name="表格 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4972050" y="1280795"/>
          <a:ext cx="6931025" cy="6248400"/>
        </p:xfrm>
        <a:graphic>
          <a:graphicData uri="http://schemas.openxmlformats.org/drawingml/2006/table">
            <a:tbl>
              <a:tblPr>
                <a:effectLst/>
                <a:tableStyleId>{5940675A-B579-460E-94D1-54222C63F5DA}</a:tableStyleId>
              </a:tblPr>
              <a:tblGrid>
                <a:gridCol w="408940"/>
                <a:gridCol w="6522085"/>
              </a:tblGrid>
              <a:tr h="426720">
                <a:tc>
                  <a:txBody>
                    <a:bodyPr wrap="square"/>
                    <a:lstStyle/>
                    <a:p>
                      <a:pPr eaLnBrk="0" fontAlgn="auto" latinLnBrk="1" hangingPunct="0">
                        <a:lnSpc>
                          <a:spcPct val="110000"/>
                        </a:lnSpc>
                        <a:spcBef>
                          <a:spcPct val="0"/>
                        </a:spcBef>
                      </a:pPr>
                      <a:endParaRPr lang="zh-CN" altLang="en-US" sz="2000" b="1" ker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45720" marR="45720" vert="horz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ctr" eaLnBrk="0" fontAlgn="auto" latinLnBrk="1" hangingPunct="0">
                        <a:lnSpc>
                          <a:spcPct val="11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阐释</a:t>
                      </a:r>
                      <a:endParaRPr lang="zh-CN" altLang="en-US" sz="2000" b="1" ker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45720" marR="45720" vert="horz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noFill/>
                  </a:tcPr>
                </a:tc>
              </a:tr>
              <a:tr h="762000">
                <a:tc>
                  <a:txBody>
                    <a:bodyPr wrap="square"/>
                    <a:lstStyle/>
                    <a:p>
                      <a:pPr eaLnBrk="0" fontAlgn="auto" latinLnBrk="1" hangingPunct="0">
                        <a:lnSpc>
                          <a:spcPct val="11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一</a:t>
                      </a:r>
                      <a:endParaRPr lang="zh-CN" altLang="en-US" sz="2000" b="1" ker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45720" marR="45720" vert="horz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eaLnBrk="0" fontAlgn="auto" latinLnBrk="1" hangingPunct="0">
                        <a:lnSpc>
                          <a:spcPct val="130000"/>
                        </a:lnSpc>
                        <a:spcBef>
                          <a:spcPct val="0"/>
                        </a:spcBef>
                      </a:pPr>
                      <a:r>
                        <a:rPr lang="en-US" altLang="zh-CN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     </a:t>
                      </a:r>
                      <a:r>
                        <a:rPr lang="zh-CN" altLang="en-US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本题是有关“某校为教师编写个人专业发展规划而提供的流程图”。</a:t>
                      </a:r>
                      <a:endParaRPr lang="zh-CN" altLang="en-US" sz="2000" b="1" ker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45720" marR="45720" vert="horz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noFill/>
                  </a:tcPr>
                </a:tc>
              </a:tr>
              <a:tr h="1767840">
                <a:tc>
                  <a:txBody>
                    <a:bodyPr wrap="square"/>
                    <a:lstStyle/>
                    <a:p>
                      <a:pPr eaLnBrk="0" fontAlgn="auto" latinLnBrk="1" hangingPunct="0">
                        <a:lnSpc>
                          <a:spcPct val="11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二</a:t>
                      </a:r>
                      <a:endParaRPr lang="zh-CN" altLang="en-US" sz="2000" b="1" ker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45720" marR="45720" vert="horz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eaLnBrk="0" fontAlgn="auto" latinLnBrk="1" hangingPunct="0">
                        <a:lnSpc>
                          <a:spcPct val="13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“编写教师个人专业发展规划”分为五步：</a:t>
                      </a:r>
                      <a:endParaRPr lang="zh-CN" altLang="en-US" sz="2000" b="1" ker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eaLnBrk="0" fontAlgn="auto" latinLnBrk="1" hangingPunct="0">
                        <a:lnSpc>
                          <a:spcPct val="13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“环境分析”“自我分析”</a:t>
                      </a:r>
                      <a:r>
                        <a:rPr lang="en-US" altLang="zh-CN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——</a:t>
                      </a:r>
                      <a:r>
                        <a:rPr lang="zh-CN" altLang="en-US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“个人定位”“发展目标”</a:t>
                      </a:r>
                      <a:r>
                        <a:rPr lang="en-US" altLang="zh-CN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——</a:t>
                      </a:r>
                      <a:r>
                        <a:rPr lang="zh-CN" altLang="en-US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“操作策略”</a:t>
                      </a:r>
                      <a:r>
                        <a:rPr lang="en-US" altLang="zh-CN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——</a:t>
                      </a:r>
                      <a:r>
                        <a:rPr lang="zh-CN" altLang="en-US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“评估反馈”</a:t>
                      </a:r>
                      <a:endParaRPr lang="zh-CN" altLang="en-US" sz="2000" b="1" ker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  <a:p>
                      <a:pPr eaLnBrk="0" fontAlgn="auto" latinLnBrk="1" hangingPunct="0">
                        <a:lnSpc>
                          <a:spcPct val="13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2000" b="1" kern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要注意最后一步,不能用“循环”之类的词,因为这是“编写发展规划”,要用“修改”“修订”之类的词表述。</a:t>
                      </a:r>
                      <a:endParaRPr lang="zh-CN" altLang="en-US" sz="2000" b="1" kern="0">
                        <a:solidFill>
                          <a:srgbClr val="FF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45720" marR="45720" vert="horz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noFill/>
                  </a:tcPr>
                </a:tc>
              </a:tr>
              <a:tr h="1483360">
                <a:tc>
                  <a:txBody>
                    <a:bodyPr wrap="square"/>
                    <a:lstStyle/>
                    <a:p>
                      <a:pPr eaLnBrk="0" fontAlgn="auto" latinLnBrk="1" hangingPunct="0">
                        <a:lnSpc>
                          <a:spcPct val="110000"/>
                        </a:lnSpc>
                        <a:spcBef>
                          <a:spcPct val="0"/>
                        </a:spcBef>
                      </a:pPr>
                      <a:r>
                        <a:rPr lang="zh-CN" altLang="en-US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三</a:t>
                      </a:r>
                      <a:endParaRPr lang="zh-CN" altLang="en-US" sz="2000" b="1" kern="0">
                        <a:solidFill>
                          <a:srgbClr val="00000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45720" marR="45720" vert="horz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eaLnBrk="0" fontAlgn="auto" latinLnBrk="1" hangingPunct="0">
                        <a:lnSpc>
                          <a:spcPct val="130000"/>
                        </a:lnSpc>
                        <a:spcBef>
                          <a:spcPct val="0"/>
                        </a:spcBef>
                      </a:pPr>
                      <a:r>
                        <a:rPr lang="en-US" altLang="zh-CN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       </a:t>
                      </a:r>
                      <a:r>
                        <a:rPr lang="zh-CN" altLang="en-US" sz="2000" b="1" kern="0">
                          <a:solidFill>
                            <a:srgbClr val="0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根据流程图“先从上而下,再从下而上循环”的基本顺序,以“编写教师个人专业发展规划”为叙述对象,</a:t>
                      </a:r>
                      <a:r>
                        <a:rPr lang="zh-CN" altLang="en-US" sz="2000" b="1" kern="0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用首先、然后、最后之类的表示顺序的词进行连缀,对并列的流程框内容,要用“和”“并”“与”等进行连缀。</a:t>
                      </a:r>
                      <a:endParaRPr lang="zh-CN" altLang="en-US" sz="2000" b="1" kern="0">
                        <a:solidFill>
                          <a:srgbClr val="FF0000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45720" marR="45720" vert="horz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矩形 2"/>
          <p:cNvSpPr/>
          <p:nvPr/>
        </p:nvSpPr>
        <p:spPr>
          <a:xfrm>
            <a:off x="323215" y="128905"/>
            <a:ext cx="11579860" cy="9772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21.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下面是某校为教师编写个人专业发展规划而提供的流程图，请把这个图转写成一段文字介绍，要求内容完整，表述准确，语言连贯，不超过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90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个字。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(6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499735" y="1510665"/>
            <a:ext cx="5781675" cy="3969385"/>
          </a:xfrm>
          <a:prstGeom prst="rect">
            <a:avLst/>
          </a:prstGeom>
          <a:noFill/>
          <a:ln w="38100" cap="flat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333399"/>
                </a:solidFill>
              </a14:hiddenFill>
            </a:ext>
          </a:ex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示例：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编写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教师个人专业发展规划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首先要进行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环境分析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和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自我分析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，在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此基础上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进行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个人定位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并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设置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发展目标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，然后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制订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达成目标的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操作策略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，最后展开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评估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与信息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反馈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，再据此作进一步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修订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6" name="图片 3" descr="textimage0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035" y="1510665"/>
            <a:ext cx="4154170" cy="486918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06145" y="461010"/>
            <a:ext cx="10262870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"词云"就是对网络文本中出现频率较高的"关键词"予以视觉上的突出，形成"关键词云层"或"关键词渲染"，从而过滤掉大量的文本信息，使浏览网页者只要一眼扫过文本就可以领略文本的主旨。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84195" y="2741295"/>
            <a:ext cx="4667250" cy="354647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60f6277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5610" y="309880"/>
            <a:ext cx="4057650" cy="623760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916170" y="599440"/>
            <a:ext cx="6567170" cy="18637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下面是2006年度和2016年度有关“天津旅游”的词云图，是根据国内十大旅游网站筛选出的高频词汇生成的，字号越大，表示该词出现的频率越高，关注度就越高。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826000" y="2625725"/>
            <a:ext cx="6657340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请对比两幅词云图，简要概括天津旅游十年间发生的变化。〔3分〕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60315" y="4147185"/>
            <a:ext cx="6422390" cy="17145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10000"/>
              </a:lnSpc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2006年游人</a:t>
            </a:r>
            <a:r>
              <a:rPr lang="zh-CN" altLang="en-US" sz="24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对自然景观和人文景观的关注度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较高，侧重</a:t>
            </a:r>
            <a:r>
              <a:rPr lang="zh-CN" altLang="en-US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景观欣赏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；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10000"/>
              </a:lnSpc>
            </a:pP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2016年游人</a:t>
            </a:r>
            <a:r>
              <a:rPr lang="zh-CN" altLang="en-US" sz="24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对城市文化和民俗特色的关注度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较高，侧重</a:t>
            </a:r>
            <a:r>
              <a:rPr lang="zh-CN" altLang="en-US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文化体验</a:t>
            </a:r>
            <a:r>
              <a:rPr lang="zh-CN" altLang="en-US" sz="2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．</a:t>
            </a:r>
            <a:endParaRPr lang="zh-CN" altLang="en-US" sz="24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60f6277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5610" y="309880"/>
            <a:ext cx="4057650" cy="623760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916170" y="599440"/>
            <a:ext cx="6567170" cy="18637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下面是2006年度和2016年度有关“天津旅游”的词云图，是根据国内十大旅游网站筛选出的高频词汇生成的，字号越大，表示该词出现的频率越高，关注度就越高。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826000" y="2625725"/>
            <a:ext cx="6657340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请对比两幅词云图，简要概括天津旅游十年间发生的变化。〔3分〕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60315" y="4147185"/>
            <a:ext cx="6422390" cy="17145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10000"/>
              </a:lnSpc>
            </a:pPr>
            <a:r>
              <a:rPr lang="zh-CN" altLang="en-US" sz="24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词云图类2个注意点：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1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1.观察所有词语，重点关注异形词语，如变大的字体等。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10000"/>
              </a:lnSpc>
            </a:pP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2.进行分类，根据题干要求概括分析。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84175" y="376555"/>
            <a:ext cx="11423015" cy="50736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细黑" panose="02010600040101010101" charset="-122"/>
                <a:ea typeface="微软雅黑" panose="020B0503020204020204" charset="-122"/>
                <a:cs typeface="+mn-ea"/>
                <a:sym typeface="+mn-ea"/>
              </a:rPr>
              <a:t>徽标，</a:t>
            </a:r>
            <a:r>
              <a:rPr lang="zh-CN" altLang="en-US" sz="3600" b="1">
                <a:solidFill>
                  <a:srgbClr val="000000"/>
                </a:solidFill>
                <a:latin typeface="华文细黑" panose="02010600040101010101" charset="-122"/>
                <a:ea typeface="微软雅黑" panose="020B0503020204020204" charset="-122"/>
                <a:cs typeface="+mn-ea"/>
                <a:sym typeface="+mn-ea"/>
              </a:rPr>
              <a:t>即徽记、标志，它不是一般的图标，往往“言简意赅”，高度凝炼，蕴涵着丰富的寓意</a:t>
            </a:r>
            <a:endParaRPr lang="zh-CN" altLang="en-US" sz="3600" b="1">
              <a:solidFill>
                <a:srgbClr val="000000"/>
              </a:solidFill>
              <a:latin typeface="华文细黑" panose="02010600040101010101" charset="-122"/>
              <a:ea typeface="微软雅黑" panose="020B0503020204020204" charset="-122"/>
              <a:cs typeface="+mn-ea"/>
              <a:sym typeface="+mn-ea"/>
            </a:endParaRPr>
          </a:p>
          <a:p>
            <a:pPr fontAlgn="auto">
              <a:lnSpc>
                <a:spcPct val="120000"/>
              </a:lnSpc>
            </a:pPr>
            <a:endParaRPr lang="zh-CN" altLang="en-US" sz="3600" b="1">
              <a:solidFill>
                <a:srgbClr val="000000"/>
              </a:solidFill>
              <a:latin typeface="华文细黑" panose="02010600040101010101" charset="-122"/>
              <a:ea typeface="微软雅黑" panose="020B0503020204020204" charset="-122"/>
              <a:cs typeface="+mn-ea"/>
              <a:sym typeface="+mn-ea"/>
            </a:endParaRPr>
          </a:p>
          <a:p>
            <a:pPr fontAlgn="auto">
              <a:lnSpc>
                <a:spcPct val="120000"/>
              </a:lnSpc>
            </a:pPr>
            <a:r>
              <a:rPr lang="zh-CN" altLang="en-US" sz="3600" b="1">
                <a:solidFill>
                  <a:srgbClr val="000000"/>
                </a:solidFill>
                <a:latin typeface="华文细黑" panose="02010600040101010101" charset="-122"/>
                <a:ea typeface="微软雅黑" panose="020B0503020204020204" charset="-122"/>
                <a:cs typeface="+mn-ea"/>
                <a:sym typeface="+mn-ea"/>
              </a:rPr>
              <a:t>        此类题通常是提供</a:t>
            </a:r>
            <a:r>
              <a:rPr lang="zh-CN" altLang="en-US" sz="3600" b="1">
                <a:solidFill>
                  <a:srgbClr val="0000CC"/>
                </a:solidFill>
                <a:latin typeface="华文细黑" panose="02010600040101010101" charset="-122"/>
                <a:ea typeface="微软雅黑" panose="020B0503020204020204" charset="-122"/>
                <a:cs typeface="+mn-ea"/>
                <a:sym typeface="+mn-ea"/>
              </a:rPr>
              <a:t>某项活动的会徽</a:t>
            </a:r>
            <a:r>
              <a:rPr lang="zh-CN" altLang="en-US" sz="3600" b="1">
                <a:solidFill>
                  <a:srgbClr val="000000"/>
                </a:solidFill>
                <a:latin typeface="华文细黑" panose="02010600040101010101" charset="-122"/>
                <a:ea typeface="微软雅黑" panose="020B0503020204020204" charset="-122"/>
                <a:cs typeface="+mn-ea"/>
                <a:sym typeface="+mn-ea"/>
              </a:rPr>
              <a:t>，要求考生</a:t>
            </a:r>
            <a:r>
              <a:rPr lang="zh-CN" altLang="en-US" sz="3600" b="1">
                <a:solidFill>
                  <a:srgbClr val="0000CC"/>
                </a:solidFill>
                <a:latin typeface="华文细黑" panose="02010600040101010101" charset="-122"/>
                <a:ea typeface="微软雅黑" panose="020B0503020204020204" charset="-122"/>
                <a:cs typeface="+mn-ea"/>
                <a:sym typeface="+mn-ea"/>
              </a:rPr>
              <a:t>准确说明徽标的内容，并表述徽标的寓意。</a:t>
            </a:r>
            <a:r>
              <a:rPr lang="zh-CN" altLang="en-US" sz="3600" b="1">
                <a:solidFill>
                  <a:srgbClr val="000000"/>
                </a:solidFill>
                <a:latin typeface="华文细黑" panose="02010600040101010101" charset="-122"/>
                <a:ea typeface="微软雅黑" panose="020B0503020204020204" charset="-122"/>
                <a:cs typeface="+mn-ea"/>
                <a:sym typeface="+mn-ea"/>
              </a:rPr>
              <a:t>徽标总是承载着最新的语言信息，也因此最能检测出学生的表达水平。</a:t>
            </a:r>
            <a:endParaRPr lang="zh-CN" altLang="en-US" sz="3600" b="1"/>
          </a:p>
          <a:p>
            <a:pPr fontAlgn="auto">
              <a:lnSpc>
                <a:spcPct val="120000"/>
              </a:lnSpc>
            </a:pPr>
            <a:endParaRPr lang="zh-CN" altLang="en-US" sz="3600" b="1">
              <a:solidFill>
                <a:srgbClr val="000000"/>
              </a:solidFill>
              <a:latin typeface="华文细黑" panose="02010600040101010101" charset="-122"/>
              <a:ea typeface="微软雅黑" panose="020B0503020204020204" charset="-122"/>
              <a:cs typeface="+mn-ea"/>
              <a:sym typeface="+mn-ea"/>
            </a:endParaRPr>
          </a:p>
          <a:p>
            <a:pPr fontAlgn="auto">
              <a:lnSpc>
                <a:spcPct val="120000"/>
              </a:lnSpc>
            </a:pPr>
            <a:endParaRPr lang="en-US" altLang="zh-CN"/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文本占位符 35841"/>
          <p:cNvSpPr>
            <a:spLocks noGrp="1"/>
          </p:cNvSpPr>
          <p:nvPr>
            <p:ph type="body" idx="1"/>
          </p:nvPr>
        </p:nvSpPr>
        <p:spPr>
          <a:xfrm>
            <a:off x="-23812" y="-15875"/>
            <a:ext cx="9132887" cy="7045325"/>
          </a:xfrm>
          <a:solidFill>
            <a:schemeClr val="bg1"/>
          </a:solidFill>
        </p:spPr>
        <p:txBody>
          <a:bodyPr/>
          <a:lstStyle/>
          <a:p>
            <a:pPr algn="ctr"/>
            <a:endParaRPr lang="en-US" altLang="zh-CN" sz="4000" b="1">
              <a:effectLst>
                <a:outerShdw blurRad="38100" dist="38100" dir="2700000">
                  <a:srgbClr val="FFFFFF"/>
                </a:outerShdw>
              </a:effectLst>
            </a:endParaRPr>
          </a:p>
          <a:p>
            <a:pPr algn="ctr">
              <a:buNone/>
            </a:pPr>
            <a:r>
              <a:rPr lang="zh-CN" altLang="en-US" sz="6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考查方式：</a:t>
            </a:r>
            <a:endParaRPr lang="zh-CN" altLang="en-US" sz="6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4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、描绘徽标的内容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（简要说明徽标的构成）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1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4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、解释徽标的含义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（谈谈徽标的创意）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4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40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占位符 36865"/>
          <p:cNvSpPr>
            <a:spLocks noGrp="1"/>
          </p:cNvSpPr>
          <p:nvPr>
            <p:ph type="body" idx="1"/>
          </p:nvPr>
        </p:nvSpPr>
        <p:spPr>
          <a:xfrm>
            <a:off x="608965" y="-15875"/>
            <a:ext cx="10636250" cy="7045325"/>
          </a:xfrm>
          <a:solidFill>
            <a:schemeClr val="bg1"/>
          </a:solidFill>
        </p:spPr>
        <p:txBody>
          <a:bodyPr/>
          <a:lstStyle/>
          <a:p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示例：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</a:endParaRPr>
          </a:p>
          <a:p>
            <a:r>
              <a:rPr lang="zh-CN" altLang="en-US" sz="3200" b="1"/>
              <a:t>中国青年志愿者行动，体现了中华民族助人为乐和扶贫济困的传统美德，下图是“中国青年志愿者”的标志，试根据这一标志，完成下列题目：</a:t>
            </a:r>
            <a:endParaRPr lang="zh-CN" altLang="en-US" sz="3200" b="1"/>
          </a:p>
          <a:p>
            <a:r>
              <a:rPr lang="en-US" altLang="zh-CN" sz="3200" b="1"/>
              <a:t>1</a:t>
            </a:r>
            <a:r>
              <a:rPr lang="zh-CN" altLang="en-US" sz="3200" b="1"/>
              <a:t>、请用简洁的语言描述标志</a:t>
            </a:r>
            <a:endParaRPr lang="zh-CN" altLang="en-US" sz="3200" b="1"/>
          </a:p>
          <a:p>
            <a:r>
              <a:rPr lang="en-US" altLang="zh-CN" sz="3200" b="1"/>
              <a:t>2</a:t>
            </a:r>
            <a:r>
              <a:rPr lang="zh-CN" altLang="en-US" sz="3200" b="1"/>
              <a:t>、请描述该标志所象征的寓意。</a:t>
            </a:r>
            <a:endParaRPr lang="zh-CN" altLang="en-US" sz="3200" b="1"/>
          </a:p>
          <a:p>
            <a:endParaRPr lang="zh-CN" altLang="en-US" sz="3200" b="1"/>
          </a:p>
        </p:txBody>
      </p:sp>
      <p:pic>
        <p:nvPicPr>
          <p:cNvPr id="36867" name="图片 36866" descr="2012022811151076765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48075" y="3860800"/>
            <a:ext cx="5516563" cy="2736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文本占位符 38913"/>
          <p:cNvSpPr>
            <a:spLocks noGrp="1"/>
          </p:cNvSpPr>
          <p:nvPr>
            <p:ph type="body" idx="1"/>
          </p:nvPr>
        </p:nvSpPr>
        <p:spPr>
          <a:xfrm>
            <a:off x="352425" y="343535"/>
            <a:ext cx="10770235" cy="7045325"/>
          </a:xfrm>
          <a:solidFill>
            <a:schemeClr val="bg1"/>
          </a:solidFill>
        </p:spPr>
        <p:txBody>
          <a:bodyPr/>
          <a:lstStyle/>
          <a:p>
            <a:r>
              <a:rPr lang="zh-CN" altLang="en-US" sz="3200" b="1"/>
              <a:t>中国青年志愿者行动，体现了中华民族助人为乐和扶贫济困的传统美德，下图是“中国青年志愿者”的标志，试根据这一标志，完成下列题目：</a:t>
            </a:r>
            <a:endParaRPr lang="zh-CN" altLang="en-US" sz="3200" b="1"/>
          </a:p>
          <a:p>
            <a:r>
              <a:rPr lang="en-US" altLang="zh-CN" sz="3200" b="1"/>
              <a:t>1</a:t>
            </a:r>
            <a:r>
              <a:rPr lang="zh-CN" altLang="en-US" sz="3200" b="1"/>
              <a:t>、请用简洁的语言描述标志</a:t>
            </a:r>
            <a:endParaRPr lang="zh-CN" altLang="en-US" sz="3200" b="1"/>
          </a:p>
          <a:p>
            <a:r>
              <a:rPr lang="en-US" altLang="zh-CN" sz="3200" b="1"/>
              <a:t>2</a:t>
            </a:r>
            <a:r>
              <a:rPr lang="zh-CN" altLang="en-US" sz="3200" b="1"/>
              <a:t>、请描述该标志所象征的寓意。</a:t>
            </a:r>
            <a:endParaRPr lang="zh-CN" altLang="en-US" sz="3200" b="1"/>
          </a:p>
          <a:p>
            <a:endParaRPr lang="zh-CN" altLang="en-US" sz="3200" b="1"/>
          </a:p>
        </p:txBody>
      </p:sp>
      <p:pic>
        <p:nvPicPr>
          <p:cNvPr id="38915" name="图片 38914" descr="2012022811151076765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48075" y="3357563"/>
            <a:ext cx="5516563" cy="2736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文本占位符 39937"/>
          <p:cNvSpPr>
            <a:spLocks noGrp="1"/>
          </p:cNvSpPr>
          <p:nvPr>
            <p:ph type="body" idx="1"/>
          </p:nvPr>
        </p:nvSpPr>
        <p:spPr>
          <a:xfrm>
            <a:off x="1271905" y="142875"/>
            <a:ext cx="9140825" cy="7045325"/>
          </a:xfrm>
          <a:solidFill>
            <a:schemeClr val="bg1"/>
          </a:solidFill>
          <a:ln w="57150">
            <a:solidFill>
              <a:schemeClr val="bg1"/>
            </a:solidFill>
            <a:miter/>
          </a:ln>
        </p:spPr>
        <p:txBody>
          <a:bodyPr lIns="90170" tIns="46990" rIns="90170" bIns="46990"/>
          <a:lstStyle/>
          <a:p>
            <a:r>
              <a:rPr lang="zh-CN" altLang="en-US" sz="32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一、描述画面    注意顺序：由总到分</a:t>
            </a:r>
            <a:endParaRPr lang="zh-CN" altLang="en-US" sz="3200" b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39939" name="文本框 39938"/>
          <p:cNvSpPr txBox="1"/>
          <p:nvPr/>
        </p:nvSpPr>
        <p:spPr>
          <a:xfrm>
            <a:off x="1433195" y="1029335"/>
            <a:ext cx="5328285" cy="1570990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0170" tIns="46990" rIns="90170" bIns="46990">
            <a:spAutoFit/>
          </a:bodyPr>
          <a:lstStyle/>
          <a:p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“中国青年志愿者”标志的构图，</a:t>
            </a:r>
            <a:r>
              <a:rPr lang="zh-CN" altLang="en-US" sz="32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总体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上是一个“心”的图表。（1分）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9940" name="图片 39939" descr="QQ图片201412011229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69250" y="765175"/>
            <a:ext cx="1871663" cy="1835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41" name="文本框 39940"/>
          <p:cNvSpPr txBox="1"/>
          <p:nvPr/>
        </p:nvSpPr>
        <p:spPr>
          <a:xfrm>
            <a:off x="1433195" y="3771265"/>
            <a:ext cx="5120005" cy="2063750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0170" tIns="46990" rIns="90170" bIns="46990">
            <a:spAutoFit/>
          </a:bodyPr>
          <a:lstStyle/>
          <a:p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“心”中间有一个既似手、又似鸽子的图案，（1分）大拇指像鸽头，其余四指像鸽翅（1分）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9942" name="图片 39941" descr="2012022811151076765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8888" y="3140075"/>
            <a:ext cx="2903537" cy="1441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9943" name="图片 39942" descr="QQ图片201412011231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8025" y="4778375"/>
            <a:ext cx="1889125" cy="1914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文本占位符 40961"/>
          <p:cNvSpPr>
            <a:spLocks noGrp="1"/>
          </p:cNvSpPr>
          <p:nvPr>
            <p:ph type="body" idx="1"/>
          </p:nvPr>
        </p:nvSpPr>
        <p:spPr>
          <a:xfrm>
            <a:off x="970280" y="142875"/>
            <a:ext cx="9645650" cy="7045325"/>
          </a:xfrm>
          <a:solidFill>
            <a:schemeClr val="bg1"/>
          </a:solidFill>
        </p:spPr>
        <p:txBody>
          <a:bodyPr/>
          <a:lstStyle/>
          <a:p>
            <a:r>
              <a:rPr lang="zh-CN" altLang="en-US" sz="32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二、揭示寓意</a:t>
            </a:r>
            <a:endParaRPr lang="zh-CN" altLang="en-US" sz="3200" b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</a:endParaRPr>
          </a:p>
          <a:p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1</a:t>
            </a:r>
            <a:r>
              <a:rPr lang="zh-CN" altLang="en-US" sz="32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、注意与标识的象征意义相联系</a:t>
            </a:r>
            <a:endParaRPr lang="zh-CN" altLang="en-US" sz="3200" b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</a:endParaRPr>
          </a:p>
          <a:p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2</a:t>
            </a:r>
            <a:r>
              <a:rPr lang="zh-CN" altLang="en-US" sz="32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、顺序：由分到总</a:t>
            </a:r>
            <a:endParaRPr lang="zh-CN" altLang="en-US" sz="3200" b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40963" name="文本框 40962"/>
          <p:cNvSpPr txBox="1"/>
          <p:nvPr/>
        </p:nvSpPr>
        <p:spPr>
          <a:xfrm>
            <a:off x="969963" y="2492375"/>
            <a:ext cx="5472112" cy="3048635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170" tIns="46990" rIns="90170" bIns="46990">
            <a:spAutoFit/>
          </a:bodyPr>
          <a:lstStyle/>
          <a:p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标识的寓意深刻：“心”象征着爱心，“手”象征着援助，“鸽子”象征着美好。（2分）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整个图案寓意为：伸出援助之手，把爱心献给世界，将美好撒满人间。（1分）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40964" name="图片 40963" descr="2012022811151076765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16725" y="1484313"/>
            <a:ext cx="3798888" cy="18843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5" name="文本框 40964"/>
          <p:cNvSpPr txBox="1"/>
          <p:nvPr/>
        </p:nvSpPr>
        <p:spPr>
          <a:xfrm>
            <a:off x="7740015" y="3683000"/>
            <a:ext cx="2029460" cy="24828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400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扶危济困</a:t>
            </a:r>
            <a:endParaRPr lang="zh-CN" altLang="en-US" sz="4000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endParaRPr lang="zh-CN" altLang="en-US" sz="4000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r>
              <a:rPr lang="zh-CN" altLang="en-US" sz="4000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助人为乐</a:t>
            </a:r>
            <a:endParaRPr lang="zh-CN" altLang="en-US" sz="4000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ldLvl="0" animBg="1"/>
      <p:bldP spid="4096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文本占位符 41985"/>
          <p:cNvSpPr>
            <a:spLocks noGrp="1"/>
          </p:cNvSpPr>
          <p:nvPr>
            <p:ph type="body" idx="1"/>
          </p:nvPr>
        </p:nvSpPr>
        <p:spPr>
          <a:xfrm>
            <a:off x="1500188" y="-15875"/>
            <a:ext cx="9132887" cy="7045325"/>
          </a:xfrm>
          <a:solidFill>
            <a:schemeClr val="bg1"/>
          </a:solidFill>
        </p:spPr>
        <p:txBody>
          <a:bodyPr/>
          <a:lstStyle/>
          <a:p>
            <a:r>
              <a:rPr lang="zh-CN" altLang="en-US" sz="4000" b="1">
                <a:solidFill>
                  <a:srgbClr val="FF0000"/>
                </a:solidFill>
              </a:rPr>
              <a:t>基本方法</a:t>
            </a:r>
            <a:endParaRPr lang="zh-CN" altLang="en-US" sz="4000" b="1">
              <a:solidFill>
                <a:srgbClr val="FF0000"/>
              </a:solidFill>
            </a:endParaRPr>
          </a:p>
          <a:p>
            <a:r>
              <a:rPr lang="zh-CN" altLang="en-US" sz="4000" b="1"/>
              <a:t>一、描述标志内容：</a:t>
            </a:r>
            <a:endParaRPr lang="zh-CN" altLang="en-US" sz="4000" b="1"/>
          </a:p>
          <a:p>
            <a:r>
              <a:rPr lang="zh-CN" altLang="en-US" sz="4000" b="1">
                <a:solidFill>
                  <a:srgbClr val="0000CC"/>
                </a:solidFill>
              </a:rPr>
              <a:t>图形组合</a:t>
            </a:r>
            <a:endParaRPr lang="zh-CN" altLang="en-US" sz="4000" b="1">
              <a:solidFill>
                <a:srgbClr val="0000CC"/>
              </a:solidFill>
            </a:endParaRPr>
          </a:p>
          <a:p>
            <a:endParaRPr lang="zh-CN" altLang="en-US" sz="4000" b="1">
              <a:solidFill>
                <a:srgbClr val="0000CC"/>
              </a:solidFill>
            </a:endParaRPr>
          </a:p>
          <a:p>
            <a:r>
              <a:rPr lang="zh-CN" altLang="en-US" sz="4000" b="1"/>
              <a:t>二、揭示标志意义</a:t>
            </a:r>
            <a:endParaRPr lang="zh-CN" altLang="en-US" sz="4000" b="1"/>
          </a:p>
          <a:p>
            <a:r>
              <a:rPr lang="zh-CN" altLang="en-US" sz="4000" b="1">
                <a:solidFill>
                  <a:srgbClr val="0000CC"/>
                </a:solidFill>
              </a:rPr>
              <a:t>象征意义</a:t>
            </a:r>
            <a:endParaRPr lang="zh-CN" altLang="en-US" sz="4000" b="1">
              <a:solidFill>
                <a:srgbClr val="0000CC"/>
              </a:solidFill>
            </a:endParaRPr>
          </a:p>
          <a:p>
            <a:endParaRPr lang="zh-CN" altLang="en-US" sz="4000" b="1">
              <a:solidFill>
                <a:srgbClr val="0000CC"/>
              </a:solidFill>
            </a:endParaRPr>
          </a:p>
          <a:p>
            <a:r>
              <a:rPr lang="zh-CN" altLang="en-US" sz="4000" b="1"/>
              <a:t>三、答题注意顺序</a:t>
            </a:r>
            <a:endParaRPr lang="zh-CN" altLang="en-US" sz="4000" b="1"/>
          </a:p>
          <a:p>
            <a:r>
              <a:rPr lang="zh-CN" altLang="en-US" sz="4000" b="1">
                <a:solidFill>
                  <a:srgbClr val="0000CC"/>
                </a:solidFill>
              </a:rPr>
              <a:t>总分、上下、左右</a:t>
            </a:r>
            <a:endParaRPr lang="zh-CN" altLang="en-US" sz="4000" b="1">
              <a:solidFill>
                <a:srgbClr val="0000CC"/>
              </a:solidFill>
            </a:endParaRPr>
          </a:p>
          <a:p>
            <a:endParaRPr lang="zh-CN" altLang="en-US" sz="4000" b="1"/>
          </a:p>
        </p:txBody>
      </p:sp>
      <p:pic>
        <p:nvPicPr>
          <p:cNvPr id="41987" name="图片 41986" descr="2012022811151076765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81788" y="1941195"/>
            <a:ext cx="4937125" cy="2447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占位符 46081"/>
          <p:cNvSpPr>
            <a:spLocks noGrp="1"/>
          </p:cNvSpPr>
          <p:nvPr>
            <p:ph type="body" idx="1"/>
          </p:nvPr>
        </p:nvSpPr>
        <p:spPr>
          <a:xfrm>
            <a:off x="1742440" y="0"/>
            <a:ext cx="9139238" cy="7051675"/>
          </a:xfrm>
          <a:solidFill>
            <a:schemeClr val="bg1"/>
          </a:solidFill>
        </p:spPr>
        <p:txBody>
          <a:bodyPr/>
          <a:lstStyle/>
          <a:p>
            <a:pPr algn="ctr">
              <a:buNone/>
            </a:pPr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                               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漫画的构成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None/>
            </a:pP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None/>
            </a:pP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None/>
            </a:pP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None/>
            </a:pP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None/>
            </a:pP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None/>
            </a:pP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None/>
            </a:pP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6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某公下蛋</a:t>
            </a:r>
            <a:endParaRPr lang="zh-CN" altLang="en-US" sz="3600" b="1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46083" name="图片 46082" descr="1287378886_NqUH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28725" y="-19050"/>
            <a:ext cx="5949315" cy="4961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4" name="椭圆 46083"/>
          <p:cNvSpPr/>
          <p:nvPr/>
        </p:nvSpPr>
        <p:spPr>
          <a:xfrm>
            <a:off x="1616075" y="464820"/>
            <a:ext cx="5435600" cy="403225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085" name="椭圆 46084"/>
          <p:cNvSpPr/>
          <p:nvPr/>
        </p:nvSpPr>
        <p:spPr>
          <a:xfrm>
            <a:off x="6098540" y="2852738"/>
            <a:ext cx="1079500" cy="1008062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086" name="椭圆 46085"/>
          <p:cNvSpPr/>
          <p:nvPr/>
        </p:nvSpPr>
        <p:spPr>
          <a:xfrm>
            <a:off x="1310005" y="26670"/>
            <a:ext cx="2484438" cy="1169988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087" name="椭圆 46086"/>
          <p:cNvSpPr/>
          <p:nvPr/>
        </p:nvSpPr>
        <p:spPr>
          <a:xfrm>
            <a:off x="2498090" y="4941888"/>
            <a:ext cx="2520950" cy="1368425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088" name="矩形标注 46087"/>
          <p:cNvSpPr/>
          <p:nvPr/>
        </p:nvSpPr>
        <p:spPr>
          <a:xfrm>
            <a:off x="7538720" y="1196975"/>
            <a:ext cx="4229735" cy="1656080"/>
          </a:xfrm>
          <a:prstGeom prst="wedgeRectCallout">
            <a:avLst>
              <a:gd name="adj1" fmla="val -64653"/>
              <a:gd name="adj2" fmla="val 82981"/>
            </a:avLst>
          </a:prstGeom>
          <a:noFill/>
          <a:ln w="762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注释（有时没有）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：是对画面情景的提示与注解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089" name="矩形标注 46088"/>
          <p:cNvSpPr/>
          <p:nvPr/>
        </p:nvSpPr>
        <p:spPr>
          <a:xfrm>
            <a:off x="6962140" y="4005580"/>
            <a:ext cx="4897755" cy="1106805"/>
          </a:xfrm>
          <a:prstGeom prst="wedgeRectCallout">
            <a:avLst>
              <a:gd name="adj1" fmla="val -108375"/>
              <a:gd name="adj2" fmla="val -83769"/>
            </a:avLst>
          </a:prstGeom>
          <a:solidFill>
            <a:schemeClr val="bg1"/>
          </a:solidFill>
          <a:ln w="762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主体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：是画面各“因素”构成的情景。（对象、背景、细节）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6090" name="矩形标注 46089"/>
          <p:cNvSpPr/>
          <p:nvPr/>
        </p:nvSpPr>
        <p:spPr>
          <a:xfrm>
            <a:off x="5126673" y="5561965"/>
            <a:ext cx="5689600" cy="981075"/>
          </a:xfrm>
          <a:prstGeom prst="wedgeRectCallout">
            <a:avLst>
              <a:gd name="adj1" fmla="val -66213"/>
              <a:gd name="adj2" fmla="val -31069"/>
            </a:avLst>
          </a:prstGeom>
          <a:noFill/>
          <a:ln w="762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标题（有时没有）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：即题目，往往告知或暗示漫画的主题思想。</a:t>
            </a:r>
            <a:endParaRPr lang="en-US" altLang="zh-CN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8" grpId="0"/>
      <p:bldP spid="46089" grpId="0"/>
      <p:bldP spid="4609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93725" y="1567180"/>
            <a:ext cx="69475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漫画题：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28620" y="198120"/>
            <a:ext cx="69475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</a:rPr>
              <a:t>画面描述题</a:t>
            </a:r>
            <a:endParaRPr lang="zh-CN" altLang="en-US" sz="3200" b="1">
              <a:solidFill>
                <a:srgbClr val="7030A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619375" y="899160"/>
            <a:ext cx="8739505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 algn="l" eaLnBrk="0" fontAlgn="base" hangingPunct="0">
              <a:spcBef>
                <a:spcPct val="20000"/>
              </a:spcBef>
              <a:buFont typeface="Arial" panose="020B0604020202020204" pitchFamily="34" charset="0"/>
            </a:pPr>
            <a:r>
              <a:rPr lang="en-US" altLang="zh-CN" sz="4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 </a:t>
            </a:r>
            <a:r>
              <a:rPr lang="zh-CN" altLang="en-US" sz="36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这是对漫画主体的解读。用说明或描述性的语言把画面的内容描摹出来。</a:t>
            </a:r>
            <a:endParaRPr lang="zh-CN" altLang="en-US" sz="36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+mn-ea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82290" y="2150745"/>
            <a:ext cx="1808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>
              <a:spcBef>
                <a:spcPct val="50000"/>
              </a:spcBef>
              <a:buClrTx/>
              <a:buSzTx/>
              <a:buFontTx/>
            </a:pPr>
            <a:r>
              <a:rPr lang="zh-CN" altLang="en-US" sz="32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揭示寓意</a:t>
            </a:r>
            <a:endParaRPr lang="zh-CN" altLang="en-US" sz="3200" b="1">
              <a:solidFill>
                <a:srgbClr val="7030A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367280" y="2734310"/>
            <a:ext cx="9423400" cy="20116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 algn="l" eaLnBrk="0" fontAlgn="base" hangingPunct="0">
              <a:spcBef>
                <a:spcPct val="20000"/>
              </a:spcBef>
              <a:buFont typeface="Arial" panose="020B0604020202020204" pitchFamily="34" charset="0"/>
            </a:pPr>
            <a:r>
              <a:rPr lang="en-US" altLang="zh-CN" sz="36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  </a:t>
            </a:r>
            <a:r>
              <a:rPr lang="en-US" altLang="zh-CN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  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概括性</a:t>
            </a:r>
            <a:r>
              <a:rPr lang="zh-CN" altLang="en-US" sz="36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的语言，揭示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漫画主题</a:t>
            </a:r>
            <a:r>
              <a:rPr lang="zh-CN" altLang="en-US" sz="36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，指出漫画的弦外之音，概括漫画</a:t>
            </a:r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给人的思考和警示。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</a:endParaRPr>
          </a:p>
          <a:p>
            <a:pPr marL="342900" indent="-342900" algn="l" eaLnBrk="0" fontAlgn="base" hangingPunct="0">
              <a:spcBef>
                <a:spcPct val="20000"/>
              </a:spcBef>
              <a:buFont typeface="Arial" panose="020B0604020202020204" pitchFamily="34" charset="0"/>
            </a:pPr>
            <a:r>
              <a:rPr lang="zh-CN" altLang="en-US" sz="4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     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991485" y="3997325"/>
            <a:ext cx="1808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 fontAlgn="base"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32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拟写标题</a:t>
            </a:r>
            <a:endParaRPr lang="zh-CN" altLang="en-US" sz="3200" b="1">
              <a:solidFill>
                <a:srgbClr val="7030A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673985" y="4745990"/>
            <a:ext cx="911669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6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   </a:t>
            </a:r>
            <a:r>
              <a:rPr lang="zh-CN" altLang="en-US" sz="36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标题是漫画的眉目，它有揭示漫画寓意或揭示讽刺对象的作用。</a:t>
            </a:r>
            <a:endParaRPr lang="zh-CN" altLang="en-US" sz="36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+mn-ea"/>
              <a:sym typeface="+mn-ea"/>
            </a:endParaRP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012031709285529527502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7520" y="816610"/>
            <a:ext cx="6236970" cy="439547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190105" y="342265"/>
            <a:ext cx="4568190" cy="698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第一步：画中有什么？</a:t>
            </a:r>
            <a:endParaRPr lang="zh-CN" altLang="en-US" sz="2800" b="1"/>
          </a:p>
          <a:p>
            <a:r>
              <a:rPr lang="zh-CN" altLang="en-US" sz="2800" b="1">
                <a:solidFill>
                  <a:srgbClr val="C00000"/>
                </a:solidFill>
              </a:rPr>
              <a:t>（</a:t>
            </a:r>
            <a:r>
              <a:rPr lang="en-US" altLang="zh-CN" sz="2800" b="1">
                <a:solidFill>
                  <a:srgbClr val="C00000"/>
                </a:solidFill>
              </a:rPr>
              <a:t>1</a:t>
            </a:r>
            <a:r>
              <a:rPr lang="zh-CN" altLang="en-US" sz="2800" b="1">
                <a:solidFill>
                  <a:srgbClr val="C00000"/>
                </a:solidFill>
              </a:rPr>
              <a:t>）标题</a:t>
            </a:r>
            <a:endParaRPr lang="zh-CN" altLang="en-US" sz="2800" b="1"/>
          </a:p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标题对理解漫画寓意起着导向和引领功能。</a:t>
            </a:r>
            <a:endParaRPr lang="zh-CN" altLang="en-US" sz="2800" b="1"/>
          </a:p>
          <a:p>
            <a:r>
              <a:rPr lang="zh-CN" altLang="en-US" sz="2800" b="1">
                <a:solidFill>
                  <a:srgbClr val="C00000"/>
                </a:solidFill>
              </a:rPr>
              <a:t>（</a:t>
            </a:r>
            <a:r>
              <a:rPr lang="en-US" altLang="zh-CN" sz="2800" b="1">
                <a:solidFill>
                  <a:srgbClr val="C00000"/>
                </a:solidFill>
              </a:rPr>
              <a:t>2</a:t>
            </a:r>
            <a:r>
              <a:rPr lang="zh-CN" altLang="en-US" sz="2800" b="1">
                <a:solidFill>
                  <a:srgbClr val="C00000"/>
                </a:solidFill>
              </a:rPr>
              <a:t>）画面</a:t>
            </a:r>
            <a:endParaRPr lang="zh-CN" altLang="en-US" sz="2800" b="1"/>
          </a:p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观察漫画构图：背景、人物、服饰、动作、表情。</a:t>
            </a:r>
            <a:endParaRPr lang="zh-CN" altLang="en-US" sz="2800" b="1"/>
          </a:p>
          <a:p>
            <a:r>
              <a:rPr lang="zh-CN" altLang="en-US" sz="2800" b="1">
                <a:solidFill>
                  <a:srgbClr val="C00000"/>
                </a:solidFill>
              </a:rPr>
              <a:t>（</a:t>
            </a:r>
            <a:r>
              <a:rPr lang="en-US" altLang="zh-CN" sz="2800" b="1">
                <a:solidFill>
                  <a:srgbClr val="C00000"/>
                </a:solidFill>
              </a:rPr>
              <a:t>3</a:t>
            </a:r>
            <a:r>
              <a:rPr lang="zh-CN" altLang="en-US" sz="2800" b="1">
                <a:solidFill>
                  <a:srgbClr val="C00000"/>
                </a:solidFill>
              </a:rPr>
              <a:t>）看夸张处</a:t>
            </a:r>
            <a:endParaRPr lang="zh-CN" altLang="en-US" sz="2800" b="1"/>
          </a:p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漫画的夸张之处即是漫画的弦外之音，往往也是漫画的真正寓意所在。</a:t>
            </a:r>
            <a:endParaRPr lang="zh-CN" altLang="en-US" sz="2800" b="1"/>
          </a:p>
          <a:p>
            <a:r>
              <a:rPr lang="zh-CN" altLang="en-US" sz="2800" b="1">
                <a:solidFill>
                  <a:srgbClr val="C00000"/>
                </a:solidFill>
              </a:rPr>
              <a:t>（</a:t>
            </a:r>
            <a:r>
              <a:rPr lang="en-US" altLang="zh-CN" sz="2800" b="1">
                <a:solidFill>
                  <a:srgbClr val="C00000"/>
                </a:solidFill>
              </a:rPr>
              <a:t>4</a:t>
            </a:r>
            <a:r>
              <a:rPr lang="zh-CN" altLang="en-US" sz="2800" b="1">
                <a:solidFill>
                  <a:srgbClr val="C00000"/>
                </a:solidFill>
              </a:rPr>
              <a:t>）看文字（注解）</a:t>
            </a:r>
            <a:endParaRPr lang="zh-CN" altLang="en-US" sz="2800" b="1"/>
          </a:p>
          <a:p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配有的文字言简意赅、画龙点睛，往往隐含着观点。</a:t>
            </a:r>
            <a:endParaRPr lang="zh-CN" altLang="en-US" sz="2800" b="1"/>
          </a:p>
          <a:p>
            <a:endParaRPr lang="zh-CN" altLang="en-US" sz="2800" b="1"/>
          </a:p>
          <a:p>
            <a:endParaRPr lang="zh-CN" altLang="en-US" sz="2800" b="1"/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012031709285529527502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7520" y="816610"/>
            <a:ext cx="6236970" cy="439547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136130" y="711835"/>
            <a:ext cx="4568190" cy="5259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第二步：想象作者指什么</a:t>
            </a:r>
            <a:endParaRPr lang="zh-CN" altLang="en-US" sz="2800" b="1"/>
          </a:p>
          <a:p>
            <a:pPr fontAlgn="auto">
              <a:lnSpc>
                <a:spcPct val="120000"/>
              </a:lnSpc>
            </a:pPr>
            <a:r>
              <a:rPr lang="zh-CN" altLang="en-US" sz="2800" b="1">
                <a:solidFill>
                  <a:srgbClr val="C00000"/>
                </a:solidFill>
              </a:rPr>
              <a:t>将内容与社会现实相联系。</a:t>
            </a:r>
            <a:endParaRPr lang="zh-CN" altLang="en-US" sz="2800" b="1"/>
          </a:p>
          <a:p>
            <a:pPr fontAlgn="auto">
              <a:lnSpc>
                <a:spcPct val="12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第三步：根据类型规范答题</a:t>
            </a:r>
            <a:endParaRPr lang="zh-CN" altLang="en-US" sz="2800" b="1"/>
          </a:p>
          <a:p>
            <a:pPr fontAlgn="auto">
              <a:lnSpc>
                <a:spcPct val="120000"/>
              </a:lnSpc>
            </a:pPr>
            <a:r>
              <a:rPr lang="zh-CN" altLang="en-US" sz="2800" b="1"/>
              <a:t>（</a:t>
            </a:r>
            <a:r>
              <a:rPr lang="en-US" altLang="zh-CN" sz="2800" b="1"/>
              <a:t>1</a:t>
            </a:r>
            <a:r>
              <a:rPr lang="zh-CN" altLang="en-US" sz="2800" b="1"/>
              <a:t>）介绍或描述漫画内容</a:t>
            </a:r>
            <a:endParaRPr lang="zh-CN" altLang="en-US" sz="2800" b="1"/>
          </a:p>
          <a:p>
            <a:pPr fontAlgn="auto">
              <a:lnSpc>
                <a:spcPct val="120000"/>
              </a:lnSpc>
            </a:pPr>
            <a:r>
              <a:rPr lang="zh-CN" altLang="en-US" sz="2800" b="1"/>
              <a:t>用</a:t>
            </a:r>
            <a:r>
              <a:rPr lang="zh-CN" altLang="en-US" sz="28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</a:rPr>
              <a:t>记叙性或说明性的文字</a:t>
            </a:r>
            <a:r>
              <a:rPr lang="zh-CN" altLang="en-US" sz="2800" b="1"/>
              <a:t>表述，不需要做</a:t>
            </a:r>
            <a:r>
              <a:rPr lang="zh-CN" altLang="en-US" sz="28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</a:rPr>
              <a:t>评论或联系现实</a:t>
            </a:r>
            <a:r>
              <a:rPr lang="zh-CN" altLang="en-US" sz="2800" b="1"/>
              <a:t>探讨寓意。</a:t>
            </a:r>
            <a:endParaRPr lang="zh-CN" altLang="en-US" sz="2800" b="1"/>
          </a:p>
          <a:p>
            <a:pPr fontAlgn="auto">
              <a:lnSpc>
                <a:spcPct val="120000"/>
              </a:lnSpc>
            </a:pPr>
            <a:r>
              <a:rPr lang="zh-CN" altLang="en-US" sz="2800" b="1"/>
              <a:t>说明时：整体上</a:t>
            </a:r>
            <a:r>
              <a:rPr lang="zh-CN" altLang="en-US" sz="28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总</a:t>
            </a:r>
            <a:r>
              <a:rPr lang="en-US" altLang="zh-CN" sz="28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</a:t>
            </a:r>
            <a:r>
              <a:rPr lang="zh-CN" altLang="en-US" sz="28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</a:t>
            </a:r>
            <a:r>
              <a:rPr lang="en-US" altLang="zh-CN" sz="28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</a:t>
            </a:r>
            <a:r>
              <a:rPr lang="zh-CN" altLang="en-US" sz="28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总</a:t>
            </a:r>
            <a:endParaRPr lang="zh-CN" altLang="en-US" sz="2800" b="1"/>
          </a:p>
          <a:p>
            <a:pPr fontAlgn="auto">
              <a:lnSpc>
                <a:spcPct val="120000"/>
              </a:lnSpc>
            </a:pPr>
            <a:r>
              <a:rPr lang="zh-CN" altLang="en-US" sz="2800" b="1"/>
              <a:t>依据一定顺序</a:t>
            </a:r>
            <a:r>
              <a:rPr lang="zh-CN" altLang="en-US" sz="2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（时间、空间、逻辑顺序）</a:t>
            </a:r>
            <a:r>
              <a:rPr lang="zh-CN" altLang="en-US" sz="2800" b="1"/>
              <a:t>介绍画面内容</a:t>
            </a:r>
            <a:endParaRPr lang="zh-CN" altLang="en-US" sz="2800" b="1"/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012031709285529527502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7520" y="816610"/>
            <a:ext cx="6236970" cy="439547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136130" y="711835"/>
            <a:ext cx="456819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漫画的题目时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滞后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，画面上的牛肉膏、瘦肉精、回炉面包、染色馒头正洋洋得意、理直气壮地往前快跑，二监管却在后面追喊，累的气喘吁吁。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012031709285529527502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7520" y="816610"/>
            <a:ext cx="5759450" cy="439547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586220" y="594360"/>
            <a:ext cx="494665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(2)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概括寓意题解题方法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找出</a:t>
            </a:r>
            <a:r>
              <a:rPr lang="zh-CN" altLang="en-US" sz="2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讽刺或颂扬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的对象或行为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挖掘隐含信息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，进一步</a:t>
            </a:r>
            <a:r>
              <a:rPr lang="zh-CN" altLang="en-US" sz="28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</a:rPr>
              <a:t>提炼概括。</a:t>
            </a:r>
            <a:endParaRPr lang="zh-CN" altLang="en-US" sz="2800" b="1">
              <a:solidFill>
                <a:srgbClr val="7030A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通常采用</a:t>
            </a:r>
            <a:r>
              <a:rPr lang="zh-CN" altLang="en-US" sz="28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</a:rPr>
              <a:t>联想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的方法，由物及人，彰显意义。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012031709285529527502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7520" y="816610"/>
            <a:ext cx="5759450" cy="439547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468745" y="1450340"/>
            <a:ext cx="494665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这幅漫画说明食品安全频频出现问题（或问题严重），讽刺了监管部门监管不力，严重滞后，有不可推卸的责任。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UNIQUEID" val="1281"/>
</p:tagLst>
</file>

<file path=ppt/tags/tag2.xml><?xml version="1.0" encoding="utf-8"?>
<p:tagLst xmlns:p="http://schemas.openxmlformats.org/presentationml/2006/main">
  <p:tag name="AS_UNIQUEID" val="1282"/>
</p:tagLst>
</file>

<file path=ppt/tags/tag3.xml><?xml version="1.0" encoding="utf-8"?>
<p:tagLst xmlns:p="http://schemas.openxmlformats.org/presentationml/2006/main">
  <p:tag name="AS_UNIQUEID" val="128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4651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465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TEMPLATE_THUMBS_INDEX" val="1、4、5、6、9、14、22、28、29、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18465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19*i*0"/>
  <p:tag name="KSO_WM_UNIT_INDEX" val="0"/>
  <p:tag name="KSO_WM_UNIT_TYPE" val="i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19*i*1"/>
  <p:tag name="KSO_WM_UNIT_INDEX" val="1"/>
  <p:tag name="KSO_WM_UNIT_TYPE" val="i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19*i*2"/>
  <p:tag name="KSO_WM_UNIT_INDEX" val="2"/>
  <p:tag name="KSO_WM_UNIT_TYPE" val="i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19*i*6"/>
  <p:tag name="KSO_WM_UNIT_INDEX" val="6"/>
  <p:tag name="KSO_WM_UNIT_TYPE" val="i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19*i*7"/>
  <p:tag name="KSO_WM_UNIT_INDEX" val="7"/>
  <p:tag name="KSO_WM_UNIT_TYPE" val="i"/>
</p:tagLst>
</file>

<file path=ppt/tags/tag13.xml><?xml version="1.0" encoding="utf-8"?>
<p:tagLst xmlns:p="http://schemas.openxmlformats.org/presentationml/2006/main">
  <p:tag name="KSO_WM_BEAUTIFY_FLAG" val="#wm#"/>
  <p:tag name="KSO_WM_SLIDE_ID" val="custom20184651_19"/>
  <p:tag name="KSO_WM_SLIDE_INDEX" val="19"/>
  <p:tag name="KSO_WM_SLIDE_ITEM_CNT" val="2"/>
  <p:tag name="KSO_WM_SLIDE_LAYOUT" val="a_f_d"/>
  <p:tag name="KSO_WM_SLIDE_LAYOUT_CNT" val="1_1_1"/>
  <p:tag name="KSO_WM_SLIDE_POSITION" val="118*85"/>
  <p:tag name="KSO_WM_SLIDE_SIZE" val="706*384"/>
  <p:tag name="KSO_WM_SLIDE_SUBTYPE" val="picTxt"/>
  <p:tag name="KSO_WM_SLIDE_TYPE" val="text"/>
  <p:tag name="KSO_WM_TAG_VERSION" val="1.0"/>
  <p:tag name="KSO_WM_TEMPLATE_CATEGORY" val="custom"/>
  <p:tag name="KSO_WM_TEMPLATE_INDEX" val="20184651"/>
</p:tagLst>
</file>

<file path=ppt/tags/tag14.xml><?xml version="1.0" encoding="utf-8"?>
<p:tagLst xmlns:p="http://schemas.openxmlformats.org/presentationml/2006/main">
  <p:tag name="AS_UNIQUEID" val="1299"/>
</p:tagLst>
</file>

<file path=ppt/tags/tag15.xml><?xml version="1.0" encoding="utf-8"?>
<p:tagLst xmlns:p="http://schemas.openxmlformats.org/presentationml/2006/main">
  <p:tag name="AS_UNIQUEID" val="1300"/>
  <p:tag name="KSO_WM_UNIT_TABLE_BEAUTIFY" val="smartTable{0bde4a49-2e4e-463c-ba42-bba8c17c02b5}"/>
  <p:tag name="TABLE_ENDDRAG_ORIGIN_RECT" val="937*432"/>
  <p:tag name="TABLE_ENDDRAG_RECT" val="12*80*937*432"/>
</p:tagLst>
</file>

<file path=ppt/tags/tag16.xml><?xml version="1.0" encoding="utf-8"?>
<p:tagLst xmlns:p="http://schemas.openxmlformats.org/presentationml/2006/main">
  <p:tag name="AS_UNIQUEID" val="1303"/>
  <p:tag name="KSO_WM_UNIT_TABLE_BEAUTIFY" val="smartTable{b02c0367-c6f9-48ed-8c4f-a04468b4dfdd}"/>
  <p:tag name="TABLE_ENDDRAG_ORIGIN_RECT" val="943*515"/>
  <p:tag name="TABLE_ENDDRAG_RECT" val="16*12*943*515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CLEAR" val="0"/>
  <p:tag name="KSO_WM_UNIT_COMPATIBLE" val="1"/>
  <p:tag name="KSO_WM_UNIT_HIGHLIGHT" val="0"/>
  <p:tag name="KSO_WM_UNIT_ID" val="custom20184651_5*e*1"/>
  <p:tag name="KSO_WM_UNIT_INDEX" val="1"/>
  <p:tag name="KSO_WM_UNIT_LAYERLEVEL" val="1"/>
  <p:tag name="KSO_WM_UNIT_PRESET_TEXT" val="PART&#10;ONE"/>
  <p:tag name="KSO_WM_UNIT_TYPE" val="e"/>
  <p:tag name="KSO_WM_UNIT_VALUE" val="6"/>
</p:tagLst>
</file>

<file path=ppt/tags/tag19.xml><?xml version="1.0" encoding="utf-8"?>
<p:tagLst xmlns:p="http://schemas.openxmlformats.org/presentationml/2006/main">
  <p:tag name="KSO_WM_BEAUTIFY_FLAG" val="#wm#"/>
  <p:tag name="KSO_WM_SLIDE_ID" val="custom20184651_5"/>
  <p:tag name="KSO_WM_SLIDE_INDEX" val="5"/>
  <p:tag name="KSO_WM_SLIDE_ITEM_CNT" val="1"/>
  <p:tag name="KSO_WM_SLIDE_LAYOUT" val="f_e"/>
  <p:tag name="KSO_WM_SLIDE_LAYOUT_CNT" val="1_1"/>
  <p:tag name="KSO_WM_SLIDE_SUBTYPE" val="pureTxt"/>
  <p:tag name="KSO_WM_SLIDE_TYPE" val="sectionTitle"/>
  <p:tag name="KSO_WM_TAG_VERSION" val="1.0"/>
  <p:tag name="KSO_WM_TEMPLATE_CATEGORY" val="custom"/>
  <p:tag name="KSO_WM_TEMPLATE_INDEX" val="2018465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17*i*0"/>
  <p:tag name="KSO_WM_UNIT_INDEX" val="0"/>
  <p:tag name="KSO_WM_UNIT_TYPE" val="i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CLEAR" val="0"/>
  <p:tag name="KSO_WM_UNIT_COMPATIBLE" val="0"/>
  <p:tag name="KSO_WM_UNIT_HIGHLIGHT" val="0"/>
  <p:tag name="KSO_WM_UNIT_ID" val="custom20184651_17*a*1"/>
  <p:tag name="KSO_WM_UNIT_INDEX" val="1"/>
  <p:tag name="KSO_WM_UNIT_ISCONTENTSTITLE" val="0"/>
  <p:tag name="KSO_WM_UNIT_LAYERLEVEL" val="1"/>
  <p:tag name="KSO_WM_UNIT_PRESET_TEXT_INDEX" val="3"/>
  <p:tag name="KSO_WM_UNIT_PRESET_TEXT_LEN" val="12"/>
  <p:tag name="KSO_WM_UNIT_TYPE" val="a"/>
  <p:tag name="KSO_WM_UNIT_VALUE" val="10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17*i*23"/>
  <p:tag name="KSO_WM_UNIT_INDEX" val="23"/>
  <p:tag name="KSO_WM_UNIT_TYPE" val="i"/>
</p:tagLst>
</file>

<file path=ppt/tags/tag23.xml><?xml version="1.0" encoding="utf-8"?>
<p:tagLst xmlns:p="http://schemas.openxmlformats.org/presentationml/2006/main">
  <p:tag name="KSO_WM_BEAUTIFY_FLAG" val="#wm#"/>
  <p:tag name="KSO_WM_DIAGRAM_GROUP_CODE" val="o1-1"/>
  <p:tag name="KSO_WM_SLIDE_ID" val="custom20184651_17"/>
  <p:tag name="KSO_WM_SLIDE_INDEX" val="17"/>
  <p:tag name="KSO_WM_SLIDE_ITEM_CNT" val="3"/>
  <p:tag name="KSO_WM_SLIDE_LAYOUT" val="a_o"/>
  <p:tag name="KSO_WM_SLIDE_LAYOUT_CNT" val="1_1"/>
  <p:tag name="KSO_WM_SLIDE_POSITION" val="137*121"/>
  <p:tag name="KSO_WM_SLIDE_SIZE" val="724*269"/>
  <p:tag name="KSO_WM_SLIDE_SUBTYPE" val="diag"/>
  <p:tag name="KSO_WM_SLIDE_TYPE" val="text"/>
  <p:tag name="KSO_WM_TAG_VERSION" val="1.0"/>
  <p:tag name="KSO_WM_TEMPLATE_CATEGORY" val="custom"/>
  <p:tag name="KSO_WM_TEMPLATE_INDEX" val="2018465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2*i*0"/>
  <p:tag name="KSO_WM_UNIT_INDEX" val="0"/>
  <p:tag name="KSO_WM_UNIT_TYPE" val="i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2*i*1"/>
  <p:tag name="KSO_WM_UNIT_INDEX" val="1"/>
  <p:tag name="KSO_WM_UNIT_TYPE" val="i"/>
</p:tagLst>
</file>

<file path=ppt/tags/tag26.xml><?xml version="1.0" encoding="utf-8"?>
<p:tagLst xmlns:p="http://schemas.openxmlformats.org/presentationml/2006/main">
  <p:tag name="KSO_WM_BEAUTIFY_FLAG" val="#wm#"/>
  <p:tag name="KSO_WM_TEMPLATE_CATEGORY" val="custom"/>
  <p:tag name="KSO_WM_TEMPLATE_INDEX" val="2018465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22*i*0"/>
  <p:tag name="KSO_WM_UNIT_INDEX" val="0"/>
  <p:tag name="KSO_WM_UNIT_TYPE" val="i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CLEAR" val="0"/>
  <p:tag name="KSO_WM_UNIT_COMPATIBLE" val="0"/>
  <p:tag name="KSO_WM_UNIT_HIGHLIGHT" val="0"/>
  <p:tag name="KSO_WM_UNIT_ID" val="custom20184651_22*a*1"/>
  <p:tag name="KSO_WM_UNIT_INDEX" val="1"/>
  <p:tag name="KSO_WM_UNIT_ISCONTENTSTITLE" val="0"/>
  <p:tag name="KSO_WM_UNIT_LAYERLEVEL" val="1"/>
  <p:tag name="KSO_WM_UNIT_PRESET_TEXT" val="LOREM IPSUM"/>
  <p:tag name="KSO_WM_UNIT_TYPE" val="a"/>
  <p:tag name="KSO_WM_UNIT_VALUE" val="10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22*i*2"/>
  <p:tag name="KSO_WM_UNIT_INDEX" val="2"/>
  <p:tag name="KSO_WM_UNIT_TYPE" val="i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22*i*10"/>
  <p:tag name="KSO_WM_UNIT_INDEX" val="10"/>
  <p:tag name="KSO_WM_UNIT_TYPE" val="i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22*i*11"/>
  <p:tag name="KSO_WM_UNIT_INDEX" val="11"/>
  <p:tag name="KSO_WM_UNIT_TYPE" val="i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22*i*12"/>
  <p:tag name="KSO_WM_UNIT_INDEX" val="12"/>
  <p:tag name="KSO_WM_UNIT_TYPE" val="i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22*i*13"/>
  <p:tag name="KSO_WM_UNIT_INDEX" val="13"/>
  <p:tag name="KSO_WM_UNIT_TYPE" val="i"/>
</p:tagLst>
</file>

<file path=ppt/tags/tag34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custom"/>
  <p:tag name="KSO_WM_TEMPLATE_INDEX" val="20184651"/>
  <p:tag name="KSO_WM_UNIT_CLEAR" val="0"/>
  <p:tag name="KSO_WM_UNIT_COMPATIBLE" val="0"/>
  <p:tag name="KSO_WM_UNIT_HIGHLIGHT" val="0"/>
  <p:tag name="KSO_WM_UNIT_ID" val="custom20184651_22*i*14"/>
  <p:tag name="KSO_WM_UNIT_INDEX" val="14"/>
  <p:tag name="KSO_WM_UNIT_LAYERLEVEL" val="1_1_1"/>
  <p:tag name="KSO_WM_UNIT_PRESET_TEXT_INDEX" val="4"/>
  <p:tag name="KSO_WM_UNIT_PRESET_TEXT_LEN" val="57"/>
  <p:tag name="KSO_WM_UNIT_TEXT_FILL_FORE_SCHEMECOLOR_INDEX" val="2"/>
  <p:tag name="KSO_WM_UNIT_TEXT_FILL_TYPE" val="1"/>
  <p:tag name="KSO_WM_UNIT_TYPE" val="i"/>
  <p:tag name="KSO_WM_UNIT_USESOURCEFORMAT_APPLY" val="1"/>
  <p:tag name="KSO_WM_UNIT_VALUE" val="28"/>
  <p:tag name="MH" val="20160218111000"/>
  <p:tag name="MH_LIBRARY" val="GRAPHIC"/>
  <p:tag name="MH_ORDER" val="1"/>
  <p:tag name="MH_TYPE" val="Desc"/>
</p:tagLst>
</file>

<file path=ppt/tags/tag35.xml><?xml version="1.0" encoding="utf-8"?>
<p:tagLst xmlns:p="http://schemas.openxmlformats.org/presentationml/2006/main">
  <p:tag name="KSO_WM_BEAUTIFY_FLAG" val="#wm#"/>
  <p:tag name="KSO_WM_DIAGRAM_GROUP_CODE" val="q1-1"/>
  <p:tag name="KSO_WM_TAG_VERSION" val="1.0"/>
  <p:tag name="KSO_WM_TEMPLATE_CATEGORY" val="custom"/>
  <p:tag name="KSO_WM_TEMPLATE_INDEX" val="20184651"/>
  <p:tag name="KSO_WM_UNIT_CLEAR" val="0"/>
  <p:tag name="KSO_WM_UNIT_COMPATIBLE" val="0"/>
  <p:tag name="KSO_WM_UNIT_HIGHLIGHT" val="0"/>
  <p:tag name="KSO_WM_UNIT_ID" val="custom20184651_22*i*16"/>
  <p:tag name="KSO_WM_UNIT_INDEX" val="16"/>
  <p:tag name="KSO_WM_UNIT_LAYERLEVEL" val="1_1_1"/>
  <p:tag name="KSO_WM_UNIT_PRESET_TEXT_INDEX" val="4"/>
  <p:tag name="KSO_WM_UNIT_PRESET_TEXT_LEN" val="57"/>
  <p:tag name="KSO_WM_UNIT_TEXT_FILL_FORE_SCHEMECOLOR_INDEX" val="2"/>
  <p:tag name="KSO_WM_UNIT_TEXT_FILL_TYPE" val="1"/>
  <p:tag name="KSO_WM_UNIT_TYPE" val="i"/>
  <p:tag name="KSO_WM_UNIT_USESOURCEFORMAT_APPLY" val="1"/>
  <p:tag name="KSO_WM_UNIT_VALUE" val="28"/>
  <p:tag name="MH" val="20160218111000"/>
  <p:tag name="MH_LIBRARY" val="GRAPHIC"/>
  <p:tag name="MH_ORDER" val="1"/>
  <p:tag name="MH_TYPE" val="Desc"/>
</p:tagLst>
</file>

<file path=ppt/tags/tag36.xml><?xml version="1.0" encoding="utf-8"?>
<p:tagLst xmlns:p="http://schemas.openxmlformats.org/presentationml/2006/main">
  <p:tag name="KSO_WM_BEAUTIFY_FLAG" val="#wm#"/>
  <p:tag name="KSO_WM_DIAGRAM_GROUP_CODE" val="q1-2"/>
  <p:tag name="KSO_WM_SLIDE_ID" val="custom20184651_22"/>
  <p:tag name="KSO_WM_SLIDE_INDEX" val="22"/>
  <p:tag name="KSO_WM_SLIDE_ITEM_CNT" val="6"/>
  <p:tag name="KSO_WM_SLIDE_LAYOUT" val="a_q"/>
  <p:tag name="KSO_WM_SLIDE_LAYOUT_CNT" val="1_1"/>
  <p:tag name="KSO_WM_SLIDE_POSITION" val="70*168"/>
  <p:tag name="KSO_WM_SLIDE_SIZE" val="818*286"/>
  <p:tag name="KSO_WM_SLIDE_SUBTYPE" val="diag"/>
  <p:tag name="KSO_WM_SLIDE_TYPE" val="text"/>
  <p:tag name="KSO_WM_TAG_VERSION" val="1.0"/>
  <p:tag name="KSO_WM_TEMPLATE_CATEGORY" val="custom"/>
  <p:tag name="KSO_WM_TEMPLATE_INDEX" val="2018465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2*i*0"/>
  <p:tag name="KSO_WM_UNIT_INDEX" val="0"/>
  <p:tag name="KSO_WM_UNIT_TYPE" val="i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2*i*1"/>
  <p:tag name="KSO_WM_UNIT_INDEX" val="1"/>
  <p:tag name="KSO_WM_UNIT_TYPE" val="i"/>
</p:tagLst>
</file>

<file path=ppt/tags/tag39.xml><?xml version="1.0" encoding="utf-8"?>
<p:tagLst xmlns:p="http://schemas.openxmlformats.org/presentationml/2006/main">
  <p:tag name="KSO_WM_BEAUTIFY_FLAG" val="#wm#"/>
  <p:tag name="KSO_WM_TEMPLATE_CATEGORY" val="custom"/>
  <p:tag name="KSO_WM_TEMPLATE_INDEX" val="20184651"/>
</p:tagLst>
</file>

<file path=ppt/tags/tag40.xml><?xml version="1.0" encoding="utf-8"?>
<p:tagLst xmlns:p="http://schemas.openxmlformats.org/presentationml/2006/main">
  <p:tag name="KSO_WM_BEAUTIFY_FLAG" val="#wm#"/>
  <p:tag name="KSO_WM_TEMPLATE_CATEGORY" val="custom"/>
  <p:tag name="KSO_WM_TEMPLATE_INDEX" val="2018465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2*i*0"/>
  <p:tag name="KSO_WM_UNIT_INDEX" val="0"/>
  <p:tag name="KSO_WM_UNIT_TYPE" val="i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ID" val="custom20184651_2*i*1"/>
  <p:tag name="KSO_WM_UNIT_INDEX" val="1"/>
  <p:tag name="KSO_WM_UNIT_TYPE" val="i"/>
</p:tagLst>
</file>

<file path=ppt/tags/tag43.xml><?xml version="1.0" encoding="utf-8"?>
<p:tagLst xmlns:p="http://schemas.openxmlformats.org/presentationml/2006/main">
  <p:tag name="KSO_WM_BEAUTIFY_FLAG" val="#wm#"/>
  <p:tag name="KSO_WM_TEMPLATE_CATEGORY" val="custom"/>
  <p:tag name="KSO_WM_TEMPLATE_INDEX" val="20184651"/>
</p:tagLst>
</file>

<file path=ppt/tags/tag44.xml><?xml version="1.0" encoding="utf-8"?>
<p:tagLst xmlns:p="http://schemas.openxmlformats.org/presentationml/2006/main">
  <p:tag name="KSO_WM_BEAUTIFY_FLAG" val="#wm#"/>
  <p:tag name="KSO_WM_TEMPLATE_CATEGORY" val="custom"/>
  <p:tag name="KSO_WM_TEMPLATE_INDEX" val="2018465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CLEAR" val="0"/>
  <p:tag name="KSO_WM_UNIT_COMPATIBLE" val="1"/>
  <p:tag name="KSO_WM_UNIT_HIGHLIGHT" val="0"/>
  <p:tag name="KSO_WM_UNIT_ID" val="custom20184651_5*e*1"/>
  <p:tag name="KSO_WM_UNIT_INDEX" val="1"/>
  <p:tag name="KSO_WM_UNIT_LAYERLEVEL" val="1"/>
  <p:tag name="KSO_WM_UNIT_PRESET_TEXT" val="PART&#10;ONE"/>
  <p:tag name="KSO_WM_UNIT_TYPE" val="e"/>
  <p:tag name="KSO_WM_UNIT_VALUE" val="6"/>
</p:tagLst>
</file>

<file path=ppt/tags/tag46.xml><?xml version="1.0" encoding="utf-8"?>
<p:tagLst xmlns:p="http://schemas.openxmlformats.org/presentationml/2006/main">
  <p:tag name="KSO_WM_BEAUTIFY_FLAG" val="#wm#"/>
  <p:tag name="KSO_WM_SLIDE_ID" val="custom20184651_5"/>
  <p:tag name="KSO_WM_SLIDE_INDEX" val="5"/>
  <p:tag name="KSO_WM_SLIDE_ITEM_CNT" val="1"/>
  <p:tag name="KSO_WM_SLIDE_LAYOUT" val="f_e"/>
  <p:tag name="KSO_WM_SLIDE_LAYOUT_CNT" val="1_1"/>
  <p:tag name="KSO_WM_SLIDE_SUBTYPE" val="pureTxt"/>
  <p:tag name="KSO_WM_SLIDE_TYPE" val="sectionTitle"/>
  <p:tag name="KSO_WM_TAG_VERSION" val="1.0"/>
  <p:tag name="KSO_WM_TEMPLATE_CATEGORY" val="custom"/>
  <p:tag name="KSO_WM_TEMPLATE_INDEX" val="2018465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651"/>
  <p:tag name="KSO_WM_UNIT_CLEAR" val="0"/>
  <p:tag name="KSO_WM_UNIT_COMPATIBLE" val="0"/>
  <p:tag name="KSO_WM_UNIT_HIGHLIGHT" val="0"/>
  <p:tag name="KSO_WM_UNIT_ID" val="custom20184651_2*a*1"/>
  <p:tag name="KSO_WM_UNIT_INDEX" val="1"/>
  <p:tag name="KSO_WM_UNIT_ISCONTENTSTITLE" val="1"/>
  <p:tag name="KSO_WM_UNIT_LAYERLEVEL" val="1"/>
  <p:tag name="KSO_WM_UNIT_PRESET_TEXT" val="CONTENT"/>
  <p:tag name="KSO_WM_UNIT_TYPE" val="a"/>
  <p:tag name="KSO_WM_UNIT_VALUE" val="8"/>
</p:tagLst>
</file>

<file path=ppt/tags/tag48.xml><?xml version="1.0" encoding="utf-8"?>
<p:tagLst xmlns:p="http://schemas.openxmlformats.org/presentationml/2006/main">
  <p:tag name="KSO_WM_BEAUTIFY_FLAG" val="#wm#"/>
  <p:tag name="KSO_WM_DIAGRAM_GROUP_CODE" val="l1-1"/>
  <p:tag name="KSO_WM_SLIDE_ID" val="custom20184651_2"/>
  <p:tag name="KSO_WM_SLIDE_INDEX" val="2"/>
  <p:tag name="KSO_WM_SLIDE_ITEM_CNT" val="2"/>
  <p:tag name="KSO_WM_SLIDE_LAYOUT" val="a_l"/>
  <p:tag name="KSO_WM_SLIDE_LAYOUT_CNT" val="1_1"/>
  <p:tag name="KSO_WM_SLIDE_SUBTYPE" val="diag"/>
  <p:tag name="KSO_WM_SLIDE_TYPE" val="contents"/>
  <p:tag name="KSO_WM_TAG_VERSION" val="1.0"/>
  <p:tag name="KSO_WM_TEMPLATE_CATEGORY" val="custom"/>
  <p:tag name="KSO_WM_TEMPLATE_INDEX" val="20184651"/>
</p:tagLst>
</file>

<file path=ppt/tags/tag49.xml><?xml version="1.0" encoding="utf-8"?>
<p:tagLst xmlns:p="http://schemas.openxmlformats.org/presentationml/2006/main">
  <p:tag name="KSO_WM_BEAUTIFY_FLAG" val="#wm#"/>
  <p:tag name="KSO_WM_TEMPLATE_CATEGORY" val="custom"/>
  <p:tag name="KSO_WM_TEMPLATE_INDEX" val="20184651"/>
</p:tagLst>
</file>

<file path=ppt/tags/tag50.xml><?xml version="1.0" encoding="utf-8"?>
<p:tagLst xmlns:p="http://schemas.openxmlformats.org/presentationml/2006/main">
  <p:tag name="KSO_WM_UNIT_TABLE_BEAUTIFY" val="smartTable{45b978a8-58f4-447e-90a2-469ec87e73f8}"/>
</p:tagLst>
</file>

<file path=ppt/tags/tag5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YTQyNjVlM2UyZmM5ODA1MjNiMmYxYjVhZjA4NDMyYzEifQ=="/>
</p:tagLst>
</file>

<file path=ppt/theme/theme1.xml><?xml version="1.0" encoding="utf-8"?>
<a:theme xmlns:a="http://schemas.openxmlformats.org/drawingml/2006/main" name="1_Office 主题​​">
  <a:themeElements>
    <a:clrScheme name="自定义 15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AC1215"/>
      </a:accent1>
      <a:accent2>
        <a:srgbClr val="36373B"/>
      </a:accent2>
      <a:accent3>
        <a:srgbClr val="646569"/>
      </a:accent3>
      <a:accent4>
        <a:srgbClr val="F0F0F0"/>
      </a:accent4>
      <a:accent5>
        <a:srgbClr val="BC3031"/>
      </a:accent5>
      <a:accent6>
        <a:srgbClr val="C9494B"/>
      </a:accent6>
      <a:hlink>
        <a:srgbClr val="0563C1"/>
      </a:hlink>
      <a:folHlink>
        <a:srgbClr val="954F72"/>
      </a:folHlink>
    </a:clrScheme>
    <a:fontScheme name="自定义 3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黑体" panose="02010609060101010101" pitchFamily="2" charset="-122"/>
            <a:ea typeface="黑体" panose="0201060906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黑体" panose="02010609060101010101" pitchFamily="2" charset="-122"/>
            <a:ea typeface="黑体" panose="0201060906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4624</Words>
  <Application>WPS 演示</Application>
  <PresentationFormat/>
  <Paragraphs>392</Paragraphs>
  <Slides>39</Slides>
  <Notes>9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39</vt:i4>
      </vt:variant>
    </vt:vector>
  </HeadingPairs>
  <TitlesOfParts>
    <vt:vector size="62" baseType="lpstr">
      <vt:lpstr>Arial</vt:lpstr>
      <vt:lpstr>宋体</vt:lpstr>
      <vt:lpstr>Wingdings</vt:lpstr>
      <vt:lpstr>黑体</vt:lpstr>
      <vt:lpstr>微软雅黑</vt:lpstr>
      <vt:lpstr>Wingdings</vt:lpstr>
      <vt:lpstr>方正书宋_GBK</vt:lpstr>
      <vt:lpstr>Times New Roman</vt:lpstr>
      <vt:lpstr>Verdana</vt:lpstr>
      <vt:lpstr>Calibri</vt:lpstr>
      <vt:lpstr>华文细黑</vt:lpstr>
      <vt:lpstr>Arial Unicode MS</vt:lpstr>
      <vt:lpstr>仿宋_GB2312</vt:lpstr>
      <vt:lpstr>仿宋</vt:lpstr>
      <vt:lpstr>楷体_GB2312</vt:lpstr>
      <vt:lpstr>楷体</vt:lpstr>
      <vt:lpstr>新宋体</vt:lpstr>
      <vt:lpstr>1_Office 主题​​</vt:lpstr>
      <vt:lpstr>默认设计模板</vt:lpstr>
      <vt:lpstr>Word.Document.8</vt:lpstr>
      <vt:lpstr>Word.Document.8</vt:lpstr>
      <vt:lpstr>Word.Document.8</vt:lpstr>
      <vt:lpstr>Word.Document.8</vt:lpstr>
      <vt:lpstr>2022高考语用专题复习 图文转换</vt:lpstr>
      <vt:lpstr>PowerPoint 演示文稿</vt:lpstr>
      <vt:lpstr>  考情解读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梁浩蕾</cp:lastModifiedBy>
  <cp:revision>18</cp:revision>
  <cp:lastPrinted>2021-06-20T18:35:00Z</cp:lastPrinted>
  <dcterms:created xsi:type="dcterms:W3CDTF">2021-06-20T18:35:00Z</dcterms:created>
  <dcterms:modified xsi:type="dcterms:W3CDTF">2022-05-21T00:42:54Z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5EAA890A163D4551B4FF13D1D724B305</vt:lpwstr>
  </property>
  <property fmtid="{D5CDD505-2E9C-101B-9397-08002B2CF9AE}" pid="7" name="KSOProductBuildVer">
    <vt:lpwstr>2052-11.1.0.11691</vt:lpwstr>
  </property>
</Properties>
</file>