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1" r:id="rId2"/>
    <p:sldId id="402" r:id="rId3"/>
    <p:sldId id="403" r:id="rId4"/>
    <p:sldId id="404" r:id="rId5"/>
    <p:sldId id="405" r:id="rId6"/>
    <p:sldId id="406" r:id="rId7"/>
    <p:sldId id="407" r:id="rId8"/>
    <p:sldId id="408" r:id="rId9"/>
    <p:sldId id="409" r:id="rId10"/>
    <p:sldId id="410" r:id="rId11"/>
    <p:sldId id="411" r:id="rId12"/>
    <p:sldId id="412" r:id="rId13"/>
    <p:sldId id="413" r:id="rId14"/>
    <p:sldId id="414" r:id="rId15"/>
    <p:sldId id="415" r:id="rId16"/>
    <p:sldId id="416" r:id="rId17"/>
    <p:sldId id="417" r:id="rId18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4885"/>
    <a:srgbClr val="488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636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FDD06FC-7F58-4087-A72D-71DBDCD28798}" type="datetimeFigureOut">
              <a:rPr lang="zh-CN" altLang="en-US"/>
              <a:pPr>
                <a:defRPr/>
              </a:pPr>
              <a:t>2020/7/17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1E53F53-623F-44D2-BCD4-2AAD6A889E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9626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0087D-1EDD-4C58-972D-890AA84EFF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080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D8DE9-596E-4BF9-90F9-6FB021F7F2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717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269A9-8765-4EFD-8AAF-289019BA55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24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8938A-F45B-4752-926B-B373D2F45D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05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D8CC0-0BE9-4B42-BF46-EC85914266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503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7BCF5-1BD3-48CA-A33D-477A7E990F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452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4B94-F6E8-495B-AD01-3EF82F885C7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852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A4372-E724-4CC3-B6F5-9AA19A2DB1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253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0A85B-92F5-4955-9394-5233D3FC9A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667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3DF00-DF8E-4D27-809E-9F7A684A56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62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FAC4E-69DF-4615-B5F4-4B6157681F0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342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68F7C07-F1B0-4664-B9C9-0B0E8BC622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354013"/>
            <a:ext cx="748188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6"/>
          <p:cNvSpPr>
            <a:spLocks noChangeArrowheads="1"/>
          </p:cNvSpPr>
          <p:nvPr/>
        </p:nvSpPr>
        <p:spPr bwMode="auto">
          <a:xfrm>
            <a:off x="0" y="4902200"/>
            <a:ext cx="12192000" cy="195580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52" name="文本框 12"/>
          <p:cNvSpPr txBox="1">
            <a:spLocks noChangeArrowheads="1"/>
          </p:cNvSpPr>
          <p:nvPr/>
        </p:nvSpPr>
        <p:spPr bwMode="auto">
          <a:xfrm>
            <a:off x="1034440" y="2357438"/>
            <a:ext cx="697071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6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程序的循环结构</a:t>
            </a:r>
            <a:endParaRPr lang="zh-CN" altLang="en-US" sz="6600" b="1" dirty="0">
              <a:solidFill>
                <a:srgbClr val="1C488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53" name="组合 13"/>
          <p:cNvGrpSpPr>
            <a:grpSpLocks noChangeAspect="1"/>
          </p:cNvGrpSpPr>
          <p:nvPr/>
        </p:nvGrpSpPr>
        <p:grpSpPr bwMode="auto">
          <a:xfrm>
            <a:off x="6804025" y="3178175"/>
            <a:ext cx="5578475" cy="3481388"/>
            <a:chOff x="0" y="0"/>
            <a:chExt cx="5324473" cy="3322983"/>
          </a:xfrm>
        </p:grpSpPr>
        <p:pic>
          <p:nvPicPr>
            <p:cNvPr id="2054" name="图片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040"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图片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633" r="2628"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71797" y="1916833"/>
            <a:ext cx="4609083" cy="932335"/>
          </a:xfrm>
        </p:spPr>
        <p:txBody>
          <a:bodyPr>
            <a:noAutofit/>
          </a:bodyPr>
          <a:lstStyle/>
          <a:p>
            <a:r>
              <a:rPr lang="zh-CN" altLang="en-US" sz="6000" dirty="0" smtClean="0"/>
              <a:t>知识讲堂</a:t>
            </a:r>
            <a:endParaRPr lang="zh-CN" altLang="en-US" sz="6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80587" y="3212976"/>
            <a:ext cx="5263819" cy="1944216"/>
          </a:xfrm>
        </p:spPr>
        <p:txBody>
          <a:bodyPr>
            <a:normAutofit/>
          </a:bodyPr>
          <a:lstStyle/>
          <a:p>
            <a:r>
              <a:rPr lang="zh-CN" altLang="en-US" sz="3600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顺序结构</a:t>
            </a:r>
            <a:endParaRPr lang="en-US" altLang="zh-CN" sz="3600" u="sng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分支结构</a:t>
            </a:r>
            <a:endParaRPr lang="en-US" altLang="zh-CN" sz="3600" u="sng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循环结构</a:t>
            </a:r>
            <a:endParaRPr lang="en-US" altLang="zh-CN" sz="3600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91478" y="1988840"/>
            <a:ext cx="2496277" cy="187220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半闭框 4"/>
          <p:cNvSpPr/>
          <p:nvPr/>
        </p:nvSpPr>
        <p:spPr>
          <a:xfrm rot="7958254">
            <a:off x="1855910" y="2216281"/>
            <a:ext cx="1156396" cy="1417324"/>
          </a:xfrm>
          <a:prstGeom prst="halfFrame">
            <a:avLst>
              <a:gd name="adj1" fmla="val 33333"/>
              <a:gd name="adj2" fmla="val 3238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7" name="直接箭头连接符 6"/>
          <p:cNvCxnSpPr>
            <a:stCxn id="4" idx="6"/>
          </p:cNvCxnSpPr>
          <p:nvPr/>
        </p:nvCxnSpPr>
        <p:spPr>
          <a:xfrm>
            <a:off x="3887755" y="2924944"/>
            <a:ext cx="5856651" cy="0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A260-F7EB-42E9-9645-74FDC5D60B7A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39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6" t="11610" r="40398" b="17513"/>
          <a:stretch>
            <a:fillRect/>
          </a:stretch>
        </p:blipFill>
        <p:spPr bwMode="auto">
          <a:xfrm>
            <a:off x="8208434" y="333375"/>
            <a:ext cx="3888317" cy="287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0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13585" r="26367" b="53928"/>
          <a:stretch>
            <a:fillRect/>
          </a:stretch>
        </p:blipFill>
        <p:spPr bwMode="auto">
          <a:xfrm>
            <a:off x="2063751" y="4437063"/>
            <a:ext cx="8544983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10" name="Picture 10" descr="未标题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18"/>
          <a:stretch>
            <a:fillRect/>
          </a:stretch>
        </p:blipFill>
        <p:spPr bwMode="auto">
          <a:xfrm>
            <a:off x="239184" y="385764"/>
            <a:ext cx="3937000" cy="270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0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61" t="21463" r="15300" b="27365"/>
          <a:stretch>
            <a:fillRect/>
          </a:stretch>
        </p:blipFill>
        <p:spPr bwMode="auto">
          <a:xfrm>
            <a:off x="3888317" y="2060575"/>
            <a:ext cx="4368800" cy="230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11" name="WordArt 11"/>
          <p:cNvSpPr>
            <a:spLocks noChangeArrowheads="1" noChangeShapeType="1" noTextEdit="1"/>
          </p:cNvSpPr>
          <p:nvPr/>
        </p:nvSpPr>
        <p:spPr bwMode="auto">
          <a:xfrm>
            <a:off x="4656667" y="908050"/>
            <a:ext cx="30480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楷体_GB2312"/>
                <a:ea typeface="宋体" charset="-122"/>
              </a:rPr>
              <a:t>共同点？？</a:t>
            </a:r>
          </a:p>
        </p:txBody>
      </p:sp>
    </p:spTree>
    <p:extLst>
      <p:ext uri="{BB962C8B-B14F-4D97-AF65-F5344CB8AC3E}">
        <p14:creationId xmlns:p14="http://schemas.microsoft.com/office/powerpoint/2010/main" val="126441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53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623392" y="116633"/>
            <a:ext cx="8832981" cy="1080120"/>
          </a:xfrm>
        </p:spPr>
        <p:txBody>
          <a:bodyPr>
            <a:normAutofit/>
          </a:bodyPr>
          <a:lstStyle/>
          <a:p>
            <a:pPr algn="ctr"/>
            <a:r>
              <a:rPr lang="en-US" altLang="zh-CN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1.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 程序的</a:t>
            </a:r>
            <a:r>
              <a:rPr lang="zh-CN" altLang="en-US" sz="7200" dirty="0" smtClean="0">
                <a:solidFill>
                  <a:srgbClr val="168C2A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循环结构</a:t>
            </a:r>
            <a:endParaRPr lang="zh-CN" altLang="en-US" sz="7200" dirty="0">
              <a:solidFill>
                <a:srgbClr val="168C2A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3" name="棱台 2"/>
          <p:cNvSpPr/>
          <p:nvPr/>
        </p:nvSpPr>
        <p:spPr>
          <a:xfrm>
            <a:off x="1967541" y="3501008"/>
            <a:ext cx="8064896" cy="2664296"/>
          </a:xfrm>
          <a:prstGeom prst="bevel">
            <a:avLst/>
          </a:prstGeom>
          <a:solidFill>
            <a:srgbClr val="00B050"/>
          </a:solidFill>
          <a:ln w="12700">
            <a:solidFill>
              <a:srgbClr val="168C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画圆的方法？</a:t>
            </a:r>
            <a:endParaRPr lang="en-US" altLang="zh-CN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39616" y="4232992"/>
            <a:ext cx="6816757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dirty="0" smtClean="0">
                <a:solidFill>
                  <a:srgbClr val="168C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Circle(x, y),r</a:t>
            </a:r>
            <a:endParaRPr lang="zh-CN" altLang="en-US" sz="7200" b="1" dirty="0">
              <a:solidFill>
                <a:srgbClr val="168C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26" y="1700809"/>
            <a:ext cx="1464997" cy="1143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120710" y="2708921"/>
            <a:ext cx="9854569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rgbClr val="195324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如何画出圆心位置是（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3000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3000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）半径为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2000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的圆？</a:t>
            </a:r>
            <a:endParaRPr lang="zh-CN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35718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8" name="Picture 1028" descr="未标题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867" y="2349500"/>
            <a:ext cx="5469467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9511" name="Text Box 1031"/>
          <p:cNvSpPr txBox="1">
            <a:spLocks noChangeArrowheads="1"/>
          </p:cNvSpPr>
          <p:nvPr/>
        </p:nvSpPr>
        <p:spPr bwMode="auto">
          <a:xfrm>
            <a:off x="527051" y="620714"/>
            <a:ext cx="10176933" cy="1323439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画圆心为（</a:t>
            </a:r>
            <a:r>
              <a:rPr lang="zh-CN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2500, 2500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），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半径为</a:t>
            </a:r>
            <a:r>
              <a:rPr lang="en-US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500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、</a:t>
            </a:r>
            <a:r>
              <a:rPr lang="en-US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1000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、</a:t>
            </a:r>
            <a:r>
              <a:rPr lang="en-US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1500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、</a:t>
            </a:r>
            <a:r>
              <a:rPr lang="en-US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2000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的四个同心圆。</a:t>
            </a:r>
          </a:p>
        </p:txBody>
      </p:sp>
      <p:sp>
        <p:nvSpPr>
          <p:cNvPr id="149512" name="Text Box 1032"/>
          <p:cNvSpPr txBox="1">
            <a:spLocks noChangeArrowheads="1"/>
          </p:cNvSpPr>
          <p:nvPr/>
        </p:nvSpPr>
        <p:spPr bwMode="auto">
          <a:xfrm>
            <a:off x="431801" y="5084764"/>
            <a:ext cx="6337300" cy="1311275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如果要画一百个、一千个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同心</a:t>
            </a:r>
            <a:r>
              <a:rPr lang="zh-CN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圆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呢？</a:t>
            </a:r>
          </a:p>
        </p:txBody>
      </p:sp>
      <p:sp>
        <p:nvSpPr>
          <p:cNvPr id="149515" name="Rectangle 1035"/>
          <p:cNvSpPr>
            <a:spLocks noChangeArrowheads="1"/>
          </p:cNvSpPr>
          <p:nvPr/>
        </p:nvSpPr>
        <p:spPr bwMode="auto">
          <a:xfrm>
            <a:off x="719667" y="2852739"/>
            <a:ext cx="8136467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smtClean="0">
                <a:solidFill>
                  <a:srgbClr val="000000"/>
                </a:solidFill>
                <a:ea typeface="宋体" charset="-122"/>
              </a:rPr>
              <a:t>Circle (2500, 2500), </a:t>
            </a:r>
            <a:r>
              <a:rPr lang="en-US" altLang="zh-CN" sz="3200" smtClean="0">
                <a:solidFill>
                  <a:srgbClr val="FF0066"/>
                </a:solidFill>
                <a:ea typeface="宋体" charset="-122"/>
              </a:rPr>
              <a:t>500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smtClean="0">
                <a:solidFill>
                  <a:srgbClr val="000000"/>
                </a:solidFill>
                <a:ea typeface="宋体" charset="-122"/>
              </a:rPr>
              <a:t>Circle (2500, 2500), </a:t>
            </a:r>
            <a:r>
              <a:rPr lang="en-US" altLang="zh-CN" sz="3200" smtClean="0">
                <a:solidFill>
                  <a:srgbClr val="FF0066"/>
                </a:solidFill>
                <a:ea typeface="宋体" charset="-122"/>
              </a:rPr>
              <a:t>1000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smtClean="0">
                <a:solidFill>
                  <a:srgbClr val="000000"/>
                </a:solidFill>
                <a:ea typeface="宋体" charset="-122"/>
              </a:rPr>
              <a:t>Circle (2500, 2500), </a:t>
            </a:r>
            <a:r>
              <a:rPr lang="en-US" altLang="zh-CN" sz="3200" smtClean="0">
                <a:solidFill>
                  <a:srgbClr val="FF0066"/>
                </a:solidFill>
                <a:ea typeface="宋体" charset="-122"/>
              </a:rPr>
              <a:t>1500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smtClean="0">
                <a:solidFill>
                  <a:srgbClr val="000000"/>
                </a:solidFill>
                <a:ea typeface="宋体" charset="-122"/>
              </a:rPr>
              <a:t>Circle (2500, 2500), </a:t>
            </a:r>
            <a:r>
              <a:rPr lang="en-US" altLang="zh-CN" sz="3200" smtClean="0">
                <a:solidFill>
                  <a:srgbClr val="FF0066"/>
                </a:solidFill>
                <a:ea typeface="宋体" charset="-122"/>
              </a:rPr>
              <a:t>2000</a:t>
            </a:r>
          </a:p>
        </p:txBody>
      </p:sp>
    </p:spTree>
    <p:extLst>
      <p:ext uri="{BB962C8B-B14F-4D97-AF65-F5344CB8AC3E}">
        <p14:creationId xmlns:p14="http://schemas.microsoft.com/office/powerpoint/2010/main" val="7798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9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9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49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11" grpId="0" animBg="1"/>
      <p:bldP spid="149512" grpId="0" animBg="1"/>
      <p:bldP spid="1495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24417" y="260350"/>
            <a:ext cx="10972800" cy="1143000"/>
          </a:xfrm>
        </p:spPr>
        <p:txBody>
          <a:bodyPr/>
          <a:lstStyle/>
          <a:p>
            <a:pPr eaLnBrk="1" hangingPunct="1"/>
            <a:r>
              <a:rPr lang="zh-CN" altLang="en-US" smtClean="0"/>
              <a:t>画圆程序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1412875"/>
            <a:ext cx="12111567" cy="53355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mtClean="0"/>
              <a:t>Private Sub Command1_Click()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zh-CN" smtClean="0"/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mtClean="0"/>
              <a:t>Circle (2500, 2500), </a:t>
            </a:r>
            <a:r>
              <a:rPr lang="en-US" altLang="zh-CN" smtClean="0">
                <a:solidFill>
                  <a:srgbClr val="FF0066"/>
                </a:solidFill>
              </a:rPr>
              <a:t>500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mtClean="0"/>
              <a:t>Circle (2500, 2500), </a:t>
            </a:r>
            <a:r>
              <a:rPr lang="en-US" altLang="zh-CN" smtClean="0">
                <a:solidFill>
                  <a:srgbClr val="FF0066"/>
                </a:solidFill>
              </a:rPr>
              <a:t>1000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mtClean="0"/>
              <a:t>Circle (2500, 2500), </a:t>
            </a:r>
            <a:r>
              <a:rPr lang="en-US" altLang="zh-CN" smtClean="0">
                <a:solidFill>
                  <a:srgbClr val="FF0066"/>
                </a:solidFill>
              </a:rPr>
              <a:t>1500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mtClean="0"/>
              <a:t>Circle (2500, 2500), </a:t>
            </a:r>
            <a:r>
              <a:rPr lang="en-US" altLang="zh-CN" smtClean="0">
                <a:solidFill>
                  <a:srgbClr val="FF0066"/>
                </a:solidFill>
              </a:rPr>
              <a:t>2000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altLang="zh-CN" smtClean="0">
              <a:solidFill>
                <a:srgbClr val="FF0066"/>
              </a:solidFill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mtClean="0"/>
              <a:t>………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zh-CN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mtClean="0"/>
              <a:t>End Sub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zh-CN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zh-CN" smtClean="0"/>
          </a:p>
        </p:txBody>
      </p:sp>
      <p:sp>
        <p:nvSpPr>
          <p:cNvPr id="106501" name="Text Box 5"/>
          <p:cNvSpPr txBox="1">
            <a:spLocks noChangeArrowheads="1"/>
          </p:cNvSpPr>
          <p:nvPr/>
        </p:nvSpPr>
        <p:spPr bwMode="auto">
          <a:xfrm>
            <a:off x="6576485" y="2349501"/>
            <a:ext cx="5471583" cy="1920875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半径从</a:t>
            </a:r>
            <a:r>
              <a:rPr lang="en-US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500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开始，直到</a:t>
            </a:r>
            <a:r>
              <a:rPr lang="en-US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2000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。每间隔</a:t>
            </a:r>
            <a:r>
              <a:rPr lang="en-US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500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画一个圆</a:t>
            </a:r>
            <a:r>
              <a:rPr lang="en-US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574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画圆程序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1" y="1484314"/>
            <a:ext cx="12111567" cy="53355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2800" smtClean="0"/>
              <a:t>Private Sub Command1_Click()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zh-CN" sz="2800" smtClean="0"/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z="2400" smtClean="0"/>
              <a:t>r = 500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z="2400" smtClean="0">
                <a:solidFill>
                  <a:srgbClr val="FF0000"/>
                </a:solidFill>
              </a:rPr>
              <a:t>Circle (2500, 2500), r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z="2400" smtClean="0"/>
              <a:t>r = 1000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z="2400" smtClean="0">
                <a:solidFill>
                  <a:srgbClr val="FF0000"/>
                </a:solidFill>
              </a:rPr>
              <a:t>Circle (2500, 2500), r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z="2400" smtClean="0"/>
              <a:t>r = 1500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z="2400" smtClean="0">
                <a:solidFill>
                  <a:srgbClr val="FF0000"/>
                </a:solidFill>
              </a:rPr>
              <a:t>Circle (2500, 2500), r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z="2400" smtClean="0"/>
              <a:t>r = 2000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z="2400" smtClean="0">
                <a:solidFill>
                  <a:srgbClr val="FF0000"/>
                </a:solidFill>
              </a:rPr>
              <a:t>Circle (2500, 2500), r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altLang="zh-CN" sz="24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2800" smtClean="0"/>
              <a:t>End Sub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zh-CN" sz="28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zh-CN" sz="2800" smtClean="0"/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6191251" y="2349501"/>
            <a:ext cx="5664200" cy="1920875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半径从</a:t>
            </a:r>
            <a:r>
              <a:rPr lang="en-US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500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开始，直到</a:t>
            </a:r>
            <a:r>
              <a:rPr lang="en-US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2000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。每间隔</a:t>
            </a:r>
            <a:r>
              <a:rPr lang="en-US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500</a:t>
            </a:r>
            <a:r>
              <a:rPr lang="zh-CN" altLang="en-US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画一个圆</a:t>
            </a:r>
            <a:r>
              <a:rPr lang="en-US" altLang="zh-CN" sz="4000" b="1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.</a:t>
            </a:r>
          </a:p>
        </p:txBody>
      </p:sp>
      <p:sp>
        <p:nvSpPr>
          <p:cNvPr id="109575" name="WordArt 7"/>
          <p:cNvSpPr>
            <a:spLocks noChangeArrowheads="1" noChangeShapeType="1" noTextEdit="1"/>
          </p:cNvSpPr>
          <p:nvPr/>
        </p:nvSpPr>
        <p:spPr bwMode="auto">
          <a:xfrm>
            <a:off x="6000751" y="5516563"/>
            <a:ext cx="5486400" cy="1092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行楷"/>
                <a:ea typeface="华文行楷"/>
              </a:rPr>
              <a:t>相同的语句是哪句？</a:t>
            </a:r>
          </a:p>
        </p:txBody>
      </p:sp>
      <p:sp>
        <p:nvSpPr>
          <p:cNvPr id="109576" name="Text Box 8"/>
          <p:cNvSpPr txBox="1">
            <a:spLocks noChangeArrowheads="1"/>
          </p:cNvSpPr>
          <p:nvPr/>
        </p:nvSpPr>
        <p:spPr bwMode="auto">
          <a:xfrm>
            <a:off x="1295401" y="3141663"/>
            <a:ext cx="1843774" cy="523220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smtClean="0">
                <a:solidFill>
                  <a:srgbClr val="000000"/>
                </a:solidFill>
              </a:rPr>
              <a:t>r = r + 500</a:t>
            </a:r>
          </a:p>
        </p:txBody>
      </p:sp>
      <p:sp>
        <p:nvSpPr>
          <p:cNvPr id="109577" name="Text Box 9"/>
          <p:cNvSpPr txBox="1">
            <a:spLocks noChangeArrowheads="1"/>
          </p:cNvSpPr>
          <p:nvPr/>
        </p:nvSpPr>
        <p:spPr bwMode="auto">
          <a:xfrm>
            <a:off x="1295401" y="3933826"/>
            <a:ext cx="1843774" cy="523220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smtClean="0">
                <a:solidFill>
                  <a:srgbClr val="000000"/>
                </a:solidFill>
              </a:rPr>
              <a:t>r = r + 500</a:t>
            </a:r>
          </a:p>
        </p:txBody>
      </p:sp>
      <p:sp>
        <p:nvSpPr>
          <p:cNvPr id="109578" name="Text Box 10"/>
          <p:cNvSpPr txBox="1">
            <a:spLocks noChangeArrowheads="1"/>
          </p:cNvSpPr>
          <p:nvPr/>
        </p:nvSpPr>
        <p:spPr bwMode="auto">
          <a:xfrm>
            <a:off x="1295401" y="4781551"/>
            <a:ext cx="1843774" cy="523220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smtClean="0">
                <a:solidFill>
                  <a:srgbClr val="000000"/>
                </a:solidFill>
              </a:rPr>
              <a:t>r = r + 500</a:t>
            </a:r>
          </a:p>
        </p:txBody>
      </p:sp>
      <p:sp>
        <p:nvSpPr>
          <p:cNvPr id="109579" name="Rectangle 11"/>
          <p:cNvSpPr>
            <a:spLocks noChangeArrowheads="1"/>
          </p:cNvSpPr>
          <p:nvPr/>
        </p:nvSpPr>
        <p:spPr bwMode="auto">
          <a:xfrm>
            <a:off x="1200151" y="3141663"/>
            <a:ext cx="4222749" cy="792162"/>
          </a:xfrm>
          <a:prstGeom prst="rect">
            <a:avLst/>
          </a:prstGeom>
          <a:noFill/>
          <a:ln w="34925">
            <a:solidFill>
              <a:srgbClr val="0000FF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9580" name="Rectangle 12"/>
          <p:cNvSpPr>
            <a:spLocks noChangeArrowheads="1"/>
          </p:cNvSpPr>
          <p:nvPr/>
        </p:nvSpPr>
        <p:spPr bwMode="auto">
          <a:xfrm>
            <a:off x="1200151" y="3933826"/>
            <a:ext cx="4222749" cy="936625"/>
          </a:xfrm>
          <a:prstGeom prst="rect">
            <a:avLst/>
          </a:prstGeom>
          <a:noFill/>
          <a:ln w="34925" algn="ctr">
            <a:solidFill>
              <a:srgbClr val="0000FF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9581" name="Rectangle 13"/>
          <p:cNvSpPr>
            <a:spLocks noChangeArrowheads="1"/>
          </p:cNvSpPr>
          <p:nvPr/>
        </p:nvSpPr>
        <p:spPr bwMode="auto">
          <a:xfrm>
            <a:off x="1200151" y="4868864"/>
            <a:ext cx="4222749" cy="936625"/>
          </a:xfrm>
          <a:prstGeom prst="rect">
            <a:avLst/>
          </a:prstGeom>
          <a:noFill/>
          <a:ln w="34925" algn="ctr">
            <a:solidFill>
              <a:srgbClr val="0000FF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913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5" grpId="0" animBg="1"/>
      <p:bldP spid="109576" grpId="0" animBg="1"/>
      <p:bldP spid="109577" grpId="0" animBg="1"/>
      <p:bldP spid="109578" grpId="0" animBg="1"/>
      <p:bldP spid="109579" grpId="0" animBg="1"/>
      <p:bldP spid="109580" grpId="0" animBg="1"/>
      <p:bldP spid="10958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mtClean="0"/>
              <a:t>半径 </a:t>
            </a:r>
            <a:r>
              <a:rPr lang="en-US" altLang="zh-CN" smtClean="0">
                <a:solidFill>
                  <a:schemeClr val="accent2"/>
                </a:solidFill>
              </a:rPr>
              <a:t>r</a:t>
            </a:r>
            <a:r>
              <a:rPr lang="zh-CN" altLang="en-US" smtClean="0">
                <a:solidFill>
                  <a:schemeClr val="accent2"/>
                </a:solidFill>
              </a:rPr>
              <a:t>从</a:t>
            </a:r>
            <a:r>
              <a:rPr lang="en-US" altLang="zh-CN" smtClean="0">
                <a:solidFill>
                  <a:schemeClr val="accent2"/>
                </a:solidFill>
              </a:rPr>
              <a:t>500</a:t>
            </a:r>
            <a:r>
              <a:rPr lang="en-US" altLang="zh-CN" smtClean="0"/>
              <a:t>       </a:t>
            </a:r>
            <a:r>
              <a:rPr lang="zh-CN" altLang="en-US" smtClean="0"/>
              <a:t>直到</a:t>
            </a:r>
            <a:r>
              <a:rPr lang="en-US" altLang="zh-CN" smtClean="0"/>
              <a:t>2000     </a:t>
            </a:r>
            <a:r>
              <a:rPr lang="zh-CN" altLang="en-US" smtClean="0"/>
              <a:t>间隔</a:t>
            </a:r>
            <a:r>
              <a:rPr lang="en-US" altLang="zh-CN" smtClean="0"/>
              <a:t>500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mtClean="0"/>
              <a:t>   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mtClean="0"/>
              <a:t>  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mtClean="0"/>
              <a:t>         </a:t>
            </a:r>
            <a:r>
              <a:rPr lang="zh-CN" altLang="en-US" smtClean="0"/>
              <a:t>画一个半径为</a:t>
            </a:r>
            <a:r>
              <a:rPr lang="en-US" altLang="zh-CN" smtClean="0"/>
              <a:t>r</a:t>
            </a:r>
            <a:r>
              <a:rPr lang="zh-CN" altLang="en-US" smtClean="0"/>
              <a:t>的圆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zh-CN" altLang="en-US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zh-CN" altLang="en-US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mtClean="0"/>
              <a:t>下一个半径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mtClean="0"/>
              <a:t>       </a:t>
            </a:r>
          </a:p>
        </p:txBody>
      </p:sp>
      <p:sp>
        <p:nvSpPr>
          <p:cNvPr id="110596" name="Text Box 4"/>
          <p:cNvSpPr txBox="1">
            <a:spLocks noChangeArrowheads="1"/>
          </p:cNvSpPr>
          <p:nvPr/>
        </p:nvSpPr>
        <p:spPr bwMode="auto">
          <a:xfrm>
            <a:off x="673101" y="2420939"/>
            <a:ext cx="265168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smtClean="0">
                <a:solidFill>
                  <a:srgbClr val="FF0000"/>
                </a:solidFill>
              </a:rPr>
              <a:t>For  r=500</a:t>
            </a:r>
          </a:p>
        </p:txBody>
      </p:sp>
      <p:sp>
        <p:nvSpPr>
          <p:cNvPr id="110597" name="Text Box 5"/>
          <p:cNvSpPr txBox="1">
            <a:spLocks noChangeArrowheads="1"/>
          </p:cNvSpPr>
          <p:nvPr/>
        </p:nvSpPr>
        <p:spPr bwMode="auto">
          <a:xfrm>
            <a:off x="4559301" y="2366964"/>
            <a:ext cx="297603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smtClean="0">
                <a:solidFill>
                  <a:srgbClr val="FF0000"/>
                </a:solidFill>
              </a:rPr>
              <a:t>To  2000</a:t>
            </a:r>
          </a:p>
        </p:txBody>
      </p:sp>
      <p:sp>
        <p:nvSpPr>
          <p:cNvPr id="110598" name="Text Box 6"/>
          <p:cNvSpPr txBox="1">
            <a:spLocks noChangeArrowheads="1"/>
          </p:cNvSpPr>
          <p:nvPr/>
        </p:nvSpPr>
        <p:spPr bwMode="auto">
          <a:xfrm>
            <a:off x="8113184" y="2349501"/>
            <a:ext cx="229421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smtClean="0">
                <a:solidFill>
                  <a:srgbClr val="FF0000"/>
                </a:solidFill>
              </a:rPr>
              <a:t>Step 500</a:t>
            </a:r>
          </a:p>
        </p:txBody>
      </p:sp>
      <p:sp>
        <p:nvSpPr>
          <p:cNvPr id="110600" name="Text Box 8"/>
          <p:cNvSpPr txBox="1">
            <a:spLocks noChangeArrowheads="1"/>
          </p:cNvSpPr>
          <p:nvPr/>
        </p:nvSpPr>
        <p:spPr bwMode="auto">
          <a:xfrm>
            <a:off x="1968500" y="4005264"/>
            <a:ext cx="543610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smtClean="0">
                <a:solidFill>
                  <a:srgbClr val="FF0000"/>
                </a:solidFill>
              </a:rPr>
              <a:t>Circle (2500 , 2500) , r</a:t>
            </a:r>
          </a:p>
        </p:txBody>
      </p:sp>
      <p:sp>
        <p:nvSpPr>
          <p:cNvPr id="110601" name="Text Box 9"/>
          <p:cNvSpPr txBox="1">
            <a:spLocks noChangeArrowheads="1"/>
          </p:cNvSpPr>
          <p:nvPr/>
        </p:nvSpPr>
        <p:spPr bwMode="auto">
          <a:xfrm>
            <a:off x="912284" y="5661026"/>
            <a:ext cx="164019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smtClean="0">
                <a:solidFill>
                  <a:srgbClr val="FF0000"/>
                </a:solidFill>
              </a:rPr>
              <a:t>Next r</a:t>
            </a:r>
          </a:p>
        </p:txBody>
      </p:sp>
      <p:sp>
        <p:nvSpPr>
          <p:cNvPr id="8200" name="Rectangle 14"/>
          <p:cNvSpPr>
            <a:spLocks noGrp="1" noChangeArrowheads="1"/>
          </p:cNvSpPr>
          <p:nvPr>
            <p:ph type="title"/>
          </p:nvPr>
        </p:nvSpPr>
        <p:spPr>
          <a:xfrm>
            <a:off x="609600" y="476251"/>
            <a:ext cx="10972800" cy="1008063"/>
          </a:xfrm>
          <a:noFill/>
        </p:spPr>
        <p:txBody>
          <a:bodyPr/>
          <a:lstStyle/>
          <a:p>
            <a:pPr eaLnBrk="1" hangingPunct="1"/>
            <a:r>
              <a:rPr lang="en-US" altLang="zh-CN" sz="3500" b="1" smtClean="0">
                <a:solidFill>
                  <a:srgbClr val="FF9933"/>
                </a:solidFill>
                <a:ea typeface="黑体" pitchFamily="2" charset="-122"/>
              </a:rPr>
              <a:t>For-Next</a:t>
            </a:r>
            <a:r>
              <a:rPr lang="zh-CN" altLang="en-US" sz="3500" b="1" smtClean="0">
                <a:solidFill>
                  <a:srgbClr val="FF9933"/>
                </a:solidFill>
                <a:ea typeface="黑体" pitchFamily="2" charset="-122"/>
              </a:rPr>
              <a:t>循环语句</a:t>
            </a:r>
            <a:r>
              <a:rPr lang="en-US" altLang="zh-CN" sz="3500" b="1" smtClean="0">
                <a:solidFill>
                  <a:srgbClr val="FF9933"/>
                </a:solidFill>
                <a:ea typeface="黑体" pitchFamily="2" charset="-122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44651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0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0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0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0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6" grpId="0"/>
      <p:bldP spid="110597" grpId="0"/>
      <p:bldP spid="110598" grpId="0"/>
      <p:bldP spid="110600" grpId="0"/>
      <p:bldP spid="11060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76251"/>
            <a:ext cx="10972800" cy="1008063"/>
          </a:xfrm>
        </p:spPr>
        <p:txBody>
          <a:bodyPr/>
          <a:lstStyle/>
          <a:p>
            <a:pPr eaLnBrk="1" hangingPunct="1"/>
            <a:r>
              <a:rPr lang="en-US" altLang="zh-CN" sz="3500" b="1" smtClean="0">
                <a:solidFill>
                  <a:srgbClr val="FF9933"/>
                </a:solidFill>
                <a:ea typeface="黑体" pitchFamily="2" charset="-122"/>
              </a:rPr>
              <a:t>For-Next</a:t>
            </a:r>
            <a:r>
              <a:rPr lang="zh-CN" altLang="en-US" sz="3500" b="1" smtClean="0">
                <a:solidFill>
                  <a:srgbClr val="FF9933"/>
                </a:solidFill>
                <a:ea typeface="黑体" pitchFamily="2" charset="-122"/>
              </a:rPr>
              <a:t>循环语句</a:t>
            </a:r>
            <a:r>
              <a:rPr lang="en-US" altLang="zh-CN" sz="3500" b="1" smtClean="0">
                <a:solidFill>
                  <a:srgbClr val="FF9933"/>
                </a:solidFill>
                <a:ea typeface="黑体" pitchFamily="2" charset="-122"/>
              </a:rPr>
              <a:t>:</a:t>
            </a:r>
            <a:endParaRPr lang="en-US" altLang="zh-CN" b="1" smtClean="0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8867" y="1530350"/>
            <a:ext cx="11523133" cy="5327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kumimoji="1" lang="en-US" altLang="zh-CN" sz="3500" b="1" smtClean="0"/>
              <a:t>Private Sub Command1_Click()</a:t>
            </a:r>
          </a:p>
          <a:p>
            <a:pPr eaLnBrk="1" hangingPunct="1">
              <a:buFontTx/>
              <a:buNone/>
            </a:pPr>
            <a:endParaRPr kumimoji="1" lang="en-US" altLang="zh-CN" sz="3500" b="1" smtClean="0"/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For </a:t>
            </a:r>
            <a:r>
              <a:rPr kumimoji="1" lang="en-US" altLang="zh-CN" sz="3500" b="1" smtClean="0">
                <a:solidFill>
                  <a:srgbClr val="FF0000"/>
                </a:solidFill>
              </a:rPr>
              <a:t>r</a:t>
            </a:r>
            <a:r>
              <a:rPr kumimoji="1" lang="en-US" altLang="zh-CN" sz="3500" b="1" smtClean="0"/>
              <a:t> = 500 To 2000 Step 500</a:t>
            </a:r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     Circle (2500,2500),</a:t>
            </a:r>
            <a:r>
              <a:rPr kumimoji="1" lang="en-US" altLang="zh-CN" sz="3500" b="1" smtClean="0">
                <a:solidFill>
                  <a:srgbClr val="FF0000"/>
                </a:solidFill>
              </a:rPr>
              <a:t>r</a:t>
            </a:r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Next </a:t>
            </a:r>
            <a:r>
              <a:rPr kumimoji="1" lang="en-US" altLang="zh-CN" sz="3500" b="1" smtClean="0">
                <a:solidFill>
                  <a:srgbClr val="FF0000"/>
                </a:solidFill>
              </a:rPr>
              <a:t>r</a:t>
            </a:r>
          </a:p>
          <a:p>
            <a:pPr eaLnBrk="1" hangingPunct="1">
              <a:buFontTx/>
              <a:buNone/>
            </a:pPr>
            <a:endParaRPr kumimoji="1" lang="en-US" altLang="zh-CN" sz="3500" b="1" smtClean="0"/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End Sub</a:t>
            </a:r>
          </a:p>
        </p:txBody>
      </p:sp>
      <p:sp>
        <p:nvSpPr>
          <p:cNvPr id="9220" name="Rectangle 24"/>
          <p:cNvSpPr>
            <a:spLocks noChangeArrowheads="1"/>
          </p:cNvSpPr>
          <p:nvPr/>
        </p:nvSpPr>
        <p:spPr bwMode="auto">
          <a:xfrm>
            <a:off x="5808134" y="4941889"/>
            <a:ext cx="436850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b="1" smtClean="0">
                <a:solidFill>
                  <a:srgbClr val="6600FF"/>
                </a:solidFill>
                <a:ea typeface="宋体" charset="-122"/>
              </a:rPr>
              <a:t>新建程序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b="1" smtClean="0">
              <a:solidFill>
                <a:srgbClr val="6600FF"/>
              </a:solidFill>
              <a:ea typeface="宋体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b="1" smtClean="0">
                <a:solidFill>
                  <a:srgbClr val="6600FF"/>
                </a:solidFill>
                <a:ea typeface="宋体" charset="-122"/>
              </a:rPr>
              <a:t>看看该程序是否可以实现同心圆的功能？</a:t>
            </a:r>
          </a:p>
        </p:txBody>
      </p:sp>
    </p:spTree>
    <p:extLst>
      <p:ext uri="{BB962C8B-B14F-4D97-AF65-F5344CB8AC3E}">
        <p14:creationId xmlns:p14="http://schemas.microsoft.com/office/powerpoint/2010/main" val="186051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09600" y="476251"/>
            <a:ext cx="10972800" cy="1008063"/>
          </a:xfrm>
        </p:spPr>
        <p:txBody>
          <a:bodyPr/>
          <a:lstStyle/>
          <a:p>
            <a:pPr eaLnBrk="1" hangingPunct="1"/>
            <a:r>
              <a:rPr lang="zh-CN" altLang="en-US" sz="4000" smtClean="0"/>
              <a:t>修改程序</a:t>
            </a:r>
            <a:r>
              <a:rPr lang="en-US" altLang="zh-CN" sz="4000" smtClean="0"/>
              <a:t>----</a:t>
            </a:r>
            <a:r>
              <a:rPr lang="zh-CN" altLang="en-US" sz="4000" smtClean="0"/>
              <a:t>体验（</a:t>
            </a:r>
            <a:r>
              <a:rPr lang="en-US" altLang="zh-CN" sz="4000" smtClean="0"/>
              <a:t>1</a:t>
            </a:r>
            <a:r>
              <a:rPr lang="zh-CN" altLang="en-US" sz="4000" smtClean="0"/>
              <a:t>）</a:t>
            </a:r>
          </a:p>
        </p:txBody>
      </p:sp>
      <p:sp>
        <p:nvSpPr>
          <p:cNvPr id="10243" name="Rectangle 1028"/>
          <p:cNvSpPr>
            <a:spLocks noChangeArrowheads="1"/>
          </p:cNvSpPr>
          <p:nvPr/>
        </p:nvSpPr>
        <p:spPr bwMode="auto">
          <a:xfrm>
            <a:off x="4368800" y="4797425"/>
            <a:ext cx="6781800" cy="1187450"/>
          </a:xfrm>
          <a:prstGeom prst="rect">
            <a:avLst/>
          </a:prstGeom>
          <a:solidFill>
            <a:srgbClr val="0000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srgbClr val="000000"/>
                </a:solidFill>
                <a:ea typeface="宋体" charset="-122"/>
              </a:rPr>
              <a:t>尝试改变</a:t>
            </a:r>
            <a:r>
              <a:rPr kumimoji="1" lang="zh-CN" altLang="en-US" sz="2400" b="1" smtClean="0">
                <a:solidFill>
                  <a:srgbClr val="FF00FF"/>
                </a:solidFill>
                <a:ea typeface="宋体" charset="-122"/>
              </a:rPr>
              <a:t>初值、终值、间隔</a:t>
            </a:r>
            <a:r>
              <a:rPr kumimoji="1" lang="zh-CN" altLang="en-US" sz="2400" b="1" smtClean="0">
                <a:solidFill>
                  <a:srgbClr val="000000"/>
                </a:solidFill>
                <a:ea typeface="宋体" charset="-122"/>
              </a:rPr>
              <a:t>的数值，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b="1" smtClean="0">
              <a:solidFill>
                <a:srgbClr val="000000"/>
              </a:solidFill>
              <a:ea typeface="宋体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srgbClr val="000000"/>
                </a:solidFill>
                <a:ea typeface="宋体" charset="-122"/>
              </a:rPr>
              <a:t>体验并思考图形的变化？</a:t>
            </a:r>
          </a:p>
        </p:txBody>
      </p:sp>
      <p:sp>
        <p:nvSpPr>
          <p:cNvPr id="10244" name="Rectangle 1029"/>
          <p:cNvSpPr>
            <a:spLocks noChangeArrowheads="1"/>
          </p:cNvSpPr>
          <p:nvPr/>
        </p:nvSpPr>
        <p:spPr bwMode="auto">
          <a:xfrm>
            <a:off x="3312584" y="2924175"/>
            <a:ext cx="1344083" cy="431800"/>
          </a:xfrm>
          <a:prstGeom prst="rect">
            <a:avLst/>
          </a:prstGeom>
          <a:solidFill>
            <a:srgbClr val="0000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45" name="Rectangle 1030"/>
          <p:cNvSpPr>
            <a:spLocks noChangeArrowheads="1"/>
          </p:cNvSpPr>
          <p:nvPr/>
        </p:nvSpPr>
        <p:spPr bwMode="auto">
          <a:xfrm>
            <a:off x="5520267" y="2924175"/>
            <a:ext cx="1344084" cy="431800"/>
          </a:xfrm>
          <a:prstGeom prst="rect">
            <a:avLst/>
          </a:prstGeom>
          <a:solidFill>
            <a:srgbClr val="0000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46" name="Rectangle 1031"/>
          <p:cNvSpPr>
            <a:spLocks noChangeArrowheads="1"/>
          </p:cNvSpPr>
          <p:nvPr/>
        </p:nvSpPr>
        <p:spPr bwMode="auto">
          <a:xfrm>
            <a:off x="8401051" y="2924175"/>
            <a:ext cx="1344083" cy="431800"/>
          </a:xfrm>
          <a:prstGeom prst="rect">
            <a:avLst/>
          </a:prstGeom>
          <a:solidFill>
            <a:srgbClr val="0000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4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68867" y="1530350"/>
            <a:ext cx="11523133" cy="5327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kumimoji="1" lang="en-US" altLang="zh-CN" sz="3500" b="1" smtClean="0"/>
              <a:t>Private Sub Command1_Click()</a:t>
            </a:r>
          </a:p>
          <a:p>
            <a:pPr eaLnBrk="1" hangingPunct="1">
              <a:buFontTx/>
              <a:buNone/>
            </a:pPr>
            <a:endParaRPr kumimoji="1" lang="en-US" altLang="zh-CN" sz="3500" b="1" smtClean="0"/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For </a:t>
            </a:r>
            <a:r>
              <a:rPr kumimoji="1" lang="en-US" altLang="zh-CN" sz="3500" b="1" smtClean="0">
                <a:solidFill>
                  <a:srgbClr val="FF0000"/>
                </a:solidFill>
              </a:rPr>
              <a:t>r</a:t>
            </a:r>
            <a:r>
              <a:rPr kumimoji="1" lang="en-US" altLang="zh-CN" sz="3500" b="1" smtClean="0"/>
              <a:t> = 500 To 2000 Step 500</a:t>
            </a:r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     Circle (2500,2500),</a:t>
            </a:r>
            <a:r>
              <a:rPr kumimoji="1" lang="en-US" altLang="zh-CN" sz="3500" b="1" smtClean="0">
                <a:solidFill>
                  <a:srgbClr val="FF0000"/>
                </a:solidFill>
              </a:rPr>
              <a:t>r</a:t>
            </a:r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Next </a:t>
            </a:r>
            <a:r>
              <a:rPr kumimoji="1" lang="en-US" altLang="zh-CN" sz="3500" b="1" smtClean="0">
                <a:solidFill>
                  <a:srgbClr val="FF0000"/>
                </a:solidFill>
              </a:rPr>
              <a:t>r</a:t>
            </a:r>
          </a:p>
          <a:p>
            <a:pPr eaLnBrk="1" hangingPunct="1">
              <a:buFontTx/>
              <a:buNone/>
            </a:pPr>
            <a:endParaRPr kumimoji="1" lang="en-US" altLang="zh-CN" sz="3500" b="1" smtClean="0"/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End Sub</a:t>
            </a:r>
          </a:p>
        </p:txBody>
      </p:sp>
      <p:sp>
        <p:nvSpPr>
          <p:cNvPr id="156680" name="AutoShape 1032"/>
          <p:cNvSpPr>
            <a:spLocks noChangeArrowheads="1"/>
          </p:cNvSpPr>
          <p:nvPr/>
        </p:nvSpPr>
        <p:spPr bwMode="auto">
          <a:xfrm>
            <a:off x="9552517" y="1341438"/>
            <a:ext cx="2639483" cy="1439862"/>
          </a:xfrm>
          <a:prstGeom prst="cloudCallout">
            <a:avLst>
              <a:gd name="adj1" fmla="val -45269"/>
              <a:gd name="adj2" fmla="val 605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000" b="1" smtClean="0">
                <a:solidFill>
                  <a:srgbClr val="000000"/>
                </a:solidFill>
                <a:latin typeface="Tahoma" pitchFamily="34" charset="0"/>
                <a:ea typeface="宋体" charset="-122"/>
              </a:rPr>
              <a:t>不要太小，小心死机哦</a:t>
            </a:r>
          </a:p>
        </p:txBody>
      </p:sp>
    </p:spTree>
    <p:extLst>
      <p:ext uri="{BB962C8B-B14F-4D97-AF65-F5344CB8AC3E}">
        <p14:creationId xmlns:p14="http://schemas.microsoft.com/office/powerpoint/2010/main" val="1272034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6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8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66" descr="未标题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18" r="82957" b="68678"/>
          <a:stretch>
            <a:fillRect/>
          </a:stretch>
        </p:blipFill>
        <p:spPr bwMode="auto">
          <a:xfrm>
            <a:off x="912285" y="3789364"/>
            <a:ext cx="4320116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2035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68867" y="765175"/>
            <a:ext cx="11523133" cy="5327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kumimoji="1" lang="en-US" altLang="zh-CN" sz="3500" b="1" smtClean="0"/>
              <a:t>Private Sub Command1_Click()</a:t>
            </a:r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</a:t>
            </a:r>
            <a:r>
              <a:rPr kumimoji="1" lang="en-US" altLang="zh-CN" sz="2400" b="1" smtClean="0"/>
              <a:t>For r = 500 To 2000 Step 500</a:t>
            </a:r>
          </a:p>
          <a:p>
            <a:pPr eaLnBrk="1" hangingPunct="1">
              <a:buFontTx/>
              <a:buNone/>
            </a:pPr>
            <a:r>
              <a:rPr kumimoji="1" lang="en-US" altLang="zh-CN" sz="2400" b="1" smtClean="0"/>
              <a:t>         Circle (2500,2500),r</a:t>
            </a:r>
          </a:p>
          <a:p>
            <a:pPr eaLnBrk="1" hangingPunct="1">
              <a:buFontTx/>
              <a:buNone/>
            </a:pPr>
            <a:r>
              <a:rPr kumimoji="1" lang="en-US" altLang="zh-CN" sz="2400" b="1" smtClean="0"/>
              <a:t>    Next r</a:t>
            </a:r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End Sub</a:t>
            </a:r>
          </a:p>
        </p:txBody>
      </p:sp>
      <p:sp>
        <p:nvSpPr>
          <p:cNvPr id="172036" name="AutoShape 1028"/>
          <p:cNvSpPr>
            <a:spLocks noChangeArrowheads="1"/>
          </p:cNvSpPr>
          <p:nvPr/>
        </p:nvSpPr>
        <p:spPr bwMode="auto">
          <a:xfrm>
            <a:off x="7848600" y="3011489"/>
            <a:ext cx="2855384" cy="344487"/>
          </a:xfrm>
          <a:prstGeom prst="flowChartProcess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半径变量</a:t>
            </a:r>
            <a:r>
              <a:rPr lang="en-US" altLang="zh-CN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r=</a:t>
            </a:r>
            <a:r>
              <a:rPr lang="zh-CN" altLang="en-US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初值</a:t>
            </a:r>
            <a:r>
              <a:rPr lang="en-US" altLang="zh-CN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500</a:t>
            </a:r>
          </a:p>
        </p:txBody>
      </p:sp>
      <p:sp>
        <p:nvSpPr>
          <p:cNvPr id="172037" name="AutoShape 1029"/>
          <p:cNvSpPr>
            <a:spLocks noChangeArrowheads="1"/>
          </p:cNvSpPr>
          <p:nvPr/>
        </p:nvSpPr>
        <p:spPr bwMode="auto">
          <a:xfrm>
            <a:off x="6288617" y="3727451"/>
            <a:ext cx="5458883" cy="517525"/>
          </a:xfrm>
          <a:prstGeom prst="flowChartDecision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半径</a:t>
            </a:r>
            <a:r>
              <a:rPr lang="en-US" altLang="zh-CN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r</a:t>
            </a:r>
            <a:r>
              <a:rPr lang="zh-CN" altLang="en-US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超过终值</a:t>
            </a:r>
            <a:r>
              <a:rPr lang="en-US" altLang="zh-CN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2000</a:t>
            </a:r>
            <a:r>
              <a:rPr lang="zh-CN" altLang="en-US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？</a:t>
            </a:r>
          </a:p>
        </p:txBody>
      </p:sp>
      <p:sp>
        <p:nvSpPr>
          <p:cNvPr id="172038" name="AutoShape 1030"/>
          <p:cNvSpPr>
            <a:spLocks noChangeArrowheads="1"/>
          </p:cNvSpPr>
          <p:nvPr/>
        </p:nvSpPr>
        <p:spPr bwMode="auto">
          <a:xfrm>
            <a:off x="7973485" y="4738689"/>
            <a:ext cx="1976967" cy="338137"/>
          </a:xfrm>
          <a:prstGeom prst="flowChartProcess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画圆</a:t>
            </a:r>
          </a:p>
        </p:txBody>
      </p:sp>
      <p:sp>
        <p:nvSpPr>
          <p:cNvPr id="172039" name="AutoShape 1031"/>
          <p:cNvSpPr>
            <a:spLocks noChangeArrowheads="1"/>
          </p:cNvSpPr>
          <p:nvPr/>
        </p:nvSpPr>
        <p:spPr bwMode="auto">
          <a:xfrm>
            <a:off x="7579784" y="5413375"/>
            <a:ext cx="2827867" cy="279400"/>
          </a:xfrm>
          <a:prstGeom prst="flowChartProcess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半径增加一个步长</a:t>
            </a:r>
            <a:r>
              <a:rPr lang="en-US" altLang="zh-CN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500</a:t>
            </a:r>
          </a:p>
        </p:txBody>
      </p:sp>
      <p:sp>
        <p:nvSpPr>
          <p:cNvPr id="172040" name="Line 1032"/>
          <p:cNvSpPr>
            <a:spLocks noChangeShapeType="1"/>
          </p:cNvSpPr>
          <p:nvPr/>
        </p:nvSpPr>
        <p:spPr bwMode="auto">
          <a:xfrm>
            <a:off x="8942917" y="2492376"/>
            <a:ext cx="0" cy="50641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1" name="Line 1033"/>
          <p:cNvSpPr>
            <a:spLocks noChangeShapeType="1"/>
          </p:cNvSpPr>
          <p:nvPr/>
        </p:nvSpPr>
        <p:spPr bwMode="auto">
          <a:xfrm>
            <a:off x="8930217" y="3355976"/>
            <a:ext cx="0" cy="3714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2" name="Line 1034"/>
          <p:cNvSpPr>
            <a:spLocks noChangeShapeType="1"/>
          </p:cNvSpPr>
          <p:nvPr/>
        </p:nvSpPr>
        <p:spPr bwMode="auto">
          <a:xfrm flipH="1">
            <a:off x="8881534" y="4244975"/>
            <a:ext cx="2117" cy="4953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3" name="Line 1035"/>
          <p:cNvSpPr>
            <a:spLocks noChangeShapeType="1"/>
          </p:cNvSpPr>
          <p:nvPr/>
        </p:nvSpPr>
        <p:spPr bwMode="auto">
          <a:xfrm>
            <a:off x="8930217" y="5081588"/>
            <a:ext cx="0" cy="3365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4" name="Line 1036"/>
          <p:cNvSpPr>
            <a:spLocks noChangeShapeType="1"/>
          </p:cNvSpPr>
          <p:nvPr/>
        </p:nvSpPr>
        <p:spPr bwMode="auto">
          <a:xfrm>
            <a:off x="8883651" y="5692776"/>
            <a:ext cx="46567" cy="39846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5" name="Line 1037"/>
          <p:cNvSpPr>
            <a:spLocks noChangeShapeType="1"/>
          </p:cNvSpPr>
          <p:nvPr/>
        </p:nvSpPr>
        <p:spPr bwMode="auto">
          <a:xfrm flipH="1" flipV="1">
            <a:off x="11626851" y="3482976"/>
            <a:ext cx="0" cy="261461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6" name="Line 1038"/>
          <p:cNvSpPr>
            <a:spLocks noChangeShapeType="1"/>
          </p:cNvSpPr>
          <p:nvPr/>
        </p:nvSpPr>
        <p:spPr bwMode="auto">
          <a:xfrm flipH="1" flipV="1">
            <a:off x="8883651" y="3482975"/>
            <a:ext cx="2743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7" name="Line 1039"/>
          <p:cNvSpPr>
            <a:spLocks noChangeShapeType="1"/>
          </p:cNvSpPr>
          <p:nvPr/>
        </p:nvSpPr>
        <p:spPr bwMode="auto">
          <a:xfrm flipV="1">
            <a:off x="8883651" y="6073775"/>
            <a:ext cx="2743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8" name="AutoShape 1040"/>
          <p:cNvSpPr>
            <a:spLocks noChangeArrowheads="1"/>
          </p:cNvSpPr>
          <p:nvPr/>
        </p:nvSpPr>
        <p:spPr bwMode="auto">
          <a:xfrm>
            <a:off x="9108018" y="4398963"/>
            <a:ext cx="791633" cy="341312"/>
          </a:xfrm>
          <a:prstGeom prst="flowChartProcess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False</a:t>
            </a:r>
          </a:p>
        </p:txBody>
      </p:sp>
      <p:sp>
        <p:nvSpPr>
          <p:cNvPr id="172049" name="Line 1041"/>
          <p:cNvSpPr>
            <a:spLocks noChangeShapeType="1"/>
          </p:cNvSpPr>
          <p:nvPr/>
        </p:nvSpPr>
        <p:spPr bwMode="auto">
          <a:xfrm flipH="1" flipV="1">
            <a:off x="6191251" y="3990975"/>
            <a:ext cx="304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50" name="Line 1042"/>
          <p:cNvSpPr>
            <a:spLocks noChangeShapeType="1"/>
          </p:cNvSpPr>
          <p:nvPr/>
        </p:nvSpPr>
        <p:spPr bwMode="auto">
          <a:xfrm>
            <a:off x="6242051" y="4016376"/>
            <a:ext cx="16933" cy="227171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51" name="Line 1043"/>
          <p:cNvSpPr>
            <a:spLocks noChangeShapeType="1"/>
          </p:cNvSpPr>
          <p:nvPr/>
        </p:nvSpPr>
        <p:spPr bwMode="auto">
          <a:xfrm flipV="1">
            <a:off x="6242051" y="6302375"/>
            <a:ext cx="26416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52" name="Line 1044"/>
          <p:cNvSpPr>
            <a:spLocks noChangeShapeType="1"/>
          </p:cNvSpPr>
          <p:nvPr/>
        </p:nvSpPr>
        <p:spPr bwMode="auto">
          <a:xfrm>
            <a:off x="8883651" y="6302375"/>
            <a:ext cx="0" cy="3810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53" name="AutoShape 1045"/>
          <p:cNvSpPr>
            <a:spLocks noChangeArrowheads="1"/>
          </p:cNvSpPr>
          <p:nvPr/>
        </p:nvSpPr>
        <p:spPr bwMode="auto">
          <a:xfrm>
            <a:off x="6445251" y="3635376"/>
            <a:ext cx="726016" cy="341313"/>
          </a:xfrm>
          <a:prstGeom prst="flowChartProcess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True</a:t>
            </a:r>
          </a:p>
        </p:txBody>
      </p:sp>
      <p:sp>
        <p:nvSpPr>
          <p:cNvPr id="172054" name="Text Box 1046"/>
          <p:cNvSpPr txBox="1">
            <a:spLocks noChangeArrowheads="1"/>
          </p:cNvSpPr>
          <p:nvPr/>
        </p:nvSpPr>
        <p:spPr bwMode="auto">
          <a:xfrm>
            <a:off x="334434" y="4298951"/>
            <a:ext cx="7617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r=500</a:t>
            </a:r>
          </a:p>
        </p:txBody>
      </p:sp>
      <p:sp>
        <p:nvSpPr>
          <p:cNvPr id="172055" name="Text Box 1047"/>
          <p:cNvSpPr txBox="1">
            <a:spLocks noChangeArrowheads="1"/>
          </p:cNvSpPr>
          <p:nvPr/>
        </p:nvSpPr>
        <p:spPr bwMode="auto">
          <a:xfrm>
            <a:off x="334434" y="4676776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r=1000</a:t>
            </a:r>
          </a:p>
        </p:txBody>
      </p:sp>
      <p:sp>
        <p:nvSpPr>
          <p:cNvPr id="172056" name="Text Box 1048"/>
          <p:cNvSpPr txBox="1">
            <a:spLocks noChangeArrowheads="1"/>
          </p:cNvSpPr>
          <p:nvPr/>
        </p:nvSpPr>
        <p:spPr bwMode="auto">
          <a:xfrm>
            <a:off x="334434" y="5054601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r=1500</a:t>
            </a:r>
          </a:p>
        </p:txBody>
      </p:sp>
      <p:sp>
        <p:nvSpPr>
          <p:cNvPr id="172057" name="Text Box 1049"/>
          <p:cNvSpPr txBox="1">
            <a:spLocks noChangeArrowheads="1"/>
          </p:cNvSpPr>
          <p:nvPr/>
        </p:nvSpPr>
        <p:spPr bwMode="auto">
          <a:xfrm>
            <a:off x="334434" y="5432426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r=2000</a:t>
            </a:r>
          </a:p>
        </p:txBody>
      </p:sp>
      <p:sp>
        <p:nvSpPr>
          <p:cNvPr id="172058" name="Text Box 1050"/>
          <p:cNvSpPr txBox="1">
            <a:spLocks noChangeArrowheads="1"/>
          </p:cNvSpPr>
          <p:nvPr/>
        </p:nvSpPr>
        <p:spPr bwMode="auto">
          <a:xfrm>
            <a:off x="334434" y="5811838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r=2500</a:t>
            </a:r>
          </a:p>
        </p:txBody>
      </p:sp>
      <p:sp>
        <p:nvSpPr>
          <p:cNvPr id="172059" name="Rectangle 1051"/>
          <p:cNvSpPr>
            <a:spLocks noChangeArrowheads="1"/>
          </p:cNvSpPr>
          <p:nvPr/>
        </p:nvSpPr>
        <p:spPr bwMode="auto">
          <a:xfrm>
            <a:off x="2159001" y="1511300"/>
            <a:ext cx="1344084" cy="431800"/>
          </a:xfrm>
          <a:prstGeom prst="rect">
            <a:avLst/>
          </a:prstGeom>
          <a:solidFill>
            <a:srgbClr val="0000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61" name="AutoShape 1053"/>
          <p:cNvSpPr>
            <a:spLocks noChangeArrowheads="1"/>
          </p:cNvSpPr>
          <p:nvPr/>
        </p:nvSpPr>
        <p:spPr bwMode="auto">
          <a:xfrm>
            <a:off x="3888318" y="1511301"/>
            <a:ext cx="1439333" cy="504825"/>
          </a:xfrm>
          <a:prstGeom prst="flowChartDecision">
            <a:avLst/>
          </a:prstGeom>
          <a:solidFill>
            <a:srgbClr val="0000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62" name="Rectangle 1054"/>
          <p:cNvSpPr>
            <a:spLocks noChangeArrowheads="1"/>
          </p:cNvSpPr>
          <p:nvPr/>
        </p:nvSpPr>
        <p:spPr bwMode="auto">
          <a:xfrm>
            <a:off x="1678517" y="2016125"/>
            <a:ext cx="4129616" cy="431800"/>
          </a:xfrm>
          <a:prstGeom prst="rect">
            <a:avLst/>
          </a:prstGeom>
          <a:solidFill>
            <a:srgbClr val="0000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63" name="Rectangle 1055"/>
          <p:cNvSpPr>
            <a:spLocks noChangeArrowheads="1"/>
          </p:cNvSpPr>
          <p:nvPr/>
        </p:nvSpPr>
        <p:spPr bwMode="auto">
          <a:xfrm>
            <a:off x="1200151" y="2519363"/>
            <a:ext cx="1439333" cy="431800"/>
          </a:xfrm>
          <a:prstGeom prst="rect">
            <a:avLst/>
          </a:prstGeom>
          <a:solidFill>
            <a:srgbClr val="0000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67" name="Freeform 1059"/>
          <p:cNvSpPr>
            <a:spLocks/>
          </p:cNvSpPr>
          <p:nvPr/>
        </p:nvSpPr>
        <p:spPr bwMode="auto">
          <a:xfrm>
            <a:off x="3119967" y="1317626"/>
            <a:ext cx="4959351" cy="1666875"/>
          </a:xfrm>
          <a:custGeom>
            <a:avLst/>
            <a:gdLst>
              <a:gd name="T0" fmla="*/ 0 w 2343"/>
              <a:gd name="T1" fmla="*/ 1463675 h 1050"/>
              <a:gd name="T2" fmla="*/ 2808287 w 2343"/>
              <a:gd name="T3" fmla="*/ 1463675 h 1050"/>
              <a:gd name="T4" fmla="*/ 3455988 w 2343"/>
              <a:gd name="T5" fmla="*/ 239712 h 1050"/>
              <a:gd name="T6" fmla="*/ 1223963 w 2343"/>
              <a:gd name="T7" fmla="*/ 23812 h 1050"/>
              <a:gd name="T8" fmla="*/ 936625 w 2343"/>
              <a:gd name="T9" fmla="*/ 239712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343"/>
              <a:gd name="T16" fmla="*/ 0 h 1050"/>
              <a:gd name="T17" fmla="*/ 2343 w 2343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343" h="1050">
                <a:moveTo>
                  <a:pt x="0" y="922"/>
                </a:moveTo>
                <a:cubicBezTo>
                  <a:pt x="703" y="986"/>
                  <a:pt x="1406" y="1050"/>
                  <a:pt x="1769" y="922"/>
                </a:cubicBezTo>
                <a:cubicBezTo>
                  <a:pt x="2132" y="794"/>
                  <a:pt x="2343" y="302"/>
                  <a:pt x="2177" y="151"/>
                </a:cubicBezTo>
                <a:cubicBezTo>
                  <a:pt x="2011" y="0"/>
                  <a:pt x="1035" y="15"/>
                  <a:pt x="771" y="15"/>
                </a:cubicBezTo>
                <a:cubicBezTo>
                  <a:pt x="507" y="15"/>
                  <a:pt x="613" y="128"/>
                  <a:pt x="590" y="151"/>
                </a:cubicBezTo>
              </a:path>
            </a:pathLst>
          </a:cu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71" name="Rectangle 1063"/>
          <p:cNvSpPr>
            <a:spLocks noChangeArrowheads="1"/>
          </p:cNvSpPr>
          <p:nvPr/>
        </p:nvSpPr>
        <p:spPr bwMode="auto">
          <a:xfrm>
            <a:off x="431800" y="6165851"/>
            <a:ext cx="1473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mtClean="0">
                <a:solidFill>
                  <a:srgbClr val="333399"/>
                </a:solidFill>
                <a:ea typeface="宋体" charset="-122"/>
              </a:rPr>
              <a:t>退出循环</a:t>
            </a:r>
          </a:p>
        </p:txBody>
      </p:sp>
      <p:sp>
        <p:nvSpPr>
          <p:cNvPr id="172072" name="Freeform 1064"/>
          <p:cNvSpPr>
            <a:spLocks/>
          </p:cNvSpPr>
          <p:nvPr/>
        </p:nvSpPr>
        <p:spPr bwMode="auto">
          <a:xfrm>
            <a:off x="1488017" y="1270001"/>
            <a:ext cx="5679016" cy="2663825"/>
          </a:xfrm>
          <a:custGeom>
            <a:avLst/>
            <a:gdLst>
              <a:gd name="T0" fmla="*/ 2519362 w 2683"/>
              <a:gd name="T1" fmla="*/ 287338 h 1678"/>
              <a:gd name="T2" fmla="*/ 4103687 w 2683"/>
              <a:gd name="T3" fmla="*/ 287338 h 1678"/>
              <a:gd name="T4" fmla="*/ 3455987 w 2683"/>
              <a:gd name="T5" fmla="*/ 2014538 h 1678"/>
              <a:gd name="T6" fmla="*/ 576262 w 2683"/>
              <a:gd name="T7" fmla="*/ 1654175 h 1678"/>
              <a:gd name="T8" fmla="*/ 0 w 2683"/>
              <a:gd name="T9" fmla="*/ 2663825 h 16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683"/>
              <a:gd name="T16" fmla="*/ 0 h 1678"/>
              <a:gd name="T17" fmla="*/ 2683 w 2683"/>
              <a:gd name="T18" fmla="*/ 1678 h 167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683" h="1678">
                <a:moveTo>
                  <a:pt x="1587" y="181"/>
                </a:moveTo>
                <a:cubicBezTo>
                  <a:pt x="2037" y="90"/>
                  <a:pt x="2487" y="0"/>
                  <a:pt x="2585" y="181"/>
                </a:cubicBezTo>
                <a:cubicBezTo>
                  <a:pt x="2683" y="362"/>
                  <a:pt x="2547" y="1126"/>
                  <a:pt x="2177" y="1269"/>
                </a:cubicBezTo>
                <a:cubicBezTo>
                  <a:pt x="1807" y="1412"/>
                  <a:pt x="726" y="974"/>
                  <a:pt x="363" y="1042"/>
                </a:cubicBezTo>
                <a:cubicBezTo>
                  <a:pt x="0" y="1110"/>
                  <a:pt x="60" y="1572"/>
                  <a:pt x="0" y="1678"/>
                </a:cubicBezTo>
              </a:path>
            </a:pathLst>
          </a:cu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1298" name="Rectangle 1065"/>
          <p:cNvSpPr>
            <a:spLocks noGrp="1" noChangeArrowheads="1"/>
          </p:cNvSpPr>
          <p:nvPr>
            <p:ph type="title"/>
          </p:nvPr>
        </p:nvSpPr>
        <p:spPr>
          <a:xfrm>
            <a:off x="4559301" y="76200"/>
            <a:ext cx="3263900" cy="522288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zh-CN" altLang="en-US" sz="3600" b="1" smtClean="0">
                <a:solidFill>
                  <a:schemeClr val="bg1"/>
                </a:solidFill>
              </a:rPr>
              <a:t>执行过程</a:t>
            </a:r>
          </a:p>
        </p:txBody>
      </p:sp>
      <p:sp>
        <p:nvSpPr>
          <p:cNvPr id="172075" name="Oval 1067"/>
          <p:cNvSpPr>
            <a:spLocks noChangeAspect="1" noChangeArrowheads="1"/>
          </p:cNvSpPr>
          <p:nvPr/>
        </p:nvSpPr>
        <p:spPr bwMode="auto">
          <a:xfrm>
            <a:off x="1678518" y="4437064"/>
            <a:ext cx="2400300" cy="18002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76" name="Oval 1068"/>
          <p:cNvSpPr>
            <a:spLocks noChangeAspect="1" noChangeArrowheads="1"/>
          </p:cNvSpPr>
          <p:nvPr/>
        </p:nvSpPr>
        <p:spPr bwMode="auto">
          <a:xfrm>
            <a:off x="1917701" y="4618038"/>
            <a:ext cx="1919817" cy="143986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77" name="Oval 1069"/>
          <p:cNvSpPr>
            <a:spLocks noChangeAspect="1" noChangeArrowheads="1"/>
          </p:cNvSpPr>
          <p:nvPr/>
        </p:nvSpPr>
        <p:spPr bwMode="auto">
          <a:xfrm>
            <a:off x="2159000" y="4797425"/>
            <a:ext cx="1439333" cy="10795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78" name="Oval 1070"/>
          <p:cNvSpPr>
            <a:spLocks noChangeAspect="1" noChangeArrowheads="1"/>
          </p:cNvSpPr>
          <p:nvPr/>
        </p:nvSpPr>
        <p:spPr bwMode="auto">
          <a:xfrm>
            <a:off x="2400300" y="4978400"/>
            <a:ext cx="958851" cy="71913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79" name="Line 1071"/>
          <p:cNvSpPr>
            <a:spLocks noChangeShapeType="1"/>
          </p:cNvSpPr>
          <p:nvPr/>
        </p:nvSpPr>
        <p:spPr bwMode="auto">
          <a:xfrm>
            <a:off x="1200151" y="4508501"/>
            <a:ext cx="1344083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80" name="Line 1072"/>
          <p:cNvSpPr>
            <a:spLocks noChangeShapeType="1"/>
          </p:cNvSpPr>
          <p:nvPr/>
        </p:nvSpPr>
        <p:spPr bwMode="auto">
          <a:xfrm>
            <a:off x="1390651" y="4941888"/>
            <a:ext cx="768349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81" name="Line 1073"/>
          <p:cNvSpPr>
            <a:spLocks noChangeShapeType="1"/>
          </p:cNvSpPr>
          <p:nvPr/>
        </p:nvSpPr>
        <p:spPr bwMode="auto">
          <a:xfrm>
            <a:off x="1390651" y="5300663"/>
            <a:ext cx="48048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82" name="Line 1074"/>
          <p:cNvSpPr>
            <a:spLocks noChangeShapeType="1"/>
          </p:cNvSpPr>
          <p:nvPr/>
        </p:nvSpPr>
        <p:spPr bwMode="auto">
          <a:xfrm>
            <a:off x="1390651" y="5589588"/>
            <a:ext cx="28786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297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172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172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7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72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72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72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7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72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72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500"/>
                                        <p:tgtEl>
                                          <p:spTgt spid="17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2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2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72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72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7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7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" dur="500"/>
                                        <p:tgtEl>
                                          <p:spTgt spid="17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172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172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72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172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2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5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0" dur="500"/>
                                        <p:tgtEl>
                                          <p:spTgt spid="17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72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72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0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2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7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7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000" tmFilter="0, 0; .2, .5; .8, .5; 1, 0"/>
                                        <p:tgtEl>
                                          <p:spTgt spid="1720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1000" autoRev="1" fill="hold"/>
                                        <p:tgtEl>
                                          <p:spTgt spid="1720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2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3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</p:stCondLst>
                      <p:childTnLst>
                        <p:par>
                          <p:cTn id="1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0" dur="500"/>
                                        <p:tgtEl>
                                          <p:spTgt spid="17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 nodeType="clickPar">
                      <p:stCondLst>
                        <p:cond delay="indefinite"/>
                      </p:stCondLst>
                      <p:childTnLst>
                        <p:par>
                          <p:cTn id="1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172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172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</p:stCondLst>
                      <p:childTnLst>
                        <p:par>
                          <p:cTn id="1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0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2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 nodeType="clickPar">
                      <p:stCondLst>
                        <p:cond delay="indefinite"/>
                      </p:stCondLst>
                      <p:childTnLst>
                        <p:par>
                          <p:cTn id="1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17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17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 nodeType="clickPar">
                      <p:stCondLst>
                        <p:cond delay="indefinite"/>
                      </p:stCondLst>
                      <p:childTnLst>
                        <p:par>
                          <p:cTn id="2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1720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1720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 nodeType="clickPar">
                      <p:stCondLst>
                        <p:cond delay="indefinite"/>
                      </p:stCondLst>
                      <p:childTnLst>
                        <p:par>
                          <p:cTn id="2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7" presetID="8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 nodeType="clickPar">
                      <p:stCondLst>
                        <p:cond delay="indefinite"/>
                      </p:stCondLst>
                      <p:childTnLst>
                        <p:par>
                          <p:cTn id="2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1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1720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1720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 nodeType="clickPar">
                      <p:stCondLst>
                        <p:cond delay="indefinite"/>
                      </p:stCondLst>
                      <p:childTnLst>
                        <p:par>
                          <p:cTn id="2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8" dur="500"/>
                                        <p:tgtEl>
                                          <p:spTgt spid="17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 nodeType="clickPar">
                      <p:stCondLst>
                        <p:cond delay="indefinite"/>
                      </p:stCondLst>
                      <p:childTnLst>
                        <p:par>
                          <p:cTn id="2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172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17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 nodeType="clickPar">
                      <p:stCondLst>
                        <p:cond delay="indefinite"/>
                      </p:stCondLst>
                      <p:childTnLst>
                        <p:par>
                          <p:cTn id="2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7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 tmFilter="0, 0; .2, .5; .8, .5; 1, 0"/>
                                        <p:tgtEl>
                                          <p:spTgt spid="1720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9" dur="250" autoRev="1" fill="hold"/>
                                        <p:tgtEl>
                                          <p:spTgt spid="1720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 nodeType="clickPar">
                      <p:stCondLst>
                        <p:cond delay="indefinite"/>
                      </p:stCondLst>
                      <p:childTnLst>
                        <p:par>
                          <p:cTn id="2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17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17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 nodeType="clickPar">
                      <p:stCondLst>
                        <p:cond delay="indefinite"/>
                      </p:stCondLst>
                      <p:childTnLst>
                        <p:par>
                          <p:cTn id="2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8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 tmFilter="0, 0; .2, .5; .8, .5; 1, 0"/>
                                        <p:tgtEl>
                                          <p:spTgt spid="1720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0" dur="250" autoRev="1" fill="hold"/>
                                        <p:tgtEl>
                                          <p:spTgt spid="1720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 nodeType="clickPar">
                      <p:stCondLst>
                        <p:cond delay="indefinite"/>
                      </p:stCondLst>
                      <p:childTnLst>
                        <p:par>
                          <p:cTn id="2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3" presetID="8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500"/>
                                        <p:tgtEl>
                                          <p:spTgt spid="172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500"/>
                                        <p:tgtEl>
                                          <p:spTgt spid="17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500"/>
                                        <p:tgtEl>
                                          <p:spTgt spid="17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 nodeType="clickPar">
                      <p:stCondLst>
                        <p:cond delay="indefinite"/>
                      </p:stCondLst>
                      <p:childTnLst>
                        <p:par>
                          <p:cTn id="2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17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7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 nodeType="clickPar">
                      <p:stCondLst>
                        <p:cond delay="indefinite"/>
                      </p:stCondLst>
                      <p:childTnLst>
                        <p:par>
                          <p:cTn id="2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4" dur="500"/>
                                        <p:tgtEl>
                                          <p:spTgt spid="17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8" dur="500"/>
                                        <p:tgtEl>
                                          <p:spTgt spid="17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2" dur="500"/>
                                        <p:tgtEl>
                                          <p:spTgt spid="17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6" dur="500"/>
                                        <p:tgtEl>
                                          <p:spTgt spid="17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0" dur="500"/>
                                        <p:tgtEl>
                                          <p:spTgt spid="17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 nodeType="clickPar">
                      <p:stCondLst>
                        <p:cond delay="indefinite"/>
                      </p:stCondLst>
                      <p:childTnLst>
                        <p:par>
                          <p:cTn id="2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17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7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6" grpId="0" animBg="1" autoUpdateAnimBg="0"/>
      <p:bldP spid="172037" grpId="0" animBg="1" autoUpdateAnimBg="0"/>
      <p:bldP spid="172038" grpId="0" animBg="1" autoUpdateAnimBg="0"/>
      <p:bldP spid="172039" grpId="0" animBg="1" autoUpdateAnimBg="0"/>
      <p:bldP spid="172040" grpId="0" animBg="1"/>
      <p:bldP spid="172041" grpId="0" animBg="1"/>
      <p:bldP spid="172042" grpId="0" animBg="1"/>
      <p:bldP spid="172043" grpId="0" animBg="1"/>
      <p:bldP spid="172044" grpId="0" animBg="1"/>
      <p:bldP spid="172045" grpId="0" animBg="1"/>
      <p:bldP spid="172046" grpId="0" animBg="1"/>
      <p:bldP spid="172047" grpId="0" animBg="1"/>
      <p:bldP spid="172048" grpId="0" animBg="1" autoUpdateAnimBg="0"/>
      <p:bldP spid="172049" grpId="0" animBg="1"/>
      <p:bldP spid="172050" grpId="0" animBg="1"/>
      <p:bldP spid="172051" grpId="0" animBg="1"/>
      <p:bldP spid="172052" grpId="0" animBg="1"/>
      <p:bldP spid="172053" grpId="0" animBg="1" autoUpdateAnimBg="0"/>
      <p:bldP spid="172054" grpId="0"/>
      <p:bldP spid="172055" grpId="0"/>
      <p:bldP spid="172056" grpId="0"/>
      <p:bldP spid="172057" grpId="0"/>
      <p:bldP spid="172058" grpId="0"/>
      <p:bldP spid="172059" grpId="0" animBg="1"/>
      <p:bldP spid="172059" grpId="1" animBg="1"/>
      <p:bldP spid="172061" grpId="0" animBg="1"/>
      <p:bldP spid="172061" grpId="1" animBg="1"/>
      <p:bldP spid="172061" grpId="2" animBg="1"/>
      <p:bldP spid="172061" grpId="3" animBg="1"/>
      <p:bldP spid="172061" grpId="4" animBg="1"/>
      <p:bldP spid="172062" grpId="0" animBg="1"/>
      <p:bldP spid="172062" grpId="1" animBg="1"/>
      <p:bldP spid="172062" grpId="2" animBg="1"/>
      <p:bldP spid="172062" grpId="3" animBg="1"/>
      <p:bldP spid="172062" grpId="4" animBg="1"/>
      <p:bldP spid="172063" grpId="0" animBg="1"/>
      <p:bldP spid="172063" grpId="1" animBg="1"/>
      <p:bldP spid="172063" grpId="2" animBg="1"/>
      <p:bldP spid="172063" grpId="3" animBg="1"/>
      <p:bldP spid="172063" grpId="4" animBg="1"/>
      <p:bldP spid="172067" grpId="0" animBg="1"/>
      <p:bldP spid="172067" grpId="1" animBg="1"/>
      <p:bldP spid="172067" grpId="2" animBg="1"/>
      <p:bldP spid="172067" grpId="3" animBg="1"/>
      <p:bldP spid="172067" grpId="4" animBg="1"/>
      <p:bldP spid="172071" grpId="0"/>
      <p:bldP spid="172072" grpId="0" animBg="1"/>
      <p:bldP spid="172075" grpId="0" animBg="1"/>
      <p:bldP spid="172076" grpId="0" animBg="1"/>
      <p:bldP spid="172077" grpId="0" animBg="1"/>
      <p:bldP spid="172078" grpId="0" animBg="1"/>
      <p:bldP spid="172079" grpId="0" animBg="1"/>
      <p:bldP spid="172080" grpId="0" animBg="1"/>
      <p:bldP spid="172081" grpId="0" animBg="1"/>
      <p:bldP spid="17208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76251"/>
            <a:ext cx="10972800" cy="1008063"/>
          </a:xfrm>
        </p:spPr>
        <p:txBody>
          <a:bodyPr/>
          <a:lstStyle/>
          <a:p>
            <a:pPr eaLnBrk="1" hangingPunct="1"/>
            <a:r>
              <a:rPr lang="en-US" altLang="zh-CN" sz="3500" b="1" smtClean="0">
                <a:solidFill>
                  <a:srgbClr val="FF00FF"/>
                </a:solidFill>
                <a:ea typeface="黑体" pitchFamily="2" charset="-122"/>
              </a:rPr>
              <a:t>For-Next</a:t>
            </a:r>
            <a:r>
              <a:rPr lang="zh-CN" altLang="en-US" sz="3500" b="1" smtClean="0">
                <a:solidFill>
                  <a:srgbClr val="FF00FF"/>
                </a:solidFill>
                <a:ea typeface="黑体" pitchFamily="2" charset="-122"/>
              </a:rPr>
              <a:t>循环语句的格式</a:t>
            </a:r>
            <a:endParaRPr lang="zh-CN" altLang="en-US" b="1" smtClean="0">
              <a:solidFill>
                <a:srgbClr val="FF00FF"/>
              </a:solidFill>
            </a:endParaRP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8867" y="1530350"/>
            <a:ext cx="11523133" cy="5327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kumimoji="1" lang="en-US" altLang="zh-CN" sz="3500" b="1" smtClean="0"/>
              <a:t>Private Sub Command1_Click()</a:t>
            </a:r>
          </a:p>
          <a:p>
            <a:pPr eaLnBrk="1" hangingPunct="1">
              <a:buFontTx/>
              <a:buNone/>
            </a:pPr>
            <a:endParaRPr kumimoji="1" lang="en-US" altLang="zh-CN" sz="3500" b="1" smtClean="0"/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For      r       =   500 To 2000 Step 500</a:t>
            </a:r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     Circle (2500,2500),r</a:t>
            </a:r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Next r</a:t>
            </a:r>
          </a:p>
          <a:p>
            <a:pPr eaLnBrk="1" hangingPunct="1">
              <a:buFontTx/>
              <a:buNone/>
            </a:pPr>
            <a:endParaRPr kumimoji="1" lang="en-US" altLang="zh-CN" sz="3500" b="1" smtClean="0"/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End Sub</a:t>
            </a:r>
          </a:p>
        </p:txBody>
      </p:sp>
      <p:sp>
        <p:nvSpPr>
          <p:cNvPr id="122884" name="Text Box 4"/>
          <p:cNvSpPr txBox="1">
            <a:spLocks noChangeArrowheads="1"/>
          </p:cNvSpPr>
          <p:nvPr/>
        </p:nvSpPr>
        <p:spPr bwMode="auto">
          <a:xfrm>
            <a:off x="2609850" y="2852738"/>
            <a:ext cx="1620957" cy="523220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FF0066"/>
                </a:solidFill>
                <a:ea typeface="隶书" pitchFamily="49" charset="-122"/>
              </a:rPr>
              <a:t>循环变量</a:t>
            </a:r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5520267" y="2852738"/>
            <a:ext cx="902811" cy="523220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FF0066"/>
                </a:solidFill>
                <a:ea typeface="隶书" pitchFamily="49" charset="-122"/>
              </a:rPr>
              <a:t>初值</a:t>
            </a:r>
          </a:p>
        </p:txBody>
      </p:sp>
      <p:sp>
        <p:nvSpPr>
          <p:cNvPr id="122886" name="Text Box 6"/>
          <p:cNvSpPr txBox="1">
            <a:spLocks noChangeArrowheads="1"/>
          </p:cNvSpPr>
          <p:nvPr/>
        </p:nvSpPr>
        <p:spPr bwMode="auto">
          <a:xfrm>
            <a:off x="7632701" y="2852738"/>
            <a:ext cx="1344084" cy="519112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FF0066"/>
                </a:solidFill>
                <a:ea typeface="隶书" pitchFamily="49" charset="-122"/>
              </a:rPr>
              <a:t>终值</a:t>
            </a:r>
          </a:p>
        </p:txBody>
      </p:sp>
      <p:sp>
        <p:nvSpPr>
          <p:cNvPr id="122887" name="Text Box 7"/>
          <p:cNvSpPr txBox="1">
            <a:spLocks noChangeArrowheads="1"/>
          </p:cNvSpPr>
          <p:nvPr/>
        </p:nvSpPr>
        <p:spPr bwMode="auto">
          <a:xfrm>
            <a:off x="10513484" y="2852738"/>
            <a:ext cx="902811" cy="523220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FF0066"/>
                </a:solidFill>
                <a:ea typeface="隶书" pitchFamily="49" charset="-122"/>
              </a:rPr>
              <a:t>步长</a:t>
            </a:r>
          </a:p>
        </p:txBody>
      </p:sp>
      <p:sp>
        <p:nvSpPr>
          <p:cNvPr id="122888" name="Text Box 8"/>
          <p:cNvSpPr txBox="1">
            <a:spLocks noChangeArrowheads="1"/>
          </p:cNvSpPr>
          <p:nvPr/>
        </p:nvSpPr>
        <p:spPr bwMode="auto">
          <a:xfrm>
            <a:off x="2927351" y="4149726"/>
            <a:ext cx="1620957" cy="523220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FF0066"/>
                </a:solidFill>
                <a:ea typeface="隶书" pitchFamily="49" charset="-122"/>
              </a:rPr>
              <a:t>循环变量</a:t>
            </a:r>
          </a:p>
        </p:txBody>
      </p:sp>
      <p:sp>
        <p:nvSpPr>
          <p:cNvPr id="122889" name="Text Box 9"/>
          <p:cNvSpPr txBox="1">
            <a:spLocks noChangeArrowheads="1"/>
          </p:cNvSpPr>
          <p:nvPr/>
        </p:nvSpPr>
        <p:spPr bwMode="auto">
          <a:xfrm>
            <a:off x="2256367" y="3500438"/>
            <a:ext cx="5664200" cy="519112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FF0066"/>
                </a:solidFill>
                <a:ea typeface="隶书" pitchFamily="49" charset="-122"/>
              </a:rPr>
              <a:t>循环体</a:t>
            </a:r>
          </a:p>
        </p:txBody>
      </p:sp>
      <p:sp>
        <p:nvSpPr>
          <p:cNvPr id="122890" name="Text Box 10"/>
          <p:cNvSpPr txBox="1">
            <a:spLocks noChangeArrowheads="1"/>
          </p:cNvSpPr>
          <p:nvPr/>
        </p:nvSpPr>
        <p:spPr bwMode="auto">
          <a:xfrm>
            <a:off x="5520267" y="4149725"/>
            <a:ext cx="3621504" cy="461665"/>
          </a:xfrm>
          <a:prstGeom prst="rect">
            <a:avLst/>
          </a:prstGeom>
          <a:solidFill>
            <a:srgbClr val="DDDDDD"/>
          </a:solidFill>
          <a:ln w="38100">
            <a:solidFill>
              <a:srgbClr val="0099FF"/>
            </a:solidFill>
            <a:prstDash val="dash"/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smtClean="0">
                <a:solidFill>
                  <a:srgbClr val="6600FF"/>
                </a:solidFill>
              </a:rPr>
              <a:t>循环变量</a:t>
            </a:r>
            <a:r>
              <a:rPr lang="en-US" altLang="zh-CN" sz="2400" smtClean="0">
                <a:solidFill>
                  <a:srgbClr val="6600FF"/>
                </a:solidFill>
              </a:rPr>
              <a:t>=</a:t>
            </a:r>
            <a:r>
              <a:rPr lang="zh-CN" altLang="en-US" sz="2400" smtClean="0">
                <a:solidFill>
                  <a:srgbClr val="6600FF"/>
                </a:solidFill>
              </a:rPr>
              <a:t>循环变量</a:t>
            </a:r>
            <a:r>
              <a:rPr lang="en-US" altLang="zh-CN" sz="2400" smtClean="0">
                <a:solidFill>
                  <a:srgbClr val="6600FF"/>
                </a:solidFill>
              </a:rPr>
              <a:t>+</a:t>
            </a:r>
            <a:r>
              <a:rPr lang="zh-CN" altLang="en-US" sz="2400" smtClean="0">
                <a:solidFill>
                  <a:srgbClr val="6600FF"/>
                </a:solidFill>
              </a:rPr>
              <a:t>步长</a:t>
            </a:r>
          </a:p>
        </p:txBody>
      </p:sp>
      <p:sp>
        <p:nvSpPr>
          <p:cNvPr id="122891" name="Rectangle 11"/>
          <p:cNvSpPr>
            <a:spLocks noChangeArrowheads="1"/>
          </p:cNvSpPr>
          <p:nvPr/>
        </p:nvSpPr>
        <p:spPr bwMode="auto">
          <a:xfrm>
            <a:off x="1007533" y="4149725"/>
            <a:ext cx="4032251" cy="369332"/>
          </a:xfrm>
          <a:prstGeom prst="rect">
            <a:avLst/>
          </a:prstGeom>
          <a:noFill/>
          <a:ln w="38100" algn="ctr">
            <a:solidFill>
              <a:srgbClr val="0099FF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22895" name="Rectangle 15"/>
          <p:cNvSpPr>
            <a:spLocks noChangeArrowheads="1"/>
          </p:cNvSpPr>
          <p:nvPr/>
        </p:nvSpPr>
        <p:spPr bwMode="auto">
          <a:xfrm>
            <a:off x="3600451" y="5013325"/>
            <a:ext cx="8591549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09600" indent="-609600" fontAlgn="base">
              <a:spcBef>
                <a:spcPct val="20000"/>
              </a:spcBef>
              <a:spcAft>
                <a:spcPct val="0"/>
              </a:spcAft>
              <a:buFontTx/>
              <a:buAutoNum type="arabicPeriod"/>
            </a:pPr>
            <a:r>
              <a:rPr kumimoji="1" lang="zh-CN" altLang="en-US" sz="1400" b="1" smtClean="0">
                <a:solidFill>
                  <a:srgbClr val="000000"/>
                </a:solidFill>
              </a:rPr>
              <a:t>关键字</a:t>
            </a:r>
            <a:r>
              <a:rPr kumimoji="1" lang="en-US" altLang="zh-CN" sz="1400" b="1" smtClean="0">
                <a:solidFill>
                  <a:srgbClr val="000000"/>
                </a:solidFill>
              </a:rPr>
              <a:t>for</a:t>
            </a:r>
            <a:r>
              <a:rPr kumimoji="1" lang="zh-CN" altLang="en-US" sz="1400" b="1" smtClean="0">
                <a:solidFill>
                  <a:srgbClr val="000000"/>
                </a:solidFill>
              </a:rPr>
              <a:t>、</a:t>
            </a:r>
            <a:r>
              <a:rPr kumimoji="1" lang="en-US" altLang="zh-CN" sz="1400" b="1" smtClean="0">
                <a:solidFill>
                  <a:srgbClr val="000000"/>
                </a:solidFill>
              </a:rPr>
              <a:t>to</a:t>
            </a:r>
            <a:r>
              <a:rPr kumimoji="1" lang="zh-CN" altLang="en-US" sz="1400" b="1" smtClean="0">
                <a:solidFill>
                  <a:srgbClr val="000000"/>
                </a:solidFill>
              </a:rPr>
              <a:t>、</a:t>
            </a:r>
            <a:r>
              <a:rPr kumimoji="1" lang="en-US" altLang="zh-CN" sz="1400" b="1" smtClean="0">
                <a:solidFill>
                  <a:srgbClr val="000000"/>
                </a:solidFill>
              </a:rPr>
              <a:t>next</a:t>
            </a:r>
            <a:r>
              <a:rPr kumimoji="1" lang="zh-CN" altLang="en-US" sz="1400" b="1" smtClean="0">
                <a:solidFill>
                  <a:srgbClr val="000000"/>
                </a:solidFill>
              </a:rPr>
              <a:t>和“</a:t>
            </a:r>
            <a:r>
              <a:rPr kumimoji="1" lang="en-US" altLang="zh-CN" sz="1400" b="1" smtClean="0">
                <a:solidFill>
                  <a:srgbClr val="000000"/>
                </a:solidFill>
              </a:rPr>
              <a:t>=”</a:t>
            </a:r>
            <a:r>
              <a:rPr kumimoji="1" lang="zh-CN" altLang="en-US" sz="1400" b="1" smtClean="0">
                <a:solidFill>
                  <a:srgbClr val="000000"/>
                </a:solidFill>
              </a:rPr>
              <a:t>不可以省略。</a:t>
            </a:r>
            <a:r>
              <a:rPr kumimoji="1" lang="zh-CN" altLang="en-US" sz="1400" b="1" smtClean="0">
                <a:solidFill>
                  <a:srgbClr val="6600FF"/>
                </a:solidFill>
              </a:rPr>
              <a:t>当步长为</a:t>
            </a:r>
            <a:r>
              <a:rPr kumimoji="1" lang="en-US" altLang="zh-CN" sz="1400" b="1" smtClean="0">
                <a:solidFill>
                  <a:srgbClr val="6600FF"/>
                </a:solidFill>
              </a:rPr>
              <a:t>1</a:t>
            </a:r>
            <a:r>
              <a:rPr kumimoji="1" lang="zh-CN" altLang="en-US" sz="1400" b="1" smtClean="0">
                <a:solidFill>
                  <a:srgbClr val="6600FF"/>
                </a:solidFill>
              </a:rPr>
              <a:t>时</a:t>
            </a:r>
            <a:r>
              <a:rPr kumimoji="1" lang="en-US" altLang="zh-CN" sz="1400" b="1" smtClean="0">
                <a:solidFill>
                  <a:srgbClr val="6600FF"/>
                </a:solidFill>
              </a:rPr>
              <a:t>Step 1</a:t>
            </a:r>
            <a:r>
              <a:rPr kumimoji="1" lang="zh-CN" altLang="en-US" sz="1400" b="1" smtClean="0">
                <a:solidFill>
                  <a:srgbClr val="6600FF"/>
                </a:solidFill>
              </a:rPr>
              <a:t>可以省略。</a:t>
            </a:r>
          </a:p>
          <a:p>
            <a:pPr marL="609600" indent="-609600" fontAlgn="base">
              <a:spcBef>
                <a:spcPct val="20000"/>
              </a:spcBef>
              <a:spcAft>
                <a:spcPct val="0"/>
              </a:spcAft>
              <a:buFontTx/>
              <a:buAutoNum type="arabicPeriod"/>
            </a:pPr>
            <a:r>
              <a:rPr kumimoji="1" lang="zh-CN" altLang="en-US" sz="1400" b="1" smtClean="0">
                <a:solidFill>
                  <a:srgbClr val="6600FF"/>
                </a:solidFill>
              </a:rPr>
              <a:t>其中步长可以是正数，也可以是负数；</a:t>
            </a:r>
          </a:p>
          <a:p>
            <a:pPr marL="609600" indent="-609600" fontAlgn="base">
              <a:spcBef>
                <a:spcPct val="20000"/>
              </a:spcBef>
              <a:spcAft>
                <a:spcPct val="0"/>
              </a:spcAft>
              <a:buFontTx/>
              <a:buAutoNum type="arabicPeriod"/>
            </a:pPr>
            <a:r>
              <a:rPr kumimoji="1" lang="en-US" altLang="zh-CN" sz="1400" b="1" smtClean="0">
                <a:solidFill>
                  <a:srgbClr val="0066FF"/>
                </a:solidFill>
              </a:rPr>
              <a:t>For</a:t>
            </a:r>
            <a:r>
              <a:rPr kumimoji="1" lang="zh-CN" altLang="en-US" sz="1400" b="1" smtClean="0">
                <a:solidFill>
                  <a:srgbClr val="0066FF"/>
                </a:solidFill>
              </a:rPr>
              <a:t>和</a:t>
            </a:r>
            <a:r>
              <a:rPr kumimoji="1" lang="en-US" altLang="zh-CN" sz="1400" b="1" smtClean="0">
                <a:solidFill>
                  <a:srgbClr val="0066FF"/>
                </a:solidFill>
              </a:rPr>
              <a:t>Next</a:t>
            </a:r>
            <a:r>
              <a:rPr kumimoji="1" lang="zh-CN" altLang="en-US" sz="1400" b="1" smtClean="0">
                <a:solidFill>
                  <a:srgbClr val="0066FF"/>
                </a:solidFill>
              </a:rPr>
              <a:t>之间的</a:t>
            </a:r>
            <a:r>
              <a:rPr kumimoji="1" lang="zh-CN" altLang="en-US" sz="1400" b="1" smtClean="0">
                <a:solidFill>
                  <a:srgbClr val="FF00FF"/>
                </a:solidFill>
              </a:rPr>
              <a:t>循环体</a:t>
            </a:r>
            <a:r>
              <a:rPr kumimoji="1" lang="zh-CN" altLang="en-US" sz="1400" b="1" smtClean="0">
                <a:solidFill>
                  <a:srgbClr val="0066FF"/>
                </a:solidFill>
              </a:rPr>
              <a:t>可以是一个语句或多个语句，它们是每次循环时重复执行的程序段。</a:t>
            </a:r>
          </a:p>
        </p:txBody>
      </p:sp>
    </p:spTree>
    <p:extLst>
      <p:ext uri="{BB962C8B-B14F-4D97-AF65-F5344CB8AC3E}">
        <p14:creationId xmlns:p14="http://schemas.microsoft.com/office/powerpoint/2010/main" val="1812236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2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2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2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2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28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28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288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88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288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4" grpId="0" animBg="1"/>
      <p:bldP spid="122885" grpId="0" animBg="1"/>
      <p:bldP spid="122886" grpId="0" animBg="1"/>
      <p:bldP spid="122887" grpId="0" animBg="1"/>
      <p:bldP spid="122888" grpId="0" animBg="1"/>
      <p:bldP spid="122889" grpId="0" animBg="1"/>
      <p:bldP spid="122889" grpId="1"/>
      <p:bldP spid="122890" grpId="0" animBg="1"/>
      <p:bldP spid="12289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历年真题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24418" y="1773238"/>
            <a:ext cx="9503833" cy="225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lvl="1" eaLnBrk="1" hangingPunct="1">
              <a:spcBef>
                <a:spcPct val="20000"/>
              </a:spcBef>
            </a:pPr>
            <a:r>
              <a:rPr kumimoji="1" lang="en-US" altLang="zh-CN" sz="3200" b="1"/>
              <a:t>For i = </a:t>
            </a:r>
            <a:r>
              <a:rPr kumimoji="1" lang="en-US" altLang="zh-CN" sz="3200" b="1">
                <a:solidFill>
                  <a:srgbClr val="FF0000"/>
                </a:solidFill>
              </a:rPr>
              <a:t>1</a:t>
            </a:r>
            <a:r>
              <a:rPr kumimoji="1" lang="en-US" altLang="zh-CN" sz="3200" b="1"/>
              <a:t> To </a:t>
            </a:r>
            <a:r>
              <a:rPr kumimoji="1" lang="en-US" altLang="zh-CN" sz="3200" b="1">
                <a:solidFill>
                  <a:srgbClr val="FF0000"/>
                </a:solidFill>
              </a:rPr>
              <a:t>9</a:t>
            </a:r>
            <a:r>
              <a:rPr kumimoji="1" lang="en-US" altLang="zh-CN" sz="3200" b="1"/>
              <a:t> Step </a:t>
            </a:r>
            <a:r>
              <a:rPr kumimoji="1" lang="en-US" altLang="zh-CN" sz="3200" b="1">
                <a:solidFill>
                  <a:srgbClr val="FF0000"/>
                </a:solidFill>
              </a:rPr>
              <a:t>3</a:t>
            </a:r>
          </a:p>
          <a:p>
            <a:pPr eaLnBrk="1" hangingPunct="1">
              <a:spcBef>
                <a:spcPct val="20000"/>
              </a:spcBef>
            </a:pPr>
            <a:r>
              <a:rPr kumimoji="1" lang="en-US" altLang="zh-CN" sz="3200" b="1"/>
              <a:t>        print  i</a:t>
            </a:r>
          </a:p>
          <a:p>
            <a:pPr eaLnBrk="1" hangingPunct="1">
              <a:spcBef>
                <a:spcPct val="20000"/>
              </a:spcBef>
            </a:pPr>
            <a:r>
              <a:rPr kumimoji="1" lang="en-US" altLang="zh-CN" sz="3200" b="1"/>
              <a:t>    Next i</a:t>
            </a:r>
          </a:p>
          <a:p>
            <a:pPr eaLnBrk="1" hangingPunct="1"/>
            <a:endParaRPr lang="en-US" altLang="zh-CN" sz="3200"/>
          </a:p>
        </p:txBody>
      </p:sp>
      <p:sp>
        <p:nvSpPr>
          <p:cNvPr id="10244" name="WordArt 4"/>
          <p:cNvSpPr>
            <a:spLocks noChangeArrowheads="1" noChangeShapeType="1" noTextEdit="1"/>
          </p:cNvSpPr>
          <p:nvPr/>
        </p:nvSpPr>
        <p:spPr bwMode="auto">
          <a:xfrm>
            <a:off x="6959600" y="2349500"/>
            <a:ext cx="426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请写出运行结果</a:t>
            </a:r>
          </a:p>
        </p:txBody>
      </p:sp>
      <p:sp>
        <p:nvSpPr>
          <p:cNvPr id="175109" name="Text Box 5"/>
          <p:cNvSpPr txBox="1">
            <a:spLocks noChangeArrowheads="1"/>
          </p:cNvSpPr>
          <p:nvPr/>
        </p:nvSpPr>
        <p:spPr bwMode="auto">
          <a:xfrm>
            <a:off x="624417" y="3908425"/>
            <a:ext cx="65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i=1</a:t>
            </a:r>
          </a:p>
        </p:txBody>
      </p:sp>
      <p:sp>
        <p:nvSpPr>
          <p:cNvPr id="175110" name="Text Box 6"/>
          <p:cNvSpPr txBox="1">
            <a:spLocks noChangeArrowheads="1"/>
          </p:cNvSpPr>
          <p:nvPr/>
        </p:nvSpPr>
        <p:spPr bwMode="auto">
          <a:xfrm>
            <a:off x="2351618" y="3908425"/>
            <a:ext cx="18870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9</a:t>
            </a:r>
          </a:p>
        </p:txBody>
      </p:sp>
      <p:sp>
        <p:nvSpPr>
          <p:cNvPr id="175111" name="Text Box 7"/>
          <p:cNvSpPr txBox="1">
            <a:spLocks noChangeArrowheads="1"/>
          </p:cNvSpPr>
          <p:nvPr/>
        </p:nvSpPr>
        <p:spPr bwMode="auto">
          <a:xfrm>
            <a:off x="5520267" y="3908425"/>
            <a:ext cx="1269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打印 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i </a:t>
            </a:r>
          </a:p>
        </p:txBody>
      </p:sp>
      <p:sp>
        <p:nvSpPr>
          <p:cNvPr id="175112" name="Text Box 8"/>
          <p:cNvSpPr txBox="1">
            <a:spLocks noChangeArrowheads="1"/>
          </p:cNvSpPr>
          <p:nvPr/>
        </p:nvSpPr>
        <p:spPr bwMode="auto">
          <a:xfrm>
            <a:off x="7825318" y="3908425"/>
            <a:ext cx="28167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加一个步长（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75113" name="Text Box 9"/>
          <p:cNvSpPr txBox="1">
            <a:spLocks noChangeArrowheads="1"/>
          </p:cNvSpPr>
          <p:nvPr/>
        </p:nvSpPr>
        <p:spPr bwMode="auto">
          <a:xfrm>
            <a:off x="719667" y="4581525"/>
            <a:ext cx="65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i=4</a:t>
            </a:r>
          </a:p>
        </p:txBody>
      </p:sp>
      <p:sp>
        <p:nvSpPr>
          <p:cNvPr id="175114" name="Text Box 10"/>
          <p:cNvSpPr txBox="1">
            <a:spLocks noChangeArrowheads="1"/>
          </p:cNvSpPr>
          <p:nvPr/>
        </p:nvSpPr>
        <p:spPr bwMode="auto">
          <a:xfrm>
            <a:off x="2446867" y="4581525"/>
            <a:ext cx="18870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9</a:t>
            </a:r>
          </a:p>
        </p:txBody>
      </p:sp>
      <p:sp>
        <p:nvSpPr>
          <p:cNvPr id="175115" name="Text Box 11"/>
          <p:cNvSpPr txBox="1">
            <a:spLocks noChangeArrowheads="1"/>
          </p:cNvSpPr>
          <p:nvPr/>
        </p:nvSpPr>
        <p:spPr bwMode="auto">
          <a:xfrm>
            <a:off x="5615518" y="4581525"/>
            <a:ext cx="1269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打印 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i </a:t>
            </a:r>
          </a:p>
        </p:txBody>
      </p:sp>
      <p:sp>
        <p:nvSpPr>
          <p:cNvPr id="175116" name="Text Box 12"/>
          <p:cNvSpPr txBox="1">
            <a:spLocks noChangeArrowheads="1"/>
          </p:cNvSpPr>
          <p:nvPr/>
        </p:nvSpPr>
        <p:spPr bwMode="auto">
          <a:xfrm>
            <a:off x="7920567" y="4581525"/>
            <a:ext cx="28167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加一个步长（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75117" name="Text Box 13"/>
          <p:cNvSpPr txBox="1">
            <a:spLocks noChangeArrowheads="1"/>
          </p:cNvSpPr>
          <p:nvPr/>
        </p:nvSpPr>
        <p:spPr bwMode="auto">
          <a:xfrm>
            <a:off x="719667" y="5300663"/>
            <a:ext cx="65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i=7</a:t>
            </a:r>
          </a:p>
        </p:txBody>
      </p:sp>
      <p:sp>
        <p:nvSpPr>
          <p:cNvPr id="175118" name="Text Box 14"/>
          <p:cNvSpPr txBox="1">
            <a:spLocks noChangeArrowheads="1"/>
          </p:cNvSpPr>
          <p:nvPr/>
        </p:nvSpPr>
        <p:spPr bwMode="auto">
          <a:xfrm>
            <a:off x="2446867" y="5300663"/>
            <a:ext cx="18870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9</a:t>
            </a:r>
          </a:p>
        </p:txBody>
      </p:sp>
      <p:sp>
        <p:nvSpPr>
          <p:cNvPr id="175119" name="Text Box 15"/>
          <p:cNvSpPr txBox="1">
            <a:spLocks noChangeArrowheads="1"/>
          </p:cNvSpPr>
          <p:nvPr/>
        </p:nvSpPr>
        <p:spPr bwMode="auto">
          <a:xfrm>
            <a:off x="5615518" y="5300663"/>
            <a:ext cx="1269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打印 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i </a:t>
            </a:r>
          </a:p>
        </p:txBody>
      </p:sp>
      <p:sp>
        <p:nvSpPr>
          <p:cNvPr id="175120" name="Text Box 16"/>
          <p:cNvSpPr txBox="1">
            <a:spLocks noChangeArrowheads="1"/>
          </p:cNvSpPr>
          <p:nvPr/>
        </p:nvSpPr>
        <p:spPr bwMode="auto">
          <a:xfrm>
            <a:off x="7920567" y="5300663"/>
            <a:ext cx="28167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加一个步长（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75121" name="Text Box 17"/>
          <p:cNvSpPr txBox="1">
            <a:spLocks noChangeArrowheads="1"/>
          </p:cNvSpPr>
          <p:nvPr/>
        </p:nvSpPr>
        <p:spPr bwMode="auto">
          <a:xfrm>
            <a:off x="719667" y="5876925"/>
            <a:ext cx="8066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i=10</a:t>
            </a:r>
          </a:p>
        </p:txBody>
      </p:sp>
      <p:sp>
        <p:nvSpPr>
          <p:cNvPr id="175122" name="Text Box 18"/>
          <p:cNvSpPr txBox="1">
            <a:spLocks noChangeArrowheads="1"/>
          </p:cNvSpPr>
          <p:nvPr/>
        </p:nvSpPr>
        <p:spPr bwMode="auto">
          <a:xfrm>
            <a:off x="2446867" y="5876925"/>
            <a:ext cx="18870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9</a:t>
            </a:r>
          </a:p>
        </p:txBody>
      </p:sp>
      <p:sp>
        <p:nvSpPr>
          <p:cNvPr id="175123" name="Text Box 19"/>
          <p:cNvSpPr txBox="1">
            <a:spLocks noChangeArrowheads="1"/>
          </p:cNvSpPr>
          <p:nvPr/>
        </p:nvSpPr>
        <p:spPr bwMode="auto">
          <a:xfrm>
            <a:off x="5615518" y="5876925"/>
            <a:ext cx="15776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退出循环 </a:t>
            </a:r>
          </a:p>
        </p:txBody>
      </p:sp>
      <p:sp>
        <p:nvSpPr>
          <p:cNvPr id="175124" name="WordArt 20"/>
          <p:cNvSpPr>
            <a:spLocks noChangeArrowheads="1" noChangeShapeType="1" noTextEdit="1"/>
          </p:cNvSpPr>
          <p:nvPr/>
        </p:nvSpPr>
        <p:spPr bwMode="auto">
          <a:xfrm>
            <a:off x="8094133" y="2944814"/>
            <a:ext cx="3048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1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75125" name="WordArt 21"/>
          <p:cNvSpPr>
            <a:spLocks noChangeArrowheads="1" noChangeShapeType="1" noTextEdit="1"/>
          </p:cNvSpPr>
          <p:nvPr/>
        </p:nvSpPr>
        <p:spPr bwMode="auto">
          <a:xfrm>
            <a:off x="8959851" y="2944814"/>
            <a:ext cx="3048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4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75126" name="WordArt 22"/>
          <p:cNvSpPr>
            <a:spLocks noChangeArrowheads="1" noChangeShapeType="1" noTextEdit="1"/>
          </p:cNvSpPr>
          <p:nvPr/>
        </p:nvSpPr>
        <p:spPr bwMode="auto">
          <a:xfrm>
            <a:off x="10016067" y="2944814"/>
            <a:ext cx="3048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7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1159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5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5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5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5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5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75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5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75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75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75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7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75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7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7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7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9" grpId="0" autoUpdateAnimBg="0"/>
      <p:bldP spid="175110" grpId="0" autoUpdateAnimBg="0"/>
      <p:bldP spid="175111" grpId="0" autoUpdateAnimBg="0"/>
      <p:bldP spid="175112" grpId="0" autoUpdateAnimBg="0"/>
      <p:bldP spid="175113" grpId="0" autoUpdateAnimBg="0"/>
      <p:bldP spid="175114" grpId="0" autoUpdateAnimBg="0"/>
      <p:bldP spid="175115" grpId="0" autoUpdateAnimBg="0"/>
      <p:bldP spid="175116" grpId="0" autoUpdateAnimBg="0"/>
      <p:bldP spid="175117" grpId="0" autoUpdateAnimBg="0"/>
      <p:bldP spid="175118" grpId="0" autoUpdateAnimBg="0"/>
      <p:bldP spid="175119" grpId="0" autoUpdateAnimBg="0"/>
      <p:bldP spid="175120" grpId="0" autoUpdateAnimBg="0"/>
      <p:bldP spid="175121" grpId="0" autoUpdateAnimBg="0"/>
      <p:bldP spid="175122" grpId="0" autoUpdateAnimBg="0"/>
      <p:bldP spid="175123" grpId="0" autoUpdateAnimBg="0"/>
      <p:bldP spid="175124" grpId="0" animBg="1"/>
      <p:bldP spid="175125" grpId="0" animBg="1"/>
      <p:bldP spid="1751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/>
              <a:t>Private Sub </a:t>
            </a:r>
            <a:r>
              <a:rPr lang="en-US" altLang="zh-CN" dirty="0" err="1"/>
              <a:t>Form_Click</a:t>
            </a:r>
            <a:r>
              <a:rPr lang="en-US" altLang="zh-CN" dirty="0"/>
              <a:t>()</a:t>
            </a:r>
          </a:p>
          <a:p>
            <a:pPr marL="0" indent="0">
              <a:buNone/>
            </a:pPr>
            <a:r>
              <a:rPr lang="en-US" altLang="zh-CN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 </a:t>
            </a:r>
            <a:r>
              <a:rPr lang="en-US" altLang="zh-CN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u="sng" dirty="0" err="1" smtClean="0">
                <a:solidFill>
                  <a:srgbClr val="FF0000"/>
                </a:solidFill>
              </a:rPr>
              <a:t>i</a:t>
            </a:r>
            <a:r>
              <a:rPr lang="en-US" altLang="zh-CN" u="sng" dirty="0" smtClean="0">
                <a:solidFill>
                  <a:srgbClr val="FF0000"/>
                </a:solidFill>
              </a:rPr>
              <a:t> </a:t>
            </a:r>
            <a:r>
              <a:rPr lang="en-US" altLang="zh-CN" u="sng" dirty="0">
                <a:solidFill>
                  <a:srgbClr val="FF0000"/>
                </a:solidFill>
              </a:rPr>
              <a:t>= 1</a:t>
            </a:r>
            <a:r>
              <a:rPr lang="en-US" altLang="zh-CN" dirty="0"/>
              <a:t> </a:t>
            </a:r>
            <a:r>
              <a:rPr lang="en-US" altLang="zh-CN" dirty="0" smtClean="0"/>
              <a:t> </a:t>
            </a:r>
            <a:r>
              <a:rPr lang="en-US" altLang="zh-CN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n-US" altLang="zh-CN" dirty="0" smtClean="0"/>
              <a:t>  </a:t>
            </a:r>
            <a:r>
              <a:rPr lang="en-US" altLang="zh-CN" u="sng" dirty="0" smtClean="0">
                <a:solidFill>
                  <a:srgbClr val="FF0000"/>
                </a:solidFill>
              </a:rPr>
              <a:t>10 </a:t>
            </a:r>
            <a:r>
              <a:rPr lang="en-US" altLang="zh-CN" dirty="0" smtClean="0"/>
              <a:t>  </a:t>
            </a:r>
            <a:r>
              <a:rPr lang="en-US" altLang="zh-CN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</a:t>
            </a:r>
            <a:r>
              <a:rPr lang="en-US" altLang="zh-CN" dirty="0" smtClean="0"/>
              <a:t> </a:t>
            </a:r>
            <a:r>
              <a:rPr lang="en-US" altLang="zh-CN" u="sng" dirty="0">
                <a:solidFill>
                  <a:srgbClr val="FF0000"/>
                </a:solidFill>
              </a:rPr>
              <a:t>1</a:t>
            </a:r>
          </a:p>
          <a:p>
            <a:pPr marL="0" indent="0">
              <a:buNone/>
            </a:pPr>
            <a:r>
              <a:rPr lang="en-US" altLang="zh-CN" u="sng" dirty="0">
                <a:solidFill>
                  <a:srgbClr val="FF0000"/>
                </a:solidFill>
              </a:rPr>
              <a:t>Print </a:t>
            </a:r>
            <a:r>
              <a:rPr lang="en-US" altLang="zh-CN" u="sng" dirty="0" err="1">
                <a:solidFill>
                  <a:srgbClr val="FF0000"/>
                </a:solidFill>
              </a:rPr>
              <a:t>i</a:t>
            </a:r>
            <a:r>
              <a:rPr lang="en-US" altLang="zh-CN" dirty="0"/>
              <a:t>;</a:t>
            </a:r>
          </a:p>
          <a:p>
            <a:pPr marL="0" indent="0">
              <a:buNone/>
            </a:pPr>
            <a:r>
              <a:rPr lang="en-US" altLang="zh-CN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</a:t>
            </a:r>
          </a:p>
          <a:p>
            <a:pPr marL="0" indent="0">
              <a:buNone/>
            </a:pPr>
            <a:r>
              <a:rPr lang="en-US" altLang="zh-CN" dirty="0"/>
              <a:t>End Sub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14</a:t>
            </a:fld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075" y="1844824"/>
            <a:ext cx="8160907" cy="4590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标题 1"/>
          <p:cNvSpPr>
            <a:spLocks noGrp="1"/>
          </p:cNvSpPr>
          <p:nvPr>
            <p:ph type="title"/>
          </p:nvPr>
        </p:nvSpPr>
        <p:spPr>
          <a:xfrm>
            <a:off x="46189" y="264418"/>
            <a:ext cx="9890239" cy="932335"/>
          </a:xfrm>
        </p:spPr>
        <p:txBody>
          <a:bodyPr>
            <a:noAutofit/>
          </a:bodyPr>
          <a:lstStyle/>
          <a:p>
            <a:pPr algn="ctr"/>
            <a:r>
              <a:rPr lang="zh-CN" altLang="en-US" sz="4800" dirty="0" smtClean="0">
                <a:solidFill>
                  <a:srgbClr val="168C2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输出</a:t>
            </a:r>
            <a:r>
              <a:rPr lang="en-US" altLang="zh-CN" sz="4800" dirty="0" smtClean="0">
                <a:solidFill>
                  <a:srgbClr val="168C2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1-10</a:t>
            </a:r>
            <a:r>
              <a:rPr lang="zh-CN" altLang="en-US" sz="4800" dirty="0" smtClean="0">
                <a:solidFill>
                  <a:srgbClr val="168C2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或</a:t>
            </a:r>
            <a:r>
              <a:rPr lang="en-US" altLang="zh-CN" sz="4800" dirty="0" smtClean="0">
                <a:solidFill>
                  <a:srgbClr val="168C2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1-10</a:t>
            </a:r>
            <a:r>
              <a:rPr lang="zh-CN" altLang="en-US" sz="4800" dirty="0" smtClean="0">
                <a:solidFill>
                  <a:srgbClr val="168C2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的偶数</a:t>
            </a:r>
            <a:endParaRPr lang="zh-CN" altLang="en-US" sz="4800" dirty="0">
              <a:solidFill>
                <a:srgbClr val="168C2A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0893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历年真题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624418" y="1773238"/>
            <a:ext cx="9503833" cy="225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lvl="1" eaLnBrk="1" hangingPunct="1">
              <a:spcBef>
                <a:spcPct val="20000"/>
              </a:spcBef>
            </a:pPr>
            <a:r>
              <a:rPr kumimoji="1" lang="en-US" altLang="zh-CN" sz="3200" b="1"/>
              <a:t>For r = </a:t>
            </a:r>
            <a:r>
              <a:rPr kumimoji="1" lang="en-US" altLang="zh-CN" sz="3200" b="1">
                <a:solidFill>
                  <a:srgbClr val="FF0000"/>
                </a:solidFill>
              </a:rPr>
              <a:t>5</a:t>
            </a:r>
            <a:r>
              <a:rPr kumimoji="1" lang="en-US" altLang="zh-CN" sz="3200" b="1"/>
              <a:t> To </a:t>
            </a:r>
            <a:r>
              <a:rPr kumimoji="1" lang="en-US" altLang="zh-CN" sz="3200" b="1">
                <a:solidFill>
                  <a:srgbClr val="FF0000"/>
                </a:solidFill>
              </a:rPr>
              <a:t>1</a:t>
            </a:r>
            <a:r>
              <a:rPr kumimoji="1" lang="en-US" altLang="zh-CN" sz="3200" b="1"/>
              <a:t> Step </a:t>
            </a:r>
            <a:r>
              <a:rPr kumimoji="1" lang="en-US" altLang="zh-CN" sz="3200" b="1">
                <a:solidFill>
                  <a:srgbClr val="FF0000"/>
                </a:solidFill>
              </a:rPr>
              <a:t>-2</a:t>
            </a:r>
          </a:p>
          <a:p>
            <a:pPr eaLnBrk="1" hangingPunct="1">
              <a:spcBef>
                <a:spcPct val="20000"/>
              </a:spcBef>
            </a:pPr>
            <a:r>
              <a:rPr kumimoji="1" lang="en-US" altLang="zh-CN" sz="3200" b="1"/>
              <a:t>        print  r</a:t>
            </a:r>
          </a:p>
          <a:p>
            <a:pPr eaLnBrk="1" hangingPunct="1">
              <a:spcBef>
                <a:spcPct val="20000"/>
              </a:spcBef>
            </a:pPr>
            <a:r>
              <a:rPr kumimoji="1" lang="en-US" altLang="zh-CN" sz="3200" b="1"/>
              <a:t>    Next r</a:t>
            </a:r>
          </a:p>
          <a:p>
            <a:pPr eaLnBrk="1" hangingPunct="1"/>
            <a:endParaRPr lang="en-US" altLang="zh-CN" sz="3200"/>
          </a:p>
        </p:txBody>
      </p:sp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6959600" y="2349500"/>
            <a:ext cx="426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请写出运行结果</a:t>
            </a:r>
          </a:p>
        </p:txBody>
      </p:sp>
      <p:sp>
        <p:nvSpPr>
          <p:cNvPr id="176133" name="Text Box 5"/>
          <p:cNvSpPr txBox="1">
            <a:spLocks noChangeArrowheads="1"/>
          </p:cNvSpPr>
          <p:nvPr/>
        </p:nvSpPr>
        <p:spPr bwMode="auto">
          <a:xfrm>
            <a:off x="624417" y="3908425"/>
            <a:ext cx="65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r=5</a:t>
            </a:r>
          </a:p>
        </p:txBody>
      </p:sp>
      <p:sp>
        <p:nvSpPr>
          <p:cNvPr id="176134" name="Text Box 6"/>
          <p:cNvSpPr txBox="1">
            <a:spLocks noChangeArrowheads="1"/>
          </p:cNvSpPr>
          <p:nvPr/>
        </p:nvSpPr>
        <p:spPr bwMode="auto">
          <a:xfrm>
            <a:off x="2351618" y="3908425"/>
            <a:ext cx="18870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1</a:t>
            </a:r>
          </a:p>
        </p:txBody>
      </p:sp>
      <p:sp>
        <p:nvSpPr>
          <p:cNvPr id="176135" name="Text Box 7"/>
          <p:cNvSpPr txBox="1">
            <a:spLocks noChangeArrowheads="1"/>
          </p:cNvSpPr>
          <p:nvPr/>
        </p:nvSpPr>
        <p:spPr bwMode="auto">
          <a:xfrm>
            <a:off x="5520267" y="3908425"/>
            <a:ext cx="1269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打印 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r </a:t>
            </a:r>
          </a:p>
        </p:txBody>
      </p:sp>
      <p:sp>
        <p:nvSpPr>
          <p:cNvPr id="176136" name="Text Box 8"/>
          <p:cNvSpPr txBox="1">
            <a:spLocks noChangeArrowheads="1"/>
          </p:cNvSpPr>
          <p:nvPr/>
        </p:nvSpPr>
        <p:spPr bwMode="auto">
          <a:xfrm>
            <a:off x="7825317" y="3908425"/>
            <a:ext cx="29722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r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加一个步长（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-2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76137" name="Text Box 9"/>
          <p:cNvSpPr txBox="1">
            <a:spLocks noChangeArrowheads="1"/>
          </p:cNvSpPr>
          <p:nvPr/>
        </p:nvSpPr>
        <p:spPr bwMode="auto">
          <a:xfrm>
            <a:off x="719667" y="4581525"/>
            <a:ext cx="65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r=3</a:t>
            </a:r>
          </a:p>
        </p:txBody>
      </p:sp>
      <p:sp>
        <p:nvSpPr>
          <p:cNvPr id="176138" name="Text Box 10"/>
          <p:cNvSpPr txBox="1">
            <a:spLocks noChangeArrowheads="1"/>
          </p:cNvSpPr>
          <p:nvPr/>
        </p:nvSpPr>
        <p:spPr bwMode="auto">
          <a:xfrm>
            <a:off x="2446867" y="4581525"/>
            <a:ext cx="18870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1</a:t>
            </a:r>
          </a:p>
        </p:txBody>
      </p:sp>
      <p:sp>
        <p:nvSpPr>
          <p:cNvPr id="176139" name="Text Box 11"/>
          <p:cNvSpPr txBox="1">
            <a:spLocks noChangeArrowheads="1"/>
          </p:cNvSpPr>
          <p:nvPr/>
        </p:nvSpPr>
        <p:spPr bwMode="auto">
          <a:xfrm>
            <a:off x="5615518" y="4581525"/>
            <a:ext cx="1269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打印 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r </a:t>
            </a:r>
          </a:p>
        </p:txBody>
      </p:sp>
      <p:sp>
        <p:nvSpPr>
          <p:cNvPr id="176140" name="Text Box 12"/>
          <p:cNvSpPr txBox="1">
            <a:spLocks noChangeArrowheads="1"/>
          </p:cNvSpPr>
          <p:nvPr/>
        </p:nvSpPr>
        <p:spPr bwMode="auto">
          <a:xfrm>
            <a:off x="7920568" y="4581525"/>
            <a:ext cx="29722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r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加一个步长（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-2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76141" name="Text Box 13"/>
          <p:cNvSpPr txBox="1">
            <a:spLocks noChangeArrowheads="1"/>
          </p:cNvSpPr>
          <p:nvPr/>
        </p:nvSpPr>
        <p:spPr bwMode="auto">
          <a:xfrm>
            <a:off x="719667" y="5300663"/>
            <a:ext cx="65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r=1</a:t>
            </a:r>
          </a:p>
        </p:txBody>
      </p:sp>
      <p:sp>
        <p:nvSpPr>
          <p:cNvPr id="176142" name="Text Box 14"/>
          <p:cNvSpPr txBox="1">
            <a:spLocks noChangeArrowheads="1"/>
          </p:cNvSpPr>
          <p:nvPr/>
        </p:nvSpPr>
        <p:spPr bwMode="auto">
          <a:xfrm>
            <a:off x="2446867" y="5300663"/>
            <a:ext cx="18870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1</a:t>
            </a:r>
          </a:p>
        </p:txBody>
      </p:sp>
      <p:sp>
        <p:nvSpPr>
          <p:cNvPr id="176143" name="Text Box 15"/>
          <p:cNvSpPr txBox="1">
            <a:spLocks noChangeArrowheads="1"/>
          </p:cNvSpPr>
          <p:nvPr/>
        </p:nvSpPr>
        <p:spPr bwMode="auto">
          <a:xfrm>
            <a:off x="5615518" y="5300663"/>
            <a:ext cx="1269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打印 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r </a:t>
            </a:r>
          </a:p>
        </p:txBody>
      </p:sp>
      <p:sp>
        <p:nvSpPr>
          <p:cNvPr id="176144" name="Text Box 16"/>
          <p:cNvSpPr txBox="1">
            <a:spLocks noChangeArrowheads="1"/>
          </p:cNvSpPr>
          <p:nvPr/>
        </p:nvSpPr>
        <p:spPr bwMode="auto">
          <a:xfrm>
            <a:off x="7920568" y="5300663"/>
            <a:ext cx="29722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r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加一个步长（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-2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76145" name="Text Box 17"/>
          <p:cNvSpPr txBox="1">
            <a:spLocks noChangeArrowheads="1"/>
          </p:cNvSpPr>
          <p:nvPr/>
        </p:nvSpPr>
        <p:spPr bwMode="auto">
          <a:xfrm>
            <a:off x="719667" y="5876925"/>
            <a:ext cx="8066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r=-1</a:t>
            </a:r>
          </a:p>
        </p:txBody>
      </p:sp>
      <p:sp>
        <p:nvSpPr>
          <p:cNvPr id="176146" name="Text Box 18"/>
          <p:cNvSpPr txBox="1">
            <a:spLocks noChangeArrowheads="1"/>
          </p:cNvSpPr>
          <p:nvPr/>
        </p:nvSpPr>
        <p:spPr bwMode="auto">
          <a:xfrm>
            <a:off x="2446867" y="5876925"/>
            <a:ext cx="18870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1</a:t>
            </a:r>
          </a:p>
        </p:txBody>
      </p:sp>
      <p:sp>
        <p:nvSpPr>
          <p:cNvPr id="176147" name="Text Box 19"/>
          <p:cNvSpPr txBox="1">
            <a:spLocks noChangeArrowheads="1"/>
          </p:cNvSpPr>
          <p:nvPr/>
        </p:nvSpPr>
        <p:spPr bwMode="auto">
          <a:xfrm>
            <a:off x="5615518" y="5876925"/>
            <a:ext cx="15776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退出循环 </a:t>
            </a:r>
          </a:p>
        </p:txBody>
      </p:sp>
      <p:sp>
        <p:nvSpPr>
          <p:cNvPr id="176148" name="WordArt 20"/>
          <p:cNvSpPr>
            <a:spLocks noChangeArrowheads="1" noChangeShapeType="1" noTextEdit="1"/>
          </p:cNvSpPr>
          <p:nvPr/>
        </p:nvSpPr>
        <p:spPr bwMode="auto">
          <a:xfrm>
            <a:off x="8094133" y="2944814"/>
            <a:ext cx="3048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5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76149" name="WordArt 21"/>
          <p:cNvSpPr>
            <a:spLocks noChangeArrowheads="1" noChangeShapeType="1" noTextEdit="1"/>
          </p:cNvSpPr>
          <p:nvPr/>
        </p:nvSpPr>
        <p:spPr bwMode="auto">
          <a:xfrm>
            <a:off x="8959851" y="2944814"/>
            <a:ext cx="3048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3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76150" name="WordArt 22"/>
          <p:cNvSpPr>
            <a:spLocks noChangeArrowheads="1" noChangeShapeType="1" noTextEdit="1"/>
          </p:cNvSpPr>
          <p:nvPr/>
        </p:nvSpPr>
        <p:spPr bwMode="auto">
          <a:xfrm>
            <a:off x="10016067" y="2944814"/>
            <a:ext cx="3048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1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6309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6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6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6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6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6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76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6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76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76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76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76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76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7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7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7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3" grpId="0" autoUpdateAnimBg="0"/>
      <p:bldP spid="176134" grpId="0" autoUpdateAnimBg="0"/>
      <p:bldP spid="176135" grpId="0" autoUpdateAnimBg="0"/>
      <p:bldP spid="176136" grpId="0" autoUpdateAnimBg="0"/>
      <p:bldP spid="176137" grpId="0" autoUpdateAnimBg="0"/>
      <p:bldP spid="176138" grpId="0" autoUpdateAnimBg="0"/>
      <p:bldP spid="176139" grpId="0" autoUpdateAnimBg="0"/>
      <p:bldP spid="176140" grpId="0" autoUpdateAnimBg="0"/>
      <p:bldP spid="176141" grpId="0" autoUpdateAnimBg="0"/>
      <p:bldP spid="176142" grpId="0" autoUpdateAnimBg="0"/>
      <p:bldP spid="176143" grpId="0" autoUpdateAnimBg="0"/>
      <p:bldP spid="176144" grpId="0" autoUpdateAnimBg="0"/>
      <p:bldP spid="176145" grpId="0" autoUpdateAnimBg="0"/>
      <p:bldP spid="176146" grpId="0" autoUpdateAnimBg="0"/>
      <p:bldP spid="176147" grpId="0" autoUpdateAnimBg="0"/>
      <p:bldP spid="176148" grpId="0" animBg="1"/>
      <p:bldP spid="176149" grpId="0" animBg="1"/>
      <p:bldP spid="17615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624418" y="836613"/>
            <a:ext cx="9503833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lvl="1" eaLnBrk="1" hangingPunct="1">
              <a:spcBef>
                <a:spcPct val="20000"/>
              </a:spcBef>
            </a:pPr>
            <a:r>
              <a:rPr kumimoji="1" lang="en-US" altLang="zh-CN" sz="3200" b="1"/>
              <a:t>S = 5</a:t>
            </a:r>
          </a:p>
          <a:p>
            <a:pPr lvl="1" eaLnBrk="1" hangingPunct="1">
              <a:spcBef>
                <a:spcPct val="20000"/>
              </a:spcBef>
            </a:pPr>
            <a:r>
              <a:rPr kumimoji="1" lang="en-US" altLang="zh-CN" sz="3200" b="1"/>
              <a:t>For i = </a:t>
            </a:r>
            <a:r>
              <a:rPr kumimoji="1" lang="en-US" altLang="zh-CN" sz="3200" b="1">
                <a:solidFill>
                  <a:srgbClr val="FF0000"/>
                </a:solidFill>
              </a:rPr>
              <a:t>1</a:t>
            </a:r>
            <a:r>
              <a:rPr kumimoji="1" lang="en-US" altLang="zh-CN" sz="3200" b="1"/>
              <a:t> To </a:t>
            </a:r>
            <a:r>
              <a:rPr kumimoji="1" lang="en-US" altLang="zh-CN" sz="3200" b="1">
                <a:solidFill>
                  <a:srgbClr val="FF0000"/>
                </a:solidFill>
              </a:rPr>
              <a:t>10</a:t>
            </a:r>
            <a:r>
              <a:rPr kumimoji="1" lang="en-US" altLang="zh-CN" sz="3200" b="1"/>
              <a:t> Step </a:t>
            </a:r>
            <a:r>
              <a:rPr kumimoji="1" lang="en-US" altLang="zh-CN" sz="3200" b="1">
                <a:solidFill>
                  <a:srgbClr val="FF0000"/>
                </a:solidFill>
              </a:rPr>
              <a:t>4</a:t>
            </a:r>
          </a:p>
          <a:p>
            <a:pPr eaLnBrk="1" hangingPunct="1">
              <a:spcBef>
                <a:spcPct val="20000"/>
              </a:spcBef>
            </a:pPr>
            <a:r>
              <a:rPr kumimoji="1" lang="en-US" altLang="zh-CN" sz="3200" b="1"/>
              <a:t>        s = s + 2</a:t>
            </a:r>
          </a:p>
          <a:p>
            <a:pPr eaLnBrk="1" hangingPunct="1">
              <a:spcBef>
                <a:spcPct val="20000"/>
              </a:spcBef>
            </a:pPr>
            <a:r>
              <a:rPr kumimoji="1" lang="en-US" altLang="zh-CN" sz="3200" b="1"/>
              <a:t>        print  s</a:t>
            </a:r>
          </a:p>
          <a:p>
            <a:pPr eaLnBrk="1" hangingPunct="1">
              <a:spcBef>
                <a:spcPct val="20000"/>
              </a:spcBef>
            </a:pPr>
            <a:r>
              <a:rPr kumimoji="1" lang="en-US" altLang="zh-CN" sz="3200" b="1"/>
              <a:t>    Next i</a:t>
            </a:r>
          </a:p>
          <a:p>
            <a:pPr eaLnBrk="1" hangingPunct="1">
              <a:spcBef>
                <a:spcPct val="20000"/>
              </a:spcBef>
            </a:pPr>
            <a:endParaRPr kumimoji="1" lang="en-US" altLang="zh-CN" sz="3200" b="1"/>
          </a:p>
          <a:p>
            <a:pPr eaLnBrk="1" hangingPunct="1"/>
            <a:endParaRPr lang="en-US" altLang="zh-CN" sz="3200"/>
          </a:p>
        </p:txBody>
      </p:sp>
      <p:sp>
        <p:nvSpPr>
          <p:cNvPr id="12291" name="WordArt 3"/>
          <p:cNvSpPr>
            <a:spLocks noChangeArrowheads="1" noChangeShapeType="1" noTextEdit="1"/>
          </p:cNvSpPr>
          <p:nvPr/>
        </p:nvSpPr>
        <p:spPr bwMode="auto">
          <a:xfrm>
            <a:off x="6959600" y="2349500"/>
            <a:ext cx="426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请写出运行结果</a:t>
            </a:r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624417" y="3908425"/>
            <a:ext cx="65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i=1</a:t>
            </a:r>
          </a:p>
        </p:txBody>
      </p:sp>
      <p:sp>
        <p:nvSpPr>
          <p:cNvPr id="178181" name="Text Box 5"/>
          <p:cNvSpPr txBox="1">
            <a:spLocks noChangeArrowheads="1"/>
          </p:cNvSpPr>
          <p:nvPr/>
        </p:nvSpPr>
        <p:spPr bwMode="auto">
          <a:xfrm>
            <a:off x="1775884" y="3908425"/>
            <a:ext cx="21980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10</a:t>
            </a:r>
          </a:p>
        </p:txBody>
      </p:sp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7105651" y="3908425"/>
            <a:ext cx="1269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打印 </a:t>
            </a:r>
            <a:r>
              <a:rPr lang="en-US" altLang="zh-CN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s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sp>
        <p:nvSpPr>
          <p:cNvPr id="178183" name="Text Box 7"/>
          <p:cNvSpPr txBox="1">
            <a:spLocks noChangeArrowheads="1"/>
          </p:cNvSpPr>
          <p:nvPr/>
        </p:nvSpPr>
        <p:spPr bwMode="auto">
          <a:xfrm>
            <a:off x="8519585" y="3908425"/>
            <a:ext cx="28167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加一个步长（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78184" name="Text Box 8"/>
          <p:cNvSpPr txBox="1">
            <a:spLocks noChangeArrowheads="1"/>
          </p:cNvSpPr>
          <p:nvPr/>
        </p:nvSpPr>
        <p:spPr bwMode="auto">
          <a:xfrm>
            <a:off x="626534" y="4581525"/>
            <a:ext cx="65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i=5</a:t>
            </a:r>
          </a:p>
        </p:txBody>
      </p:sp>
      <p:sp>
        <p:nvSpPr>
          <p:cNvPr id="178185" name="Text Box 9"/>
          <p:cNvSpPr txBox="1">
            <a:spLocks noChangeArrowheads="1"/>
          </p:cNvSpPr>
          <p:nvPr/>
        </p:nvSpPr>
        <p:spPr bwMode="auto">
          <a:xfrm>
            <a:off x="1775884" y="4581525"/>
            <a:ext cx="21980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10</a:t>
            </a:r>
          </a:p>
        </p:txBody>
      </p:sp>
      <p:sp>
        <p:nvSpPr>
          <p:cNvPr id="178186" name="Text Box 10"/>
          <p:cNvSpPr txBox="1">
            <a:spLocks noChangeArrowheads="1"/>
          </p:cNvSpPr>
          <p:nvPr/>
        </p:nvSpPr>
        <p:spPr bwMode="auto">
          <a:xfrm>
            <a:off x="7056967" y="4581525"/>
            <a:ext cx="1269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打印 </a:t>
            </a:r>
            <a:r>
              <a:rPr lang="en-US" altLang="zh-CN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s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sp>
        <p:nvSpPr>
          <p:cNvPr id="178187" name="Text Box 11"/>
          <p:cNvSpPr txBox="1">
            <a:spLocks noChangeArrowheads="1"/>
          </p:cNvSpPr>
          <p:nvPr/>
        </p:nvSpPr>
        <p:spPr bwMode="auto">
          <a:xfrm>
            <a:off x="8591551" y="4581525"/>
            <a:ext cx="28167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加一个步长（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78188" name="Text Box 12"/>
          <p:cNvSpPr txBox="1">
            <a:spLocks noChangeArrowheads="1"/>
          </p:cNvSpPr>
          <p:nvPr/>
        </p:nvSpPr>
        <p:spPr bwMode="auto">
          <a:xfrm>
            <a:off x="624417" y="5300663"/>
            <a:ext cx="65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i=9</a:t>
            </a:r>
          </a:p>
        </p:txBody>
      </p:sp>
      <p:sp>
        <p:nvSpPr>
          <p:cNvPr id="178189" name="Text Box 13"/>
          <p:cNvSpPr txBox="1">
            <a:spLocks noChangeArrowheads="1"/>
          </p:cNvSpPr>
          <p:nvPr/>
        </p:nvSpPr>
        <p:spPr bwMode="auto">
          <a:xfrm>
            <a:off x="1775884" y="5300663"/>
            <a:ext cx="21980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10</a:t>
            </a:r>
          </a:p>
        </p:txBody>
      </p:sp>
      <p:sp>
        <p:nvSpPr>
          <p:cNvPr id="178190" name="Text Box 14"/>
          <p:cNvSpPr txBox="1">
            <a:spLocks noChangeArrowheads="1"/>
          </p:cNvSpPr>
          <p:nvPr/>
        </p:nvSpPr>
        <p:spPr bwMode="auto">
          <a:xfrm>
            <a:off x="7056967" y="5300663"/>
            <a:ext cx="1269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打印 </a:t>
            </a:r>
            <a:r>
              <a:rPr lang="en-US" altLang="zh-CN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s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sp>
        <p:nvSpPr>
          <p:cNvPr id="178191" name="Text Box 15"/>
          <p:cNvSpPr txBox="1">
            <a:spLocks noChangeArrowheads="1"/>
          </p:cNvSpPr>
          <p:nvPr/>
        </p:nvSpPr>
        <p:spPr bwMode="auto">
          <a:xfrm>
            <a:off x="8614834" y="5300663"/>
            <a:ext cx="28167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加一个步长（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78192" name="Text Box 16"/>
          <p:cNvSpPr txBox="1">
            <a:spLocks noChangeArrowheads="1"/>
          </p:cNvSpPr>
          <p:nvPr/>
        </p:nvSpPr>
        <p:spPr bwMode="auto">
          <a:xfrm>
            <a:off x="611717" y="5924550"/>
            <a:ext cx="8066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i=13</a:t>
            </a:r>
          </a:p>
        </p:txBody>
      </p:sp>
      <p:sp>
        <p:nvSpPr>
          <p:cNvPr id="178193" name="Text Box 17"/>
          <p:cNvSpPr txBox="1">
            <a:spLocks noChangeArrowheads="1"/>
          </p:cNvSpPr>
          <p:nvPr/>
        </p:nvSpPr>
        <p:spPr bwMode="auto">
          <a:xfrm>
            <a:off x="1775884" y="5924550"/>
            <a:ext cx="21980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10</a:t>
            </a:r>
          </a:p>
        </p:txBody>
      </p:sp>
      <p:sp>
        <p:nvSpPr>
          <p:cNvPr id="178194" name="Text Box 18"/>
          <p:cNvSpPr txBox="1">
            <a:spLocks noChangeArrowheads="1"/>
          </p:cNvSpPr>
          <p:nvPr/>
        </p:nvSpPr>
        <p:spPr bwMode="auto">
          <a:xfrm>
            <a:off x="5162551" y="5924550"/>
            <a:ext cx="15776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退出循环 </a:t>
            </a:r>
          </a:p>
        </p:txBody>
      </p:sp>
      <p:sp>
        <p:nvSpPr>
          <p:cNvPr id="178195" name="WordArt 19"/>
          <p:cNvSpPr>
            <a:spLocks noChangeArrowheads="1" noChangeShapeType="1" noTextEdit="1"/>
          </p:cNvSpPr>
          <p:nvPr/>
        </p:nvSpPr>
        <p:spPr bwMode="auto">
          <a:xfrm>
            <a:off x="8094133" y="3016250"/>
            <a:ext cx="304800" cy="7000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7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78196" name="WordArt 20"/>
          <p:cNvSpPr>
            <a:spLocks noChangeArrowheads="1" noChangeShapeType="1" noTextEdit="1"/>
          </p:cNvSpPr>
          <p:nvPr/>
        </p:nvSpPr>
        <p:spPr bwMode="auto">
          <a:xfrm>
            <a:off x="8959851" y="2944814"/>
            <a:ext cx="3048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9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78197" name="WordArt 21"/>
          <p:cNvSpPr>
            <a:spLocks noChangeArrowheads="1" noChangeShapeType="1" noTextEdit="1"/>
          </p:cNvSpPr>
          <p:nvPr/>
        </p:nvSpPr>
        <p:spPr bwMode="auto">
          <a:xfrm>
            <a:off x="10016067" y="2944814"/>
            <a:ext cx="3048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11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78198" name="Text Box 22"/>
          <p:cNvSpPr txBox="1">
            <a:spLocks noChangeArrowheads="1"/>
          </p:cNvSpPr>
          <p:nvPr/>
        </p:nvSpPr>
        <p:spPr bwMode="auto">
          <a:xfrm>
            <a:off x="4963585" y="3933825"/>
            <a:ext cx="1584088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s = s + 2</a:t>
            </a:r>
          </a:p>
        </p:txBody>
      </p:sp>
      <p:sp>
        <p:nvSpPr>
          <p:cNvPr id="178199" name="Text Box 23"/>
          <p:cNvSpPr txBox="1">
            <a:spLocks noChangeArrowheads="1"/>
          </p:cNvSpPr>
          <p:nvPr/>
        </p:nvSpPr>
        <p:spPr bwMode="auto">
          <a:xfrm>
            <a:off x="4963585" y="4581525"/>
            <a:ext cx="2093383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s = s + 2</a:t>
            </a:r>
          </a:p>
        </p:txBody>
      </p:sp>
      <p:sp>
        <p:nvSpPr>
          <p:cNvPr id="178200" name="Text Box 24"/>
          <p:cNvSpPr txBox="1">
            <a:spLocks noChangeArrowheads="1"/>
          </p:cNvSpPr>
          <p:nvPr/>
        </p:nvSpPr>
        <p:spPr bwMode="auto">
          <a:xfrm>
            <a:off x="4963585" y="5300663"/>
            <a:ext cx="2093383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s = s + 2</a:t>
            </a:r>
          </a:p>
        </p:txBody>
      </p:sp>
    </p:spTree>
    <p:extLst>
      <p:ext uri="{BB962C8B-B14F-4D97-AF65-F5344CB8AC3E}">
        <p14:creationId xmlns:p14="http://schemas.microsoft.com/office/powerpoint/2010/main" val="317159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78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8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7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8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7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78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78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7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178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7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7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78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78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17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17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 autoUpdateAnimBg="0"/>
      <p:bldP spid="178181" grpId="0" autoUpdateAnimBg="0"/>
      <p:bldP spid="178182" grpId="0" autoUpdateAnimBg="0"/>
      <p:bldP spid="178183" grpId="0" autoUpdateAnimBg="0"/>
      <p:bldP spid="178184" grpId="0" autoUpdateAnimBg="0"/>
      <p:bldP spid="178185" grpId="0" autoUpdateAnimBg="0"/>
      <p:bldP spid="178186" grpId="0" autoUpdateAnimBg="0"/>
      <p:bldP spid="178187" grpId="0" autoUpdateAnimBg="0"/>
      <p:bldP spid="178188" grpId="0" autoUpdateAnimBg="0"/>
      <p:bldP spid="178189" grpId="0" autoUpdateAnimBg="0"/>
      <p:bldP spid="178190" grpId="0" autoUpdateAnimBg="0"/>
      <p:bldP spid="178191" grpId="0" autoUpdateAnimBg="0"/>
      <p:bldP spid="178192" grpId="0" autoUpdateAnimBg="0"/>
      <p:bldP spid="178193" grpId="0" autoUpdateAnimBg="0"/>
      <p:bldP spid="178194" grpId="0" autoUpdateAnimBg="0"/>
      <p:bldP spid="178195" grpId="0" animBg="1"/>
      <p:bldP spid="178196" grpId="0" animBg="1"/>
      <p:bldP spid="178197" grpId="0" animBg="1"/>
      <p:bldP spid="178198" grpId="0" animBg="1" autoUpdateAnimBg="0"/>
      <p:bldP spid="178199" grpId="0" animBg="1" autoUpdateAnimBg="0"/>
      <p:bldP spid="178200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624418" y="836613"/>
            <a:ext cx="9503833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lvl="1" eaLnBrk="1" hangingPunct="1">
              <a:spcBef>
                <a:spcPct val="20000"/>
              </a:spcBef>
            </a:pPr>
            <a:r>
              <a:rPr kumimoji="1" lang="en-US" altLang="zh-CN" sz="3200" b="1"/>
              <a:t>S = 5</a:t>
            </a:r>
          </a:p>
          <a:p>
            <a:pPr lvl="1" eaLnBrk="1" hangingPunct="1">
              <a:spcBef>
                <a:spcPct val="20000"/>
              </a:spcBef>
            </a:pPr>
            <a:r>
              <a:rPr kumimoji="1" lang="en-US" altLang="zh-CN" sz="3200" b="1"/>
              <a:t>For i = </a:t>
            </a:r>
            <a:r>
              <a:rPr kumimoji="1" lang="en-US" altLang="zh-CN" sz="3200" b="1">
                <a:solidFill>
                  <a:srgbClr val="FF0000"/>
                </a:solidFill>
              </a:rPr>
              <a:t>1</a:t>
            </a:r>
            <a:r>
              <a:rPr kumimoji="1" lang="en-US" altLang="zh-CN" sz="3200" b="1"/>
              <a:t> To </a:t>
            </a:r>
            <a:r>
              <a:rPr kumimoji="1" lang="en-US" altLang="zh-CN" sz="3200" b="1">
                <a:solidFill>
                  <a:srgbClr val="FF0000"/>
                </a:solidFill>
              </a:rPr>
              <a:t>10</a:t>
            </a:r>
            <a:r>
              <a:rPr kumimoji="1" lang="en-US" altLang="zh-CN" sz="3200" b="1"/>
              <a:t> Step </a:t>
            </a:r>
            <a:r>
              <a:rPr kumimoji="1" lang="en-US" altLang="zh-CN" sz="3200" b="1">
                <a:solidFill>
                  <a:srgbClr val="FF0000"/>
                </a:solidFill>
              </a:rPr>
              <a:t>4</a:t>
            </a:r>
          </a:p>
          <a:p>
            <a:pPr lvl="2" eaLnBrk="1" hangingPunct="1">
              <a:spcBef>
                <a:spcPct val="20000"/>
              </a:spcBef>
            </a:pPr>
            <a:r>
              <a:rPr kumimoji="1" lang="en-US" altLang="zh-CN" sz="3200" b="1"/>
              <a:t> print  s </a:t>
            </a:r>
          </a:p>
          <a:p>
            <a:pPr lvl="2" eaLnBrk="1" hangingPunct="1">
              <a:spcBef>
                <a:spcPct val="20000"/>
              </a:spcBef>
            </a:pPr>
            <a:r>
              <a:rPr kumimoji="1" lang="en-US" altLang="zh-CN" sz="3200" b="1"/>
              <a:t>s = s + 2        </a:t>
            </a:r>
          </a:p>
          <a:p>
            <a:pPr eaLnBrk="1" hangingPunct="1">
              <a:spcBef>
                <a:spcPct val="20000"/>
              </a:spcBef>
            </a:pPr>
            <a:r>
              <a:rPr kumimoji="1" lang="en-US" altLang="zh-CN" sz="3200" b="1"/>
              <a:t>    Next i</a:t>
            </a:r>
          </a:p>
          <a:p>
            <a:pPr eaLnBrk="1" hangingPunct="1">
              <a:spcBef>
                <a:spcPct val="20000"/>
              </a:spcBef>
            </a:pPr>
            <a:endParaRPr kumimoji="1" lang="en-US" altLang="zh-CN" sz="3200" b="1"/>
          </a:p>
          <a:p>
            <a:pPr eaLnBrk="1" hangingPunct="1"/>
            <a:endParaRPr lang="en-US" altLang="zh-CN" sz="3200"/>
          </a:p>
        </p:txBody>
      </p:sp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6959600" y="2349500"/>
            <a:ext cx="4267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请写出运行结果</a:t>
            </a: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24417" y="3908425"/>
            <a:ext cx="65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i=1</a:t>
            </a: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1775884" y="3908425"/>
            <a:ext cx="21980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10</a:t>
            </a:r>
          </a:p>
        </p:txBody>
      </p:sp>
      <p:sp>
        <p:nvSpPr>
          <p:cNvPr id="190470" name="Text Box 6"/>
          <p:cNvSpPr txBox="1">
            <a:spLocks noChangeArrowheads="1"/>
          </p:cNvSpPr>
          <p:nvPr/>
        </p:nvSpPr>
        <p:spPr bwMode="auto">
          <a:xfrm>
            <a:off x="4800600" y="3933825"/>
            <a:ext cx="1269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打印 </a:t>
            </a:r>
            <a:r>
              <a:rPr lang="en-US" altLang="zh-CN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s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8519585" y="3908425"/>
            <a:ext cx="28167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加一个步长（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626534" y="4581525"/>
            <a:ext cx="65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i=5</a:t>
            </a: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1775884" y="4581525"/>
            <a:ext cx="21980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10</a:t>
            </a: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4751918" y="4606925"/>
            <a:ext cx="1269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打印 </a:t>
            </a:r>
            <a:r>
              <a:rPr lang="en-US" altLang="zh-CN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s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8591551" y="4581525"/>
            <a:ext cx="28167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加一个步长（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90476" name="Text Box 12"/>
          <p:cNvSpPr txBox="1">
            <a:spLocks noChangeArrowheads="1"/>
          </p:cNvSpPr>
          <p:nvPr/>
        </p:nvSpPr>
        <p:spPr bwMode="auto">
          <a:xfrm>
            <a:off x="624417" y="5300663"/>
            <a:ext cx="651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i=9</a:t>
            </a:r>
          </a:p>
        </p:txBody>
      </p:sp>
      <p:sp>
        <p:nvSpPr>
          <p:cNvPr id="190477" name="Text Box 13"/>
          <p:cNvSpPr txBox="1">
            <a:spLocks noChangeArrowheads="1"/>
          </p:cNvSpPr>
          <p:nvPr/>
        </p:nvSpPr>
        <p:spPr bwMode="auto">
          <a:xfrm>
            <a:off x="1775884" y="5300663"/>
            <a:ext cx="21980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10</a:t>
            </a:r>
          </a:p>
        </p:txBody>
      </p:sp>
      <p:sp>
        <p:nvSpPr>
          <p:cNvPr id="190478" name="Text Box 14"/>
          <p:cNvSpPr txBox="1">
            <a:spLocks noChangeArrowheads="1"/>
          </p:cNvSpPr>
          <p:nvPr/>
        </p:nvSpPr>
        <p:spPr bwMode="auto">
          <a:xfrm>
            <a:off x="4751918" y="5326063"/>
            <a:ext cx="1269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打印 </a:t>
            </a:r>
            <a:r>
              <a:rPr lang="en-US" altLang="zh-CN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s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sp>
        <p:nvSpPr>
          <p:cNvPr id="190479" name="Text Box 15"/>
          <p:cNvSpPr txBox="1">
            <a:spLocks noChangeArrowheads="1"/>
          </p:cNvSpPr>
          <p:nvPr/>
        </p:nvSpPr>
        <p:spPr bwMode="auto">
          <a:xfrm>
            <a:off x="8614834" y="5300663"/>
            <a:ext cx="28167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加一个步长（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190480" name="Text Box 16"/>
          <p:cNvSpPr txBox="1">
            <a:spLocks noChangeArrowheads="1"/>
          </p:cNvSpPr>
          <p:nvPr/>
        </p:nvSpPr>
        <p:spPr bwMode="auto">
          <a:xfrm>
            <a:off x="611717" y="5924550"/>
            <a:ext cx="8066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i=13</a:t>
            </a:r>
          </a:p>
        </p:txBody>
      </p:sp>
      <p:sp>
        <p:nvSpPr>
          <p:cNvPr id="190481" name="Text Box 17"/>
          <p:cNvSpPr txBox="1">
            <a:spLocks noChangeArrowheads="1"/>
          </p:cNvSpPr>
          <p:nvPr/>
        </p:nvSpPr>
        <p:spPr bwMode="auto">
          <a:xfrm>
            <a:off x="1775884" y="5924550"/>
            <a:ext cx="21980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i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有没有超过</a:t>
            </a:r>
            <a:r>
              <a:rPr lang="en-US" altLang="zh-CN" sz="2400" b="1">
                <a:latin typeface="黑体" pitchFamily="2" charset="-122"/>
                <a:ea typeface="黑体" pitchFamily="2" charset="-122"/>
              </a:rPr>
              <a:t>10</a:t>
            </a:r>
          </a:p>
        </p:txBody>
      </p:sp>
      <p:sp>
        <p:nvSpPr>
          <p:cNvPr id="190482" name="Text Box 18"/>
          <p:cNvSpPr txBox="1">
            <a:spLocks noChangeArrowheads="1"/>
          </p:cNvSpPr>
          <p:nvPr/>
        </p:nvSpPr>
        <p:spPr bwMode="auto">
          <a:xfrm>
            <a:off x="5162551" y="5924550"/>
            <a:ext cx="15776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退出循环 </a:t>
            </a:r>
          </a:p>
        </p:txBody>
      </p:sp>
      <p:sp>
        <p:nvSpPr>
          <p:cNvPr id="190483" name="WordArt 19"/>
          <p:cNvSpPr>
            <a:spLocks noChangeArrowheads="1" noChangeShapeType="1" noTextEdit="1"/>
          </p:cNvSpPr>
          <p:nvPr/>
        </p:nvSpPr>
        <p:spPr bwMode="auto">
          <a:xfrm>
            <a:off x="8094133" y="3016250"/>
            <a:ext cx="304800" cy="7000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5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90484" name="WordArt 20"/>
          <p:cNvSpPr>
            <a:spLocks noChangeArrowheads="1" noChangeShapeType="1" noTextEdit="1"/>
          </p:cNvSpPr>
          <p:nvPr/>
        </p:nvSpPr>
        <p:spPr bwMode="auto">
          <a:xfrm>
            <a:off x="8959851" y="2944814"/>
            <a:ext cx="3048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7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90485" name="WordArt 21"/>
          <p:cNvSpPr>
            <a:spLocks noChangeArrowheads="1" noChangeShapeType="1" noTextEdit="1"/>
          </p:cNvSpPr>
          <p:nvPr/>
        </p:nvSpPr>
        <p:spPr bwMode="auto">
          <a:xfrm>
            <a:off x="10016067" y="2944814"/>
            <a:ext cx="3048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9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90486" name="Text Box 22"/>
          <p:cNvSpPr txBox="1">
            <a:spLocks noChangeArrowheads="1"/>
          </p:cNvSpPr>
          <p:nvPr/>
        </p:nvSpPr>
        <p:spPr bwMode="auto">
          <a:xfrm>
            <a:off x="6383867" y="3933825"/>
            <a:ext cx="1584088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s = s + 2</a:t>
            </a:r>
          </a:p>
        </p:txBody>
      </p:sp>
      <p:sp>
        <p:nvSpPr>
          <p:cNvPr id="190487" name="Text Box 23"/>
          <p:cNvSpPr txBox="1">
            <a:spLocks noChangeArrowheads="1"/>
          </p:cNvSpPr>
          <p:nvPr/>
        </p:nvSpPr>
        <p:spPr bwMode="auto">
          <a:xfrm>
            <a:off x="6383867" y="4581525"/>
            <a:ext cx="2093384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s = s + 2</a:t>
            </a:r>
          </a:p>
        </p:txBody>
      </p:sp>
      <p:sp>
        <p:nvSpPr>
          <p:cNvPr id="190488" name="Text Box 24"/>
          <p:cNvSpPr txBox="1">
            <a:spLocks noChangeArrowheads="1"/>
          </p:cNvSpPr>
          <p:nvPr/>
        </p:nvSpPr>
        <p:spPr bwMode="auto">
          <a:xfrm>
            <a:off x="6383867" y="5300663"/>
            <a:ext cx="2093384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itchFamily="2" charset="-122"/>
                <a:ea typeface="黑体" pitchFamily="2" charset="-122"/>
              </a:rPr>
              <a:t>s = s + 2</a:t>
            </a:r>
          </a:p>
        </p:txBody>
      </p:sp>
    </p:spTree>
    <p:extLst>
      <p:ext uri="{BB962C8B-B14F-4D97-AF65-F5344CB8AC3E}">
        <p14:creationId xmlns:p14="http://schemas.microsoft.com/office/powerpoint/2010/main" val="407625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0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9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9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19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19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8" grpId="0" autoUpdateAnimBg="0"/>
      <p:bldP spid="190469" grpId="0" autoUpdateAnimBg="0"/>
      <p:bldP spid="190470" grpId="0" autoUpdateAnimBg="0"/>
      <p:bldP spid="190471" grpId="0" autoUpdateAnimBg="0"/>
      <p:bldP spid="190472" grpId="0" autoUpdateAnimBg="0"/>
      <p:bldP spid="190473" grpId="0" autoUpdateAnimBg="0"/>
      <p:bldP spid="190474" grpId="0" autoUpdateAnimBg="0"/>
      <p:bldP spid="190475" grpId="0" autoUpdateAnimBg="0"/>
      <p:bldP spid="190476" grpId="0" autoUpdateAnimBg="0"/>
      <p:bldP spid="190477" grpId="0" autoUpdateAnimBg="0"/>
      <p:bldP spid="190478" grpId="0" autoUpdateAnimBg="0"/>
      <p:bldP spid="190479" grpId="0" autoUpdateAnimBg="0"/>
      <p:bldP spid="190480" grpId="0" autoUpdateAnimBg="0"/>
      <p:bldP spid="190481" grpId="0" autoUpdateAnimBg="0"/>
      <p:bldP spid="190482" grpId="0" autoUpdateAnimBg="0"/>
      <p:bldP spid="190483" grpId="0" animBg="1"/>
      <p:bldP spid="190484" grpId="0" animBg="1"/>
      <p:bldP spid="190485" grpId="0" animBg="1"/>
      <p:bldP spid="190486" grpId="0" animBg="1" autoUpdateAnimBg="0"/>
      <p:bldP spid="190487" grpId="0" animBg="1" autoUpdateAnimBg="0"/>
      <p:bldP spid="190488" grpId="0" animBg="1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Pages>0</Pages>
  <Words>921</Words>
  <Characters>0</Characters>
  <Application>Microsoft Office PowerPoint</Application>
  <DocSecurity>0</DocSecurity>
  <PresentationFormat>自定义</PresentationFormat>
  <Lines>0</Lines>
  <Paragraphs>232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PowerPoint 演示文稿</vt:lpstr>
      <vt:lpstr>知识讲堂</vt:lpstr>
      <vt:lpstr>PowerPoint 演示文稿</vt:lpstr>
      <vt:lpstr>1. 程序的循环结构</vt:lpstr>
      <vt:lpstr>PowerPoint 演示文稿</vt:lpstr>
      <vt:lpstr>画圆程序</vt:lpstr>
      <vt:lpstr>画圆程序</vt:lpstr>
      <vt:lpstr>For-Next循环语句:</vt:lpstr>
      <vt:lpstr>For-Next循环语句:</vt:lpstr>
      <vt:lpstr>修改程序----体验（1）</vt:lpstr>
      <vt:lpstr>执行过程</vt:lpstr>
      <vt:lpstr>For-Next循环语句的格式</vt:lpstr>
      <vt:lpstr>历年真题</vt:lpstr>
      <vt:lpstr>输出1-10或1-10的偶数</vt:lpstr>
      <vt:lpstr>历年真题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keywords>user</cp:keywords>
  <cp:lastModifiedBy>mingko</cp:lastModifiedBy>
  <cp:revision>27</cp:revision>
  <dcterms:created xsi:type="dcterms:W3CDTF">2015-07-17T02:38:59Z</dcterms:created>
  <dcterms:modified xsi:type="dcterms:W3CDTF">2020-07-17T08:49:56Z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