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17"/>
  </p:notesMasterIdLst>
  <p:sldIdLst>
    <p:sldId id="445" r:id="rId5"/>
    <p:sldId id="1190" r:id="rId6"/>
    <p:sldId id="1198" r:id="rId7"/>
    <p:sldId id="1242" r:id="rId8"/>
    <p:sldId id="1200" r:id="rId9"/>
    <p:sldId id="1234" r:id="rId10"/>
    <p:sldId id="1289" r:id="rId11"/>
    <p:sldId id="924" r:id="rId12"/>
    <p:sldId id="1292" r:id="rId13"/>
    <p:sldId id="1186" r:id="rId14"/>
    <p:sldId id="1312" r:id="rId15"/>
    <p:sldId id="1313" r:id="rId16"/>
  </p:sldIdLst>
  <p:sldSz cx="9145270" cy="5713095"/>
  <p:notesSz cx="6858000" cy="9144000"/>
  <p:defaultTextStyle>
    <a:defPPr>
      <a:defRPr lang="zh-CN"/>
    </a:defPPr>
    <a:lvl1pPr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572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9144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716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8288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B53A"/>
    <a:srgbClr val="3DCF4B"/>
    <a:srgbClr val="CCCCFF"/>
    <a:srgbClr val="3333FF"/>
    <a:srgbClr val="33CCFF"/>
    <a:srgbClr val="D7FA06"/>
    <a:srgbClr val="E3CB1D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521" autoAdjust="0"/>
    <p:restoredTop sz="99882" autoAdjust="0"/>
  </p:normalViewPr>
  <p:slideViewPr>
    <p:cSldViewPr>
      <p:cViewPr varScale="1">
        <p:scale>
          <a:sx n="133" d="100"/>
          <a:sy n="133" d="100"/>
        </p:scale>
        <p:origin x="-1074" y="-7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notesMaster" Target="notesMasters/notesMaster1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50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5BEE360-841F-47C6-A0E2-71DD0ACCC107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3988" cy="12239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6913"/>
            <a:ext cx="6402388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3987" cy="1133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0938"/>
            <a:ext cx="7773987" cy="1250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40188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1338"/>
            <a:ext cx="4040188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6613" y="1279525"/>
            <a:ext cx="4041775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6613" y="1811338"/>
            <a:ext cx="4041775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3338" cy="48768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08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998913"/>
            <a:ext cx="5487987" cy="4730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7987" cy="34274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1988"/>
            <a:ext cx="5487987" cy="669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0988" y="228600"/>
            <a:ext cx="2057400" cy="4875213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21388" cy="4875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3988" cy="12239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6913"/>
            <a:ext cx="6402388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3987" cy="1133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0938"/>
            <a:ext cx="7773987" cy="1250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40188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1338"/>
            <a:ext cx="4040188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6613" y="1279525"/>
            <a:ext cx="4041775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6613" y="1811338"/>
            <a:ext cx="4041775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3338" cy="48768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08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998913"/>
            <a:ext cx="5487987" cy="4730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7987" cy="34274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1988"/>
            <a:ext cx="5487987" cy="669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0988" y="228600"/>
            <a:ext cx="2057400" cy="4875213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21388" cy="4875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3988" cy="12239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6913"/>
            <a:ext cx="6402388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3987" cy="1133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0938"/>
            <a:ext cx="7773987" cy="1250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40188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1338"/>
            <a:ext cx="4040188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6613" y="1279525"/>
            <a:ext cx="4041775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6613" y="1811338"/>
            <a:ext cx="4041775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3338" cy="48768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08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998913"/>
            <a:ext cx="5487987" cy="4730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7987" cy="34274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1988"/>
            <a:ext cx="5487987" cy="669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0988" y="228600"/>
            <a:ext cx="2057400" cy="4875213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21388" cy="4875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image" Target="../media/image5.png"/><Relationship Id="rId17" Type="http://schemas.openxmlformats.org/officeDocument/2006/relationships/image" Target="../media/image4.png"/><Relationship Id="rId16" Type="http://schemas.openxmlformats.org/officeDocument/2006/relationships/image" Target="../media/image3.png"/><Relationship Id="rId15" Type="http://schemas.openxmlformats.org/officeDocument/2006/relationships/slide" Target="../slides/slide1.xml"/><Relationship Id="rId14" Type="http://schemas.openxmlformats.org/officeDocument/2006/relationships/image" Target="../media/image2.png"/><Relationship Id="rId13" Type="http://schemas.openxmlformats.org/officeDocument/2006/relationships/hyperlink" Target="../../&#30446;&#24405;.pptx" TargetMode="Externa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8" Type="http://schemas.openxmlformats.org/officeDocument/2006/relationships/theme" Target="../theme/theme2.xml"/><Relationship Id="rId17" Type="http://schemas.openxmlformats.org/officeDocument/2006/relationships/image" Target="../media/image2.png"/><Relationship Id="rId16" Type="http://schemas.openxmlformats.org/officeDocument/2006/relationships/hyperlink" Target="../../&#30446;&#24405;.pptx" TargetMode="External"/><Relationship Id="rId15" Type="http://schemas.openxmlformats.org/officeDocument/2006/relationships/image" Target="../media/image7.png"/><Relationship Id="rId14" Type="http://schemas.openxmlformats.org/officeDocument/2006/relationships/image" Target="../media/image5.png"/><Relationship Id="rId13" Type="http://schemas.openxmlformats.org/officeDocument/2006/relationships/image" Target="../media/image4.png"/><Relationship Id="rId12" Type="http://schemas.openxmlformats.org/officeDocument/2006/relationships/image" Target="../media/image6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12" Type="http://schemas.openxmlformats.org/officeDocument/2006/relationships/image" Target="../media/image8.jpe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64" descr="21版高中同步新教材内文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-23813"/>
            <a:ext cx="9145588" cy="576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65" descr="21版高中同步新教材返回目录">
            <a:hlinkClick r:id="rId13" action="ppaction://hlinkpres?slideindex=1&amp;slidetitle="/>
          </p:cNvPr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5940425" y="298450"/>
            <a:ext cx="103346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66" descr="21版高中同步新教材返回栏目导航">
            <a:hlinkClick r:id="rId15" action="ppaction://hlinksldjump"/>
          </p:cNvPr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7169150" y="285750"/>
            <a:ext cx="1304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7091" name="Text Box 67"/>
          <p:cNvSpPr txBox="1">
            <a:spLocks noChangeArrowheads="1"/>
          </p:cNvSpPr>
          <p:nvPr userDrawn="1"/>
        </p:nvSpPr>
        <p:spPr bwMode="auto">
          <a:xfrm>
            <a:off x="2120900" y="169770"/>
            <a:ext cx="1223963" cy="49244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defTabSz="685800">
              <a:spcBef>
                <a:spcPct val="50000"/>
              </a:spcBef>
              <a:defRPr/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物理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5606" name="Picture 68" descr="21版高中同步新教材上页">
            <a:hlinkClick r:id="" action="ppaction://hlinkshowjump?jump=previousslide"/>
          </p:cNvPr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7181850" y="5148263"/>
            <a:ext cx="620713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69" descr="21版高中同步新教材下页">
            <a:hlinkClick r:id="" action="ppaction://hlinkshowjump?jump=nextslide"/>
          </p:cNvPr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8094663" y="5154613"/>
            <a:ext cx="620712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+mn-ea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5pPr>
      <a:lvl6pPr marL="20002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6pPr>
      <a:lvl7pPr marL="24574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7pPr>
      <a:lvl8pPr marL="29146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8pPr>
      <a:lvl9pPr marL="33718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1版高中同步新教材栏目导航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-23813"/>
            <a:ext cx="9145588" cy="576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 descr="21版高中同步新教材上页">
            <a:hlinkClick r:id="" action="ppaction://hlinkshowjump?jump=previousslide"/>
          </p:cNvPr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7181850" y="5148263"/>
            <a:ext cx="620713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 descr="21版高中同步新教材下页">
            <a:hlinkClick r:id="" action="ppaction://hlinkshowjump?jump=nextslide"/>
          </p:cNvPr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8094663" y="5154613"/>
            <a:ext cx="620712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8" descr="21版高中同步新教材返回栏目导航页面用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989263" y="912813"/>
            <a:ext cx="41036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7017" name="Text Box 9"/>
          <p:cNvSpPr txBox="1">
            <a:spLocks noChangeArrowheads="1"/>
          </p:cNvSpPr>
          <p:nvPr userDrawn="1"/>
        </p:nvSpPr>
        <p:spPr bwMode="auto">
          <a:xfrm>
            <a:off x="2120900" y="179388"/>
            <a:ext cx="1223963" cy="43569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defTabSz="685800">
              <a:spcBef>
                <a:spcPct val="50000"/>
              </a:spcBef>
              <a:defRPr/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物理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6631" name="Picture 10" descr="21版高中同步新教材返回栏目导航页面用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989263" y="2065338"/>
            <a:ext cx="41036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12" descr="21版高中同步新教材返回栏目导航页面用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951163" y="3192463"/>
            <a:ext cx="41036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5" descr="21版高中同步新教材返回目录">
            <a:hlinkClick r:id="rId16" action="ppaction://hlinkpres?slideindex=1&amp;slidetitle="/>
          </p:cNvPr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7344700" y="320378"/>
            <a:ext cx="103346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+mn-ea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5pPr>
      <a:lvl6pPr marL="20002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6pPr>
      <a:lvl7pPr marL="24574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7pPr>
      <a:lvl8pPr marL="29146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8pPr>
      <a:lvl9pPr marL="33718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9" descr="21版高中同步新教材谢谢观赏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-1588" y="-23813"/>
            <a:ext cx="9147176" cy="576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+mn-ea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5pPr>
      <a:lvl6pPr marL="20002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6pPr>
      <a:lvl7pPr marL="24574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7pPr>
      <a:lvl8pPr marL="29146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8pPr>
      <a:lvl9pPr marL="33718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0.emf"/><Relationship Id="rId2" Type="http://schemas.openxmlformats.org/officeDocument/2006/relationships/package" Target="../embeddings/Document1.docx"/><Relationship Id="rId1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emf"/><Relationship Id="rId2" Type="http://schemas.openxmlformats.org/officeDocument/2006/relationships/package" Target="../embeddings/Document2.docx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emf"/><Relationship Id="rId2" Type="http://schemas.openxmlformats.org/officeDocument/2006/relationships/package" Target="../embeddings/Document3.docx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3.emf"/><Relationship Id="rId2" Type="http://schemas.openxmlformats.org/officeDocument/2006/relationships/package" Target="../embeddings/Document4.docx"/><Relationship Id="rId1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jpeg"/><Relationship Id="rId1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4" name="Rectangle 18"/>
          <p:cNvSpPr>
            <a:spLocks noChangeArrowheads="1"/>
          </p:cNvSpPr>
          <p:nvPr/>
        </p:nvSpPr>
        <p:spPr bwMode="auto">
          <a:xfrm>
            <a:off x="264160" y="1641340"/>
            <a:ext cx="8458200" cy="73088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anchor="ctr">
            <a:spAutoFit/>
          </a:bodyPr>
          <a:lstStyle/>
          <a:p>
            <a:pPr algn="ctr"/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节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　力学单位制</a:t>
            </a:r>
            <a:endParaRPr lang="zh-CN" altLang="en-US" sz="32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545455" y="3597910"/>
            <a:ext cx="2437765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中大附中  曲雪华</a:t>
            </a:r>
            <a:endParaRPr lang="zh-CN" alt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" name="TextBox 20"/>
          <p:cNvSpPr txBox="1"/>
          <p:nvPr/>
        </p:nvSpPr>
        <p:spPr>
          <a:xfrm>
            <a:off x="322392" y="504158"/>
            <a:ext cx="835824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科学思维 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6514" y="1206563"/>
            <a:ext cx="835824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思考判断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5076" y="1642260"/>
            <a:ext cx="857256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(1)</a:t>
            </a:r>
            <a:r>
              <a:rPr lang="en-US" dirty="0" err="1" smtClean="0"/>
              <a:t>kg,m</a:t>
            </a:r>
            <a:r>
              <a:rPr lang="en-US" dirty="0" smtClean="0"/>
              <a:t>/</a:t>
            </a:r>
            <a:r>
              <a:rPr lang="en-US" dirty="0" err="1" smtClean="0"/>
              <a:t>s,N</a:t>
            </a:r>
            <a:r>
              <a:rPr lang="zh-CN" altLang="en-US" dirty="0" smtClean="0"/>
              <a:t>是基本单位</a:t>
            </a:r>
            <a:r>
              <a:rPr lang="en-US" dirty="0" smtClean="0"/>
              <a:t>.(</a:t>
            </a:r>
            <a:r>
              <a:rPr lang="zh-CN" altLang="en-US" dirty="0" smtClean="0"/>
              <a:t>　  　</a:t>
            </a:r>
            <a:r>
              <a:rPr lang="en-US" dirty="0" smtClean="0"/>
              <a:t>)</a:t>
            </a:r>
            <a:endParaRPr lang="zh-CN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22220" y="2070888"/>
            <a:ext cx="863685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(2)</a:t>
            </a:r>
            <a:r>
              <a:rPr lang="en-US" dirty="0" err="1" smtClean="0"/>
              <a:t>kg,m,s</a:t>
            </a:r>
            <a:r>
              <a:rPr lang="zh-CN" altLang="en-US" dirty="0" smtClean="0"/>
              <a:t>是基本单位</a:t>
            </a:r>
            <a:r>
              <a:rPr lang="en-US" dirty="0" smtClean="0"/>
              <a:t>.(</a:t>
            </a:r>
            <a:r>
              <a:rPr lang="zh-CN" altLang="en-US" dirty="0" smtClean="0"/>
              <a:t>　  　</a:t>
            </a:r>
            <a:r>
              <a:rPr lang="en-US" dirty="0" smtClean="0"/>
              <a:t>)</a:t>
            </a:r>
            <a:endParaRPr lang="zh-CN" altLang="en-US" dirty="0" smtClean="0"/>
          </a:p>
          <a:p>
            <a:r>
              <a:rPr lang="en-US" dirty="0" smtClean="0"/>
              <a:t>(3)</a:t>
            </a:r>
            <a:r>
              <a:rPr lang="zh-CN" altLang="en-US" dirty="0" smtClean="0"/>
              <a:t>物理量的单位均可以互相导出</a:t>
            </a:r>
            <a:r>
              <a:rPr lang="en-US" dirty="0" smtClean="0"/>
              <a:t>.(</a:t>
            </a:r>
            <a:r>
              <a:rPr lang="zh-CN" altLang="en-US" dirty="0" smtClean="0"/>
              <a:t>    　</a:t>
            </a:r>
            <a:r>
              <a:rPr lang="en-US" dirty="0" smtClean="0"/>
              <a:t>)</a:t>
            </a:r>
            <a:endParaRPr lang="zh-CN" altLang="en-US" dirty="0" smtClean="0"/>
          </a:p>
          <a:p>
            <a:r>
              <a:rPr lang="en-US" dirty="0" smtClean="0"/>
              <a:t>(4)</a:t>
            </a:r>
            <a:r>
              <a:rPr lang="zh-CN" altLang="en-US" dirty="0" smtClean="0"/>
              <a:t>空气对运动物体的阻力正比于其速度</a:t>
            </a:r>
            <a:r>
              <a:rPr lang="en-US" dirty="0" smtClean="0"/>
              <a:t>,</a:t>
            </a:r>
            <a:r>
              <a:rPr lang="zh-CN" altLang="en-US" dirty="0" smtClean="0"/>
              <a:t>即</a:t>
            </a:r>
            <a:r>
              <a:rPr lang="en-US" dirty="0" smtClean="0"/>
              <a:t>F</a:t>
            </a:r>
            <a:r>
              <a:rPr lang="en-US" baseline="-25000" dirty="0" smtClean="0"/>
              <a:t>f</a:t>
            </a:r>
            <a:r>
              <a:rPr lang="en-US" dirty="0" smtClean="0"/>
              <a:t>=</a:t>
            </a:r>
            <a:r>
              <a:rPr lang="en-US" dirty="0" err="1" smtClean="0"/>
              <a:t>kv</a:t>
            </a:r>
            <a:r>
              <a:rPr lang="en-US" dirty="0" smtClean="0"/>
              <a:t>,</a:t>
            </a:r>
            <a:r>
              <a:rPr lang="zh-CN" altLang="en-US" dirty="0" smtClean="0"/>
              <a:t>其中</a:t>
            </a:r>
            <a:r>
              <a:rPr lang="en-US" dirty="0" smtClean="0"/>
              <a:t>k</a:t>
            </a:r>
            <a:r>
              <a:rPr lang="zh-CN" altLang="en-US" dirty="0" smtClean="0"/>
              <a:t>没有单位</a:t>
            </a:r>
            <a:r>
              <a:rPr lang="en-US" dirty="0" smtClean="0"/>
              <a:t>.(</a:t>
            </a:r>
            <a:r>
              <a:rPr lang="zh-CN" altLang="en-US" dirty="0" smtClean="0"/>
              <a:t>　  　</a:t>
            </a:r>
            <a:r>
              <a:rPr lang="en-US" dirty="0" smtClean="0"/>
              <a:t>)</a:t>
            </a:r>
            <a:endParaRPr lang="zh-CN" altLang="en-US" dirty="0" smtClean="0"/>
          </a:p>
          <a:p>
            <a:r>
              <a:rPr lang="en-US" dirty="0" smtClean="0"/>
              <a:t>(5)</a:t>
            </a:r>
            <a:r>
              <a:rPr lang="zh-CN" altLang="en-US" dirty="0" smtClean="0"/>
              <a:t>一个物理量的单位若用两个或两个以上的基本单位的符号表示</a:t>
            </a:r>
            <a:r>
              <a:rPr lang="en-US" dirty="0" smtClean="0"/>
              <a:t>,</a:t>
            </a:r>
            <a:r>
              <a:rPr lang="zh-CN" altLang="en-US" dirty="0" smtClean="0"/>
              <a:t>这个物理量的单位一定是导出单位</a:t>
            </a:r>
            <a:r>
              <a:rPr lang="en-US" dirty="0" smtClean="0"/>
              <a:t>.(    </a:t>
            </a:r>
            <a:r>
              <a:rPr lang="zh-CN" altLang="en-US" dirty="0" smtClean="0"/>
              <a:t>　</a:t>
            </a:r>
            <a:r>
              <a:rPr lang="en-US" dirty="0" smtClean="0"/>
              <a:t>)</a:t>
            </a:r>
            <a:endParaRPr lang="zh-CN" altLang="en-US" dirty="0" smtClean="0"/>
          </a:p>
          <a:p>
            <a:r>
              <a:rPr lang="en-US" dirty="0" smtClean="0"/>
              <a:t>(6)</a:t>
            </a:r>
            <a:r>
              <a:rPr lang="zh-CN" altLang="en-US" dirty="0" smtClean="0"/>
              <a:t>一般来说</a:t>
            </a:r>
            <a:r>
              <a:rPr lang="en-US" dirty="0" smtClean="0"/>
              <a:t>,</a:t>
            </a:r>
            <a:r>
              <a:rPr lang="zh-CN" altLang="en-US" dirty="0" smtClean="0"/>
              <a:t>物理公式主要确定各物理量之间的数量关系</a:t>
            </a:r>
            <a:r>
              <a:rPr lang="en-US" dirty="0" smtClean="0"/>
              <a:t>,</a:t>
            </a:r>
            <a:r>
              <a:rPr lang="zh-CN" altLang="en-US" dirty="0" smtClean="0"/>
              <a:t>并不能确定单位关系</a:t>
            </a:r>
            <a:r>
              <a:rPr lang="en-US" dirty="0" smtClean="0"/>
              <a:t>.(</a:t>
            </a:r>
            <a:r>
              <a:rPr lang="zh-CN" altLang="en-US" dirty="0" smtClean="0"/>
              <a:t>　</a:t>
            </a:r>
            <a:r>
              <a:rPr lang="en-US" altLang="zh-CN" dirty="0" smtClean="0"/>
              <a:t>  </a:t>
            </a:r>
            <a:r>
              <a:rPr lang="zh-CN" altLang="en-US" dirty="0" smtClean="0"/>
              <a:t>　</a:t>
            </a:r>
            <a:r>
              <a:rPr lang="en-US" dirty="0" smtClean="0"/>
              <a:t>)</a:t>
            </a:r>
            <a:endParaRPr lang="zh-CN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429786" y="1642260"/>
            <a:ext cx="7143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×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44034" y="2070888"/>
            <a:ext cx="71438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√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15208" y="4428342"/>
            <a:ext cx="7143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×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15512" y="3642524"/>
            <a:ext cx="7143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√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429918" y="2435701"/>
            <a:ext cx="7143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×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001818" y="2856706"/>
            <a:ext cx="7143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×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7" grpId="0"/>
      <p:bldP spid="20" grpId="0"/>
      <p:bldP spid="13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127000" y="0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127000" y="668655"/>
            <a:ext cx="889889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[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例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1]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多选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对于下面的物理量和单位的说法正确的是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①密度　②牛　③米每秒　④加速度　⑤长度　⑥质量　⑦千克　⑧时间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A.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属于国际单位制中基本单位的是①⑤⑥⑧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B.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属于国际单位制中基本单位的是⑦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C.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属于国际单位制中单位的是②③⑦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D.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属于国际单位制中单位的是④⑤⑥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87845" y="3353435"/>
            <a:ext cx="1501140" cy="811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+mj-lt"/>
                <a:cs typeface="+mj-lt"/>
              </a:rPr>
              <a:t>BC</a:t>
            </a:r>
            <a:endParaRPr lang="zh-CN" altLang="en-US" sz="36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40005" y="741045"/>
            <a:ext cx="9065260" cy="3229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00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[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针对训练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1]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关于物理量和物理量的单位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下列说法中正确的是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A.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在力学范围内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国际单位制规定长度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质量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力为三个基本量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B.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后人为了纪念牛顿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把“牛顿”作为力学中的基本单位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C.1 N=1 kg·m·s</a:t>
            </a:r>
            <a:r>
              <a:rPr lang="en-US" altLang="zh-CN" sz="2400" baseline="30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-2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D.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“秒”“克”“摄氏度”都属于国际单位制的单位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63007" y="3857768"/>
            <a:ext cx="928694" cy="811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+mj-lt"/>
                <a:cs typeface="+mj-lt"/>
              </a:rPr>
              <a:t>C</a:t>
            </a:r>
            <a:endParaRPr lang="zh-CN" altLang="en-US" sz="36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229870" y="692150"/>
            <a:ext cx="8735060" cy="2195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900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[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例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2]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多选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有几个同学在一次运算中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得出了某物体位移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x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的大小同其质量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m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、速度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v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、作用力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F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和运动时间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t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的关系式分别如下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其中一定错误的是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880110" y="2946400"/>
          <a:ext cx="6214110" cy="13569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文档" r:id="rId2" imgW="2195830" imgH="481330" progId="Word.Document.12">
                  <p:embed/>
                </p:oleObj>
              </mc:Choice>
              <mc:Fallback>
                <p:oleObj name="文档" r:id="rId2" imgW="2195830" imgH="481330" progId="Word.Document.12">
                  <p:embed/>
                  <p:pic>
                    <p:nvPicPr>
                      <p:cNvPr id="0" name="图片 2048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80110" y="2946400"/>
                        <a:ext cx="6214110" cy="135699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矩形 6"/>
          <p:cNvSpPr/>
          <p:nvPr/>
        </p:nvSpPr>
        <p:spPr>
          <a:xfrm>
            <a:off x="6149975" y="4140835"/>
            <a:ext cx="1753870" cy="811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 smtClean="0">
                <a:solidFill>
                  <a:srgbClr val="FF0000"/>
                </a:solidFill>
                <a:latin typeface="+mj-lt"/>
                <a:ea typeface="宋体" panose="02010600030101010101" pitchFamily="2" charset="-122"/>
                <a:cs typeface="+mj-lt"/>
              </a:rPr>
              <a:t>ABC</a:t>
            </a:r>
            <a:endParaRPr lang="zh-CN" altLang="en-US" sz="36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173355" y="885825"/>
          <a:ext cx="8594090" cy="41979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" name="文档" r:id="rId2" imgW="3947160" imgH="1883410" progId="Word.Document.12">
                  <p:embed/>
                </p:oleObj>
              </mc:Choice>
              <mc:Fallback>
                <p:oleObj name="文档" r:id="rId2" imgW="3947160" imgH="1883410" progId="Word.Document.12">
                  <p:embed/>
                  <p:pic>
                    <p:nvPicPr>
                      <p:cNvPr id="0" name="图片 3072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73355" y="885825"/>
                        <a:ext cx="8594090" cy="419798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矩形 8"/>
          <p:cNvSpPr/>
          <p:nvPr/>
        </p:nvSpPr>
        <p:spPr>
          <a:xfrm>
            <a:off x="7029450" y="3441700"/>
            <a:ext cx="560705" cy="811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+mj-lt"/>
                <a:cs typeface="+mj-lt"/>
              </a:rPr>
              <a:t>D</a:t>
            </a:r>
            <a:endParaRPr lang="zh-CN" altLang="en-US" sz="36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418733" y="561016"/>
          <a:ext cx="8308340" cy="36436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" name="文档" r:id="rId2" imgW="3778250" imgH="1657350" progId="Word.Document.12">
                  <p:embed/>
                </p:oleObj>
              </mc:Choice>
              <mc:Fallback>
                <p:oleObj name="文档" r:id="rId2" imgW="3778250" imgH="1657350" progId="Word.Document.12">
                  <p:embed/>
                  <p:pic>
                    <p:nvPicPr>
                      <p:cNvPr id="0" name="图片 4096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18733" y="561016"/>
                        <a:ext cx="8308340" cy="364363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矩形 7"/>
          <p:cNvSpPr/>
          <p:nvPr/>
        </p:nvSpPr>
        <p:spPr>
          <a:xfrm>
            <a:off x="6919456" y="4204161"/>
            <a:ext cx="843280" cy="811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+mj-lt"/>
                <a:cs typeface="+mj-lt"/>
              </a:rPr>
              <a:t>BD</a:t>
            </a:r>
            <a:endParaRPr lang="zh-CN" altLang="en-US" sz="36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307946" y="649751"/>
            <a:ext cx="842968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示例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多选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)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在研究匀变速直线运动的实验中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取计数时间间隔为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0.1 s,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测得相邻相等时间间隔的位移差的平均值 </a:t>
            </a:r>
            <a:r>
              <a:rPr lang="el-GR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Δ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x=1.2 cm,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若还测出小车的质量为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500 g,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则关于加速度和合外力的大小及其单位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既正确又符合一般运算要求的是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en-US" altLang="zh-CN" dirty="0" smtClean="0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12" name="对象 11"/>
          <p:cNvGraphicFramePr>
            <a:graphicFrameLocks noChangeAspect="1"/>
          </p:cNvGraphicFramePr>
          <p:nvPr/>
        </p:nvGraphicFramePr>
        <p:xfrm>
          <a:off x="500828" y="2428078"/>
          <a:ext cx="6947906" cy="25709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" name="文档" r:id="rId2" imgW="2942590" imgH="1088390" progId="Word.Document.12">
                  <p:embed/>
                </p:oleObj>
              </mc:Choice>
              <mc:Fallback>
                <p:oleObj name="文档" r:id="rId2" imgW="2942590" imgH="1088390" progId="Word.Document.12">
                  <p:embed/>
                  <p:pic>
                    <p:nvPicPr>
                      <p:cNvPr id="0" name="图片 5120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00828" y="2428078"/>
                        <a:ext cx="6947906" cy="257097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矩形 6"/>
          <p:cNvSpPr/>
          <p:nvPr/>
        </p:nvSpPr>
        <p:spPr>
          <a:xfrm>
            <a:off x="7014986" y="3793875"/>
            <a:ext cx="843280" cy="811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+mj-lt"/>
                <a:ea typeface="宋体" panose="02010600030101010101" pitchFamily="2" charset="-122"/>
                <a:cs typeface="+mj-lt"/>
              </a:rPr>
              <a:t>BD</a:t>
            </a:r>
            <a:endParaRPr lang="zh-CN" altLang="en-US" sz="36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</p:spTree>
  </p:cSld>
  <p:clrMapOvr>
    <a:masterClrMapping/>
  </p:clrMapOvr>
  <p:transition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Text Box 44"/>
          <p:cNvSpPr txBox="1">
            <a:spLocks noChangeArrowheads="1"/>
          </p:cNvSpPr>
          <p:nvPr/>
        </p:nvSpPr>
        <p:spPr bwMode="auto">
          <a:xfrm>
            <a:off x="326261" y="637825"/>
            <a:ext cx="8532813" cy="572464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defTabSz="685800"/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课堂小结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思维导图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" name="W20SBX1RJXJCWL110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1072332" y="1570822"/>
            <a:ext cx="6745460" cy="3071834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Text Box 44"/>
          <p:cNvSpPr txBox="1">
            <a:spLocks noChangeArrowheads="1"/>
          </p:cNvSpPr>
          <p:nvPr/>
        </p:nvSpPr>
        <p:spPr bwMode="auto">
          <a:xfrm>
            <a:off x="286514" y="637825"/>
            <a:ext cx="8532813" cy="504369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defTabSz="685800"/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科学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技术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社会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环境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952" y="1285070"/>
            <a:ext cx="842968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“失足”的美国气象卫星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en-US" dirty="0" smtClean="0"/>
              <a:t>1998</a:t>
            </a:r>
            <a:r>
              <a:rPr lang="zh-CN" altLang="en-US" dirty="0" smtClean="0"/>
              <a:t>年</a:t>
            </a:r>
            <a:r>
              <a:rPr lang="en-US" dirty="0" smtClean="0"/>
              <a:t>2</a:t>
            </a:r>
            <a:r>
              <a:rPr lang="zh-CN" altLang="en-US" dirty="0" smtClean="0"/>
              <a:t>月</a:t>
            </a:r>
            <a:r>
              <a:rPr lang="en-US" dirty="0" smtClean="0"/>
              <a:t>,</a:t>
            </a:r>
            <a:r>
              <a:rPr lang="zh-CN" altLang="en-US" dirty="0" smtClean="0"/>
              <a:t>美国宇航局</a:t>
            </a:r>
            <a:r>
              <a:rPr lang="en-US" dirty="0" smtClean="0"/>
              <a:t>(NASA)</a:t>
            </a:r>
            <a:r>
              <a:rPr lang="zh-CN" altLang="en-US" dirty="0" smtClean="0"/>
              <a:t>发射了一枚探测火星气象的卫星</a:t>
            </a:r>
            <a:r>
              <a:rPr lang="en-US" dirty="0" smtClean="0"/>
              <a:t>,</a:t>
            </a:r>
            <a:r>
              <a:rPr lang="zh-CN" altLang="en-US" dirty="0" smtClean="0"/>
              <a:t>预定于</a:t>
            </a:r>
            <a:r>
              <a:rPr lang="en-US" dirty="0" smtClean="0"/>
              <a:t>1999</a:t>
            </a:r>
            <a:r>
              <a:rPr lang="zh-CN" altLang="en-US" dirty="0" smtClean="0"/>
              <a:t>年</a:t>
            </a:r>
            <a:r>
              <a:rPr lang="en-US" dirty="0" smtClean="0"/>
              <a:t>9</a:t>
            </a:r>
            <a:r>
              <a:rPr lang="zh-CN" altLang="en-US" dirty="0" smtClean="0"/>
              <a:t>月</a:t>
            </a:r>
            <a:r>
              <a:rPr lang="en-US" dirty="0" smtClean="0"/>
              <a:t>23</a:t>
            </a:r>
            <a:r>
              <a:rPr lang="zh-CN" altLang="en-US" dirty="0" smtClean="0"/>
              <a:t>日抵达火星</a:t>
            </a:r>
            <a:r>
              <a:rPr lang="en-US" dirty="0" smtClean="0"/>
              <a:t>.</a:t>
            </a:r>
            <a:r>
              <a:rPr lang="zh-CN" altLang="en-US" dirty="0" smtClean="0"/>
              <a:t>然而研究人员惊讶地发现</a:t>
            </a:r>
            <a:r>
              <a:rPr lang="en-US" dirty="0" smtClean="0"/>
              <a:t>,</a:t>
            </a:r>
            <a:r>
              <a:rPr lang="zh-CN" altLang="en-US" dirty="0" smtClean="0"/>
              <a:t>卫星没有进入预定的轨道</a:t>
            </a:r>
            <a:r>
              <a:rPr lang="en-US" dirty="0" smtClean="0"/>
              <a:t>,</a:t>
            </a:r>
            <a:r>
              <a:rPr lang="zh-CN" altLang="en-US" dirty="0" smtClean="0"/>
              <a:t>却陷入了火星大气层</a:t>
            </a:r>
            <a:r>
              <a:rPr lang="en-US" dirty="0" smtClean="0"/>
              <a:t>,</a:t>
            </a:r>
            <a:r>
              <a:rPr lang="zh-CN" altLang="en-US" dirty="0" smtClean="0"/>
              <a:t>很快就烟消云散了</a:t>
            </a:r>
            <a:r>
              <a:rPr lang="en-US" dirty="0" smtClean="0"/>
              <a:t>.NASA</a:t>
            </a:r>
            <a:r>
              <a:rPr lang="zh-CN" altLang="en-US" dirty="0" smtClean="0"/>
              <a:t>的官员经过紧急调查</a:t>
            </a:r>
            <a:r>
              <a:rPr lang="en-US" dirty="0" smtClean="0"/>
              <a:t>,</a:t>
            </a:r>
            <a:r>
              <a:rPr lang="zh-CN" altLang="en-US" dirty="0" smtClean="0"/>
              <a:t>发现问题居然出在有些资料的计量单位没有把英制转换成公制</a:t>
            </a:r>
            <a:r>
              <a:rPr lang="en-US" dirty="0" smtClean="0"/>
              <a:t>,</a:t>
            </a:r>
            <a:r>
              <a:rPr lang="zh-CN" altLang="en-US" dirty="0" smtClean="0"/>
              <a:t>错误起自承包工程的洛克希德马丁航天公司</a:t>
            </a:r>
            <a:r>
              <a:rPr lang="en-US" dirty="0" smtClean="0"/>
              <a:t>.</a:t>
            </a:r>
            <a:r>
              <a:rPr lang="zh-CN" altLang="en-US" dirty="0" smtClean="0"/>
              <a:t>美国企业包括太空工业使用英制</a:t>
            </a:r>
            <a:r>
              <a:rPr lang="en-US" dirty="0" smtClean="0"/>
              <a:t>,</a:t>
            </a:r>
            <a:r>
              <a:rPr lang="zh-CN" altLang="en-US" dirty="0" smtClean="0"/>
              <a:t>喷射推进实验室</a:t>
            </a:r>
            <a:r>
              <a:rPr lang="en-US" dirty="0" smtClean="0"/>
              <a:t>(</a:t>
            </a:r>
            <a:r>
              <a:rPr lang="zh-CN" altLang="en-US" dirty="0" smtClean="0"/>
              <a:t>国家实验室</a:t>
            </a:r>
            <a:r>
              <a:rPr lang="en-US" dirty="0" smtClean="0"/>
              <a:t>)</a:t>
            </a:r>
            <a:r>
              <a:rPr lang="zh-CN" altLang="en-US" dirty="0" smtClean="0"/>
              <a:t>使用公制</a:t>
            </a:r>
            <a:r>
              <a:rPr lang="en-US" dirty="0" smtClean="0"/>
              <a:t>,</a:t>
            </a:r>
            <a:r>
              <a:rPr lang="zh-CN" altLang="en-US" dirty="0" smtClean="0"/>
              <a:t>承包商理应把英制都转换成公制</a:t>
            </a:r>
            <a:r>
              <a:rPr lang="en-US" dirty="0" smtClean="0"/>
              <a:t>,</a:t>
            </a:r>
            <a:r>
              <a:rPr lang="zh-CN" altLang="en-US" dirty="0" smtClean="0"/>
              <a:t>以便喷射推进实验室每天两次启动小推进器</a:t>
            </a:r>
            <a:r>
              <a:rPr lang="en-US" dirty="0" smtClean="0"/>
              <a:t>,</a:t>
            </a:r>
            <a:r>
              <a:rPr lang="zh-CN" altLang="en-US" dirty="0" smtClean="0"/>
              <a:t>来调整太空船的航向</a:t>
            </a:r>
            <a:r>
              <a:rPr lang="en-US" dirty="0" smtClean="0"/>
              <a:t>.</a:t>
            </a:r>
            <a:r>
              <a:rPr lang="zh-CN" altLang="en-US" dirty="0" smtClean="0"/>
              <a:t>导航员认定启动小推进器的力是以公制的“牛顿”为单位</a:t>
            </a:r>
            <a:r>
              <a:rPr lang="en-US" dirty="0" smtClean="0"/>
              <a:t>.</a:t>
            </a:r>
            <a:r>
              <a:rPr lang="zh-CN" altLang="en-US" dirty="0" smtClean="0"/>
              <a:t>不料</a:t>
            </a:r>
            <a:r>
              <a:rPr lang="en-US" dirty="0" smtClean="0"/>
              <a:t>,</a:t>
            </a:r>
            <a:r>
              <a:rPr lang="zh-CN" altLang="en-US" dirty="0" smtClean="0"/>
              <a:t>洛克希德马丁公司提</a:t>
            </a:r>
            <a:endParaRPr lang="zh-CN" altLang="en-US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286514" y="785004"/>
            <a:ext cx="8429684" cy="2036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供的资料却是以英制的“磅”为单位</a:t>
            </a:r>
            <a:r>
              <a:rPr lang="en-US" dirty="0" smtClean="0"/>
              <a:t>,</a:t>
            </a:r>
            <a:r>
              <a:rPr lang="zh-CN" altLang="en-US" dirty="0" smtClean="0"/>
              <a:t>结果导致太空船的航向出现微小偏差</a:t>
            </a:r>
            <a:r>
              <a:rPr lang="en-US" dirty="0" smtClean="0"/>
              <a:t>.</a:t>
            </a:r>
            <a:r>
              <a:rPr lang="zh-CN" altLang="en-US" dirty="0" smtClean="0"/>
              <a:t>日积月累</a:t>
            </a:r>
            <a:r>
              <a:rPr lang="en-US" dirty="0" smtClean="0"/>
              <a:t>,</a:t>
            </a:r>
            <a:r>
              <a:rPr lang="zh-CN" altLang="en-US" dirty="0" smtClean="0"/>
              <a:t>终于差之毫厘</a:t>
            </a:r>
            <a:r>
              <a:rPr lang="en-US" dirty="0" smtClean="0"/>
              <a:t>,</a:t>
            </a:r>
            <a:r>
              <a:rPr lang="zh-CN" altLang="en-US" dirty="0" smtClean="0"/>
              <a:t>失之千里</a:t>
            </a:r>
            <a:r>
              <a:rPr lang="en-US" dirty="0" smtClean="0"/>
              <a:t>.</a:t>
            </a:r>
            <a:r>
              <a:rPr lang="zh-CN" altLang="en-US" dirty="0" smtClean="0"/>
              <a:t>这个英制未换算成公制的“小错误”造成的损失有多大呢</a:t>
            </a:r>
            <a:r>
              <a:rPr lang="en-US" dirty="0" smtClean="0"/>
              <a:t>?</a:t>
            </a:r>
            <a:r>
              <a:rPr lang="zh-CN" altLang="en-US" dirty="0" smtClean="0"/>
              <a:t>其他损失不计</a:t>
            </a:r>
            <a:r>
              <a:rPr lang="en-US" dirty="0" smtClean="0"/>
              <a:t>,</a:t>
            </a:r>
            <a:r>
              <a:rPr lang="zh-CN" altLang="en-US" dirty="0" smtClean="0"/>
              <a:t>单单卫星的造价就高达</a:t>
            </a:r>
            <a:r>
              <a:rPr lang="en-US" dirty="0" smtClean="0"/>
              <a:t>1.25</a:t>
            </a:r>
            <a:r>
              <a:rPr lang="zh-CN" altLang="en-US" dirty="0" smtClean="0"/>
              <a:t>亿美元</a:t>
            </a:r>
            <a:r>
              <a:rPr lang="en-US" dirty="0" smtClean="0"/>
              <a:t>,</a:t>
            </a:r>
            <a:r>
              <a:rPr lang="zh-CN" altLang="en-US" dirty="0" smtClean="0"/>
              <a:t>这些费用就这样全泡汤了</a:t>
            </a:r>
            <a:r>
              <a:rPr lang="en-US" dirty="0" smtClean="0"/>
              <a:t>.</a:t>
            </a:r>
            <a:r>
              <a:rPr lang="zh-CN" altLang="en-US" dirty="0" smtClean="0"/>
              <a:t>如果美国有统一的计量单位制</a:t>
            </a:r>
            <a:r>
              <a:rPr lang="en-US" dirty="0" smtClean="0"/>
              <a:t>,</a:t>
            </a:r>
            <a:r>
              <a:rPr lang="zh-CN" altLang="en-US" dirty="0" smtClean="0"/>
              <a:t>这样的损失是可以避免的</a:t>
            </a:r>
            <a:r>
              <a:rPr lang="en-US" dirty="0" smtClean="0"/>
              <a:t>.</a:t>
            </a:r>
            <a:endParaRPr lang="zh-CN" altLang="en-US" dirty="0" smtClean="0"/>
          </a:p>
        </p:txBody>
      </p:sp>
      <p:pic>
        <p:nvPicPr>
          <p:cNvPr id="4" name="W20SBX1RJXJCWL109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3501224" y="2570954"/>
            <a:ext cx="2096374" cy="2071702"/>
          </a:xfrm>
          <a:prstGeom prst="rect">
            <a:avLst/>
          </a:prstGeo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572266" y="856442"/>
            <a:ext cx="8001056" cy="2436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在应用公式进行数量运算的同时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也要把单位带入运算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带单位运算时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单位换算要准确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可以把题中已知量的单位都用国际单位制单位表示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计算结果的单位就是用国际单位制单位表示的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这样在统一已知量的单位后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就不必一一写出各个量的单位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只在数字后面写出正确单位即可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选项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A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中</a:t>
            </a:r>
            <a:r>
              <a:rPr lang="en-US" altLang="zh-CN" dirty="0" err="1" smtClean="0">
                <a:latin typeface="楷体" panose="02010609060101010101" charset="-122"/>
                <a:ea typeface="楷体" panose="02010609060101010101" charset="-122"/>
              </a:rPr>
              <a:t>Δx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=1.2 cm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没换成国际单位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,C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项中的小车质量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m=500 g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没换成国际单位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所以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A,C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错误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,B,D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正确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自定义设计方案">
  <a:themeElements>
    <a:clrScheme name="5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5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8_自定义设计方案">
  <a:themeElements>
    <a:clrScheme name="8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8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8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7_自定义设计方案">
  <a:themeElements>
    <a:clrScheme name="7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7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1347</Words>
  <Application>WPS 演示</Application>
  <PresentationFormat>自定义</PresentationFormat>
  <Paragraphs>68</Paragraphs>
  <Slides>12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12</vt:i4>
      </vt:variant>
    </vt:vector>
  </HeadingPairs>
  <TitlesOfParts>
    <vt:vector size="26" baseType="lpstr">
      <vt:lpstr>Arial</vt:lpstr>
      <vt:lpstr>宋体</vt:lpstr>
      <vt:lpstr>Wingdings</vt:lpstr>
      <vt:lpstr>黑体</vt:lpstr>
      <vt:lpstr>楷体</vt:lpstr>
      <vt:lpstr>微软雅黑</vt:lpstr>
      <vt:lpstr>Arial Unicode MS</vt:lpstr>
      <vt:lpstr>5_自定义设计方案</vt:lpstr>
      <vt:lpstr>8_自定义设计方案</vt:lpstr>
      <vt:lpstr>7_自定义设计方案</vt:lpstr>
      <vt:lpstr>Word.Document.12</vt:lpstr>
      <vt:lpstr>Word.Document.12</vt:lpstr>
      <vt:lpstr>Word.Document.12</vt:lpstr>
      <vt:lpstr>Word.Document.12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曲</cp:lastModifiedBy>
  <cp:revision>2495</cp:revision>
  <dcterms:created xsi:type="dcterms:W3CDTF">2013-07-26T02:41:00Z</dcterms:created>
  <dcterms:modified xsi:type="dcterms:W3CDTF">2021-01-14T03:18:06Z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