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ADFD9B4-F384-4F8A-80A0-E6C170834200}" type="doc">
      <dgm:prSet loTypeId="urn:microsoft.com/office/officeart/2005/8/layout/hierarchy6" loCatId="hierarchy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3F342DFA-FC20-4E98-B434-74127473C49C}">
      <dgm:prSet phldrT="[文本]" custT="1"/>
      <dgm:spPr/>
      <dgm:t>
        <a:bodyPr/>
        <a:lstStyle/>
        <a:p>
          <a:r>
            <a:rPr lang="zh-CN" altLang="en-US" sz="2800" dirty="0" smtClean="0"/>
            <a:t>二次函数</a:t>
          </a:r>
          <a:endParaRPr lang="zh-CN" altLang="en-US" sz="2800" dirty="0"/>
        </a:p>
      </dgm:t>
    </dgm:pt>
    <dgm:pt modelId="{764F92EA-AA92-42AE-8D7F-651F009322E5}" type="parTrans" cxnId="{78213585-D62F-4525-A04B-8342FBD03899}">
      <dgm:prSet/>
      <dgm:spPr/>
      <dgm:t>
        <a:bodyPr/>
        <a:lstStyle/>
        <a:p>
          <a:endParaRPr lang="zh-CN" altLang="en-US"/>
        </a:p>
      </dgm:t>
    </dgm:pt>
    <dgm:pt modelId="{2E7AE681-F320-4B2D-ABA4-B4ADA6BF9ECA}" type="sibTrans" cxnId="{78213585-D62F-4525-A04B-8342FBD03899}">
      <dgm:prSet/>
      <dgm:spPr/>
      <dgm:t>
        <a:bodyPr/>
        <a:lstStyle/>
        <a:p>
          <a:endParaRPr lang="zh-CN" altLang="en-US"/>
        </a:p>
      </dgm:t>
    </dgm:pt>
    <dgm:pt modelId="{0B371B7D-84E1-45A9-A779-1F9CBA0942C8}">
      <dgm:prSet phldrT="[文本]"/>
      <dgm:spPr/>
      <dgm:t>
        <a:bodyPr/>
        <a:lstStyle/>
        <a:p>
          <a:r>
            <a:rPr lang="zh-CN" altLang="en-US" dirty="0" smtClean="0"/>
            <a:t>定义</a:t>
          </a:r>
          <a:endParaRPr lang="zh-CN" altLang="en-US" dirty="0"/>
        </a:p>
      </dgm:t>
    </dgm:pt>
    <dgm:pt modelId="{008B06A6-8216-4CE6-9DD8-D537845BE241}" type="parTrans" cxnId="{3FF1AD6D-F2F1-443B-A9EF-59E58D0400C4}">
      <dgm:prSet/>
      <dgm:spPr/>
      <dgm:t>
        <a:bodyPr/>
        <a:lstStyle/>
        <a:p>
          <a:endParaRPr lang="zh-CN" altLang="en-US"/>
        </a:p>
      </dgm:t>
    </dgm:pt>
    <dgm:pt modelId="{1CB775B7-4030-4C27-A51B-F7F5F9F68D1C}" type="sibTrans" cxnId="{3FF1AD6D-F2F1-443B-A9EF-59E58D0400C4}">
      <dgm:prSet/>
      <dgm:spPr/>
      <dgm:t>
        <a:bodyPr/>
        <a:lstStyle/>
        <a:p>
          <a:endParaRPr lang="zh-CN" altLang="en-US"/>
        </a:p>
      </dgm:t>
    </dgm:pt>
    <dgm:pt modelId="{2CE542A5-9433-45E1-866F-1C2AB1BBCCEF}">
      <dgm:prSet phldrT="[文本]"/>
      <dgm:spPr/>
      <dgm:t>
        <a:bodyPr/>
        <a:lstStyle/>
        <a:p>
          <a:r>
            <a:rPr lang="zh-CN" altLang="en-US" dirty="0" smtClean="0"/>
            <a:t>图象</a:t>
          </a:r>
          <a:endParaRPr lang="zh-CN" altLang="en-US" dirty="0"/>
        </a:p>
      </dgm:t>
    </dgm:pt>
    <dgm:pt modelId="{39E8A09D-9949-44B3-9500-A194FC04E507}" type="parTrans" cxnId="{E64D7898-5FDA-42A3-A593-5729805C11EE}">
      <dgm:prSet/>
      <dgm:spPr/>
      <dgm:t>
        <a:bodyPr/>
        <a:lstStyle/>
        <a:p>
          <a:endParaRPr lang="zh-CN" altLang="en-US"/>
        </a:p>
      </dgm:t>
    </dgm:pt>
    <dgm:pt modelId="{9E9E2CA6-7207-496B-AF2F-CBDC375E4D9A}" type="sibTrans" cxnId="{E64D7898-5FDA-42A3-A593-5729805C11EE}">
      <dgm:prSet/>
      <dgm:spPr/>
      <dgm:t>
        <a:bodyPr/>
        <a:lstStyle/>
        <a:p>
          <a:endParaRPr lang="zh-CN" altLang="en-US"/>
        </a:p>
      </dgm:t>
    </dgm:pt>
    <dgm:pt modelId="{E5F091C3-E237-40B8-A177-7F17BDBA568F}">
      <dgm:prSet phldrT="[文本]"/>
      <dgm:spPr/>
      <dgm:t>
        <a:bodyPr/>
        <a:lstStyle/>
        <a:p>
          <a:r>
            <a:rPr lang="zh-CN" altLang="en-US" dirty="0" smtClean="0"/>
            <a:t>性质</a:t>
          </a:r>
          <a:endParaRPr lang="zh-CN" altLang="en-US" dirty="0"/>
        </a:p>
      </dgm:t>
    </dgm:pt>
    <dgm:pt modelId="{1F2B74FE-3EF2-4577-826C-73B1A2E2F1E4}" type="parTrans" cxnId="{10E30230-7188-4EBE-A7AD-00008EB7A696}">
      <dgm:prSet/>
      <dgm:spPr/>
      <dgm:t>
        <a:bodyPr/>
        <a:lstStyle/>
        <a:p>
          <a:endParaRPr lang="zh-CN" altLang="en-US"/>
        </a:p>
      </dgm:t>
    </dgm:pt>
    <dgm:pt modelId="{299F5616-261D-4CE9-9917-A61B0C4561F3}" type="sibTrans" cxnId="{10E30230-7188-4EBE-A7AD-00008EB7A696}">
      <dgm:prSet/>
      <dgm:spPr/>
      <dgm:t>
        <a:bodyPr/>
        <a:lstStyle/>
        <a:p>
          <a:endParaRPr lang="zh-CN" altLang="en-US"/>
        </a:p>
      </dgm:t>
    </dgm:pt>
    <dgm:pt modelId="{C6FB7451-33B7-40DD-BAEF-7664B99AD9A1}" type="pres">
      <dgm:prSet presAssocID="{2ADFD9B4-F384-4F8A-80A0-E6C170834200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18E9EDEF-CFFB-42D8-BAC9-40BD6700F902}" type="pres">
      <dgm:prSet presAssocID="{2ADFD9B4-F384-4F8A-80A0-E6C170834200}" presName="hierFlow" presStyleCnt="0"/>
      <dgm:spPr/>
    </dgm:pt>
    <dgm:pt modelId="{805DE99F-B57B-4FAB-9369-1D7B8DE06518}" type="pres">
      <dgm:prSet presAssocID="{2ADFD9B4-F384-4F8A-80A0-E6C170834200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BE3BB999-B2A1-4106-9760-BBBA46BDDC4F}" type="pres">
      <dgm:prSet presAssocID="{3F342DFA-FC20-4E98-B434-74127473C49C}" presName="Name14" presStyleCnt="0"/>
      <dgm:spPr/>
    </dgm:pt>
    <dgm:pt modelId="{6341EE77-5DD0-477E-8BED-E7670087DC89}" type="pres">
      <dgm:prSet presAssocID="{3F342DFA-FC20-4E98-B434-74127473C49C}" presName="level1Shape" presStyleLbl="node0" presStyleIdx="0" presStyleCnt="1" custScaleX="152458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A09F07BB-9CFF-4ACB-87F3-569B0BCFFCA9}" type="pres">
      <dgm:prSet presAssocID="{3F342DFA-FC20-4E98-B434-74127473C49C}" presName="hierChild2" presStyleCnt="0"/>
      <dgm:spPr/>
    </dgm:pt>
    <dgm:pt modelId="{16681C5C-34A9-44F4-93A1-7F314D3A94C7}" type="pres">
      <dgm:prSet presAssocID="{008B06A6-8216-4CE6-9DD8-D537845BE241}" presName="Name19" presStyleLbl="parChTrans1D2" presStyleIdx="0" presStyleCnt="3"/>
      <dgm:spPr/>
      <dgm:t>
        <a:bodyPr/>
        <a:lstStyle/>
        <a:p>
          <a:endParaRPr lang="zh-CN" altLang="en-US"/>
        </a:p>
      </dgm:t>
    </dgm:pt>
    <dgm:pt modelId="{0A411D82-0F74-4CD4-8BE5-D56359F0E3AF}" type="pres">
      <dgm:prSet presAssocID="{0B371B7D-84E1-45A9-A779-1F9CBA0942C8}" presName="Name21" presStyleCnt="0"/>
      <dgm:spPr/>
    </dgm:pt>
    <dgm:pt modelId="{0E7B23FE-5F1E-4D95-B08E-FE92860E9EE5}" type="pres">
      <dgm:prSet presAssocID="{0B371B7D-84E1-45A9-A779-1F9CBA0942C8}" presName="level2Shape" presStyleLbl="node2" presStyleIdx="0" presStyleCnt="3"/>
      <dgm:spPr/>
      <dgm:t>
        <a:bodyPr/>
        <a:lstStyle/>
        <a:p>
          <a:endParaRPr lang="zh-CN" altLang="en-US"/>
        </a:p>
      </dgm:t>
    </dgm:pt>
    <dgm:pt modelId="{7883CBC8-003F-427B-BAD9-7881D0B42668}" type="pres">
      <dgm:prSet presAssocID="{0B371B7D-84E1-45A9-A779-1F9CBA0942C8}" presName="hierChild3" presStyleCnt="0"/>
      <dgm:spPr/>
    </dgm:pt>
    <dgm:pt modelId="{40400E60-5794-4D54-BFFA-E34A059D8AB3}" type="pres">
      <dgm:prSet presAssocID="{39E8A09D-9949-44B3-9500-A194FC04E507}" presName="Name19" presStyleLbl="parChTrans1D2" presStyleIdx="1" presStyleCnt="3"/>
      <dgm:spPr/>
      <dgm:t>
        <a:bodyPr/>
        <a:lstStyle/>
        <a:p>
          <a:endParaRPr lang="zh-CN" altLang="en-US"/>
        </a:p>
      </dgm:t>
    </dgm:pt>
    <dgm:pt modelId="{E08DA199-D4F5-469A-ABCE-DF3A6AB67AC3}" type="pres">
      <dgm:prSet presAssocID="{2CE542A5-9433-45E1-866F-1C2AB1BBCCEF}" presName="Name21" presStyleCnt="0"/>
      <dgm:spPr/>
    </dgm:pt>
    <dgm:pt modelId="{F727572C-36F7-4A58-A33D-1782F55BE8CE}" type="pres">
      <dgm:prSet presAssocID="{2CE542A5-9433-45E1-866F-1C2AB1BBCCEF}" presName="level2Shape" presStyleLbl="node2" presStyleIdx="1" presStyleCnt="3"/>
      <dgm:spPr/>
      <dgm:t>
        <a:bodyPr/>
        <a:lstStyle/>
        <a:p>
          <a:endParaRPr lang="zh-CN" altLang="en-US"/>
        </a:p>
      </dgm:t>
    </dgm:pt>
    <dgm:pt modelId="{00D74B5A-A08D-4414-9443-4C52B483BFDE}" type="pres">
      <dgm:prSet presAssocID="{2CE542A5-9433-45E1-866F-1C2AB1BBCCEF}" presName="hierChild3" presStyleCnt="0"/>
      <dgm:spPr/>
    </dgm:pt>
    <dgm:pt modelId="{BA19E2E1-A435-46C3-A46D-2B6961DD2B38}" type="pres">
      <dgm:prSet presAssocID="{1F2B74FE-3EF2-4577-826C-73B1A2E2F1E4}" presName="Name19" presStyleLbl="parChTrans1D2" presStyleIdx="2" presStyleCnt="3"/>
      <dgm:spPr/>
      <dgm:t>
        <a:bodyPr/>
        <a:lstStyle/>
        <a:p>
          <a:endParaRPr lang="zh-CN" altLang="en-US"/>
        </a:p>
      </dgm:t>
    </dgm:pt>
    <dgm:pt modelId="{88EA3506-F637-427E-B8FE-1B66F0B61A5B}" type="pres">
      <dgm:prSet presAssocID="{E5F091C3-E237-40B8-A177-7F17BDBA568F}" presName="Name21" presStyleCnt="0"/>
      <dgm:spPr/>
    </dgm:pt>
    <dgm:pt modelId="{38DEF1E9-1B9E-48FD-9A37-BD6E5D61D728}" type="pres">
      <dgm:prSet presAssocID="{E5F091C3-E237-40B8-A177-7F17BDBA568F}" presName="level2Shape" presStyleLbl="node2" presStyleIdx="2" presStyleCnt="3"/>
      <dgm:spPr/>
      <dgm:t>
        <a:bodyPr/>
        <a:lstStyle/>
        <a:p>
          <a:endParaRPr lang="zh-CN" altLang="en-US"/>
        </a:p>
      </dgm:t>
    </dgm:pt>
    <dgm:pt modelId="{D76BF243-1599-48AA-9170-5043CF0E44F6}" type="pres">
      <dgm:prSet presAssocID="{E5F091C3-E237-40B8-A177-7F17BDBA568F}" presName="hierChild3" presStyleCnt="0"/>
      <dgm:spPr/>
    </dgm:pt>
    <dgm:pt modelId="{67220D8C-E898-405B-99B4-7900DCC305FD}" type="pres">
      <dgm:prSet presAssocID="{2ADFD9B4-F384-4F8A-80A0-E6C170834200}" presName="bgShapesFlow" presStyleCnt="0"/>
      <dgm:spPr/>
    </dgm:pt>
  </dgm:ptLst>
  <dgm:cxnLst>
    <dgm:cxn modelId="{DDBF5D5C-37FA-42D2-A7DA-B6B19A694627}" type="presOf" srcId="{E5F091C3-E237-40B8-A177-7F17BDBA568F}" destId="{38DEF1E9-1B9E-48FD-9A37-BD6E5D61D728}" srcOrd="0" destOrd="0" presId="urn:microsoft.com/office/officeart/2005/8/layout/hierarchy6"/>
    <dgm:cxn modelId="{2E48D4FF-D052-4CD2-B235-083F9AC354CF}" type="presOf" srcId="{3F342DFA-FC20-4E98-B434-74127473C49C}" destId="{6341EE77-5DD0-477E-8BED-E7670087DC89}" srcOrd="0" destOrd="0" presId="urn:microsoft.com/office/officeart/2005/8/layout/hierarchy6"/>
    <dgm:cxn modelId="{4AECEAA9-20FB-427E-BE9C-D395E5B91148}" type="presOf" srcId="{2CE542A5-9433-45E1-866F-1C2AB1BBCCEF}" destId="{F727572C-36F7-4A58-A33D-1782F55BE8CE}" srcOrd="0" destOrd="0" presId="urn:microsoft.com/office/officeart/2005/8/layout/hierarchy6"/>
    <dgm:cxn modelId="{78213585-D62F-4525-A04B-8342FBD03899}" srcId="{2ADFD9B4-F384-4F8A-80A0-E6C170834200}" destId="{3F342DFA-FC20-4E98-B434-74127473C49C}" srcOrd="0" destOrd="0" parTransId="{764F92EA-AA92-42AE-8D7F-651F009322E5}" sibTransId="{2E7AE681-F320-4B2D-ABA4-B4ADA6BF9ECA}"/>
    <dgm:cxn modelId="{10E30230-7188-4EBE-A7AD-00008EB7A696}" srcId="{3F342DFA-FC20-4E98-B434-74127473C49C}" destId="{E5F091C3-E237-40B8-A177-7F17BDBA568F}" srcOrd="2" destOrd="0" parTransId="{1F2B74FE-3EF2-4577-826C-73B1A2E2F1E4}" sibTransId="{299F5616-261D-4CE9-9917-A61B0C4561F3}"/>
    <dgm:cxn modelId="{3FF1AD6D-F2F1-443B-A9EF-59E58D0400C4}" srcId="{3F342DFA-FC20-4E98-B434-74127473C49C}" destId="{0B371B7D-84E1-45A9-A779-1F9CBA0942C8}" srcOrd="0" destOrd="0" parTransId="{008B06A6-8216-4CE6-9DD8-D537845BE241}" sibTransId="{1CB775B7-4030-4C27-A51B-F7F5F9F68D1C}"/>
    <dgm:cxn modelId="{02ACC86E-7167-4156-A279-99D90172F996}" type="presOf" srcId="{2ADFD9B4-F384-4F8A-80A0-E6C170834200}" destId="{C6FB7451-33B7-40DD-BAEF-7664B99AD9A1}" srcOrd="0" destOrd="0" presId="urn:microsoft.com/office/officeart/2005/8/layout/hierarchy6"/>
    <dgm:cxn modelId="{E64D7898-5FDA-42A3-A593-5729805C11EE}" srcId="{3F342DFA-FC20-4E98-B434-74127473C49C}" destId="{2CE542A5-9433-45E1-866F-1C2AB1BBCCEF}" srcOrd="1" destOrd="0" parTransId="{39E8A09D-9949-44B3-9500-A194FC04E507}" sibTransId="{9E9E2CA6-7207-496B-AF2F-CBDC375E4D9A}"/>
    <dgm:cxn modelId="{00972A01-DD90-45EA-906B-03C0DE224BE0}" type="presOf" srcId="{008B06A6-8216-4CE6-9DD8-D537845BE241}" destId="{16681C5C-34A9-44F4-93A1-7F314D3A94C7}" srcOrd="0" destOrd="0" presId="urn:microsoft.com/office/officeart/2005/8/layout/hierarchy6"/>
    <dgm:cxn modelId="{C3BCCF27-1EEF-4184-96D3-BA82EC627E0E}" type="presOf" srcId="{0B371B7D-84E1-45A9-A779-1F9CBA0942C8}" destId="{0E7B23FE-5F1E-4D95-B08E-FE92860E9EE5}" srcOrd="0" destOrd="0" presId="urn:microsoft.com/office/officeart/2005/8/layout/hierarchy6"/>
    <dgm:cxn modelId="{1DA3365C-69B3-41E6-9D0C-6AB2B4401E61}" type="presOf" srcId="{1F2B74FE-3EF2-4577-826C-73B1A2E2F1E4}" destId="{BA19E2E1-A435-46C3-A46D-2B6961DD2B38}" srcOrd="0" destOrd="0" presId="urn:microsoft.com/office/officeart/2005/8/layout/hierarchy6"/>
    <dgm:cxn modelId="{DD93FA88-D831-43E7-BA25-F9E1BA5F1EA1}" type="presOf" srcId="{39E8A09D-9949-44B3-9500-A194FC04E507}" destId="{40400E60-5794-4D54-BFFA-E34A059D8AB3}" srcOrd="0" destOrd="0" presId="urn:microsoft.com/office/officeart/2005/8/layout/hierarchy6"/>
    <dgm:cxn modelId="{7A7FFC49-49A3-490C-B426-BC7D55E79124}" type="presParOf" srcId="{C6FB7451-33B7-40DD-BAEF-7664B99AD9A1}" destId="{18E9EDEF-CFFB-42D8-BAC9-40BD6700F902}" srcOrd="0" destOrd="0" presId="urn:microsoft.com/office/officeart/2005/8/layout/hierarchy6"/>
    <dgm:cxn modelId="{0CE731DF-359C-43E1-B924-68D6D0AEE900}" type="presParOf" srcId="{18E9EDEF-CFFB-42D8-BAC9-40BD6700F902}" destId="{805DE99F-B57B-4FAB-9369-1D7B8DE06518}" srcOrd="0" destOrd="0" presId="urn:microsoft.com/office/officeart/2005/8/layout/hierarchy6"/>
    <dgm:cxn modelId="{701D13A6-73E9-434A-96F9-E2E887C50929}" type="presParOf" srcId="{805DE99F-B57B-4FAB-9369-1D7B8DE06518}" destId="{BE3BB999-B2A1-4106-9760-BBBA46BDDC4F}" srcOrd="0" destOrd="0" presId="urn:microsoft.com/office/officeart/2005/8/layout/hierarchy6"/>
    <dgm:cxn modelId="{55830D63-B6C4-49F0-B1BB-6D58405A6DD5}" type="presParOf" srcId="{BE3BB999-B2A1-4106-9760-BBBA46BDDC4F}" destId="{6341EE77-5DD0-477E-8BED-E7670087DC89}" srcOrd="0" destOrd="0" presId="urn:microsoft.com/office/officeart/2005/8/layout/hierarchy6"/>
    <dgm:cxn modelId="{1D189017-AC93-4C63-9894-B6013CF9ED67}" type="presParOf" srcId="{BE3BB999-B2A1-4106-9760-BBBA46BDDC4F}" destId="{A09F07BB-9CFF-4ACB-87F3-569B0BCFFCA9}" srcOrd="1" destOrd="0" presId="urn:microsoft.com/office/officeart/2005/8/layout/hierarchy6"/>
    <dgm:cxn modelId="{C5256AEF-97E3-4F4E-9DC8-1721D16C0BD8}" type="presParOf" srcId="{A09F07BB-9CFF-4ACB-87F3-569B0BCFFCA9}" destId="{16681C5C-34A9-44F4-93A1-7F314D3A94C7}" srcOrd="0" destOrd="0" presId="urn:microsoft.com/office/officeart/2005/8/layout/hierarchy6"/>
    <dgm:cxn modelId="{3AE838DD-BE54-468E-A5B8-7CCC244D5D0D}" type="presParOf" srcId="{A09F07BB-9CFF-4ACB-87F3-569B0BCFFCA9}" destId="{0A411D82-0F74-4CD4-8BE5-D56359F0E3AF}" srcOrd="1" destOrd="0" presId="urn:microsoft.com/office/officeart/2005/8/layout/hierarchy6"/>
    <dgm:cxn modelId="{3A899A18-DA24-4283-AAAA-D9348AABCED0}" type="presParOf" srcId="{0A411D82-0F74-4CD4-8BE5-D56359F0E3AF}" destId="{0E7B23FE-5F1E-4D95-B08E-FE92860E9EE5}" srcOrd="0" destOrd="0" presId="urn:microsoft.com/office/officeart/2005/8/layout/hierarchy6"/>
    <dgm:cxn modelId="{E80D154A-A800-45A3-8E49-1822DDE927FC}" type="presParOf" srcId="{0A411D82-0F74-4CD4-8BE5-D56359F0E3AF}" destId="{7883CBC8-003F-427B-BAD9-7881D0B42668}" srcOrd="1" destOrd="0" presId="urn:microsoft.com/office/officeart/2005/8/layout/hierarchy6"/>
    <dgm:cxn modelId="{635AE2CE-F10E-4C92-AF08-FB7783FB9A61}" type="presParOf" srcId="{A09F07BB-9CFF-4ACB-87F3-569B0BCFFCA9}" destId="{40400E60-5794-4D54-BFFA-E34A059D8AB3}" srcOrd="2" destOrd="0" presId="urn:microsoft.com/office/officeart/2005/8/layout/hierarchy6"/>
    <dgm:cxn modelId="{D4AE8BD0-2844-4653-A335-717D0909F184}" type="presParOf" srcId="{A09F07BB-9CFF-4ACB-87F3-569B0BCFFCA9}" destId="{E08DA199-D4F5-469A-ABCE-DF3A6AB67AC3}" srcOrd="3" destOrd="0" presId="urn:microsoft.com/office/officeart/2005/8/layout/hierarchy6"/>
    <dgm:cxn modelId="{B4C0CDE4-A52C-4E26-92E9-22959579C4A6}" type="presParOf" srcId="{E08DA199-D4F5-469A-ABCE-DF3A6AB67AC3}" destId="{F727572C-36F7-4A58-A33D-1782F55BE8CE}" srcOrd="0" destOrd="0" presId="urn:microsoft.com/office/officeart/2005/8/layout/hierarchy6"/>
    <dgm:cxn modelId="{C008206D-2518-4805-807D-2239D3BA073E}" type="presParOf" srcId="{E08DA199-D4F5-469A-ABCE-DF3A6AB67AC3}" destId="{00D74B5A-A08D-4414-9443-4C52B483BFDE}" srcOrd="1" destOrd="0" presId="urn:microsoft.com/office/officeart/2005/8/layout/hierarchy6"/>
    <dgm:cxn modelId="{E663F6FE-3FCD-43A6-ABDF-AA19150FD747}" type="presParOf" srcId="{A09F07BB-9CFF-4ACB-87F3-569B0BCFFCA9}" destId="{BA19E2E1-A435-46C3-A46D-2B6961DD2B38}" srcOrd="4" destOrd="0" presId="urn:microsoft.com/office/officeart/2005/8/layout/hierarchy6"/>
    <dgm:cxn modelId="{816B7F4C-F99D-4184-998F-47911E8D4E46}" type="presParOf" srcId="{A09F07BB-9CFF-4ACB-87F3-569B0BCFFCA9}" destId="{88EA3506-F637-427E-B8FE-1B66F0B61A5B}" srcOrd="5" destOrd="0" presId="urn:microsoft.com/office/officeart/2005/8/layout/hierarchy6"/>
    <dgm:cxn modelId="{0B9A227A-49DB-44DD-882E-FAF681BDAA75}" type="presParOf" srcId="{88EA3506-F637-427E-B8FE-1B66F0B61A5B}" destId="{38DEF1E9-1B9E-48FD-9A37-BD6E5D61D728}" srcOrd="0" destOrd="0" presId="urn:microsoft.com/office/officeart/2005/8/layout/hierarchy6"/>
    <dgm:cxn modelId="{C1B3FBB0-9DDD-4312-B284-DE62CBBD77B6}" type="presParOf" srcId="{88EA3506-F637-427E-B8FE-1B66F0B61A5B}" destId="{D76BF243-1599-48AA-9170-5043CF0E44F6}" srcOrd="1" destOrd="0" presId="urn:microsoft.com/office/officeart/2005/8/layout/hierarchy6"/>
    <dgm:cxn modelId="{D9042340-4D62-44E5-957D-30177A443CDA}" type="presParOf" srcId="{C6FB7451-33B7-40DD-BAEF-7664B99AD9A1}" destId="{67220D8C-E898-405B-99B4-7900DCC305FD}" srcOrd="1" destOrd="0" presId="urn:microsoft.com/office/officeart/2005/8/layout/hierarchy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41EE77-5DD0-477E-8BED-E7670087DC89}">
      <dsp:nvSpPr>
        <dsp:cNvPr id="0" name=""/>
        <dsp:cNvSpPr/>
      </dsp:nvSpPr>
      <dsp:spPr>
        <a:xfrm>
          <a:off x="3602901" y="518"/>
          <a:ext cx="2408326" cy="105311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kern="1200" dirty="0" smtClean="0"/>
            <a:t>二次函数</a:t>
          </a:r>
          <a:endParaRPr lang="zh-CN" altLang="en-US" sz="2800" kern="1200" dirty="0"/>
        </a:p>
      </dsp:txBody>
      <dsp:txXfrm>
        <a:off x="3633746" y="31363"/>
        <a:ext cx="2346636" cy="991420"/>
      </dsp:txXfrm>
    </dsp:sp>
    <dsp:sp modelId="{16681C5C-34A9-44F4-93A1-7F314D3A94C7}">
      <dsp:nvSpPr>
        <dsp:cNvPr id="0" name=""/>
        <dsp:cNvSpPr/>
      </dsp:nvSpPr>
      <dsp:spPr>
        <a:xfrm>
          <a:off x="2753499" y="1053628"/>
          <a:ext cx="2053565" cy="421244"/>
        </a:xfrm>
        <a:custGeom>
          <a:avLst/>
          <a:gdLst/>
          <a:ahLst/>
          <a:cxnLst/>
          <a:rect l="0" t="0" r="0" b="0"/>
          <a:pathLst>
            <a:path>
              <a:moveTo>
                <a:pt x="2053565" y="0"/>
              </a:moveTo>
              <a:lnTo>
                <a:pt x="2053565" y="210622"/>
              </a:lnTo>
              <a:lnTo>
                <a:pt x="0" y="210622"/>
              </a:lnTo>
              <a:lnTo>
                <a:pt x="0" y="421244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E7B23FE-5F1E-4D95-B08E-FE92860E9EE5}">
      <dsp:nvSpPr>
        <dsp:cNvPr id="0" name=""/>
        <dsp:cNvSpPr/>
      </dsp:nvSpPr>
      <dsp:spPr>
        <a:xfrm>
          <a:off x="1963667" y="1474872"/>
          <a:ext cx="1579665" cy="105311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4200" kern="1200" dirty="0" smtClean="0"/>
            <a:t>定义</a:t>
          </a:r>
          <a:endParaRPr lang="zh-CN" altLang="en-US" sz="4200" kern="1200" dirty="0"/>
        </a:p>
      </dsp:txBody>
      <dsp:txXfrm>
        <a:off x="1994512" y="1505717"/>
        <a:ext cx="1517975" cy="991420"/>
      </dsp:txXfrm>
    </dsp:sp>
    <dsp:sp modelId="{40400E60-5794-4D54-BFFA-E34A059D8AB3}">
      <dsp:nvSpPr>
        <dsp:cNvPr id="0" name=""/>
        <dsp:cNvSpPr/>
      </dsp:nvSpPr>
      <dsp:spPr>
        <a:xfrm>
          <a:off x="4761345" y="1053628"/>
          <a:ext cx="91440" cy="42124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21244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727572C-36F7-4A58-A33D-1782F55BE8CE}">
      <dsp:nvSpPr>
        <dsp:cNvPr id="0" name=""/>
        <dsp:cNvSpPr/>
      </dsp:nvSpPr>
      <dsp:spPr>
        <a:xfrm>
          <a:off x="4017232" y="1474872"/>
          <a:ext cx="1579665" cy="105311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4200" kern="1200" dirty="0" smtClean="0"/>
            <a:t>图象</a:t>
          </a:r>
          <a:endParaRPr lang="zh-CN" altLang="en-US" sz="4200" kern="1200" dirty="0"/>
        </a:p>
      </dsp:txBody>
      <dsp:txXfrm>
        <a:off x="4048077" y="1505717"/>
        <a:ext cx="1517975" cy="991420"/>
      </dsp:txXfrm>
    </dsp:sp>
    <dsp:sp modelId="{BA19E2E1-A435-46C3-A46D-2B6961DD2B38}">
      <dsp:nvSpPr>
        <dsp:cNvPr id="0" name=""/>
        <dsp:cNvSpPr/>
      </dsp:nvSpPr>
      <dsp:spPr>
        <a:xfrm>
          <a:off x="4807065" y="1053628"/>
          <a:ext cx="2053565" cy="42124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0622"/>
              </a:lnTo>
              <a:lnTo>
                <a:pt x="2053565" y="210622"/>
              </a:lnTo>
              <a:lnTo>
                <a:pt x="2053565" y="421244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8DEF1E9-1B9E-48FD-9A37-BD6E5D61D728}">
      <dsp:nvSpPr>
        <dsp:cNvPr id="0" name=""/>
        <dsp:cNvSpPr/>
      </dsp:nvSpPr>
      <dsp:spPr>
        <a:xfrm>
          <a:off x="6070797" y="1474872"/>
          <a:ext cx="1579665" cy="105311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4200" kern="1200" dirty="0" smtClean="0"/>
            <a:t>性质</a:t>
          </a:r>
          <a:endParaRPr lang="zh-CN" altLang="en-US" sz="4200" kern="1200" dirty="0"/>
        </a:p>
      </dsp:txBody>
      <dsp:txXfrm>
        <a:off x="6101642" y="1505717"/>
        <a:ext cx="1517975" cy="9914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220A0-6D22-44FB-A355-A8FD355124E7}" type="datetimeFigureOut">
              <a:rPr lang="zh-CN" altLang="en-US" smtClean="0"/>
              <a:t>2016/1/7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AFBEF-DDB7-4DA1-8A7F-E38C1331AD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80058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220A0-6D22-44FB-A355-A8FD355124E7}" type="datetimeFigureOut">
              <a:rPr lang="zh-CN" altLang="en-US" smtClean="0"/>
              <a:t>2016/1/7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AFBEF-DDB7-4DA1-8A7F-E38C1331AD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10648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220A0-6D22-44FB-A355-A8FD355124E7}" type="datetimeFigureOut">
              <a:rPr lang="zh-CN" altLang="en-US" smtClean="0"/>
              <a:t>2016/1/7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AFBEF-DDB7-4DA1-8A7F-E38C1331AD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35802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220A0-6D22-44FB-A355-A8FD355124E7}" type="datetimeFigureOut">
              <a:rPr lang="zh-CN" altLang="en-US" smtClean="0"/>
              <a:t>2016/1/7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AFBEF-DDB7-4DA1-8A7F-E38C1331AD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26977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220A0-6D22-44FB-A355-A8FD355124E7}" type="datetimeFigureOut">
              <a:rPr lang="zh-CN" altLang="en-US" smtClean="0"/>
              <a:t>2016/1/7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AFBEF-DDB7-4DA1-8A7F-E38C1331AD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15916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220A0-6D22-44FB-A355-A8FD355124E7}" type="datetimeFigureOut">
              <a:rPr lang="zh-CN" altLang="en-US" smtClean="0"/>
              <a:t>2016/1/7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AFBEF-DDB7-4DA1-8A7F-E38C1331AD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84226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220A0-6D22-44FB-A355-A8FD355124E7}" type="datetimeFigureOut">
              <a:rPr lang="zh-CN" altLang="en-US" smtClean="0"/>
              <a:t>2016/1/7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AFBEF-DDB7-4DA1-8A7F-E38C1331AD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5459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220A0-6D22-44FB-A355-A8FD355124E7}" type="datetimeFigureOut">
              <a:rPr lang="zh-CN" altLang="en-US" smtClean="0"/>
              <a:t>2016/1/7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AFBEF-DDB7-4DA1-8A7F-E38C1331AD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98810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220A0-6D22-44FB-A355-A8FD355124E7}" type="datetimeFigureOut">
              <a:rPr lang="zh-CN" altLang="en-US" smtClean="0"/>
              <a:t>2016/1/7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AFBEF-DDB7-4DA1-8A7F-E38C1331AD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1193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描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220A0-6D22-44FB-A355-A8FD355124E7}" type="datetimeFigureOut">
              <a:rPr lang="zh-CN" altLang="en-US" smtClean="0"/>
              <a:t>2016/1/7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AFBEF-DDB7-4DA1-8A7F-E38C1331AD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50374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引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220A0-6D22-44FB-A355-A8FD355124E7}" type="datetimeFigureOut">
              <a:rPr lang="zh-CN" altLang="en-US" smtClean="0"/>
              <a:t>2016/1/7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AFBEF-DDB7-4DA1-8A7F-E38C1331ADF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829886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220A0-6D22-44FB-A355-A8FD355124E7}" type="datetimeFigureOut">
              <a:rPr lang="zh-CN" altLang="en-US" smtClean="0"/>
              <a:t>2016/1/7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AFBEF-DDB7-4DA1-8A7F-E38C1331AD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09881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言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220A0-6D22-44FB-A355-A8FD355124E7}" type="datetimeFigureOut">
              <a:rPr lang="zh-CN" altLang="en-US" smtClean="0"/>
              <a:t>2016/1/7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AFBEF-DDB7-4DA1-8A7F-E38C1331ADF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191869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真或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220A0-6D22-44FB-A355-A8FD355124E7}" type="datetimeFigureOut">
              <a:rPr lang="zh-CN" altLang="en-US" smtClean="0"/>
              <a:t>2016/1/7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AFBEF-DDB7-4DA1-8A7F-E38C1331AD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30945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220A0-6D22-44FB-A355-A8FD355124E7}" type="datetimeFigureOut">
              <a:rPr lang="zh-CN" altLang="en-US" smtClean="0"/>
              <a:t>2016/1/7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AFBEF-DDB7-4DA1-8A7F-E38C1331AD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55008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220A0-6D22-44FB-A355-A8FD355124E7}" type="datetimeFigureOut">
              <a:rPr lang="zh-CN" altLang="en-US" smtClean="0"/>
              <a:t>2016/1/7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AFBEF-DDB7-4DA1-8A7F-E38C1331AD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74173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8220A0-6D22-44FB-A355-A8FD355124E7}" type="datetimeFigureOut">
              <a:rPr lang="zh-CN" altLang="en-US" smtClean="0"/>
              <a:t>2016/1/7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FC6AFBEF-DDB7-4DA1-8A7F-E38C1331AD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739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908504" y="306021"/>
            <a:ext cx="6417141" cy="92333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二次函数的知识总结</a:t>
            </a:r>
            <a:endParaRPr lang="zh-CN" alt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graphicFrame>
        <p:nvGraphicFramePr>
          <p:cNvPr id="9" name="图示 8"/>
          <p:cNvGraphicFramePr/>
          <p:nvPr>
            <p:extLst>
              <p:ext uri="{D42A27DB-BD31-4B8C-83A1-F6EECF244321}">
                <p14:modId xmlns:p14="http://schemas.microsoft.com/office/powerpoint/2010/main" val="3546566473"/>
              </p:ext>
            </p:extLst>
          </p:nvPr>
        </p:nvGraphicFramePr>
        <p:xfrm>
          <a:off x="528676" y="1361110"/>
          <a:ext cx="9614130" cy="25285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下箭头 9"/>
          <p:cNvSpPr/>
          <p:nvPr/>
        </p:nvSpPr>
        <p:spPr>
          <a:xfrm>
            <a:off x="2838734" y="3889611"/>
            <a:ext cx="518615" cy="80521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2017247" y="4694830"/>
            <a:ext cx="2203061" cy="1225264"/>
          </a:xfrm>
          <a:prstGeom prst="rect">
            <a:avLst/>
          </a:prstGeom>
          <a:noFill/>
          <a:ln w="539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4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、一般式</a:t>
            </a:r>
            <a:endParaRPr lang="en-US" altLang="zh-CN" sz="24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4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lang="zh-CN" altLang="en-US" sz="24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交点式</a:t>
            </a:r>
            <a:endParaRPr lang="en-US" altLang="zh-CN" sz="24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4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24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、顶点式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2" name="下箭头 11"/>
          <p:cNvSpPr/>
          <p:nvPr/>
        </p:nvSpPr>
        <p:spPr>
          <a:xfrm>
            <a:off x="5148792" y="3889611"/>
            <a:ext cx="518615" cy="80521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4327305" y="4694830"/>
            <a:ext cx="2203061" cy="1569660"/>
          </a:xfrm>
          <a:prstGeom prst="rect">
            <a:avLst/>
          </a:prstGeom>
          <a:noFill/>
          <a:ln w="539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4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、开口方向</a:t>
            </a:r>
            <a:endParaRPr lang="en-US" altLang="zh-CN" sz="24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4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lang="zh-CN" altLang="en-US" sz="24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顶点坐标（最值）</a:t>
            </a:r>
            <a:endParaRPr lang="en-US" altLang="zh-CN" sz="24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4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24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、对称轴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4" name="下箭头 13"/>
          <p:cNvSpPr/>
          <p:nvPr/>
        </p:nvSpPr>
        <p:spPr>
          <a:xfrm>
            <a:off x="7464049" y="3889611"/>
            <a:ext cx="518615" cy="80521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6642562" y="4694830"/>
            <a:ext cx="2203061" cy="830997"/>
          </a:xfrm>
          <a:prstGeom prst="rect">
            <a:avLst/>
          </a:prstGeom>
          <a:noFill/>
          <a:ln w="539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4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、增减性</a:t>
            </a:r>
            <a:endParaRPr lang="en-US" altLang="zh-CN" sz="24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4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4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、平移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55516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29546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典型题目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文本框 4"/>
              <p:cNvSpPr txBox="1"/>
              <p:nvPr/>
            </p:nvSpPr>
            <p:spPr>
              <a:xfrm>
                <a:off x="365760" y="1026942"/>
                <a:ext cx="10972800" cy="15744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1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、若函数</a:t>
                </a:r>
                <a14:m>
                  <m:oMath xmlns:m="http://schemas.openxmlformats.org/officeDocument/2006/math">
                    <m:r>
                      <a:rPr lang="en-US" altLang="zh-CN" sz="2800" b="1" i="1" smtClean="0">
                        <a:latin typeface="Cambria Math" panose="02040503050406030204" pitchFamily="18" charset="0"/>
                      </a:rPr>
                      <m:t>𝒚</m:t>
                    </m:r>
                    <m:r>
                      <a:rPr lang="en-US" altLang="zh-CN" sz="2800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zh-CN" sz="2800" b="1" i="1" smtClean="0">
                        <a:latin typeface="Cambria Math" panose="02040503050406030204" pitchFamily="18" charset="0"/>
                      </a:rPr>
                      <m:t>𝒎</m:t>
                    </m:r>
                    <m:sSup>
                      <m:sSupPr>
                        <m:ctrlPr>
                          <a:rPr lang="en-US" altLang="zh-CN" sz="2800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b="1" i="1" smtClean="0">
                            <a:latin typeface="Cambria Math" panose="02040503050406030204" pitchFamily="18" charset="0"/>
                          </a:rPr>
                          <m:t>𝒙</m:t>
                        </m:r>
                      </m:e>
                      <m:sup>
                        <m:r>
                          <a:rPr lang="en-US" altLang="zh-CN" sz="2800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  <m:r>
                      <a:rPr lang="en-US" altLang="zh-CN" sz="2800" b="1" i="1" smtClean="0">
                        <a:latin typeface="Cambria Math" panose="02040503050406030204" pitchFamily="18" charset="0"/>
                      </a:rPr>
                      <m:t>+</m:t>
                    </m:r>
                    <m:d>
                      <m:dPr>
                        <m:ctrlPr>
                          <a:rPr lang="en-US" altLang="zh-CN" sz="2800" b="1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CN" sz="2800" b="1" i="1" smtClean="0">
                            <a:latin typeface="Cambria Math" panose="02040503050406030204" pitchFamily="18" charset="0"/>
                          </a:rPr>
                          <m:t>𝒎</m:t>
                        </m:r>
                        <m:r>
                          <a:rPr lang="en-US" altLang="zh-CN" sz="2800" b="1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zh-CN" sz="2800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</m:d>
                    <m:r>
                      <a:rPr lang="en-US" altLang="zh-CN" sz="2800" b="1" i="1" smtClean="0">
                        <a:latin typeface="Cambria Math" panose="02040503050406030204" pitchFamily="18" charset="0"/>
                      </a:rPr>
                      <m:t>𝒙</m:t>
                    </m:r>
                    <m:r>
                      <a:rPr lang="en-US" altLang="zh-CN" sz="2800" b="1" i="1" smtClean="0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en-US" altLang="zh-CN" sz="2800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sz="2800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  <m:r>
                      <a:rPr lang="en-US" altLang="zh-CN" sz="2800" b="1" i="1" smtClean="0">
                        <a:latin typeface="Cambria Math" panose="02040503050406030204" pitchFamily="18" charset="0"/>
                      </a:rPr>
                      <m:t>𝒎</m:t>
                    </m:r>
                    <m:r>
                      <a:rPr lang="en-US" altLang="zh-CN" sz="2800" b="1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altLang="zh-CN" sz="2800" b="1" i="1" smtClean="0">
                        <a:latin typeface="Cambria Math" panose="02040503050406030204" pitchFamily="18" charset="0"/>
                      </a:rPr>
                      <m:t>𝟏</m:t>
                    </m:r>
                    <m:r>
                      <a:rPr lang="en-US" altLang="zh-CN" sz="2800" b="1" i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的图象与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x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轴只有一个交点，那么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m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的值为（）</a:t>
                </a:r>
                <a:endParaRPr lang="en-US" altLang="zh-CN" sz="2800" b="1" dirty="0" smtClean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A 0      B 0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或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2   C 2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或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-2     D 0,2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或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-2</a:t>
                </a:r>
                <a:r>
                  <a:rPr lang="en-US" altLang="zh-CN" sz="28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【</a:t>
                </a:r>
                <a:r>
                  <a:rPr lang="zh-CN" altLang="en-US" sz="28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交点个数与判别式</a:t>
                </a:r>
                <a:r>
                  <a:rPr lang="en-US" altLang="zh-CN" sz="2800" b="1" dirty="0" smtClean="0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】</a:t>
                </a:r>
                <a:endParaRPr lang="zh-CN" altLang="en-US" sz="2800" b="1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mc:Choice>
        <mc:Fallback xmlns="">
          <p:sp>
            <p:nvSpPr>
              <p:cNvPr id="5" name="文本框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5760" y="1026942"/>
                <a:ext cx="10972800" cy="1574405"/>
              </a:xfrm>
              <a:prstGeom prst="rect">
                <a:avLst/>
              </a:prstGeom>
              <a:blipFill rotWithShape="0">
                <a:blip r:embed="rId2"/>
                <a:stretch>
                  <a:fillRect l="-1111" r="-4333" b="-965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文本框 5"/>
          <p:cNvSpPr txBox="1"/>
          <p:nvPr/>
        </p:nvSpPr>
        <p:spPr>
          <a:xfrm>
            <a:off x="365760" y="2909669"/>
            <a:ext cx="1032568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、如果将抛物线</a:t>
            </a:r>
            <a:r>
              <a:rPr lang="en-US" altLang="zh-CN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y=x²+2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向右平移</a:t>
            </a:r>
            <a:r>
              <a:rPr lang="en-US" altLang="zh-CN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个单位，再向下平移</a:t>
            </a:r>
            <a:r>
              <a:rPr lang="en-US" altLang="zh-CN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个单位，所得的新抛物线解析式为</a:t>
            </a:r>
            <a:r>
              <a:rPr lang="zh-CN" altLang="en-US" sz="2800" b="1" u="sng" dirty="0" smtClean="0">
                <a:latin typeface="宋体" panose="02010600030101010101" pitchFamily="2" charset="-122"/>
                <a:ea typeface="宋体" panose="02010600030101010101" pitchFamily="2" charset="-122"/>
              </a:rPr>
              <a:t>                  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r>
              <a:rPr lang="en-US" altLang="zh-CN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【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函数图象平移</a:t>
            </a:r>
            <a:r>
              <a:rPr lang="en-US" altLang="zh-CN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】</a:t>
            </a:r>
            <a:endParaRPr lang="zh-CN" altLang="en-US" sz="28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65760" y="4172098"/>
            <a:ext cx="11085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、已知函数</a:t>
            </a:r>
            <a:r>
              <a:rPr lang="en-US" altLang="zh-CN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y=x²-4x+5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，函数的顶点坐标为（   ）</a:t>
            </a:r>
            <a:r>
              <a:rPr lang="en-US" altLang="zh-CN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【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顶点坐标公式</a:t>
            </a:r>
            <a:r>
              <a:rPr lang="en-US" altLang="zh-CN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】</a:t>
            </a:r>
            <a:endParaRPr lang="zh-CN" altLang="en-US" sz="28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09489" y="5003640"/>
            <a:ext cx="110853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、已知二次函数的图象经过原点及点（</a:t>
            </a:r>
            <a:r>
              <a:rPr lang="en-US" altLang="zh-CN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-2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en-US" altLang="zh-CN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-2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），且图象与</a:t>
            </a:r>
            <a:r>
              <a:rPr lang="en-US" altLang="zh-CN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x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轴的另一个交点到原点的距离为</a:t>
            </a:r>
            <a:r>
              <a:rPr lang="en-US" altLang="zh-CN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，则函数解析式为（     ） </a:t>
            </a:r>
            <a:r>
              <a:rPr lang="en-US" altLang="zh-CN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【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求解析式</a:t>
            </a:r>
            <a:r>
              <a:rPr lang="en-US" altLang="zh-CN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】</a:t>
            </a:r>
            <a:endParaRPr lang="zh-CN" altLang="en-US" sz="28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53218" y="4881074"/>
            <a:ext cx="1108534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变式：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设抛物线</a:t>
            </a:r>
            <a:r>
              <a:rPr lang="en-US" altLang="zh-CN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y=ax²+bx+c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≠</a:t>
            </a:r>
            <a:r>
              <a:rPr lang="en-US" altLang="zh-CN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0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）过点</a:t>
            </a:r>
            <a:r>
              <a:rPr lang="en-US" altLang="zh-CN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A(0,2)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en-US" altLang="zh-CN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4,3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），</a:t>
            </a:r>
            <a:r>
              <a:rPr lang="en-US" altLang="zh-CN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C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三点，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其中点</a:t>
            </a:r>
            <a:r>
              <a:rPr lang="en-US" altLang="zh-CN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C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在直线</a:t>
            </a:r>
            <a:r>
              <a:rPr lang="en-US" altLang="zh-CN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x=2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上，且点</a:t>
            </a:r>
            <a:r>
              <a:rPr lang="en-US" altLang="zh-CN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C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到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抛物线对称轴的距离为</a:t>
            </a:r>
            <a:r>
              <a:rPr lang="en-US" altLang="zh-CN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，则抛物线解析式为（    ）</a:t>
            </a:r>
            <a:endParaRPr lang="zh-CN" altLang="en-US" sz="28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56009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8" grpId="1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53219" y="895874"/>
            <a:ext cx="1108534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5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、二次函数</a:t>
            </a:r>
            <a:r>
              <a:rPr lang="en-US" altLang="zh-CN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y=ax²+bx+c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≠</a:t>
            </a:r>
            <a:r>
              <a:rPr lang="en-US" altLang="zh-CN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0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）的图象如图所示，给出下列结论：</a:t>
            </a:r>
            <a:endParaRPr lang="en-US" altLang="zh-CN" sz="28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①</a:t>
            </a:r>
            <a:r>
              <a:rPr lang="en-US" altLang="zh-CN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b²-4ac&gt;0;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②</a:t>
            </a:r>
            <a:r>
              <a:rPr lang="en-US" altLang="zh-CN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2a+b&lt;0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；③</a:t>
            </a:r>
            <a:r>
              <a:rPr lang="en-US" altLang="zh-CN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4a-2b+c=0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；④</a:t>
            </a:r>
            <a:r>
              <a:rPr lang="en-US" altLang="zh-CN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：</a:t>
            </a:r>
            <a:r>
              <a:rPr lang="en-US" altLang="zh-CN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：</a:t>
            </a:r>
            <a:r>
              <a:rPr lang="en-US" altLang="zh-CN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c=-1:2:3</a:t>
            </a:r>
          </a:p>
          <a:p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其中正确的是（  ）</a:t>
            </a:r>
            <a:endParaRPr lang="en-US" altLang="zh-CN" sz="28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53219" y="70338"/>
            <a:ext cx="43396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玩转函数性质</a:t>
            </a:r>
            <a:endParaRPr lang="zh-CN" alt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1144" y="2100627"/>
            <a:ext cx="3882684" cy="35840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08727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53219" y="70338"/>
            <a:ext cx="43396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玩转函数性质</a:t>
            </a:r>
            <a:endParaRPr lang="zh-CN" alt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文本框 4"/>
              <p:cNvSpPr txBox="1"/>
              <p:nvPr/>
            </p:nvSpPr>
            <p:spPr>
              <a:xfrm>
                <a:off x="253219" y="895874"/>
                <a:ext cx="11085342" cy="22467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6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、二次函数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y=ax²+bx+c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（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a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≠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0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）的图象如图所示，给出下列结论：</a:t>
                </a:r>
                <a:endParaRPr lang="en-US" altLang="zh-CN" sz="2800" b="1" dirty="0" smtClean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①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2a+b=0;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②当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-1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≤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x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≤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3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时，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y&lt;0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；③若（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b="1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sSubPr>
                      <m:e>
                        <m:r>
                          <a:rPr lang="en-US" altLang="zh-CN" sz="2800" b="1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𝒙</m:t>
                        </m:r>
                      </m:e>
                      <m:sub>
                        <m:r>
                          <a:rPr lang="en-US" altLang="zh-CN" sz="2800" b="1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𝟏</m:t>
                        </m:r>
                      </m:sub>
                    </m:sSub>
                    <m:r>
                      <a:rPr lang="zh-CN" altLang="en-US" sz="2800" b="1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，</m:t>
                    </m:r>
                    <m:sSub>
                      <m:sSubPr>
                        <m:ctrlPr>
                          <a:rPr lang="en-US" altLang="zh-CN" sz="2800" b="1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sSubPr>
                      <m:e>
                        <m:r>
                          <a:rPr lang="en-US" altLang="zh-CN" sz="2800" b="1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𝒚</m:t>
                        </m:r>
                      </m:e>
                      <m:sub>
                        <m:r>
                          <a:rPr lang="en-US" altLang="zh-CN" sz="2800" b="1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）（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b="1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sSubPr>
                      <m:e>
                        <m:r>
                          <a:rPr lang="en-US" altLang="zh-CN" sz="2800" b="1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𝒙</m:t>
                        </m:r>
                      </m:e>
                      <m:sub>
                        <m:r>
                          <a:rPr lang="en-US" altLang="zh-CN" sz="2800" b="1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𝟐</m:t>
                        </m:r>
                      </m:sub>
                    </m:sSub>
                    <m:r>
                      <a:rPr lang="zh-CN" altLang="en-US" sz="2800" b="1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，</m:t>
                    </m:r>
                    <m:sSub>
                      <m:sSubPr>
                        <m:ctrlPr>
                          <a:rPr lang="en-US" altLang="zh-CN" sz="2800" b="1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sSubPr>
                      <m:e>
                        <m:r>
                          <a:rPr lang="en-US" altLang="zh-CN" sz="2800" b="1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𝒚</m:t>
                        </m:r>
                      </m:e>
                      <m:sub>
                        <m:r>
                          <a:rPr lang="en-US" altLang="zh-CN" sz="2800" b="1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）在函数图象上，当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b="1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sSubPr>
                      <m:e>
                        <m:r>
                          <a:rPr lang="en-US" altLang="zh-CN" sz="2800" b="1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𝒙</m:t>
                        </m:r>
                      </m:e>
                      <m:sub>
                        <m:r>
                          <a:rPr lang="en-US" altLang="zh-CN" sz="2800" b="1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𝟏</m:t>
                        </m:r>
                      </m:sub>
                    </m:sSub>
                    <m:r>
                      <a:rPr lang="en-US" altLang="zh-CN" sz="2800" b="1" i="0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&lt;</m:t>
                    </m:r>
                    <m:sSub>
                      <m:sSubPr>
                        <m:ctrlPr>
                          <a:rPr lang="en-US" altLang="zh-CN" sz="2800" b="1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sSubPr>
                      <m:e>
                        <m:r>
                          <a:rPr lang="en-US" altLang="zh-CN" sz="2800" b="1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𝒙</m:t>
                        </m:r>
                      </m:e>
                      <m:sub>
                        <m:r>
                          <a:rPr lang="en-US" altLang="zh-CN" sz="2800" b="1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时，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b="1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sSubPr>
                      <m:e>
                        <m:r>
                          <a:rPr lang="en-US" altLang="zh-CN" sz="2800" b="1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𝒚</m:t>
                        </m:r>
                      </m:e>
                      <m:sub>
                        <m:r>
                          <a:rPr lang="en-US" altLang="zh-CN" sz="2800" b="1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𝟏</m:t>
                        </m:r>
                      </m:sub>
                    </m:sSub>
                    <m:r>
                      <a:rPr lang="en-US" altLang="zh-CN" sz="2800" b="1" i="0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&gt;</m:t>
                    </m:r>
                    <m:sSub>
                      <m:sSubPr>
                        <m:ctrlPr>
                          <a:rPr lang="en-US" altLang="zh-CN" sz="2800" b="1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sSubPr>
                      <m:e>
                        <m:r>
                          <a:rPr lang="en-US" altLang="zh-CN" sz="2800" b="1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𝒚</m:t>
                        </m:r>
                      </m:e>
                      <m:sub>
                        <m:r>
                          <a:rPr lang="en-US" altLang="zh-CN" sz="2800" b="1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；④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9a+3b+c=0</a:t>
                </a:r>
              </a:p>
              <a:p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其中正确的是（  ）</a:t>
                </a:r>
                <a:endParaRPr lang="en-US" altLang="zh-CN" sz="2800" b="1" dirty="0" smtClean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endParaRPr lang="zh-CN" altLang="en-US" sz="2800" b="1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mc:Choice>
        <mc:Fallback xmlns="">
          <p:sp>
            <p:nvSpPr>
              <p:cNvPr id="5" name="文本框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3219" y="895874"/>
                <a:ext cx="11085342" cy="2246769"/>
              </a:xfrm>
              <a:prstGeom prst="rect">
                <a:avLst/>
              </a:prstGeom>
              <a:blipFill rotWithShape="0">
                <a:blip r:embed="rId2"/>
                <a:stretch>
                  <a:fillRect l="-1155" t="-2981" r="-49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4947" y="2466069"/>
            <a:ext cx="3949897" cy="39765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66585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53219" y="70338"/>
            <a:ext cx="43396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玩转函数性质</a:t>
            </a:r>
            <a:endParaRPr lang="zh-CN" alt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文本框 4"/>
              <p:cNvSpPr txBox="1"/>
              <p:nvPr/>
            </p:nvSpPr>
            <p:spPr>
              <a:xfrm>
                <a:off x="253219" y="895874"/>
                <a:ext cx="11085342" cy="20324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7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、二次函数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y=ax²+bx+c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（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a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≠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0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）的图象如图所示，给出下列结论：</a:t>
                </a:r>
                <a:endParaRPr lang="en-US" altLang="zh-CN" sz="2800" b="1" dirty="0" smtClean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①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2a+b&gt;0;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②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b&gt;a&gt;c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；③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3|a|+|c|&lt;2|b|;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④若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-1&lt;m&lt;n&lt;1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，则</a:t>
                </a:r>
                <a:r>
                  <a:rPr lang="en-US" altLang="zh-CN" sz="2800" b="1" dirty="0" err="1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m+n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&lt;-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b="1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fPr>
                      <m:num>
                        <m:r>
                          <a:rPr lang="en-US" altLang="zh-CN" sz="2800" b="1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𝒃</m:t>
                        </m:r>
                      </m:num>
                      <m:den>
                        <m:r>
                          <a:rPr lang="en-US" altLang="zh-CN" sz="2800" b="1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𝒂</m:t>
                        </m:r>
                      </m:den>
                    </m:f>
                  </m:oMath>
                </a14:m>
                <a:endParaRPr lang="en-US" altLang="zh-CN" sz="2800" b="1" dirty="0" smtClean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其中正确的是（  ）</a:t>
                </a:r>
                <a:endParaRPr lang="en-US" altLang="zh-CN" sz="2800" b="1" dirty="0" smtClean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endParaRPr lang="zh-CN" altLang="en-US" sz="2800" b="1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mc:Choice>
        <mc:Fallback xmlns="">
          <p:sp>
            <p:nvSpPr>
              <p:cNvPr id="5" name="文本框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3219" y="895874"/>
                <a:ext cx="11085342" cy="2032416"/>
              </a:xfrm>
              <a:prstGeom prst="rect">
                <a:avLst/>
              </a:prstGeom>
              <a:blipFill rotWithShape="0">
                <a:blip r:embed="rId2"/>
                <a:stretch>
                  <a:fillRect l="-1155" t="-330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9604" y="2489252"/>
            <a:ext cx="4237781" cy="37392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096951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53219" y="70338"/>
            <a:ext cx="43396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玩转函数性质</a:t>
            </a:r>
            <a:endParaRPr lang="zh-CN" alt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文本框 4"/>
              <p:cNvSpPr txBox="1"/>
              <p:nvPr/>
            </p:nvSpPr>
            <p:spPr>
              <a:xfrm>
                <a:off x="253219" y="895874"/>
                <a:ext cx="11085342" cy="31085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8</a:t>
                </a:r>
                <a:r>
                  <a:rPr lang="zh-CN" altLang="en-US" sz="2800" b="1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如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图是抛物线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b="1" i="1" dirty="0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sSubPr>
                      <m:e>
                        <m:r>
                          <a:rPr lang="en-US" altLang="zh-CN" sz="2800" b="1" i="1" dirty="0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𝒚</m:t>
                        </m:r>
                      </m:e>
                      <m:sub>
                        <m:r>
                          <a:rPr lang="en-US" altLang="zh-CN" sz="2800" b="1" i="1" dirty="0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=ax²+bx+c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（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a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≠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0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）图象的一部分，顶点坐标为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A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（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1,3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），与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x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轴的一个交点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B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（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4,0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），直线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b="1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sSubPr>
                      <m:e>
                        <m:r>
                          <a:rPr lang="en-US" altLang="zh-CN" sz="2800" b="1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𝒚</m:t>
                        </m:r>
                      </m:e>
                      <m:sub>
                        <m:r>
                          <a:rPr lang="en-US" altLang="zh-CN" sz="2800" b="1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=</a:t>
                </a:r>
                <a:r>
                  <a:rPr lang="en-US" altLang="zh-CN" sz="2800" b="1" dirty="0" err="1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mx+n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(m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≠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0)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与抛物线交于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A,B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两点，下列结论：</a:t>
                </a:r>
                <a:endParaRPr lang="en-US" altLang="zh-CN" sz="2800" b="1" dirty="0" smtClean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①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2a+b=0;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②</a:t>
                </a:r>
                <a:r>
                  <a:rPr lang="en-US" altLang="zh-CN" sz="2800" b="1" dirty="0" err="1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abc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&gt;0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；③方程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ax²+bx+c =3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有两个相等的实数根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;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④抛物线与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x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轴的另一个交点为（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-1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，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0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）⑤当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1&lt;x&lt;4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时，有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b="1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sSubPr>
                      <m:e>
                        <m:r>
                          <a:rPr lang="en-US" altLang="zh-CN" sz="2800" b="1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𝒚</m:t>
                        </m:r>
                      </m:e>
                      <m:sub>
                        <m:r>
                          <a:rPr lang="en-US" altLang="zh-CN" sz="2800" b="1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𝟐</m:t>
                        </m:r>
                      </m:sub>
                    </m:sSub>
                    <m:r>
                      <a:rPr lang="en-US" altLang="zh-CN" sz="2800" b="1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&lt;</m:t>
                    </m:r>
                    <m:sSub>
                      <m:sSubPr>
                        <m:ctrlPr>
                          <a:rPr lang="en-US" altLang="zh-CN" sz="2800" b="1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sSubPr>
                      <m:e>
                        <m:r>
                          <a:rPr lang="en-US" altLang="zh-CN" sz="2800" b="1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𝒚</m:t>
                        </m:r>
                      </m:e>
                      <m:sub>
                        <m:r>
                          <a:rPr lang="en-US" altLang="zh-CN" sz="2800" b="1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𝟏</m:t>
                        </m:r>
                      </m:sub>
                    </m:sSub>
                  </m:oMath>
                </a14:m>
                <a:endParaRPr lang="en-US" altLang="zh-CN" sz="2800" b="1" dirty="0" smtClean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其中正确的是（  ）</a:t>
                </a:r>
                <a:endParaRPr lang="en-US" altLang="zh-CN" sz="2800" b="1" dirty="0" smtClean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endParaRPr lang="zh-CN" altLang="en-US" sz="2800" b="1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mc:Choice>
        <mc:Fallback xmlns="">
          <p:sp>
            <p:nvSpPr>
              <p:cNvPr id="5" name="文本框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3219" y="895874"/>
                <a:ext cx="11085342" cy="3108543"/>
              </a:xfrm>
              <a:prstGeom prst="rect">
                <a:avLst/>
              </a:prstGeom>
              <a:blipFill rotWithShape="0">
                <a:blip r:embed="rId2"/>
                <a:stretch>
                  <a:fillRect l="-1155" t="-254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7329" y="3203745"/>
            <a:ext cx="3980221" cy="36542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446734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153797"/>
            <a:ext cx="29546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综合运用</a:t>
            </a:r>
            <a:endParaRPr lang="zh-CN" alt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文本框 4"/>
              <p:cNvSpPr txBox="1"/>
              <p:nvPr/>
            </p:nvSpPr>
            <p:spPr>
              <a:xfrm>
                <a:off x="253219" y="895874"/>
                <a:ext cx="11085342" cy="32979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9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、如图，已知抛物线</a:t>
                </a:r>
                <a14:m>
                  <m:oMath xmlns:m="http://schemas.openxmlformats.org/officeDocument/2006/math">
                    <m:r>
                      <a:rPr lang="en-US" altLang="zh-CN" sz="2800" b="1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𝒚</m:t>
                    </m:r>
                    <m:r>
                      <a:rPr lang="en-US" altLang="zh-CN" sz="2800" b="1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=</m:t>
                    </m:r>
                    <m:f>
                      <m:fPr>
                        <m:ctrlPr>
                          <a:rPr lang="en-US" altLang="zh-CN" sz="2800" b="1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fPr>
                      <m:num>
                        <m:r>
                          <a:rPr lang="en-US" altLang="zh-CN" sz="2800" b="1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𝟏</m:t>
                        </m:r>
                      </m:num>
                      <m:den>
                        <m:r>
                          <a:rPr lang="en-US" altLang="zh-CN" sz="2800" b="1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𝟐</m:t>
                        </m:r>
                      </m:den>
                    </m:f>
                    <m:sSup>
                      <m:sSupPr>
                        <m:ctrlPr>
                          <a:rPr lang="en-US" altLang="zh-CN" sz="2800" b="1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sSupPr>
                      <m:e>
                        <m:r>
                          <a:rPr lang="en-US" altLang="zh-CN" sz="2800" b="1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𝒙</m:t>
                        </m:r>
                      </m:e>
                      <m:sup>
                        <m:r>
                          <a:rPr lang="en-US" altLang="zh-CN" sz="2800" b="1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𝟐</m:t>
                        </m:r>
                      </m:sup>
                    </m:sSup>
                    <m:r>
                      <a:rPr lang="en-US" altLang="zh-CN" sz="2800" b="1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+</m:t>
                    </m:r>
                    <m:r>
                      <a:rPr lang="en-US" altLang="zh-CN" sz="2800" b="1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𝒃𝒙</m:t>
                    </m:r>
                    <m:r>
                      <a:rPr lang="zh-CN" altLang="en-US" sz="2800" b="1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与</m:t>
                    </m:r>
                    <m:r>
                      <a:rPr lang="zh-CN" altLang="en-US" sz="2800" b="1" i="1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直线</m:t>
                    </m:r>
                    <m:r>
                      <a:rPr lang="en-US" altLang="zh-CN" sz="2800" b="1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𝒚</m:t>
                    </m:r>
                    <m:r>
                      <a:rPr lang="en-US" altLang="zh-CN" sz="2800" b="1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=</m:t>
                    </m:r>
                    <m:r>
                      <a:rPr lang="en-US" altLang="zh-CN" sz="2800" b="1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𝟐</m:t>
                    </m:r>
                    <m:r>
                      <a:rPr lang="en-US" altLang="zh-CN" sz="2800" b="1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𝒙</m:t>
                    </m:r>
                    <m:r>
                      <a:rPr lang="zh-CN" altLang="en-US" sz="2800" b="1" i="1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交于</m:t>
                    </m:r>
                    <m:r>
                      <a:rPr lang="zh-CN" altLang="en-US" sz="2800" b="1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点</m:t>
                    </m:r>
                    <m:r>
                      <a:rPr lang="en-US" altLang="zh-CN" sz="2800" b="1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𝑶</m:t>
                    </m:r>
                    <m:d>
                      <m:dPr>
                        <m:begChr m:val="（"/>
                        <m:endChr m:val="）"/>
                        <m:ctrlPr>
                          <a:rPr lang="zh-CN" altLang="en-US" sz="2800" b="1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dPr>
                      <m:e>
                        <m:r>
                          <a:rPr lang="en-US" altLang="zh-CN" sz="2800" b="1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𝟎</m:t>
                        </m:r>
                        <m:r>
                          <a:rPr lang="en-US" altLang="zh-CN" sz="2800" b="1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,</m:t>
                        </m:r>
                        <m:r>
                          <a:rPr lang="en-US" altLang="zh-CN" sz="2800" b="1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𝟎</m:t>
                        </m:r>
                      </m:e>
                    </m:d>
                  </m:oMath>
                </a14:m>
                <a:endParaRPr lang="en-US" altLang="zh-CN" sz="2800" b="1" i="1" dirty="0" smtClean="0">
                  <a:latin typeface="Cambria Math" panose="02040503050406030204" pitchFamily="18" charset="0"/>
                  <a:ea typeface="宋体" panose="02010600030101010101" pitchFamily="2" charset="-122"/>
                </a:endParaRPr>
              </a:p>
              <a:p>
                <a14:m>
                  <m:oMath xmlns:m="http://schemas.openxmlformats.org/officeDocument/2006/math">
                    <m:r>
                      <a:rPr lang="en-US" altLang="zh-CN" sz="2800" b="1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𝑨</m:t>
                    </m:r>
                    <m:r>
                      <a:rPr lang="zh-CN" altLang="en-US" sz="2800" b="1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（</m:t>
                    </m:r>
                    <m:r>
                      <a:rPr lang="en-US" altLang="zh-CN" sz="2800" b="1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𝒂</m:t>
                    </m:r>
                    <m:r>
                      <a:rPr lang="zh-CN" altLang="en-US" sz="2800" b="1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，</m:t>
                    </m:r>
                    <m:r>
                      <a:rPr lang="en-US" altLang="zh-CN" sz="2800" b="1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𝟏𝟐</m:t>
                    </m:r>
                    <m:r>
                      <a:rPr lang="zh-CN" altLang="en-US" sz="2800" b="1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）</m:t>
                    </m:r>
                  </m:oMath>
                </a14:m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，点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B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是抛物线上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O,A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之间的一个动点，过点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B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分别作</a:t>
                </a:r>
                <a:endParaRPr lang="en-US" altLang="zh-CN" sz="2800" b="1" dirty="0" smtClean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X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轴，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y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轴的平行线，且与直线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OA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交于点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C,E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；</a:t>
                </a:r>
                <a:endParaRPr lang="en-US" altLang="zh-CN" sz="2800" b="1" dirty="0" smtClean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（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1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）求抛物线的函数解析式；</a:t>
                </a:r>
                <a:endParaRPr lang="en-US" altLang="zh-CN" sz="2800" b="1" dirty="0" smtClean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（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2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）若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C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为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OA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的中点，求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BC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的长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;</a:t>
                </a:r>
              </a:p>
              <a:p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(3)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以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BC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，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BE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为边构造矩形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BCDE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，设</a:t>
                </a:r>
                <a:endParaRPr lang="en-US" altLang="zh-CN" sz="2800" b="1" dirty="0" smtClean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点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D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的坐标为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(</a:t>
                </a:r>
                <a:r>
                  <a:rPr lang="en-US" altLang="zh-CN" sz="2800" b="1" dirty="0" err="1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m,n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)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，求出</a:t>
                </a:r>
                <a:r>
                  <a:rPr lang="en-US" altLang="zh-CN" sz="2800" b="1" dirty="0" err="1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m,n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之间的关系式</a:t>
                </a:r>
                <a:r>
                  <a:rPr lang="zh-CN" altLang="en-US" sz="2800" b="1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。</a:t>
                </a:r>
                <a:endParaRPr lang="en-US" altLang="zh-CN" sz="2800" b="1" dirty="0" smtClean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mc:Choice>
        <mc:Fallback xmlns="">
          <p:sp>
            <p:nvSpPr>
              <p:cNvPr id="5" name="文本框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3219" y="895874"/>
                <a:ext cx="11085342" cy="3297954"/>
              </a:xfrm>
              <a:prstGeom prst="rect">
                <a:avLst/>
              </a:prstGeom>
              <a:blipFill rotWithShape="0">
                <a:blip r:embed="rId2"/>
                <a:stretch>
                  <a:fillRect l="-1155" b="-425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6622" y="2212117"/>
            <a:ext cx="3515158" cy="4533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7041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平面">
  <a:themeElements>
    <a:clrScheme name="平面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平面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平面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243</TotalTime>
  <Words>358</Words>
  <Application>Microsoft Office PowerPoint</Application>
  <PresentationFormat>宽屏</PresentationFormat>
  <Paragraphs>44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5" baseType="lpstr">
      <vt:lpstr>方正姚体</vt:lpstr>
      <vt:lpstr>华文新魏</vt:lpstr>
      <vt:lpstr>宋体</vt:lpstr>
      <vt:lpstr>Arial</vt:lpstr>
      <vt:lpstr>Cambria Math</vt:lpstr>
      <vt:lpstr>Trebuchet MS</vt:lpstr>
      <vt:lpstr>Wingdings 3</vt:lpstr>
      <vt:lpstr>平面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</dc:creator>
  <cp:lastModifiedBy>admin</cp:lastModifiedBy>
  <cp:revision>13</cp:revision>
  <dcterms:created xsi:type="dcterms:W3CDTF">2016-01-07T02:34:36Z</dcterms:created>
  <dcterms:modified xsi:type="dcterms:W3CDTF">2016-01-07T06:48:09Z</dcterms:modified>
</cp:coreProperties>
</file>