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3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274783-5514-84CA-10FF-8585B17ECB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C8ACD5E1-AF10-2BA8-C2D2-B49AEB755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7FA9E2-6FA5-5E98-8876-613FCD774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0C1DCE-F770-BF41-4C88-FE77F5CE4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B60C93A-2E70-39F0-5E01-1799718F3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721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5649E6C-FBB3-A1A6-D70A-AA7BBE324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3287C5-5D63-A5E6-E963-291D494E6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D2F90F-95EA-886A-9272-BEB14C236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9159ED-30C8-9C60-AC6A-84A852528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DFBAEDC-44A2-C4F0-C693-93E79B3A6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6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494308-3F97-A5E8-A21D-6B0AE8AB5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1EBDF91-ED58-73E5-E913-5008AD2CA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22ADCC5-A5B5-0A35-F497-22E0F8C3A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EFB968F-6275-2CA9-3336-048427881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534BBF-3EB7-DA39-7E0F-BF4130486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779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41ADB3-4BF0-E263-7EE4-D2A159CB6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3019BE-003D-E317-C6D4-3121F2B0F4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E3E3778E-A3D5-414F-ED17-C23B9AD955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409E0D2-1CEE-F93E-2A80-077BC046B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386F1BD-A015-4D62-F021-86C05C993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9BC2BA1-1D39-9CC2-77FD-45F84CC3B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75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DDAD74-5B23-0CD5-DA2D-207301988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85FFBE1-95D1-5AE2-616D-83F545483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7A5CEEA-B910-3F3C-D1ED-4AD49CA4E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F5C9175-E849-8C6A-0759-4F9A1720BD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9168DCE-3397-4F63-885D-407B3F003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3795F7D-647F-1D10-C0AC-4BC899C3E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B342876-4F88-EAD0-149A-13C935B88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38731EF-5905-5302-5340-B9034BC06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977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641F85-9D66-9244-0B2B-69AD8AB9F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BED2AAA8-26EB-BB85-1AB1-433699463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E3D7877-6140-D86B-A1FA-BEFA55B6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A04F055-2B44-2783-F223-B47C0B805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68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1BA3657-ED40-10C7-1A96-5BDCAED65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23B5432-0E8C-8DEF-FBE2-BF0A9BB50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6CE82B0-DC3F-F0A3-FA19-40AB4D786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320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48FE2F-8BF2-6DBE-E610-B812E253EB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540C818-5B5A-012B-6ACE-DA8D4E3722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26F65E-B622-FDAC-160C-48B6F7AC5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7F2786-A950-9D71-0BA4-71BA49E5B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90B69E-0505-D7B9-02AC-E566B9D09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E65CC03-F344-7A8E-448D-7DD5E846C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403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A077171-C808-BAE2-1732-47E4E9209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4A41B404-8A3B-EF19-595D-6FF2CCF269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1E6DBFA-C9B6-7CD5-4EA8-9372ECFFC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3BB56BA-5CA0-0B56-923A-9866EEED5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B64F91D-14BD-292C-F59E-77B852E2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2BA1CF7-6D77-8B9D-8625-A5BD795F4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83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0CF426-67F6-8F49-5DDE-0848D7216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17E01E-1D63-ADB5-50AF-479323D40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80ACA37-46D1-30E1-54F3-FD24FC4DE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F53CB07-B650-8A9D-83C0-9240032E3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80464FA-2928-A061-CB11-F7537E19D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23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3BFCF41-9884-7616-0463-0E5CC75B44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B63BB0F-D2A0-EFFA-59CF-3AE78ED858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29C76D3-F6BB-AA58-8E99-2DAA47065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54C12E6-9F78-0F24-FE94-748413CDB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5B6C0DA-D12B-F95A-D843-079F3E462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3954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E979AE4-DA53-0444-890E-29849FAB2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8B0E3AA-FBA7-3949-10FA-A5568454D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2B7234E-D133-91E4-8EA6-993019135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13C4E-85E8-400D-8D6F-42EACCFDA950}" type="datetimeFigureOut">
              <a:rPr lang="zh-CN" altLang="en-US" smtClean="0"/>
              <a:t>2022/12/17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517FE2-8F73-589A-17AE-DF4484476F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6BB6D5-1035-CC6F-6940-ECE47A8E31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4273D-E2A5-4247-9075-E3BF9A490B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07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318319-54FE-5D71-9A9D-61A2331C37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5400" b="1" dirty="0"/>
              <a:t>《</a:t>
            </a:r>
            <a:r>
              <a:rPr lang="zh-CN" altLang="en-US" sz="5400" b="1" dirty="0"/>
              <a:t>学评</a:t>
            </a:r>
            <a:r>
              <a:rPr lang="en-US" altLang="zh-CN" sz="5400" b="1" dirty="0"/>
              <a:t>》</a:t>
            </a:r>
            <a:r>
              <a:rPr lang="zh-CN" altLang="en-US" sz="5400" b="1" dirty="0"/>
              <a:t>第一单元 单元测评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D7737D-F089-339F-4D38-538DEEA6B7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228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224B5CF-74F3-8CBE-7BDC-D3416C898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/>
              <a:t>一、单项选择题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E25348-1A42-B9E3-579D-4165F6174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9895"/>
            <a:ext cx="10515600" cy="4164497"/>
          </a:xfrm>
          <a:ln w="19050">
            <a:noFill/>
          </a:ln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altLang="zh-CN" sz="7200" b="1" dirty="0"/>
              <a:t>1-5</a:t>
            </a:r>
            <a:r>
              <a:rPr lang="zh-CN" altLang="en-US" sz="7200" b="1" dirty="0"/>
              <a:t>：</a:t>
            </a:r>
            <a:r>
              <a:rPr lang="en-US" altLang="zh-CN" sz="7200" b="1" dirty="0">
                <a:solidFill>
                  <a:srgbClr val="FF0000"/>
                </a:solidFill>
              </a:rPr>
              <a:t>AADCA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6-10:</a:t>
            </a:r>
            <a:r>
              <a:rPr lang="en-US" altLang="zh-CN" sz="7200" b="1" dirty="0">
                <a:solidFill>
                  <a:srgbClr val="FF0000"/>
                </a:solidFill>
              </a:rPr>
              <a:t>CAADC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11-15:</a:t>
            </a:r>
            <a:r>
              <a:rPr lang="en-US" altLang="zh-CN" sz="7200" b="1" dirty="0">
                <a:solidFill>
                  <a:srgbClr val="FF0000"/>
                </a:solidFill>
              </a:rPr>
              <a:t>ACABA</a:t>
            </a:r>
          </a:p>
          <a:p>
            <a:pPr>
              <a:lnSpc>
                <a:spcPct val="120000"/>
              </a:lnSpc>
            </a:pPr>
            <a:r>
              <a:rPr lang="en-US" altLang="zh-CN" sz="7200" b="1" dirty="0"/>
              <a:t>16-20</a:t>
            </a:r>
            <a:r>
              <a:rPr lang="zh-CN" altLang="en-US" sz="7200" b="1" dirty="0"/>
              <a:t>：</a:t>
            </a:r>
            <a:r>
              <a:rPr lang="en-US" altLang="zh-CN" sz="7200" b="1" dirty="0">
                <a:solidFill>
                  <a:srgbClr val="FF0000"/>
                </a:solidFill>
              </a:rPr>
              <a:t>CACDC</a:t>
            </a:r>
            <a:endParaRPr lang="zh-CN" altLang="en-US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991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454A99-388F-5C3C-3F01-FA09C70BB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54"/>
            <a:ext cx="10515600" cy="4033492"/>
          </a:xfrm>
        </p:spPr>
        <p:txBody>
          <a:bodyPr>
            <a:normAutofit/>
          </a:bodyPr>
          <a:lstStyle/>
          <a:p>
            <a:r>
              <a:rPr lang="en-US" altLang="zh-CN" sz="3600" b="1" dirty="0"/>
              <a:t>21</a:t>
            </a:r>
            <a:r>
              <a:rPr lang="zh-CN" altLang="en-US" sz="3600" b="1" dirty="0"/>
              <a:t>（</a:t>
            </a:r>
            <a:r>
              <a:rPr lang="en-US" altLang="zh-CN" sz="3600" b="1" dirty="0"/>
              <a:t>12</a:t>
            </a:r>
            <a:r>
              <a:rPr lang="zh-CN" altLang="en-US" sz="3600" b="1" dirty="0"/>
              <a:t>分）</a:t>
            </a:r>
            <a:endParaRPr lang="en-US" altLang="zh-CN" sz="3600" b="1" dirty="0"/>
          </a:p>
          <a:p>
            <a:endParaRPr lang="en-US" altLang="zh-CN" sz="3600" b="1" dirty="0"/>
          </a:p>
          <a:p>
            <a:r>
              <a:rPr lang="zh-CN" altLang="en-US" sz="3600" b="1" dirty="0"/>
              <a:t>（</a:t>
            </a:r>
            <a:r>
              <a:rPr lang="en-US" altLang="zh-CN" sz="3600" b="1" dirty="0"/>
              <a:t>1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③      </a:t>
            </a:r>
            <a:r>
              <a:rPr lang="zh-CN" altLang="en-US" sz="3600" b="1" dirty="0"/>
              <a:t>（</a:t>
            </a:r>
            <a:r>
              <a:rPr lang="en-US" altLang="zh-CN" sz="3600" b="1" dirty="0"/>
              <a:t>2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⑥     </a:t>
            </a:r>
            <a:r>
              <a:rPr lang="zh-CN" altLang="en-US" sz="3600" b="1" dirty="0"/>
              <a:t>（</a:t>
            </a:r>
            <a:r>
              <a:rPr lang="en-US" altLang="zh-CN" sz="3600" b="1" dirty="0"/>
              <a:t>3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⑤</a:t>
            </a:r>
            <a:endParaRPr lang="en-US" altLang="zh-CN" sz="3600" b="1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endParaRPr lang="en-US" altLang="zh-CN" sz="3600" b="1" dirty="0"/>
          </a:p>
          <a:p>
            <a:r>
              <a:rPr lang="zh-CN" altLang="en-US" sz="3600" b="1" dirty="0"/>
              <a:t>（</a:t>
            </a:r>
            <a:r>
              <a:rPr lang="en-US" altLang="zh-CN" sz="3600" b="1" dirty="0"/>
              <a:t>4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①      </a:t>
            </a:r>
            <a:r>
              <a:rPr lang="zh-CN" altLang="en-US" sz="3600" b="1" dirty="0"/>
              <a:t>（</a:t>
            </a:r>
            <a:r>
              <a:rPr lang="en-US" altLang="zh-CN" sz="3600" b="1" dirty="0"/>
              <a:t>5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②     </a:t>
            </a:r>
            <a:r>
              <a:rPr lang="zh-CN" altLang="en-US" sz="3600" b="1" dirty="0"/>
              <a:t>（</a:t>
            </a:r>
            <a:r>
              <a:rPr lang="en-US" altLang="zh-CN" sz="3600" b="1" dirty="0"/>
              <a:t>6</a:t>
            </a:r>
            <a:r>
              <a:rPr lang="zh-CN" altLang="en-US" sz="3600" b="1" dirty="0"/>
              <a:t>）</a:t>
            </a:r>
            <a:r>
              <a:rPr lang="zh-CN" altLang="en-US" sz="3600" b="1" dirty="0">
                <a:latin typeface="等线" panose="02010600030101010101" pitchFamily="2" charset="-122"/>
                <a:ea typeface="等线" panose="02010600030101010101" pitchFamily="2" charset="-122"/>
              </a:rPr>
              <a:t>④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474883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0CBAB6-441A-B5BF-D83B-9563019C7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/>
              <a:t>22</a:t>
            </a:r>
            <a:r>
              <a:rPr lang="zh-CN" altLang="en-US" sz="4000" b="1" dirty="0"/>
              <a:t>（</a:t>
            </a:r>
            <a:r>
              <a:rPr lang="en-US" altLang="zh-CN" sz="4000" b="1" dirty="0"/>
              <a:t>1</a:t>
            </a:r>
            <a:r>
              <a:rPr lang="zh-CN" altLang="en-US" sz="4000" b="1" dirty="0"/>
              <a:t>）发展特色产业，对促进贺州市巩固脱贫攻坚成果有什么重要意义？（</a:t>
            </a:r>
            <a:r>
              <a:rPr lang="en-US" altLang="zh-CN" sz="4000" b="1" dirty="0"/>
              <a:t>8</a:t>
            </a:r>
            <a:r>
              <a:rPr lang="zh-CN" altLang="en-US" sz="4000" b="1" dirty="0"/>
              <a:t>分）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B31F6F-42F6-677D-EC03-0469FE573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4468"/>
            <a:ext cx="10515600" cy="4122945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zh-CN" altLang="en-US" sz="3600" b="1" dirty="0"/>
              <a:t>有利于</a:t>
            </a:r>
            <a:r>
              <a:rPr lang="zh-CN" altLang="en-US" sz="3600" b="1" dirty="0">
                <a:highlight>
                  <a:srgbClr val="FFFF00"/>
                </a:highlight>
              </a:rPr>
              <a:t>促进经济发展</a:t>
            </a:r>
            <a:r>
              <a:rPr lang="zh-CN" altLang="en-US" sz="3600" b="1" dirty="0"/>
              <a:t>，进一步推动脱贫地区更多依靠发展来巩固拓展脱贫攻坚成果；</a:t>
            </a:r>
            <a:endParaRPr lang="en-US" altLang="zh-CN" sz="3600" b="1" dirty="0"/>
          </a:p>
          <a:p>
            <a:r>
              <a:rPr lang="zh-CN" altLang="en-US" sz="3600" b="1" dirty="0"/>
              <a:t>有利于</a:t>
            </a:r>
            <a:r>
              <a:rPr lang="zh-CN" altLang="en-US" sz="3600" b="1" dirty="0">
                <a:highlight>
                  <a:srgbClr val="FFFF00"/>
                </a:highlight>
              </a:rPr>
              <a:t>增加农民收入</a:t>
            </a:r>
            <a:r>
              <a:rPr lang="zh-CN" altLang="en-US" sz="3600" b="1" dirty="0"/>
              <a:t>，守住不发生规模性返贫底线；</a:t>
            </a:r>
            <a:endParaRPr lang="en-US" altLang="zh-CN" sz="3600" b="1" dirty="0"/>
          </a:p>
          <a:p>
            <a:r>
              <a:rPr lang="zh-CN" altLang="en-US" sz="3600" b="1" dirty="0"/>
              <a:t>有利于</a:t>
            </a:r>
            <a:r>
              <a:rPr lang="zh-CN" altLang="en-US" sz="3600" b="1" dirty="0">
                <a:highlight>
                  <a:srgbClr val="FFFF00"/>
                </a:highlight>
              </a:rPr>
              <a:t>扩大就业</a:t>
            </a:r>
            <a:r>
              <a:rPr lang="zh-CN" altLang="en-US" sz="3600" b="1" dirty="0"/>
              <a:t>，确保脱贫劳动力就业规模稳定；</a:t>
            </a:r>
            <a:endParaRPr lang="en-US" altLang="zh-CN" sz="3600" b="1" dirty="0"/>
          </a:p>
          <a:p>
            <a:r>
              <a:rPr lang="zh-CN" altLang="en-US" sz="3600" b="1" dirty="0"/>
              <a:t>有利于</a:t>
            </a:r>
            <a:r>
              <a:rPr lang="zh-CN" altLang="en-US" sz="3600" b="1" dirty="0">
                <a:highlight>
                  <a:srgbClr val="FFFF00"/>
                </a:highlight>
              </a:rPr>
              <a:t>缩小城乡差距</a:t>
            </a:r>
            <a:r>
              <a:rPr lang="zh-CN" altLang="en-US" sz="3600" b="1" dirty="0"/>
              <a:t>，进一步加大对乡村振兴重点帮扶的力度；</a:t>
            </a:r>
            <a:endParaRPr lang="en-US" altLang="zh-CN" sz="3600" b="1" dirty="0"/>
          </a:p>
          <a:p>
            <a:r>
              <a:rPr lang="zh-CN" altLang="en-US" sz="3600" b="1" dirty="0"/>
              <a:t>有利于加快实现</a:t>
            </a:r>
            <a:r>
              <a:rPr lang="zh-CN" altLang="en-US" sz="3600" b="1" dirty="0">
                <a:highlight>
                  <a:srgbClr val="FFFF00"/>
                </a:highlight>
              </a:rPr>
              <a:t>共同富裕。</a:t>
            </a:r>
          </a:p>
        </p:txBody>
      </p:sp>
    </p:spTree>
    <p:extLst>
      <p:ext uri="{BB962C8B-B14F-4D97-AF65-F5344CB8AC3E}">
        <p14:creationId xmlns:p14="http://schemas.microsoft.com/office/powerpoint/2010/main" val="21842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0CBAB6-441A-B5BF-D83B-9563019C7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4000" b="1" dirty="0"/>
              <a:t>22</a:t>
            </a:r>
            <a:r>
              <a:rPr lang="zh-CN" altLang="en-US" sz="4000" b="1" dirty="0"/>
              <a:t>（</a:t>
            </a:r>
            <a:r>
              <a:rPr lang="en-US" altLang="zh-CN" sz="4000" b="1" dirty="0"/>
              <a:t>2</a:t>
            </a:r>
            <a:r>
              <a:rPr lang="zh-CN" altLang="en-US" sz="4000" b="1" dirty="0"/>
              <a:t>）结合材料，说说贺州市在全力东融中采取了哪些重要措施。（</a:t>
            </a:r>
            <a:r>
              <a:rPr lang="en-US" altLang="zh-CN" sz="4000" b="1" dirty="0"/>
              <a:t>8</a:t>
            </a:r>
            <a:r>
              <a:rPr lang="zh-CN" altLang="en-US" sz="4000" b="1" dirty="0"/>
              <a:t>分）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B31F6F-42F6-677D-EC03-0469FE573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4469"/>
            <a:ext cx="10515600" cy="3859558"/>
          </a:xfrm>
          <a:ln w="19050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zh-CN" altLang="en-US" sz="3600" b="1" dirty="0"/>
              <a:t>敢于改革创新；</a:t>
            </a:r>
            <a:endParaRPr lang="en-US" altLang="zh-CN" sz="3600" b="1" dirty="0"/>
          </a:p>
          <a:p>
            <a:r>
              <a:rPr lang="zh-CN" altLang="en-US" sz="3600" b="1" dirty="0"/>
              <a:t>善于抓住机遇；</a:t>
            </a:r>
            <a:endParaRPr lang="en-US" altLang="zh-CN" sz="3600" b="1" dirty="0"/>
          </a:p>
          <a:p>
            <a:r>
              <a:rPr lang="zh-CN" altLang="en-US" sz="3600" b="1" dirty="0"/>
              <a:t>培养、引进人才；</a:t>
            </a:r>
            <a:endParaRPr lang="en-US" altLang="zh-CN" sz="3600" b="1" dirty="0"/>
          </a:p>
          <a:p>
            <a:r>
              <a:rPr lang="zh-CN" altLang="en-US" sz="3600" b="1" dirty="0"/>
              <a:t>大力发展交通事业；</a:t>
            </a:r>
            <a:endParaRPr lang="en-US" altLang="zh-CN" sz="3600" b="1" dirty="0"/>
          </a:p>
          <a:p>
            <a:r>
              <a:rPr lang="zh-CN" altLang="en-US" sz="3600" b="1" dirty="0"/>
              <a:t>大力发展特色产业；</a:t>
            </a:r>
            <a:endParaRPr lang="en-US" altLang="zh-CN" sz="3600" b="1" dirty="0"/>
          </a:p>
          <a:p>
            <a:r>
              <a:rPr lang="zh-CN" altLang="en-US" sz="3600" b="1" dirty="0"/>
              <a:t>加强与发达地区的交流与合作。</a:t>
            </a:r>
            <a:endParaRPr lang="zh-CN" altLang="en-US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43468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A10D1541-7C68-BE28-6B19-C7258AF46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79" y="365263"/>
            <a:ext cx="11544300" cy="6127473"/>
          </a:xfr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0D4229A9-120E-C88F-66BD-47F2DF72D456}"/>
              </a:ext>
            </a:extLst>
          </p:cNvPr>
          <p:cNvSpPr txBox="1"/>
          <p:nvPr/>
        </p:nvSpPr>
        <p:spPr>
          <a:xfrm>
            <a:off x="491986" y="1018762"/>
            <a:ext cx="11236187" cy="50167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坚持</a:t>
            </a:r>
            <a:r>
              <a:rPr lang="zh-CN" altLang="en-US" sz="3200" b="1" dirty="0">
                <a:highlight>
                  <a:srgbClr val="FFFF00"/>
                </a:highlight>
              </a:rPr>
              <a:t>党的全面领导</a:t>
            </a:r>
            <a:r>
              <a:rPr lang="zh-CN" altLang="en-US" sz="3200" b="1" dirty="0"/>
              <a:t>，在党的领导下，中华民族迎来了从站起来、富起来到强起来的伟大飞跃。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必须坚持</a:t>
            </a:r>
            <a:r>
              <a:rPr lang="zh-CN" altLang="en-US" sz="3200" b="1" dirty="0">
                <a:highlight>
                  <a:srgbClr val="FFFF00"/>
                </a:highlight>
              </a:rPr>
              <a:t>改革开放</a:t>
            </a:r>
            <a:r>
              <a:rPr lang="zh-CN" altLang="en-US" sz="3200" b="1" dirty="0"/>
              <a:t>不动摇，改革开放是决定当代中国命运的关键抉择，通过深化改革、扩大开放，推动经济高质量发展，完善社会治理。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必须坚持以</a:t>
            </a:r>
            <a:r>
              <a:rPr lang="zh-CN" altLang="en-US" sz="3200" b="1" dirty="0">
                <a:highlight>
                  <a:srgbClr val="FFFF00"/>
                </a:highlight>
              </a:rPr>
              <a:t>发展为第一要务</a:t>
            </a:r>
            <a:r>
              <a:rPr lang="zh-CN" altLang="en-US" sz="3200" b="1" dirty="0"/>
              <a:t>，实施区域协调发展战略和乡村振兴战略</a:t>
            </a:r>
            <a:r>
              <a:rPr lang="en-US" altLang="zh-CN" sz="3200" b="1" dirty="0"/>
              <a:t>//</a:t>
            </a:r>
            <a:r>
              <a:rPr lang="zh-CN" altLang="en-US" sz="3200" b="1" dirty="0">
                <a:solidFill>
                  <a:srgbClr val="0000FF"/>
                </a:solidFill>
              </a:rPr>
              <a:t>坚持以人民为中心，保障民生，实现人民对美好生活的向往。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u"/>
            </a:pPr>
            <a:r>
              <a:rPr lang="zh-CN" altLang="en-US" sz="3200" b="1" dirty="0"/>
              <a:t>贯彻</a:t>
            </a:r>
            <a:r>
              <a:rPr lang="zh-CN" altLang="en-US" sz="3200" b="1" dirty="0">
                <a:highlight>
                  <a:srgbClr val="FFFF00"/>
                </a:highlight>
              </a:rPr>
              <a:t>新发展理念</a:t>
            </a:r>
            <a:r>
              <a:rPr lang="zh-CN" altLang="en-US" sz="3200" b="1" dirty="0"/>
              <a:t>，坚持推进创新驱动发展战略，提高自主创新能力，实现科技自立自强。</a:t>
            </a:r>
          </a:p>
        </p:txBody>
      </p:sp>
    </p:spTree>
    <p:extLst>
      <p:ext uri="{BB962C8B-B14F-4D97-AF65-F5344CB8AC3E}">
        <p14:creationId xmlns:p14="http://schemas.microsoft.com/office/powerpoint/2010/main" val="85276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316</Words>
  <Application>Microsoft Office PowerPoint</Application>
  <PresentationFormat>宽屏</PresentationFormat>
  <Paragraphs>28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等线</vt:lpstr>
      <vt:lpstr>等线 Light</vt:lpstr>
      <vt:lpstr>Arial</vt:lpstr>
      <vt:lpstr>Wingdings</vt:lpstr>
      <vt:lpstr>Office 主题​​</vt:lpstr>
      <vt:lpstr>《学评》第一单元 单元测评</vt:lpstr>
      <vt:lpstr>一、单项选择题</vt:lpstr>
      <vt:lpstr>PowerPoint 演示文稿</vt:lpstr>
      <vt:lpstr>22（1）发展特色产业，对促进贺州市巩固脱贫攻坚成果有什么重要意义？（8分）</vt:lpstr>
      <vt:lpstr>22（2）结合材料，说说贺州市在全力东融中采取了哪些重要措施。（8分）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《学评》第一课</dc:title>
  <dc:creator>120687858@qq.com</dc:creator>
  <cp:lastModifiedBy>120687858@qq.com</cp:lastModifiedBy>
  <cp:revision>8</cp:revision>
  <dcterms:created xsi:type="dcterms:W3CDTF">2022-12-09T03:22:29Z</dcterms:created>
  <dcterms:modified xsi:type="dcterms:W3CDTF">2022-12-17T00:41:38Z</dcterms:modified>
</cp:coreProperties>
</file>