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3.xml" ContentType="application/vnd.openxmlformats-officedocument.presentationml.tags+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57" r:id="rId2"/>
  </p:sldMasterIdLst>
  <p:notesMasterIdLst>
    <p:notesMasterId r:id="rId48"/>
  </p:notesMasterIdLst>
  <p:sldIdLst>
    <p:sldId id="256" r:id="rId3"/>
    <p:sldId id="263" r:id="rId4"/>
    <p:sldId id="264" r:id="rId5"/>
    <p:sldId id="259" r:id="rId6"/>
    <p:sldId id="261" r:id="rId7"/>
    <p:sldId id="262" r:id="rId8"/>
    <p:sldId id="269" r:id="rId9"/>
    <p:sldId id="270" r:id="rId10"/>
    <p:sldId id="272" r:id="rId11"/>
    <p:sldId id="274" r:id="rId12"/>
    <p:sldId id="276" r:id="rId13"/>
    <p:sldId id="277" r:id="rId14"/>
    <p:sldId id="278" r:id="rId15"/>
    <p:sldId id="280" r:id="rId16"/>
    <p:sldId id="285" r:id="rId17"/>
    <p:sldId id="287" r:id="rId18"/>
    <p:sldId id="290" r:id="rId19"/>
    <p:sldId id="292" r:id="rId20"/>
    <p:sldId id="293" r:id="rId21"/>
    <p:sldId id="294" r:id="rId22"/>
    <p:sldId id="296" r:id="rId23"/>
    <p:sldId id="297" r:id="rId24"/>
    <p:sldId id="299" r:id="rId25"/>
    <p:sldId id="301" r:id="rId26"/>
    <p:sldId id="303" r:id="rId27"/>
    <p:sldId id="305" r:id="rId28"/>
    <p:sldId id="306" r:id="rId29"/>
    <p:sldId id="309" r:id="rId30"/>
    <p:sldId id="311" r:id="rId31"/>
    <p:sldId id="314" r:id="rId32"/>
    <p:sldId id="317" r:id="rId33"/>
    <p:sldId id="320" r:id="rId34"/>
    <p:sldId id="322" r:id="rId35"/>
    <p:sldId id="324" r:id="rId36"/>
    <p:sldId id="325" r:id="rId37"/>
    <p:sldId id="327" r:id="rId38"/>
    <p:sldId id="329" r:id="rId39"/>
    <p:sldId id="331" r:id="rId40"/>
    <p:sldId id="333" r:id="rId41"/>
    <p:sldId id="335" r:id="rId42"/>
    <p:sldId id="336" r:id="rId43"/>
    <p:sldId id="337" r:id="rId44"/>
    <p:sldId id="338" r:id="rId45"/>
    <p:sldId id="284" r:id="rId46"/>
    <p:sldId id="341" r:id="rId47"/>
  </p:sldIdLst>
  <p:sldSz cx="12096750" cy="6840538"/>
  <p:notesSz cx="6840538" cy="1209675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11"/>
    <p:restoredTop sz="94610"/>
  </p:normalViewPr>
  <p:slideViewPr>
    <p:cSldViewPr snapToGrid="0" snapToObjects="1">
      <p:cViewPr varScale="1">
        <p:scale>
          <a:sx n="92" d="100"/>
          <a:sy n="92" d="100"/>
        </p:scale>
        <p:origin x="92" y="264"/>
      </p:cViewPr>
      <p:guideLst/>
    </p:cSldViewPr>
  </p:slideViewPr>
  <p:notesTextViewPr>
    <p:cViewPr>
      <p:scale>
        <a:sx n="1" d="1"/>
        <a:sy n="1" d="1"/>
      </p:scale>
      <p:origin x="0" y="0"/>
    </p:cViewPr>
  </p:notesTextViewPr>
  <p:sorterViewPr>
    <p:cViewPr>
      <p:scale>
        <a:sx n="130" d="100"/>
        <a:sy n="13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6.xml"/><Relationship Id="rId5" Type="http://schemas.openxmlformats.org/officeDocument/2006/relationships/slide" Target="../slides/slide4.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6.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6.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11.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11.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8323790e5128a6a697">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
        <p:nvSpPr>
          <p:cNvPr id="3" name="MasterShapeName?linknodeid="/>
          <p:cNvSpPr/>
          <p:nvPr/>
        </p:nvSpPr>
        <p:spPr>
          <a:xfrm>
            <a:off x="9162288" y="4242816"/>
            <a:ext cx="1810512" cy="1014984"/>
          </a:xfrm>
          <a:prstGeom prst="rect">
            <a:avLst/>
          </a:prstGeom>
          <a:noFill/>
        </p:spPr>
        <p:txBody>
          <a:bodyPr wrap="square" lIns="0" tIns="0" rIns="0" bIns="0" rtlCol="0" anchor="ctr"/>
          <a:lstStyle/>
          <a:p>
            <a:pPr algn="l"/>
            <a:r>
              <a:rPr lang="en-US" sz="6000"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00" dirty="0"/>
          </a:p>
        </p:txBody>
      </p:sp>
      <p:sp>
        <p:nvSpPr>
          <p:cNvPr id="4" name="MasterShapeName?linknodeid="/>
          <p:cNvSpPr/>
          <p:nvPr/>
        </p:nvSpPr>
        <p:spPr>
          <a:xfrm>
            <a:off x="9034272" y="5230368"/>
            <a:ext cx="2002536" cy="374904"/>
          </a:xfrm>
          <a:prstGeom prst="rect">
            <a:avLst/>
          </a:prstGeom>
          <a:noFill/>
        </p:spPr>
        <p:txBody>
          <a:bodyPr wrap="square" lIns="0" tIns="0" rIns="0" bIns="0" rtlCol="0" anchor="ctr"/>
          <a:lstStyle/>
          <a:p>
            <a:pPr algn="ctr"/>
            <a:r>
              <a:rPr lang="en-US" sz="2500" dirty="0">
                <a:solidFill>
                  <a:srgbClr val="E46C0A"/>
                </a:solidFill>
                <a:latin typeface="方正黑体_GBK" pitchFamily="34" charset="0"/>
                <a:ea typeface="方正黑体_GBK" pitchFamily="34" charset="-122"/>
                <a:cs typeface="方正黑体_GBK" pitchFamily="34" charset="-120"/>
              </a:rPr>
              <a:t>新高考版通史</a:t>
            </a:r>
            <a:endParaRPr lang="en-US" sz="250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1902e78cd">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ba4628b03">
            <a:hlinkClick r:id="rId5"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3fb4f749">
            <a:hlinkClick r:id="rId6"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1315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1902e78cd">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ba4628b03">
            <a:hlinkClick r:id="rId5"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3fb4f749">
            <a:hlinkClick r:id="rId6"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4227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1902e78cd">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ba4628b03">
            <a:hlinkClick r:id="rId5"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3fb4f749">
            <a:hlinkClick r:id="rId6"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7038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主题剖析">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afc7bc646">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40aed29f7">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08e9f33b0">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9385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考向猜想">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afc7bc646">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40aed29f7">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08e9f33b0">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913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76310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7023790e5128a6a667">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89605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extLst>
      <p:ext uri="{BB962C8B-B14F-4D97-AF65-F5344CB8AC3E}">
        <p14:creationId xmlns:p14="http://schemas.microsoft.com/office/powerpoint/2010/main" val="4465872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
        <p:nvSpPr>
          <p:cNvPr id="3" name="MasterShapeName?linknodeid="/>
          <p:cNvSpPr/>
          <p:nvPr/>
        </p:nvSpPr>
        <p:spPr>
          <a:xfrm>
            <a:off x="9162288" y="4242816"/>
            <a:ext cx="1810512" cy="1014984"/>
          </a:xfrm>
          <a:prstGeom prst="rect">
            <a:avLst/>
          </a:prstGeom>
          <a:noFill/>
        </p:spPr>
        <p:txBody>
          <a:bodyPr wrap="square" lIns="0" tIns="0" rIns="0" bIns="0" rtlCol="0" anchor="ctr"/>
          <a:lstStyle/>
          <a:p>
            <a:pPr algn="l"/>
            <a:r>
              <a:rPr lang="en-US" sz="6000"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00" dirty="0"/>
          </a:p>
        </p:txBody>
      </p:sp>
      <p:sp>
        <p:nvSpPr>
          <p:cNvPr id="4" name="MasterShapeName?linknodeid="/>
          <p:cNvSpPr/>
          <p:nvPr/>
        </p:nvSpPr>
        <p:spPr>
          <a:xfrm>
            <a:off x="9034272" y="5230368"/>
            <a:ext cx="2002536" cy="374904"/>
          </a:xfrm>
          <a:prstGeom prst="rect">
            <a:avLst/>
          </a:prstGeom>
          <a:noFill/>
        </p:spPr>
        <p:txBody>
          <a:bodyPr wrap="square" lIns="0" tIns="0" rIns="0" bIns="0" rtlCol="0" anchor="ctr"/>
          <a:lstStyle/>
          <a:p>
            <a:pPr algn="ctr"/>
            <a:r>
              <a:rPr lang="en-US" sz="2500" dirty="0">
                <a:solidFill>
                  <a:srgbClr val="E46C0A"/>
                </a:solidFill>
                <a:latin typeface="方正黑体_GBK" pitchFamily="34" charset="0"/>
                <a:ea typeface="方正黑体_GBK" pitchFamily="34" charset="-122"/>
                <a:cs typeface="方正黑体_GBK" pitchFamily="34" charset="-120"/>
              </a:rPr>
              <a:t>新高考版通史</a:t>
            </a:r>
            <a:endParaRPr lang="en-US" sz="2500" dirty="0"/>
          </a:p>
        </p:txBody>
      </p:sp>
    </p:spTree>
    <p:extLst>
      <p:ext uri="{BB962C8B-B14F-4D97-AF65-F5344CB8AC3E}">
        <p14:creationId xmlns:p14="http://schemas.microsoft.com/office/powerpoint/2010/main" val="15431612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extLst>
      <p:ext uri="{BB962C8B-B14F-4D97-AF65-F5344CB8AC3E}">
        <p14:creationId xmlns:p14="http://schemas.microsoft.com/office/powerpoint/2010/main" val="4147116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1902e78cd">
            <a:hlinkClick r:id="" action="ppaction://noaction"/>
          </p:cNvPr>
          <p:cNvSpPr/>
          <p:nvPr/>
        </p:nvSpPr>
        <p:spPr>
          <a:xfrm>
            <a:off x="1737360"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高考 经典再研</a:t>
            </a:r>
            <a:endParaRPr lang="en-US" sz="1800" dirty="0"/>
          </a:p>
        </p:txBody>
      </p:sp>
      <p:sp>
        <p:nvSpPr>
          <p:cNvPr id="7" name="MasterShapeName?linknodeid=ba4628b03">
            <a:hlinkClick r:id="" action="ppaction://noaction"/>
          </p:cNvPr>
          <p:cNvSpPr/>
          <p:nvPr/>
        </p:nvSpPr>
        <p:spPr>
          <a:xfrm>
            <a:off x="4974336"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突破 核心整合</a:t>
            </a:r>
            <a:endParaRPr lang="en-US" sz="1800" dirty="0"/>
          </a:p>
        </p:txBody>
      </p:sp>
      <p:sp>
        <p:nvSpPr>
          <p:cNvPr id="8" name="MasterShapeName?linknodeid=83fb4f749">
            <a:hlinkClick r:id="" action="ppaction://noaction"/>
          </p:cNvPr>
          <p:cNvSpPr/>
          <p:nvPr/>
        </p:nvSpPr>
        <p:spPr>
          <a:xfrm>
            <a:off x="8202168"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模拟 对点演习</a:t>
            </a:r>
            <a:endParaRPr lang="en-US" sz="1800" dirty="0"/>
          </a:p>
        </p:txBody>
      </p:sp>
    </p:spTree>
    <p:extLst>
      <p:ext uri="{BB962C8B-B14F-4D97-AF65-F5344CB8AC3E}">
        <p14:creationId xmlns:p14="http://schemas.microsoft.com/office/powerpoint/2010/main" val="25650245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1902e78cd">
            <a:hlinkClick r:id="" action="ppaction://noaction"/>
          </p:cNvPr>
          <p:cNvSpPr/>
          <p:nvPr/>
        </p:nvSpPr>
        <p:spPr>
          <a:xfrm>
            <a:off x="1737360"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高考 经典再研</a:t>
            </a:r>
            <a:endParaRPr lang="en-US" sz="1800" dirty="0"/>
          </a:p>
        </p:txBody>
      </p:sp>
      <p:sp>
        <p:nvSpPr>
          <p:cNvPr id="7" name="MasterShapeName?linknodeid=ba4628b03">
            <a:hlinkClick r:id="" action="ppaction://noaction"/>
          </p:cNvPr>
          <p:cNvSpPr/>
          <p:nvPr/>
        </p:nvSpPr>
        <p:spPr>
          <a:xfrm>
            <a:off x="4974336"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突破 核心整合</a:t>
            </a:r>
            <a:endParaRPr lang="en-US" sz="1800" dirty="0"/>
          </a:p>
        </p:txBody>
      </p:sp>
      <p:sp>
        <p:nvSpPr>
          <p:cNvPr id="8" name="MasterShapeName?linknodeid=83fb4f749">
            <a:hlinkClick r:id="" action="ppaction://noaction"/>
          </p:cNvPr>
          <p:cNvSpPr/>
          <p:nvPr/>
        </p:nvSpPr>
        <p:spPr>
          <a:xfrm>
            <a:off x="8202168"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模拟 对点演习</a:t>
            </a:r>
            <a:endParaRPr lang="en-US" sz="1800" dirty="0"/>
          </a:p>
        </p:txBody>
      </p:sp>
    </p:spTree>
    <p:extLst>
      <p:ext uri="{BB962C8B-B14F-4D97-AF65-F5344CB8AC3E}">
        <p14:creationId xmlns:p14="http://schemas.microsoft.com/office/powerpoint/2010/main" val="17655364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1902e78cd">
            <a:hlinkClick r:id="" action="ppaction://noaction"/>
          </p:cNvPr>
          <p:cNvSpPr/>
          <p:nvPr/>
        </p:nvSpPr>
        <p:spPr>
          <a:xfrm>
            <a:off x="1737360"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高考 经典再研</a:t>
            </a:r>
            <a:endParaRPr lang="en-US" sz="1800" dirty="0"/>
          </a:p>
        </p:txBody>
      </p:sp>
      <p:sp>
        <p:nvSpPr>
          <p:cNvPr id="7" name="MasterShapeName?linknodeid=ba4628b03">
            <a:hlinkClick r:id="" action="ppaction://noaction"/>
          </p:cNvPr>
          <p:cNvSpPr/>
          <p:nvPr/>
        </p:nvSpPr>
        <p:spPr>
          <a:xfrm>
            <a:off x="4974336"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突破 核心整合</a:t>
            </a:r>
            <a:endParaRPr lang="en-US" sz="1800" dirty="0"/>
          </a:p>
        </p:txBody>
      </p:sp>
      <p:sp>
        <p:nvSpPr>
          <p:cNvPr id="8" name="MasterShapeName?linknodeid=83fb4f749">
            <a:hlinkClick r:id="" action="ppaction://noaction"/>
          </p:cNvPr>
          <p:cNvSpPr/>
          <p:nvPr/>
        </p:nvSpPr>
        <p:spPr>
          <a:xfrm>
            <a:off x="8202168" y="301752"/>
            <a:ext cx="2313432" cy="365760"/>
          </a:xfrm>
          <a:prstGeom prst="rect">
            <a:avLst/>
          </a:prstGeom>
          <a:noFill/>
        </p:spPr>
        <p:txBody>
          <a:bodyPr wrap="square" lIns="0" tIns="0" rIns="0" bIns="0" rtlCol="0" anchor="ctr"/>
          <a:lstStyle/>
          <a:p>
            <a:pPr algn="ctr"/>
            <a:r>
              <a:rPr lang="en-US" sz="1800" b="1" dirty="0">
                <a:solidFill>
                  <a:srgbClr val="000000"/>
                </a:solidFill>
                <a:latin typeface="Times New Roman" panose="02020603050405020304" pitchFamily="34" charset="0"/>
                <a:ea typeface="微软雅黑" panose="020B0503020204020204" charset="-122"/>
                <a:cs typeface="Times New Roman" panose="02020603050405020304" pitchFamily="34" charset="-120"/>
              </a:rPr>
              <a:t>模拟 对点演习</a:t>
            </a:r>
            <a:endParaRPr lang="en-US" sz="1800" dirty="0"/>
          </a:p>
        </p:txBody>
      </p:sp>
    </p:spTree>
    <p:extLst>
      <p:ext uri="{BB962C8B-B14F-4D97-AF65-F5344CB8AC3E}">
        <p14:creationId xmlns:p14="http://schemas.microsoft.com/office/powerpoint/2010/main" val="1775063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7" r:id="rId9"/>
    <p:sldLayoutId id="2147483668"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7830828"/>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tags" Target="../tags/tag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_2#976bdfda7.fixed?vbadefaultcenterpage=1&amp;parentnodeid=40c5e5cf5"/>
          <p:cNvSpPr/>
          <p:nvPr/>
        </p:nvSpPr>
        <p:spPr>
          <a:xfrm>
            <a:off x="-635" y="-58652"/>
            <a:ext cx="12097512" cy="973050"/>
          </a:xfrm>
          <a:prstGeom prst="rect">
            <a:avLst/>
          </a:prstGeom>
          <a:noFill/>
        </p:spPr>
        <p:txBody>
          <a:bodyPr wrap="square" lIns="0" tIns="0" rIns="0" bIns="0" rtlCol="0" anchor="ctr"/>
          <a:lstStyle/>
          <a:p>
            <a:pPr algn="ctr" latinLnBrk="1"/>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第八讲</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社会主义曲折发展中的探索——</a:t>
            </a:r>
          </a:p>
          <a:p>
            <a:pPr algn="ctr" latinLnBrk="1"/>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改革开放前社会主义道路的探索</a:t>
            </a:r>
            <a:endParaRPr lang="en-US" sz="2800" b="1" dirty="0"/>
          </a:p>
        </p:txBody>
      </p:sp>
      <p:pic>
        <p:nvPicPr>
          <p:cNvPr id="4" name="C_3#02841d42b.inline_image?vbadefaultcenterpage=1&amp;parentnodeid=976bdfda7" descr="preencoded.png">
            <a:extLst>
              <a:ext uri="{FF2B5EF4-FFF2-40B4-BE49-F238E27FC236}">
                <a16:creationId xmlns:a16="http://schemas.microsoft.com/office/drawing/2014/main" id="{D90AEF36-3923-4010-9261-8E3C0BE831C5}"/>
              </a:ext>
            </a:extLst>
          </p:cNvPr>
          <p:cNvPicPr>
            <a:picLocks noChangeAspect="1"/>
          </p:cNvPicPr>
          <p:nvPr/>
        </p:nvPicPr>
        <p:blipFill>
          <a:blip r:embed="rId3"/>
          <a:stretch>
            <a:fillRect/>
          </a:stretch>
        </p:blipFill>
        <p:spPr>
          <a:xfrm>
            <a:off x="310896" y="1042416"/>
            <a:ext cx="1984248" cy="448056"/>
          </a:xfrm>
          <a:prstGeom prst="rect">
            <a:avLst/>
          </a:prstGeom>
        </p:spPr>
      </p:pic>
      <p:pic>
        <p:nvPicPr>
          <p:cNvPr id="5" name="P_4_BD#f294962cd?vbadefaultcenterpage=1&amp;parentnodeid=02841d42b" descr="preencoded.png">
            <a:extLst>
              <a:ext uri="{FF2B5EF4-FFF2-40B4-BE49-F238E27FC236}">
                <a16:creationId xmlns:a16="http://schemas.microsoft.com/office/drawing/2014/main" id="{85384257-4659-4E95-A84D-210404DB4808}"/>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31520" y="1490472"/>
            <a:ext cx="10634472" cy="4958819"/>
          </a:xfrm>
          <a:prstGeom prst="rect">
            <a:avLst/>
          </a:prstGeom>
          <a:noFill/>
          <a:extLst>
            <a:ext uri="{909E8E84-426E-40DD-AFC4-6F175D3DCCD1}">
              <a14:hiddenFill xmlns:a14="http://schemas.microsoft.com/office/drawing/2010/main">
                <a:solidFill>
                  <a:scrgbClr r="0" g="0" b="0">
                    <a:alpha val="0"/>
                  </a:scrgbClr>
                </a:solidFill>
              </a14:hiddenFill>
            </a:ext>
          </a:extLst>
        </p:spPr>
      </p:pic>
    </p:spTree>
  </p:cSld>
  <p:clrMapOvr>
    <a:masterClrMapping/>
  </p:clrMapOvr>
  <p:transition>
    <p:split dir="in"/>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P_4_BD#0cffbb7de?vbadefaultcenterpage=1&amp;parentnodeid=d1ae3c874"/>
          <p:cNvGraphicFramePr>
            <a:graphicFrameLocks noGrp="1"/>
          </p:cNvGraphicFramePr>
          <p:nvPr>
            <p:custDataLst>
              <p:tags r:id="rId1"/>
            </p:custDataLst>
            <p:extLst>
              <p:ext uri="{D42A27DB-BD31-4B8C-83A1-F6EECF244321}">
                <p14:modId xmlns:p14="http://schemas.microsoft.com/office/powerpoint/2010/main" val="3452124986"/>
              </p:ext>
            </p:extLst>
          </p:nvPr>
        </p:nvGraphicFramePr>
        <p:xfrm>
          <a:off x="125811" y="2476821"/>
          <a:ext cx="11883853" cy="4296918"/>
        </p:xfrm>
        <a:graphic>
          <a:graphicData uri="http://schemas.openxmlformats.org/drawingml/2006/table">
            <a:tbl>
              <a:tblPr/>
              <a:tblGrid>
                <a:gridCol w="1261936">
                  <a:extLst>
                    <a:ext uri="{9D8B030D-6E8A-4147-A177-3AD203B41FA5}">
                      <a16:colId xmlns:a16="http://schemas.microsoft.com/office/drawing/2014/main" val="20000"/>
                    </a:ext>
                  </a:extLst>
                </a:gridCol>
                <a:gridCol w="5358130">
                  <a:extLst>
                    <a:ext uri="{9D8B030D-6E8A-4147-A177-3AD203B41FA5}">
                      <a16:colId xmlns:a16="http://schemas.microsoft.com/office/drawing/2014/main" val="20001"/>
                    </a:ext>
                  </a:extLst>
                </a:gridCol>
                <a:gridCol w="5263787">
                  <a:extLst>
                    <a:ext uri="{9D8B030D-6E8A-4147-A177-3AD203B41FA5}">
                      <a16:colId xmlns:a16="http://schemas.microsoft.com/office/drawing/2014/main" val="20002"/>
                    </a:ext>
                  </a:extLst>
                </a:gridCol>
              </a:tblGrid>
              <a:tr h="302768">
                <a:tc>
                  <a:txBody>
                    <a:bodyPr/>
                    <a:lstStyle/>
                    <a:p>
                      <a:pPr>
                        <a:lnSpc>
                          <a:spcPct val="100000"/>
                        </a:lnSpc>
                      </a:pP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过渡时期</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社会主义建设探索时期</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62990">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政权得到巩固；以人民代表大会制度为代表的</a:t>
                      </a:r>
                      <a:r>
                        <a:rPr lang="en-US" sz="1800" u="sng" dirty="0">
                          <a:solidFill>
                            <a:srgbClr val="000000"/>
                          </a:solidFill>
                          <a:latin typeface="宋体" panose="02010600030101010101" pitchFamily="2" charset="-122"/>
                          <a:ea typeface="宋体" panose="02010600030101010101" pitchFamily="2" charset="-122"/>
                          <a:cs typeface="宋体" panose="02010600030101010101" pitchFamily="34" charset="-120"/>
                        </a:rPr>
                        <a:t>______</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u="sng" dirty="0">
                          <a:solidFill>
                            <a:srgbClr val="000000"/>
                          </a:solidFill>
                          <a:latin typeface="宋体" panose="02010600030101010101" pitchFamily="2" charset="-122"/>
                          <a:ea typeface="宋体" panose="02010600030101010101" pitchFamily="2" charset="-122"/>
                          <a:cs typeface="宋体" panose="02010600030101010101" pitchFamily="34" charset="-120"/>
                        </a:rPr>
                        <a:t>_____     </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的建立，构成新中国政治制度的基石</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“左”倾错误不断发展，最终导致了十年“文化大革命”，社会主义民主和法制建设遭到严重破坏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1136">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到1952年底，完成经济的恢复工作。之后我国进入计划经济建设时期，社会主义工业化和社会主义改造并举。1956年底社会主义经济体系基本建立</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进行了有益的探索，但是探索过程中出现了严重失误，其显著特征是失误与成就并存，经济建设曲折发展</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61136">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外交</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新中国对外推行</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_________________________</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，以独立自主的姿态步入了国际外交舞台，影响力日益提升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中苏关系恶化,中国政府致力于支持第三世界的斗争，赢得了一定的国际声誉。20世纪70年代，中国外交出现了重大转机</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61136">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科技</a:t>
                      </a: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、教育</a:t>
                      </a:r>
                      <a:r>
                        <a:rPr kumimoji="0" lang="en-US" altLang="zh-CN" sz="1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文化</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在社会主义道路的探索中，毛泽东思想得到新的发展。新中国人民教育奠基，科技起步</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a:t>
                      </a:r>
                      <a:r>
                        <a:rPr lang="en-US" sz="1800"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的提出，新中国的文学、艺术</a:t>
                      </a:r>
                      <a:r>
                        <a:rPr kumimoji="0" lang="en-US" altLang="zh-CN" sz="1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教育事业蓬勃发展，但在“文化大革命”中这一方针遭到破坏；科技领域取得重大突破</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P_4_AN.1_1#0cffbb7de.blank?vbadefaultcenterpage=1&amp;parentnodeid=d1ae3c874&amp;hasmatchpositionanswer=1"/>
          <p:cNvSpPr/>
          <p:nvPr/>
        </p:nvSpPr>
        <p:spPr>
          <a:xfrm>
            <a:off x="5405392" y="3039532"/>
            <a:ext cx="1881188" cy="302768"/>
          </a:xfrm>
          <a:prstGeom prst="rect">
            <a:avLst/>
          </a:prstGeom>
          <a:noFill/>
        </p:spPr>
        <p:txBody>
          <a:bodyPr wrap="none" lIns="0" tIns="0" rIns="0" bIns="0" rtlCol="0" anchor="t"/>
          <a:lstStyle/>
          <a:p>
            <a:pPr algn="ctr" latinLnBrk="1">
              <a:lnSpc>
                <a:spcPct val="120000"/>
              </a:lnSpc>
            </a:pPr>
            <a:r>
              <a:rPr lang="en-US" sz="1800" b="1" dirty="0" err="1">
                <a:solidFill>
                  <a:srgbClr val="FF0000"/>
                </a:solidFill>
                <a:latin typeface="楷体" panose="02010609060101010101" pitchFamily="49" charset="-122"/>
                <a:ea typeface="楷体" panose="02010609060101010101" pitchFamily="49" charset="-122"/>
                <a:cs typeface="Times New Roman" panose="02020603050405020304" pitchFamily="34" charset="-120"/>
              </a:rPr>
              <a:t>三大民</a:t>
            </a:r>
            <a:endParaRPr lang="en-US" sz="100" b="1" dirty="0">
              <a:solidFill>
                <a:srgbClr val="FF0000"/>
              </a:solidFill>
              <a:latin typeface="楷体" panose="02010609060101010101" pitchFamily="49" charset="-122"/>
              <a:ea typeface="楷体" panose="02010609060101010101" pitchFamily="49" charset="-122"/>
            </a:endParaRPr>
          </a:p>
        </p:txBody>
      </p:sp>
      <p:sp>
        <p:nvSpPr>
          <p:cNvPr id="6" name="P_4_AN.2_1#0cffbb7de.blank?vbadefaultcenterpage=1&amp;parentnodeid=d1ae3c874&amp;hasmatchpositionanswer=1"/>
          <p:cNvSpPr/>
          <p:nvPr/>
        </p:nvSpPr>
        <p:spPr>
          <a:xfrm>
            <a:off x="3140347" y="4986610"/>
            <a:ext cx="2566988" cy="302768"/>
          </a:xfrm>
          <a:prstGeom prst="rect">
            <a:avLst/>
          </a:prstGeom>
          <a:noFill/>
        </p:spPr>
        <p:txBody>
          <a:bodyPr wrap="none" lIns="0" tIns="0" rIns="0" bIns="0" rtlCol="0" anchor="t"/>
          <a:lstStyle/>
          <a:p>
            <a:pPr algn="ctr" latinLnBrk="1">
              <a:lnSpc>
                <a:spcPct val="120000"/>
              </a:lnSpc>
            </a:pPr>
            <a:r>
              <a:rPr lang="en-US" sz="1800" b="1" dirty="0" err="1">
                <a:solidFill>
                  <a:srgbClr val="FF0000"/>
                </a:solidFill>
                <a:latin typeface="楷体" panose="02010609060101010101" pitchFamily="49" charset="-122"/>
                <a:ea typeface="楷体" panose="02010609060101010101" pitchFamily="49" charset="-122"/>
                <a:cs typeface="Times New Roman" panose="02020603050405020304" pitchFamily="34" charset="-120"/>
              </a:rPr>
              <a:t>独立自主的和平外交政策</a:t>
            </a:r>
            <a:endParaRPr lang="en-US" sz="100" b="1" dirty="0">
              <a:solidFill>
                <a:srgbClr val="FF0000"/>
              </a:solidFill>
              <a:latin typeface="楷体" panose="02010609060101010101" pitchFamily="49" charset="-122"/>
              <a:ea typeface="楷体" panose="02010609060101010101" pitchFamily="49" charset="-122"/>
            </a:endParaRPr>
          </a:p>
        </p:txBody>
      </p:sp>
      <p:sp>
        <p:nvSpPr>
          <p:cNvPr id="7" name="P_4_AN.3_1#0cffbb7de.blank?vbadefaultcenterpage=1&amp;parentnodeid=d1ae3c874&amp;hasmatchpositionanswer=1"/>
          <p:cNvSpPr/>
          <p:nvPr/>
        </p:nvSpPr>
        <p:spPr>
          <a:xfrm>
            <a:off x="6851123" y="5882108"/>
            <a:ext cx="1169988" cy="302768"/>
          </a:xfrm>
          <a:prstGeom prst="rect">
            <a:avLst/>
          </a:prstGeom>
          <a:noFill/>
        </p:spPr>
        <p:txBody>
          <a:bodyPr wrap="none" lIns="0" tIns="0" rIns="0" bIns="0" rtlCol="0" anchor="t"/>
          <a:lstStyle/>
          <a:p>
            <a:pPr algn="ctr" latinLnBrk="1">
              <a:lnSpc>
                <a:spcPct val="120000"/>
              </a:lnSpc>
            </a:pPr>
            <a:r>
              <a:rPr lang="en-US" sz="1800" b="1" dirty="0">
                <a:solidFill>
                  <a:srgbClr val="FF0000"/>
                </a:solidFill>
                <a:latin typeface="楷体" panose="02010609060101010101" pitchFamily="49" charset="-122"/>
                <a:ea typeface="楷体" panose="02010609060101010101" pitchFamily="49" charset="-122"/>
                <a:cs typeface="Times New Roman" panose="02020603050405020304" pitchFamily="34" charset="-120"/>
              </a:rPr>
              <a:t>“双百”方针</a:t>
            </a:r>
            <a:endParaRPr lang="en-US" sz="100" b="1" dirty="0">
              <a:solidFill>
                <a:srgbClr val="FF0000"/>
              </a:solidFill>
              <a:latin typeface="楷体" panose="02010609060101010101" pitchFamily="49" charset="-122"/>
              <a:ea typeface="楷体" panose="02010609060101010101" pitchFamily="49" charset="-122"/>
            </a:endParaRPr>
          </a:p>
        </p:txBody>
      </p:sp>
      <p:sp>
        <p:nvSpPr>
          <p:cNvPr id="2" name="P_4_AN.1_1#0cffbb7de.blank?vbadefaultcenterpage=1&amp;parentnodeid=d1ae3c874&amp;hasmatchpositionanswer=1"/>
          <p:cNvSpPr/>
          <p:nvPr/>
        </p:nvSpPr>
        <p:spPr>
          <a:xfrm>
            <a:off x="1093513" y="3337004"/>
            <a:ext cx="1881188" cy="302768"/>
          </a:xfrm>
          <a:prstGeom prst="rect">
            <a:avLst/>
          </a:prstGeom>
          <a:noFill/>
        </p:spPr>
        <p:txBody>
          <a:bodyPr wrap="none" lIns="0" tIns="0" rIns="0" bIns="0" rtlCol="0" anchor="t"/>
          <a:lstStyle/>
          <a:p>
            <a:pPr algn="ctr" latinLnBrk="1">
              <a:lnSpc>
                <a:spcPct val="120000"/>
              </a:lnSpc>
            </a:pPr>
            <a:r>
              <a:rPr lang="en-US" sz="1800" b="1" dirty="0" err="1">
                <a:solidFill>
                  <a:srgbClr val="FF0000"/>
                </a:solidFill>
                <a:latin typeface="楷体" panose="02010609060101010101" pitchFamily="49" charset="-122"/>
                <a:ea typeface="楷体" panose="02010609060101010101" pitchFamily="49" charset="-122"/>
                <a:cs typeface="Times New Roman" panose="02020603050405020304" pitchFamily="34" charset="-120"/>
              </a:rPr>
              <a:t>主政治制度</a:t>
            </a:r>
            <a:endParaRPr lang="en-US" sz="100" b="1" dirty="0">
              <a:solidFill>
                <a:srgbClr val="FF0000"/>
              </a:solidFill>
              <a:latin typeface="楷体" panose="02010609060101010101" pitchFamily="49" charset="-122"/>
              <a:ea typeface="楷体" panose="02010609060101010101" pitchFamily="49" charset="-122"/>
            </a:endParaRPr>
          </a:p>
        </p:txBody>
      </p:sp>
      <p:pic>
        <p:nvPicPr>
          <p:cNvPr id="8" name="C_3#d1ae3c874.inline_image?vbadefaultcenterpage=1&amp;parentnodeid=976bdfda7" descr="preencoded.png">
            <a:extLst>
              <a:ext uri="{FF2B5EF4-FFF2-40B4-BE49-F238E27FC236}">
                <a16:creationId xmlns:a16="http://schemas.microsoft.com/office/drawing/2014/main" id="{94E03C1D-70DC-45FB-9ADD-07B306D1DE02}"/>
              </a:ext>
            </a:extLst>
          </p:cNvPr>
          <p:cNvPicPr>
            <a:picLocks noChangeAspect="1"/>
          </p:cNvPicPr>
          <p:nvPr/>
        </p:nvPicPr>
        <p:blipFill>
          <a:blip r:embed="rId4"/>
          <a:stretch>
            <a:fillRect/>
          </a:stretch>
        </p:blipFill>
        <p:spPr>
          <a:xfrm>
            <a:off x="283464" y="1042416"/>
            <a:ext cx="1984248" cy="448056"/>
          </a:xfrm>
          <a:prstGeom prst="rect">
            <a:avLst/>
          </a:prstGeom>
        </p:spPr>
      </p:pic>
      <p:sp>
        <p:nvSpPr>
          <p:cNvPr id="9" name="P_4_BD#0cffbb7de?vbadefaultcenterpage=1&amp;parentnodeid=d1ae3c874">
            <a:extLst>
              <a:ext uri="{FF2B5EF4-FFF2-40B4-BE49-F238E27FC236}">
                <a16:creationId xmlns:a16="http://schemas.microsoft.com/office/drawing/2014/main" id="{85E273C7-B2DD-42FD-ADAB-27473C0C4028}"/>
              </a:ext>
            </a:extLst>
          </p:cNvPr>
          <p:cNvSpPr/>
          <p:nvPr/>
        </p:nvSpPr>
        <p:spPr>
          <a:xfrm>
            <a:off x="283464" y="1625600"/>
            <a:ext cx="11529822" cy="1051497"/>
          </a:xfrm>
          <a:prstGeom prst="rect">
            <a:avLst/>
          </a:prstGeom>
          <a:noFill/>
        </p:spPr>
        <p:txBody>
          <a:bodyPr wrap="square" lIns="0" tIns="0" rIns="0" bIns="0" rtlCol="0" anchor="t"/>
          <a:lstStyle/>
          <a:p>
            <a:pPr algn="l" latinLnBrk="1"/>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本讲主要讲述从中华人民共和国成立到改革开放前（1949—1978年）的历史，基本特征是社会主义制度的建立及社会主义建设道路的曲折探索。</a:t>
            </a:r>
            <a:endParaRPr lang="en-US" sz="2600" b="1" dirty="0"/>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Effect transition="in" filter="wipe(left)">
                                      <p:cBhvr>
                                        <p:cTn id="10" dur="5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wipe(left)">
                                      <p:cBhvr>
                                        <p:cTn id="15" dur="500"/>
                                        <p:tgtEl>
                                          <p:spTgt spid="6">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wipe(left)">
                                      <p:cBhvr>
                                        <p:cTn id="2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P spid="7" grpId="0" build="p" autoUpdateAnimBg="0"/>
      <p:bldP spid="2"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bc56cefc2.fixed?vbadefaultcenterpage=1&amp;parentnodeid=976bdfda7"/>
          <p:cNvSpPr/>
          <p:nvPr/>
        </p:nvSpPr>
        <p:spPr>
          <a:xfrm>
            <a:off x="0" y="24411"/>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核心提炼·归纳提升</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C_4_BD#cc586935a?vbadefaultcenterpage=1&amp;parentnodeid=bc56cefc2">
            <a:extLst>
              <a:ext uri="{FF2B5EF4-FFF2-40B4-BE49-F238E27FC236}">
                <a16:creationId xmlns:a16="http://schemas.microsoft.com/office/drawing/2014/main" id="{4F5E8E9C-9851-48C2-AF36-BFDC0DCEE885}"/>
              </a:ext>
            </a:extLst>
          </p:cNvPr>
          <p:cNvSpPr/>
          <p:nvPr/>
        </p:nvSpPr>
        <p:spPr>
          <a:xfrm>
            <a:off x="283464" y="828501"/>
            <a:ext cx="11521440" cy="538988"/>
          </a:xfrm>
          <a:prstGeom prst="rect">
            <a:avLst/>
          </a:prstGeom>
          <a:noFill/>
        </p:spPr>
        <p:txBody>
          <a:bodyPr wrap="square" lIns="0" tIns="0" rIns="0" bIns="0" rtlCol="0" anchor="ctr"/>
          <a:lstStyle/>
          <a:p>
            <a:pPr marL="0" marR="0" lvl="0" indent="0"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一、过渡时期（1949—1956年）</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C_5_BD#31724f032?vbadefaultcenterpage=1&amp;parentnodeid=cc586935a">
            <a:extLst>
              <a:ext uri="{FF2B5EF4-FFF2-40B4-BE49-F238E27FC236}">
                <a16:creationId xmlns:a16="http://schemas.microsoft.com/office/drawing/2014/main" id="{B280E4AC-B62C-4D3C-9D75-91A95773B3D5}"/>
              </a:ext>
            </a:extLst>
          </p:cNvPr>
          <p:cNvSpPr/>
          <p:nvPr/>
        </p:nvSpPr>
        <p:spPr>
          <a:xfrm>
            <a:off x="283464" y="1245434"/>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（一）政治建设和对外关系</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P_6_BD#bc4913526?vbadefaultcenterpage=1&amp;parentnodeid=31724f032">
            <a:extLst>
              <a:ext uri="{FF2B5EF4-FFF2-40B4-BE49-F238E27FC236}">
                <a16:creationId xmlns:a16="http://schemas.microsoft.com/office/drawing/2014/main" id="{0788BAB9-70E7-4065-8FFB-EC93B51C0114}"/>
              </a:ext>
            </a:extLst>
          </p:cNvPr>
          <p:cNvSpPr/>
          <p:nvPr/>
        </p:nvSpPr>
        <p:spPr>
          <a:xfrm>
            <a:off x="152401" y="1725934"/>
            <a:ext cx="11838708" cy="4120896"/>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1.中共七届二中全会:会议规定党的工作重心由乡村转移到</a:t>
            </a:r>
            <a:r>
              <a:rPr kumimoji="0" lang="en-US" sz="1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a:t>
            </a:r>
            <a:r>
              <a:rPr kumimoji="0" lang="en-US"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及革命胜利后中国共产党在政治、经济、外交方面的基本政策等。</a:t>
            </a:r>
            <a:endParaRPr kumimoji="0" lang="en-US"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2.中华人民共和国成立</a:t>
            </a:r>
            <a:endParaRPr kumimoji="0" lang="en-US"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（1）中国人民政治协商会议第一届全体会议（筹备会议）:通过了《中国人民政治协商会议共同纲领》等重要文件,代行全国人大的职能。</a:t>
            </a:r>
            <a:endParaRPr kumimoji="0" lang="en-US"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（2）成立：1949年10月1日，中华人民共和国成立。</a:t>
            </a:r>
            <a:endParaRPr kumimoji="0" lang="en-US"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（3）历史意义:为国家政治建设的逐步展开奠定了牢固的基石,中国历史进入一个新纪元。</a:t>
            </a: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 </a:t>
            </a: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3.民主政治建设三大支柱</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（1）中国共产党领导的多党合作和政治协商制度（我国的</a:t>
            </a:r>
            <a:r>
              <a:rPr kumimoji="0" lang="en-US" altLang="zh-CN" sz="1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a:t>
            </a: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①建立:1949年,中国人民政治协商会议的成功召开，初步建立了中国共产党领导的多党合作和政治协商制度。</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②发展:1956年,中国共产党提出与民主党派实行“长期共存,互相监督”的方针。</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（2）人民代表大会制度</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①建立:1954年,第一届全国人民代表大会通过了《中华人民共和国宪法》,以国家根本大法的形式确定了人民代表大会制度。</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②</a:t>
            </a:r>
            <a:r>
              <a:rPr kumimoji="0" lang="en-US" altLang="zh-CN" sz="1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地位:人民代表大会制度是中国的根本政治制度,全国人民代表大会是国家最高权力机关</a:t>
            </a: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（3）民族区域自治制度（我国的基本政治制度）</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①建立:1949年“共同纲领”明确规定,在“各少数民族聚居的地区,应实行民族的区域自治”。</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②完善:1954年宪法正式确认。</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③</a:t>
            </a:r>
            <a:r>
              <a:rPr kumimoji="0" lang="en-US" altLang="zh-CN" sz="1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民族三原则：民族</a:t>
            </a:r>
            <a:r>
              <a:rPr kumimoji="0" lang="en-US" altLang="zh-CN" sz="1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a:t>
            </a: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1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民族</a:t>
            </a:r>
            <a:r>
              <a:rPr kumimoji="0" lang="en-US" altLang="zh-CN" sz="1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a:t>
            </a: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1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各民族</a:t>
            </a:r>
            <a:r>
              <a:rPr kumimoji="0" lang="en-US" altLang="zh-CN" sz="1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4.中华人民共和国成立初期的外交</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（1）独立自主的和平外交方针:中华人民共和国成立后提出了“另起炉灶”“打扫干净屋子再请客”“</a:t>
            </a:r>
            <a:r>
              <a:rPr kumimoji="0" lang="en-US" altLang="zh-CN" sz="1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a:t>
            </a:r>
            <a:r>
              <a:rPr kumimoji="0" lang="en-US" altLang="zh-CN" sz="1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”等独立自主的和平外交方针。</a:t>
            </a:r>
            <a:endParaRPr kumimoji="0" lang="en-US" altLang="zh-CN"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600" b="1" i="0" u="none" strike="noStrike" kern="1200" cap="none" spc="-10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（2）中苏建交:1949年10月,中苏建交;第二年初签订了《_______</a:t>
            </a:r>
            <a:r>
              <a:rPr kumimoji="0" lang="en-US" altLang="zh-CN" sz="1600" b="1" i="0" u="none" strike="noStrike" kern="1200" cap="none" spc="-10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_______________________</a:t>
            </a:r>
            <a:r>
              <a:rPr kumimoji="0" lang="en-US" altLang="zh-CN" sz="1600" b="1" i="0" u="none" strike="noStrike" kern="1200" cap="none" spc="-10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p>
        </p:txBody>
      </p:sp>
      <p:sp>
        <p:nvSpPr>
          <p:cNvPr id="8" name="P_6_AN.1_1#bc4913526.blank?vbadefaultcenterpage=1&amp;parentnodeid=31724f032&amp;hasmatchpositionanswer=1">
            <a:extLst>
              <a:ext uri="{FF2B5EF4-FFF2-40B4-BE49-F238E27FC236}">
                <a16:creationId xmlns:a16="http://schemas.microsoft.com/office/drawing/2014/main" id="{D443532C-B16D-485D-ACB2-2C2BFCB302E6}"/>
              </a:ext>
            </a:extLst>
          </p:cNvPr>
          <p:cNvSpPr/>
          <p:nvPr/>
        </p:nvSpPr>
        <p:spPr>
          <a:xfrm>
            <a:off x="5309171" y="1596276"/>
            <a:ext cx="735013" cy="367693"/>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城市</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9" name="P_6_AN.2_1#bc4913526.blank?vbadefaultcenterpage=1&amp;parentnodeid=31724f032&amp;hasmatchpositionanswer=1">
            <a:extLst>
              <a:ext uri="{FF2B5EF4-FFF2-40B4-BE49-F238E27FC236}">
                <a16:creationId xmlns:a16="http://schemas.microsoft.com/office/drawing/2014/main" id="{42CA2E29-3C88-40D9-9246-BCBDB104E37E}"/>
              </a:ext>
            </a:extLst>
          </p:cNvPr>
          <p:cNvSpPr/>
          <p:nvPr/>
        </p:nvSpPr>
        <p:spPr>
          <a:xfrm>
            <a:off x="5309172" y="3297382"/>
            <a:ext cx="1638884" cy="367693"/>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基本政治制度</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10" name="P_6_AN.3_1#bc4913526.blank?vbadefaultcenterpage=1&amp;parentnodeid=31724f032&amp;hasmatchpositionanswer=1">
            <a:extLst>
              <a:ext uri="{FF2B5EF4-FFF2-40B4-BE49-F238E27FC236}">
                <a16:creationId xmlns:a16="http://schemas.microsoft.com/office/drawing/2014/main" id="{C6B76FA7-6566-409D-9DD4-06AB85E3D99A}"/>
              </a:ext>
            </a:extLst>
          </p:cNvPr>
          <p:cNvSpPr/>
          <p:nvPr/>
        </p:nvSpPr>
        <p:spPr>
          <a:xfrm>
            <a:off x="1951666" y="5478595"/>
            <a:ext cx="7350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平等</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11" name="P_6_AN.4_1#bc4913526.blank?vbadefaultcenterpage=1&amp;parentnodeid=31724f032&amp;hasmatchpositionanswer=1">
            <a:extLst>
              <a:ext uri="{FF2B5EF4-FFF2-40B4-BE49-F238E27FC236}">
                <a16:creationId xmlns:a16="http://schemas.microsoft.com/office/drawing/2014/main" id="{A6376606-4F03-4924-832E-2C99553415B6}"/>
              </a:ext>
            </a:extLst>
          </p:cNvPr>
          <p:cNvSpPr/>
          <p:nvPr/>
        </p:nvSpPr>
        <p:spPr>
          <a:xfrm>
            <a:off x="3325460" y="5478594"/>
            <a:ext cx="7350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团结</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12" name="P_6_AN.5_1#bc4913526.blank?vbadefaultcenterpage=1&amp;parentnodeid=31724f032&amp;hasmatchpositionanswer=1">
            <a:extLst>
              <a:ext uri="{FF2B5EF4-FFF2-40B4-BE49-F238E27FC236}">
                <a16:creationId xmlns:a16="http://schemas.microsoft.com/office/drawing/2014/main" id="{73F7FEBE-7A97-45B1-916C-3527EF6BAE85}"/>
              </a:ext>
            </a:extLst>
          </p:cNvPr>
          <p:cNvSpPr/>
          <p:nvPr/>
        </p:nvSpPr>
        <p:spPr>
          <a:xfrm>
            <a:off x="4785382" y="5470536"/>
            <a:ext cx="13954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共同繁荣</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13" name="P_6_AN.6_1#bc4913526.blank?vbadefaultcenterpage=1&amp;parentnodeid=31724f032&amp;hasmatchpositionanswer=1">
            <a:extLst>
              <a:ext uri="{FF2B5EF4-FFF2-40B4-BE49-F238E27FC236}">
                <a16:creationId xmlns:a16="http://schemas.microsoft.com/office/drawing/2014/main" id="{ADD56B39-FD6A-4782-9A2F-6F0992381EE9}"/>
              </a:ext>
            </a:extLst>
          </p:cNvPr>
          <p:cNvSpPr/>
          <p:nvPr/>
        </p:nvSpPr>
        <p:spPr>
          <a:xfrm>
            <a:off x="8693454" y="5956894"/>
            <a:ext cx="10652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一边倒</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14" name="P_6_AN.6_1#bc4913526.blank?vbadefaultcenterpage=1&amp;parentnodeid=31724f032&amp;hasmatchpositionanswer=1">
            <a:extLst>
              <a:ext uri="{FF2B5EF4-FFF2-40B4-BE49-F238E27FC236}">
                <a16:creationId xmlns:a16="http://schemas.microsoft.com/office/drawing/2014/main" id="{09BC9508-CB02-404A-8D79-F0055F45F2A7}"/>
              </a:ext>
            </a:extLst>
          </p:cNvPr>
          <p:cNvSpPr/>
          <p:nvPr/>
        </p:nvSpPr>
        <p:spPr>
          <a:xfrm>
            <a:off x="5539148" y="6467868"/>
            <a:ext cx="10652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中苏友好同盟互助条约</a:t>
            </a: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left)">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wipe(left)">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wipe(left)">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Effect transition="in" filter="wipe(left)">
                                      <p:cBhvr>
                                        <p:cTn id="27" dur="500"/>
                                        <p:tgtEl>
                                          <p:spTgt spid="1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Effect transition="in" filter="wipe(left)">
                                      <p:cBhvr>
                                        <p:cTn id="32" dur="500"/>
                                        <p:tgtEl>
                                          <p:spTgt spid="1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wipe(left)">
                                      <p:cBhvr>
                                        <p:cTn id="37"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utoUpdateAnimBg="0"/>
      <p:bldP spid="9" grpId="0" build="p" autoUpdateAnimBg="0"/>
      <p:bldP spid="10" grpId="0" build="p" autoUpdateAnimBg="0"/>
      <p:bldP spid="11" grpId="0" build="p" autoUpdateAnimBg="0"/>
      <p:bldP spid="12" grpId="0" build="p" autoUpdateAnimBg="0"/>
      <p:bldP spid="13" grpId="0" build="p" autoUpdateAnimBg="0"/>
      <p:bldP spid="14"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5_BD#bbdf50e2d?vbadefaultcenterpage=1&amp;parentnodeid=cc586935a"/>
          <p:cNvSpPr/>
          <p:nvPr/>
        </p:nvSpPr>
        <p:spPr>
          <a:xfrm>
            <a:off x="283464" y="177337"/>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（二）社会主义建设的起步</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6_BD#7da473e6d?vbadefaultcenterpage=1&amp;parentnodeid=bbdf50e2d"/>
          <p:cNvSpPr/>
          <p:nvPr/>
        </p:nvSpPr>
        <p:spPr>
          <a:xfrm>
            <a:off x="283464" y="888099"/>
            <a:ext cx="11529822" cy="59436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1.1952年底,政权得到巩固，国民经济形势基本好转。</a:t>
            </a:r>
          </a:p>
          <a:p>
            <a:pPr latinLnBrk="1"/>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2.过渡时期的总路线:</a:t>
            </a:r>
            <a:r>
              <a:rPr kumimoji="0" lang="en-US" altLang="zh-CN"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a:t>
            </a: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年提出了社会主义工业化建设与社会主义三大改造同时并举的指导方针。</a:t>
            </a: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latinLnBrk="1"/>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3.工业化建设：1957年“一五”计划完成，我国初步建立了独立的</a:t>
            </a:r>
            <a:r>
              <a:rPr kumimoji="0" lang="en-US" altLang="zh-CN"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，为社会主义工业化奠定了初步基础。</a:t>
            </a: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latinLnBrk="1"/>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4.社会主义改造：从1953年起，国家开始对农业、手工业和资本主义工商业进行社会主义改造。到1956年底，基本上完成了三大改造，社会主义</a:t>
            </a:r>
            <a:r>
              <a:rPr kumimoji="0" lang="en-US" altLang="zh-CN"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在我国基本建立起来。</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6_AN.9_1#7da473e6d.blank?vbadefaultcenterpage=1&amp;parentnodeid=bbdf50e2d&amp;hasmatchpositionanswer=1"/>
          <p:cNvSpPr/>
          <p:nvPr/>
        </p:nvSpPr>
        <p:spPr>
          <a:xfrm>
            <a:off x="2935888" y="1131137"/>
            <a:ext cx="735013"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1953</a:t>
            </a:r>
            <a:endParaRPr kumimoji="0" lang="en-US" sz="2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5" name="P_6_AN.10_1#7da473e6d.blank?vbadefaultcenterpage=1&amp;parentnodeid=bbdf50e2d&amp;hasmatchpositionanswer=1"/>
          <p:cNvSpPr/>
          <p:nvPr/>
        </p:nvSpPr>
        <p:spPr>
          <a:xfrm>
            <a:off x="8124947" y="1815356"/>
            <a:ext cx="1395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工业体系</a:t>
            </a:r>
            <a:endParaRPr kumimoji="0" lang="en-US" sz="2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6" name="P_6_AN.11_1#7da473e6d.blank?vbadefaultcenterpage=1&amp;parentnodeid=bbdf50e2d&amp;hasmatchpositionanswer=1"/>
          <p:cNvSpPr/>
          <p:nvPr/>
        </p:nvSpPr>
        <p:spPr>
          <a:xfrm>
            <a:off x="6329819" y="2769378"/>
            <a:ext cx="1395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计划经济</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7" name="P_6_BD#7da473e6d?vbadefaultcenterpage=1&amp;parentnodeid=bbdf50e2d"/>
          <p:cNvSpPr/>
          <p:nvPr/>
        </p:nvSpPr>
        <p:spPr>
          <a:xfrm>
            <a:off x="283464" y="1290782"/>
            <a:ext cx="11529822" cy="118872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P_6_BD#7da473e6d?vbadefaultcenterpage=1&amp;parentnodeid=bbdf50e2d"/>
          <p:cNvSpPr/>
          <p:nvPr/>
        </p:nvSpPr>
        <p:spPr>
          <a:xfrm>
            <a:off x="283464" y="2678545"/>
            <a:ext cx="11529822" cy="118872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C_5_BD#594bea1ab?vbadefaultcenterpage=1&amp;parentnodeid=cc586935a">
            <a:extLst>
              <a:ext uri="{FF2B5EF4-FFF2-40B4-BE49-F238E27FC236}">
                <a16:creationId xmlns:a16="http://schemas.microsoft.com/office/drawing/2014/main" id="{5B52AC90-33F3-499F-A41D-8759DEE882F2}"/>
              </a:ext>
            </a:extLst>
          </p:cNvPr>
          <p:cNvSpPr/>
          <p:nvPr/>
        </p:nvSpPr>
        <p:spPr>
          <a:xfrm>
            <a:off x="200337" y="3515681"/>
            <a:ext cx="11521440" cy="566992"/>
          </a:xfrm>
          <a:prstGeom prst="rect">
            <a:avLst/>
          </a:prstGeom>
          <a:noFill/>
        </p:spPr>
        <p:txBody>
          <a:bodyPr wrap="square" lIns="0" tIns="0" rIns="0" bIns="0" rtlCol="0" anchor="ctr"/>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（三）思想的发展与人民教育的奠基</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11" name="P_6_BD#5331a29e5?vbadefaultcenterpage=1&amp;parentnodeid=594bea1ab">
            <a:extLst>
              <a:ext uri="{FF2B5EF4-FFF2-40B4-BE49-F238E27FC236}">
                <a16:creationId xmlns:a16="http://schemas.microsoft.com/office/drawing/2014/main" id="{3EBC5DAE-6AD9-493D-82F0-BB83DBCC53ED}"/>
              </a:ext>
            </a:extLst>
          </p:cNvPr>
          <p:cNvSpPr/>
          <p:nvPr/>
        </p:nvSpPr>
        <p:spPr>
          <a:xfrm>
            <a:off x="275082" y="4066308"/>
            <a:ext cx="11529822" cy="352971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1.毛泽东思想的发展</a:t>
            </a:r>
            <a:endParaRPr kumimoji="0" lang="en-US" sz="22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（1）《论人民民主专政》：1949年，毛泽东发表《论人民民主专政》，</a:t>
            </a:r>
            <a:r>
              <a:rPr kumimoji="0" lang="en-US" sz="22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丰富并发展了马克思主义的</a:t>
            </a:r>
            <a:r>
              <a:rPr kumimoji="0" lang="en-US"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a:t>
            </a:r>
            <a:r>
              <a:rPr kumimoji="0" lang="en-US" sz="22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学说，为即将成立的新中国作了政治理论准备</a:t>
            </a: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2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（2）《论十大关系》和《关于正确处理人民内部矛盾的问题》：</a:t>
            </a:r>
            <a:r>
              <a:rPr kumimoji="0" lang="en-US" sz="22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科学阐明了社会主义社会的矛盾问题，在社会主义建设理论方面发展了马克思主义学说</a:t>
            </a: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2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2.人民教育的奠基：1949年底，第一次全国教育工作会议召开，成功地将半殖民地半封建教育改变为沿着社会主义方向前进的新中国的人民教育。</a:t>
            </a:r>
            <a:endParaRPr kumimoji="0" lang="en-US" sz="2200" b="1" i="0" u="none" strike="noStrike" kern="1200" cap="none" spc="0" normalizeH="0" baseline="0" noProof="0" dirty="0">
              <a:ln>
                <a:noFill/>
              </a:ln>
              <a:solidFill>
                <a:prstClr val="black"/>
              </a:solidFill>
              <a:effectLst/>
              <a:uLnTx/>
              <a:uFillTx/>
              <a:latin typeface="Calibri"/>
            </a:endParaRPr>
          </a:p>
        </p:txBody>
      </p:sp>
      <p:sp>
        <p:nvSpPr>
          <p:cNvPr id="12" name="P_6_AN.12_1#5331a29e5.blank?vbadefaultcenterpage=1&amp;parentnodeid=594bea1ab&amp;hasmatchpositionanswer=1">
            <a:extLst>
              <a:ext uri="{FF2B5EF4-FFF2-40B4-BE49-F238E27FC236}">
                <a16:creationId xmlns:a16="http://schemas.microsoft.com/office/drawing/2014/main" id="{16C1DFAA-958F-4C72-B660-188B0B8E3F3C}"/>
              </a:ext>
            </a:extLst>
          </p:cNvPr>
          <p:cNvSpPr/>
          <p:nvPr/>
        </p:nvSpPr>
        <p:spPr>
          <a:xfrm>
            <a:off x="1261364" y="4704401"/>
            <a:ext cx="735013" cy="526479"/>
          </a:xfrm>
          <a:prstGeom prst="rect">
            <a:avLst/>
          </a:prstGeom>
          <a:noFill/>
        </p:spPr>
        <p:txBody>
          <a:bodyPr wrap="none" lIns="0" tIns="0" rIns="0" bIns="0" rtlCol="0" anchor="t"/>
          <a:lstStyle/>
          <a:p>
            <a:pPr marL="0" marR="0" lvl="0" indent="0" algn="ctr"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国家</a:t>
            </a:r>
            <a:endParaRPr kumimoji="0" 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P spid="12"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a28db1d87?vbadefaultcenterpage=1&amp;parentnodeid=bc56cefc2"/>
          <p:cNvSpPr/>
          <p:nvPr/>
        </p:nvSpPr>
        <p:spPr>
          <a:xfrm>
            <a:off x="283464" y="94212"/>
            <a:ext cx="11521440" cy="573278"/>
          </a:xfrm>
          <a:prstGeom prst="rect">
            <a:avLst/>
          </a:prstGeom>
          <a:noFill/>
        </p:spPr>
        <p:txBody>
          <a:bodyPr wrap="square" lIns="0" tIns="0" rIns="0" bIns="0" rtlCol="0" anchor="ctr"/>
          <a:lstStyle/>
          <a:p>
            <a:pPr marL="0" marR="0" lvl="0" indent="0" defTabSz="914400" rtl="0" eaLnBrk="1" fontAlgn="auto" latinLnBrk="1" hangingPunct="1">
              <a:lnSpc>
                <a:spcPct val="14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二、社会主义建设道路的曲折探索（1956—1976年）</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C_5_BD#84cb77bd1?vbadefaultcenterpage=1&amp;parentnodeid=a28db1d87"/>
          <p:cNvSpPr/>
          <p:nvPr/>
        </p:nvSpPr>
        <p:spPr>
          <a:xfrm>
            <a:off x="283464" y="732472"/>
            <a:ext cx="11521440" cy="53498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（一）民主政治的挫折和外交突破</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6_BD#8e45f7943?vbadefaultcenterpage=1&amp;parentnodeid=84cb77bd1"/>
          <p:cNvSpPr/>
          <p:nvPr/>
        </p:nvSpPr>
        <p:spPr>
          <a:xfrm>
            <a:off x="283464" y="1328102"/>
            <a:ext cx="11529822" cy="4379913"/>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1.民主政治的挫折：</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“文化大革命”期间中国的民主法制建设遭到破坏,社会秩序混乱。</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2.外交突破</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（1）恢复在联合国的合法席位:1971年,第26届联合国大会通过决议,恢复中华人民共和国在联合国的合法席位。</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（2）中美关系正常化:1972年,尼克松访华,双方签署《中美联合公报》;1978年,中美双方发表《中美建交公报》;</a:t>
            </a: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年1月1日,中美正式建交。</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（3）中日关系正常化:1972年,日本政府首相田中角荣访华,中日建交。</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P_6_AN.13_1#8e45f7943.blank?vbadefaultcenterpage=1&amp;parentnodeid=84cb77bd1&amp;hasmatchpositionanswer=1"/>
          <p:cNvSpPr/>
          <p:nvPr/>
        </p:nvSpPr>
        <p:spPr>
          <a:xfrm>
            <a:off x="5619052" y="4641744"/>
            <a:ext cx="735013"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1979</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5_BD#408fc67d6?vbadefaultcenterpage=1&amp;parentnodeid=a28db1d87"/>
          <p:cNvSpPr/>
          <p:nvPr/>
        </p:nvSpPr>
        <p:spPr>
          <a:xfrm>
            <a:off x="283464" y="128848"/>
            <a:ext cx="11521440" cy="566992"/>
          </a:xfrm>
          <a:prstGeom prst="rect">
            <a:avLst/>
          </a:prstGeom>
          <a:noFill/>
        </p:spPr>
        <p:txBody>
          <a:bodyPr wrap="square" lIns="0" tIns="0" rIns="0" bIns="0" rtlCol="0" anchor="ctr"/>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（二）社会主义建设道路的探索与社会生活的变迁</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6_BD#090bf5e19?vbadefaultcenterpage=1&amp;parentnodeid=408fc67d6"/>
          <p:cNvSpPr/>
          <p:nvPr/>
        </p:nvSpPr>
        <p:spPr>
          <a:xfrm>
            <a:off x="283464" y="705732"/>
            <a:ext cx="11529822" cy="5264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1.社会主义建设道路的成功探索与失误</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8" name="P_6_BD#090bf5e19?vbadefaultcenterpage=1&amp;parentnodeid=408fc67d6"/>
          <p:cNvGraphicFramePr>
            <a:graphicFrameLocks noGrp="1"/>
          </p:cNvGraphicFramePr>
          <p:nvPr>
            <p:extLst>
              <p:ext uri="{D42A27DB-BD31-4B8C-83A1-F6EECF244321}">
                <p14:modId xmlns:p14="http://schemas.microsoft.com/office/powerpoint/2010/main" val="4140984617"/>
              </p:ext>
            </p:extLst>
          </p:nvPr>
        </p:nvGraphicFramePr>
        <p:xfrm>
          <a:off x="283464" y="1077192"/>
          <a:ext cx="11439351" cy="2072640"/>
        </p:xfrm>
        <a:graphic>
          <a:graphicData uri="http://schemas.openxmlformats.org/drawingml/2006/table">
            <a:tbl>
              <a:tblPr/>
              <a:tblGrid>
                <a:gridCol w="1306501">
                  <a:extLst>
                    <a:ext uri="{9D8B030D-6E8A-4147-A177-3AD203B41FA5}">
                      <a16:colId xmlns:a16="http://schemas.microsoft.com/office/drawing/2014/main" val="20000"/>
                    </a:ext>
                  </a:extLst>
                </a:gridCol>
                <a:gridCol w="10132850">
                  <a:extLst>
                    <a:ext uri="{9D8B030D-6E8A-4147-A177-3AD203B41FA5}">
                      <a16:colId xmlns:a16="http://schemas.microsoft.com/office/drawing/2014/main" val="20001"/>
                    </a:ext>
                  </a:extLst>
                </a:gridCol>
              </a:tblGrid>
              <a:tr h="808759">
                <a:tc>
                  <a:txBody>
                    <a:bodyPr/>
                    <a:lstStyle/>
                    <a:p>
                      <a:pPr algn="ctr">
                        <a:lnSpc>
                          <a:spcPct val="100000"/>
                        </a:lnSpc>
                      </a:pPr>
                      <a:r>
                        <a:rPr lang="en-US" sz="21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成功</a:t>
                      </a:r>
                      <a:endParaRPr lang="en-US" sz="21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ctr">
                        <a:lnSpc>
                          <a:spcPct val="100000"/>
                        </a:lnSpc>
                      </a:pPr>
                      <a:r>
                        <a:rPr lang="en-US" sz="21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探索</a:t>
                      </a:r>
                      <a:endParaRPr lang="en-US" sz="21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（1）中共八大正确分析了中国社会的主要矛盾和主要任务</a:t>
                      </a:r>
                      <a:endParaRPr lang="en-US" sz="2100" b="1" dirty="0"/>
                    </a:p>
                    <a:p>
                      <a:pPr algn="l">
                        <a:lnSpc>
                          <a:spcPct val="10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（2）1960年，提出“</a:t>
                      </a:r>
                      <a:r>
                        <a:rPr lang="en-US" sz="21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、巩固、充实、提高”的八字方针</a:t>
                      </a:r>
                      <a:endParaRPr lang="en-US" sz="2100" b="1" dirty="0"/>
                    </a:p>
                    <a:p>
                      <a:pPr algn="l">
                        <a:lnSpc>
                          <a:spcPct val="10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（3）1962年起，经济逐步得到恢复、发展</a:t>
                      </a:r>
                      <a:endParaRPr lang="en-US" sz="21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08759">
                <a:tc>
                  <a:txBody>
                    <a:bodyPr/>
                    <a:lstStyle/>
                    <a:p>
                      <a:pPr algn="ctr">
                        <a:lnSpc>
                          <a:spcPct val="10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失误</a:t>
                      </a:r>
                      <a:endParaRPr lang="en-US" sz="21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（1）1958年发动的“大跃进”和人民公社化运动造成国民经济比例严重失调，生态环境遭到破坏，严重挫伤人民群众的生产积极性</a:t>
                      </a:r>
                      <a:endParaRPr lang="en-US" sz="2100" b="1" dirty="0"/>
                    </a:p>
                    <a:p>
                      <a:pPr algn="l">
                        <a:lnSpc>
                          <a:spcPct val="10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（2）“文化大革命”使国民经济遭受劫难</a:t>
                      </a:r>
                      <a:endParaRPr lang="en-US" sz="21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P_6_BD#090bf5e19?vbadefaultcenterpage=1&amp;parentnodeid=408fc67d6"/>
          <p:cNvSpPr/>
          <p:nvPr/>
        </p:nvSpPr>
        <p:spPr>
          <a:xfrm>
            <a:off x="206847" y="3310846"/>
            <a:ext cx="11673426" cy="178308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2.现代社会生活的变迁</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（1）新中国社会生活新风尚</a:t>
            </a:r>
            <a:endParaRPr kumimoji="0" lang="en-US" sz="2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①习俗：20世纪50—70年代，勤俭节约、无私奉献是中国社会风尚的主流</a:t>
            </a: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②</a:t>
            </a:r>
            <a:r>
              <a:rPr kumimoji="0" lang="en-US" altLang="zh-CN" sz="21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生活水平：物资比较匮乏，许多生活必需品要凭票证计划供应。中国人的生活水平差距不大，但总体比较低</a:t>
            </a: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（2）交通事业的进步</a:t>
            </a:r>
            <a:endParaRPr kumimoji="0" lang="en-US" altLang="zh-CN" sz="2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a:t>
            </a:r>
            <a:r>
              <a:rPr kumimoji="0" lang="en-US" altLang="zh-CN" sz="21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铁路：中华人民共和国成立后，先后建成宝成、兰新等铁路，加强了内地与西北、西南地区的沟通</a:t>
            </a: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②</a:t>
            </a:r>
            <a:r>
              <a:rPr kumimoji="0" lang="en-US" altLang="zh-CN" sz="21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公路：全国建立起比较密集的公路网，在黄河、长江等急流阻隔的江河上架设了一座座公路大桥</a:t>
            </a: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（3）电视事业的发展：1958年，北京电视台开始试播，标志着中国电视业的诞生。</a:t>
            </a:r>
            <a:endParaRPr kumimoji="0" lang="en-US" sz="2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_6_AN.14_1#090bf5e19.blank?vbadefaultcenterpage=1&amp;parentnodeid=408fc67d6&amp;hasmatchpositionanswer=1"/>
          <p:cNvSpPr/>
          <p:nvPr/>
        </p:nvSpPr>
        <p:spPr>
          <a:xfrm>
            <a:off x="4452083" y="1436478"/>
            <a:ext cx="509588" cy="323342"/>
          </a:xfrm>
          <a:prstGeom prst="rect">
            <a:avLst/>
          </a:prstGeom>
          <a:noFill/>
        </p:spPr>
        <p:txBody>
          <a:bodyPr wrap="none" lIns="0" tIns="0" rIns="0" bIns="0" rtlCol="0" anchor="t"/>
          <a:lstStyle/>
          <a:p>
            <a:pPr marL="0" marR="0" lvl="0" indent="0" algn="ctr"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调整</a:t>
            </a:r>
            <a:endParaRPr kumimoji="0" lang="en-US" sz="3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5_BD#81a02c965?vbadefaultcenterpage=1&amp;parentnodeid=a28db1d87"/>
          <p:cNvSpPr/>
          <p:nvPr/>
        </p:nvSpPr>
        <p:spPr>
          <a:xfrm>
            <a:off x="283464" y="142702"/>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（三）文化教育的得与失</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6_BD#3c0f93079?vbadefaultcenterpage=1&amp;parentnodeid=81a02c965"/>
          <p:cNvSpPr/>
          <p:nvPr/>
        </p:nvSpPr>
        <p:spPr>
          <a:xfrm>
            <a:off x="283464" y="706328"/>
            <a:ext cx="11529822" cy="5103051"/>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1.科技成果：</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”研制成功，极大地提高了中国的国际地位和国防实力；袁隆平杂交水稻培育成功。</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2.“双百”方针：</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1956年，毛泽东提出“百花齐放，百家争鸣”的方针，促进了新中国科技、文学、艺术事业的蓬勃发展，但后期遭到破坏。</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3.教育事业的发展</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（1）全面建设社会主义时期：逐步形成比较完整的国民教育体系，培养了大批素质较高的劳动后备军和德才兼备的建设人才。</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（2）动乱中的教育：1966年夏，高考制度被废止；20世纪70年代初，高等院校开始招收“工农兵学员”，只要群众推荐、领导批准和学校复审，不需要文化课考试就可以上大学，导致大学教育水平下降。</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6_AN.15_1#3c0f93079.blank?vbadefaultcenterpage=1&amp;parentnodeid=81a02c965&amp;hasmatchpositionanswer=1"/>
          <p:cNvSpPr/>
          <p:nvPr/>
        </p:nvSpPr>
        <p:spPr>
          <a:xfrm>
            <a:off x="3249708" y="639364"/>
            <a:ext cx="1395413" cy="467043"/>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两弹一星</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e3c1da999.fixed?vbadefaultcenterpage=1&amp;parentnodeid=e16dca82b"/>
          <p:cNvSpPr/>
          <p:nvPr/>
        </p:nvSpPr>
        <p:spPr>
          <a:xfrm>
            <a:off x="-635" y="29320"/>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考点一</a:t>
            </a:r>
            <a:r>
              <a:rPr kumimoji="0" lang="en-US" sz="3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新中国的民主政治建设和外交成就</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1902e78cd.inline_image?vbadefaultcenterpage=1&amp;parentnodeid=e3c1da999" descr="preencoded.png">
            <a:extLst>
              <a:ext uri="{FF2B5EF4-FFF2-40B4-BE49-F238E27FC236}">
                <a16:creationId xmlns:a16="http://schemas.microsoft.com/office/drawing/2014/main" id="{C4D95100-64AB-4E44-9219-050FC52646F1}"/>
              </a:ext>
            </a:extLst>
          </p:cNvPr>
          <p:cNvPicPr>
            <a:picLocks noChangeAspect="1"/>
          </p:cNvPicPr>
          <p:nvPr/>
        </p:nvPicPr>
        <p:blipFill>
          <a:blip r:embed="rId3"/>
          <a:stretch>
            <a:fillRect/>
          </a:stretch>
        </p:blipFill>
        <p:spPr>
          <a:xfrm>
            <a:off x="283464" y="1042416"/>
            <a:ext cx="2112264" cy="502920"/>
          </a:xfrm>
          <a:prstGeom prst="rect">
            <a:avLst/>
          </a:prstGeom>
        </p:spPr>
      </p:pic>
      <p:sp>
        <p:nvSpPr>
          <p:cNvPr id="6" name="QC_6_BD.1_1#4db8c7e89?vbadefaultcenterpage=1&amp;parentnodeid=1902e78cd">
            <a:extLst>
              <a:ext uri="{FF2B5EF4-FFF2-40B4-BE49-F238E27FC236}">
                <a16:creationId xmlns:a16="http://schemas.microsoft.com/office/drawing/2014/main" id="{E7124A4D-80B0-4A4C-A8CB-15664A5999CF}"/>
              </a:ext>
            </a:extLst>
          </p:cNvPr>
          <p:cNvSpPr/>
          <p:nvPr/>
        </p:nvSpPr>
        <p:spPr>
          <a:xfrm>
            <a:off x="283464" y="1676400"/>
            <a:ext cx="11529822" cy="40926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（2018课标Ⅲ，30，4分）1956年，刘少奇在中共八大政治报告中指出：“我们目前在国家工作中的迫切任务之一，是着手系统地制定比较完备的法律，健全我们国家的法制。”这反映了当时</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A.法制建设开始迈向制度化</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B.法制工作围绕组建新政权展开</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C.法制建设与国内主要矛盾的变化密切相关</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D.政治体制改革推动了依法治国的全面实行</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7" name="QC_6_AN.2_1#4db8c7e89.bracket?vbadefaultcenterpage=1&amp;parentnodeid=1902e78cd&amp;hasmatchpositionanswer=1">
            <a:extLst>
              <a:ext uri="{FF2B5EF4-FFF2-40B4-BE49-F238E27FC236}">
                <a16:creationId xmlns:a16="http://schemas.microsoft.com/office/drawing/2014/main" id="{70084E20-CC72-4347-96A7-B0C92489625F}"/>
              </a:ext>
            </a:extLst>
          </p:cNvPr>
          <p:cNvSpPr/>
          <p:nvPr/>
        </p:nvSpPr>
        <p:spPr>
          <a:xfrm>
            <a:off x="6677914" y="2366357"/>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graphicFrame>
        <p:nvGraphicFramePr>
          <p:cNvPr id="8" name="P_6_BD#6d05698dd?vbadefaultcenterpage=1&amp;parentnodeid=1902e78cd">
            <a:extLst>
              <a:ext uri="{FF2B5EF4-FFF2-40B4-BE49-F238E27FC236}">
                <a16:creationId xmlns:a16="http://schemas.microsoft.com/office/drawing/2014/main" id="{8D62D94C-4C3F-4D69-BD7D-37CE5D63F874}"/>
              </a:ext>
            </a:extLst>
          </p:cNvPr>
          <p:cNvGraphicFramePr>
            <a:graphicFrameLocks noGrp="1"/>
          </p:cNvGraphicFramePr>
          <p:nvPr>
            <p:extLst>
              <p:ext uri="{D42A27DB-BD31-4B8C-83A1-F6EECF244321}">
                <p14:modId xmlns:p14="http://schemas.microsoft.com/office/powerpoint/2010/main" val="4244413187"/>
              </p:ext>
            </p:extLst>
          </p:nvPr>
        </p:nvGraphicFramePr>
        <p:xfrm>
          <a:off x="283464" y="4475054"/>
          <a:ext cx="11439352" cy="2268474"/>
        </p:xfrm>
        <a:graphic>
          <a:graphicData uri="http://schemas.openxmlformats.org/drawingml/2006/table">
            <a:tbl>
              <a:tblPr/>
              <a:tblGrid>
                <a:gridCol w="1069634">
                  <a:extLst>
                    <a:ext uri="{9D8B030D-6E8A-4147-A177-3AD203B41FA5}">
                      <a16:colId xmlns:a16="http://schemas.microsoft.com/office/drawing/2014/main" val="20000"/>
                    </a:ext>
                  </a:extLst>
                </a:gridCol>
                <a:gridCol w="10369718">
                  <a:extLst>
                    <a:ext uri="{9D8B030D-6E8A-4147-A177-3AD203B41FA5}">
                      <a16:colId xmlns:a16="http://schemas.microsoft.com/office/drawing/2014/main" val="20001"/>
                    </a:ext>
                  </a:extLst>
                </a:gridCol>
              </a:tblGrid>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新中国的民主和法制建设</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615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该题考查学生对社会主要矛盾的变化与国家民主法制建设之间关系的认识。关键在于将历史事物置于特定历史环境下，运用历史唯物主义的观点进行分析</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12774">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将题干中刘少奇的这句话置于1956年中共八大召开时的历史环境中，可知当时社会主义改造基本完成并且社会主义制度基本建立，社会主要矛盾发生变化，党和国家的主要任务是集中力量发展生产力，这就要求国家尽快完善各项法律法规</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9899d2aa1?vbadefaultcenterpage=1&amp;parentnodeid=1902e78cd"/>
          <p:cNvSpPr/>
          <p:nvPr/>
        </p:nvSpPr>
        <p:spPr>
          <a:xfrm>
            <a:off x="283464" y="224022"/>
            <a:ext cx="11529822" cy="40926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变式.1956年,刘少奇在中共八大政治报告中指出：“我们目前在国家工作中的迫切任务之一，是着手系统地制定比较完备的法律,健全我们国家的法制。”这反映了当时(</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A.社会主义法制一片空白</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B.健全法制是今后的主要任务</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C.法制建设是社会主义建设的有力保障</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D.依法治国理念提出</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4_1#9899d2aa1.bracket?vbadefaultcenterpage=1&amp;parentnodeid=1902e78cd&amp;hasmatchpositionanswer=1"/>
          <p:cNvSpPr/>
          <p:nvPr/>
        </p:nvSpPr>
        <p:spPr>
          <a:xfrm>
            <a:off x="1578864" y="141274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5_1#9899d2aa1?vbadefaultcenterpage=1&amp;parentnodeid=1902e78cd">
            <a:extLst>
              <a:ext uri="{FF2B5EF4-FFF2-40B4-BE49-F238E27FC236}">
                <a16:creationId xmlns:a16="http://schemas.microsoft.com/office/drawing/2014/main" id="{E0E4CCFB-4809-4224-B94B-E18851A8FB16}"/>
              </a:ext>
            </a:extLst>
          </p:cNvPr>
          <p:cNvSpPr/>
          <p:nvPr/>
        </p:nvSpPr>
        <p:spPr>
          <a:xfrm>
            <a:off x="283464" y="4650555"/>
            <a:ext cx="11529822" cy="188879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0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信息看，在1956年召开的中共八大上，刘少奇提出健全国家的法制。结合中共八大召开的时代背景可知，随着三大改造基本完成，中国社会主要矛盾发生变化，大力发展社会生产力成为时代的要求。加强法制建设，有利于社会主义建设的进行，故选C项。A项表述不符合史实，1954年，我国颁布了《中华人民共和国宪法》，排除A项；中共八大指出，党和人民当前的主要任务是集中力量把我国尽快从落后的农业国变为先进的工业国，B项错误；1997年中共十五大提出了依法治国、建设社会主义法治国家的历史任务，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ba4628b03.inline_image?vbadefaultcenterpage=1&amp;parentnodeid=e3c1da999" descr="preencoded.png"/>
          <p:cNvPicPr>
            <a:picLocks noChangeAspect="1"/>
          </p:cNvPicPr>
          <p:nvPr/>
        </p:nvPicPr>
        <p:blipFill>
          <a:blip r:embed="rId3"/>
          <a:stretch>
            <a:fillRect/>
          </a:stretch>
        </p:blipFill>
        <p:spPr>
          <a:xfrm>
            <a:off x="283464" y="79526"/>
            <a:ext cx="2185416" cy="548640"/>
          </a:xfrm>
          <a:prstGeom prst="rect">
            <a:avLst/>
          </a:prstGeom>
        </p:spPr>
      </p:pic>
      <p:sp>
        <p:nvSpPr>
          <p:cNvPr id="3" name="C_6_BD#d6a9a6ea0?vbadefaultcenterpage=1&amp;parentnodeid=ba4628b03"/>
          <p:cNvSpPr/>
          <p:nvPr/>
        </p:nvSpPr>
        <p:spPr>
          <a:xfrm>
            <a:off x="283464" y="726559"/>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一、中国社会主义民主政治制度的作用</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7_BD#d52d95817?vbadefaultcenterpage=1&amp;parentnodeid=d6a9a6ea0"/>
          <p:cNvSpPr/>
          <p:nvPr/>
        </p:nvSpPr>
        <p:spPr>
          <a:xfrm>
            <a:off x="283464" y="1327936"/>
            <a:ext cx="11529822" cy="4120896"/>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1.保障了人民当家作主</a:t>
            </a:r>
            <a:endParaRPr kumimoji="0" lang="en-US" sz="2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（1）人民代表大会制度作为我国的根本政治制度,保证了人民通过普选的方法来享有民主、自由的权利。</a:t>
            </a:r>
            <a:endParaRPr kumimoji="0" lang="en-US" sz="2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（2）中国共产党领导的多党合作和政治协商制度体现了民主协商、科学决策。</a:t>
            </a:r>
            <a:endParaRPr kumimoji="0" lang="en-US" sz="2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（3）民族区域自治制度保障了少数民族当家作主的权利。</a:t>
            </a:r>
            <a:endParaRPr kumimoji="0" lang="en-US" sz="2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（4）基层民主制度保证了人民群众直接行使民主权利,是社会主义民主最广泛的实践。</a:t>
            </a:r>
          </a:p>
          <a:p>
            <a:pPr marL="0" marR="0" lvl="0" indent="0" algn="l" defTabSz="914400" rtl="0" eaLnBrk="1" fontAlgn="auto" latinLnBrk="1" hangingPunct="1">
              <a:spcBef>
                <a:spcPts val="0"/>
              </a:spcBef>
              <a:spcAft>
                <a:spcPts val="0"/>
              </a:spcAft>
              <a:buClrTx/>
              <a:buSzTx/>
              <a:buFontTx/>
              <a:buNone/>
              <a:tabLst/>
              <a:defRPr/>
            </a:pPr>
            <a:r>
              <a:rPr kumimoji="0" lang="en-US" altLang="zh-CN" sz="2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2.维护和促进了民族团结与国家统一。</a:t>
            </a:r>
            <a:r>
              <a:rPr kumimoji="0" lang="en-US" altLang="zh-CN" sz="25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如民族区域自治制度立足于解决国内民族问题,实现各民族平等联合、团结统一,有效地解决了中央与少数民族地区的关系问题。</a:t>
            </a:r>
            <a:endParaRPr kumimoji="0" lang="en-US" altLang="zh-CN" sz="2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3.为构建社会主义和谐社会提供了政治保证。</a:t>
            </a:r>
            <a:r>
              <a:rPr kumimoji="0" lang="en-US" altLang="zh-CN" sz="25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我国的社会主义民主制度坚持把最广大人民的利益作为党和国家一切工作的根本出发点和落脚点,促进了党和人民群众以及执政党和参政党、中央与地方、各民族之间关系的和谐,为构建社会主义和谐社会提供了政治制度保障。</a:t>
            </a:r>
            <a:endParaRPr kumimoji="0" lang="en-US" altLang="zh-CN" sz="2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5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5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e56f346c7?vbadefaultcenterpage=1&amp;parentnodeid=ba4628b03"/>
          <p:cNvSpPr/>
          <p:nvPr/>
        </p:nvSpPr>
        <p:spPr>
          <a:xfrm>
            <a:off x="283464" y="205047"/>
            <a:ext cx="11521440" cy="53498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二、中华人民共和国成立初期的外交特点</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6e033f732?vbadefaultcenterpage=1&amp;parentnodeid=e56f346c7"/>
          <p:cNvSpPr/>
          <p:nvPr/>
        </p:nvSpPr>
        <p:spPr>
          <a:xfrm>
            <a:off x="283464" y="800677"/>
            <a:ext cx="11529822" cy="493464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1.革命性</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（1）新中国外交的主要原则是在中国革命运动的理论思想指导下产生的,同革命运动后期的实践及解决的问题有密切联系。</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（2）中华人民共和国成立后,确立了独立自主的外交政策,提出了“另起炉灶”“打扫干净屋子再请客”“一边倒”的方针。这三项方针都表现出强烈的革命性。</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2.结盟性:</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坚定地站在社会主义阵营一边,与苏联等国结盟,目的是巩固政权和恢复发展经济。</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3.平等性:</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在独立自主的和平外交政策的基础上,提出了外交三大方针与和平共处五项原则,同时也在日内瓦会议、亚非会议等外交实践活动中得以体现。</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c83214b7a?vbadefaultcenterpage=1&amp;parentnodeid=ba4628b03"/>
          <p:cNvSpPr/>
          <p:nvPr/>
        </p:nvSpPr>
        <p:spPr>
          <a:xfrm>
            <a:off x="401228" y="576349"/>
            <a:ext cx="11521440" cy="53498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三、中美关系改善对中国的影响</a:t>
            </a:r>
            <a:endParaRPr kumimoji="0" lang="en-US" sz="32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3c76e5733?vbadefaultcenterpage=1&amp;parentnodeid=c83214b7a"/>
          <p:cNvSpPr/>
          <p:nvPr/>
        </p:nvSpPr>
        <p:spPr>
          <a:xfrm>
            <a:off x="283464" y="1329540"/>
            <a:ext cx="11529822" cy="493464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1.促进经济建设：</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中国引进西方国家的先进生产技术和管理经验，积极发展与西方国家的贸易，为国民经济高速发展提供了强大动力。</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2.改善外交环境：</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中美关系改善，使追随美国的西方国家纷纷与中国改善关系，掀起与中国建交的高潮，美国围堵中国的联盟彻底崩溃。</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3.利于统一大业：</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美国从我国台湾撤军，断绝与台湾的外交关系，为祖国和平统一创造了条件。</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4.促进文化交流：</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随着中美关系的改善，中国留学生留学的目的地从苏联转向美国，促进了中美文化的交流。美国的音乐、饮食、电影、体育等传入中国</a:t>
            </a:r>
            <a:r>
              <a:rPr kumimoji="0" lang="en-US" altLang="zh-CN"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直接影响到中国人的生活方式。</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83fb4f749.inline_image?vbadefaultcenterpage=1&amp;parentnodeid=e3c1da999" descr="preencoded.png"/>
          <p:cNvPicPr>
            <a:picLocks noChangeAspect="1"/>
          </p:cNvPicPr>
          <p:nvPr/>
        </p:nvPicPr>
        <p:blipFill>
          <a:blip r:embed="rId3"/>
          <a:stretch>
            <a:fillRect/>
          </a:stretch>
        </p:blipFill>
        <p:spPr>
          <a:xfrm>
            <a:off x="283464" y="224998"/>
            <a:ext cx="2066544" cy="512064"/>
          </a:xfrm>
          <a:prstGeom prst="rect">
            <a:avLst/>
          </a:prstGeom>
        </p:spPr>
      </p:pic>
      <p:sp>
        <p:nvSpPr>
          <p:cNvPr id="3" name="QC_6_BD.6_1#bcfe80b0c?vbadefaultcenterpage=1&amp;parentnodeid=83fb4f749"/>
          <p:cNvSpPr/>
          <p:nvPr/>
        </p:nvSpPr>
        <p:spPr>
          <a:xfrm>
            <a:off x="283464" y="772897"/>
            <a:ext cx="11529822" cy="1051497"/>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1.[2021广东汕头二模]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下表为1949年出席中国人民政治协商会议的代表比例分配表。</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对此理解正确的是(</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8" name="QC_6_BD.6_2#bcfe80b0c?vbadefaultcenterpage=1&amp;parentnodeid=83fb4f749"/>
          <p:cNvGraphicFramePr>
            <a:graphicFrameLocks noGrp="1"/>
          </p:cNvGraphicFramePr>
          <p:nvPr>
            <p:extLst>
              <p:ext uri="{D42A27DB-BD31-4B8C-83A1-F6EECF244321}">
                <p14:modId xmlns:p14="http://schemas.microsoft.com/office/powerpoint/2010/main" val="1749515612"/>
              </p:ext>
            </p:extLst>
          </p:nvPr>
        </p:nvGraphicFramePr>
        <p:xfrm>
          <a:off x="283464" y="1860229"/>
          <a:ext cx="11494006" cy="1657096"/>
        </p:xfrm>
        <a:graphic>
          <a:graphicData uri="http://schemas.openxmlformats.org/drawingml/2006/table">
            <a:tbl>
              <a:tblPr/>
              <a:tblGrid>
                <a:gridCol w="2122237">
                  <a:extLst>
                    <a:ext uri="{9D8B030D-6E8A-4147-A177-3AD203B41FA5}">
                      <a16:colId xmlns:a16="http://schemas.microsoft.com/office/drawing/2014/main" val="20000"/>
                    </a:ext>
                  </a:extLst>
                </a:gridCol>
                <a:gridCol w="2122237">
                  <a:extLst>
                    <a:ext uri="{9D8B030D-6E8A-4147-A177-3AD203B41FA5}">
                      <a16:colId xmlns:a16="http://schemas.microsoft.com/office/drawing/2014/main" val="20001"/>
                    </a:ext>
                  </a:extLst>
                </a:gridCol>
                <a:gridCol w="2122237">
                  <a:extLst>
                    <a:ext uri="{9D8B030D-6E8A-4147-A177-3AD203B41FA5}">
                      <a16:colId xmlns:a16="http://schemas.microsoft.com/office/drawing/2014/main" val="20002"/>
                    </a:ext>
                  </a:extLst>
                </a:gridCol>
                <a:gridCol w="5127295">
                  <a:extLst>
                    <a:ext uri="{9D8B030D-6E8A-4147-A177-3AD203B41FA5}">
                      <a16:colId xmlns:a16="http://schemas.microsoft.com/office/drawing/2014/main" val="20003"/>
                    </a:ext>
                  </a:extLst>
                </a:gridCol>
              </a:tblGrid>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类别</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共产党员</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gridSpan="2">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非共产党员</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extLst>
                  <a:ext uri="{0D108BD9-81ED-4DB2-BD59-A6C34878D82A}">
                    <a16:rowId xmlns:a16="http://schemas.microsoft.com/office/drawing/2014/main" val="10000"/>
                  </a:ext>
                </a:extLst>
              </a:tr>
              <a:tr h="305753">
                <a:tc rowSpan="3">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所占比例</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3">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gridSpan="2">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extLst>
                  <a:ext uri="{0D108BD9-81ED-4DB2-BD59-A6C34878D82A}">
                    <a16:rowId xmlns:a16="http://schemas.microsoft.com/office/drawing/2014/main" val="10001"/>
                  </a:ext>
                </a:extLst>
              </a:tr>
              <a:tr h="302768">
                <a:tc vMerge="1">
                  <a:txBody>
                    <a:bodyPr/>
                    <a:lstStyle/>
                    <a:p>
                      <a:endParaRPr lang="zh-CN"/>
                    </a:p>
                  </a:txBody>
                  <a:tcPr/>
                </a:tc>
                <a:tc vMerge="1">
                  <a:txBody>
                    <a:bodyPr/>
                    <a:lstStyle/>
                    <a:p>
                      <a:endParaRPr lang="zh-CN"/>
                    </a:p>
                  </a:txBody>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民主党派</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工人、农民代表和无党派人士</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5753">
                <a:tc vMerge="1">
                  <a:txBody>
                    <a:bodyPr/>
                    <a:lstStyle/>
                    <a:p>
                      <a:endParaRPr lang="zh-CN"/>
                    </a:p>
                  </a:txBody>
                  <a:tcPr/>
                </a:tc>
                <a:tc vMerge="1">
                  <a:txBody>
                    <a:bodyPr/>
                    <a:lstStyle/>
                    <a:p>
                      <a:endParaRPr lang="zh-CN"/>
                    </a:p>
                  </a:txBody>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QC_6_BD.6_3#bcfe80b0c.choices?vbadefaultcenterpage=1&amp;parentnodeid=83fb4f749"/>
          <p:cNvSpPr/>
          <p:nvPr/>
        </p:nvSpPr>
        <p:spPr>
          <a:xfrm>
            <a:off x="283464" y="3517600"/>
            <a:ext cx="11529822" cy="216096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A.中国共产党和民主党派联合执政</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B.人民政协与我国的政党制度相伴而生</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C.中国共产党的政治地位极不稳固</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D.“长期共存，互相监督”的方针形成</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N.7_1#bcfe80b0c.bracket?vbadefaultcenterpage=1&amp;parentnodeid=83fb4f749&amp;hasmatchpositionanswer=1"/>
          <p:cNvSpPr/>
          <p:nvPr/>
        </p:nvSpPr>
        <p:spPr>
          <a:xfrm>
            <a:off x="4254486" y="1336510"/>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C_6_AS.8_1#bcfe80b0c?vbadefaultcenterpage=1&amp;parentnodeid=83fb4f749">
            <a:extLst>
              <a:ext uri="{FF2B5EF4-FFF2-40B4-BE49-F238E27FC236}">
                <a16:creationId xmlns:a16="http://schemas.microsoft.com/office/drawing/2014/main" id="{B7C6A44B-CA58-4204-A283-41969538DA51}"/>
              </a:ext>
            </a:extLst>
          </p:cNvPr>
          <p:cNvSpPr/>
          <p:nvPr/>
        </p:nvSpPr>
        <p:spPr>
          <a:xfrm>
            <a:off x="186483" y="5685496"/>
            <a:ext cx="11790772" cy="117237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表中1949年出席中国人民政治协商会议的代表比例分配可知，伴随中国人民政治协商会议的召开，我国的政党制度也随之形成，故B项正确；我国的政党制度是中国共产党领导的多党合作和政治协商制度，“联合执政”说法错误，排除A项；1949年中国人民政治协商会议召开的背景是人民解放战争已在全国范围内取得基本胜利，筹建新中国成为中国共产党面临的一个重大而迫切的问题</a:t>
            </a:r>
            <a:r>
              <a:rPr kumimoji="0" lang="en-US" altLang="zh-CN"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排除C项；D项发生于1956年，晚于题干中的时间“1949年”，排除。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ipe(left)">
                                      <p:cBhvr>
                                        <p:cTn id="1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P spid="7"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9_1#571ad35b0?vbadefaultcenterpage=1&amp;parentnodeid=83fb4f749"/>
          <p:cNvSpPr/>
          <p:nvPr/>
        </p:nvSpPr>
        <p:spPr>
          <a:xfrm>
            <a:off x="283210" y="604636"/>
            <a:ext cx="8288020" cy="1715135"/>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2.[2021重庆三模]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右图是杨之光于1954年创作的国画《一辈子第一回》</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描绘了一位平生第一次拿到选民证的老人的喜悦之情。这幅作品创作的背景可能是</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p:txBody>
      </p:sp>
      <p:pic>
        <p:nvPicPr>
          <p:cNvPr id="3" name="QC_6_BD.9_2#571ad35b0?vbadefaultcenterpage=1&amp;parentnodeid=83fb4f749"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8853829" y="826309"/>
            <a:ext cx="2439035" cy="3742055"/>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QC_6_BD.9_3#571ad35b0.choices?vbadefaultcenterpage=1&amp;parentnodeid=83fb4f749"/>
          <p:cNvSpPr/>
          <p:nvPr/>
        </p:nvSpPr>
        <p:spPr>
          <a:xfrm>
            <a:off x="283463" y="2424612"/>
            <a:ext cx="11529824"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A.农业合作化运动的展开</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	</a:t>
            </a: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B.</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人民代表大会制度建立</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C.民族区域自治制度确立</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	</a:t>
            </a: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D.</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“一五”计划超额完成</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N.10_1#571ad35b0.bracket?vbadefaultcenterpage=1&amp;parentnodeid=83fb4f749&amp;hasmatchpositionanswer=1"/>
          <p:cNvSpPr/>
          <p:nvPr/>
        </p:nvSpPr>
        <p:spPr>
          <a:xfrm>
            <a:off x="6877766" y="1799326"/>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6" name="QC_6_AS.11_1#571ad35b0?vbadefaultcenterpage=1&amp;parentnodeid=83fb4f749"/>
          <p:cNvSpPr/>
          <p:nvPr/>
        </p:nvSpPr>
        <p:spPr>
          <a:xfrm>
            <a:off x="283463" y="4941444"/>
            <a:ext cx="11529824"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中“1954年”“《一辈子第一回》”“选民证”等信息，可知这幅作品创作的背景是人民代表大会制度的建立，B正确；农业合作化开始是在1953年，排除A；C与题干信息无关，排除；1957年“一五”计划超额完成，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2_1#da291f83a?vbadefaultcenterpage=1&amp;parentnodeid=83fb4f749"/>
          <p:cNvSpPr/>
          <p:nvPr/>
        </p:nvSpPr>
        <p:spPr>
          <a:xfrm>
            <a:off x="283210" y="313690"/>
            <a:ext cx="11504295" cy="171513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3.[2021湖北黄冈月考]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下图是1950—1956年《人民日报》中“独立自主”一词使用频率的变化情况。这从侧面折射出新中国(</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p:txBody>
      </p:sp>
      <p:pic>
        <p:nvPicPr>
          <p:cNvPr id="3" name="QC_6_BD.12_2#da291f83a?vbadefaultcenterpage=1&amp;parentnodeid=83fb4f749"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2775585" y="1199370"/>
            <a:ext cx="6855460" cy="2644140"/>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QC_6_BD.12_3#da291f83a.choices?vbadefaultcenterpage=1&amp;parentnodeid=83fb4f749"/>
          <p:cNvSpPr/>
          <p:nvPr/>
        </p:nvSpPr>
        <p:spPr>
          <a:xfrm>
            <a:off x="283464" y="3935397"/>
            <a:ext cx="11529824" cy="11208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.外交方针出现重大调整</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	B.</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坚持</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“求同存异”的外交理念</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.支持世界民族解放运动</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	D.</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奉行睦邻友好和平外交方针</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5" name="QC_6_AN.13_1#da291f83a.bracket?vbadefaultcenterpage=1&amp;parentnodeid=83fb4f749&amp;hasmatchpositionanswer=1"/>
          <p:cNvSpPr/>
          <p:nvPr/>
        </p:nvSpPr>
        <p:spPr>
          <a:xfrm>
            <a:off x="6883769" y="698293"/>
            <a:ext cx="312738" cy="530797"/>
          </a:xfrm>
          <a:prstGeom prst="rect">
            <a:avLst/>
          </a:prstGeom>
          <a:noFill/>
        </p:spPr>
        <p:txBody>
          <a:bodyPr wrap="none" lIns="0" tIns="0" rIns="0" bIns="0" rtlCol="0" anchor="t"/>
          <a:lstStyle/>
          <a:p>
            <a:pPr marL="0" marR="0" lvl="0" indent="0" algn="ctr"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6" name="QC_6_AS.14_1#da291f83a?vbadefaultcenterpage=1&amp;parentnodeid=83fb4f749">
            <a:extLst>
              <a:ext uri="{FF2B5EF4-FFF2-40B4-BE49-F238E27FC236}">
                <a16:creationId xmlns:a16="http://schemas.microsoft.com/office/drawing/2014/main" id="{1DED3F33-153C-4DE9-B601-84613AD880D9}"/>
              </a:ext>
            </a:extLst>
          </p:cNvPr>
          <p:cNvSpPr/>
          <p:nvPr/>
        </p:nvSpPr>
        <p:spPr>
          <a:xfrm>
            <a:off x="257681" y="4987465"/>
            <a:ext cx="11529824" cy="230955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1950—1956年间，《人民日报》中“独立自主”一词的使用频率呈现“V”型变化趋势，结合所学可知，随着1953年朝鲜战争的结束、和平共处五项原则的提出，我国“一边倒”外交方针正在逐渐弱化，新中国更加重视开创独立自主外交的新局面，故选A。</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aab3ffb28.fixed?vbadefaultcenterpage=1&amp;parentnodeid=e16dca82b"/>
          <p:cNvSpPr/>
          <p:nvPr/>
        </p:nvSpPr>
        <p:spPr>
          <a:xfrm>
            <a:off x="-635" y="41387"/>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考点二</a:t>
            </a:r>
            <a:r>
              <a:rPr kumimoji="0" lang="en-US" sz="3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“一五”计划和社会主义建设的探索与失误</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c04c54d94.inline_image?vbadefaultcenterpage=1&amp;parentnodeid=aab3ffb28" descr="preencoded.png">
            <a:extLst>
              <a:ext uri="{FF2B5EF4-FFF2-40B4-BE49-F238E27FC236}">
                <a16:creationId xmlns:a16="http://schemas.microsoft.com/office/drawing/2014/main" id="{7D0D0F20-EC1C-4F0B-93A7-2BFD67986B6D}"/>
              </a:ext>
            </a:extLst>
          </p:cNvPr>
          <p:cNvPicPr>
            <a:picLocks noChangeAspect="1"/>
          </p:cNvPicPr>
          <p:nvPr/>
        </p:nvPicPr>
        <p:blipFill>
          <a:blip r:embed="rId4"/>
          <a:stretch>
            <a:fillRect/>
          </a:stretch>
        </p:blipFill>
        <p:spPr>
          <a:xfrm>
            <a:off x="311003" y="896842"/>
            <a:ext cx="2112264" cy="502920"/>
          </a:xfrm>
          <a:prstGeom prst="rect">
            <a:avLst/>
          </a:prstGeom>
        </p:spPr>
      </p:pic>
      <p:sp>
        <p:nvSpPr>
          <p:cNvPr id="6" name="QC_6_BD.1_1#e31b86c59?vbadefaultcenterpage=1&amp;parentnodeid=c04c54d94">
            <a:extLst>
              <a:ext uri="{FF2B5EF4-FFF2-40B4-BE49-F238E27FC236}">
                <a16:creationId xmlns:a16="http://schemas.microsoft.com/office/drawing/2014/main" id="{22EB43FB-AEF3-4A56-BC5F-0A309265ABCE}"/>
              </a:ext>
            </a:extLst>
          </p:cNvPr>
          <p:cNvSpPr/>
          <p:nvPr/>
        </p:nvSpPr>
        <p:spPr>
          <a:xfrm>
            <a:off x="283571" y="1311751"/>
            <a:ext cx="11529822" cy="1606233"/>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[2021全国乙卷，31，4分]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1957年，国家统计局《工人阶级队伍情况的调查报告》中有1950年及其后参加工作的职工社会出身情况，如下表所示。</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职工社会出身情况表（%）</a:t>
            </a:r>
            <a:endParaRPr kumimoji="0" lang="en-US" sz="2600" b="1" i="0" u="none" strike="noStrike" kern="1200" cap="none" spc="0" normalizeH="0" baseline="0" noProof="0" dirty="0">
              <a:ln>
                <a:noFill/>
              </a:ln>
              <a:solidFill>
                <a:prstClr val="black"/>
              </a:solidFill>
              <a:effectLst/>
              <a:uLnTx/>
              <a:uFillTx/>
              <a:latin typeface="Calibri"/>
            </a:endParaRPr>
          </a:p>
        </p:txBody>
      </p:sp>
      <p:graphicFrame>
        <p:nvGraphicFramePr>
          <p:cNvPr id="7" name="QC_6_BD.1_2#e31b86c59?vbadefaultcenterpage=1&amp;parentnodeid=c04c54d94">
            <a:extLst>
              <a:ext uri="{FF2B5EF4-FFF2-40B4-BE49-F238E27FC236}">
                <a16:creationId xmlns:a16="http://schemas.microsoft.com/office/drawing/2014/main" id="{1DDEE906-0C37-4D14-BCC3-D237D6B710EF}"/>
              </a:ext>
            </a:extLst>
          </p:cNvPr>
          <p:cNvGraphicFramePr>
            <a:graphicFrameLocks noGrp="1"/>
          </p:cNvGraphicFramePr>
          <p:nvPr>
            <p:custDataLst>
              <p:tags r:id="rId1"/>
            </p:custDataLst>
            <p:extLst>
              <p:ext uri="{D42A27DB-BD31-4B8C-83A1-F6EECF244321}">
                <p14:modId xmlns:p14="http://schemas.microsoft.com/office/powerpoint/2010/main" val="2584948219"/>
              </p:ext>
            </p:extLst>
          </p:nvPr>
        </p:nvGraphicFramePr>
        <p:xfrm>
          <a:off x="283571" y="3080861"/>
          <a:ext cx="11494006" cy="2076323"/>
        </p:xfrm>
        <a:graphic>
          <a:graphicData uri="http://schemas.openxmlformats.org/drawingml/2006/table">
            <a:tbl>
              <a:tblPr/>
              <a:tblGrid>
                <a:gridCol w="1138113">
                  <a:extLst>
                    <a:ext uri="{9D8B030D-6E8A-4147-A177-3AD203B41FA5}">
                      <a16:colId xmlns:a16="http://schemas.microsoft.com/office/drawing/2014/main" val="20000"/>
                    </a:ext>
                  </a:extLst>
                </a:gridCol>
                <a:gridCol w="1203432">
                  <a:extLst>
                    <a:ext uri="{9D8B030D-6E8A-4147-A177-3AD203B41FA5}">
                      <a16:colId xmlns:a16="http://schemas.microsoft.com/office/drawing/2014/main" val="20001"/>
                    </a:ext>
                  </a:extLst>
                </a:gridCol>
                <a:gridCol w="1660663">
                  <a:extLst>
                    <a:ext uri="{9D8B030D-6E8A-4147-A177-3AD203B41FA5}">
                      <a16:colId xmlns:a16="http://schemas.microsoft.com/office/drawing/2014/main" val="20002"/>
                    </a:ext>
                  </a:extLst>
                </a:gridCol>
                <a:gridCol w="1660663">
                  <a:extLst>
                    <a:ext uri="{9D8B030D-6E8A-4147-A177-3AD203B41FA5}">
                      <a16:colId xmlns:a16="http://schemas.microsoft.com/office/drawing/2014/main" val="20003"/>
                    </a:ext>
                  </a:extLst>
                </a:gridCol>
                <a:gridCol w="3228314">
                  <a:extLst>
                    <a:ext uri="{9D8B030D-6E8A-4147-A177-3AD203B41FA5}">
                      <a16:colId xmlns:a16="http://schemas.microsoft.com/office/drawing/2014/main" val="20004"/>
                    </a:ext>
                  </a:extLst>
                </a:gridCol>
                <a:gridCol w="1203432">
                  <a:extLst>
                    <a:ext uri="{9D8B030D-6E8A-4147-A177-3AD203B41FA5}">
                      <a16:colId xmlns:a16="http://schemas.microsoft.com/office/drawing/2014/main" val="20005"/>
                    </a:ext>
                  </a:extLst>
                </a:gridCol>
                <a:gridCol w="1399389">
                  <a:extLst>
                    <a:ext uri="{9D8B030D-6E8A-4147-A177-3AD203B41FA5}">
                      <a16:colId xmlns:a16="http://schemas.microsoft.com/office/drawing/2014/main" val="20006"/>
                    </a:ext>
                  </a:extLst>
                </a:gridCol>
              </a:tblGrid>
              <a:tr h="405130">
                <a:tc>
                  <a:txBody>
                    <a:bodyPr/>
                    <a:lstStyle/>
                    <a:p>
                      <a:pPr algn="ctr">
                        <a:lnSpc>
                          <a:spcPct val="90000"/>
                        </a:lnSpc>
                      </a:pP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工人</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劳动农民</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转业军人</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个体劳动者及一般市民</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学生</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资本家</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上海</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35.52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12.95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18.75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16.08</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5.94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天津</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39.13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14.27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12.29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19.44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3.70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陕西</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26.26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27.99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8.32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8.67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22.95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0.52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新疆</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16.16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25.47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23.19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18.18</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19.05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0.23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QC_6_BD.1_3#e31b86c59?vbadefaultcenterpage=1&amp;parentnodeid=c04c54d94">
            <a:extLst>
              <a:ext uri="{FF2B5EF4-FFF2-40B4-BE49-F238E27FC236}">
                <a16:creationId xmlns:a16="http://schemas.microsoft.com/office/drawing/2014/main" id="{DE653691-2FF8-423B-8556-4ADBA1E1F414}"/>
              </a:ext>
            </a:extLst>
          </p:cNvPr>
          <p:cNvSpPr/>
          <p:nvPr/>
        </p:nvSpPr>
        <p:spPr>
          <a:xfrm>
            <a:off x="311023" y="5057773"/>
            <a:ext cx="11529822" cy="1606233"/>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据上表可知</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A.内地与沿海原有工业基础差距大</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B.西部地区工商业改造不彻底</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C.我国的社会主义工业化基本实现</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D.沿海地区工业发展更为迅速</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9" name="QC_6_AN.2_1#e31b86c59.bracket?vbadefaultcenterpage=1&amp;parentnodeid=c04c54d94&amp;hasmatchpositionanswer=1">
            <a:extLst>
              <a:ext uri="{FF2B5EF4-FFF2-40B4-BE49-F238E27FC236}">
                <a16:creationId xmlns:a16="http://schemas.microsoft.com/office/drawing/2014/main" id="{C125B313-23E2-47BF-AF41-47B5FBF807DB}"/>
              </a:ext>
            </a:extLst>
          </p:cNvPr>
          <p:cNvSpPr/>
          <p:nvPr/>
        </p:nvSpPr>
        <p:spPr>
          <a:xfrm>
            <a:off x="2961513" y="5077458"/>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96dcb4b2a?vbadefaultcenterpage=1&amp;parentnodeid=c04c54d94"/>
          <p:cNvSpPr/>
          <p:nvPr/>
        </p:nvSpPr>
        <p:spPr>
          <a:xfrm>
            <a:off x="283464" y="616911"/>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变式1.1957年，国家统计局《工人阶级队伍情况的调查报告》中有1950年及其后参加工作的职工社会出身情况，如下表所示。</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职工社会出身情况表（%）</a:t>
            </a:r>
            <a:endParaRPr kumimoji="0" lang="en-US" sz="2600" b="1" i="0" u="none" strike="noStrike" kern="1200" cap="none" spc="0" normalizeH="0" baseline="0" noProof="0" dirty="0">
              <a:ln>
                <a:noFill/>
              </a:ln>
              <a:solidFill>
                <a:prstClr val="black"/>
              </a:solidFill>
              <a:effectLst/>
              <a:uLnTx/>
              <a:uFillTx/>
              <a:latin typeface="Calibri"/>
            </a:endParaRPr>
          </a:p>
        </p:txBody>
      </p:sp>
      <p:graphicFrame>
        <p:nvGraphicFramePr>
          <p:cNvPr id="3" name="QC_6_BD.3_2#96dcb4b2a?vbadefaultcenterpage=1&amp;parentnodeid=c04c54d94"/>
          <p:cNvGraphicFramePr>
            <a:graphicFrameLocks noGrp="1"/>
          </p:cNvGraphicFramePr>
          <p:nvPr>
            <p:extLst>
              <p:ext uri="{D42A27DB-BD31-4B8C-83A1-F6EECF244321}">
                <p14:modId xmlns:p14="http://schemas.microsoft.com/office/powerpoint/2010/main" val="942158289"/>
              </p:ext>
            </p:extLst>
          </p:nvPr>
        </p:nvGraphicFramePr>
        <p:xfrm>
          <a:off x="283464" y="2463735"/>
          <a:ext cx="11494006" cy="2009650"/>
        </p:xfrm>
        <a:graphic>
          <a:graphicData uri="http://schemas.openxmlformats.org/drawingml/2006/table">
            <a:tbl>
              <a:tblPr/>
              <a:tblGrid>
                <a:gridCol w="1138113">
                  <a:extLst>
                    <a:ext uri="{9D8B030D-6E8A-4147-A177-3AD203B41FA5}">
                      <a16:colId xmlns:a16="http://schemas.microsoft.com/office/drawing/2014/main" val="20000"/>
                    </a:ext>
                  </a:extLst>
                </a:gridCol>
                <a:gridCol w="1203432">
                  <a:extLst>
                    <a:ext uri="{9D8B030D-6E8A-4147-A177-3AD203B41FA5}">
                      <a16:colId xmlns:a16="http://schemas.microsoft.com/office/drawing/2014/main" val="20001"/>
                    </a:ext>
                  </a:extLst>
                </a:gridCol>
                <a:gridCol w="1660663">
                  <a:extLst>
                    <a:ext uri="{9D8B030D-6E8A-4147-A177-3AD203B41FA5}">
                      <a16:colId xmlns:a16="http://schemas.microsoft.com/office/drawing/2014/main" val="20002"/>
                    </a:ext>
                  </a:extLst>
                </a:gridCol>
                <a:gridCol w="1660663">
                  <a:extLst>
                    <a:ext uri="{9D8B030D-6E8A-4147-A177-3AD203B41FA5}">
                      <a16:colId xmlns:a16="http://schemas.microsoft.com/office/drawing/2014/main" val="20003"/>
                    </a:ext>
                  </a:extLst>
                </a:gridCol>
                <a:gridCol w="3228314">
                  <a:extLst>
                    <a:ext uri="{9D8B030D-6E8A-4147-A177-3AD203B41FA5}">
                      <a16:colId xmlns:a16="http://schemas.microsoft.com/office/drawing/2014/main" val="20004"/>
                    </a:ext>
                  </a:extLst>
                </a:gridCol>
                <a:gridCol w="1203432">
                  <a:extLst>
                    <a:ext uri="{9D8B030D-6E8A-4147-A177-3AD203B41FA5}">
                      <a16:colId xmlns:a16="http://schemas.microsoft.com/office/drawing/2014/main" val="20005"/>
                    </a:ext>
                  </a:extLst>
                </a:gridCol>
                <a:gridCol w="1399389">
                  <a:extLst>
                    <a:ext uri="{9D8B030D-6E8A-4147-A177-3AD203B41FA5}">
                      <a16:colId xmlns:a16="http://schemas.microsoft.com/office/drawing/2014/main" val="20006"/>
                    </a:ext>
                  </a:extLst>
                </a:gridCol>
              </a:tblGrid>
              <a:tr h="399542">
                <a:tc>
                  <a:txBody>
                    <a:bodyPr/>
                    <a:lstStyle/>
                    <a:p>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工人</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劳动农民</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转业军人</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个体劳动者及一般市民</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学生</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资本家</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上海</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35.52</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12.95</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2.69</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18.75</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16.08</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5.94</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天津</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39.13</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14.27</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3.27</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12.29</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19.44</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3.70</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陕西</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26.26</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27.99</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8.32</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8.67</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22.95</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0.52</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新疆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16.16</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25.47</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23.19</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18.18</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19.05</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0.23</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 name="QC_6_BD.3_3#96dcb4b2a?vbadefaultcenterpage=1&amp;parentnodeid=c04c54d94"/>
          <p:cNvSpPr/>
          <p:nvPr/>
        </p:nvSpPr>
        <p:spPr>
          <a:xfrm>
            <a:off x="283464" y="4610035"/>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根据上表信息，</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下列说法正确的是(</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A.工人即将成为领导阶级</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B.西部地区工商业发展缓慢</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C.社会主义现代化已经实现</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D.沿海地区工业基础较好</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5" name="QC_6_AN.4_1#96dcb4b2a.bracket?vbadefaultcenterpage=1&amp;parentnodeid=c04c54d94&amp;hasmatchpositionanswer=1"/>
          <p:cNvSpPr/>
          <p:nvPr/>
        </p:nvSpPr>
        <p:spPr>
          <a:xfrm>
            <a:off x="5604764" y="4610035"/>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fa0ec36e2?vbadefaultcenterpage=1&amp;parentnodeid=c04c54d94"/>
          <p:cNvSpPr/>
          <p:nvPr/>
        </p:nvSpPr>
        <p:spPr>
          <a:xfrm>
            <a:off x="283464" y="331560"/>
            <a:ext cx="11529822" cy="327044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[2021广东，10，3分]</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1957年创办于广州的中国出口商品交易会（简称广交会），在新中国外贸史上占有重要的地位。周恩来指出：“一年两次的广交会是在我们被封锁的情况下不得已搞的，我们只好请人家进来看。”由此可知，广交会的创办</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A.扩展了与外部世界的交流渠道</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B.强化了与苏联的经贸联系</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C.突破了计划经济对外贸的束缚</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D.加速了不结盟运动的进程</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7_1#fa0ec36e2.bracket?vbadefaultcenterpage=1&amp;parentnodeid=c04c54d94&amp;hasmatchpositionanswer=1"/>
          <p:cNvSpPr/>
          <p:nvPr/>
        </p:nvSpPr>
        <p:spPr>
          <a:xfrm>
            <a:off x="6274400" y="2106605"/>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200" b="1" i="0" u="none" strike="noStrike" kern="1200" cap="none" spc="0" normalizeH="0" baseline="0" noProof="0" dirty="0">
              <a:ln>
                <a:noFill/>
              </a:ln>
              <a:solidFill>
                <a:prstClr val="black"/>
              </a:solidFill>
              <a:effectLst/>
              <a:uLnTx/>
              <a:uFillTx/>
              <a:latin typeface="Calibri"/>
            </a:endParaRPr>
          </a:p>
        </p:txBody>
      </p:sp>
      <p:graphicFrame>
        <p:nvGraphicFramePr>
          <p:cNvPr id="6" name="P_6_BD#65ffadcab?vbadefaultcenterpage=1&amp;parentnodeid=c04c54d94"/>
          <p:cNvGraphicFramePr>
            <a:graphicFrameLocks noGrp="1"/>
          </p:cNvGraphicFramePr>
          <p:nvPr/>
        </p:nvGraphicFramePr>
        <p:xfrm>
          <a:off x="283464" y="4382952"/>
          <a:ext cx="11439015" cy="2124456"/>
        </p:xfrm>
        <a:graphic>
          <a:graphicData uri="http://schemas.openxmlformats.org/drawingml/2006/table">
            <a:tbl>
              <a:tblPr/>
              <a:tblGrid>
                <a:gridCol w="1065951">
                  <a:extLst>
                    <a:ext uri="{9D8B030D-6E8A-4147-A177-3AD203B41FA5}">
                      <a16:colId xmlns:a16="http://schemas.microsoft.com/office/drawing/2014/main" val="20000"/>
                    </a:ext>
                  </a:extLst>
                </a:gridCol>
                <a:gridCol w="10373064">
                  <a:extLst>
                    <a:ext uri="{9D8B030D-6E8A-4147-A177-3AD203B41FA5}">
                      <a16:colId xmlns:a16="http://schemas.microsoft.com/office/drawing/2014/main" val="20001"/>
                    </a:ext>
                  </a:extLst>
                </a:gridCol>
              </a:tblGrid>
              <a:tr h="302768">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十年建设时期的经济建设和对外交往</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2768">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本题的关键是抓住题干的关键信息“1957年”和周恩来这句话的内涵</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290320">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1957年创办于广州的中国出口商品交易会（简称广交会），在新中国外贸史上占有重要的地位”和“一年两次的广交会是在我们被封锁的情况下不得已搞的，我们只好请人家进来看”可知，由于帝国主义国家的经济封锁，我国对外贸易的渠道受阻。创办广交会，有利于打破西方资本主义阵营对中国实行的封锁禁运，开辟一条与世界交往的通道</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8_1#0781b2204?vbadefaultcenterpage=1&amp;parentnodeid=c04c54d94"/>
          <p:cNvSpPr/>
          <p:nvPr/>
        </p:nvSpPr>
        <p:spPr>
          <a:xfrm>
            <a:off x="283464" y="737048"/>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2.1957年创办于广州的中国出口商品交易会（简称广交会），在新中国外贸史上占有重要的地位。周恩来指出：“一年两次的广交会是在我们被封锁的情况下不得已搞的，我们只好请人家进来看。”这反映出当时中国(</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A.积极寻求发展对外的经贸关系</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B.突破了意识形态对外交关系的束缚</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C.努力实现同美国关系的正常化</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D.加速了同第三世界国家的结盟进程</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9_1#0781b2204.bracket?vbadefaultcenterpage=1&amp;parentnodeid=c04c54d94&amp;hasmatchpositionanswer=1"/>
          <p:cNvSpPr/>
          <p:nvPr/>
        </p:nvSpPr>
        <p:spPr>
          <a:xfrm>
            <a:off x="9383014" y="1925768"/>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0_1#0781b2204?vbadefaultcenterpage=1&amp;parentnodeid=c04c54d94"/>
          <p:cNvSpPr/>
          <p:nvPr/>
        </p:nvSpPr>
        <p:spPr>
          <a:xfrm>
            <a:off x="283464" y="3868176"/>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题干材料信息“一年两次的广交会是在我们被封锁的情况下不得已搞的，我们只好请人家进来看”,再结合“1957年”，可知这反映出当时中国积极寻求发展对外的经贸关系，故本题选A项，其他选项不符合材料的主旨。</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27de2a3f6.inline_image?vbadefaultcenterpage=1&amp;parentnodeid=aab3ffb28" descr="preencoded.png"/>
          <p:cNvPicPr>
            <a:picLocks noChangeAspect="1"/>
          </p:cNvPicPr>
          <p:nvPr/>
        </p:nvPicPr>
        <p:blipFill>
          <a:blip r:embed="rId3"/>
          <a:stretch>
            <a:fillRect/>
          </a:stretch>
        </p:blipFill>
        <p:spPr>
          <a:xfrm>
            <a:off x="310896" y="301202"/>
            <a:ext cx="2185416" cy="548640"/>
          </a:xfrm>
          <a:prstGeom prst="rect">
            <a:avLst/>
          </a:prstGeom>
        </p:spPr>
      </p:pic>
      <p:sp>
        <p:nvSpPr>
          <p:cNvPr id="3" name="C_6_BD#0e072931c?vbadefaultcenterpage=1&amp;parentnodeid=27de2a3f6"/>
          <p:cNvSpPr/>
          <p:nvPr/>
        </p:nvSpPr>
        <p:spPr>
          <a:xfrm>
            <a:off x="283464" y="972129"/>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一、中华人民共和国成立初期工业化道路的策略、特点与原因</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7_BD#c751c35f9?vbadefaultcenterpage=1&amp;parentnodeid=0e072931c"/>
          <p:cNvSpPr/>
          <p:nvPr/>
        </p:nvSpPr>
        <p:spPr>
          <a:xfrm>
            <a:off x="283464" y="1703669"/>
            <a:ext cx="11529822" cy="356616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1.策略：</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实行“一五”计划，优先发展重工业，进行社会主义工业化建设；对农业、手工业、资本主义工商业进行社会主义改造；借鉴苏联的经验，走不同于西方的工业化道路。</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2.特点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（1）实行五年计划，优先发展重工业。</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（2）社会主义工业化建设与社会主义改造同步进行。</a:t>
            </a:r>
            <a:r>
              <a:rPr kumimoji="0" lang="en-US" sz="24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sym typeface="+mn-ea"/>
              </a:rPr>
              <a:t>    </a:t>
            </a:r>
          </a:p>
          <a:p>
            <a:pPr marL="0" marR="0" lvl="0" indent="0" algn="l" defTabSz="914400" rtl="0" eaLnBrk="1" fontAlgn="auto" latinLnBrk="1" hangingPunct="1">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（3）立足于中国国情。</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3.原因</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（1）国内资金和资源缺乏，因此要集中人力、物力进行重工业与工业体系的建设。</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（2）苏联援助与苏联模式的影响。</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（3）以美国为首的西方资本主义国家对新中国的遏制和孤立；中国实行“一边倒”政策，倒向社会主义阵营。</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（4）中国从新民主主义社会走向社会主义社会的历史选择。</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302822101?vbadefaultcenterpage=1&amp;parentnodeid=27de2a3f6"/>
          <p:cNvSpPr/>
          <p:nvPr/>
        </p:nvSpPr>
        <p:spPr>
          <a:xfrm>
            <a:off x="287529" y="115678"/>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二、中华人民共和国成立初期对苏联社会主义建设经验的借鉴与创新</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8" name="P_7_BD#c48ee3002?vbadefaultcenterpage=1&amp;parentnodeid=302822101"/>
          <p:cNvGraphicFramePr>
            <a:graphicFrameLocks noGrp="1"/>
          </p:cNvGraphicFramePr>
          <p:nvPr>
            <p:extLst>
              <p:ext uri="{D42A27DB-BD31-4B8C-83A1-F6EECF244321}">
                <p14:modId xmlns:p14="http://schemas.microsoft.com/office/powerpoint/2010/main" val="3834283706"/>
              </p:ext>
            </p:extLst>
          </p:nvPr>
        </p:nvGraphicFramePr>
        <p:xfrm>
          <a:off x="287530" y="819258"/>
          <a:ext cx="11521440" cy="5090416"/>
        </p:xfrm>
        <a:graphic>
          <a:graphicData uri="http://schemas.openxmlformats.org/drawingml/2006/table">
            <a:tbl>
              <a:tblPr/>
              <a:tblGrid>
                <a:gridCol w="1943166">
                  <a:extLst>
                    <a:ext uri="{9D8B030D-6E8A-4147-A177-3AD203B41FA5}">
                      <a16:colId xmlns:a16="http://schemas.microsoft.com/office/drawing/2014/main" val="20000"/>
                    </a:ext>
                  </a:extLst>
                </a:gridCol>
                <a:gridCol w="4066769">
                  <a:extLst>
                    <a:ext uri="{9D8B030D-6E8A-4147-A177-3AD203B41FA5}">
                      <a16:colId xmlns:a16="http://schemas.microsoft.com/office/drawing/2014/main" val="20001"/>
                    </a:ext>
                  </a:extLst>
                </a:gridCol>
                <a:gridCol w="5511505">
                  <a:extLst>
                    <a:ext uri="{9D8B030D-6E8A-4147-A177-3AD203B41FA5}">
                      <a16:colId xmlns:a16="http://schemas.microsoft.com/office/drawing/2014/main" val="20002"/>
                    </a:ext>
                  </a:extLst>
                </a:gridCol>
              </a:tblGrid>
              <a:tr h="0">
                <a:tc>
                  <a:txBody>
                    <a:bodyPr/>
                    <a:lstStyle/>
                    <a:p>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借鉴</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创新</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社会主义基本经济制度建立</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对农业、手工业、资本主义工商业进行社会主义改造,逐步消灭私有制</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变革生产关系与发展生产力并举;首创公私合营的模式</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工业化建设</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开展五年计划建设;优先发展重工业</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正确处理好重工业与农业、轻工业的关系,关注民生问题</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经济结构与体制</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变多种所有制为单一的公有制,建立计划经济体制</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注意克服苏联模式过度集中的弱点,注意解决人民日益增长的物质文化需要与落后生产力之间的矛盾</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8ad28dc6b.inline_image?vbadefaultcenterpage=1&amp;parentnodeid=aab3ffb28" descr="preencoded.png"/>
          <p:cNvPicPr>
            <a:picLocks noChangeAspect="1"/>
          </p:cNvPicPr>
          <p:nvPr/>
        </p:nvPicPr>
        <p:blipFill>
          <a:blip r:embed="rId3"/>
          <a:stretch>
            <a:fillRect/>
          </a:stretch>
        </p:blipFill>
        <p:spPr>
          <a:xfrm>
            <a:off x="310896" y="224998"/>
            <a:ext cx="2066544" cy="512064"/>
          </a:xfrm>
          <a:prstGeom prst="rect">
            <a:avLst/>
          </a:prstGeom>
        </p:spPr>
      </p:pic>
      <p:sp>
        <p:nvSpPr>
          <p:cNvPr id="3" name="QC_6#968c62130?vbadefaultcenterpage=1&amp;parentnodeid=8ad28dc6b"/>
          <p:cNvSpPr/>
          <p:nvPr/>
        </p:nvSpPr>
        <p:spPr>
          <a:xfrm>
            <a:off x="283464" y="871682"/>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1.[2021湖北武汉三模]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1950年</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，中国的铁路位于京广铁路以西的不到五分之一</a:t>
            </a:r>
            <a:r>
              <a:rPr kumimoji="0" lang="en-US" altLang="zh-CN"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新疆</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、青海、宁夏和四川等内陆省份没有铁路。到1957年，全国铁路线长度翻了一番以上，这些内陆省份都有铁路通到中国其他地区。</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这说明新中国成立初期(</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A.已着手解决区域发展不平衡的问题</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B.初步建立了独立的工业体系</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C.铁路在国民经济发展中占主导地位</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D.西部大开发战略已初见成效</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4" name="QC_6_AN.11_1#968c62130.bracket?vbadefaultcenterpage=1&amp;parentnodeid=8ad28dc6b&amp;hasmatchpositionanswer=1"/>
          <p:cNvSpPr/>
          <p:nvPr/>
        </p:nvSpPr>
        <p:spPr>
          <a:xfrm>
            <a:off x="981964" y="2654762"/>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5" name="QC_6_AS.12_1#968c62130?vbadefaultcenterpage=1&amp;parentnodeid=8ad28dc6b">
            <a:extLst>
              <a:ext uri="{FF2B5EF4-FFF2-40B4-BE49-F238E27FC236}">
                <a16:creationId xmlns:a16="http://schemas.microsoft.com/office/drawing/2014/main" id="{FC227CB3-5ECE-4714-B33D-F9BAA78A1617}"/>
              </a:ext>
            </a:extLst>
          </p:cNvPr>
          <p:cNvSpPr/>
          <p:nvPr/>
        </p:nvSpPr>
        <p:spPr>
          <a:xfrm>
            <a:off x="283464" y="4641273"/>
            <a:ext cx="11529822" cy="187271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据题意可知，新中国成立初期铁路里程不断增加，而且向内陆省份扩展</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一变化平衡了不同地区之间的交通状况，说明新中国成立初期已经着手解决区域发展不平衡的问题，故选A；“一五”计划的完成使我国初步建立了独立的工业体系，排除B；铁路在国民经济发展中并不占据主导地位，排除C；新中国成立初期并未提出西部大开发战略，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3_1#8f32fdedd?vbadefaultcenterpage=1&amp;parentnodeid=8ad28dc6b"/>
          <p:cNvSpPr/>
          <p:nvPr/>
        </p:nvSpPr>
        <p:spPr>
          <a:xfrm>
            <a:off x="265938" y="114988"/>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2.[2021湖南岳阳三模]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下表为“一五”计划期间，中国不同地区工业产值占工业总产值的比重变化。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0" name="QC_6_BD.13_2#8f32fdedd?vbadefaultcenterpage=1&amp;parentnodeid=8ad28dc6b"/>
          <p:cNvGraphicFramePr>
            <a:graphicFrameLocks noGrp="1"/>
          </p:cNvGraphicFramePr>
          <p:nvPr>
            <p:extLst>
              <p:ext uri="{D42A27DB-BD31-4B8C-83A1-F6EECF244321}">
                <p14:modId xmlns:p14="http://schemas.microsoft.com/office/powerpoint/2010/main" val="2296708248"/>
              </p:ext>
            </p:extLst>
          </p:nvPr>
        </p:nvGraphicFramePr>
        <p:xfrm>
          <a:off x="265938" y="1363143"/>
          <a:ext cx="11512296" cy="1204596"/>
        </p:xfrm>
        <a:graphic>
          <a:graphicData uri="http://schemas.openxmlformats.org/drawingml/2006/table">
            <a:tbl>
              <a:tblPr/>
              <a:tblGrid>
                <a:gridCol w="3818511">
                  <a:extLst>
                    <a:ext uri="{9D8B030D-6E8A-4147-A177-3AD203B41FA5}">
                      <a16:colId xmlns:a16="http://schemas.microsoft.com/office/drawing/2014/main" val="20000"/>
                    </a:ext>
                  </a:extLst>
                </a:gridCol>
                <a:gridCol w="4329383">
                  <a:extLst>
                    <a:ext uri="{9D8B030D-6E8A-4147-A177-3AD203B41FA5}">
                      <a16:colId xmlns:a16="http://schemas.microsoft.com/office/drawing/2014/main" val="20001"/>
                    </a:ext>
                  </a:extLst>
                </a:gridCol>
                <a:gridCol w="3364402">
                  <a:extLst>
                    <a:ext uri="{9D8B030D-6E8A-4147-A177-3AD203B41FA5}">
                      <a16:colId xmlns:a16="http://schemas.microsoft.com/office/drawing/2014/main" val="20002"/>
                    </a:ext>
                  </a:extLst>
                </a:gridCol>
              </a:tblGrid>
              <a:tr h="399542">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时间</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沿海地区</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内地</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1952年</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70.8%</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29.2%</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1957年</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67.9%</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32.1%</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 name="QC_6_BD.13_3#8f32fdedd?vbadefaultcenterpage=1&amp;parentnodeid=8ad28dc6b"/>
          <p:cNvSpPr/>
          <p:nvPr/>
        </p:nvSpPr>
        <p:spPr>
          <a:xfrm>
            <a:off x="265938" y="2696643"/>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上表反映了当时我国</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A.国民经济恢复工作完成</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B.违背规律片面要求大办工业</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C.国民经济调整成效显著</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D.工业均衡化发展战略受重视</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N.14_1#8f32fdedd.bracket?vbadefaultcenterpage=1&amp;parentnodeid=8ad28dc6b&amp;hasmatchpositionanswer=1"/>
          <p:cNvSpPr/>
          <p:nvPr/>
        </p:nvSpPr>
        <p:spPr>
          <a:xfrm>
            <a:off x="3771138" y="2696643"/>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S.15_1#8f32fdedd?vbadefaultcenterpage=1&amp;parentnodeid=8ad28dc6b">
            <a:extLst>
              <a:ext uri="{FF2B5EF4-FFF2-40B4-BE49-F238E27FC236}">
                <a16:creationId xmlns:a16="http://schemas.microsoft.com/office/drawing/2014/main" id="{21161F94-A8EA-4188-9B8B-424EE74408C9}"/>
              </a:ext>
            </a:extLst>
          </p:cNvPr>
          <p:cNvSpPr/>
          <p:nvPr/>
        </p:nvSpPr>
        <p:spPr>
          <a:xfrm>
            <a:off x="283464" y="4540746"/>
            <a:ext cx="11529822" cy="229979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表格可知，1957年与1952年相比，沿海地区工业产值占工业总产值的比重下降，而占比较低的内地则有所提高，可见“一五”计划期间，国家重视沿海、内地工业的适当平衡，故D项正确；国民经济恢复工作的完成是在1952年底，且这由材料信息无法反映出，故A项错误；1958年开始的“大跃进”运动片面要求大办工业，违背了经济发展客观规律，这与材料时间不符，故B项错误；国民经济调整任务基本完成是在1965年，故C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6_1#c97a4770a?vbadefaultcenterpage=1&amp;parentnodeid=8ad28dc6b"/>
          <p:cNvSpPr/>
          <p:nvPr/>
        </p:nvSpPr>
        <p:spPr>
          <a:xfrm>
            <a:off x="283464" y="93989"/>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3.[2021河北正定中学月考]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下表是《中国1953年和1956年经济数据统计表》。</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从该表的信息中得出的结论，正确的是</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1" name="QC_6_BD.16_2#c97a4770a?vbadefaultcenterpage=1&amp;parentnodeid=8ad28dc6b"/>
          <p:cNvGraphicFramePr>
            <a:graphicFrameLocks noGrp="1"/>
          </p:cNvGraphicFramePr>
          <p:nvPr>
            <p:extLst>
              <p:ext uri="{D42A27DB-BD31-4B8C-83A1-F6EECF244321}">
                <p14:modId xmlns:p14="http://schemas.microsoft.com/office/powerpoint/2010/main" val="804277344"/>
              </p:ext>
            </p:extLst>
          </p:nvPr>
        </p:nvGraphicFramePr>
        <p:xfrm>
          <a:off x="283464" y="1350717"/>
          <a:ext cx="11512296" cy="1741932"/>
        </p:xfrm>
        <a:graphic>
          <a:graphicData uri="http://schemas.openxmlformats.org/drawingml/2006/table">
            <a:tbl>
              <a:tblPr/>
              <a:tblGrid>
                <a:gridCol w="6037023">
                  <a:extLst>
                    <a:ext uri="{9D8B030D-6E8A-4147-A177-3AD203B41FA5}">
                      <a16:colId xmlns:a16="http://schemas.microsoft.com/office/drawing/2014/main" val="20000"/>
                    </a:ext>
                  </a:extLst>
                </a:gridCol>
                <a:gridCol w="1959129">
                  <a:extLst>
                    <a:ext uri="{9D8B030D-6E8A-4147-A177-3AD203B41FA5}">
                      <a16:colId xmlns:a16="http://schemas.microsoft.com/office/drawing/2014/main" val="20001"/>
                    </a:ext>
                  </a:extLst>
                </a:gridCol>
                <a:gridCol w="3516144">
                  <a:extLst>
                    <a:ext uri="{9D8B030D-6E8A-4147-A177-3AD203B41FA5}">
                      <a16:colId xmlns:a16="http://schemas.microsoft.com/office/drawing/2014/main" val="20002"/>
                    </a:ext>
                  </a:extLst>
                </a:gridCol>
              </a:tblGrid>
              <a:tr h="399542">
                <a:tc>
                  <a:txBody>
                    <a:bodyPr/>
                    <a:lstStyle/>
                    <a:p>
                      <a:pPr algn="ct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1953年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1956年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国家计委统一管理、直接下达指标的产品</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115种</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308种</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国务院各部门直接管理的工业企业</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2800多个</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9300多个（1957年）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国家统配物资</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33种</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342种</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QC_6_BD.16_3#c97a4770a.choices?vbadefaultcenterpage=1&amp;parentnodeid=8ad28dc6b"/>
          <p:cNvSpPr/>
          <p:nvPr/>
        </p:nvSpPr>
        <p:spPr>
          <a:xfrm>
            <a:off x="283464" y="3077917"/>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A.社会主义公有制经济占据优势</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B.国家工业化的战略成效明显</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C.“一五”计划推动了经济较快发展</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D.国家逐步建立计划经济体制</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N.17_1#c97a4770a.bracket?vbadefaultcenterpage=1&amp;parentnodeid=8ad28dc6b&amp;hasmatchpositionanswer=1"/>
          <p:cNvSpPr/>
          <p:nvPr/>
        </p:nvSpPr>
        <p:spPr>
          <a:xfrm>
            <a:off x="6218982" y="688349"/>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S.18_1#c97a4770a?vbadefaultcenterpage=1&amp;parentnodeid=8ad28dc6b">
            <a:extLst>
              <a:ext uri="{FF2B5EF4-FFF2-40B4-BE49-F238E27FC236}">
                <a16:creationId xmlns:a16="http://schemas.microsoft.com/office/drawing/2014/main" id="{A225D957-5060-4845-9D06-CB34271562AA}"/>
              </a:ext>
            </a:extLst>
          </p:cNvPr>
          <p:cNvSpPr/>
          <p:nvPr/>
        </p:nvSpPr>
        <p:spPr>
          <a:xfrm>
            <a:off x="283464" y="4502727"/>
            <a:ext cx="11529822" cy="170715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表格数据可知，1956年与1953年相比，国家计委统一管理并直接下达指标的产品、国务院各部门直接管理的工业企业、国家统配物资种类都有大幅度增加，说明政府在国家经济管理中发挥了主导作用，体现的是计划经济体制的特征，故D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d531fd04e.fixed?vbadefaultcenterpage=1&amp;parentnodeid=26d6be977"/>
          <p:cNvSpPr/>
          <p:nvPr/>
        </p:nvSpPr>
        <p:spPr>
          <a:xfrm>
            <a:off x="-635" y="-69764"/>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热点8</a:t>
            </a:r>
            <a:r>
              <a:rPr kumimoji="0" lang="en-US" sz="3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中美、中日关系的演变</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afc7bc646.inline_image?vbadefaultcenterpage=1&amp;parentnodeid=d531fd04e" descr="preencoded.png">
            <a:extLst>
              <a:ext uri="{FF2B5EF4-FFF2-40B4-BE49-F238E27FC236}">
                <a16:creationId xmlns:a16="http://schemas.microsoft.com/office/drawing/2014/main" id="{0507F4F5-3091-4542-AC52-57BB2B903499}"/>
              </a:ext>
            </a:extLst>
          </p:cNvPr>
          <p:cNvPicPr>
            <a:picLocks noChangeAspect="1"/>
          </p:cNvPicPr>
          <p:nvPr/>
        </p:nvPicPr>
        <p:blipFill>
          <a:blip r:embed="rId3"/>
          <a:stretch>
            <a:fillRect/>
          </a:stretch>
        </p:blipFill>
        <p:spPr>
          <a:xfrm>
            <a:off x="310895" y="1042416"/>
            <a:ext cx="3065639" cy="689402"/>
          </a:xfrm>
          <a:prstGeom prst="rect">
            <a:avLst/>
          </a:prstGeom>
        </p:spPr>
      </p:pic>
      <p:graphicFrame>
        <p:nvGraphicFramePr>
          <p:cNvPr id="6" name="P_6_BD#9de742b74?vbadefaultcenterpage=1&amp;parentnodeid=afc7bc646">
            <a:extLst>
              <a:ext uri="{FF2B5EF4-FFF2-40B4-BE49-F238E27FC236}">
                <a16:creationId xmlns:a16="http://schemas.microsoft.com/office/drawing/2014/main" id="{A96064B3-E5AE-43D8-BE2B-AEAD1D884852}"/>
              </a:ext>
            </a:extLst>
          </p:cNvPr>
          <p:cNvGraphicFramePr>
            <a:graphicFrameLocks noGrp="1"/>
          </p:cNvGraphicFramePr>
          <p:nvPr>
            <p:extLst>
              <p:ext uri="{D42A27DB-BD31-4B8C-83A1-F6EECF244321}">
                <p14:modId xmlns:p14="http://schemas.microsoft.com/office/powerpoint/2010/main" val="2039279465"/>
              </p:ext>
            </p:extLst>
          </p:nvPr>
        </p:nvGraphicFramePr>
        <p:xfrm>
          <a:off x="283464" y="2226385"/>
          <a:ext cx="11439016" cy="3585592"/>
        </p:xfrm>
        <a:graphic>
          <a:graphicData uri="http://schemas.openxmlformats.org/drawingml/2006/table">
            <a:tbl>
              <a:tblPr/>
              <a:tblGrid>
                <a:gridCol w="1325398">
                  <a:extLst>
                    <a:ext uri="{9D8B030D-6E8A-4147-A177-3AD203B41FA5}">
                      <a16:colId xmlns:a16="http://schemas.microsoft.com/office/drawing/2014/main" val="20000"/>
                    </a:ext>
                  </a:extLst>
                </a:gridCol>
                <a:gridCol w="10113618">
                  <a:extLst>
                    <a:ext uri="{9D8B030D-6E8A-4147-A177-3AD203B41FA5}">
                      <a16:colId xmlns:a16="http://schemas.microsoft.com/office/drawing/2014/main" val="20001"/>
                    </a:ext>
                  </a:extLst>
                </a:gridCol>
              </a:tblGrid>
              <a:tr h="0">
                <a:tc>
                  <a:txBody>
                    <a:bodyPr/>
                    <a:lstStyle/>
                    <a:p>
                      <a:pPr algn="ctr">
                        <a:lnSpc>
                          <a:spcPct val="130000"/>
                        </a:lnSpc>
                      </a:pPr>
                      <a:r>
                        <a:rPr lang="en-US" sz="3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热点关联</a:t>
                      </a:r>
                      <a:endParaRPr lang="en-US" sz="24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36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2017年以来中美贸易摩擦不断，国际局势变幻莫测</a:t>
                      </a:r>
                      <a:endParaRPr lang="en-US" sz="24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a:lnSpc>
                          <a:spcPct val="130000"/>
                        </a:lnSpc>
                      </a:pPr>
                      <a:r>
                        <a:rPr lang="en-US" sz="3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知识关联</a:t>
                      </a:r>
                      <a:endParaRPr lang="en-US" sz="24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36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本热点主题涉及的相关知识包括中美、中日关系的变化历程、特点，影响大国关系的因素以及给各国带来的影响</a:t>
                      </a:r>
                      <a:endParaRPr lang="en-US" sz="24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plit dir="in"/>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40aed29f7.inline_image?vbadefaultcenterpage=1&amp;parentnodeid=d531fd04e" descr="preencoded.png"/>
          <p:cNvPicPr>
            <a:picLocks noChangeAspect="1"/>
          </p:cNvPicPr>
          <p:nvPr/>
        </p:nvPicPr>
        <p:blipFill>
          <a:blip r:embed="rId3"/>
          <a:stretch>
            <a:fillRect/>
          </a:stretch>
        </p:blipFill>
        <p:spPr>
          <a:xfrm>
            <a:off x="310896" y="287343"/>
            <a:ext cx="1911096" cy="429768"/>
          </a:xfrm>
          <a:prstGeom prst="rect">
            <a:avLst/>
          </a:prstGeom>
        </p:spPr>
      </p:pic>
      <p:sp>
        <p:nvSpPr>
          <p:cNvPr id="3" name="C_6_BD#897a6ce97?vbadefaultcenterpage=1&amp;parentnodeid=40aed29f7"/>
          <p:cNvSpPr/>
          <p:nvPr/>
        </p:nvSpPr>
        <p:spPr>
          <a:xfrm>
            <a:off x="283464" y="810492"/>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一、中美关系</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P_7_BD#c043ad883?vbadefaultcenterpage=1&amp;parentnodeid=897a6ce97"/>
          <p:cNvSpPr/>
          <p:nvPr/>
        </p:nvSpPr>
        <p:spPr>
          <a:xfrm>
            <a:off x="283464" y="1353337"/>
            <a:ext cx="11529822" cy="206044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1.追随英法，染指中国（1840—1899）</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（1）表现：两次鸦片战争期间的侵华罪行。</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（2）原因：当时美国的经济和军事力量无法与英国等资本主义强国相抗衡</a:t>
            </a: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因此采取了追随侵略、从中牟利的政策。</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2.门户开放，独立侵华（1899—1937）</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（1）表现：1899年“门户开放”政策。</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（2）原因：当时美国经济实力居世界第一，在侵华问题上与其他国家争夺激烈。美国采取这一政策，以求在经济上扩大中国市场。</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3.中美合作，共同抗日（20世纪30年代末至1945年）</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（1）表现：美国援助中国进行抗日战争。</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（2）原因：国际反法西斯联盟成立，共同抵御法西斯势力的侵略。</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4.扶蒋反共，控制中国（1945—1949）</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（1）表现：扶蒋反共，经济侵略。</a:t>
            </a:r>
            <a:endParaRPr kumimoji="0" lang="en-US" altLang="zh-C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（2）原因：二战后国际格局的演变，美国成为世界经济霸主，从中国攫取了政治、经济、军事等方面的特权。</a:t>
            </a:r>
          </a:p>
          <a:p>
            <a:pPr marL="0" marR="0" lvl="0" indent="0" algn="l" defTabSz="914400" rtl="0" eaLnBrk="1" fontAlgn="auto" latinLnBrk="1" hangingPunct="1">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_7_BD#c043ad883?vbadefaultcenterpage=1&amp;parentnodeid=897a6ce97"/>
          <p:cNvSpPr/>
          <p:nvPr/>
        </p:nvSpPr>
        <p:spPr>
          <a:xfrm>
            <a:off x="283464" y="3474027"/>
            <a:ext cx="11529822" cy="2060448"/>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7_BD#c043ad883?vbadefaultcenterpage=1&amp;parentnodeid=897a6ce97"/>
          <p:cNvSpPr/>
          <p:nvPr/>
        </p:nvSpPr>
        <p:spPr>
          <a:xfrm>
            <a:off x="283464" y="896376"/>
            <a:ext cx="11529822" cy="1783080"/>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c043ad883?vbadefaultcenterpage=1&amp;parentnodeid=897a6ce97"/>
          <p:cNvSpPr/>
          <p:nvPr/>
        </p:nvSpPr>
        <p:spPr>
          <a:xfrm>
            <a:off x="283464" y="400624"/>
            <a:ext cx="11529822" cy="2377440"/>
          </a:xfrm>
          <a:prstGeom prst="rect">
            <a:avLst/>
          </a:prstGeom>
          <a:noFill/>
        </p:spPr>
        <p:txBody>
          <a:bodyPr wrap="square" lIns="0" tIns="0" rIns="0" bIns="0" rtlCol="0" anchor="t"/>
          <a:lstStyle/>
          <a:p>
            <a:pPr latinLnBrk="1"/>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5.遏制中国，全面对抗（1949—1972）</a:t>
            </a:r>
            <a:endParaRPr kumimoji="0" lang="en-US" altLang="zh-CN"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（1）表现：美国对华采取孤立、封锁、包围和敌对政策。</a:t>
            </a:r>
            <a:endParaRPr kumimoji="0" lang="en-US" altLang="zh-CN"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（2）原因：美国在战后成为世界霸主，采取了全球扩张政策，企图控制全世界；它对资本主义世界采取以稳定为主的政策，由于意识形态和社会制度的不同，它对中苏等社会主义国家采取了遏制和敌对的做法。</a:t>
            </a:r>
            <a:endParaRPr kumimoji="0" lang="en-US" altLang="zh-CN"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6.走向和解，中美建交（1972—1979）</a:t>
            </a:r>
            <a:endParaRPr kumimoji="0" lang="en-US" altLang="zh-CN"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（1）表现：尼克松访华、中美建交。</a:t>
            </a:r>
            <a:endParaRPr kumimoji="0" lang="en-US" altLang="zh-CN"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（2）原因：20世纪70年代美国在美苏争霸过程中处于守势，陷入侵越战争泥潭，经济由“黄金时代”进入“滞胀”状态。</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7.时而紧张，时而缓和（1979年以后）</a:t>
            </a:r>
            <a:endParaRPr kumimoji="0" lang="en-US" altLang="zh-CN"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（1）表现：双方在广泛的领域开始了合作关系，但台湾问题、朝鲜问题、双边贸易仍然存在很大的摩擦。</a:t>
            </a:r>
            <a:endParaRPr kumimoji="0" lang="en-US" altLang="zh-CN"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（2）原因：改革开放以来，中国综合国力的增强，在国际舞台上发挥着越来越重要的作用。</a:t>
            </a:r>
            <a:endParaRPr kumimoji="0" lang="en-US" altLang="zh-CN"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600" b="0"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综上所述，影响中美关系走向的无非是国家实力的变化、国家利益的需要、国际环境的变化</a:t>
            </a:r>
            <a:r>
              <a:rPr kumimoji="0" lang="en-US" altLang="zh-CN"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ab7d40f63?vbadefaultcenterpage=1&amp;parentnodeid=40aed29f7"/>
          <p:cNvSpPr/>
          <p:nvPr/>
        </p:nvSpPr>
        <p:spPr>
          <a:xfrm>
            <a:off x="275082" y="301508"/>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二、中日关系的演变</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2ad272a57?vbadefaultcenterpage=1&amp;parentnodeid=ab7d40f63"/>
          <p:cNvSpPr/>
          <p:nvPr/>
        </p:nvSpPr>
        <p:spPr>
          <a:xfrm>
            <a:off x="275082" y="1042829"/>
            <a:ext cx="11612118" cy="475488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古代日本积极向中国学习，促进本国发展。如日本和服、茶道、文字，以及政治上的大化改新等。</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近代史上中日矛盾激化，明治维新后日本推行大陆政策，对外扩张。1874年日本侵占我国台湾，被击退；1894年甲午战争，中国战败，中日双方签订《马关条约》；一战期间日本加紧侵略中国；20世纪三四十年代日本发动侵华战争，中国取得抗日战争的胜利。</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中华人民共和国成立之后，日本追随美国遏制中国，成为遏制中国的前沿阵地。</a:t>
            </a:r>
          </a:p>
          <a:p>
            <a:pPr marL="0" marR="0" lvl="0" indent="0" algn="l" defTabSz="914400" rtl="0" eaLnBrk="1" fontAlgn="auto" latinLnBrk="1" hangingPunct="1">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a:t>
            </a:r>
            <a:r>
              <a:rPr kumimoji="0" lang="en-US" altLang="zh-CN" sz="2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1972年中日建交，中日关系正常化，有利于促进双方经济的发展，改善亚太地区局势。</a:t>
            </a:r>
            <a:endParaRPr kumimoji="0" lang="en-US" altLang="zh-CN"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a:t>
            </a:r>
            <a:r>
              <a:rPr kumimoji="0" lang="en-US" altLang="zh-CN" sz="2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中日关系时冷时热，国家利益、意识形态、美国的挑拨、历史遗留等问题交织，发展曲折。</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08e9f33b0.inline_image?vbadefaultcenterpage=1&amp;parentnodeid=d531fd04e" descr="preencoded.png"/>
          <p:cNvPicPr>
            <a:picLocks noChangeAspect="1"/>
          </p:cNvPicPr>
          <p:nvPr/>
        </p:nvPicPr>
        <p:blipFill>
          <a:blip r:embed="rId3"/>
          <a:stretch>
            <a:fillRect/>
          </a:stretch>
        </p:blipFill>
        <p:spPr>
          <a:xfrm>
            <a:off x="310896" y="162653"/>
            <a:ext cx="1911096" cy="429768"/>
          </a:xfrm>
          <a:prstGeom prst="rect">
            <a:avLst/>
          </a:prstGeom>
        </p:spPr>
      </p:pic>
      <p:sp>
        <p:nvSpPr>
          <p:cNvPr id="3" name="C_6_BD#78c003fbe?vbadefaultcenterpage=1&amp;parentnodeid=08e9f33b0"/>
          <p:cNvSpPr/>
          <p:nvPr/>
        </p:nvSpPr>
        <p:spPr>
          <a:xfrm>
            <a:off x="283464" y="720437"/>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猜想1</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20世纪70年代中美关系变化</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7_BD.1_1#4d61f7fa4?vbadefaultcenterpage=1&amp;parentnodeid=78c003fbe"/>
          <p:cNvSpPr/>
          <p:nvPr/>
        </p:nvSpPr>
        <p:spPr>
          <a:xfrm>
            <a:off x="283464" y="1348071"/>
            <a:ext cx="11529822" cy="40926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1.阅读材料，回答问题。</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1971年7月6日，尼克松在堪萨斯发表讲话，承认国际战略格局已发生变化，不再仅仅有两个超级大国，而是有美国、西欧、苏联、中国和日本五大力量中心。……根据尼克松主义的战略构想，尼克松政府首先急于在保全美国面子的情况下从越南脱身，1973年3月19日，美军全部撤出越南。其次，主动采取行动，谋求同中国对话，以同中国接近这张牌压莫斯科，并使中苏都不得不向美国作出让步与妥协。再次，对苏推行“缓和”外交。在保持同苏联激烈争夺的</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同时，采取较为灵活的态度谋求与苏“对话”，试图用军控协议限制苏联扩充军备，用满足苏联某些要求的经济协议，换取苏联克制扩张行动。最后，重新调整与西欧、日本的关系。</a:t>
            </a:r>
            <a:endPar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摘编自吴于廑、齐世荣主编《世界史：现代史编</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根据材料并结合所学知识，简述20世纪70年代中美关系变化的条件。</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O_7_AN.2_1#4d61f7fa4?vbadefaultcenterpage=1&amp;parentnodeid=78c003fbe">
            <a:extLst>
              <a:ext uri="{FF2B5EF4-FFF2-40B4-BE49-F238E27FC236}">
                <a16:creationId xmlns:a16="http://schemas.microsoft.com/office/drawing/2014/main" id="{119C653C-E977-4E5F-AE07-EAB2A1CF768A}"/>
              </a:ext>
            </a:extLst>
          </p:cNvPr>
          <p:cNvSpPr/>
          <p:nvPr/>
        </p:nvSpPr>
        <p:spPr>
          <a:xfrm>
            <a:off x="310896" y="5423913"/>
            <a:ext cx="11529822" cy="1392376"/>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[答案]</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条件：中国综合国力提高，恢复联合国合法席位，国际影响力扩大；美国国内经济处于“滞胀”状态；美国对外陷入越南战争泥潭，与苏争霸处于守势，受到日本和西欧的挑战；不结盟运动兴起，发展中国家力量不断壮大。</a:t>
            </a:r>
            <a:endParaRPr kumimoji="0" lang="en-US" sz="1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940f1fe0c?vbadefaultcenterpage=1&amp;parentnodeid=08e9f33b0"/>
          <p:cNvSpPr/>
          <p:nvPr/>
        </p:nvSpPr>
        <p:spPr>
          <a:xfrm>
            <a:off x="234973" y="24670"/>
            <a:ext cx="11521440" cy="53498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猜想2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促进中日邦交正常化的有利条件</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7_BD.4_1#3396f1a14?vbadefaultcenterpage=1&amp;parentnodeid=940f1fe0c"/>
          <p:cNvSpPr/>
          <p:nvPr/>
        </p:nvSpPr>
        <p:spPr>
          <a:xfrm>
            <a:off x="283464" y="556772"/>
            <a:ext cx="11529822" cy="403601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2.阅读材料，回答问题。</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20世纪70年代左右，中国与西方国家的关系明显改善。1970年，中国与加拿大、意大利等西方主要国家相继建交。1971年10月日本再次同美国阻挠中国恢复在联合国的合法席位，结果失败。1971年、1972年基辛格和尼克松分别访华对日本政府产生极大冲击。由于中国国际地位的迅速提高，迫使日本政府必须在对华政策上改弦易辙，否则不但不能孤立中国，反而使自身变成被孤立者。1972年中日邦交实现正常化，为中日友好交流拉开了新的序幕，也为亚洲的安全和世界的和平安装上了一个较为可靠的安全阀。</a:t>
            </a:r>
            <a:endParaRPr kumimoji="0" 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摘编自田桓《论中日邦交正常化及其意义</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p>
          <a:p>
            <a:pPr marL="0" marR="0" lvl="0" indent="0"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根据材料并结合所学知识，简析促进中日邦交正常化的有利条件，并就维持中日关系的长期发展谈谈你的建议</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7_AN.5_1#3396f1a14?vbadefaultcenterpage=1&amp;parentnodeid=940f1fe0c">
            <a:extLst>
              <a:ext uri="{FF2B5EF4-FFF2-40B4-BE49-F238E27FC236}">
                <a16:creationId xmlns:a16="http://schemas.microsoft.com/office/drawing/2014/main" id="{9565EFF6-7B70-4213-85F0-49269A3ADFC2}"/>
              </a:ext>
            </a:extLst>
          </p:cNvPr>
          <p:cNvSpPr/>
          <p:nvPr/>
        </p:nvSpPr>
        <p:spPr>
          <a:xfrm>
            <a:off x="387373" y="4806414"/>
            <a:ext cx="11529822" cy="1906114"/>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[答案]</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有利条件：中国国际地位不断提高；中国恢复了在联合国的合法席位；中美关系的改善；中日两国人士的积极努力；等。</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建议：正视和尊重历史；共同维护世界和平；合作共赢，加强经济文化方面的交流</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left)">
                                      <p:cBhvr>
                                        <p:cTn id="1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1c6857d55.fixed?vbadefaultcenterpage=1&amp;parentnodeid=976bdfda7"/>
          <p:cNvSpPr/>
          <p:nvPr/>
        </p:nvSpPr>
        <p:spPr>
          <a:xfrm>
            <a:off x="283464" y="9056"/>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冲刺提分作业</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5#a042202df?vbadefaultcenterpage=1&amp;parentnodeid=f70587bd9">
            <a:extLst>
              <a:ext uri="{FF2B5EF4-FFF2-40B4-BE49-F238E27FC236}">
                <a16:creationId xmlns:a16="http://schemas.microsoft.com/office/drawing/2014/main" id="{8C5D5938-8845-47FE-BE8D-CF66E05F162F}"/>
              </a:ext>
            </a:extLst>
          </p:cNvPr>
          <p:cNvSpPr/>
          <p:nvPr/>
        </p:nvSpPr>
        <p:spPr>
          <a:xfrm>
            <a:off x="283464" y="1565934"/>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1.1949年9月通过的“共同纲领”中明文规定“提倡国民体育”；同年10月，朱德在中华全国体育总会筹备会议上指出体育事业“要为国防和国民健康的利益服务”。这些规定和主张，</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表明新中国的体育事业(</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A.强调一切由政府主导</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B.体现为人民服务的宗旨</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C.主要服务于国防建设</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D.促进了教育的全面发展</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C_5_AN.1_1#a042202df.bracket?vbadefaultcenterpage=1&amp;parentnodeid=f70587bd9&amp;hasmatchpositionanswer=1">
            <a:extLst>
              <a:ext uri="{FF2B5EF4-FFF2-40B4-BE49-F238E27FC236}">
                <a16:creationId xmlns:a16="http://schemas.microsoft.com/office/drawing/2014/main" id="{41C5E1A1-1713-4F33-930A-725DC10BB9A6}"/>
              </a:ext>
            </a:extLst>
          </p:cNvPr>
          <p:cNvSpPr/>
          <p:nvPr/>
        </p:nvSpPr>
        <p:spPr>
          <a:xfrm>
            <a:off x="6810133" y="2754654"/>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C_4_BD#f70587bd9?vbadefaultcenterpage=1&amp;parentnodeid=1c6857d55">
            <a:extLst>
              <a:ext uri="{FF2B5EF4-FFF2-40B4-BE49-F238E27FC236}">
                <a16:creationId xmlns:a16="http://schemas.microsoft.com/office/drawing/2014/main" id="{F8D761EB-C288-4F8F-AA76-6BE8769C4A04}"/>
              </a:ext>
            </a:extLst>
          </p:cNvPr>
          <p:cNvSpPr/>
          <p:nvPr/>
        </p:nvSpPr>
        <p:spPr>
          <a:xfrm>
            <a:off x="283464" y="896376"/>
            <a:ext cx="11521440" cy="607568"/>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一、选择题（每小题3分，共36分）</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QC_5_AS.2_1#a042202df?vbadefaultcenterpage=1&amp;parentnodeid=f70587bd9">
            <a:extLst>
              <a:ext uri="{FF2B5EF4-FFF2-40B4-BE49-F238E27FC236}">
                <a16:creationId xmlns:a16="http://schemas.microsoft.com/office/drawing/2014/main" id="{8CEDD2EA-8335-49C9-8446-0E49B3FC8FF7}"/>
              </a:ext>
            </a:extLst>
          </p:cNvPr>
          <p:cNvSpPr/>
          <p:nvPr/>
        </p:nvSpPr>
        <p:spPr>
          <a:xfrm>
            <a:off x="275082" y="4655127"/>
            <a:ext cx="11529822" cy="171339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材料可知，把人民的健康状况和国防同体育事业相联系，这是新中国成立后党和国家对国民的健康和群众的身体素质重视的体现，故答案为B项；国民体育是指调动大众参与的群众体育，并不强调一切由政府主导，排除A项；C项不是主要目的，排除；D项中“全面发展”在材料中无法体现，也不符合史实，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wipe(left)">
                                      <p:cBhvr>
                                        <p:cTn id="1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P spid="9"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b443b7c47?vbadefaultcenterpage=1&amp;parentnodeid=f70587bd9"/>
          <p:cNvSpPr/>
          <p:nvPr/>
        </p:nvSpPr>
        <p:spPr>
          <a:xfrm>
            <a:off x="283464" y="382656"/>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2.[2020广东湛江模拟]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新中国“共同纲领”在制定过程中经历了三次起草过程，第一次是在1948年10月提出，叫《中国人民民主革命纲领（草案）》。1949年8月</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中国共产党提出第二次草案初稿，题目为《新民主主义的共同纲领》。</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第三次叫《中国人民政治协商会议共同纲领》草案。这反映出</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A.新中国政党制度趋于成熟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B.中国革命性质已发生变化</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C.人民政协民主协商的精神</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D.人民政权建立并得到巩固</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3_1#b443b7c47.bracket?vbadefaultcenterpage=1&amp;parentnodeid=f70587bd9&amp;hasmatchpositionanswer=1"/>
          <p:cNvSpPr/>
          <p:nvPr/>
        </p:nvSpPr>
        <p:spPr>
          <a:xfrm>
            <a:off x="9226573" y="2170163"/>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4_1#b443b7c47?vbadefaultcenterpage=1&amp;parentnodeid=f70587bd9">
            <a:extLst>
              <a:ext uri="{FF2B5EF4-FFF2-40B4-BE49-F238E27FC236}">
                <a16:creationId xmlns:a16="http://schemas.microsoft.com/office/drawing/2014/main" id="{FCFB09FB-E993-4BBF-93F5-2D326CC463D3}"/>
              </a:ext>
            </a:extLst>
          </p:cNvPr>
          <p:cNvSpPr/>
          <p:nvPr/>
        </p:nvSpPr>
        <p:spPr>
          <a:xfrm>
            <a:off x="345810" y="3810964"/>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中的“第三次叫《中国人民政治协商会议共同纲领》草案”等信息来看，“共同纲领”名称的变化反映出人民政协民主协商的精神，故答案为C项；仅由材料信息无法得出新中国政党制度趋于成熟，排除A项；新中国成立前中国革命的性质还是新民主主义革命，并未发生变化，排除B项；人民政权的巩固是在新中国成立后，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07334db88?vbadefaultcenterpage=1&amp;parentnodeid=f70587bd9"/>
          <p:cNvSpPr/>
          <p:nvPr/>
        </p:nvSpPr>
        <p:spPr>
          <a:xfrm>
            <a:off x="283464" y="147823"/>
            <a:ext cx="11529822" cy="40926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毛泽东在某次会议的开幕式上致辞，“诸位代表先生们，我们有一个共同的感觉，这就是我们的工作将写在人类的历史上，它将表明：占人类总数四分之一的中国人从此站起来了”。致辞中“代表们”参加的会议是(</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A.中国共产党第一次全国代表大会</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B.中国人民政治协商会议第一届全体会议</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C.中国共产党第八次全国代表大会</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D.第一届全国人民代表大会</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5_1#07334db88.bracket?vbadefaultcenterpage=1&amp;parentnodeid=f70587bd9&amp;hasmatchpositionanswer=1"/>
          <p:cNvSpPr/>
          <p:nvPr/>
        </p:nvSpPr>
        <p:spPr>
          <a:xfrm>
            <a:off x="8621014" y="1336543"/>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6_1#07334db88?vbadefaultcenterpage=1&amp;parentnodeid=f70587bd9">
            <a:extLst>
              <a:ext uri="{FF2B5EF4-FFF2-40B4-BE49-F238E27FC236}">
                <a16:creationId xmlns:a16="http://schemas.microsoft.com/office/drawing/2014/main" id="{3E9A9A7D-55F2-4162-A12F-7FFF1697DDA2}"/>
              </a:ext>
            </a:extLst>
          </p:cNvPr>
          <p:cNvSpPr/>
          <p:nvPr/>
        </p:nvSpPr>
        <p:spPr>
          <a:xfrm>
            <a:off x="283464" y="4496766"/>
            <a:ext cx="11529822" cy="202872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材料“它将表明：占人类总数四分之一的中国人从此站起来了”可知，此次会议指的是新中国成立前召开的中国人民政治协商会议第一届全体会议，故选B。中共“一大”召开于1921年，此时中国仍是半殖民地半封建社会，排除A</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中共八大召开于1956年，一届全国人大召开于1954年，而新中国在1949年成立</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故C、D均与材料所述不符，排除。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14b576927?vbadefaultcenterpage=1&amp;parentnodeid=f70587bd9"/>
          <p:cNvSpPr/>
          <p:nvPr/>
        </p:nvSpPr>
        <p:spPr>
          <a:xfrm>
            <a:off x="283464" y="431707"/>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4.[2021河北唐山三模]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1950年颁布的《中华人民共和国婚姻法》是新中国成立后出台的第一部基本法，被毛泽东誉为“普遍性仅次于宪法的国家根本大法之一”</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该法律的颁布</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A.是人民代表大会制度确立的成果</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B.显示了社会主义制度的优越性</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C.遵循新中国宪法的人民民主原则</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D.促进了自由平等新风尚的形成</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5_AN.7_1#14b576927.bracket?vbadefaultcenterpage=1&amp;parentnodeid=f70587bd9&amp;hasmatchpositionanswer=1"/>
          <p:cNvSpPr/>
          <p:nvPr/>
        </p:nvSpPr>
        <p:spPr>
          <a:xfrm>
            <a:off x="5230090" y="1676400"/>
            <a:ext cx="292557" cy="476694"/>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8_1#14b576927?vbadefaultcenterpage=1&amp;parentnodeid=f70587bd9"/>
          <p:cNvSpPr/>
          <p:nvPr/>
        </p:nvSpPr>
        <p:spPr>
          <a:xfrm>
            <a:off x="283464" y="3697224"/>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所学知识可知，《中华人民共和国婚姻法》中规定了男女在婚姻中的权利和义务，体现了男女平等，提高了女性的社会地位，这有利于促进自由平等新风尚的形成，故选D；该法律的颁布是在1950年，在人民代表大会制度确立以前，排除A；1956年三大改造基本完成后才基本确立了社会主义制度，此时社会主义制度尚未确立，排除B；新中国宪法是在1954年才颁布的，排除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2155bf424?vbadefaultcenterpage=1&amp;parentnodeid=f70587bd9"/>
          <p:cNvSpPr/>
          <p:nvPr/>
        </p:nvSpPr>
        <p:spPr>
          <a:xfrm>
            <a:off x="283464" y="174837"/>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5.[2021河北石家庄模拟]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1952年，山西人民广播电台反复播放和教唱歌曲《歌唱李顺达》，“太行山高来漳河水长，李顺达美名天下扬，在生产战线他是模范呀</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爱祖国他能献出全部力量，他是我们新中国农民的一面旗帜，他是我们中国农民的好榜样”。此举意在(</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A.树立人民公社化运动典范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B.发动农民开展土地改革运动</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C.歌颂山西农民的奋斗精神</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D.树立社会主义建设的新风尚</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9_1#2155bf424.bracket?vbadefaultcenterpage=1&amp;parentnodeid=f70587bd9&amp;hasmatchpositionanswer=1"/>
          <p:cNvSpPr/>
          <p:nvPr/>
        </p:nvSpPr>
        <p:spPr>
          <a:xfrm>
            <a:off x="4723269" y="195791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10_1#2155bf424?vbadefaultcenterpage=1&amp;parentnodeid=f70587bd9">
            <a:extLst>
              <a:ext uri="{FF2B5EF4-FFF2-40B4-BE49-F238E27FC236}">
                <a16:creationId xmlns:a16="http://schemas.microsoft.com/office/drawing/2014/main" id="{28F683A8-D5FB-4F11-91C7-A7B5A91E0952}"/>
              </a:ext>
            </a:extLst>
          </p:cNvPr>
          <p:cNvSpPr/>
          <p:nvPr/>
        </p:nvSpPr>
        <p:spPr>
          <a:xfrm>
            <a:off x="283464" y="3810000"/>
            <a:ext cx="11529822" cy="1062228"/>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材料“李顺达”“在生产战线他是模范呀</a:t>
            </a:r>
            <a:r>
              <a:rPr kumimoji="0" lang="en-US" sz="2600" b="0"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他是我们新中国农民的一面旗帜”等信息反映了对全国劳动模范李顺达光辉形象的传唱，这有利于树立社会主义建设的新风尚，而不是发动农民开展土地改革运动，也不仅仅是为歌颂山西农民的奋斗精神，D项正确，B、C两项错误；1952年李顺达被评为全国劳动模范，人民公社化运动是在1958年开始的，A项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7b864e3fd?vbadefaultcenterpage=1&amp;parentnodeid=f70587bd9"/>
          <p:cNvSpPr/>
          <p:nvPr/>
        </p:nvSpPr>
        <p:spPr>
          <a:xfrm>
            <a:off x="283464" y="168471"/>
            <a:ext cx="11529822" cy="46869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6.[2021湖北黄石月考]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1954年，新中国在日内瓦亮相，为印度支那问题的和平解决提出建设性建议；1955年，中国代表团在万隆发出“求同存异”的呼声；2017年</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习近平主席在日内瓦发表主旨演讲，提出“共同构建人类命运共同体”的新型国际关系理念。这说明(</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A.中国逐渐成为国际政治舞台的领导者</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B.综合国力决定外交话语权</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C.中国坚持独立自主的和平外交政策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D.和平外交符合各国共同利益</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11_1#7b864e3fd.bracket?vbadefaultcenterpage=1&amp;parentnodeid=f70587bd9&amp;hasmatchpositionanswer=1"/>
          <p:cNvSpPr/>
          <p:nvPr/>
        </p:nvSpPr>
        <p:spPr>
          <a:xfrm>
            <a:off x="4289737" y="2000015"/>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12_1#7b864e3fd?vbadefaultcenterpage=1&amp;parentnodeid=f70587bd9">
            <a:extLst>
              <a:ext uri="{FF2B5EF4-FFF2-40B4-BE49-F238E27FC236}">
                <a16:creationId xmlns:a16="http://schemas.microsoft.com/office/drawing/2014/main" id="{8991FA9C-44BE-43EB-86F9-118D2DB2E243}"/>
              </a:ext>
            </a:extLst>
          </p:cNvPr>
          <p:cNvSpPr/>
          <p:nvPr/>
        </p:nvSpPr>
        <p:spPr>
          <a:xfrm>
            <a:off x="283464" y="5036398"/>
            <a:ext cx="11529822" cy="230955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在日内瓦会议、万隆会议上的建议和主张以及习近平主席在日内瓦提出“共同构建人类命运共同体”的新型国际关系理念都体现了我国一直坚持独立自主的和平外交政策，C正确；A错在“领导者”，排除；万隆会议召开时，我国的综合国力并不强，排除B；D与题干主旨无关，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b0c81221b?vbadefaultcenterpage=1&amp;parentnodeid=f70587bd9"/>
          <p:cNvSpPr/>
          <p:nvPr/>
        </p:nvSpPr>
        <p:spPr>
          <a:xfrm>
            <a:off x="283464" y="106126"/>
            <a:ext cx="11529822" cy="46869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7.[2020湖北荆州一模]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1954年7月，毛泽东在全国政协常委会扩大会议上对中国外交及有关工作提出了11条建议，其中包括争取与英、法改善关系，建立邦交</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争取与美国政府改善某些关系；团结一切愿意和平的力量（包括政府在内）、</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孤立和分化美国；等。毛泽东的讲话表明</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A.出席日内瓦会议促进中国外交政策调整</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B.中国外交适应世界政治格局多极化趋势</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C.中国外交开始超越社会制度和意识形态</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D.中国外交冲破了美国的孤立和封锁政策</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13_1#b0c81221b.bracket?vbadefaultcenterpage=1&amp;parentnodeid=f70587bd9&amp;hasmatchpositionanswer=1"/>
          <p:cNvSpPr/>
          <p:nvPr/>
        </p:nvSpPr>
        <p:spPr>
          <a:xfrm>
            <a:off x="6519164" y="1889206"/>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14_1#b0c81221b?vbadefaultcenterpage=1&amp;parentnodeid=f70587bd9">
            <a:extLst>
              <a:ext uri="{FF2B5EF4-FFF2-40B4-BE49-F238E27FC236}">
                <a16:creationId xmlns:a16="http://schemas.microsoft.com/office/drawing/2014/main" id="{9EC60354-5E21-4B93-968A-A441394840EA}"/>
              </a:ext>
            </a:extLst>
          </p:cNvPr>
          <p:cNvSpPr/>
          <p:nvPr/>
        </p:nvSpPr>
        <p:spPr>
          <a:xfrm>
            <a:off x="283464" y="4911707"/>
            <a:ext cx="11529822" cy="230955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争取与英、法改善关系，建立邦交；争取与美国政府改善某些关系；团结一切愿意和平的力量（包括政府在内）、孤立和分化美国；等”并结合材料时间可知，这一时间正是中国参加日内瓦会议的时间，毛泽东的讲话是我国调整外交政策的表现，A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15_1#d066e3d31?vbadefaultcenterpage=1&amp;parentnodeid=f70587bd9"/>
          <p:cNvSpPr/>
          <p:nvPr/>
        </p:nvSpPr>
        <p:spPr>
          <a:xfrm>
            <a:off x="283464" y="213992"/>
            <a:ext cx="11529822" cy="1051497"/>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8.[2020湖北襄阳一模]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下表展示了1950年至1978年中国对外赠送熊猫的国家名单的变化（部分）。</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这一变化反映出</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0" name="QC_5_BD.15_2#d066e3d31?vbadefaultcenterpage=1&amp;parentnodeid=f70587bd9"/>
          <p:cNvGraphicFramePr>
            <a:graphicFrameLocks noGrp="1"/>
          </p:cNvGraphicFramePr>
          <p:nvPr>
            <p:extLst>
              <p:ext uri="{D42A27DB-BD31-4B8C-83A1-F6EECF244321}">
                <p14:modId xmlns:p14="http://schemas.microsoft.com/office/powerpoint/2010/main" val="2676153733"/>
              </p:ext>
            </p:extLst>
          </p:nvPr>
        </p:nvGraphicFramePr>
        <p:xfrm>
          <a:off x="283464" y="1398647"/>
          <a:ext cx="11503152" cy="3713607"/>
        </p:xfrm>
        <a:graphic>
          <a:graphicData uri="http://schemas.openxmlformats.org/drawingml/2006/table">
            <a:tbl>
              <a:tblPr/>
              <a:tblGrid>
                <a:gridCol w="4435712">
                  <a:extLst>
                    <a:ext uri="{9D8B030D-6E8A-4147-A177-3AD203B41FA5}">
                      <a16:colId xmlns:a16="http://schemas.microsoft.com/office/drawing/2014/main" val="20000"/>
                    </a:ext>
                  </a:extLst>
                </a:gridCol>
                <a:gridCol w="3791432">
                  <a:extLst>
                    <a:ext uri="{9D8B030D-6E8A-4147-A177-3AD203B41FA5}">
                      <a16:colId xmlns:a16="http://schemas.microsoft.com/office/drawing/2014/main" val="20001"/>
                    </a:ext>
                  </a:extLst>
                </a:gridCol>
                <a:gridCol w="3276008">
                  <a:extLst>
                    <a:ext uri="{9D8B030D-6E8A-4147-A177-3AD203B41FA5}">
                      <a16:colId xmlns:a16="http://schemas.microsoft.com/office/drawing/2014/main" val="20002"/>
                    </a:ext>
                  </a:extLst>
                </a:gridCol>
              </a:tblGrid>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赠送时间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名字或数量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受赠方</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1950—1957年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平平、安安</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苏联</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1965—1980年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共5只</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朝鲜</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1972年4月</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玲玲、兴兴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美国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1972年10月</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兰兰、康康</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日本</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1973年12月</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燕燕、黎黎</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法国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1974年11月</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天天、宝宝</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联邦德国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1975年9月</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迎迎、贝贝</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墨西哥</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1978年9月</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绍绍、强强</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西班牙</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4" name="QC_5_BD.15_3#d066e3d31.choices?vbadefaultcenterpage=1&amp;parentnodeid=f70587bd9"/>
          <p:cNvSpPr/>
          <p:nvPr/>
        </p:nvSpPr>
        <p:spPr>
          <a:xfrm>
            <a:off x="283464" y="5307306"/>
            <a:ext cx="11529822" cy="1051497"/>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A.意识形态影响中国外交</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B.国际局势趋向缓和</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C.中国外交环境有所改善</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D.两极格局已经瓦解</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5_AN.16_1#d066e3d31.bracket?vbadefaultcenterpage=1&amp;parentnodeid=f70587bd9&amp;hasmatchpositionanswer=1"/>
          <p:cNvSpPr/>
          <p:nvPr/>
        </p:nvSpPr>
        <p:spPr>
          <a:xfrm>
            <a:off x="7041885" y="830989"/>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18_1#1f0f76542?vbadefaultcenterpage=1&amp;parentnodeid=f70587bd9"/>
          <p:cNvSpPr/>
          <p:nvPr/>
        </p:nvSpPr>
        <p:spPr>
          <a:xfrm>
            <a:off x="283464" y="135076"/>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9.[2021湖北宜昌一模]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下表展示了1957—1960年中国国民经济变化情况。下表变化说明(</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1" name="QC_5_BD.18_2#1f0f76542?vbadefaultcenterpage=1&amp;parentnodeid=f70587bd9"/>
          <p:cNvGraphicFramePr>
            <a:graphicFrameLocks noGrp="1"/>
          </p:cNvGraphicFramePr>
          <p:nvPr>
            <p:extLst>
              <p:ext uri="{D42A27DB-BD31-4B8C-83A1-F6EECF244321}">
                <p14:modId xmlns:p14="http://schemas.microsoft.com/office/powerpoint/2010/main" val="565469733"/>
              </p:ext>
            </p:extLst>
          </p:nvPr>
        </p:nvGraphicFramePr>
        <p:xfrm>
          <a:off x="283464" y="1385454"/>
          <a:ext cx="11512296" cy="1522095"/>
        </p:xfrm>
        <a:graphic>
          <a:graphicData uri="http://schemas.openxmlformats.org/drawingml/2006/table">
            <a:tbl>
              <a:tblPr/>
              <a:tblGrid>
                <a:gridCol w="2407580">
                  <a:extLst>
                    <a:ext uri="{9D8B030D-6E8A-4147-A177-3AD203B41FA5}">
                      <a16:colId xmlns:a16="http://schemas.microsoft.com/office/drawing/2014/main" val="20000"/>
                    </a:ext>
                  </a:extLst>
                </a:gridCol>
                <a:gridCol w="2353030">
                  <a:extLst>
                    <a:ext uri="{9D8B030D-6E8A-4147-A177-3AD203B41FA5}">
                      <a16:colId xmlns:a16="http://schemas.microsoft.com/office/drawing/2014/main" val="20001"/>
                    </a:ext>
                  </a:extLst>
                </a:gridCol>
                <a:gridCol w="3062181">
                  <a:extLst>
                    <a:ext uri="{9D8B030D-6E8A-4147-A177-3AD203B41FA5}">
                      <a16:colId xmlns:a16="http://schemas.microsoft.com/office/drawing/2014/main" val="20002"/>
                    </a:ext>
                  </a:extLst>
                </a:gridCol>
                <a:gridCol w="3689505">
                  <a:extLst>
                    <a:ext uri="{9D8B030D-6E8A-4147-A177-3AD203B41FA5}">
                      <a16:colId xmlns:a16="http://schemas.microsoft.com/office/drawing/2014/main" val="20003"/>
                    </a:ext>
                  </a:extLst>
                </a:gridCol>
              </a:tblGrid>
              <a:tr h="399542">
                <a:tc gridSpan="2">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工农业总产值</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gridSpan="2">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工业内部所占比重</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extLst>
                  <a:ext uri="{0D108BD9-81ED-4DB2-BD59-A6C34878D82A}">
                    <a16:rowId xmlns:a16="http://schemas.microsoft.com/office/drawing/2014/main" val="10000"/>
                  </a:ext>
                </a:extLst>
              </a:tr>
              <a:tr h="39954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工业总产值</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增长1.3倍</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重工业产值比重</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从45%上升至66.4%</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9954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农业总产值</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下降22.7%</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轻工业产值比重</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从55%下降至33.4%</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 name="QC_5_BD.18_3#1f0f76542.choices?vbadefaultcenterpage=1&amp;parentnodeid=f70587bd9"/>
          <p:cNvSpPr/>
          <p:nvPr/>
        </p:nvSpPr>
        <p:spPr>
          <a:xfrm>
            <a:off x="283464" y="2829791"/>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A.所有制结构发生重大变化</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B.计划经济体制弊端逐步解决</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C.国民经济结构迫切需要调整</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D.合作化运动促进经济发展</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5_AN.19_1#1f0f76542.bracket?vbadefaultcenterpage=1&amp;parentnodeid=f70587bd9&amp;hasmatchpositionanswer=1"/>
          <p:cNvSpPr/>
          <p:nvPr/>
        </p:nvSpPr>
        <p:spPr>
          <a:xfrm>
            <a:off x="1862883" y="729436"/>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5_AS.20_1#1f0f76542?vbadefaultcenterpage=1&amp;parentnodeid=f70587bd9">
            <a:extLst>
              <a:ext uri="{FF2B5EF4-FFF2-40B4-BE49-F238E27FC236}">
                <a16:creationId xmlns:a16="http://schemas.microsoft.com/office/drawing/2014/main" id="{39D2D192-41B8-4893-BACB-E2E12AB8CB31}"/>
              </a:ext>
            </a:extLst>
          </p:cNvPr>
          <p:cNvSpPr/>
          <p:nvPr/>
        </p:nvSpPr>
        <p:spPr>
          <a:xfrm>
            <a:off x="283464" y="4344959"/>
            <a:ext cx="11529822" cy="1920517"/>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表格中数据可以看出，1957—1960年我国工业总产值上升，但是轻工业产值所占比重下降，农业总产值所占比重下降，结合所学知识可知，这一时期我国优先发展重工业，导致农业、轻工业和重工业比例失调，因此国民经济结构迫切需要调整，C正确；这一时期我国的所有制结构并未发生重大变化，排除A；这一时期计划经济体制逐步确立，弊端并未得到解决，排除B；合作化运动主要是在农业和手工业领域，其与重工业比重上升无直接关联性，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0444a0691?vbadefaultcenterpage=1&amp;parentnodeid=f70587bd9"/>
          <p:cNvSpPr/>
          <p:nvPr/>
        </p:nvSpPr>
        <p:spPr>
          <a:xfrm>
            <a:off x="283464" y="507907"/>
            <a:ext cx="11529822" cy="327044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10.[2021湖北武汉一模]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在制定第一部宪法的过程中，中国共产党根据实际情况采取分层次的讨论方式：精英讨论和大众讨论；文字改革中，中国共产党与民主党派、知识分子进行了平等充分的协商，甚至改变自己拼音文字的价值偏好</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采取汉语拼音方案。这些立体式协商民主模式(</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A.是中国共产党执政的起点</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B.体现了人民当家作主的民主本质</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C.是中国协商民主的开端</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D.使新中国政权组织原则得以确立</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5_AN.21_1#0444a0691.bracket?vbadefaultcenterpage=1&amp;parentnodeid=f70587bd9&amp;hasmatchpositionanswer=1"/>
          <p:cNvSpPr/>
          <p:nvPr/>
        </p:nvSpPr>
        <p:spPr>
          <a:xfrm>
            <a:off x="10600482" y="2303733"/>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5_AS.22_1#0444a0691?vbadefaultcenterpage=1&amp;parentnodeid=f70587bd9"/>
          <p:cNvSpPr/>
          <p:nvPr/>
        </p:nvSpPr>
        <p:spPr>
          <a:xfrm>
            <a:off x="283464" y="4251960"/>
            <a:ext cx="11529822" cy="216096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材料中“采取分层次的讨论方式”和“文字改革中</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，中国共产党与民主党派</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知识分子进行了平等充分的协商</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”，这有利于代表各种不同利益的民主阶级参政议政。各民主党派和人民团体能够真实地参与国家事务的有效管理,从而体现了人民当家作主的民主本质，故B项符合题意。</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23_1#c64ceeb7c?vbadefaultcenterpage=1&amp;parentnodeid=f70587bd9"/>
          <p:cNvSpPr/>
          <p:nvPr/>
        </p:nvSpPr>
        <p:spPr>
          <a:xfrm>
            <a:off x="181864" y="346109"/>
            <a:ext cx="117330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11.[2021湖北黄冈二模]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下表呈现了1956—1965年间我国工农业生产情况。据表可知，这一时期中国(</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3" name="QC_5_BD.23_2#c64ceeb7c?vbadefaultcenterpage=1&amp;parentnodeid=f70587bd9"/>
          <p:cNvGraphicFramePr>
            <a:graphicFrameLocks noGrp="1"/>
          </p:cNvGraphicFramePr>
          <p:nvPr>
            <p:extLst>
              <p:ext uri="{D42A27DB-BD31-4B8C-83A1-F6EECF244321}">
                <p14:modId xmlns:p14="http://schemas.microsoft.com/office/powerpoint/2010/main" val="1875693306"/>
              </p:ext>
            </p:extLst>
          </p:nvPr>
        </p:nvGraphicFramePr>
        <p:xfrm>
          <a:off x="181864" y="1594264"/>
          <a:ext cx="11829797" cy="1313053"/>
        </p:xfrm>
        <a:graphic>
          <a:graphicData uri="http://schemas.openxmlformats.org/drawingml/2006/table">
            <a:tbl>
              <a:tblPr/>
              <a:tblGrid>
                <a:gridCol w="1211454">
                  <a:extLst>
                    <a:ext uri="{9D8B030D-6E8A-4147-A177-3AD203B41FA5}">
                      <a16:colId xmlns:a16="http://schemas.microsoft.com/office/drawing/2014/main" val="20000"/>
                    </a:ext>
                  </a:extLst>
                </a:gridCol>
                <a:gridCol w="2021846">
                  <a:extLst>
                    <a:ext uri="{9D8B030D-6E8A-4147-A177-3AD203B41FA5}">
                      <a16:colId xmlns:a16="http://schemas.microsoft.com/office/drawing/2014/main" val="20001"/>
                    </a:ext>
                  </a:extLst>
                </a:gridCol>
                <a:gridCol w="1589637">
                  <a:extLst>
                    <a:ext uri="{9D8B030D-6E8A-4147-A177-3AD203B41FA5}">
                      <a16:colId xmlns:a16="http://schemas.microsoft.com/office/drawing/2014/main" val="20002"/>
                    </a:ext>
                  </a:extLst>
                </a:gridCol>
                <a:gridCol w="1589637">
                  <a:extLst>
                    <a:ext uri="{9D8B030D-6E8A-4147-A177-3AD203B41FA5}">
                      <a16:colId xmlns:a16="http://schemas.microsoft.com/office/drawing/2014/main" val="20003"/>
                    </a:ext>
                  </a:extLst>
                </a:gridCol>
                <a:gridCol w="1805741">
                  <a:extLst>
                    <a:ext uri="{9D8B030D-6E8A-4147-A177-3AD203B41FA5}">
                      <a16:colId xmlns:a16="http://schemas.microsoft.com/office/drawing/2014/main" val="20004"/>
                    </a:ext>
                  </a:extLst>
                </a:gridCol>
                <a:gridCol w="1805741">
                  <a:extLst>
                    <a:ext uri="{9D8B030D-6E8A-4147-A177-3AD203B41FA5}">
                      <a16:colId xmlns:a16="http://schemas.microsoft.com/office/drawing/2014/main" val="20005"/>
                    </a:ext>
                  </a:extLst>
                </a:gridCol>
                <a:gridCol w="1805741">
                  <a:extLst>
                    <a:ext uri="{9D8B030D-6E8A-4147-A177-3AD203B41FA5}">
                      <a16:colId xmlns:a16="http://schemas.microsoft.com/office/drawing/2014/main" val="20006"/>
                    </a:ext>
                  </a:extLst>
                </a:gridCol>
              </a:tblGrid>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年份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总产值（亿元）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钢（万吨）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煤（亿吨）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石油（万吨）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粮食（万吨）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油料（万吨）</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1956年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252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447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275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508.6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1965年</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992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2.32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131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445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362.5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 name="QC_5_BD.23_3#c64ceeb7c.choices?vbadefaultcenterpage=1&amp;parentnodeid=f70587bd9"/>
          <p:cNvSpPr/>
          <p:nvPr/>
        </p:nvSpPr>
        <p:spPr>
          <a:xfrm>
            <a:off x="181864" y="2927764"/>
            <a:ext cx="117330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A.合理调整生产关系来适应生产力发展</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B.社会主义经济建设在曲折中不断发展</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C.国民经济呈现出持续增长的发展态势</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D.对外开放的新格局刺激经济迅速增长</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5_AN.24_1#c64ceeb7c.bracket?vbadefaultcenterpage=1&amp;parentnodeid=f70587bd9&amp;hasmatchpositionanswer=1"/>
          <p:cNvSpPr/>
          <p:nvPr/>
        </p:nvSpPr>
        <p:spPr>
          <a:xfrm>
            <a:off x="3128264" y="999015"/>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5_AS.25_1#c64ceeb7c?vbadefaultcenterpage=1&amp;parentnodeid=f70587bd9">
            <a:extLst>
              <a:ext uri="{FF2B5EF4-FFF2-40B4-BE49-F238E27FC236}">
                <a16:creationId xmlns:a16="http://schemas.microsoft.com/office/drawing/2014/main" id="{7D980EE8-52F0-487D-A7CC-ADDAC1BDC514}"/>
              </a:ext>
            </a:extLst>
          </p:cNvPr>
          <p:cNvSpPr/>
          <p:nvPr/>
        </p:nvSpPr>
        <p:spPr>
          <a:xfrm>
            <a:off x="181864" y="5279706"/>
            <a:ext cx="11829797" cy="143974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1956—1965年我国处于全面建设社会主义时期，这一时期有成功的探索</a:t>
            </a:r>
            <a:r>
              <a:rPr kumimoji="0" lang="en-US" altLang="zh-CN"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也有“左”倾错误，这一阶段的特征是社会主义经济建设在曲折中不断发展，故选B；表格内容无法说明对生产关系的调整，排除A；仅根据1956年和1965年两年的数据无法说明国民经济呈现出持续增长的发展态势，排除C；对外开放是在1978年以后，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fd0e57875?vbadefaultcenterpage=1&amp;parentnodeid=f70587bd9"/>
          <p:cNvSpPr/>
          <p:nvPr/>
        </p:nvSpPr>
        <p:spPr>
          <a:xfrm>
            <a:off x="283464" y="264198"/>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12.[2021湖北武汉模拟]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1964年9月，全国计划会议召开，按照毛泽东的指示，会议集中讨论了计划工作的改进问题，首次提出了“大权独揽、小权分散”“统一领导、分级管理”的原则。这一原则的提出(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A.有利于国民经济的调整</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B.冲破了计划经济体制的束缚</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C.是对人民公社化的否定</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D.促进了工农业经济协调发展</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5_AN.26_1#fd0e57875.bracket?vbadefaultcenterpage=1&amp;parentnodeid=f70587bd9&amp;hasmatchpositionanswer=1"/>
          <p:cNvSpPr/>
          <p:nvPr/>
        </p:nvSpPr>
        <p:spPr>
          <a:xfrm>
            <a:off x="9036651" y="1536045"/>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5_AS.27_1#fd0e57875?vbadefaultcenterpage=1&amp;parentnodeid=f70587bd9">
            <a:extLst>
              <a:ext uri="{FF2B5EF4-FFF2-40B4-BE49-F238E27FC236}">
                <a16:creationId xmlns:a16="http://schemas.microsoft.com/office/drawing/2014/main" id="{43EFBF83-DE7C-4F3F-AE6D-184CFE89A59E}"/>
              </a:ext>
            </a:extLst>
          </p:cNvPr>
          <p:cNvSpPr/>
          <p:nvPr/>
        </p:nvSpPr>
        <p:spPr>
          <a:xfrm>
            <a:off x="394300" y="3285184"/>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材料“大权独揽、小权分散”“统一领导、分级管理”可知，当时的中央政府一定程度上调整了高度集中的计划经济体制，下放了部分权力，这有利于对当时的国民经济进行一定程度的调整，故选A；当时的中央政府仍坚持大权独揽的原则，这说明计划经济体制的束缚并未被冲破，排除B；人民公社化被否定是在改革开放之后，与材料时间不符，排除C；材料中的原则是对整个计划经济体制而言的，而非针对工农业经济的比例问题，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e8e6597f9?vbadefaultcenterpage=1&amp;parentnodeid=1c6857d55"/>
          <p:cNvSpPr/>
          <p:nvPr/>
        </p:nvSpPr>
        <p:spPr>
          <a:xfrm>
            <a:off x="283464" y="-30479"/>
            <a:ext cx="11521440" cy="607568"/>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二、非选择题（共24分）</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5_BD.28_1#aef315023?vbadefaultcenterpage=1&amp;parentnodeid=e8e6597f9"/>
          <p:cNvSpPr/>
          <p:nvPr/>
        </p:nvSpPr>
        <p:spPr>
          <a:xfrm>
            <a:off x="283464" y="639079"/>
            <a:ext cx="11529822" cy="356616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13.[2021湖北咸宁一模]</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阅读材料，回答问题。</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材料一</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尽管尼克松在咨文中说了一大堆玩弄词藻的空话，但他仍然无法掩盖美帝国主义危机重重、日益没落的处境。同时，这两个咨文表明，美帝国主义在力不从心的情况下，还要继续进行挣扎，对内加强反动统治，对外坚持侵略扩张，企图扭转内外交困的局面。</a:t>
            </a:r>
            <a:endParaRPr kumimoji="0" 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——1972年1月30日《人民日报》社论</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    </a:t>
            </a:r>
            <a:r>
              <a:rPr kumimoji="0" lang="en-US" altLang="zh-CN" sz="2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苏修先生们，你们在全世界干尽了横行霸道的勾当，充分暴露了你们超级大国的丑恶面目</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。……老实告诉你们，中华人民共和国既然恢复了在联合国的合法权利，我们就要坚决同第三世界的国家和人民站在一起，同一切爱好和平和主持正义的国家和人民站在一起……</a:t>
            </a:r>
            <a:r>
              <a:rPr kumimoji="0" lang="en-US" altLang="zh-CN" sz="2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你们想在联合国中干坏事而不遭到中国的坚决反对，那完全是痴心妄想</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endPar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——1972年8月28日《人民日报》社论</a:t>
            </a:r>
          </a:p>
          <a:p>
            <a:pPr latinLnBrk="1">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a:t>
            </a: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据材料一指出中国此时外交的基本态度，体现出新中国外交政策的什么趋势</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？（6分）</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6_AN.30_1#402547f8e?vbadefaultcenterpage=1&amp;parentnodeid=aef315023">
            <a:extLst>
              <a:ext uri="{FF2B5EF4-FFF2-40B4-BE49-F238E27FC236}">
                <a16:creationId xmlns:a16="http://schemas.microsoft.com/office/drawing/2014/main" id="{090FB6CB-D053-412C-A6BE-E722365B61BC}"/>
              </a:ext>
            </a:extLst>
          </p:cNvPr>
          <p:cNvSpPr/>
          <p:nvPr/>
        </p:nvSpPr>
        <p:spPr>
          <a:xfrm>
            <a:off x="386819" y="5726612"/>
            <a:ext cx="11529822" cy="11208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[答案]</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态度：对美态度缓和；对抗苏联；支持第三世界国家；反对帝国主义和霸权主义。趋势：从以意识形态为主逐渐向以国家利益为主转变。</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文本框 4"/>
          <p:cNvSpPr txBox="1"/>
          <p:nvPr/>
        </p:nvSpPr>
        <p:spPr>
          <a:xfrm>
            <a:off x="370111" y="117359"/>
            <a:ext cx="11225530" cy="4524315"/>
          </a:xfrm>
          <a:prstGeom prst="rect">
            <a:avLst/>
          </a:prstGeom>
          <a:noFill/>
        </p:spPr>
        <p:txBody>
          <a:bodyPr wrap="square" rtlCol="0" anchor="t">
            <a:spAutoFit/>
          </a:bodyPr>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sym typeface="+mn-ea"/>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材料二</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sym typeface="+mn-ea"/>
              </a:rPr>
              <a:t> </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rPr>
              <a:t>下表记录了二战结束后的70多年来，美国对中国的6次重大战略误判。</a:t>
            </a:r>
          </a:p>
          <a:p>
            <a:pPr marL="0" marR="0" lvl="0" indent="0" algn="l" defTabSz="914400" rtl="0" eaLnBrk="1" fontAlgn="auto" latinLnBrk="1" hangingPunct="1">
              <a:spcBef>
                <a:spcPts val="0"/>
              </a:spcBef>
              <a:spcAft>
                <a:spcPts val="0"/>
              </a:spcAft>
              <a:buClrTx/>
              <a:buSzTx/>
              <a:buFontTx/>
              <a:buNone/>
              <a:tabLst/>
              <a:defRPr/>
            </a:pPr>
            <a:endPar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endPar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endPar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endPar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endPar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endPar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endPar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endPar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endPar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sym typeface="+mn-ea"/>
            </a:endParaRPr>
          </a:p>
          <a:p>
            <a:pPr latinLnBrk="1"/>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a:t>
            </a: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据材料二从美国角度分析导致其六次战略误判的原因。中国采取了哪些措施使美国第三次战略判断成为误判</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？（7分）</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2" name="QO_5_BD.28_2#aef315023?vbadefaultcenterpage=1&amp;parentnodeid=e8e6597f9"/>
          <p:cNvGraphicFramePr>
            <a:graphicFrameLocks noGrp="1"/>
          </p:cNvGraphicFramePr>
          <p:nvPr>
            <p:custDataLst>
              <p:tags r:id="rId1"/>
            </p:custDataLst>
            <p:extLst>
              <p:ext uri="{D42A27DB-BD31-4B8C-83A1-F6EECF244321}">
                <p14:modId xmlns:p14="http://schemas.microsoft.com/office/powerpoint/2010/main" val="161298270"/>
              </p:ext>
            </p:extLst>
          </p:nvPr>
        </p:nvGraphicFramePr>
        <p:xfrm>
          <a:off x="463456" y="708894"/>
          <a:ext cx="11038840" cy="2905506"/>
        </p:xfrm>
        <a:graphic>
          <a:graphicData uri="http://schemas.openxmlformats.org/drawingml/2006/table">
            <a:tbl>
              <a:tblPr/>
              <a:tblGrid>
                <a:gridCol w="2376170">
                  <a:extLst>
                    <a:ext uri="{9D8B030D-6E8A-4147-A177-3AD203B41FA5}">
                      <a16:colId xmlns:a16="http://schemas.microsoft.com/office/drawing/2014/main" val="20000"/>
                    </a:ext>
                  </a:extLst>
                </a:gridCol>
                <a:gridCol w="8662670">
                  <a:extLst>
                    <a:ext uri="{9D8B030D-6E8A-4147-A177-3AD203B41FA5}">
                      <a16:colId xmlns:a16="http://schemas.microsoft.com/office/drawing/2014/main" val="20001"/>
                    </a:ext>
                  </a:extLst>
                </a:gridCol>
              </a:tblGrid>
              <a:tr h="399542">
                <a:tc>
                  <a:txBody>
                    <a:bodyPr/>
                    <a:lstStyle/>
                    <a:p>
                      <a:pPr algn="ctr">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第一次误判</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共产党和国民党，谁能赢得中国？</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第二次误判</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中国人敢出兵朝鲜吗？</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99542">
                <a:tc>
                  <a:txBody>
                    <a:bodyPr/>
                    <a:lstStyle/>
                    <a:p>
                      <a:pPr algn="ctr">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第三次误判</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苏联解体，下一个垮台的是中国</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9542">
                <a:tc>
                  <a:txBody>
                    <a:bodyPr/>
                    <a:lstStyle/>
                    <a:p>
                      <a:pPr algn="ctr">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第四次误判</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“市场化”必然使中国“自由化”</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99542">
                <a:tc>
                  <a:txBody>
                    <a:bodyPr/>
                    <a:lstStyle/>
                    <a:p>
                      <a:pPr algn="ctr">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第五次误判</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中国将在“崛起”中“崩溃”</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99542">
                <a:tc>
                  <a:txBody>
                    <a:bodyPr/>
                    <a:lstStyle/>
                    <a:p>
                      <a:pPr algn="ctr">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第六次误判</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中美关系是“第二场冷战”</a:t>
                      </a:r>
                      <a:endParaRPr lang="en-US" sz="1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4" name="QO_6_AN.33_1#81dc40716?vbadefaultcenterpage=1&amp;parentnodeid=aef315023">
            <a:extLst>
              <a:ext uri="{FF2B5EF4-FFF2-40B4-BE49-F238E27FC236}">
                <a16:creationId xmlns:a16="http://schemas.microsoft.com/office/drawing/2014/main" id="{5D6813AB-C9D1-4F8E-9E8E-17434CB609DE}"/>
              </a:ext>
            </a:extLst>
          </p:cNvPr>
          <p:cNvSpPr/>
          <p:nvPr/>
        </p:nvSpPr>
        <p:spPr>
          <a:xfrm>
            <a:off x="283464" y="4620339"/>
            <a:ext cx="11529822" cy="162153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[答案]</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误判原因：美国实力的强大及与中国在意识形态方面存在的差异，使其不能客观认识中国。做法：确立社会主义市场经济体制的目标，建设中国特色社会主义；积极进行科技创新，增强经济实力；完善社会主义民主与法制；加入亚太经合组织和世贸组织等国际组织，积极融入经济全球化。</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5_1#bb550bef8?vbadefaultcenterpage=1&amp;parentnodeid=e8e6597f9"/>
          <p:cNvSpPr/>
          <p:nvPr/>
        </p:nvSpPr>
        <p:spPr>
          <a:xfrm>
            <a:off x="283464" y="140764"/>
            <a:ext cx="11529822" cy="327950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14.[2020河北石家庄一模]</a:t>
            </a:r>
            <a:r>
              <a:rPr kumimoji="0" lang="en-US" sz="1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1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阅读材料，回答问题。</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1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1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我们第一个走进的是铸工车间，这个车间一共分三个工部，即灰铸铁工部，砂芯工部，配砂工部，除了配砂还得苏联专家予以指导外，其余都可以自己掌握。……这个车间的机器和各种设备，除了从苏联买来的以外，全部都是上海工厂制造的。……为了工人的健康，全厂都有冷暖气的设备，对于那些在高温作业的工人，还特别为他们装有喷气风扇、空气淋浴。这里工人们正在吃午饭。我看到一男三女的一组工人，听口音都是上海人。原来这些人都是建厂之初从上海调来的熟练技工。这种技工，在这厂里有两千名以上，其中也是青年人特别多。厂里把希望寄托在这批人身上。</a:t>
            </a:r>
          </a:p>
          <a:p>
            <a:pPr marL="0" marR="0" lvl="0" indent="0" algn="l" defTabSz="914400" rtl="0" eaLnBrk="1" fontAlgn="auto" latinLnBrk="1" hangingPunct="1">
              <a:spcBef>
                <a:spcPts val="0"/>
              </a:spcBef>
              <a:spcAft>
                <a:spcPts val="0"/>
              </a:spcAft>
              <a:buClrTx/>
              <a:buSzTx/>
              <a:buFontTx/>
              <a:buNone/>
              <a:tabLst/>
              <a:defRPr/>
            </a:pPr>
            <a:r>
              <a:rPr kumimoji="0" lang="en-US" altLang="zh-CN" sz="1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正如一块标语牌上写的</a:t>
            </a: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altLang="zh-CN" sz="1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保证</a:t>
            </a:r>
            <a:r>
              <a:rPr kumimoji="0" lang="zh-CN" altLang="en-US" sz="1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a:t>
            </a:r>
            <a:r>
              <a:rPr kumimoji="0" lang="en-US" altLang="zh-CN" sz="1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出汽车，保证出人才</a:t>
            </a: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altLang="zh-CN" sz="1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我马上想到，我们当然不只是建设这一个工厂，我们的第二、第三汽车制造厂不是也在筹备了吗</a:t>
            </a: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endParaRPr kumimoji="0" lang="en-US" altLang="zh-CN" sz="1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宋体" panose="02010600030101010101" pitchFamily="34" charset="-120"/>
              </a:rPr>
              <a:t>    </a:t>
            </a:r>
            <a:r>
              <a:rPr kumimoji="0" lang="en-US" altLang="zh-CN" sz="1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再往前走，看到了许多成品。其中有车头上用的钢板，这是汽车厂目前最感缺乏的。我国的钢铁工业</a:t>
            </a: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altLang="zh-CN" sz="1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特别是轧钢工业还需要努力急起直追，不然，我们就还需要从外国进口</a:t>
            </a: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altLang="zh-CN" sz="1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冶金工业部门已经在这方面作了切实的准备</a:t>
            </a: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altLang="zh-CN" sz="14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汽车工业发达，可以带动其他工业</a:t>
            </a: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p>
          <a:p>
            <a:pPr marL="0" marR="0" lvl="0" indent="0" algn="l" defTabSz="914400" rtl="0" eaLnBrk="1" fontAlgn="auto" latinLnBrk="1" hangingPunct="1">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通过一个小门才能看到装好的汽车，这几辆车中还有三个零件并非自制的，要到七月五日，完全用自己的零件装配。那时，就名副其实，国产“解放”开创我国自己制造汽车的历史。也许因为我们这一行都是解放军的缘故，他们还特别赞扬了在他们这里工作的解放军转业部队。他们的战斗作风，大大地推进了工厂的建设进程。我也给他们说：“军民协作，协作，协作，保证他们原料和零件。保证和平环境。”</a:t>
            </a:r>
            <a:endParaRPr kumimoji="0" lang="en-US" altLang="zh-CN" sz="1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1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摘编自陈沂《访长春第一汽车制造厂</a:t>
            </a:r>
            <a:r>
              <a:rPr kumimoji="0" lang="en-US" altLang="zh-CN" sz="1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》（1956年）</a:t>
            </a:r>
            <a:endParaRPr kumimoji="0" lang="en-US" altLang="zh-CN" sz="1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根据材料并结合所学知识，就材料整体或其中任意一点拟定一个论题，并予以阐述</a:t>
            </a:r>
            <a:r>
              <a:rPr kumimoji="0" lang="en-US" altLang="zh-CN" sz="1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1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要求：论题明确，持论有据，论证充分，表达清晰</a:t>
            </a:r>
            <a:r>
              <a:rPr kumimoji="0" lang="en-US" altLang="zh-CN" sz="1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）（11分）</a:t>
            </a:r>
            <a:endParaRPr kumimoji="0" lang="en-US" altLang="zh-CN" sz="1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altLang="zh-CN" sz="1400" b="1" i="0" u="none" strike="noStrike" kern="1200" cap="none" spc="0" normalizeH="0" baseline="0" noProof="0" dirty="0">
              <a:ln>
                <a:noFill/>
              </a:ln>
              <a:solidFill>
                <a:prstClr val="black"/>
              </a:solidFill>
              <a:effectLst/>
              <a:uLnTx/>
              <a:uFillTx/>
              <a:latin typeface="宋体" panose="02010600030101010101" pitchFamily="2" charset="-122"/>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5_AN.36_1#bb550bef8?vbadefaultcenterpage=1&amp;parentnodeid=e8e6597f9">
            <a:extLst>
              <a:ext uri="{FF2B5EF4-FFF2-40B4-BE49-F238E27FC236}">
                <a16:creationId xmlns:a16="http://schemas.microsoft.com/office/drawing/2014/main" id="{AA53A5D2-E1FD-48B4-A305-27F448804007}"/>
              </a:ext>
            </a:extLst>
          </p:cNvPr>
          <p:cNvSpPr/>
          <p:nvPr/>
        </p:nvSpPr>
        <p:spPr>
          <a:xfrm>
            <a:off x="283464" y="3279360"/>
            <a:ext cx="11529822" cy="325306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[答案]</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示例</a:t>
            </a:r>
            <a:endPar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论题：新中国“一五”时期采取了优先发展重工业的经济战略。</a:t>
            </a:r>
            <a:endPar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阐述：新中国成立之初，重工业基础非常薄弱，为把中国建设成为社会主义工业强国，“一五”计划规定优先发展重工业，在苏联的援助下确立了一批重点骨干重工业企业，如鞍山钢铁公司三大工厂、长春第一汽车制造厂、飞机制造厂等。到1956年，长春第一汽车制造厂等一批骨干重工业企业相继建成，第一汽车制造厂的建成离不开全国的支援，尤其是上海的支援，这些骨干重工业企业集中了全国的优秀人才，填补了国家多项空白，为社会主义工业化打下了坚实的基础。</a:t>
            </a:r>
            <a:endPar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left)">
                                      <p:cBhvr>
                                        <p:cTn id="10" dur="500"/>
                                        <p:tgtEl>
                                          <p:spTgt spid="3">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left)">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698352bf-22af-46b8-a62a-4f8f3fb1e60d}"/>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0a48ca75-1018-40fd-9378-73c665d4aaef}"/>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668af2e1-4840-40a4-94ca-46ff87ffef06}"/>
</p:tagLst>
</file>

<file path=ppt/theme/theme1.xml><?xml version="1.0" encoding="utf-8"?>
<a:theme xmlns:a="http://schemas.openxmlformats.org/drawingml/2006/main" name="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3972</Words>
  <Application>Microsoft Office PowerPoint</Application>
  <PresentationFormat>自定义</PresentationFormat>
  <Paragraphs>578</Paragraphs>
  <Slides>45</Slides>
  <Notes>40</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45</vt:i4>
      </vt:variant>
    </vt:vector>
  </HeadingPairs>
  <TitlesOfParts>
    <vt:vector size="56" baseType="lpstr">
      <vt:lpstr>等线</vt:lpstr>
      <vt:lpstr>方正大标宋_GBK</vt:lpstr>
      <vt:lpstr>方正黑体_GBK</vt:lpstr>
      <vt:lpstr>黑体</vt:lpstr>
      <vt:lpstr>楷体</vt:lpstr>
      <vt:lpstr>宋体</vt:lpstr>
      <vt:lpstr>Arial</vt:lpstr>
      <vt:lpstr>Calibri</vt:lpstr>
      <vt:lpstr>Times New Roman</vt:lpstr>
      <vt:lpstr>启明合心</vt:lpstr>
      <vt:lpstr>1_启明合心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启明合心</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启明合心</dc:creator>
  <cp:lastModifiedBy>崇芳</cp:lastModifiedBy>
  <cp:revision>7</cp:revision>
  <dcterms:created xsi:type="dcterms:W3CDTF">2021-11-19T07:02:00Z</dcterms:created>
  <dcterms:modified xsi:type="dcterms:W3CDTF">2022-03-15T11:08:41Z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E15B4186F274478AB239649DF5BE4373</vt:lpwstr>
  </property>
  <property fmtid="{D5CDD505-2E9C-101B-9397-08002B2CF9AE}" pid="3" name="KSOProductBuildVer">
    <vt:lpwstr>2052-11.1.0.11115</vt:lpwstr>
  </property>
</Properties>
</file>