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1"/>
  </p:notesMasterIdLst>
  <p:sldIdLst>
    <p:sldId id="418" r:id="rId2"/>
    <p:sldId id="318" r:id="rId3"/>
    <p:sldId id="319" r:id="rId4"/>
    <p:sldId id="321" r:id="rId5"/>
    <p:sldId id="322" r:id="rId6"/>
    <p:sldId id="323" r:id="rId7"/>
    <p:sldId id="324" r:id="rId8"/>
    <p:sldId id="325" r:id="rId9"/>
    <p:sldId id="257" r:id="rId10"/>
    <p:sldId id="259" r:id="rId11"/>
    <p:sldId id="411" r:id="rId12"/>
    <p:sldId id="260" r:id="rId13"/>
    <p:sldId id="389" r:id="rId14"/>
    <p:sldId id="343" r:id="rId15"/>
    <p:sldId id="384" r:id="rId16"/>
    <p:sldId id="383" r:id="rId17"/>
    <p:sldId id="395" r:id="rId18"/>
    <p:sldId id="396" r:id="rId19"/>
    <p:sldId id="415" r:id="rId20"/>
    <p:sldId id="416" r:id="rId21"/>
    <p:sldId id="328" r:id="rId22"/>
    <p:sldId id="386" r:id="rId23"/>
    <p:sldId id="331" r:id="rId24"/>
    <p:sldId id="332" r:id="rId25"/>
    <p:sldId id="333" r:id="rId26"/>
    <p:sldId id="334" r:id="rId27"/>
    <p:sldId id="335" r:id="rId28"/>
    <p:sldId id="336" r:id="rId29"/>
    <p:sldId id="353" r:id="rId30"/>
  </p:sldIdLst>
  <p:sldSz cx="9144000" cy="6858000" type="screen4x3"/>
  <p:notesSz cx="6858000" cy="9144000"/>
  <p:defaultTextStyle>
    <a:defPPr>
      <a:defRPr lang="en-US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36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36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36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36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36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36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36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36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36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CCECFF"/>
    <a:srgbClr val="66CCFF"/>
    <a:srgbClr val="3333FF"/>
    <a:srgbClr val="FF6699"/>
    <a:srgbClr val="009900"/>
    <a:srgbClr val="0066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30"/>
    <p:restoredTop sz="83307"/>
  </p:normalViewPr>
  <p:slideViewPr>
    <p:cSldViewPr showGuides="1">
      <p:cViewPr varScale="1">
        <p:scale>
          <a:sx n="103" d="100"/>
          <a:sy n="103" d="100"/>
        </p:scale>
        <p:origin x="60" y="11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2020/11/30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组合 66561"/>
          <p:cNvGrpSpPr/>
          <p:nvPr/>
        </p:nvGrpSpPr>
        <p:grpSpPr>
          <a:xfrm>
            <a:off x="-1035050" y="1552575"/>
            <a:ext cx="10179050" cy="5305425"/>
            <a:chOff x="-652" y="978"/>
            <a:chExt cx="6412" cy="3342"/>
          </a:xfrm>
        </p:grpSpPr>
        <p:sp>
          <p:nvSpPr>
            <p:cNvPr id="2051" name="任意多边形 66562"/>
            <p:cNvSpPr/>
            <p:nvPr/>
          </p:nvSpPr>
          <p:spPr>
            <a:xfrm>
              <a:off x="2061" y="1707"/>
              <a:ext cx="3699" cy="2613"/>
            </a:xfrm>
            <a:custGeom>
              <a:avLst/>
              <a:gdLst/>
              <a:ahLst/>
              <a:cxnLst/>
              <a:rect l="0" t="0" r="0" b="0"/>
              <a:pathLst>
                <a:path w="3699" h="2613">
                  <a:moveTo>
                    <a:pt x="1523" y="2611"/>
                  </a:moveTo>
                  <a:lnTo>
                    <a:pt x="3698" y="2612"/>
                  </a:lnTo>
                  <a:lnTo>
                    <a:pt x="3698" y="2228"/>
                  </a:lnTo>
                  <a:lnTo>
                    <a:pt x="0" y="0"/>
                  </a:lnTo>
                  <a:lnTo>
                    <a:pt x="160" y="118"/>
                  </a:lnTo>
                  <a:lnTo>
                    <a:pt x="292" y="219"/>
                  </a:lnTo>
                  <a:lnTo>
                    <a:pt x="441" y="347"/>
                  </a:lnTo>
                  <a:lnTo>
                    <a:pt x="585" y="482"/>
                  </a:lnTo>
                  <a:lnTo>
                    <a:pt x="796" y="711"/>
                  </a:lnTo>
                  <a:lnTo>
                    <a:pt x="983" y="955"/>
                  </a:lnTo>
                  <a:lnTo>
                    <a:pt x="1119" y="1168"/>
                  </a:lnTo>
                  <a:lnTo>
                    <a:pt x="1238" y="1388"/>
                  </a:lnTo>
                  <a:lnTo>
                    <a:pt x="1331" y="1608"/>
                  </a:lnTo>
                  <a:lnTo>
                    <a:pt x="1400" y="1809"/>
                  </a:lnTo>
                  <a:lnTo>
                    <a:pt x="1447" y="1979"/>
                  </a:lnTo>
                  <a:lnTo>
                    <a:pt x="1490" y="2190"/>
                  </a:lnTo>
                  <a:lnTo>
                    <a:pt x="1511" y="2374"/>
                  </a:lnTo>
                  <a:lnTo>
                    <a:pt x="1523" y="2611"/>
                  </a:lnTo>
                </a:path>
              </a:pathLst>
            </a:custGeom>
            <a:gradFill rotWithShape="0">
              <a:gsLst>
                <a:gs pos="0">
                  <a:srgbClr val="182F76"/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" name="任意多边形 66563"/>
            <p:cNvSpPr/>
            <p:nvPr/>
          </p:nvSpPr>
          <p:spPr>
            <a:xfrm>
              <a:off x="-652" y="978"/>
              <a:ext cx="4237" cy="3342"/>
            </a:xfrm>
            <a:custGeom>
              <a:avLst/>
              <a:gdLst/>
              <a:ahLst/>
              <a:cxnLst>
                <a:cxn ang="270">
                  <a:pos x="3977" y="0"/>
                </a:cxn>
                <a:cxn ang="0">
                  <a:pos x="21600" y="21231"/>
                </a:cxn>
                <a:cxn ang="180">
                  <a:pos x="0" y="21231"/>
                </a:cxn>
              </a:cxnLst>
              <a:rect l="0" t="0" r="0" b="0"/>
              <a:pathLst>
                <a:path w="21600" h="21231" fill="none">
                  <a:moveTo>
                    <a:pt x="3977" y="0"/>
                  </a:moveTo>
                  <a:cubicBezTo>
                    <a:pt x="14012" y="1869"/>
                    <a:pt x="21600" y="10664"/>
                    <a:pt x="21600" y="21231"/>
                  </a:cubicBezTo>
                </a:path>
                <a:path w="21600" h="21231" stroke="0">
                  <a:moveTo>
                    <a:pt x="3977" y="0"/>
                  </a:moveTo>
                  <a:cubicBezTo>
                    <a:pt x="14012" y="1869"/>
                    <a:pt x="21600" y="10664"/>
                    <a:pt x="21600" y="21231"/>
                  </a:cubicBezTo>
                  <a:lnTo>
                    <a:pt x="0" y="21231"/>
                  </a:lnTo>
                  <a:close/>
                </a:path>
              </a:pathLst>
            </a:custGeom>
            <a:noFill/>
            <a:ln w="12700" cap="rnd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6565" name="标题 66564"/>
          <p:cNvSpPr>
            <a:spLocks noGrp="1"/>
          </p:cNvSpPr>
          <p:nvPr>
            <p:ph type="ctrTitle" sz="quarter"/>
          </p:nvPr>
        </p:nvSpPr>
        <p:spPr>
          <a:xfrm>
            <a:off x="1293813" y="7620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b"/>
          <a:lstStyle>
            <a:lvl1pPr lvl="0">
              <a:defRPr kern="1200"/>
            </a:lvl1pPr>
          </a:lstStyle>
          <a:p>
            <a:pPr lvl="0"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66566" name="副标题 66565"/>
          <p:cNvSpPr>
            <a:spLocks noGrp="1"/>
          </p:cNvSpPr>
          <p:nvPr>
            <p:ph type="subTitle" sz="quarter" idx="1"/>
          </p:nvPr>
        </p:nvSpPr>
        <p:spPr>
          <a:xfrm>
            <a:off x="685800" y="34290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 marL="0" lvl="0" indent="0" algn="ctr">
              <a:buNone/>
              <a:defRPr kern="1200"/>
            </a:lvl1pPr>
            <a:lvl2pPr marL="457200" lvl="1" indent="-457200" algn="ctr">
              <a:buNone/>
              <a:defRPr kern="1200"/>
            </a:lvl2pPr>
            <a:lvl3pPr marL="914400" lvl="2" indent="-914400" algn="ctr">
              <a:buNone/>
              <a:defRPr kern="1200"/>
            </a:lvl3pPr>
            <a:lvl4pPr marL="1371600" lvl="3" indent="-1371600" algn="ctr">
              <a:buNone/>
              <a:defRPr kern="1200"/>
            </a:lvl4pPr>
            <a:lvl5pPr marL="1828800" lvl="4" indent="-1828800" algn="ctr">
              <a:buNone/>
              <a:defRPr kern="1200"/>
            </a:lvl5pPr>
          </a:lstStyle>
          <a:p>
            <a:pPr lvl="0" fontAlgn="base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66567" name="日期占位符 66566"/>
          <p:cNvSpPr>
            <a:spLocks noGrp="1"/>
          </p:cNvSpPr>
          <p:nvPr>
            <p:ph type="dt" sz="quarter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/>
          <a:p>
            <a:pPr fontAlgn="base"/>
            <a:endParaRPr lang="zh-CN" altLang="en-US" strike="noStrike" noProof="1"/>
          </a:p>
        </p:txBody>
      </p:sp>
      <p:sp>
        <p:nvSpPr>
          <p:cNvPr id="66568" name="页脚占位符 66567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/>
          <a:p>
            <a:pPr fontAlgn="base"/>
            <a:endParaRPr lang="zh-CN" altLang="en-US" strike="noStrike" noProof="1"/>
          </a:p>
        </p:txBody>
      </p:sp>
      <p:sp>
        <p:nvSpPr>
          <p:cNvPr id="66569" name="灯片编号占位符 66568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/>
          <a:p>
            <a:pPr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 advClick="0"/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4864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组合 65537"/>
          <p:cNvGrpSpPr/>
          <p:nvPr/>
        </p:nvGrpSpPr>
        <p:grpSpPr>
          <a:xfrm>
            <a:off x="0" y="1588"/>
            <a:ext cx="9132888" cy="6845300"/>
            <a:chOff x="0" y="1"/>
            <a:chExt cx="5753" cy="4312"/>
          </a:xfrm>
        </p:grpSpPr>
        <p:sp>
          <p:nvSpPr>
            <p:cNvPr id="1027" name="任意多边形 65538"/>
            <p:cNvSpPr/>
            <p:nvPr/>
          </p:nvSpPr>
          <p:spPr>
            <a:xfrm>
              <a:off x="3394" y="999"/>
              <a:ext cx="2359" cy="3314"/>
            </a:xfrm>
            <a:custGeom>
              <a:avLst/>
              <a:gdLst/>
              <a:ahLst/>
              <a:cxnLst/>
              <a:rect l="0" t="0" r="0" b="0"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rgbClr val="182F76"/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8" name="任意多边形 65539"/>
            <p:cNvSpPr/>
            <p:nvPr/>
          </p:nvSpPr>
          <p:spPr>
            <a:xfrm>
              <a:off x="0" y="1"/>
              <a:ext cx="5298" cy="4312"/>
            </a:xfrm>
            <a:custGeom>
              <a:avLst/>
              <a:gdLst/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0" t="0" r="0" b="0"/>
              <a:pathLst>
                <a:path w="21600" h="21600" fill="none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</a:path>
                <a:path w="21600" h="21600" stroke="0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rnd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5541" name="标题 65540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/>
          <a:p>
            <a:pPr lvl="0"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65542" name="日期占位符 65541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65543" name="页脚占位符 65542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65544" name="灯片编号占位符 65543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‹#›</a:t>
            </a:fld>
            <a:endParaRPr lang="zh-CN" altLang="en-US" strike="noStrike" noProof="1"/>
          </a:p>
        </p:txBody>
      </p:sp>
      <p:sp>
        <p:nvSpPr>
          <p:cNvPr id="65545" name="文本占位符 65544"/>
          <p:cNvSpPr>
            <a:spLocks noGrp="1"/>
          </p:cNvSpPr>
          <p:nvPr>
            <p:ph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342900"/>
            <a:r>
              <a:rPr lang="zh-CN" altLang="en-US" dirty="0"/>
              <a:t>单击此处编辑母版文本样式</a:t>
            </a:r>
          </a:p>
          <a:p>
            <a:pPr lvl="1" indent="-285750"/>
            <a:r>
              <a:rPr lang="zh-CN" altLang="en-US" dirty="0"/>
              <a:t>第二级</a:t>
            </a:r>
          </a:p>
          <a:p>
            <a:pPr lvl="2" indent="-228600"/>
            <a:r>
              <a:rPr lang="zh-CN" altLang="en-US" dirty="0"/>
              <a:t>第三级</a:t>
            </a:r>
          </a:p>
          <a:p>
            <a:pPr lvl="3" indent="-228600"/>
            <a:r>
              <a:rPr lang="zh-CN" altLang="en-US" dirty="0"/>
              <a:t>第四级</a:t>
            </a:r>
          </a:p>
          <a:p>
            <a:pPr lvl="4" indent="-228600"/>
            <a:r>
              <a:rPr lang="zh-CN" altLang="en-US" dirty="0"/>
              <a:t>第五级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2"/>
          </a:solidFill>
          <a:effectLst>
            <a:outerShdw blurRad="38100" dist="38100" dir="2700000">
              <a:srgbClr val="000000"/>
            </a:outerShdw>
          </a:effectLst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l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90000"/>
        <a:buFont typeface="Wingdings" panose="05000000000000000000" pitchFamily="2" charset="2"/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anose="05000000000000000000" pitchFamily="2" charset="2"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Relationship Id="rId4" Type="http://schemas.openxmlformats.org/officeDocument/2006/relationships/hyperlink" Target="13&#21608;&#20844;&#24320;&#35838;/&#33756;&#35910;&#21644;&#29577;&#31859;&#31181;&#23376;&#30340;&#32467;&#26500;.asf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WordArt 2"/>
          <p:cNvSpPr/>
          <p:nvPr/>
        </p:nvSpPr>
        <p:spPr>
          <a:xfrm>
            <a:off x="1676400" y="1143000"/>
            <a:ext cx="4705350" cy="15208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/>
          </a:bodyPr>
          <a:lstStyle/>
          <a:p>
            <a:pPr algn="ctr"/>
            <a:r>
              <a:rPr lang="zh-CN" altLang="en-US" sz="6000" b="1" spc="-600">
                <a:ln w="12700" cap="flat" cmpd="sng">
                  <a:solidFill>
                    <a:srgbClr val="000099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华文行楷" charset="0"/>
                <a:ea typeface="华文行楷" charset="0"/>
              </a:rPr>
              <a:t>第二节 种子植物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文本占位符 130049" descr="2009081313035137629"/>
          <p:cNvPicPr>
            <a:picLocks noGrp="1" noChangeAspect="1"/>
          </p:cNvPicPr>
          <p:nvPr>
            <p:ph idx="1"/>
          </p:nvPr>
        </p:nvPicPr>
        <p:blipFill>
          <a:blip r:embed="rId2"/>
          <a:srcRect b="7927"/>
          <a:stretch>
            <a:fillRect/>
          </a:stretch>
        </p:blipFill>
        <p:spPr>
          <a:xfrm>
            <a:off x="3563938" y="1268413"/>
            <a:ext cx="4864100" cy="5184775"/>
          </a:xfrm>
          <a:ln/>
        </p:spPr>
      </p:pic>
      <p:sp>
        <p:nvSpPr>
          <p:cNvPr id="4098" name="文本框 130050"/>
          <p:cNvSpPr txBox="1"/>
          <p:nvPr/>
        </p:nvSpPr>
        <p:spPr>
          <a:xfrm>
            <a:off x="468313" y="260350"/>
            <a:ext cx="3382962" cy="636588"/>
          </a:xfrm>
          <a:prstGeom prst="rect">
            <a:avLst/>
          </a:prstGeom>
          <a:noFill/>
          <a:ln w="57150" cap="flat" cmpd="sng">
            <a:pattFill prst="wdUpDiag">
              <a:fgClr>
                <a:schemeClr val="tx1"/>
              </a:fgClr>
              <a:bgClr>
                <a:srgbClr val="FFFFFF"/>
              </a:bgClr>
            </a:pattFill>
            <a:prstDash val="solid"/>
            <a:miter/>
            <a:headEnd type="none" w="med" len="med"/>
            <a:tailEnd type="none" w="med" len="med"/>
          </a:ln>
        </p:spPr>
        <p:txBody>
          <a:bodyPr anchor="ctr" anchorCtr="1">
            <a:spAutoFit/>
          </a:bodyPr>
          <a:lstStyle/>
          <a:p>
            <a:r>
              <a:rPr lang="zh-CN" altLang="en-US" sz="32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各种各样的种子</a:t>
            </a:r>
          </a:p>
        </p:txBody>
      </p:sp>
      <p:sp>
        <p:nvSpPr>
          <p:cNvPr id="130052" name="文本框 130051"/>
          <p:cNvSpPr txBox="1"/>
          <p:nvPr/>
        </p:nvSpPr>
        <p:spPr>
          <a:xfrm>
            <a:off x="755650" y="5603875"/>
            <a:ext cx="2232025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4400" b="1" dirty="0">
                <a:solidFill>
                  <a:schemeClr val="bg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花  生</a:t>
            </a:r>
          </a:p>
        </p:txBody>
      </p:sp>
      <p:sp>
        <p:nvSpPr>
          <p:cNvPr id="4100" name="直接连接符 130052"/>
          <p:cNvSpPr/>
          <p:nvPr/>
        </p:nvSpPr>
        <p:spPr>
          <a:xfrm>
            <a:off x="0" y="6453188"/>
            <a:ext cx="2484438" cy="0"/>
          </a:xfrm>
          <a:prstGeom prst="line">
            <a:avLst/>
          </a:prstGeom>
          <a:ln w="3810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5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文本框 131073"/>
          <p:cNvSpPr txBox="1"/>
          <p:nvPr/>
        </p:nvSpPr>
        <p:spPr>
          <a:xfrm>
            <a:off x="468313" y="260350"/>
            <a:ext cx="3598862" cy="636588"/>
          </a:xfrm>
          <a:prstGeom prst="rect">
            <a:avLst/>
          </a:prstGeom>
          <a:noFill/>
          <a:ln w="57150" cap="flat" cmpd="sng">
            <a:pattFill prst="wdUpDiag">
              <a:fgClr>
                <a:schemeClr val="tx1"/>
              </a:fgClr>
              <a:bgClr>
                <a:srgbClr val="FFFFFF"/>
              </a:bgClr>
            </a:pattFill>
            <a:prstDash val="solid"/>
            <a:miter/>
            <a:headEnd type="none" w="med" len="med"/>
            <a:tailEnd type="none" w="med" len="med"/>
          </a:ln>
        </p:spPr>
        <p:txBody>
          <a:bodyPr anchor="ctr" anchorCtr="1">
            <a:spAutoFit/>
          </a:bodyPr>
          <a:lstStyle/>
          <a:p>
            <a:r>
              <a:rPr lang="zh-CN" altLang="en-US" sz="32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各种各样的种子</a:t>
            </a:r>
          </a:p>
        </p:txBody>
      </p:sp>
      <p:pic>
        <p:nvPicPr>
          <p:cNvPr id="131075" name="图片 131074" descr="0Q2244OX7"/>
          <p:cNvPicPr>
            <a:picLocks noChangeAspect="1"/>
          </p:cNvPicPr>
          <p:nvPr/>
        </p:nvPicPr>
        <p:blipFill>
          <a:blip r:embed="rId2"/>
          <a:srcRect l="3835" r="9219"/>
          <a:stretch>
            <a:fillRect/>
          </a:stretch>
        </p:blipFill>
        <p:spPr>
          <a:xfrm>
            <a:off x="3563938" y="1268413"/>
            <a:ext cx="4895850" cy="5176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1076" name="文本框 131075"/>
          <p:cNvSpPr txBox="1"/>
          <p:nvPr/>
        </p:nvSpPr>
        <p:spPr>
          <a:xfrm>
            <a:off x="755650" y="5603875"/>
            <a:ext cx="2016125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4400" b="1" dirty="0">
                <a:solidFill>
                  <a:schemeClr val="bg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大  豆</a:t>
            </a:r>
          </a:p>
        </p:txBody>
      </p:sp>
      <p:sp>
        <p:nvSpPr>
          <p:cNvPr id="131077" name="直接连接符 131076"/>
          <p:cNvSpPr/>
          <p:nvPr/>
        </p:nvSpPr>
        <p:spPr>
          <a:xfrm>
            <a:off x="0" y="6453188"/>
            <a:ext cx="2484438" cy="0"/>
          </a:xfrm>
          <a:prstGeom prst="line">
            <a:avLst/>
          </a:prstGeom>
          <a:ln w="3810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  <p:transition advClick="0"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1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1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1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1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1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1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31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31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31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31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1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文本框 133121"/>
          <p:cNvSpPr txBox="1"/>
          <p:nvPr/>
        </p:nvSpPr>
        <p:spPr>
          <a:xfrm>
            <a:off x="468313" y="260350"/>
            <a:ext cx="3598862" cy="636588"/>
          </a:xfrm>
          <a:prstGeom prst="rect">
            <a:avLst/>
          </a:prstGeom>
          <a:noFill/>
          <a:ln w="57150" cap="flat" cmpd="sng">
            <a:pattFill prst="wdUpDiag">
              <a:fgClr>
                <a:schemeClr val="tx1"/>
              </a:fgClr>
              <a:bgClr>
                <a:srgbClr val="FFFFFF"/>
              </a:bgClr>
            </a:pattFill>
            <a:prstDash val="solid"/>
            <a:miter/>
            <a:headEnd type="none" w="med" len="med"/>
            <a:tailEnd type="none" w="med" len="med"/>
          </a:ln>
        </p:spPr>
        <p:txBody>
          <a:bodyPr anchor="ctr" anchorCtr="1">
            <a:spAutoFit/>
          </a:bodyPr>
          <a:lstStyle/>
          <a:p>
            <a:r>
              <a:rPr lang="zh-CN" altLang="en-US" sz="32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各种各样的种子</a:t>
            </a:r>
          </a:p>
        </p:txBody>
      </p:sp>
      <p:pic>
        <p:nvPicPr>
          <p:cNvPr id="133123" name="图片 133122" descr="%D0%A1%C2%F3500x375--192855826"/>
          <p:cNvPicPr>
            <a:picLocks noChangeAspect="1"/>
          </p:cNvPicPr>
          <p:nvPr/>
        </p:nvPicPr>
        <p:blipFill>
          <a:blip r:embed="rId2"/>
          <a:srcRect l="29115"/>
          <a:stretch>
            <a:fillRect/>
          </a:stretch>
        </p:blipFill>
        <p:spPr>
          <a:xfrm>
            <a:off x="3551238" y="1268413"/>
            <a:ext cx="4908550" cy="51927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24" name="文本框 133123"/>
          <p:cNvSpPr txBox="1"/>
          <p:nvPr/>
        </p:nvSpPr>
        <p:spPr>
          <a:xfrm>
            <a:off x="755650" y="5537200"/>
            <a:ext cx="2087563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4400" b="1" dirty="0">
                <a:solidFill>
                  <a:schemeClr val="bg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小  麦</a:t>
            </a:r>
          </a:p>
        </p:txBody>
      </p:sp>
      <p:sp>
        <p:nvSpPr>
          <p:cNvPr id="133125" name="直接连接符 133124"/>
          <p:cNvSpPr/>
          <p:nvPr/>
        </p:nvSpPr>
        <p:spPr>
          <a:xfrm>
            <a:off x="0" y="6453188"/>
            <a:ext cx="2484438" cy="0"/>
          </a:xfrm>
          <a:prstGeom prst="line">
            <a:avLst/>
          </a:prstGeom>
          <a:ln w="3810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  <p:transition advClick="0"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3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3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33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33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33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33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3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文本框 134145"/>
          <p:cNvSpPr txBox="1"/>
          <p:nvPr/>
        </p:nvSpPr>
        <p:spPr>
          <a:xfrm>
            <a:off x="468313" y="260350"/>
            <a:ext cx="3671887" cy="636588"/>
          </a:xfrm>
          <a:prstGeom prst="rect">
            <a:avLst/>
          </a:prstGeom>
          <a:noFill/>
          <a:ln w="57150" cap="flat" cmpd="sng">
            <a:pattFill prst="wdUpDiag">
              <a:fgClr>
                <a:schemeClr val="tx1"/>
              </a:fgClr>
              <a:bgClr>
                <a:srgbClr val="FFFFFF"/>
              </a:bgClr>
            </a:pattFill>
            <a:prstDash val="solid"/>
            <a:miter/>
            <a:headEnd type="none" w="med" len="med"/>
            <a:tailEnd type="none" w="med" len="med"/>
          </a:ln>
        </p:spPr>
        <p:txBody>
          <a:bodyPr anchor="ctr" anchorCtr="1">
            <a:spAutoFit/>
          </a:bodyPr>
          <a:lstStyle/>
          <a:p>
            <a:r>
              <a:rPr lang="zh-CN" altLang="en-US" sz="32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各种各样的种子</a:t>
            </a:r>
          </a:p>
        </p:txBody>
      </p:sp>
      <p:pic>
        <p:nvPicPr>
          <p:cNvPr id="134147" name="内容占位符 134146" descr="98F967E3B5454DFD98902B4F827BDF61"/>
          <p:cNvPicPr>
            <a:picLocks noGrp="1" noChangeAspect="1"/>
          </p:cNvPicPr>
          <p:nvPr>
            <p:ph idx="1"/>
          </p:nvPr>
        </p:nvPicPr>
        <p:blipFill>
          <a:blip r:embed="rId2"/>
          <a:srcRect l="47562" b="25775"/>
          <a:stretch>
            <a:fillRect/>
          </a:stretch>
        </p:blipFill>
        <p:spPr>
          <a:xfrm>
            <a:off x="3563938" y="1268413"/>
            <a:ext cx="4895850" cy="5197475"/>
          </a:xfrm>
          <a:ln/>
        </p:spPr>
      </p:pic>
      <p:sp>
        <p:nvSpPr>
          <p:cNvPr id="134148" name="文本框 134147"/>
          <p:cNvSpPr txBox="1"/>
          <p:nvPr/>
        </p:nvSpPr>
        <p:spPr>
          <a:xfrm>
            <a:off x="755650" y="5537200"/>
            <a:ext cx="2232025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4400" b="1" dirty="0">
                <a:solidFill>
                  <a:schemeClr val="bg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玉  米</a:t>
            </a:r>
          </a:p>
        </p:txBody>
      </p:sp>
      <p:sp>
        <p:nvSpPr>
          <p:cNvPr id="134149" name="直接连接符 134148"/>
          <p:cNvSpPr/>
          <p:nvPr/>
        </p:nvSpPr>
        <p:spPr>
          <a:xfrm>
            <a:off x="0" y="6453188"/>
            <a:ext cx="2484438" cy="0"/>
          </a:xfrm>
          <a:prstGeom prst="line">
            <a:avLst/>
          </a:prstGeom>
          <a:ln w="3810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  <p:transition advClick="0"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4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4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4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4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34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34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34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134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文本框 135169"/>
          <p:cNvSpPr txBox="1"/>
          <p:nvPr/>
        </p:nvSpPr>
        <p:spPr>
          <a:xfrm>
            <a:off x="468313" y="260350"/>
            <a:ext cx="3455987" cy="636588"/>
          </a:xfrm>
          <a:prstGeom prst="rect">
            <a:avLst/>
          </a:prstGeom>
          <a:noFill/>
          <a:ln w="57150" cap="flat" cmpd="sng">
            <a:pattFill prst="wdUpDiag">
              <a:fgClr>
                <a:schemeClr val="tx1"/>
              </a:fgClr>
              <a:bgClr>
                <a:srgbClr val="FFFFFF"/>
              </a:bgClr>
            </a:pattFill>
            <a:prstDash val="solid"/>
            <a:miter/>
            <a:headEnd type="none" w="med" len="med"/>
            <a:tailEnd type="none" w="med" len="med"/>
          </a:ln>
        </p:spPr>
        <p:txBody>
          <a:bodyPr anchor="ctr" anchorCtr="1">
            <a:spAutoFit/>
          </a:bodyPr>
          <a:lstStyle/>
          <a:p>
            <a:r>
              <a:rPr lang="zh-CN" altLang="en-US" sz="32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各种各样的种子</a:t>
            </a:r>
          </a:p>
        </p:txBody>
      </p:sp>
      <p:pic>
        <p:nvPicPr>
          <p:cNvPr id="135171" name="图片 135170" descr="20090330095247"/>
          <p:cNvPicPr>
            <a:picLocks noChangeAspect="1"/>
          </p:cNvPicPr>
          <p:nvPr/>
        </p:nvPicPr>
        <p:blipFill>
          <a:blip r:embed="rId2"/>
          <a:srcRect l="17033"/>
          <a:stretch>
            <a:fillRect/>
          </a:stretch>
        </p:blipFill>
        <p:spPr>
          <a:xfrm>
            <a:off x="3549650" y="1268413"/>
            <a:ext cx="4910138" cy="5203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5172" name="文本框 135171"/>
          <p:cNvSpPr txBox="1"/>
          <p:nvPr/>
        </p:nvSpPr>
        <p:spPr>
          <a:xfrm>
            <a:off x="395288" y="5564188"/>
            <a:ext cx="2592387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4400" b="1" dirty="0">
                <a:solidFill>
                  <a:schemeClr val="bg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西瓜种子</a:t>
            </a:r>
          </a:p>
        </p:txBody>
      </p:sp>
      <p:sp>
        <p:nvSpPr>
          <p:cNvPr id="135173" name="直接连接符 135172"/>
          <p:cNvSpPr/>
          <p:nvPr/>
        </p:nvSpPr>
        <p:spPr>
          <a:xfrm>
            <a:off x="0" y="6453188"/>
            <a:ext cx="2484438" cy="0"/>
          </a:xfrm>
          <a:prstGeom prst="line">
            <a:avLst/>
          </a:prstGeom>
          <a:ln w="3810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  <p:transition advClick="0"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5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5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5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5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5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5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35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35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35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35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5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文本框 136193"/>
          <p:cNvSpPr txBox="1"/>
          <p:nvPr/>
        </p:nvSpPr>
        <p:spPr>
          <a:xfrm>
            <a:off x="468313" y="260350"/>
            <a:ext cx="3382962" cy="636588"/>
          </a:xfrm>
          <a:prstGeom prst="rect">
            <a:avLst/>
          </a:prstGeom>
          <a:noFill/>
          <a:ln w="57150" cap="flat" cmpd="sng">
            <a:pattFill prst="wdUpDiag">
              <a:fgClr>
                <a:schemeClr val="tx1"/>
              </a:fgClr>
              <a:bgClr>
                <a:srgbClr val="FFFFFF"/>
              </a:bgClr>
            </a:pattFill>
            <a:prstDash val="solid"/>
            <a:miter/>
            <a:headEnd type="none" w="med" len="med"/>
            <a:tailEnd type="none" w="med" len="med"/>
          </a:ln>
        </p:spPr>
        <p:txBody>
          <a:bodyPr anchor="ctr" anchorCtr="1">
            <a:spAutoFit/>
          </a:bodyPr>
          <a:lstStyle/>
          <a:p>
            <a:r>
              <a:rPr lang="zh-CN" altLang="en-US" sz="32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各种各样的种子</a:t>
            </a:r>
          </a:p>
        </p:txBody>
      </p:sp>
      <p:pic>
        <p:nvPicPr>
          <p:cNvPr id="136195" name="图片 136194" descr="200906261605226956"/>
          <p:cNvPicPr>
            <a:picLocks noChangeAspect="1"/>
          </p:cNvPicPr>
          <p:nvPr/>
        </p:nvPicPr>
        <p:blipFill>
          <a:blip r:embed="rId2"/>
          <a:srcRect l="40987" b="16676"/>
          <a:stretch>
            <a:fillRect/>
          </a:stretch>
        </p:blipFill>
        <p:spPr>
          <a:xfrm>
            <a:off x="3543300" y="1268413"/>
            <a:ext cx="4916488" cy="5207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6196" name="文本框 136195"/>
          <p:cNvSpPr txBox="1"/>
          <p:nvPr/>
        </p:nvSpPr>
        <p:spPr>
          <a:xfrm>
            <a:off x="755650" y="5635625"/>
            <a:ext cx="161290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400" dirty="0">
                <a:solidFill>
                  <a:schemeClr val="bg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黑  豆</a:t>
            </a:r>
          </a:p>
        </p:txBody>
      </p:sp>
      <p:sp>
        <p:nvSpPr>
          <p:cNvPr id="136197" name="直接连接符 136196"/>
          <p:cNvSpPr/>
          <p:nvPr/>
        </p:nvSpPr>
        <p:spPr>
          <a:xfrm>
            <a:off x="0" y="6453188"/>
            <a:ext cx="2484438" cy="0"/>
          </a:xfrm>
          <a:prstGeom prst="line">
            <a:avLst/>
          </a:prstGeom>
          <a:ln w="3810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  <p:transition advClick="0"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6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6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6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6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6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6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6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6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36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36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36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36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6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文本框 137217"/>
          <p:cNvSpPr txBox="1"/>
          <p:nvPr/>
        </p:nvSpPr>
        <p:spPr>
          <a:xfrm>
            <a:off x="468313" y="260350"/>
            <a:ext cx="3311525" cy="636588"/>
          </a:xfrm>
          <a:prstGeom prst="rect">
            <a:avLst/>
          </a:prstGeom>
          <a:noFill/>
          <a:ln w="57150" cap="flat" cmpd="sng">
            <a:pattFill prst="wdUpDiag">
              <a:fgClr>
                <a:schemeClr val="tx1"/>
              </a:fgClr>
              <a:bgClr>
                <a:srgbClr val="FFFFFF"/>
              </a:bgClr>
            </a:pattFill>
            <a:prstDash val="solid"/>
            <a:miter/>
            <a:headEnd type="none" w="med" len="med"/>
            <a:tailEnd type="none" w="med" len="med"/>
          </a:ln>
        </p:spPr>
        <p:txBody>
          <a:bodyPr anchor="ctr" anchorCtr="1">
            <a:spAutoFit/>
          </a:bodyPr>
          <a:lstStyle/>
          <a:p>
            <a:r>
              <a:rPr lang="zh-CN" altLang="en-US" sz="32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各种各样的种子</a:t>
            </a:r>
          </a:p>
        </p:txBody>
      </p:sp>
      <p:pic>
        <p:nvPicPr>
          <p:cNvPr id="137219" name="图片 137218" descr="633419522789843750"/>
          <p:cNvPicPr>
            <a:picLocks noChangeAspect="1"/>
          </p:cNvPicPr>
          <p:nvPr/>
        </p:nvPicPr>
        <p:blipFill>
          <a:blip r:embed="rId2"/>
          <a:srcRect l="29169"/>
          <a:stretch>
            <a:fillRect/>
          </a:stretch>
        </p:blipFill>
        <p:spPr>
          <a:xfrm>
            <a:off x="3563938" y="1268413"/>
            <a:ext cx="4895850" cy="5184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7220" name="文本框 137219"/>
          <p:cNvSpPr txBox="1"/>
          <p:nvPr/>
        </p:nvSpPr>
        <p:spPr>
          <a:xfrm>
            <a:off x="755650" y="5603875"/>
            <a:ext cx="2160588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4400" b="1" dirty="0">
                <a:solidFill>
                  <a:schemeClr val="bg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蚕  豆</a:t>
            </a:r>
          </a:p>
        </p:txBody>
      </p:sp>
      <p:sp>
        <p:nvSpPr>
          <p:cNvPr id="137221" name="直接连接符 137220"/>
          <p:cNvSpPr/>
          <p:nvPr/>
        </p:nvSpPr>
        <p:spPr>
          <a:xfrm>
            <a:off x="0" y="6453188"/>
            <a:ext cx="2484438" cy="0"/>
          </a:xfrm>
          <a:prstGeom prst="line">
            <a:avLst/>
          </a:prstGeom>
          <a:ln w="3810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  <p:transition advClick="0"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7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7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7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7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7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7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7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7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7" name="文本框 46086"/>
          <p:cNvSpPr txBox="1"/>
          <p:nvPr/>
        </p:nvSpPr>
        <p:spPr>
          <a:xfrm>
            <a:off x="3276600" y="2636838"/>
            <a:ext cx="3028950" cy="579438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ea"/>
                <a:hlinkClick r:id="rId2" action="ppaction://hlinksldjump"/>
              </a:rPr>
              <a:t>菜豆种子的结构</a:t>
            </a:r>
            <a:endParaRPr lang="zh-CN" altLang="en-US" sz="3200" noProof="1"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  <a:hlinkClick r:id="rId2" action="ppaction://hlinksldjump"/>
            </a:endParaRPr>
          </a:p>
        </p:txBody>
      </p:sp>
      <p:sp>
        <p:nvSpPr>
          <p:cNvPr id="46088" name="文本框 46087"/>
          <p:cNvSpPr txBox="1"/>
          <p:nvPr/>
        </p:nvSpPr>
        <p:spPr>
          <a:xfrm>
            <a:off x="3348038" y="4005263"/>
            <a:ext cx="3028950" cy="579438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ea"/>
                <a:hlinkClick r:id="rId3" action="ppaction://hlinksldjump"/>
              </a:rPr>
              <a:t>玉米种子的结构</a:t>
            </a:r>
            <a:endParaRPr lang="zh-CN" altLang="en-US" sz="3200" noProof="1"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  <a:hlinkClick r:id="rId3" action="ppaction://hlinksldjump"/>
            </a:endParaRPr>
          </a:p>
        </p:txBody>
      </p:sp>
      <p:sp>
        <p:nvSpPr>
          <p:cNvPr id="11267" name="文本框 46089"/>
          <p:cNvSpPr txBox="1"/>
          <p:nvPr/>
        </p:nvSpPr>
        <p:spPr>
          <a:xfrm>
            <a:off x="2627313" y="765175"/>
            <a:ext cx="4392612" cy="1006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6000" dirty="0">
                <a:latin typeface="Times New Roman" panose="02020603050405020304" pitchFamily="18" charset="0"/>
                <a:ea typeface="隶书" pitchFamily="49" charset="-122"/>
                <a:hlinkClick r:id="rId4" action="ppaction://hlinkfile"/>
              </a:rPr>
              <a:t>一  观察种子</a:t>
            </a:r>
            <a:endParaRPr lang="zh-CN" altLang="en-US" sz="6000" dirty="0">
              <a:latin typeface="Times New Roman" panose="02020603050405020304" pitchFamily="18" charset="0"/>
              <a:ea typeface="隶书" pitchFamily="49" charset="-122"/>
            </a:endParaRPr>
          </a:p>
        </p:txBody>
      </p:sp>
      <p:sp>
        <p:nvSpPr>
          <p:cNvPr id="11268" name="矩形标注 46090"/>
          <p:cNvSpPr/>
          <p:nvPr/>
        </p:nvSpPr>
        <p:spPr>
          <a:xfrm>
            <a:off x="1619250" y="5084763"/>
            <a:ext cx="914400" cy="609600"/>
          </a:xfrm>
          <a:prstGeom prst="wedgeRectCallout">
            <a:avLst>
              <a:gd name="adj1" fmla="val -43750"/>
              <a:gd name="adj2" fmla="val 70000"/>
            </a:avLst>
          </a:prstGeom>
          <a:noFill/>
          <a:ln w="9525">
            <a:noFill/>
          </a:ln>
        </p:spPr>
        <p:txBody>
          <a:bodyPr anchor="t"/>
          <a:lstStyle/>
          <a:p>
            <a:pPr algn="ctr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1269" name="矩形标注 46091"/>
          <p:cNvSpPr/>
          <p:nvPr/>
        </p:nvSpPr>
        <p:spPr>
          <a:xfrm>
            <a:off x="1331913" y="2276475"/>
            <a:ext cx="914400" cy="609600"/>
          </a:xfrm>
          <a:prstGeom prst="wedgeRectCallout">
            <a:avLst>
              <a:gd name="adj1" fmla="val -43750"/>
              <a:gd name="adj2" fmla="val 70000"/>
            </a:avLst>
          </a:prstGeom>
          <a:noFill/>
          <a:ln w="9525">
            <a:noFill/>
          </a:ln>
        </p:spPr>
        <p:txBody>
          <a:bodyPr anchor="t"/>
          <a:lstStyle/>
          <a:p>
            <a:pPr algn="ctr"/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7" grpId="0"/>
      <p:bldP spid="4608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图片 48131" descr="菜豆种子的结构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175"/>
            <a:ext cx="9144000" cy="6861175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</p:pic>
      <p:sp>
        <p:nvSpPr>
          <p:cNvPr id="48133" name="文本框 48132"/>
          <p:cNvSpPr txBox="1"/>
          <p:nvPr/>
        </p:nvSpPr>
        <p:spPr>
          <a:xfrm>
            <a:off x="8197850" y="3733800"/>
            <a:ext cx="793750" cy="457200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ea"/>
              </a:rPr>
              <a:t>种皮</a:t>
            </a:r>
            <a:endParaRPr lang="zh-CN" altLang="en-US" sz="2400" noProof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8134" name="文本框 48133"/>
          <p:cNvSpPr txBox="1"/>
          <p:nvPr/>
        </p:nvSpPr>
        <p:spPr>
          <a:xfrm>
            <a:off x="273050" y="1600200"/>
            <a:ext cx="793750" cy="457200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ea"/>
              </a:rPr>
              <a:t>胚芽</a:t>
            </a:r>
            <a:endParaRPr lang="zh-CN" altLang="en-US" sz="2400" noProof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8135" name="文本框 48134"/>
          <p:cNvSpPr txBox="1"/>
          <p:nvPr/>
        </p:nvSpPr>
        <p:spPr>
          <a:xfrm>
            <a:off x="273050" y="2819400"/>
            <a:ext cx="793750" cy="457200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ea"/>
              </a:rPr>
              <a:t>胚轴</a:t>
            </a:r>
            <a:endParaRPr lang="zh-CN" altLang="en-US" sz="2400" noProof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8136" name="文本框 48135"/>
          <p:cNvSpPr txBox="1"/>
          <p:nvPr/>
        </p:nvSpPr>
        <p:spPr>
          <a:xfrm>
            <a:off x="273050" y="3733800"/>
            <a:ext cx="793750" cy="457200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ea"/>
              </a:rPr>
              <a:t>胚根</a:t>
            </a:r>
            <a:endParaRPr lang="zh-CN" altLang="en-US" sz="2400" noProof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8137" name="文本框 48136"/>
          <p:cNvSpPr txBox="1"/>
          <p:nvPr/>
        </p:nvSpPr>
        <p:spPr>
          <a:xfrm>
            <a:off x="3733800" y="3505200"/>
            <a:ext cx="793750" cy="457200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  <a:cs typeface="+mn-ea"/>
              </a:rPr>
              <a:t>子叶</a:t>
            </a:r>
            <a:endParaRPr lang="zh-CN" altLang="en-US" sz="2400" noProof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2295" name="动作按钮: 前进或下一项 48141">
            <a:hlinkClick r:id="" action="ppaction://hlinkshowjump?jump=nextslide"/>
          </p:cNvPr>
          <p:cNvSpPr/>
          <p:nvPr/>
        </p:nvSpPr>
        <p:spPr>
          <a:xfrm>
            <a:off x="4932363" y="5949950"/>
            <a:ext cx="863600" cy="647700"/>
          </a:xfrm>
          <a:prstGeom prst="actionButtonForwardNext">
            <a:avLst/>
          </a:prstGeom>
          <a:solidFill>
            <a:schemeClr val="accent1"/>
          </a:solidFill>
          <a:ln w="9525">
            <a:noFill/>
          </a:ln>
        </p:spPr>
        <p:txBody>
          <a:bodyPr anchor="t"/>
          <a:lstStyle/>
          <a:p>
            <a:pPr algn="ctr"/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12296" name="动作按钮: 后退或前一项 48143">
            <a:hlinkClick r:id="rId3" action="ppaction://hlinksldjump"/>
          </p:cNvPr>
          <p:cNvSpPr/>
          <p:nvPr/>
        </p:nvSpPr>
        <p:spPr>
          <a:xfrm>
            <a:off x="611188" y="5949950"/>
            <a:ext cx="865187" cy="682625"/>
          </a:xfrm>
          <a:prstGeom prst="actionButtonBackPrevious">
            <a:avLst/>
          </a:prstGeom>
          <a:solidFill>
            <a:schemeClr val="accent1"/>
          </a:solidFill>
          <a:ln w="9525">
            <a:noFill/>
          </a:ln>
        </p:spPr>
        <p:txBody>
          <a:bodyPr anchor="t"/>
          <a:lstStyle/>
          <a:p>
            <a:pPr algn="ctr"/>
            <a:endParaRPr lang="zh-CN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/>
      <p:bldP spid="48134" grpId="0"/>
      <p:bldP spid="48135" grpId="0"/>
      <p:bldP spid="48136" grpId="0"/>
      <p:bldP spid="4813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 descr="Image28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" y="685800"/>
            <a:ext cx="9067800" cy="5715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advClick="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图片 49156" descr="玉米种子的结构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8" name="直接连接符 49157"/>
          <p:cNvSpPr/>
          <p:nvPr/>
        </p:nvSpPr>
        <p:spPr>
          <a:xfrm>
            <a:off x="3581400" y="1143000"/>
            <a:ext cx="381000" cy="0"/>
          </a:xfrm>
          <a:prstGeom prst="line">
            <a:avLst/>
          </a:prstGeom>
          <a:ln w="28575" cap="sq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9159" name="文本框 49158"/>
          <p:cNvSpPr txBox="1"/>
          <p:nvPr/>
        </p:nvSpPr>
        <p:spPr>
          <a:xfrm>
            <a:off x="3930650" y="858838"/>
            <a:ext cx="1708150" cy="457200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种皮和果皮</a:t>
            </a:r>
            <a:endParaRPr lang="zh-CN" altLang="en-US" sz="24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9160" name="文本框 49159"/>
          <p:cNvSpPr txBox="1"/>
          <p:nvPr/>
        </p:nvSpPr>
        <p:spPr>
          <a:xfrm>
            <a:off x="3886200" y="3581400"/>
            <a:ext cx="793750" cy="457200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胚芽</a:t>
            </a:r>
            <a:endParaRPr lang="zh-CN" altLang="en-US" sz="24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9161" name="文本框 49160"/>
          <p:cNvSpPr txBox="1"/>
          <p:nvPr/>
        </p:nvSpPr>
        <p:spPr>
          <a:xfrm>
            <a:off x="3886200" y="4419600"/>
            <a:ext cx="793750" cy="457200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胚轴</a:t>
            </a:r>
            <a:endParaRPr lang="zh-CN" altLang="en-US" sz="24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9162" name="文本框 49161"/>
          <p:cNvSpPr txBox="1"/>
          <p:nvPr/>
        </p:nvSpPr>
        <p:spPr>
          <a:xfrm>
            <a:off x="3886200" y="5029200"/>
            <a:ext cx="793750" cy="457200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胚根</a:t>
            </a:r>
            <a:endParaRPr lang="zh-CN" altLang="en-US" sz="24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9163" name="文本框 49162"/>
          <p:cNvSpPr txBox="1"/>
          <p:nvPr/>
        </p:nvSpPr>
        <p:spPr>
          <a:xfrm>
            <a:off x="3733800" y="2209800"/>
            <a:ext cx="793750" cy="457200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子叶</a:t>
            </a:r>
            <a:endParaRPr lang="zh-CN" altLang="en-US" sz="24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4344" name="直接连接符 49163"/>
          <p:cNvSpPr/>
          <p:nvPr/>
        </p:nvSpPr>
        <p:spPr>
          <a:xfrm>
            <a:off x="2971800" y="4648200"/>
            <a:ext cx="990600" cy="0"/>
          </a:xfrm>
          <a:prstGeom prst="line">
            <a:avLst/>
          </a:prstGeom>
          <a:ln w="28575" cap="sq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9167" name="文本框 49166"/>
          <p:cNvSpPr txBox="1"/>
          <p:nvPr/>
        </p:nvSpPr>
        <p:spPr>
          <a:xfrm>
            <a:off x="2057400" y="2590800"/>
            <a:ext cx="793750" cy="457200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胚乳</a:t>
            </a:r>
            <a:endParaRPr lang="zh-CN" altLang="en-US" sz="24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4346" name="动作按钮: 后退或前一项 49167">
            <a:hlinkClick r:id="rId3" action="ppaction://hlinksldjump"/>
          </p:cNvPr>
          <p:cNvSpPr/>
          <p:nvPr/>
        </p:nvSpPr>
        <p:spPr>
          <a:xfrm>
            <a:off x="250825" y="5949950"/>
            <a:ext cx="865188" cy="720725"/>
          </a:xfrm>
          <a:prstGeom prst="actionButtonBackPrevious">
            <a:avLst/>
          </a:prstGeom>
          <a:solidFill>
            <a:schemeClr val="accent1"/>
          </a:solidFill>
          <a:ln w="9525">
            <a:noFill/>
          </a:ln>
        </p:spPr>
        <p:txBody>
          <a:bodyPr anchor="t"/>
          <a:lstStyle/>
          <a:p>
            <a:pPr algn="ctr"/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14347" name="动作按钮: 前进或下一项 49168">
            <a:hlinkClick r:id="" action="ppaction://noaction"/>
          </p:cNvPr>
          <p:cNvSpPr/>
          <p:nvPr/>
        </p:nvSpPr>
        <p:spPr>
          <a:xfrm>
            <a:off x="5364163" y="5949950"/>
            <a:ext cx="936625" cy="720725"/>
          </a:xfrm>
          <a:prstGeom prst="actionButtonForwardNext">
            <a:avLst/>
          </a:prstGeom>
          <a:solidFill>
            <a:schemeClr val="accent1"/>
          </a:solidFill>
          <a:ln w="9525">
            <a:noFill/>
          </a:ln>
        </p:spPr>
        <p:txBody>
          <a:bodyPr anchor="t"/>
          <a:lstStyle/>
          <a:p>
            <a:pPr algn="ctr"/>
            <a:endParaRPr lang="zh-CN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9" grpId="0"/>
      <p:bldP spid="49160" grpId="0"/>
      <p:bldP spid="49161" grpId="0"/>
      <p:bldP spid="49162" grpId="0"/>
      <p:bldP spid="49163" grpId="0"/>
      <p:bldP spid="4916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234" name="图片 2232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381000"/>
            <a:ext cx="8839200" cy="57642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3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3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6674" name="表格 156673"/>
          <p:cNvGraphicFramePr/>
          <p:nvPr/>
        </p:nvGraphicFramePr>
        <p:xfrm>
          <a:off x="468313" y="1341438"/>
          <a:ext cx="8137525" cy="3111500"/>
        </p:xfrm>
        <a:graphic>
          <a:graphicData uri="http://schemas.openxmlformats.org/drawingml/2006/table">
            <a:tbl>
              <a:tblPr/>
              <a:tblGrid>
                <a:gridCol w="1584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02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69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320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239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76263">
                <a:tc rowSpan="2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tx1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buClr>
                          <a:schemeClr val="tx1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>
                        <a:solidFill>
                          <a:srgbClr val="FF0000"/>
                        </a:solidFill>
                      </a:endParaRPr>
                    </a:p>
                  </a:txBody>
                  <a:tcPr marL="90000" marR="90000" marT="46800" marB="46800" anchor="ctr" anchorCtr="1">
                    <a:lnL w="571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B>
                    <a:lnTlToBr w="12700" cap="rnd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tx1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buClr>
                          <a:schemeClr val="tx1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ea typeface="黑体" panose="02010609060101010101" pitchFamily="2" charset="-122"/>
                        </a:rPr>
                        <a:t>相同点</a:t>
                      </a:r>
                    </a:p>
                  </a:txBody>
                  <a:tcPr marL="90000" marR="90000" marT="46800" marB="46800" anchor="ctr" anchorCtr="1">
                    <a:lnL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tx1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buClr>
                          <a:schemeClr val="tx1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ea typeface="黑体" panose="02010609060101010101" pitchFamily="2" charset="-122"/>
                        </a:rPr>
                        <a:t>不同点</a:t>
                      </a:r>
                    </a:p>
                  </a:txBody>
                  <a:tcPr marL="90000" marR="90000" marT="46800" marB="46800" anchor="ctr" anchorCtr="1">
                    <a:lnL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571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571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3237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571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R>
                    <a:lnB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R>
                    <a:lnB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tx1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buClr>
                          <a:schemeClr val="tx1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000" b="1" dirty="0">
                          <a:solidFill>
                            <a:srgbClr val="FF0000"/>
                          </a:solidFill>
                          <a:ea typeface="黑体" panose="02010609060101010101" pitchFamily="2" charset="-122"/>
                        </a:rPr>
                        <a:t>有无胚乳</a:t>
                      </a:r>
                    </a:p>
                  </a:txBody>
                  <a:tcPr marL="90000" marR="90000" marT="46800" marB="46800" anchor="ctr" anchorCtr="1">
                    <a:lnL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tx1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buClr>
                          <a:schemeClr val="tx1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000" b="1" dirty="0">
                          <a:solidFill>
                            <a:srgbClr val="FF0000"/>
                          </a:solidFill>
                          <a:ea typeface="黑体" panose="02010609060101010101" pitchFamily="2" charset="-122"/>
                        </a:rPr>
                        <a:t>营养物质储存部位</a:t>
                      </a:r>
                    </a:p>
                  </a:txBody>
                  <a:tcPr marL="90000" marR="90000" marT="46800" marB="46800" anchor="ctr" anchorCtr="1">
                    <a:lnL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tx1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buClr>
                          <a:schemeClr val="tx1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000" b="1" dirty="0">
                          <a:solidFill>
                            <a:srgbClr val="FF0000"/>
                          </a:solidFill>
                          <a:ea typeface="黑体" panose="02010609060101010101" pitchFamily="2" charset="-122"/>
                        </a:rPr>
                        <a:t>子叶数目</a:t>
                      </a:r>
                    </a:p>
                  </a:txBody>
                  <a:tcPr marL="90000" marR="90000" marT="46800" marB="46800" anchor="ctr" anchorCtr="1">
                    <a:lnL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160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tx1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buClr>
                          <a:schemeClr val="tx1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ea typeface="黑体" panose="02010609060101010101" pitchFamily="2" charset="-122"/>
                        </a:rPr>
                        <a:t>菜豆种子</a:t>
                      </a:r>
                    </a:p>
                  </a:txBody>
                  <a:tcPr marL="90000" marR="90000" marT="46800" marB="46800" anchor="ctr" anchorCtr="1">
                    <a:lnL w="571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tx1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buClr>
                          <a:schemeClr val="tx1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>
                        <a:solidFill>
                          <a:srgbClr val="FF0000"/>
                        </a:solidFill>
                      </a:endParaRPr>
                    </a:p>
                  </a:txBody>
                  <a:tcPr marL="90000" marR="90000" marT="46800" marB="46800" anchor="ctr" anchorCtr="1">
                    <a:lnL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tx1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buClr>
                          <a:schemeClr val="tx1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>
                        <a:solidFill>
                          <a:srgbClr val="FF0000"/>
                        </a:solidFill>
                      </a:endParaRPr>
                    </a:p>
                  </a:txBody>
                  <a:tcPr marL="90000" marR="90000" marT="46800" marB="46800" anchor="ctr" anchorCtr="1">
                    <a:lnL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tx1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buClr>
                          <a:schemeClr val="tx1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>
                        <a:solidFill>
                          <a:srgbClr val="FF0000"/>
                        </a:solidFill>
                      </a:endParaRPr>
                    </a:p>
                  </a:txBody>
                  <a:tcPr marL="90000" marR="90000" marT="46800" marB="46800" anchor="ctr" anchorCtr="1">
                    <a:lnL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tx1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buClr>
                          <a:schemeClr val="tx1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>
                        <a:solidFill>
                          <a:srgbClr val="FF0000"/>
                        </a:solidFill>
                      </a:endParaRPr>
                    </a:p>
                  </a:txBody>
                  <a:tcPr marL="90000" marR="90000" marT="46800" marB="46800" anchor="ctr" anchorCtr="1">
                    <a:lnL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160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tx1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buClr>
                          <a:schemeClr val="tx1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ea typeface="黑体" panose="02010609060101010101" pitchFamily="2" charset="-122"/>
                        </a:rPr>
                        <a:t>玉米种子</a:t>
                      </a:r>
                    </a:p>
                  </a:txBody>
                  <a:tcPr marL="90000" marR="90000" marT="46800" marB="46800" anchor="ctr" anchorCtr="1">
                    <a:lnL w="571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R>
                    <a:lnB w="571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tx1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buClr>
                          <a:schemeClr val="tx1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>
                        <a:solidFill>
                          <a:srgbClr val="FF0000"/>
                        </a:solidFill>
                      </a:endParaRPr>
                    </a:p>
                  </a:txBody>
                  <a:tcPr marL="90000" marR="90000" marT="46800" marB="46800" anchor="ctr" anchorCtr="1">
                    <a:lnL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tx1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buClr>
                          <a:schemeClr val="tx1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>
                        <a:solidFill>
                          <a:srgbClr val="FF0000"/>
                        </a:solidFill>
                      </a:endParaRPr>
                    </a:p>
                  </a:txBody>
                  <a:tcPr marL="90000" marR="90000" marT="46800" marB="46800" anchor="ctr" anchorCtr="1">
                    <a:lnL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tx1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buClr>
                          <a:schemeClr val="tx1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>
                        <a:solidFill>
                          <a:srgbClr val="FF0000"/>
                        </a:solidFill>
                      </a:endParaRPr>
                    </a:p>
                  </a:txBody>
                  <a:tcPr marL="90000" marR="90000" marT="46800" marB="46800" anchor="ctr" anchorCtr="1">
                    <a:lnL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rgbClr val="000099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6414" name="文本框 156704"/>
          <p:cNvSpPr txBox="1"/>
          <p:nvPr/>
        </p:nvSpPr>
        <p:spPr>
          <a:xfrm>
            <a:off x="273050" y="333375"/>
            <a:ext cx="91948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b="1" dirty="0">
                <a:latin typeface="Arial" panose="020B0604020202020204" pitchFamily="34" charset="0"/>
              </a:rPr>
              <a:t>比一比，菜豆种子和玉米种子结构的异同？</a:t>
            </a:r>
          </a:p>
        </p:txBody>
      </p:sp>
      <p:sp>
        <p:nvSpPr>
          <p:cNvPr id="16415" name="文本框 156705"/>
          <p:cNvSpPr txBox="1"/>
          <p:nvPr/>
        </p:nvSpPr>
        <p:spPr>
          <a:xfrm>
            <a:off x="2124075" y="5157788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156707" name="文本框 156706"/>
          <p:cNvSpPr txBox="1"/>
          <p:nvPr/>
        </p:nvSpPr>
        <p:spPr>
          <a:xfrm>
            <a:off x="2124075" y="2349500"/>
            <a:ext cx="1800225" cy="2041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 dirty="0">
                <a:solidFill>
                  <a:schemeClr val="bg2"/>
                </a:solidFill>
                <a:latin typeface="Arial" panose="020B0604020202020204" pitchFamily="34" charset="0"/>
              </a:rPr>
              <a:t>都有</a:t>
            </a:r>
            <a:r>
              <a:rPr lang="zh-CN" altLang="en-US" sz="2800" b="1" u="sng" dirty="0">
                <a:solidFill>
                  <a:schemeClr val="bg2"/>
                </a:solidFill>
                <a:latin typeface="Arial" panose="020B0604020202020204" pitchFamily="34" charset="0"/>
              </a:rPr>
              <a:t>种皮</a:t>
            </a:r>
            <a:r>
              <a:rPr lang="zh-CN" altLang="en-US" sz="2400" dirty="0">
                <a:solidFill>
                  <a:schemeClr val="bg2"/>
                </a:solidFill>
                <a:latin typeface="Arial" panose="020B0604020202020204" pitchFamily="34" charset="0"/>
              </a:rPr>
              <a:t>和</a:t>
            </a:r>
          </a:p>
          <a:p>
            <a:r>
              <a:rPr lang="zh-CN" altLang="en-US" sz="2800" b="1" u="sng" dirty="0">
                <a:solidFill>
                  <a:schemeClr val="bg2"/>
                </a:solidFill>
                <a:latin typeface="Arial" panose="020B0604020202020204" pitchFamily="34" charset="0"/>
              </a:rPr>
              <a:t>胚</a:t>
            </a:r>
            <a:r>
              <a:rPr lang="en-US" altLang="zh-CN" sz="2400">
                <a:solidFill>
                  <a:schemeClr val="bg2"/>
                </a:solidFill>
                <a:latin typeface="Arial" panose="020B0604020202020204" pitchFamily="34" charset="0"/>
              </a:rPr>
              <a:t>(</a:t>
            </a:r>
            <a:r>
              <a:rPr lang="zh-CN" altLang="en-US" sz="2400" dirty="0">
                <a:solidFill>
                  <a:schemeClr val="bg2"/>
                </a:solidFill>
                <a:latin typeface="Arial" panose="020B0604020202020204" pitchFamily="34" charset="0"/>
              </a:rPr>
              <a:t>胚芽、胚轴、胚根、子叶）</a:t>
            </a:r>
          </a:p>
        </p:txBody>
      </p:sp>
      <p:sp>
        <p:nvSpPr>
          <p:cNvPr id="156708" name="文本框 156707"/>
          <p:cNvSpPr txBox="1"/>
          <p:nvPr/>
        </p:nvSpPr>
        <p:spPr>
          <a:xfrm>
            <a:off x="4356100" y="2852738"/>
            <a:ext cx="43815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000" b="1" dirty="0">
                <a:solidFill>
                  <a:schemeClr val="bg2"/>
                </a:solidFill>
                <a:latin typeface="Arial" panose="020B0604020202020204" pitchFamily="34" charset="0"/>
              </a:rPr>
              <a:t>无</a:t>
            </a:r>
          </a:p>
        </p:txBody>
      </p:sp>
      <p:sp>
        <p:nvSpPr>
          <p:cNvPr id="156709" name="文本框 156708"/>
          <p:cNvSpPr txBox="1"/>
          <p:nvPr/>
        </p:nvSpPr>
        <p:spPr>
          <a:xfrm>
            <a:off x="4356100" y="3716338"/>
            <a:ext cx="43815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000" b="1" dirty="0">
                <a:solidFill>
                  <a:schemeClr val="bg2"/>
                </a:solidFill>
                <a:latin typeface="Arial" panose="020B0604020202020204" pitchFamily="34" charset="0"/>
              </a:rPr>
              <a:t>有</a:t>
            </a:r>
          </a:p>
        </p:txBody>
      </p:sp>
      <p:sp>
        <p:nvSpPr>
          <p:cNvPr id="156710" name="文本框 156709"/>
          <p:cNvSpPr txBox="1"/>
          <p:nvPr/>
        </p:nvSpPr>
        <p:spPr>
          <a:xfrm>
            <a:off x="7596188" y="2852738"/>
            <a:ext cx="1008062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000" b="1" dirty="0">
                <a:solidFill>
                  <a:schemeClr val="bg2"/>
                </a:solidFill>
                <a:latin typeface="Arial" panose="020B0604020202020204" pitchFamily="34" charset="0"/>
              </a:rPr>
              <a:t>两片</a:t>
            </a:r>
          </a:p>
        </p:txBody>
      </p:sp>
      <p:sp>
        <p:nvSpPr>
          <p:cNvPr id="156711" name="文本框 156710"/>
          <p:cNvSpPr txBox="1"/>
          <p:nvPr/>
        </p:nvSpPr>
        <p:spPr>
          <a:xfrm>
            <a:off x="7596188" y="3789363"/>
            <a:ext cx="863600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000" b="1" dirty="0">
                <a:solidFill>
                  <a:schemeClr val="bg2"/>
                </a:solidFill>
                <a:latin typeface="Arial" panose="020B0604020202020204" pitchFamily="34" charset="0"/>
              </a:rPr>
              <a:t>一片</a:t>
            </a:r>
          </a:p>
        </p:txBody>
      </p:sp>
      <p:sp>
        <p:nvSpPr>
          <p:cNvPr id="156712" name="文本框 156711"/>
          <p:cNvSpPr txBox="1"/>
          <p:nvPr/>
        </p:nvSpPr>
        <p:spPr>
          <a:xfrm>
            <a:off x="5795963" y="2852738"/>
            <a:ext cx="1008062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000" b="1" dirty="0">
                <a:solidFill>
                  <a:schemeClr val="bg2"/>
                </a:solidFill>
                <a:latin typeface="Arial" panose="020B0604020202020204" pitchFamily="34" charset="0"/>
              </a:rPr>
              <a:t>子叶</a:t>
            </a:r>
          </a:p>
        </p:txBody>
      </p:sp>
      <p:sp>
        <p:nvSpPr>
          <p:cNvPr id="156713" name="文本框 156712"/>
          <p:cNvSpPr txBox="1"/>
          <p:nvPr/>
        </p:nvSpPr>
        <p:spPr>
          <a:xfrm>
            <a:off x="5867400" y="3789363"/>
            <a:ext cx="1008063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000" b="1" dirty="0">
                <a:solidFill>
                  <a:schemeClr val="bg2"/>
                </a:solidFill>
                <a:latin typeface="Arial" panose="020B0604020202020204" pitchFamily="34" charset="0"/>
              </a:rPr>
              <a:t>胚乳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6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6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6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6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6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6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6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6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67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67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6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6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6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6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707" grpId="0"/>
      <p:bldP spid="156708" grpId="0"/>
      <p:bldP spid="156709" grpId="0"/>
      <p:bldP spid="156710" grpId="0"/>
      <p:bldP spid="156711" grpId="0"/>
      <p:bldP spid="156712" grpId="0"/>
      <p:bldP spid="1567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图片 214018" descr="桃树的果实和种子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6100" y="692150"/>
            <a:ext cx="4787900" cy="53292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0" name="文本框 214019"/>
          <p:cNvSpPr txBox="1"/>
          <p:nvPr/>
        </p:nvSpPr>
        <p:spPr>
          <a:xfrm>
            <a:off x="250825" y="6092825"/>
            <a:ext cx="3529013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bg2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松树的球果和种子</a:t>
            </a:r>
          </a:p>
        </p:txBody>
      </p:sp>
      <p:sp>
        <p:nvSpPr>
          <p:cNvPr id="17411" name="文本框 214020"/>
          <p:cNvSpPr txBox="1"/>
          <p:nvPr/>
        </p:nvSpPr>
        <p:spPr>
          <a:xfrm>
            <a:off x="4716463" y="6092825"/>
            <a:ext cx="403225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bg2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桃树的果实和种子</a:t>
            </a:r>
          </a:p>
        </p:txBody>
      </p:sp>
      <p:pic>
        <p:nvPicPr>
          <p:cNvPr id="17412" name="图片 214021" descr="pic_409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92150"/>
            <a:ext cx="4356100" cy="53292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3" name="文本框 214022"/>
          <p:cNvSpPr txBox="1"/>
          <p:nvPr/>
        </p:nvSpPr>
        <p:spPr>
          <a:xfrm>
            <a:off x="684213" y="0"/>
            <a:ext cx="1841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7414" name="文本框 214023"/>
          <p:cNvSpPr txBox="1"/>
          <p:nvPr/>
        </p:nvSpPr>
        <p:spPr>
          <a:xfrm>
            <a:off x="479425" y="0"/>
            <a:ext cx="61277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dirty="0">
                <a:latin typeface="Times New Roman" panose="02020603050405020304" pitchFamily="18" charset="0"/>
              </a:rPr>
              <a:t>比较以下两种种子的着生情况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标题 210945"/>
          <p:cNvSpPr>
            <a:spLocks noGrp="1"/>
          </p:cNvSpPr>
          <p:nvPr>
            <p:ph type="title"/>
          </p:nvPr>
        </p:nvSpPr>
        <p:spPr/>
        <p:txBody>
          <a:bodyPr lIns="92075" tIns="46038" rIns="92075" bIns="46038" anchor="ctr"/>
          <a:lstStyle/>
          <a:p>
            <a:pPr fontAlgn="base"/>
            <a:r>
              <a:rPr lang="zh-CN" altLang="en-US" b="1" strike="noStrike" noProof="1">
                <a:solidFill>
                  <a:schemeClr val="bg2"/>
                </a:solidFill>
              </a:rPr>
              <a:t>通过比较 ，你发现了什么？</a:t>
            </a:r>
          </a:p>
        </p:txBody>
      </p:sp>
      <p:sp>
        <p:nvSpPr>
          <p:cNvPr id="210947" name="文本框 210946"/>
          <p:cNvSpPr txBox="1"/>
          <p:nvPr/>
        </p:nvSpPr>
        <p:spPr>
          <a:xfrm>
            <a:off x="684213" y="2349500"/>
            <a:ext cx="7272337" cy="27717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chemeClr val="bg2"/>
                </a:solidFill>
                <a:latin typeface="Times New Roman" panose="02020603050405020304" pitchFamily="18" charset="0"/>
              </a:rPr>
              <a:t>松树和桃树的共同之处是都产生种子 。松树</a:t>
            </a:r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的种子是裸露的，</a:t>
            </a:r>
            <a:r>
              <a:rPr lang="zh-CN" altLang="en-US" sz="4400" b="1" dirty="0">
                <a:solidFill>
                  <a:schemeClr val="bg2"/>
                </a:solidFill>
                <a:latin typeface="Times New Roman" panose="02020603050405020304" pitchFamily="18" charset="0"/>
              </a:rPr>
              <a:t>无果皮</a:t>
            </a:r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包被，而</a:t>
            </a:r>
            <a:r>
              <a:rPr lang="zh-CN" altLang="en-US" sz="4400" b="1" dirty="0">
                <a:solidFill>
                  <a:schemeClr val="bg2"/>
                </a:solidFill>
                <a:latin typeface="Times New Roman" panose="02020603050405020304" pitchFamily="18" charset="0"/>
              </a:rPr>
              <a:t>桃树</a:t>
            </a:r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的种子是</a:t>
            </a:r>
            <a:r>
              <a:rPr lang="zh-CN" altLang="en-US" sz="4400" b="1" dirty="0">
                <a:solidFill>
                  <a:schemeClr val="bg2"/>
                </a:solidFill>
                <a:latin typeface="Times New Roman" panose="02020603050405020304" pitchFamily="18" charset="0"/>
              </a:rPr>
              <a:t>有果皮</a:t>
            </a:r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包被的。</a:t>
            </a: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09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0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0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0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4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文本占位符 230401"/>
          <p:cNvSpPr>
            <a:spLocks noGrp="1"/>
          </p:cNvSpPr>
          <p:nvPr>
            <p:ph idx="1"/>
          </p:nvPr>
        </p:nvSpPr>
        <p:spPr>
          <a:xfrm>
            <a:off x="250825" y="333375"/>
            <a:ext cx="7993063" cy="1079500"/>
          </a:xfrm>
          <a:ln/>
        </p:spPr>
        <p:txBody>
          <a:bodyPr anchor="t"/>
          <a:lstStyle/>
          <a:p>
            <a:pPr lvl="2" algn="ctr"/>
            <a:r>
              <a:rPr lang="zh-CN" altLang="en-US" sz="4400" dirty="0">
                <a:solidFill>
                  <a:schemeClr val="bg2"/>
                </a:solidFill>
                <a:ea typeface="黑体" panose="02010609060101010101" pitchFamily="2" charset="-122"/>
              </a:rPr>
              <a:t>三、裸子植物与被子植物</a:t>
            </a:r>
          </a:p>
        </p:txBody>
      </p:sp>
      <p:graphicFrame>
        <p:nvGraphicFramePr>
          <p:cNvPr id="230455" name="表格 230454"/>
          <p:cNvGraphicFramePr/>
          <p:nvPr/>
        </p:nvGraphicFramePr>
        <p:xfrm>
          <a:off x="685800" y="1752600"/>
          <a:ext cx="7702550" cy="2755900"/>
        </p:xfrm>
        <a:graphic>
          <a:graphicData uri="http://schemas.openxmlformats.org/drawingml/2006/table">
            <a:tbl>
              <a:tblPr/>
              <a:tblGrid>
                <a:gridCol w="18938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973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1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334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tx1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buClr>
                          <a:schemeClr val="tx1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/>
                        <a:t>种子植物</a:t>
                      </a:r>
                      <a:endParaRPr lang="zh-CN" altLang="en-US" sz="2400" b="1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tx1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buClr>
                          <a:schemeClr val="tx1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/>
                        <a:t>区别点</a:t>
                      </a:r>
                      <a:endParaRPr lang="zh-CN" altLang="en-US" sz="2400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tx1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buClr>
                          <a:schemeClr val="tx1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/>
                        <a:t>种数</a:t>
                      </a:r>
                      <a:endParaRPr lang="zh-CN" altLang="en-US" sz="2400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271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tx1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buClr>
                          <a:schemeClr val="tx1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/>
                        <a:t>裸子植物</a:t>
                      </a:r>
                      <a:endParaRPr lang="zh-CN" altLang="en-US" sz="2400" b="1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tx1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buClr>
                          <a:schemeClr val="tx1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b="1" dirty="0"/>
                        <a:t>种子裸露，其外没有果皮包被</a:t>
                      </a:r>
                      <a:endParaRPr lang="zh-CN" altLang="en-US" sz="2400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tx1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buClr>
                          <a:schemeClr val="tx1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400"/>
                        <a:t>800/250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954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tx1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buClr>
                          <a:schemeClr val="tx1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/>
                        <a:t>被子植物</a:t>
                      </a:r>
                      <a:endParaRPr lang="zh-CN" altLang="en-US" sz="2400" b="1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tx1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buClr>
                          <a:schemeClr val="tx1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b="1" dirty="0"/>
                        <a:t>种子外层有果皮包被</a:t>
                      </a:r>
                    </a:p>
                    <a:p>
                      <a:pPr marL="0" lvl="0" indent="0">
                        <a:buNone/>
                      </a:pPr>
                      <a:endParaRPr lang="zh-CN" altLang="en-US" sz="2400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tx1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buClr>
                          <a:schemeClr val="tx1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400"/>
                        <a:t>25</a:t>
                      </a:r>
                      <a:r>
                        <a:rPr lang="zh-CN" altLang="en-US" sz="2400" dirty="0"/>
                        <a:t>万</a:t>
                      </a:r>
                      <a:r>
                        <a:rPr lang="en-US" altLang="zh-CN" sz="2400"/>
                        <a:t>/30</a:t>
                      </a:r>
                      <a:r>
                        <a:rPr lang="zh-CN" altLang="en-US" sz="2400" dirty="0"/>
                        <a:t>万</a:t>
                      </a:r>
                      <a:endParaRPr lang="zh-CN" altLang="en-US" sz="24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comb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标题 231425"/>
          <p:cNvSpPr>
            <a:spLocks noGrp="1"/>
          </p:cNvSpPr>
          <p:nvPr>
            <p:ph type="title"/>
          </p:nvPr>
        </p:nvSpPr>
        <p:spPr>
          <a:xfrm>
            <a:off x="395288" y="0"/>
            <a:ext cx="6118225" cy="836613"/>
          </a:xfrm>
        </p:spPr>
        <p:txBody>
          <a:bodyPr lIns="92075" tIns="46038" rIns="92075" bIns="46038" anchor="ctr"/>
          <a:lstStyle/>
          <a:p>
            <a:pPr fontAlgn="base"/>
            <a:r>
              <a:rPr lang="zh-CN" altLang="en-US" strike="noStrike" noProof="1">
                <a:solidFill>
                  <a:srgbClr val="FF00FF"/>
                </a:solidFill>
              </a:rPr>
              <a:t>讨论</a:t>
            </a:r>
          </a:p>
        </p:txBody>
      </p:sp>
      <p:sp>
        <p:nvSpPr>
          <p:cNvPr id="20482" name="文本占位符 231426"/>
          <p:cNvSpPr>
            <a:spLocks noGrp="1"/>
          </p:cNvSpPr>
          <p:nvPr>
            <p:ph idx="1"/>
          </p:nvPr>
        </p:nvSpPr>
        <p:spPr>
          <a:xfrm>
            <a:off x="468313" y="1196975"/>
            <a:ext cx="7918450" cy="1519238"/>
          </a:xfrm>
          <a:ln/>
        </p:spPr>
        <p:txBody>
          <a:bodyPr anchor="t"/>
          <a:lstStyle/>
          <a:p>
            <a:r>
              <a:rPr lang="zh-CN" altLang="en-US" sz="4000" dirty="0">
                <a:solidFill>
                  <a:srgbClr val="FF0000"/>
                </a:solidFill>
              </a:rPr>
              <a:t>为什么被子植物比裸子植物 更加适于陆地生活？</a:t>
            </a:r>
          </a:p>
        </p:txBody>
      </p:sp>
      <p:sp>
        <p:nvSpPr>
          <p:cNvPr id="231428" name="文本框 231427"/>
          <p:cNvSpPr txBox="1"/>
          <p:nvPr/>
        </p:nvSpPr>
        <p:spPr>
          <a:xfrm>
            <a:off x="755650" y="3429000"/>
            <a:ext cx="813752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chemeClr val="bg2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dirty="0">
                <a:solidFill>
                  <a:schemeClr val="bg2"/>
                </a:solidFill>
                <a:latin typeface="Times New Roman" panose="02020603050405020304" pitchFamily="18" charset="0"/>
              </a:rPr>
              <a:t>、果实可以保护种子免受昆虫的叮咬</a:t>
            </a:r>
          </a:p>
        </p:txBody>
      </p:sp>
      <p:sp>
        <p:nvSpPr>
          <p:cNvPr id="231429" name="文本框 231428"/>
          <p:cNvSpPr txBox="1"/>
          <p:nvPr/>
        </p:nvSpPr>
        <p:spPr>
          <a:xfrm>
            <a:off x="900113" y="4508500"/>
            <a:ext cx="7345362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chemeClr val="bg2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dirty="0">
                <a:solidFill>
                  <a:schemeClr val="bg2"/>
                </a:solidFill>
                <a:latin typeface="Times New Roman" panose="02020603050405020304" pitchFamily="18" charset="0"/>
              </a:rPr>
              <a:t>、果实常有适于传播的特点 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14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14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1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14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14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1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1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1428" grpId="0"/>
      <p:bldP spid="23142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图片 3" descr="1_121213153728_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112" y="4167188"/>
            <a:ext cx="2954337" cy="26844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6" name="图片 5" descr="W02013051438320084160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700" y="-12700"/>
            <a:ext cx="2889250" cy="26844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7" name="图片 8" descr="013000001785181243126799063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6550" y="-12700"/>
            <a:ext cx="2876550" cy="26844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8" name="图片 9" descr="84bdd746f9b36abb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37275" y="4168775"/>
            <a:ext cx="3013075" cy="2682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9" name="图片 15" descr="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53100" y="-12700"/>
            <a:ext cx="3397250" cy="26844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10" name="图片 16" descr="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44813" y="4167188"/>
            <a:ext cx="3192462" cy="2684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" name="文本框 18"/>
          <p:cNvSpPr txBox="1"/>
          <p:nvPr/>
        </p:nvSpPr>
        <p:spPr>
          <a:xfrm>
            <a:off x="1157288" y="2032000"/>
            <a:ext cx="2019300" cy="6397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</a:rPr>
              <a:t>苏铁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2944813" y="2032000"/>
            <a:ext cx="2181225" cy="6397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</a:rPr>
              <a:t>红豆杉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5972175" y="1989138"/>
            <a:ext cx="1695450" cy="6397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</a:rPr>
              <a:t>银杏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198438" y="4408488"/>
            <a:ext cx="1800225" cy="6397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</a:rPr>
              <a:t>水杉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3297238" y="4408488"/>
            <a:ext cx="1476375" cy="6397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</a:rPr>
              <a:t>圆柏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6383338" y="4408488"/>
            <a:ext cx="1408112" cy="6397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</a:rPr>
              <a:t>侧柏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563563" y="3108325"/>
            <a:ext cx="7954962" cy="641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b="1">
                <a:solidFill>
                  <a:schemeClr val="bg2"/>
                </a:solidFill>
                <a:latin typeface="Times New Roman" panose="02020603050405020304" pitchFamily="18" charset="0"/>
              </a:rPr>
              <a:t>常见的裸子植物</a:t>
            </a: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图片 9" descr="30b30b6c3013fff8-a807c704bd5a8c80-916b21f33281a91a308c2eb7018467b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5875" y="0"/>
            <a:ext cx="3124200" cy="2686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30" name="图片 10" descr="6863287_025633576154_2"/>
          <p:cNvPicPr>
            <a:picLocks noChangeAspect="1"/>
          </p:cNvPicPr>
          <p:nvPr/>
        </p:nvPicPr>
        <p:blipFill>
          <a:blip r:embed="rId4"/>
          <a:srcRect r="-1062" b="4826"/>
          <a:stretch>
            <a:fillRect/>
          </a:stretch>
        </p:blipFill>
        <p:spPr>
          <a:xfrm>
            <a:off x="5843905" y="3889375"/>
            <a:ext cx="3264535" cy="278003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31" name="图片 11" descr="9885883_233542250000_2"/>
          <p:cNvPicPr>
            <a:picLocks noChangeAspect="1"/>
          </p:cNvPicPr>
          <p:nvPr/>
        </p:nvPicPr>
        <p:blipFill>
          <a:blip r:embed="rId5"/>
          <a:srcRect r="1174" b="4824"/>
          <a:stretch>
            <a:fillRect/>
          </a:stretch>
        </p:blipFill>
        <p:spPr>
          <a:xfrm>
            <a:off x="3108325" y="3888105"/>
            <a:ext cx="2832100" cy="2781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32" name="图片 12" descr="12291232_221007259103_2"/>
          <p:cNvPicPr>
            <a:picLocks noChangeAspect="1"/>
          </p:cNvPicPr>
          <p:nvPr/>
        </p:nvPicPr>
        <p:blipFill>
          <a:blip r:embed="rId6"/>
          <a:srcRect r="1803" b="4824"/>
          <a:stretch>
            <a:fillRect/>
          </a:stretch>
        </p:blipFill>
        <p:spPr>
          <a:xfrm>
            <a:off x="-15875" y="3888105"/>
            <a:ext cx="3147695" cy="2781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33" name="图片 13" descr="cbae32a9e7727f3d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73763" y="0"/>
            <a:ext cx="3205162" cy="2686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34" name="图片 15" descr="16355894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08325" y="0"/>
            <a:ext cx="2865438" cy="2686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文本框 16"/>
          <p:cNvSpPr txBox="1"/>
          <p:nvPr/>
        </p:nvSpPr>
        <p:spPr>
          <a:xfrm>
            <a:off x="1206500" y="2946400"/>
            <a:ext cx="6173788" cy="6397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b="1">
                <a:solidFill>
                  <a:schemeClr val="bg2"/>
                </a:solidFill>
                <a:latin typeface="Times New Roman" panose="02020603050405020304" pitchFamily="18" charset="0"/>
              </a:rPr>
              <a:t>常见的被子植物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1273175" y="2170113"/>
            <a:ext cx="1570038" cy="6397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>
                <a:latin typeface="Times New Roman" panose="02020603050405020304" pitchFamily="18" charset="0"/>
              </a:rPr>
              <a:t>椰子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616325" y="2038350"/>
            <a:ext cx="2179638" cy="6397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>
                <a:solidFill>
                  <a:schemeClr val="bg2"/>
                </a:solidFill>
                <a:latin typeface="Times New Roman" panose="02020603050405020304" pitchFamily="18" charset="0"/>
              </a:rPr>
              <a:t>毛白杨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6219825" y="2078038"/>
            <a:ext cx="1160463" cy="6397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>
                <a:solidFill>
                  <a:schemeClr val="bg2"/>
                </a:solidFill>
                <a:latin typeface="Times New Roman" panose="02020603050405020304" pitchFamily="18" charset="0"/>
              </a:rPr>
              <a:t>桃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-47625" y="4708525"/>
            <a:ext cx="730250" cy="138430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pPr algn="ctr"/>
            <a:r>
              <a:rPr lang="zh-CN" altLang="en-US">
                <a:latin typeface="Times New Roman" panose="02020603050405020304" pitchFamily="18" charset="0"/>
              </a:rPr>
              <a:t>水 稻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4213225" y="6170613"/>
            <a:ext cx="1898650" cy="6397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>
                <a:solidFill>
                  <a:schemeClr val="bg2"/>
                </a:solidFill>
                <a:latin typeface="Times New Roman" panose="02020603050405020304" pitchFamily="18" charset="0"/>
              </a:rPr>
              <a:t>葡萄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6111875" y="6029325"/>
            <a:ext cx="1376363" cy="6397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</a:rPr>
              <a:t>菊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标题 140289"/>
          <p:cNvSpPr>
            <a:spLocks noGrp="1"/>
          </p:cNvSpPr>
          <p:nvPr>
            <p:ph type="title"/>
          </p:nvPr>
        </p:nvSpPr>
        <p:spPr>
          <a:xfrm>
            <a:off x="0" y="1628775"/>
            <a:ext cx="8229600" cy="1368425"/>
          </a:xfrm>
        </p:spPr>
        <p:txBody>
          <a:bodyPr lIns="92075" tIns="46038" rIns="92075" bIns="46038" anchor="ctr"/>
          <a:lstStyle/>
          <a:p>
            <a:pPr algn="l"/>
            <a:r>
              <a:rPr lang="zh-CN" altLang="en-US" sz="3200" b="1" dirty="0">
                <a:solidFill>
                  <a:schemeClr val="tx1"/>
                </a:solidFill>
                <a:effectLst/>
                <a:ea typeface="华文行楷" pitchFamily="2" charset="-122"/>
              </a:rPr>
              <a:t>二、种子的结构</a:t>
            </a:r>
          </a:p>
        </p:txBody>
      </p:sp>
      <p:sp>
        <p:nvSpPr>
          <p:cNvPr id="23554" name="左大括号 140290"/>
          <p:cNvSpPr/>
          <p:nvPr/>
        </p:nvSpPr>
        <p:spPr>
          <a:xfrm>
            <a:off x="827088" y="2924175"/>
            <a:ext cx="215900" cy="1944688"/>
          </a:xfrm>
          <a:prstGeom prst="leftBrace">
            <a:avLst>
              <a:gd name="adj1" fmla="val 75019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23555" name="矩形 140291"/>
          <p:cNvSpPr/>
          <p:nvPr/>
        </p:nvSpPr>
        <p:spPr>
          <a:xfrm>
            <a:off x="900113" y="2565400"/>
            <a:ext cx="1511300" cy="647700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lstStyle/>
          <a:p>
            <a:pPr algn="ctr"/>
            <a:r>
              <a:rPr lang="zh-CN" altLang="en-US" sz="2800" b="1" dirty="0">
                <a:latin typeface="Arial" panose="020B0604020202020204" pitchFamily="34" charset="0"/>
                <a:ea typeface="华文行楷" pitchFamily="2" charset="-122"/>
              </a:rPr>
              <a:t>种皮</a:t>
            </a:r>
          </a:p>
        </p:txBody>
      </p:sp>
      <p:sp>
        <p:nvSpPr>
          <p:cNvPr id="23556" name="矩形 140292"/>
          <p:cNvSpPr/>
          <p:nvPr/>
        </p:nvSpPr>
        <p:spPr>
          <a:xfrm>
            <a:off x="971550" y="3357563"/>
            <a:ext cx="1368425" cy="792162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lstStyle/>
          <a:p>
            <a:pPr algn="ctr"/>
            <a:r>
              <a:rPr lang="zh-CN" altLang="en-US" sz="2800" b="1" dirty="0">
                <a:latin typeface="Arial" panose="020B0604020202020204" pitchFamily="34" charset="0"/>
                <a:ea typeface="华文行楷" pitchFamily="2" charset="-122"/>
              </a:rPr>
              <a:t>胚</a:t>
            </a:r>
          </a:p>
        </p:txBody>
      </p:sp>
      <p:sp>
        <p:nvSpPr>
          <p:cNvPr id="23557" name="矩形 140293"/>
          <p:cNvSpPr/>
          <p:nvPr/>
        </p:nvSpPr>
        <p:spPr>
          <a:xfrm>
            <a:off x="2484438" y="2852738"/>
            <a:ext cx="1368425" cy="1871662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lstStyle/>
          <a:p>
            <a:pPr algn="ctr"/>
            <a:r>
              <a:rPr lang="zh-CN" altLang="en-US" sz="2800" b="1" dirty="0">
                <a:latin typeface="Arial" panose="020B0604020202020204" pitchFamily="34" charset="0"/>
                <a:ea typeface="华文行楷" pitchFamily="2" charset="-122"/>
              </a:rPr>
              <a:t>胚根</a:t>
            </a:r>
          </a:p>
          <a:p>
            <a:pPr algn="ctr"/>
            <a:r>
              <a:rPr lang="zh-CN" altLang="en-US" sz="2800" b="1" dirty="0">
                <a:latin typeface="Arial" panose="020B0604020202020204" pitchFamily="34" charset="0"/>
                <a:ea typeface="华文行楷" pitchFamily="2" charset="-122"/>
              </a:rPr>
              <a:t>胚轴</a:t>
            </a:r>
          </a:p>
          <a:p>
            <a:pPr algn="ctr"/>
            <a:r>
              <a:rPr lang="zh-CN" altLang="en-US" sz="2800" b="1" dirty="0">
                <a:latin typeface="Arial" panose="020B0604020202020204" pitchFamily="34" charset="0"/>
                <a:ea typeface="华文行楷" pitchFamily="2" charset="-122"/>
              </a:rPr>
              <a:t>胚芽</a:t>
            </a:r>
          </a:p>
          <a:p>
            <a:pPr algn="ctr"/>
            <a:r>
              <a:rPr lang="zh-CN" altLang="en-US" sz="2800" b="1" dirty="0">
                <a:latin typeface="Arial" panose="020B0604020202020204" pitchFamily="34" charset="0"/>
                <a:ea typeface="华文行楷" pitchFamily="2" charset="-122"/>
              </a:rPr>
              <a:t>子叶</a:t>
            </a:r>
          </a:p>
        </p:txBody>
      </p:sp>
      <p:sp>
        <p:nvSpPr>
          <p:cNvPr id="23558" name="文本框 140294"/>
          <p:cNvSpPr txBox="1"/>
          <p:nvPr/>
        </p:nvSpPr>
        <p:spPr>
          <a:xfrm>
            <a:off x="0" y="908050"/>
            <a:ext cx="8642350" cy="15557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zh-CN" altLang="en-US" sz="3200" b="1" dirty="0">
                <a:latin typeface="Arial" panose="020B0604020202020204" pitchFamily="34" charset="0"/>
              </a:rPr>
              <a:t>一、种子植物：</a:t>
            </a:r>
            <a:r>
              <a:rPr lang="zh-CN" altLang="en-US" sz="2800" b="1" dirty="0">
                <a:latin typeface="Arial" panose="020B0604020202020204" pitchFamily="34" charset="0"/>
              </a:rPr>
              <a:t>绿色植物中能够开花并结出种子的植物叫种子植物 。</a:t>
            </a:r>
          </a:p>
          <a:p>
            <a:pPr eaLnBrk="0" hangingPunct="0"/>
            <a:endParaRPr lang="zh-CN" altLang="en-US" sz="1800" dirty="0">
              <a:latin typeface="Arial" panose="020B0604020202020204" pitchFamily="34" charset="0"/>
            </a:endParaRPr>
          </a:p>
          <a:p>
            <a:pPr eaLnBrk="0" hangingPunct="0"/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23559" name="文本框 140295"/>
          <p:cNvSpPr txBox="1"/>
          <p:nvPr/>
        </p:nvSpPr>
        <p:spPr>
          <a:xfrm>
            <a:off x="3203575" y="0"/>
            <a:ext cx="3600450" cy="16160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zh-CN" altLang="en-US" sz="6000" b="1" dirty="0">
                <a:solidFill>
                  <a:schemeClr val="hlink"/>
                </a:solidFill>
                <a:latin typeface="楷体_GB2312" pitchFamily="49" charset="-122"/>
                <a:ea typeface="楷体_GB2312" pitchFamily="49" charset="-122"/>
              </a:rPr>
              <a:t>小   结</a:t>
            </a:r>
          </a:p>
          <a:p>
            <a:pPr eaLnBrk="0" hangingPunct="0"/>
            <a:endParaRPr lang="zh-CN" altLang="en-US" sz="4000" dirty="0">
              <a:latin typeface="Arial" panose="020B0604020202020204" pitchFamily="34" charset="0"/>
            </a:endParaRPr>
          </a:p>
        </p:txBody>
      </p:sp>
      <p:sp>
        <p:nvSpPr>
          <p:cNvPr id="23560" name="文本框 140296"/>
          <p:cNvSpPr txBox="1"/>
          <p:nvPr/>
        </p:nvSpPr>
        <p:spPr>
          <a:xfrm>
            <a:off x="1258888" y="4508500"/>
            <a:ext cx="8953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/>
            <a:r>
              <a:rPr lang="zh-CN" altLang="en-US" sz="2800" b="1" dirty="0">
                <a:latin typeface="Arial" panose="020B0604020202020204" pitchFamily="34" charset="0"/>
              </a:rPr>
              <a:t>胚乳</a:t>
            </a:r>
          </a:p>
        </p:txBody>
      </p:sp>
      <p:sp>
        <p:nvSpPr>
          <p:cNvPr id="23561" name="左大括号 140297"/>
          <p:cNvSpPr/>
          <p:nvPr/>
        </p:nvSpPr>
        <p:spPr>
          <a:xfrm>
            <a:off x="2195513" y="3141663"/>
            <a:ext cx="287337" cy="1366837"/>
          </a:xfrm>
          <a:prstGeom prst="leftBrace">
            <a:avLst>
              <a:gd name="adj1" fmla="val 39618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23562" name="文本框 140298"/>
          <p:cNvSpPr txBox="1"/>
          <p:nvPr/>
        </p:nvSpPr>
        <p:spPr>
          <a:xfrm>
            <a:off x="0" y="5516563"/>
            <a:ext cx="8785225" cy="1006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zh-CN" altLang="en-US" sz="3200" dirty="0">
                <a:latin typeface="Arial" panose="020B0604020202020204" pitchFamily="34" charset="0"/>
              </a:rPr>
              <a:t>三、</a:t>
            </a:r>
            <a:r>
              <a:rPr lang="zh-CN" altLang="en-US" sz="3200" b="1" dirty="0">
                <a:latin typeface="Arial" panose="020B0604020202020204" pitchFamily="34" charset="0"/>
              </a:rPr>
              <a:t>裸子植物：</a:t>
            </a:r>
            <a:r>
              <a:rPr lang="zh-CN" altLang="en-US" sz="2800" b="1" dirty="0">
                <a:latin typeface="Arial" panose="020B0604020202020204" pitchFamily="34" charset="0"/>
              </a:rPr>
              <a:t>种子是裸露没有果皮包被的植物。</a:t>
            </a:r>
          </a:p>
          <a:p>
            <a:pPr eaLnBrk="0" hangingPunct="0"/>
            <a:endParaRPr lang="zh-CN" altLang="en-US" sz="2800" dirty="0">
              <a:latin typeface="Arial" panose="020B0604020202020204" pitchFamily="34" charset="0"/>
            </a:endParaRPr>
          </a:p>
        </p:txBody>
      </p:sp>
      <p:sp>
        <p:nvSpPr>
          <p:cNvPr id="23563" name="文本框 140299"/>
          <p:cNvSpPr txBox="1"/>
          <p:nvPr/>
        </p:nvSpPr>
        <p:spPr>
          <a:xfrm>
            <a:off x="827088" y="6092825"/>
            <a:ext cx="8642350" cy="1006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被子植物：</a:t>
            </a:r>
            <a:r>
              <a:rPr lang="zh-CN" altLang="en-US" sz="2800" b="1" dirty="0">
                <a:latin typeface="Arial" panose="020B0604020202020204" pitchFamily="34" charset="0"/>
              </a:rPr>
              <a:t>种子有果皮包被的植物称为被子植物。</a:t>
            </a:r>
          </a:p>
          <a:p>
            <a:pPr eaLnBrk="0" hangingPunct="0"/>
            <a:endParaRPr lang="zh-CN" altLang="en-US" sz="2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文本占位符 220161"/>
          <p:cNvSpPr>
            <a:spLocks noGrp="1"/>
          </p:cNvSpPr>
          <p:nvPr>
            <p:ph idx="1"/>
          </p:nvPr>
        </p:nvSpPr>
        <p:spPr>
          <a:xfrm>
            <a:off x="468313" y="1196975"/>
            <a:ext cx="7920037" cy="4114800"/>
          </a:xfrm>
          <a:ln/>
        </p:spPr>
        <p:txBody>
          <a:bodyPr anchor="t"/>
          <a:lstStyle/>
          <a:p>
            <a:pPr>
              <a:buNone/>
            </a:pPr>
            <a:r>
              <a:rPr lang="en-US" altLang="zh-CN"/>
              <a:t>9</a:t>
            </a:r>
            <a:r>
              <a:rPr lang="zh-CN" altLang="en-US" dirty="0"/>
              <a:t>、有一个描述花生果实的谜语：“麻屋子，红帐子，里面住着白胖子”。麻屋子指花生的</a:t>
            </a:r>
            <a:r>
              <a:rPr lang="zh-CN" altLang="en-US" u="sng" dirty="0"/>
              <a:t>           </a:t>
            </a:r>
            <a:r>
              <a:rPr lang="zh-CN" altLang="en-US" dirty="0"/>
              <a:t>，红帐子指是</a:t>
            </a:r>
            <a:r>
              <a:rPr lang="zh-CN" altLang="en-US" u="sng" dirty="0"/>
              <a:t>            </a:t>
            </a:r>
            <a:r>
              <a:rPr lang="zh-CN" altLang="en-US" dirty="0"/>
              <a:t>，白胖子是指</a:t>
            </a:r>
            <a:r>
              <a:rPr lang="zh-CN" altLang="en-US" u="sng" dirty="0"/>
              <a:t>          </a:t>
            </a:r>
            <a:r>
              <a:rPr lang="zh-CN" altLang="en-US" dirty="0"/>
              <a:t>。</a:t>
            </a:r>
          </a:p>
        </p:txBody>
      </p:sp>
      <p:sp>
        <p:nvSpPr>
          <p:cNvPr id="220163" name="文本框 220162"/>
          <p:cNvSpPr txBox="1"/>
          <p:nvPr/>
        </p:nvSpPr>
        <p:spPr>
          <a:xfrm>
            <a:off x="1763713" y="2060575"/>
            <a:ext cx="9969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200" dirty="0">
                <a:solidFill>
                  <a:schemeClr val="hlink"/>
                </a:solidFill>
                <a:latin typeface="Times New Roman" panose="02020603050405020304" pitchFamily="18" charset="0"/>
              </a:rPr>
              <a:t>果皮</a:t>
            </a:r>
          </a:p>
        </p:txBody>
      </p:sp>
      <p:sp>
        <p:nvSpPr>
          <p:cNvPr id="24579" name="文本框 220163"/>
          <p:cNvSpPr txBox="1"/>
          <p:nvPr/>
        </p:nvSpPr>
        <p:spPr>
          <a:xfrm>
            <a:off x="2051050" y="1916113"/>
            <a:ext cx="184150" cy="9144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endParaRPr lang="zh-CN" altLang="en-US" sz="5400" dirty="0">
              <a:latin typeface="Times New Roman" panose="02020603050405020304" pitchFamily="18" charset="0"/>
            </a:endParaRPr>
          </a:p>
        </p:txBody>
      </p:sp>
      <p:sp>
        <p:nvSpPr>
          <p:cNvPr id="220165" name="文本框 220164"/>
          <p:cNvSpPr txBox="1"/>
          <p:nvPr/>
        </p:nvSpPr>
        <p:spPr>
          <a:xfrm>
            <a:off x="5364163" y="2060575"/>
            <a:ext cx="9969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200" dirty="0">
                <a:solidFill>
                  <a:schemeClr val="hlink"/>
                </a:solidFill>
                <a:latin typeface="Times New Roman" panose="02020603050405020304" pitchFamily="18" charset="0"/>
              </a:rPr>
              <a:t>种皮</a:t>
            </a:r>
          </a:p>
        </p:txBody>
      </p:sp>
      <p:sp>
        <p:nvSpPr>
          <p:cNvPr id="220166" name="文本框 220165"/>
          <p:cNvSpPr txBox="1"/>
          <p:nvPr/>
        </p:nvSpPr>
        <p:spPr>
          <a:xfrm>
            <a:off x="1828800" y="2603500"/>
            <a:ext cx="5905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200" dirty="0">
                <a:solidFill>
                  <a:schemeClr val="hlink"/>
                </a:solidFill>
                <a:latin typeface="Times New Roman" panose="02020603050405020304" pitchFamily="18" charset="0"/>
              </a:rPr>
              <a:t>胚</a:t>
            </a:r>
          </a:p>
        </p:txBody>
      </p:sp>
      <p:sp>
        <p:nvSpPr>
          <p:cNvPr id="220167" name="标题 220166"/>
          <p:cNvSpPr>
            <a:spLocks noGrp="1"/>
          </p:cNvSpPr>
          <p:nvPr>
            <p:ph type="title"/>
          </p:nvPr>
        </p:nvSpPr>
        <p:spPr>
          <a:xfrm>
            <a:off x="684213" y="260350"/>
            <a:ext cx="7772400" cy="1143000"/>
          </a:xfrm>
        </p:spPr>
        <p:txBody>
          <a:bodyPr lIns="92075" tIns="46038" rIns="92075" bIns="46038" anchor="ctr"/>
          <a:lstStyle/>
          <a:p>
            <a:pPr fontAlgn="base"/>
            <a:r>
              <a:rPr lang="zh-CN" altLang="en-US" b="1" i="1" strike="noStrike" noProof="1"/>
              <a:t>考考你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20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20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20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163" grpId="0"/>
      <p:bldP spid="220165" grpId="0"/>
      <p:bldP spid="22016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文本占位符 143361"/>
          <p:cNvSpPr>
            <a:spLocks noGrp="1"/>
          </p:cNvSpPr>
          <p:nvPr>
            <p:ph idx="1"/>
          </p:nvPr>
        </p:nvSpPr>
        <p:spPr>
          <a:xfrm>
            <a:off x="395288" y="1557338"/>
            <a:ext cx="8229600" cy="4525962"/>
          </a:xfrm>
          <a:ln/>
        </p:spPr>
        <p:txBody>
          <a:bodyPr anchor="t"/>
          <a:lstStyle/>
          <a:p>
            <a:pPr>
              <a:buNone/>
            </a:pPr>
            <a:r>
              <a:rPr lang="en-US" altLang="zh-CN" sz="4400" b="1">
                <a:ea typeface="华文行楷" pitchFamily="2" charset="-122"/>
              </a:rPr>
              <a:t>2</a:t>
            </a:r>
            <a:r>
              <a:rPr lang="zh-CN" altLang="en-US" sz="4400" b="1" dirty="0">
                <a:ea typeface="华文行楷" pitchFamily="2" charset="-122"/>
              </a:rPr>
              <a:t>、种子共有的结构是（  ）</a:t>
            </a:r>
          </a:p>
          <a:p>
            <a:pPr>
              <a:buNone/>
            </a:pPr>
            <a:endParaRPr lang="zh-CN" altLang="en-US" sz="4400" b="1">
              <a:ea typeface="华文行楷" pitchFamily="2" charset="-122"/>
            </a:endParaRPr>
          </a:p>
          <a:p>
            <a:pPr>
              <a:buNone/>
            </a:pPr>
            <a:r>
              <a:rPr lang="en-US" altLang="zh-CN" sz="4000" b="1">
                <a:latin typeface="黑体" panose="02010609060101010101" pitchFamily="2" charset="-122"/>
                <a:ea typeface="黑体" panose="02010609060101010101" pitchFamily="2" charset="-122"/>
              </a:rPr>
              <a:t>A 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、种皮、胚芽和子叶</a:t>
            </a:r>
          </a:p>
          <a:p>
            <a:pPr>
              <a:buNone/>
            </a:pPr>
            <a:r>
              <a:rPr lang="en-US" altLang="zh-CN" sz="4000" b="1">
                <a:latin typeface="黑体" panose="02010609060101010101" pitchFamily="2" charset="-122"/>
                <a:ea typeface="黑体" panose="02010609060101010101" pitchFamily="2" charset="-122"/>
              </a:rPr>
              <a:t>B 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、种皮、胚乳和子叶</a:t>
            </a:r>
          </a:p>
          <a:p>
            <a:pPr>
              <a:buNone/>
            </a:pPr>
            <a:r>
              <a:rPr lang="en-US" altLang="zh-CN" sz="4000" b="1">
                <a:latin typeface="黑体" panose="02010609060101010101" pitchFamily="2" charset="-122"/>
                <a:ea typeface="黑体" panose="02010609060101010101" pitchFamily="2" charset="-122"/>
              </a:rPr>
              <a:t>C 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、种皮、胚</a:t>
            </a:r>
          </a:p>
          <a:p>
            <a:pPr>
              <a:buNone/>
            </a:pPr>
            <a:r>
              <a:rPr lang="en-US" altLang="zh-CN" sz="4000" b="1">
                <a:latin typeface="黑体" panose="02010609060101010101" pitchFamily="2" charset="-122"/>
                <a:ea typeface="黑体" panose="02010609060101010101" pitchFamily="2" charset="-122"/>
              </a:rPr>
              <a:t>D 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、种皮、胚芽、胚</a:t>
            </a:r>
          </a:p>
          <a:p>
            <a:pPr>
              <a:buNone/>
            </a:pPr>
            <a:endParaRPr lang="zh-CN" altLang="en-US" sz="4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3363" name="矩形 143362"/>
          <p:cNvSpPr/>
          <p:nvPr/>
        </p:nvSpPr>
        <p:spPr>
          <a:xfrm>
            <a:off x="6084888" y="1628775"/>
            <a:ext cx="935037" cy="576263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lstStyle/>
          <a:p>
            <a:pPr algn="ctr"/>
            <a:r>
              <a:rPr lang="en-US" altLang="zh-CN" sz="2800">
                <a:solidFill>
                  <a:srgbClr val="FF0000"/>
                </a:solidFill>
                <a:latin typeface="Arial" panose="020B0604020202020204" pitchFamily="34" charset="0"/>
              </a:rPr>
              <a:t>C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文本占位符 144385"/>
          <p:cNvSpPr>
            <a:spLocks noGrp="1"/>
          </p:cNvSpPr>
          <p:nvPr>
            <p:ph idx="1"/>
          </p:nvPr>
        </p:nvSpPr>
        <p:spPr>
          <a:ln/>
        </p:spPr>
        <p:txBody>
          <a:bodyPr anchor="t"/>
          <a:lstStyle/>
          <a:p>
            <a:pPr>
              <a:buNone/>
            </a:pPr>
            <a:r>
              <a:rPr lang="en-US" altLang="zh-CN" sz="4400" b="1">
                <a:latin typeface="华文行楷" pitchFamily="2" charset="-122"/>
                <a:ea typeface="华文行楷" pitchFamily="2" charset="-122"/>
              </a:rPr>
              <a:t>3</a:t>
            </a:r>
            <a:r>
              <a:rPr lang="zh-CN" altLang="en-US" sz="4400" b="1" dirty="0">
                <a:latin typeface="华文行楷" pitchFamily="2" charset="-122"/>
                <a:ea typeface="华文行楷" pitchFamily="2" charset="-122"/>
              </a:rPr>
              <a:t>、下列植物的种子胚中有两片子叶的是（</a:t>
            </a:r>
            <a:r>
              <a:rPr lang="zh-CN" altLang="en-US" b="1">
                <a:solidFill>
                  <a:srgbClr val="FF0000"/>
                </a:solidFill>
                <a:ea typeface="华文行楷" pitchFamily="2" charset="-122"/>
              </a:rPr>
              <a:t> </a:t>
            </a:r>
            <a:r>
              <a:rPr lang="zh-CN" altLang="en-US" b="1" dirty="0">
                <a:solidFill>
                  <a:srgbClr val="FF0000"/>
                </a:solidFill>
                <a:ea typeface="华文行楷" pitchFamily="2" charset="-122"/>
              </a:rPr>
              <a:t>   </a:t>
            </a:r>
            <a:r>
              <a:rPr lang="zh-CN" altLang="en-US" sz="4400" b="1" dirty="0">
                <a:latin typeface="华文行楷" pitchFamily="2" charset="-122"/>
                <a:ea typeface="华文行楷" pitchFamily="2" charset="-122"/>
              </a:rPr>
              <a:t>）</a:t>
            </a:r>
          </a:p>
          <a:p>
            <a:pPr>
              <a:buNone/>
            </a:pPr>
            <a:r>
              <a:rPr lang="en-US" altLang="zh-CN" sz="4000" b="1">
                <a:latin typeface="宋体" panose="02010600030101010101" pitchFamily="2" charset="-122"/>
              </a:rPr>
              <a:t>A </a:t>
            </a:r>
            <a:r>
              <a:rPr lang="zh-CN" altLang="en-US" sz="4000" b="1" dirty="0">
                <a:latin typeface="宋体" panose="02010600030101010101" pitchFamily="2" charset="-122"/>
              </a:rPr>
              <a:t>、玉米</a:t>
            </a:r>
          </a:p>
          <a:p>
            <a:pPr>
              <a:buNone/>
            </a:pPr>
            <a:r>
              <a:rPr lang="en-US" altLang="zh-CN" sz="4000" b="1">
                <a:latin typeface="宋体" panose="02010600030101010101" pitchFamily="2" charset="-122"/>
              </a:rPr>
              <a:t>B </a:t>
            </a:r>
            <a:r>
              <a:rPr lang="zh-CN" altLang="en-US" sz="4000" b="1" dirty="0">
                <a:latin typeface="宋体" panose="02010600030101010101" pitchFamily="2" charset="-122"/>
              </a:rPr>
              <a:t>、水稻</a:t>
            </a:r>
          </a:p>
          <a:p>
            <a:pPr>
              <a:buNone/>
            </a:pPr>
            <a:r>
              <a:rPr lang="en-US" altLang="zh-CN" sz="4000" b="1">
                <a:latin typeface="宋体" panose="02010600030101010101" pitchFamily="2" charset="-122"/>
              </a:rPr>
              <a:t>C</a:t>
            </a:r>
            <a:r>
              <a:rPr lang="zh-CN" altLang="en-US" sz="4000" b="1" dirty="0">
                <a:latin typeface="宋体" panose="02010600030101010101" pitchFamily="2" charset="-122"/>
              </a:rPr>
              <a:t>、 小麦</a:t>
            </a:r>
          </a:p>
          <a:p>
            <a:pPr>
              <a:buNone/>
            </a:pPr>
            <a:r>
              <a:rPr lang="en-US" altLang="zh-CN" sz="4000" b="1">
                <a:latin typeface="宋体" panose="02010600030101010101" pitchFamily="2" charset="-122"/>
              </a:rPr>
              <a:t>D </a:t>
            </a:r>
            <a:r>
              <a:rPr lang="zh-CN" altLang="en-US" sz="4000" b="1" dirty="0">
                <a:latin typeface="宋体" panose="02010600030101010101" pitchFamily="2" charset="-122"/>
              </a:rPr>
              <a:t>、花生</a:t>
            </a:r>
          </a:p>
          <a:p>
            <a:pPr>
              <a:buNone/>
            </a:pPr>
            <a:endParaRPr lang="zh-CN" altLang="en-US" sz="4000" dirty="0"/>
          </a:p>
          <a:p>
            <a:pPr>
              <a:buNone/>
            </a:pPr>
            <a:endParaRPr lang="zh-CN" altLang="en-US" sz="4000" dirty="0"/>
          </a:p>
        </p:txBody>
      </p:sp>
      <p:sp>
        <p:nvSpPr>
          <p:cNvPr id="144387" name="矩形 144386"/>
          <p:cNvSpPr/>
          <p:nvPr/>
        </p:nvSpPr>
        <p:spPr>
          <a:xfrm>
            <a:off x="3708400" y="2781300"/>
            <a:ext cx="935038" cy="576263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lstStyle/>
          <a:p>
            <a:pPr algn="ctr"/>
            <a:r>
              <a:rPr lang="en-US" altLang="zh-CN" sz="2800">
                <a:solidFill>
                  <a:srgbClr val="FF0000"/>
                </a:solidFill>
                <a:latin typeface="Arial" panose="020B0604020202020204" pitchFamily="34" charset="0"/>
              </a:rPr>
              <a:t>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44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文本占位符 145409"/>
          <p:cNvSpPr>
            <a:spLocks noGrp="1"/>
          </p:cNvSpPr>
          <p:nvPr>
            <p:ph idx="1"/>
          </p:nvPr>
        </p:nvSpPr>
        <p:spPr>
          <a:xfrm>
            <a:off x="323850" y="1484313"/>
            <a:ext cx="8540750" cy="4498975"/>
          </a:xfrm>
          <a:ln/>
        </p:spPr>
        <p:txBody>
          <a:bodyPr anchor="t"/>
          <a:lstStyle/>
          <a:p>
            <a:pPr>
              <a:lnSpc>
                <a:spcPct val="90000"/>
              </a:lnSpc>
              <a:buNone/>
            </a:pPr>
            <a:r>
              <a:rPr lang="en-US" altLang="zh-CN" sz="3600" b="1">
                <a:latin typeface="华文行楷" pitchFamily="2" charset="-122"/>
                <a:ea typeface="华文行楷" pitchFamily="2" charset="-122"/>
              </a:rPr>
              <a:t>4</a:t>
            </a:r>
            <a:r>
              <a:rPr lang="zh-CN" altLang="en-US" sz="3600" b="1" dirty="0">
                <a:latin typeface="华文行楷" pitchFamily="2" charset="-122"/>
                <a:ea typeface="华文行楷" pitchFamily="2" charset="-122"/>
              </a:rPr>
              <a:t>、种子结构中（  ）是新植物体；</a:t>
            </a:r>
          </a:p>
          <a:p>
            <a:pPr>
              <a:lnSpc>
                <a:spcPct val="90000"/>
              </a:lnSpc>
              <a:buNone/>
            </a:pPr>
            <a:r>
              <a:rPr lang="zh-CN" altLang="en-US" sz="3600" b="1" dirty="0">
                <a:latin typeface="华文行楷" pitchFamily="2" charset="-122"/>
                <a:ea typeface="华文行楷" pitchFamily="2" charset="-122"/>
              </a:rPr>
              <a:t>大米是水稻种子的（  ）</a:t>
            </a:r>
          </a:p>
          <a:p>
            <a:pPr>
              <a:lnSpc>
                <a:spcPct val="90000"/>
              </a:lnSpc>
              <a:buNone/>
            </a:pPr>
            <a:endParaRPr lang="zh-CN" altLang="en-US" sz="3600" b="1" dirty="0">
              <a:latin typeface="宋体" panose="0201060003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2000" b="1" dirty="0">
                <a:latin typeface="宋体" panose="02010600030101010101" pitchFamily="2" charset="-122"/>
              </a:rPr>
              <a:t>  </a:t>
            </a:r>
            <a:r>
              <a:rPr lang="en-US" altLang="zh-CN" sz="3600" b="1">
                <a:latin typeface="宋体" panose="02010600030101010101" pitchFamily="2" charset="-122"/>
              </a:rPr>
              <a:t>A </a:t>
            </a:r>
            <a:r>
              <a:rPr lang="zh-CN" altLang="en-US" sz="3600" b="1" dirty="0">
                <a:latin typeface="宋体" panose="02010600030101010101" pitchFamily="2" charset="-122"/>
              </a:rPr>
              <a:t>、胚</a:t>
            </a:r>
          </a:p>
          <a:p>
            <a:pPr>
              <a:lnSpc>
                <a:spcPct val="90000"/>
              </a:lnSpc>
              <a:buNone/>
            </a:pPr>
            <a:r>
              <a:rPr lang="zh-CN" altLang="en-US" sz="3600" b="1">
                <a:latin typeface="宋体" panose="02010600030101010101" pitchFamily="2" charset="-122"/>
              </a:rPr>
              <a:t> </a:t>
            </a:r>
            <a:r>
              <a:rPr lang="en-US" altLang="zh-CN" sz="3600" b="1">
                <a:latin typeface="宋体" panose="02010600030101010101" pitchFamily="2" charset="-122"/>
              </a:rPr>
              <a:t>B </a:t>
            </a:r>
            <a:r>
              <a:rPr lang="zh-CN" altLang="en-US" sz="3600" b="1" dirty="0">
                <a:latin typeface="宋体" panose="02010600030101010101" pitchFamily="2" charset="-122"/>
              </a:rPr>
              <a:t>、种皮</a:t>
            </a:r>
          </a:p>
          <a:p>
            <a:pPr>
              <a:lnSpc>
                <a:spcPct val="90000"/>
              </a:lnSpc>
              <a:buNone/>
            </a:pPr>
            <a:r>
              <a:rPr lang="zh-CN" altLang="en-US" sz="3600" b="1">
                <a:latin typeface="宋体" panose="02010600030101010101" pitchFamily="2" charset="-122"/>
              </a:rPr>
              <a:t> </a:t>
            </a:r>
            <a:r>
              <a:rPr lang="en-US" altLang="zh-CN" sz="3600" b="1">
                <a:latin typeface="宋体" panose="02010600030101010101" pitchFamily="2" charset="-122"/>
              </a:rPr>
              <a:t>C </a:t>
            </a:r>
            <a:r>
              <a:rPr lang="zh-CN" altLang="en-US" sz="3600" b="1" dirty="0">
                <a:latin typeface="宋体" panose="02010600030101010101" pitchFamily="2" charset="-122"/>
              </a:rPr>
              <a:t>、胚乳</a:t>
            </a:r>
          </a:p>
          <a:p>
            <a:pPr>
              <a:lnSpc>
                <a:spcPct val="90000"/>
              </a:lnSpc>
              <a:buNone/>
            </a:pPr>
            <a:r>
              <a:rPr lang="zh-CN" altLang="en-US" sz="3600" b="1">
                <a:latin typeface="宋体" panose="02010600030101010101" pitchFamily="2" charset="-122"/>
              </a:rPr>
              <a:t> </a:t>
            </a:r>
            <a:r>
              <a:rPr lang="en-US" altLang="zh-CN" sz="3600" b="1">
                <a:latin typeface="宋体" panose="02010600030101010101" pitchFamily="2" charset="-122"/>
              </a:rPr>
              <a:t>D </a:t>
            </a:r>
            <a:r>
              <a:rPr lang="zh-CN" altLang="en-US" sz="3600" b="1" dirty="0">
                <a:latin typeface="宋体" panose="02010600030101010101" pitchFamily="2" charset="-122"/>
              </a:rPr>
              <a:t>、子叶</a:t>
            </a:r>
          </a:p>
          <a:p>
            <a:pPr>
              <a:lnSpc>
                <a:spcPct val="90000"/>
              </a:lnSpc>
              <a:buNone/>
            </a:pPr>
            <a:endParaRPr lang="zh-CN" altLang="en-US" sz="3600" b="1" dirty="0"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145411" name="矩形 145410"/>
          <p:cNvSpPr/>
          <p:nvPr/>
        </p:nvSpPr>
        <p:spPr>
          <a:xfrm>
            <a:off x="3635375" y="1484313"/>
            <a:ext cx="935038" cy="576262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lstStyle/>
          <a:p>
            <a:pPr algn="ctr"/>
            <a:r>
              <a:rPr lang="en-US" altLang="zh-CN" sz="280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</a:p>
        </p:txBody>
      </p:sp>
      <p:sp>
        <p:nvSpPr>
          <p:cNvPr id="145412" name="矩形 145411"/>
          <p:cNvSpPr/>
          <p:nvPr/>
        </p:nvSpPr>
        <p:spPr>
          <a:xfrm>
            <a:off x="4284663" y="2133600"/>
            <a:ext cx="935037" cy="576263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lstStyle/>
          <a:p>
            <a:pPr algn="ctr"/>
            <a:r>
              <a:rPr lang="en-US" altLang="zh-CN" sz="2800">
                <a:solidFill>
                  <a:srgbClr val="FF0000"/>
                </a:solidFill>
                <a:latin typeface="Arial" panose="020B0604020202020204" pitchFamily="34" charset="0"/>
              </a:rPr>
              <a:t>C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45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145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1" grpId="0"/>
      <p:bldP spid="1454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文本占位符 146433"/>
          <p:cNvSpPr>
            <a:spLocks noGrp="1"/>
          </p:cNvSpPr>
          <p:nvPr>
            <p:ph idx="1"/>
          </p:nvPr>
        </p:nvSpPr>
        <p:spPr>
          <a:xfrm>
            <a:off x="250825" y="908050"/>
            <a:ext cx="8569325" cy="4525963"/>
          </a:xfrm>
          <a:ln/>
        </p:spPr>
        <p:txBody>
          <a:bodyPr anchor="t"/>
          <a:lstStyle/>
          <a:p>
            <a:pPr>
              <a:buNone/>
            </a:pPr>
            <a:r>
              <a:rPr lang="en-US" altLang="zh-CN" sz="4400" b="1">
                <a:latin typeface="华文行楷" pitchFamily="2" charset="-122"/>
                <a:ea typeface="华文行楷" pitchFamily="2" charset="-122"/>
              </a:rPr>
              <a:t>5</a:t>
            </a:r>
            <a:r>
              <a:rPr lang="zh-CN" altLang="en-US" sz="4400" b="1" dirty="0">
                <a:latin typeface="华文行楷" pitchFamily="2" charset="-122"/>
                <a:ea typeface="华文行楷" pitchFamily="2" charset="-122"/>
              </a:rPr>
              <a:t>、菜豆种子和玉米种子的主要区别是（   ）</a:t>
            </a:r>
          </a:p>
          <a:p>
            <a:pPr>
              <a:buNone/>
            </a:pPr>
            <a:r>
              <a:rPr lang="en-US" altLang="zh-CN" sz="4000">
                <a:latin typeface="黑体" panose="02010609060101010101" pitchFamily="2" charset="-122"/>
                <a:ea typeface="黑体" panose="02010609060101010101" pitchFamily="2" charset="-122"/>
              </a:rPr>
              <a:t>A </a:t>
            </a:r>
            <a:r>
              <a:rPr lang="zh-CN" altLang="en-US" sz="4000" dirty="0"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胚的位置不同</a:t>
            </a:r>
          </a:p>
          <a:p>
            <a:pPr>
              <a:buNone/>
            </a:pPr>
            <a:r>
              <a:rPr lang="en-US" altLang="zh-CN" sz="4000" b="1">
                <a:latin typeface="黑体" panose="02010609060101010101" pitchFamily="2" charset="-122"/>
                <a:ea typeface="黑体" panose="02010609060101010101" pitchFamily="2" charset="-122"/>
              </a:rPr>
              <a:t>B 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、外形不同 </a:t>
            </a:r>
          </a:p>
          <a:p>
            <a:pPr>
              <a:buNone/>
            </a:pPr>
            <a:r>
              <a:rPr lang="en-US" altLang="zh-CN" sz="4000" b="1">
                <a:latin typeface="黑体" panose="02010609060101010101" pitchFamily="2" charset="-122"/>
                <a:ea typeface="黑体" panose="02010609060101010101" pitchFamily="2" charset="-122"/>
              </a:rPr>
              <a:t>C 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、种皮不同</a:t>
            </a:r>
          </a:p>
          <a:p>
            <a:pPr>
              <a:buNone/>
            </a:pPr>
            <a:r>
              <a:rPr lang="en-US" altLang="zh-CN" sz="4000" b="1">
                <a:latin typeface="黑体" panose="02010609060101010101" pitchFamily="2" charset="-122"/>
                <a:ea typeface="黑体" panose="02010609060101010101" pitchFamily="2" charset="-122"/>
              </a:rPr>
              <a:t>D 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、胚中所含子叶数目不同，贮藏营     养物质部位不同</a:t>
            </a:r>
          </a:p>
        </p:txBody>
      </p:sp>
      <p:sp>
        <p:nvSpPr>
          <p:cNvPr id="146435" name="矩形 146434"/>
          <p:cNvSpPr/>
          <p:nvPr/>
        </p:nvSpPr>
        <p:spPr>
          <a:xfrm>
            <a:off x="2411413" y="1700213"/>
            <a:ext cx="935037" cy="576262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lstStyle/>
          <a:p>
            <a:pPr algn="ctr"/>
            <a:r>
              <a:rPr lang="en-US" altLang="zh-CN" sz="2800">
                <a:solidFill>
                  <a:srgbClr val="FF0000"/>
                </a:solidFill>
                <a:latin typeface="Arial" panose="020B0604020202020204" pitchFamily="34" charset="0"/>
              </a:rPr>
              <a:t>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46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43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文本占位符 147457"/>
          <p:cNvSpPr>
            <a:spLocks noGrp="1"/>
          </p:cNvSpPr>
          <p:nvPr>
            <p:ph idx="1"/>
          </p:nvPr>
        </p:nvSpPr>
        <p:spPr>
          <a:xfrm>
            <a:off x="323850" y="692150"/>
            <a:ext cx="8540750" cy="4498975"/>
          </a:xfrm>
          <a:ln/>
        </p:spPr>
        <p:txBody>
          <a:bodyPr anchor="t"/>
          <a:lstStyle/>
          <a:p>
            <a:pPr>
              <a:lnSpc>
                <a:spcPct val="90000"/>
              </a:lnSpc>
              <a:buNone/>
            </a:pPr>
            <a:r>
              <a:rPr lang="en-US" altLang="zh-CN" sz="4000">
                <a:latin typeface="华文行楷" pitchFamily="2" charset="-122"/>
                <a:ea typeface="华文行楷" pitchFamily="2" charset="-122"/>
              </a:rPr>
              <a:t>6</a:t>
            </a:r>
            <a:r>
              <a:rPr lang="zh-CN" altLang="en-US" sz="4000" dirty="0">
                <a:latin typeface="华文行楷" pitchFamily="2" charset="-122"/>
                <a:ea typeface="华文行楷" pitchFamily="2" charset="-122"/>
              </a:rPr>
              <a:t>、被子植物不同于裸子植物的特点是（  ），相同的特征是（   ）</a:t>
            </a:r>
          </a:p>
          <a:p>
            <a:pPr>
              <a:lnSpc>
                <a:spcPct val="90000"/>
              </a:lnSpc>
              <a:buNone/>
            </a:pPr>
            <a:r>
              <a:rPr lang="zh-CN" altLang="en-US" dirty="0">
                <a:latin typeface="华文行楷" pitchFamily="2" charset="-122"/>
                <a:ea typeface="华文行楷" pitchFamily="2" charset="-122"/>
              </a:rPr>
              <a:t> </a:t>
            </a:r>
          </a:p>
          <a:p>
            <a:pPr>
              <a:lnSpc>
                <a:spcPct val="90000"/>
              </a:lnSpc>
              <a:buNone/>
            </a:pPr>
            <a:r>
              <a:rPr lang="en-US" altLang="zh-CN" sz="4000">
                <a:latin typeface="宋体" panose="02010600030101010101" pitchFamily="2" charset="-122"/>
              </a:rPr>
              <a:t>A </a:t>
            </a:r>
            <a:r>
              <a:rPr lang="zh-CN" altLang="en-US" sz="4000" dirty="0">
                <a:latin typeface="宋体" panose="02010600030101010101" pitchFamily="2" charset="-122"/>
              </a:rPr>
              <a:t>、</a:t>
            </a:r>
            <a:r>
              <a:rPr lang="zh-CN" altLang="en-US" sz="4000" b="1" dirty="0">
                <a:latin typeface="宋体" panose="02010600030101010101" pitchFamily="2" charset="-122"/>
              </a:rPr>
              <a:t>产生种子</a:t>
            </a:r>
          </a:p>
          <a:p>
            <a:pPr>
              <a:lnSpc>
                <a:spcPct val="90000"/>
              </a:lnSpc>
              <a:buNone/>
            </a:pPr>
            <a:r>
              <a:rPr lang="en-US" altLang="zh-CN" sz="4000" b="1">
                <a:latin typeface="宋体" panose="02010600030101010101" pitchFamily="2" charset="-122"/>
              </a:rPr>
              <a:t>B </a:t>
            </a:r>
            <a:r>
              <a:rPr lang="zh-CN" altLang="en-US" sz="4000" b="1" dirty="0">
                <a:latin typeface="宋体" panose="02010600030101010101" pitchFamily="2" charset="-122"/>
              </a:rPr>
              <a:t>、胚外有种皮保护</a:t>
            </a:r>
          </a:p>
          <a:p>
            <a:pPr>
              <a:lnSpc>
                <a:spcPct val="90000"/>
              </a:lnSpc>
              <a:buNone/>
            </a:pPr>
            <a:r>
              <a:rPr lang="en-US" altLang="zh-CN" sz="4000" b="1">
                <a:latin typeface="宋体" panose="02010600030101010101" pitchFamily="2" charset="-122"/>
              </a:rPr>
              <a:t>C </a:t>
            </a:r>
            <a:r>
              <a:rPr lang="zh-CN" altLang="en-US" sz="4000" b="1" dirty="0">
                <a:latin typeface="宋体" panose="02010600030101010101" pitchFamily="2" charset="-122"/>
              </a:rPr>
              <a:t>、种子外面有果皮包被</a:t>
            </a:r>
          </a:p>
          <a:p>
            <a:pPr>
              <a:lnSpc>
                <a:spcPct val="90000"/>
              </a:lnSpc>
              <a:buNone/>
            </a:pPr>
            <a:r>
              <a:rPr lang="en-US" altLang="zh-CN" sz="4000" b="1">
                <a:latin typeface="宋体" panose="02010600030101010101" pitchFamily="2" charset="-122"/>
              </a:rPr>
              <a:t>D </a:t>
            </a:r>
            <a:r>
              <a:rPr lang="zh-CN" altLang="en-US" sz="4000" b="1" dirty="0">
                <a:latin typeface="宋体" panose="02010600030101010101" pitchFamily="2" charset="-122"/>
              </a:rPr>
              <a:t>、果实都是由果皮和种皮组成</a:t>
            </a:r>
          </a:p>
        </p:txBody>
      </p:sp>
      <p:sp>
        <p:nvSpPr>
          <p:cNvPr id="147459" name="矩形 147458"/>
          <p:cNvSpPr/>
          <p:nvPr/>
        </p:nvSpPr>
        <p:spPr>
          <a:xfrm>
            <a:off x="6804025" y="1341438"/>
            <a:ext cx="935038" cy="576262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lstStyle/>
          <a:p>
            <a:pPr algn="ctr"/>
            <a:r>
              <a:rPr lang="en-US" altLang="zh-CN" sz="280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</a:p>
        </p:txBody>
      </p:sp>
      <p:sp>
        <p:nvSpPr>
          <p:cNvPr id="147460" name="矩形 147459"/>
          <p:cNvSpPr/>
          <p:nvPr/>
        </p:nvSpPr>
        <p:spPr>
          <a:xfrm>
            <a:off x="1619250" y="1268413"/>
            <a:ext cx="935038" cy="576262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lstStyle/>
          <a:p>
            <a:pPr algn="ctr"/>
            <a:r>
              <a:rPr lang="en-US" altLang="zh-CN" sz="2800">
                <a:solidFill>
                  <a:srgbClr val="FF0000"/>
                </a:solidFill>
                <a:latin typeface="Arial" panose="020B0604020202020204" pitchFamily="34" charset="0"/>
              </a:rPr>
              <a:t>C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47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147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59" grpId="0"/>
      <p:bldP spid="14746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文本占位符 148481"/>
          <p:cNvSpPr>
            <a:spLocks noGrp="1"/>
          </p:cNvSpPr>
          <p:nvPr>
            <p:ph idx="1"/>
          </p:nvPr>
        </p:nvSpPr>
        <p:spPr>
          <a:xfrm>
            <a:off x="250825" y="981075"/>
            <a:ext cx="8540750" cy="4498975"/>
          </a:xfrm>
          <a:ln/>
        </p:spPr>
        <p:txBody>
          <a:bodyPr anchor="t"/>
          <a:lstStyle/>
          <a:p>
            <a:pPr>
              <a:buNone/>
            </a:pPr>
            <a:r>
              <a:rPr lang="en-US" altLang="zh-CN" sz="4400">
                <a:latin typeface="华文行楷" pitchFamily="2" charset="-122"/>
                <a:ea typeface="华文行楷" pitchFamily="2" charset="-122"/>
              </a:rPr>
              <a:t>7</a:t>
            </a:r>
            <a:r>
              <a:rPr lang="zh-CN" altLang="en-US" sz="4400" dirty="0">
                <a:latin typeface="华文行楷" pitchFamily="2" charset="-122"/>
                <a:ea typeface="华文行楷" pitchFamily="2" charset="-122"/>
              </a:rPr>
              <a:t>、植物界中，分布最广，种类最多的一类植物是（   ）</a:t>
            </a:r>
          </a:p>
          <a:p>
            <a:pPr>
              <a:buNone/>
            </a:pPr>
            <a:r>
              <a:rPr lang="en-US" altLang="zh-CN" sz="4000">
                <a:latin typeface="宋体" panose="02010600030101010101" pitchFamily="2" charset="-122"/>
              </a:rPr>
              <a:t>A </a:t>
            </a:r>
            <a:r>
              <a:rPr lang="zh-CN" altLang="en-US" sz="4000" dirty="0">
                <a:latin typeface="宋体" panose="02010600030101010101" pitchFamily="2" charset="-122"/>
              </a:rPr>
              <a:t>、</a:t>
            </a:r>
            <a:r>
              <a:rPr lang="zh-CN" altLang="en-US" sz="4000" b="1" dirty="0">
                <a:latin typeface="宋体" panose="02010600030101010101" pitchFamily="2" charset="-122"/>
              </a:rPr>
              <a:t>藻类植物</a:t>
            </a:r>
          </a:p>
          <a:p>
            <a:pPr>
              <a:buNone/>
            </a:pPr>
            <a:r>
              <a:rPr lang="en-US" altLang="zh-CN" sz="4000" b="1">
                <a:latin typeface="宋体" panose="02010600030101010101" pitchFamily="2" charset="-122"/>
              </a:rPr>
              <a:t>B </a:t>
            </a:r>
            <a:r>
              <a:rPr lang="zh-CN" altLang="en-US" sz="4000" b="1" dirty="0">
                <a:latin typeface="宋体" panose="02010600030101010101" pitchFamily="2" charset="-122"/>
              </a:rPr>
              <a:t>、蕨类植物</a:t>
            </a:r>
          </a:p>
          <a:p>
            <a:pPr>
              <a:buNone/>
            </a:pPr>
            <a:r>
              <a:rPr lang="en-US" altLang="zh-CN" sz="4000" b="1">
                <a:latin typeface="宋体" panose="02010600030101010101" pitchFamily="2" charset="-122"/>
              </a:rPr>
              <a:t>C </a:t>
            </a:r>
            <a:r>
              <a:rPr lang="zh-CN" altLang="en-US" sz="4000" b="1" dirty="0">
                <a:latin typeface="宋体" panose="02010600030101010101" pitchFamily="2" charset="-122"/>
              </a:rPr>
              <a:t>、裸子植物</a:t>
            </a:r>
          </a:p>
          <a:p>
            <a:pPr>
              <a:buNone/>
            </a:pPr>
            <a:r>
              <a:rPr lang="en-US" altLang="zh-CN" sz="4000" b="1">
                <a:latin typeface="宋体" panose="02010600030101010101" pitchFamily="2" charset="-122"/>
              </a:rPr>
              <a:t>D </a:t>
            </a:r>
            <a:r>
              <a:rPr lang="zh-CN" altLang="en-US" sz="4000" b="1" dirty="0">
                <a:latin typeface="宋体" panose="02010600030101010101" pitchFamily="2" charset="-122"/>
              </a:rPr>
              <a:t>、被子植物</a:t>
            </a:r>
          </a:p>
        </p:txBody>
      </p:sp>
      <p:sp>
        <p:nvSpPr>
          <p:cNvPr id="148483" name="矩形 148482"/>
          <p:cNvSpPr/>
          <p:nvPr/>
        </p:nvSpPr>
        <p:spPr>
          <a:xfrm>
            <a:off x="5148263" y="1773238"/>
            <a:ext cx="935037" cy="576262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lstStyle/>
          <a:p>
            <a:pPr algn="ctr"/>
            <a:r>
              <a:rPr lang="en-US" altLang="zh-CN" sz="2800">
                <a:solidFill>
                  <a:srgbClr val="FF0000"/>
                </a:solidFill>
                <a:latin typeface="Arial" panose="020B0604020202020204" pitchFamily="34" charset="0"/>
              </a:rPr>
              <a:t>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48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矩形 173059"/>
          <p:cNvSpPr/>
          <p:nvPr/>
        </p:nvSpPr>
        <p:spPr>
          <a:xfrm>
            <a:off x="395288" y="1052513"/>
            <a:ext cx="7993062" cy="22891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en-US" altLang="zh-CN">
                <a:latin typeface="Times New Roman" panose="02020603050405020304" pitchFamily="18" charset="0"/>
              </a:rPr>
              <a:t>8</a:t>
            </a:r>
            <a:r>
              <a:rPr lang="zh-CN" altLang="en-US" dirty="0">
                <a:latin typeface="Times New Roman" panose="02020603050405020304" pitchFamily="18" charset="0"/>
              </a:rPr>
              <a:t>、我们平时吃的豆油，主要从大豆种子的哪部分榨取的</a:t>
            </a:r>
            <a:r>
              <a:rPr lang="en-US" altLang="zh-CN">
                <a:latin typeface="Times New Roman" panose="02020603050405020304" pitchFamily="18" charset="0"/>
              </a:rPr>
              <a:t>(      )</a:t>
            </a:r>
          </a:p>
          <a:p>
            <a:pPr algn="ctr"/>
            <a:r>
              <a:rPr lang="en-US" altLang="zh-CN">
                <a:latin typeface="Times New Roman" panose="02020603050405020304" pitchFamily="18" charset="0"/>
              </a:rPr>
              <a:t>A </a:t>
            </a:r>
            <a:r>
              <a:rPr lang="zh-CN" altLang="en-US" dirty="0">
                <a:latin typeface="Times New Roman" panose="02020603050405020304" pitchFamily="18" charset="0"/>
              </a:rPr>
              <a:t>、胚轴    </a:t>
            </a:r>
            <a:r>
              <a:rPr lang="en-US" altLang="zh-CN">
                <a:latin typeface="Times New Roman" panose="02020603050405020304" pitchFamily="18" charset="0"/>
              </a:rPr>
              <a:t>B </a:t>
            </a:r>
            <a:r>
              <a:rPr lang="zh-CN" altLang="en-US" dirty="0">
                <a:latin typeface="Times New Roman" panose="02020603050405020304" pitchFamily="18" charset="0"/>
              </a:rPr>
              <a:t>、胚芽    </a:t>
            </a:r>
          </a:p>
          <a:p>
            <a:pPr algn="ctr"/>
            <a:r>
              <a:rPr lang="en-US" altLang="zh-CN">
                <a:latin typeface="Times New Roman" panose="02020603050405020304" pitchFamily="18" charset="0"/>
              </a:rPr>
              <a:t>C </a:t>
            </a:r>
            <a:r>
              <a:rPr lang="zh-CN" altLang="en-US" dirty="0">
                <a:latin typeface="Times New Roman" panose="02020603050405020304" pitchFamily="18" charset="0"/>
              </a:rPr>
              <a:t>、胚乳     </a:t>
            </a:r>
            <a:r>
              <a:rPr lang="en-US" altLang="zh-CN">
                <a:latin typeface="Times New Roman" panose="02020603050405020304" pitchFamily="18" charset="0"/>
              </a:rPr>
              <a:t>D </a:t>
            </a:r>
            <a:r>
              <a:rPr lang="zh-CN" altLang="en-US" dirty="0">
                <a:latin typeface="Times New Roman" panose="02020603050405020304" pitchFamily="18" charset="0"/>
              </a:rPr>
              <a:t>、子叶</a:t>
            </a:r>
          </a:p>
        </p:txBody>
      </p:sp>
      <p:sp>
        <p:nvSpPr>
          <p:cNvPr id="173061" name="文本框 173060"/>
          <p:cNvSpPr txBox="1"/>
          <p:nvPr/>
        </p:nvSpPr>
        <p:spPr>
          <a:xfrm>
            <a:off x="6011863" y="1628775"/>
            <a:ext cx="514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en-US" altLang="zh-CN">
                <a:solidFill>
                  <a:schemeClr val="hlink"/>
                </a:solidFill>
                <a:latin typeface="Times New Roman" panose="02020603050405020304" pitchFamily="18" charset="0"/>
              </a:rPr>
              <a:t>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3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3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61" grpId="0"/>
    </p:bldLst>
  </p:timing>
</p:sld>
</file>

<file path=ppt/theme/theme1.xml><?xml version="1.0" encoding="utf-8"?>
<a:theme xmlns:a="http://schemas.openxmlformats.org/drawingml/2006/main" name="Soaring">
  <a:themeElements>
    <a:clrScheme name="">
      <a:dk1>
        <a:srgbClr val="FFFFFF"/>
      </a:dk1>
      <a:lt1>
        <a:srgbClr val="0000FF"/>
      </a:lt1>
      <a:dk2>
        <a:srgbClr val="FFCC66"/>
      </a:dk2>
      <a:lt2>
        <a:srgbClr val="000000"/>
      </a:lt2>
      <a:accent1>
        <a:srgbClr val="00FFFF"/>
      </a:accent1>
      <a:accent2>
        <a:srgbClr val="3366FF"/>
      </a:accent2>
      <a:accent3>
        <a:srgbClr val="AAAAFF"/>
      </a:accent3>
      <a:accent4>
        <a:srgbClr val="DCDCDC"/>
      </a:accent4>
      <a:accent5>
        <a:srgbClr val="AAFFFF"/>
      </a:accent5>
      <a:accent6>
        <a:srgbClr val="2D5BE5"/>
      </a:accent6>
      <a:hlink>
        <a:srgbClr val="FF0033"/>
      </a:hlink>
      <a:folHlink>
        <a:srgbClr val="FFFF00"/>
      </a:folHlink>
    </a:clrScheme>
    <a:fontScheme name="">
      <a:majorFont>
        <a:latin typeface="Arial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FFFFFF"/>
        </a:dk1>
        <a:lt1>
          <a:srgbClr val="0000FF"/>
        </a:lt1>
        <a:dk2>
          <a:srgbClr val="FFCC66"/>
        </a:dk2>
        <a:lt2>
          <a:srgbClr val="000000"/>
        </a:lt2>
        <a:accent1>
          <a:srgbClr val="00FFFF"/>
        </a:accent1>
        <a:accent2>
          <a:srgbClr val="3366FF"/>
        </a:accent2>
        <a:accent3>
          <a:srgbClr val="AAAAFF"/>
        </a:accent3>
        <a:accent4>
          <a:srgbClr val="DCDCDC"/>
        </a:accent4>
        <a:accent5>
          <a:srgbClr val="AAFFFF"/>
        </a:accent5>
        <a:accent6>
          <a:srgbClr val="2D5BE5"/>
        </a:accent6>
        <a:hlink>
          <a:srgbClr val="FF0033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66CCFF"/>
        </a:accent2>
        <a:accent3>
          <a:srgbClr val="FFFFFF"/>
        </a:accent3>
        <a:accent4>
          <a:srgbClr val="000000"/>
        </a:accent4>
        <a:accent5>
          <a:srgbClr val="B9CAFF"/>
        </a:accent5>
        <a:accent6>
          <a:srgbClr val="5BB7E5"/>
        </a:accent6>
        <a:hlink>
          <a:srgbClr val="CC99FF"/>
        </a:hlink>
        <a:folHlink>
          <a:srgbClr val="00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1E1E1"/>
        </a:accent5>
        <a:accent6>
          <a:srgbClr val="D2D2D2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CC66"/>
        </a:dk2>
        <a:lt2>
          <a:srgbClr val="000000"/>
        </a:lt2>
        <a:accent1>
          <a:srgbClr val="0099CC"/>
        </a:accent1>
        <a:accent2>
          <a:srgbClr val="009999"/>
        </a:accent2>
        <a:accent3>
          <a:srgbClr val="AAC1C1"/>
        </a:accent3>
        <a:accent4>
          <a:srgbClr val="DCDCDC"/>
        </a:accent4>
        <a:accent5>
          <a:srgbClr val="AACAE2"/>
        </a:accent5>
        <a:accent6>
          <a:srgbClr val="008989"/>
        </a:accent6>
        <a:hlink>
          <a:srgbClr val="6600CC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993300"/>
        </a:lt1>
        <a:dk2>
          <a:srgbClr val="FFCC66"/>
        </a:dk2>
        <a:lt2>
          <a:srgbClr val="000000"/>
        </a:lt2>
        <a:accent1>
          <a:srgbClr val="FF6633"/>
        </a:accent1>
        <a:accent2>
          <a:srgbClr val="CC6600"/>
        </a:accent2>
        <a:accent3>
          <a:srgbClr val="CAADAA"/>
        </a:accent3>
        <a:accent4>
          <a:srgbClr val="DCDCDC"/>
        </a:accent4>
        <a:accent5>
          <a:srgbClr val="FFB9AD"/>
        </a:accent5>
        <a:accent6>
          <a:srgbClr val="B75B00"/>
        </a:accent6>
        <a:hlink>
          <a:srgbClr val="CC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细胞膜的功能1</Template>
  <TotalTime>37</TotalTime>
  <Words>605</Words>
  <Application>Microsoft Office PowerPoint</Application>
  <PresentationFormat>全屏显示(4:3)</PresentationFormat>
  <Paragraphs>141</Paragraphs>
  <Slides>29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8" baseType="lpstr">
      <vt:lpstr>黑体</vt:lpstr>
      <vt:lpstr>华文行楷</vt:lpstr>
      <vt:lpstr>楷体_GB2312</vt:lpstr>
      <vt:lpstr>宋体</vt:lpstr>
      <vt:lpstr>Arial</vt:lpstr>
      <vt:lpstr>Calibri</vt:lpstr>
      <vt:lpstr>Times New Roman</vt:lpstr>
      <vt:lpstr>Wingdings</vt:lpstr>
      <vt:lpstr>Soaring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通过比较 ，你发现了什么？</vt:lpstr>
      <vt:lpstr>PowerPoint 演示文稿</vt:lpstr>
      <vt:lpstr>讨论</vt:lpstr>
      <vt:lpstr>PowerPoint 演示文稿</vt:lpstr>
      <vt:lpstr>PowerPoint 演示文稿</vt:lpstr>
      <vt:lpstr>二、种子的结构</vt:lpstr>
      <vt:lpstr>考考你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种子的结构</dc:title>
  <dc:creator>panzhijian</dc:creator>
  <cp:lastModifiedBy>chen hui</cp:lastModifiedBy>
  <cp:revision>171</cp:revision>
  <dcterms:created xsi:type="dcterms:W3CDTF">2004-07-05T09:07:34Z</dcterms:created>
  <dcterms:modified xsi:type="dcterms:W3CDTF">2020-11-30T14:40:55Z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2052-11.1.0.9145</vt:lpwstr>
  </property>
</Properties>
</file>