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8" r:id="rId3"/>
    <p:sldId id="259" r:id="rId4"/>
    <p:sldId id="273" r:id="rId5"/>
    <p:sldId id="274" r:id="rId6"/>
    <p:sldId id="275" r:id="rId7"/>
    <p:sldId id="260" r:id="rId8"/>
    <p:sldId id="276" r:id="rId9"/>
    <p:sldId id="277" r:id="rId10"/>
    <p:sldId id="262" r:id="rId11"/>
    <p:sldId id="263" r:id="rId12"/>
    <p:sldId id="264" r:id="rId13"/>
    <p:sldId id="265" r:id="rId14"/>
    <p:sldId id="278" r:id="rId15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CC0000"/>
    <a:srgbClr val="FFCC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Objects="1" showGuides="1">
      <p:cViewPr varScale="1">
        <p:scale>
          <a:sx n="52" d="100"/>
          <a:sy n="52" d="100"/>
        </p:scale>
        <p:origin x="-1142" y="-77"/>
      </p:cViewPr>
      <p:guideLst>
        <p:guide orient="horz" pos="2160"/>
        <p:guide pos="290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2049"/>
          <p:cNvSpPr>
            <a:spLocks noGrp="1"/>
          </p:cNvSpPr>
          <p:nvPr>
            <p:ph type="ctrTitle"/>
          </p:nvPr>
        </p:nvSpPr>
        <p:spPr>
          <a:xfrm>
            <a:off x="660400" y="2667000"/>
            <a:ext cx="7772400" cy="1216025"/>
          </a:xfrm>
          <a:prstGeom prst="rect">
            <a:avLst/>
          </a:prstGeom>
          <a:noFill/>
          <a:ln w="9525">
            <a:noFill/>
          </a:ln>
        </p:spPr>
        <p:txBody>
          <a:bodyPr vert="horz" anchor="ctr">
            <a:normAutofit/>
          </a:bodyPr>
          <a:lstStyle>
            <a:lvl1pPr lvl="0" algn="ctr">
              <a:defRPr sz="4000" kern="1200">
                <a:solidFill>
                  <a:schemeClr val="bg1"/>
                </a:solidFill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2051" name="副标题 2050"/>
          <p:cNvSpPr>
            <a:spLocks noGrp="1"/>
          </p:cNvSpPr>
          <p:nvPr>
            <p:ph type="subTitle" idx="1"/>
          </p:nvPr>
        </p:nvSpPr>
        <p:spPr>
          <a:xfrm>
            <a:off x="1346200" y="4083050"/>
            <a:ext cx="6400800" cy="804863"/>
          </a:xfrm>
          <a:prstGeom prst="rect">
            <a:avLst/>
          </a:prstGeom>
          <a:noFill/>
          <a:ln w="9525">
            <a:noFill/>
          </a:ln>
        </p:spPr>
        <p:txBody>
          <a:bodyPr vert="horz" anchor="t">
            <a:normAutofit/>
          </a:bodyPr>
          <a:lstStyle>
            <a:lvl1pPr lvl="0">
              <a:buNone/>
              <a:defRPr sz="3000" kern="1200">
                <a:solidFill>
                  <a:schemeClr val="bg1"/>
                </a:solidFill>
              </a:defRPr>
            </a:lvl1pPr>
            <a:lvl2pPr lvl="1">
              <a:buNone/>
              <a:defRPr sz="2000" kern="1200">
                <a:solidFill>
                  <a:schemeClr val="tx1"/>
                </a:solidFill>
              </a:defRPr>
            </a:lvl2pPr>
            <a:lvl3pPr lvl="2">
              <a:buNone/>
              <a:defRPr sz="2000" kern="1200">
                <a:solidFill>
                  <a:schemeClr val="tx1"/>
                </a:solidFill>
              </a:defRPr>
            </a:lvl3pPr>
            <a:lvl4pPr lvl="3">
              <a:buNone/>
              <a:defRPr sz="2000" kern="1200">
                <a:solidFill>
                  <a:schemeClr val="tx1"/>
                </a:solidFill>
              </a:defRPr>
            </a:lvl4pPr>
            <a:lvl5pPr lvl="4">
              <a:buNone/>
              <a:defRPr sz="2000" kern="1200">
                <a:solidFill>
                  <a:schemeClr val="tx1"/>
                </a:solidFill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  <p:transition>
    <p:fade/>
  </p:transition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95288" y="1196975"/>
            <a:ext cx="4093178" cy="511175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5535" y="1196975"/>
            <a:ext cx="4093178" cy="511175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60357" y="260350"/>
            <a:ext cx="2088356" cy="6048375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5288" y="260350"/>
            <a:ext cx="6144005" cy="60483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395288" y="260350"/>
            <a:ext cx="8353425" cy="720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-91440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395288" y="1196975"/>
            <a:ext cx="8353425" cy="51117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 ftr="0" dt="0"/>
  <p:txStyles>
    <p:titleStyle>
      <a:lvl1pPr marL="914400" lvl="0" indent="-914400" algn="l" eaLnBrk="1" latinLnBrk="0" hangingPunct="1">
        <a:lnSpc>
          <a:spcPct val="100000"/>
        </a:lnSpc>
        <a:spcBef>
          <a:spcPct val="0"/>
        </a:spcBef>
        <a:buClr>
          <a:srgbClr val="000000"/>
        </a:buClr>
        <a:buNone/>
        <a:defRPr sz="3200" b="1" kern="1200">
          <a:solidFill>
            <a:schemeClr val="tx1"/>
          </a:solidFill>
          <a:latin typeface="+mj-lt"/>
          <a:ea typeface="+mj-ea"/>
          <a:cs typeface="+mj-cs"/>
          <a:sym typeface="Arial Black" panose="020B0A04020102020204" pitchFamily="34" charset="0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0"/>
        </a:spcBef>
        <a:spcAft>
          <a:spcPts val="400"/>
        </a:spcAft>
        <a:buSzPct val="70000"/>
        <a:buFont typeface="Wingdings" panose="05000000000000000000" pitchFamily="2" charset="2"/>
        <a:buChar char="l"/>
        <a:defRPr sz="2400" b="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lvl="1" indent="-285750" algn="l" defTabSz="914400" eaLnBrk="1" fontAlgn="ctr" latinLnBrk="0" hangingPunct="1">
        <a:lnSpc>
          <a:spcPct val="100000"/>
        </a:lnSpc>
        <a:spcBef>
          <a:spcPct val="0"/>
        </a:spcBef>
        <a:spcAft>
          <a:spcPts val="400"/>
        </a:spcAft>
        <a:buSzPct val="70000"/>
        <a:buFont typeface="Wingdings" panose="05000000000000000000" pitchFamily="2" charset="2"/>
        <a:buChar char="l"/>
        <a:defRPr sz="2000" b="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2pPr>
      <a:lvl3pPr marL="1143000" lvl="2" indent="-228600" algn="l" defTabSz="914400" eaLnBrk="1" fontAlgn="ctr" latinLnBrk="0" hangingPunct="1">
        <a:lnSpc>
          <a:spcPct val="100000"/>
        </a:lnSpc>
        <a:spcBef>
          <a:spcPct val="0"/>
        </a:spcBef>
        <a:spcAft>
          <a:spcPts val="400"/>
        </a:spcAft>
        <a:buSzPct val="70000"/>
        <a:buFont typeface="Wingdings" panose="05000000000000000000" pitchFamily="2" charset="2"/>
        <a:buChar char="l"/>
        <a:defRPr sz="1800" b="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3pPr>
      <a:lvl4pPr marL="1600200" lvl="3" indent="-228600" algn="l" defTabSz="914400" eaLnBrk="1" fontAlgn="ctr" latinLnBrk="0" hangingPunct="1">
        <a:lnSpc>
          <a:spcPct val="100000"/>
        </a:lnSpc>
        <a:spcBef>
          <a:spcPct val="0"/>
        </a:spcBef>
        <a:spcAft>
          <a:spcPts val="400"/>
        </a:spcAft>
        <a:buSzPct val="70000"/>
        <a:buFont typeface="Wingdings" panose="05000000000000000000" pitchFamily="2" charset="2"/>
        <a:buChar char="l"/>
        <a:defRPr sz="1600" b="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4pPr>
      <a:lvl5pPr marL="2057400" lvl="4" indent="-228600" algn="l" defTabSz="914400" eaLnBrk="1" fontAlgn="ctr" latinLnBrk="0" hangingPunct="1">
        <a:lnSpc>
          <a:spcPct val="100000"/>
        </a:lnSpc>
        <a:spcBef>
          <a:spcPct val="0"/>
        </a:spcBef>
        <a:spcAft>
          <a:spcPts val="400"/>
        </a:spcAft>
        <a:buSzPct val="70000"/>
        <a:buFont typeface="Wingdings" panose="05000000000000000000" pitchFamily="2" charset="2"/>
        <a:buChar char="l"/>
        <a:defRPr sz="1600" b="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5pPr>
      <a:lvl6pPr marL="2514600" lvl="5" indent="-228600" algn="l" defTabSz="914400" eaLnBrk="1" fontAlgn="ctr" latinLnBrk="0" hangingPunct="1">
        <a:lnSpc>
          <a:spcPct val="100000"/>
        </a:lnSpc>
        <a:spcBef>
          <a:spcPct val="0"/>
        </a:spcBef>
        <a:spcAft>
          <a:spcPts val="400"/>
        </a:spcAft>
        <a:buSzPct val="70000"/>
        <a:buFont typeface="Wingdings" panose="05000000000000000000" pitchFamily="2" charset="2"/>
        <a:buChar char="l"/>
        <a:defRPr sz="1600" b="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6pPr>
      <a:lvl7pPr marL="2971800" lvl="6" indent="-228600" algn="l" defTabSz="914400" eaLnBrk="1" fontAlgn="ctr" latinLnBrk="0" hangingPunct="1">
        <a:lnSpc>
          <a:spcPct val="100000"/>
        </a:lnSpc>
        <a:spcBef>
          <a:spcPct val="0"/>
        </a:spcBef>
        <a:spcAft>
          <a:spcPts val="400"/>
        </a:spcAft>
        <a:buSzPct val="70000"/>
        <a:buFont typeface="Wingdings" panose="05000000000000000000" pitchFamily="2" charset="2"/>
        <a:buChar char="l"/>
        <a:defRPr sz="1600" b="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7pPr>
      <a:lvl8pPr marL="3429000" lvl="7" indent="-228600" algn="l" defTabSz="914400" eaLnBrk="1" fontAlgn="ctr" latinLnBrk="0" hangingPunct="1">
        <a:lnSpc>
          <a:spcPct val="100000"/>
        </a:lnSpc>
        <a:spcBef>
          <a:spcPct val="0"/>
        </a:spcBef>
        <a:spcAft>
          <a:spcPts val="400"/>
        </a:spcAft>
        <a:buSzPct val="70000"/>
        <a:buFont typeface="Wingdings" panose="05000000000000000000" pitchFamily="2" charset="2"/>
        <a:buChar char="l"/>
        <a:defRPr sz="1600" b="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8pPr>
      <a:lvl9pPr marL="3886200" lvl="8" indent="-228600" algn="l" defTabSz="914400" eaLnBrk="1" fontAlgn="ctr" latinLnBrk="0" hangingPunct="1">
        <a:lnSpc>
          <a:spcPct val="100000"/>
        </a:lnSpc>
        <a:spcBef>
          <a:spcPct val="0"/>
        </a:spcBef>
        <a:spcAft>
          <a:spcPts val="400"/>
        </a:spcAft>
        <a:buSzPct val="70000"/>
        <a:buFont typeface="Wingdings" panose="05000000000000000000" pitchFamily="2" charset="2"/>
        <a:buChar char="l"/>
        <a:defRPr sz="1600" b="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oleObject" Target="../embeddings/oleObject2.bin"/><Relationship Id="rId3" Type="http://schemas.openxmlformats.org/officeDocument/2006/relationships/image" Target="../media/image7.png"/><Relationship Id="rId2" Type="http://schemas.openxmlformats.org/officeDocument/2006/relationships/oleObject" Target="../embeddings/oleObject1.bin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3" name="矩形 4097"/>
          <p:cNvSpPr/>
          <p:nvPr/>
        </p:nvSpPr>
        <p:spPr>
          <a:xfrm>
            <a:off x="1476375" y="3314700"/>
            <a:ext cx="6624638" cy="10525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accent2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</a:rPr>
              <a:t>氧气的性质和制取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accent2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新宋体" panose="02010609030101010101" pitchFamily="49" charset="-122"/>
              <a:ea typeface="新宋体" panose="02010609030101010101" pitchFamily="49" charset="-122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文本框 12289"/>
          <p:cNvSpPr txBox="1"/>
          <p:nvPr/>
        </p:nvSpPr>
        <p:spPr>
          <a:xfrm>
            <a:off x="252413" y="212725"/>
            <a:ext cx="54721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一、氧气的物理性质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8" name="Text Box 7"/>
          <p:cNvSpPr txBox="1"/>
          <p:nvPr/>
        </p:nvSpPr>
        <p:spPr>
          <a:xfrm>
            <a:off x="252413" y="1189038"/>
            <a:ext cx="3810000" cy="579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x-none" sz="3200" b="1" dirty="0">
                <a:solidFill>
                  <a:srgbClr val="C00000"/>
                </a:solidFill>
                <a:latin typeface="楷体_GB2312" pitchFamily="1" charset="-122"/>
                <a:ea typeface="楷体_GB2312" pitchFamily="1" charset="-122"/>
              </a:rPr>
              <a:t>1. 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1" charset="-122"/>
                <a:ea typeface="楷体_GB2312" pitchFamily="1" charset="-122"/>
              </a:rPr>
              <a:t>色、味、态：</a:t>
            </a:r>
            <a:endParaRPr lang="zh-CN" altLang="en-US" sz="3200" b="1" dirty="0">
              <a:solidFill>
                <a:srgbClr val="C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099" name="Text Box 8"/>
          <p:cNvSpPr txBox="1"/>
          <p:nvPr/>
        </p:nvSpPr>
        <p:spPr>
          <a:xfrm>
            <a:off x="250825" y="2492375"/>
            <a:ext cx="2819400" cy="579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x-none" sz="3200" b="1" dirty="0">
                <a:solidFill>
                  <a:srgbClr val="C00000"/>
                </a:solidFill>
                <a:latin typeface="楷体_GB2312" pitchFamily="1" charset="-122"/>
                <a:ea typeface="楷体_GB2312" pitchFamily="1" charset="-122"/>
              </a:rPr>
              <a:t>2. 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1" charset="-122"/>
                <a:ea typeface="楷体_GB2312" pitchFamily="1" charset="-122"/>
              </a:rPr>
              <a:t>密度：</a:t>
            </a:r>
            <a:endParaRPr lang="zh-CN" altLang="en-US" sz="3200" b="1" dirty="0">
              <a:solidFill>
                <a:srgbClr val="C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100" name="Text Box 9"/>
          <p:cNvSpPr txBox="1"/>
          <p:nvPr/>
        </p:nvSpPr>
        <p:spPr>
          <a:xfrm>
            <a:off x="250825" y="3544888"/>
            <a:ext cx="3352800" cy="579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x-none" sz="3200" b="1" dirty="0">
                <a:solidFill>
                  <a:srgbClr val="C00000"/>
                </a:solidFill>
                <a:latin typeface="楷体_GB2312" pitchFamily="1" charset="-122"/>
                <a:ea typeface="楷体_GB2312" pitchFamily="1" charset="-122"/>
              </a:rPr>
              <a:t>3.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1" charset="-122"/>
                <a:ea typeface="楷体_GB2312" pitchFamily="1" charset="-122"/>
              </a:rPr>
              <a:t>溶解性：</a:t>
            </a:r>
            <a:endParaRPr lang="zh-CN" altLang="en-US" sz="3200" b="1" dirty="0">
              <a:solidFill>
                <a:srgbClr val="C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101" name="Text Box 10"/>
          <p:cNvSpPr txBox="1"/>
          <p:nvPr/>
        </p:nvSpPr>
        <p:spPr>
          <a:xfrm>
            <a:off x="295275" y="4505325"/>
            <a:ext cx="3124200" cy="579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x-none" sz="3200" b="1" dirty="0">
                <a:solidFill>
                  <a:srgbClr val="C00000"/>
                </a:solidFill>
                <a:latin typeface="楷体_GB2312" pitchFamily="1" charset="-122"/>
                <a:ea typeface="楷体_GB2312" pitchFamily="1" charset="-122"/>
              </a:rPr>
              <a:t>4.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1" charset="-122"/>
                <a:ea typeface="楷体_GB2312" pitchFamily="1" charset="-122"/>
              </a:rPr>
              <a:t>三态转化：</a:t>
            </a:r>
            <a:endParaRPr lang="zh-CN" altLang="en-US" sz="3200" b="1" dirty="0">
              <a:solidFill>
                <a:srgbClr val="C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2295" name="Text Box 11"/>
          <p:cNvSpPr txBox="1"/>
          <p:nvPr/>
        </p:nvSpPr>
        <p:spPr>
          <a:xfrm>
            <a:off x="827088" y="1841500"/>
            <a:ext cx="8153400" cy="5778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通常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情况下没有颜色、没有气味的气体。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6" name="Text Box 12"/>
          <p:cNvSpPr txBox="1"/>
          <p:nvPr/>
        </p:nvSpPr>
        <p:spPr>
          <a:xfrm>
            <a:off x="2005013" y="2643188"/>
            <a:ext cx="4114800" cy="579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比空气密度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略大</a:t>
            </a:r>
            <a:endParaRPr lang="zh-CN" altLang="en-US" sz="32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7" name="Text Box 13"/>
          <p:cNvSpPr txBox="1"/>
          <p:nvPr/>
        </p:nvSpPr>
        <p:spPr>
          <a:xfrm>
            <a:off x="2117725" y="3600450"/>
            <a:ext cx="2971800" cy="579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不易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溶于水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2298" name="组合 12297"/>
          <p:cNvGrpSpPr/>
          <p:nvPr/>
        </p:nvGrpSpPr>
        <p:grpSpPr>
          <a:xfrm>
            <a:off x="1743075" y="4621213"/>
            <a:ext cx="7010400" cy="1687512"/>
            <a:chOff x="0" y="0"/>
            <a:chExt cx="7010400" cy="1686818"/>
          </a:xfrm>
        </p:grpSpPr>
        <p:grpSp>
          <p:nvGrpSpPr>
            <p:cNvPr id="4106" name="组合 12298"/>
            <p:cNvGrpSpPr/>
            <p:nvPr/>
          </p:nvGrpSpPr>
          <p:grpSpPr>
            <a:xfrm>
              <a:off x="0" y="533400"/>
              <a:ext cx="7010400" cy="1153418"/>
              <a:chOff x="0" y="0"/>
              <a:chExt cx="7010400" cy="1153418"/>
            </a:xfrm>
          </p:grpSpPr>
          <p:sp>
            <p:nvSpPr>
              <p:cNvPr id="4107" name="Text Box 14"/>
              <p:cNvSpPr txBox="1"/>
              <p:nvPr/>
            </p:nvSpPr>
            <p:spPr>
              <a:xfrm>
                <a:off x="0" y="76200"/>
                <a:ext cx="1295400" cy="9541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 lvl="0" indent="0" algn="ctr">
                  <a:spcBef>
                    <a:spcPct val="50000"/>
                  </a:spcBef>
                </a:pPr>
                <a:r>
                  <a:rPr lang="zh-CN" altLang="en-US" sz="3200" b="1" dirty="0">
                    <a:solidFill>
                      <a:srgbClr val="0000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气体</a:t>
                </a:r>
                <a:r>
                  <a:rPr lang="zh-CN" altLang="en-US" sz="24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（无色）</a:t>
                </a:r>
                <a:endParaRPr lang="zh-CN" altLang="en-US" sz="24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4108" name="Line 16"/>
              <p:cNvSpPr/>
              <p:nvPr/>
            </p:nvSpPr>
            <p:spPr>
              <a:xfrm>
                <a:off x="1143000" y="685799"/>
                <a:ext cx="1447800" cy="45719"/>
              </a:xfrm>
              <a:prstGeom prst="line">
                <a:avLst/>
              </a:prstGeom>
              <a:ln w="635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sm" len="med"/>
              </a:ln>
            </p:spPr>
          </p:sp>
          <p:sp>
            <p:nvSpPr>
              <p:cNvPr id="4109" name="Text Box 17"/>
              <p:cNvSpPr txBox="1"/>
              <p:nvPr/>
            </p:nvSpPr>
            <p:spPr>
              <a:xfrm>
                <a:off x="2438400" y="76200"/>
                <a:ext cx="1676400" cy="10772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 lvl="0" indent="0" algn="ctr">
                  <a:spcBef>
                    <a:spcPct val="50000"/>
                  </a:spcBef>
                </a:pPr>
                <a:r>
                  <a:rPr lang="zh-CN" altLang="en-US" sz="3200" b="1" dirty="0">
                    <a:solidFill>
                      <a:srgbClr val="0000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液体 </a:t>
                </a:r>
                <a:r>
                  <a:rPr lang="zh-CN" altLang="en-US" sz="32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zh-CN" altLang="en-US" sz="24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淡蓝色）</a:t>
                </a:r>
                <a:endParaRPr lang="zh-CN" altLang="en-US" sz="24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4110" name="Line 18"/>
              <p:cNvSpPr/>
              <p:nvPr/>
            </p:nvSpPr>
            <p:spPr>
              <a:xfrm>
                <a:off x="3733800" y="655316"/>
                <a:ext cx="1676400" cy="45719"/>
              </a:xfrm>
              <a:prstGeom prst="line">
                <a:avLst/>
              </a:prstGeom>
              <a:ln w="635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sm" len="med"/>
              </a:ln>
            </p:spPr>
          </p:sp>
          <p:sp>
            <p:nvSpPr>
              <p:cNvPr id="4111" name="Text Box 19"/>
              <p:cNvSpPr txBox="1"/>
              <p:nvPr/>
            </p:nvSpPr>
            <p:spPr>
              <a:xfrm>
                <a:off x="5257800" y="112693"/>
                <a:ext cx="1752600" cy="9541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 lvl="0" indent="0" algn="ctr">
                  <a:spcBef>
                    <a:spcPct val="50000"/>
                  </a:spcBef>
                </a:pPr>
                <a:r>
                  <a:rPr lang="zh-CN" altLang="en-US" sz="3200" b="1" dirty="0">
                    <a:solidFill>
                      <a:srgbClr val="0000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固体 </a:t>
                </a:r>
                <a:r>
                  <a:rPr lang="zh-CN" altLang="en-US" sz="24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（淡蓝色）</a:t>
                </a:r>
                <a:endParaRPr lang="zh-CN" altLang="en-US" sz="24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4112" name="Text Box 20"/>
              <p:cNvSpPr txBox="1"/>
              <p:nvPr/>
            </p:nvSpPr>
            <p:spPr>
              <a:xfrm>
                <a:off x="1143000" y="76200"/>
                <a:ext cx="1676400" cy="57943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 lvl="0" indent="0">
                  <a:spcBef>
                    <a:spcPct val="50000"/>
                  </a:spcBef>
                </a:pPr>
                <a:r>
                  <a:rPr lang="en-US" altLang="x-none" sz="32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-183℃</a:t>
                </a:r>
                <a:endParaRPr lang="en-US" altLang="x-none" sz="32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4113" name="Text Box 21"/>
              <p:cNvSpPr txBox="1"/>
              <p:nvPr/>
            </p:nvSpPr>
            <p:spPr>
              <a:xfrm>
                <a:off x="3810000" y="0"/>
                <a:ext cx="1676400" cy="57943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 lvl="0" indent="0">
                  <a:spcBef>
                    <a:spcPct val="50000"/>
                  </a:spcBef>
                </a:pPr>
                <a:r>
                  <a:rPr lang="en-US" altLang="x-none" sz="32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-218℃</a:t>
                </a:r>
                <a:endParaRPr lang="en-US" altLang="x-none" sz="32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114" name="矩形 19"/>
            <p:cNvSpPr/>
            <p:nvPr/>
          </p:nvSpPr>
          <p:spPr>
            <a:xfrm>
              <a:off x="1295400" y="0"/>
              <a:ext cx="2042547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x-none" sz="36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101kPa</a:t>
              </a:r>
              <a:r>
                <a:rPr lang="zh-CN" altLang="en-US" sz="36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下</a:t>
              </a:r>
              <a:endPara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bldLvl="0"/>
      <p:bldP spid="12296" grpId="0" bldLvl="0"/>
      <p:bldP spid="12297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Box 2"/>
          <p:cNvSpPr txBox="1"/>
          <p:nvPr/>
        </p:nvSpPr>
        <p:spPr>
          <a:xfrm>
            <a:off x="393700" y="1149350"/>
            <a:ext cx="4683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x-none" sz="3200" b="1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、与非金属反应：</a:t>
            </a:r>
            <a:endParaRPr lang="zh-CN" altLang="en-US" sz="3200" b="1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315" name="组合 13314"/>
          <p:cNvGrpSpPr/>
          <p:nvPr/>
        </p:nvGrpSpPr>
        <p:grpSpPr>
          <a:xfrm>
            <a:off x="395288" y="1608138"/>
            <a:ext cx="6704012" cy="4768850"/>
            <a:chOff x="0" y="0"/>
            <a:chExt cx="10559" cy="7511"/>
          </a:xfrm>
        </p:grpSpPr>
        <p:grpSp>
          <p:nvGrpSpPr>
            <p:cNvPr id="5123" name="组合 13315"/>
            <p:cNvGrpSpPr/>
            <p:nvPr/>
          </p:nvGrpSpPr>
          <p:grpSpPr>
            <a:xfrm>
              <a:off x="453" y="0"/>
              <a:ext cx="7967" cy="1375"/>
              <a:chOff x="0" y="0"/>
              <a:chExt cx="3960440" cy="873003"/>
            </a:xfrm>
          </p:grpSpPr>
          <p:grpSp>
            <p:nvGrpSpPr>
              <p:cNvPr id="5124" name="组合 13316"/>
              <p:cNvGrpSpPr/>
              <p:nvPr/>
            </p:nvGrpSpPr>
            <p:grpSpPr>
              <a:xfrm>
                <a:off x="1296144" y="520899"/>
                <a:ext cx="936104" cy="73596"/>
                <a:chOff x="0" y="0"/>
                <a:chExt cx="936104" cy="73596"/>
              </a:xfrm>
            </p:grpSpPr>
            <p:cxnSp>
              <p:nvCxnSpPr>
                <p:cNvPr id="5125" name="直接连接符 8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126" name="直接连接符 9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5127" name="组合 13319"/>
              <p:cNvGrpSpPr/>
              <p:nvPr/>
            </p:nvGrpSpPr>
            <p:grpSpPr>
              <a:xfrm>
                <a:off x="0" y="0"/>
                <a:ext cx="3960440" cy="873003"/>
                <a:chOff x="0" y="0"/>
                <a:chExt cx="3960440" cy="873003"/>
              </a:xfrm>
            </p:grpSpPr>
            <p:sp>
              <p:nvSpPr>
                <p:cNvPr id="5128" name="TextBox 6"/>
                <p:cNvSpPr txBox="1"/>
                <p:nvPr/>
              </p:nvSpPr>
              <p:spPr>
                <a:xfrm>
                  <a:off x="0" y="49206"/>
                  <a:ext cx="3960440" cy="8237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C + O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                 CO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endParaRPr lang="zh-CN" altLang="en-US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129" name="TextBox 7"/>
                <p:cNvSpPr txBox="1"/>
                <p:nvPr/>
              </p:nvSpPr>
              <p:spPr>
                <a:xfrm>
                  <a:off x="1440273" y="0"/>
                  <a:ext cx="1079894" cy="54919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zh-CN" altLang="en-US" sz="20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点燃</a:t>
                  </a:r>
                  <a:endParaRPr lang="zh-CN" altLang="en-US" sz="2000" b="1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5130" name="组合 13322"/>
            <p:cNvGrpSpPr/>
            <p:nvPr/>
          </p:nvGrpSpPr>
          <p:grpSpPr>
            <a:xfrm>
              <a:off x="0" y="1464"/>
              <a:ext cx="7293" cy="1360"/>
              <a:chOff x="0" y="0"/>
              <a:chExt cx="3960440" cy="863662"/>
            </a:xfrm>
          </p:grpSpPr>
          <p:grpSp>
            <p:nvGrpSpPr>
              <p:cNvPr id="5131" name="组合 13323"/>
              <p:cNvGrpSpPr/>
              <p:nvPr/>
            </p:nvGrpSpPr>
            <p:grpSpPr>
              <a:xfrm>
                <a:off x="1368152" y="448891"/>
                <a:ext cx="936104" cy="73596"/>
                <a:chOff x="0" y="0"/>
                <a:chExt cx="936104" cy="73596"/>
              </a:xfrm>
            </p:grpSpPr>
            <p:cxnSp>
              <p:nvCxnSpPr>
                <p:cNvPr id="5132" name="直接连接符 15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133" name="直接连接符 16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5134" name="组合 13326"/>
              <p:cNvGrpSpPr/>
              <p:nvPr/>
            </p:nvGrpSpPr>
            <p:grpSpPr>
              <a:xfrm>
                <a:off x="0" y="0"/>
                <a:ext cx="3960440" cy="863662"/>
                <a:chOff x="0" y="0"/>
                <a:chExt cx="3960440" cy="863662"/>
              </a:xfrm>
            </p:grpSpPr>
            <p:sp>
              <p:nvSpPr>
                <p:cNvPr id="5135" name="TextBox 3"/>
                <p:cNvSpPr txBox="1"/>
                <p:nvPr/>
              </p:nvSpPr>
              <p:spPr>
                <a:xfrm>
                  <a:off x="0" y="38173"/>
                  <a:ext cx="3960440" cy="82548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2C + O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             2CO</a:t>
                  </a:r>
                  <a:endParaRPr lang="zh-CN" altLang="en-US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136" name="TextBox 14"/>
                <p:cNvSpPr txBox="1"/>
                <p:nvPr/>
              </p:nvSpPr>
              <p:spPr>
                <a:xfrm>
                  <a:off x="1440530" y="0"/>
                  <a:ext cx="1079380" cy="55032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zh-CN" altLang="en-US" sz="20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点燃</a:t>
                  </a:r>
                  <a:endParaRPr lang="zh-CN" altLang="en-US" sz="2000" b="1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5137" name="组合 13329"/>
            <p:cNvGrpSpPr/>
            <p:nvPr/>
          </p:nvGrpSpPr>
          <p:grpSpPr>
            <a:xfrm>
              <a:off x="579" y="2939"/>
              <a:ext cx="7598" cy="1375"/>
              <a:chOff x="0" y="0"/>
              <a:chExt cx="3960440" cy="873003"/>
            </a:xfrm>
          </p:grpSpPr>
          <p:grpSp>
            <p:nvGrpSpPr>
              <p:cNvPr id="5138" name="组合 13330"/>
              <p:cNvGrpSpPr/>
              <p:nvPr/>
            </p:nvGrpSpPr>
            <p:grpSpPr>
              <a:xfrm>
                <a:off x="1296144" y="520899"/>
                <a:ext cx="936104" cy="73596"/>
                <a:chOff x="0" y="0"/>
                <a:chExt cx="936104" cy="73596"/>
              </a:xfrm>
            </p:grpSpPr>
            <p:cxnSp>
              <p:nvCxnSpPr>
                <p:cNvPr id="5139" name="直接连接符 22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140" name="直接连接符 23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5141" name="组合 13333"/>
              <p:cNvGrpSpPr/>
              <p:nvPr/>
            </p:nvGrpSpPr>
            <p:grpSpPr>
              <a:xfrm>
                <a:off x="0" y="0"/>
                <a:ext cx="3960440" cy="873003"/>
                <a:chOff x="0" y="0"/>
                <a:chExt cx="3960440" cy="873003"/>
              </a:xfrm>
            </p:grpSpPr>
            <p:sp>
              <p:nvSpPr>
                <p:cNvPr id="5142" name="TextBox 3"/>
                <p:cNvSpPr txBox="1"/>
                <p:nvPr/>
              </p:nvSpPr>
              <p:spPr>
                <a:xfrm>
                  <a:off x="0" y="49206"/>
                  <a:ext cx="3960440" cy="8237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S + O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              SO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endParaRPr lang="zh-CN" altLang="en-US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143" name="TextBox 21"/>
                <p:cNvSpPr txBox="1"/>
                <p:nvPr/>
              </p:nvSpPr>
              <p:spPr>
                <a:xfrm>
                  <a:off x="1440516" y="0"/>
                  <a:ext cx="1079408" cy="54919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zh-CN" altLang="en-US" sz="20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点燃</a:t>
                  </a:r>
                  <a:endParaRPr lang="zh-CN" altLang="en-US" sz="2000" b="1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5144" name="组合 13336"/>
            <p:cNvGrpSpPr/>
            <p:nvPr/>
          </p:nvGrpSpPr>
          <p:grpSpPr>
            <a:xfrm>
              <a:off x="567" y="4533"/>
              <a:ext cx="9992" cy="1450"/>
              <a:chOff x="0" y="0"/>
              <a:chExt cx="5040560" cy="921168"/>
            </a:xfrm>
          </p:grpSpPr>
          <p:grpSp>
            <p:nvGrpSpPr>
              <p:cNvPr id="5145" name="组合 13337"/>
              <p:cNvGrpSpPr/>
              <p:nvPr/>
            </p:nvGrpSpPr>
            <p:grpSpPr>
              <a:xfrm>
                <a:off x="1584176" y="550638"/>
                <a:ext cx="936104" cy="73596"/>
                <a:chOff x="0" y="0"/>
                <a:chExt cx="936104" cy="73596"/>
              </a:xfrm>
            </p:grpSpPr>
            <p:cxnSp>
              <p:nvCxnSpPr>
                <p:cNvPr id="5146" name="直接连接符 29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147" name="直接连接符 30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5148" name="组合 13340"/>
              <p:cNvGrpSpPr/>
              <p:nvPr/>
            </p:nvGrpSpPr>
            <p:grpSpPr>
              <a:xfrm>
                <a:off x="0" y="0"/>
                <a:ext cx="5040560" cy="921168"/>
                <a:chOff x="0" y="0"/>
                <a:chExt cx="5040560" cy="921168"/>
              </a:xfrm>
            </p:grpSpPr>
            <p:sp>
              <p:nvSpPr>
                <p:cNvPr id="5149" name="TextBox 3"/>
                <p:cNvSpPr txBox="1"/>
                <p:nvPr/>
              </p:nvSpPr>
              <p:spPr>
                <a:xfrm>
                  <a:off x="0" y="96881"/>
                  <a:ext cx="5040560" cy="82428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4P + 5O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              2P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O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5</a:t>
                  </a:r>
                  <a:endParaRPr lang="zh-CN" altLang="en-US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150" name="TextBox 28"/>
                <p:cNvSpPr txBox="1"/>
                <p:nvPr/>
              </p:nvSpPr>
              <p:spPr>
                <a:xfrm>
                  <a:off x="1714245" y="0"/>
                  <a:ext cx="1079759" cy="54952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zh-CN" altLang="en-US" sz="20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点燃</a:t>
                  </a:r>
                  <a:endParaRPr lang="zh-CN" altLang="en-US" sz="2000" b="1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5151" name="组合 13343"/>
            <p:cNvGrpSpPr/>
            <p:nvPr/>
          </p:nvGrpSpPr>
          <p:grpSpPr>
            <a:xfrm>
              <a:off x="627" y="6135"/>
              <a:ext cx="8230" cy="1376"/>
              <a:chOff x="0" y="0"/>
              <a:chExt cx="4464496" cy="872879"/>
            </a:xfrm>
          </p:grpSpPr>
          <p:grpSp>
            <p:nvGrpSpPr>
              <p:cNvPr id="5152" name="组合 13344"/>
              <p:cNvGrpSpPr/>
              <p:nvPr/>
            </p:nvGrpSpPr>
            <p:grpSpPr>
              <a:xfrm>
                <a:off x="1584176" y="504056"/>
                <a:ext cx="936104" cy="73596"/>
                <a:chOff x="0" y="0"/>
                <a:chExt cx="936104" cy="73596"/>
              </a:xfrm>
            </p:grpSpPr>
            <p:cxnSp>
              <p:nvCxnSpPr>
                <p:cNvPr id="5153" name="直接连接符 36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154" name="直接连接符 37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5155" name="组合 13347"/>
              <p:cNvGrpSpPr/>
              <p:nvPr/>
            </p:nvGrpSpPr>
            <p:grpSpPr>
              <a:xfrm>
                <a:off x="0" y="0"/>
                <a:ext cx="4464496" cy="872879"/>
                <a:chOff x="0" y="0"/>
                <a:chExt cx="4464496" cy="872879"/>
              </a:xfrm>
            </p:grpSpPr>
            <p:sp>
              <p:nvSpPr>
                <p:cNvPr id="5156" name="TextBox 3"/>
                <p:cNvSpPr txBox="1"/>
                <p:nvPr/>
              </p:nvSpPr>
              <p:spPr>
                <a:xfrm>
                  <a:off x="0" y="49199"/>
                  <a:ext cx="4464496" cy="82368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2H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 + O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              2H</a:t>
                  </a:r>
                  <a:r>
                    <a:rPr lang="en-US" altLang="x-none" sz="3200" b="1" baseline="-2500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r>
                    <a:rPr lang="en-US" altLang="x-none" sz="32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O</a:t>
                  </a:r>
                  <a:endParaRPr lang="zh-CN" altLang="en-US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157" name="TextBox 35"/>
                <p:cNvSpPr txBox="1"/>
                <p:nvPr/>
              </p:nvSpPr>
              <p:spPr>
                <a:xfrm>
                  <a:off x="1656381" y="0"/>
                  <a:ext cx="1079835" cy="54912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zh-CN" altLang="en-US" sz="20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点燃</a:t>
                  </a:r>
                  <a:endParaRPr lang="zh-CN" altLang="en-US" sz="2000" b="1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  <p:sp>
        <p:nvSpPr>
          <p:cNvPr id="13351" name="TextBox 38"/>
          <p:cNvSpPr txBox="1"/>
          <p:nvPr/>
        </p:nvSpPr>
        <p:spPr>
          <a:xfrm>
            <a:off x="4459288" y="3686175"/>
            <a:ext cx="4578350" cy="822325"/>
          </a:xfrm>
          <a:prstGeom prst="rect">
            <a:avLst/>
          </a:prstGeom>
          <a:solidFill>
            <a:srgbClr val="FFCCFF"/>
          </a:solidFill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1" charset="-122"/>
              </a:rPr>
              <a:t>空气：淡蓝；氧气：蓝紫。刺激性气味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13352" name="TextBox 39"/>
          <p:cNvSpPr txBox="1"/>
          <p:nvPr/>
        </p:nvSpPr>
        <p:spPr>
          <a:xfrm>
            <a:off x="5219700" y="4837113"/>
            <a:ext cx="2160588" cy="51752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1" charset="-122"/>
              </a:rPr>
              <a:t>大量白烟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13353" name="TextBox 40"/>
          <p:cNvSpPr txBox="1"/>
          <p:nvPr/>
        </p:nvSpPr>
        <p:spPr>
          <a:xfrm>
            <a:off x="5264150" y="5848350"/>
            <a:ext cx="36734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淡蓝色火焰；验纯。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61" name="文本框 13353"/>
          <p:cNvSpPr txBox="1"/>
          <p:nvPr/>
        </p:nvSpPr>
        <p:spPr>
          <a:xfrm>
            <a:off x="252413" y="212725"/>
            <a:ext cx="547211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二、氧气可参与的化学反应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55" name="TextBox 38"/>
          <p:cNvSpPr txBox="1"/>
          <p:nvPr/>
        </p:nvSpPr>
        <p:spPr>
          <a:xfrm>
            <a:off x="4802188" y="1700213"/>
            <a:ext cx="4137025" cy="823912"/>
          </a:xfrm>
          <a:prstGeom prst="rect">
            <a:avLst/>
          </a:prstGeom>
          <a:solidFill>
            <a:srgbClr val="FFCCFF"/>
          </a:solidFill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1" charset="-122"/>
              </a:rPr>
              <a:t>空气：红光；氧气：白光。气体可使澄清石灰水变浑浊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13356" name="TextBox 39"/>
          <p:cNvSpPr txBox="1"/>
          <p:nvPr/>
        </p:nvSpPr>
        <p:spPr>
          <a:xfrm>
            <a:off x="4459288" y="2781300"/>
            <a:ext cx="4479925" cy="82232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1" charset="-122"/>
              </a:rPr>
              <a:t>反应物相同，量不同，产物不同。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楷体_GB2312" pitchFamily="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3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3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3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/>
      <p:bldP spid="13351" grpId="0" bldLvl="0"/>
      <p:bldP spid="13352" grpId="0" bldLvl="0"/>
      <p:bldP spid="13353" grpId="0" bldLvl="0"/>
      <p:bldP spid="13355" grpId="0" bldLvl="0"/>
      <p:bldP spid="13356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TextBox 2"/>
          <p:cNvSpPr txBox="1"/>
          <p:nvPr/>
        </p:nvSpPr>
        <p:spPr>
          <a:xfrm>
            <a:off x="538163" y="1052513"/>
            <a:ext cx="468153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x-none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、与金属反应：</a:t>
            </a:r>
            <a:endParaRPr lang="zh-CN" altLang="en-US" sz="3200" b="1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9" name="TextBox 3"/>
          <p:cNvSpPr txBox="1"/>
          <p:nvPr/>
        </p:nvSpPr>
        <p:spPr>
          <a:xfrm>
            <a:off x="5353050" y="4927600"/>
            <a:ext cx="1555750" cy="51752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2800" b="1" dirty="0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红→黑</a:t>
            </a:r>
            <a:endParaRPr lang="zh-CN" altLang="en-US" sz="2800" b="1" dirty="0">
              <a:solidFill>
                <a:srgbClr val="0000CC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grpSp>
        <p:nvGrpSpPr>
          <p:cNvPr id="14340" name="组合 14339"/>
          <p:cNvGrpSpPr/>
          <p:nvPr/>
        </p:nvGrpSpPr>
        <p:grpSpPr>
          <a:xfrm>
            <a:off x="682625" y="2060575"/>
            <a:ext cx="804863" cy="944563"/>
            <a:chOff x="0" y="0"/>
            <a:chExt cx="1266" cy="1488"/>
          </a:xfrm>
        </p:grpSpPr>
        <p:sp>
          <p:nvSpPr>
            <p:cNvPr id="6148" name="左大括号 30"/>
            <p:cNvSpPr/>
            <p:nvPr/>
          </p:nvSpPr>
          <p:spPr>
            <a:xfrm>
              <a:off x="908" y="114"/>
              <a:ext cx="358" cy="1305"/>
            </a:xfrm>
            <a:prstGeom prst="leftBrace">
              <a:avLst>
                <a:gd name="adj1" fmla="val 8201"/>
                <a:gd name="adj2" fmla="val 50000"/>
              </a:avLst>
            </a:prstGeom>
            <a:noFill/>
            <a:ln w="28575" cap="flat" cmpd="sng">
              <a:solidFill>
                <a:srgbClr val="AF3408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p>
              <a:pPr lvl="0" indent="0" algn="ctr"/>
              <a:endParaRPr lang="zh-CN" altLang="en-US" dirty="0">
                <a:latin typeface="Perpetua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6149" name="TextBox 31"/>
            <p:cNvSpPr txBox="1"/>
            <p:nvPr/>
          </p:nvSpPr>
          <p:spPr>
            <a:xfrm>
              <a:off x="0" y="0"/>
              <a:ext cx="610" cy="14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zh-CN" altLang="en-US" sz="2800" b="1" dirty="0">
                  <a:solidFill>
                    <a:srgbClr val="C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常温</a:t>
              </a:r>
              <a:endParaRPr lang="zh-CN" alt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343" name="TextBox 32"/>
          <p:cNvSpPr txBox="1"/>
          <p:nvPr/>
        </p:nvSpPr>
        <p:spPr>
          <a:xfrm>
            <a:off x="6130925" y="2640013"/>
            <a:ext cx="2541588" cy="517525"/>
          </a:xfrm>
          <a:prstGeom prst="rect">
            <a:avLst/>
          </a:prstGeom>
          <a:solidFill>
            <a:srgbClr val="FFCCFF"/>
          </a:solidFill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1" charset="-122"/>
              </a:rPr>
              <a:t>耐腐蚀的原因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14344" name="TextBox 33"/>
          <p:cNvSpPr txBox="1"/>
          <p:nvPr/>
        </p:nvSpPr>
        <p:spPr>
          <a:xfrm>
            <a:off x="5470525" y="3325813"/>
            <a:ext cx="3349625" cy="823912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剧烈燃烧、火星四射、黑色固体、放热。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5" name="TextBox 34"/>
          <p:cNvSpPr txBox="1"/>
          <p:nvPr/>
        </p:nvSpPr>
        <p:spPr>
          <a:xfrm>
            <a:off x="5616575" y="1863725"/>
            <a:ext cx="3055938" cy="51752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1" charset="-122"/>
              </a:rPr>
              <a:t>点燃：耀眼白光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14346" name="TextBox 35"/>
          <p:cNvSpPr txBox="1"/>
          <p:nvPr/>
        </p:nvSpPr>
        <p:spPr>
          <a:xfrm>
            <a:off x="684213" y="5849938"/>
            <a:ext cx="2808287" cy="579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真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金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不怕火炼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7" name="TextBox 36"/>
          <p:cNvSpPr txBox="1"/>
          <p:nvPr/>
        </p:nvSpPr>
        <p:spPr>
          <a:xfrm>
            <a:off x="4975225" y="5849938"/>
            <a:ext cx="3865563" cy="579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关键词：金属活动性</a:t>
            </a:r>
            <a:endParaRPr lang="zh-CN" altLang="en-US" sz="3200" b="1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5" name="文本框 14347"/>
          <p:cNvSpPr txBox="1"/>
          <p:nvPr/>
        </p:nvSpPr>
        <p:spPr>
          <a:xfrm>
            <a:off x="252413" y="212725"/>
            <a:ext cx="54721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二、氧气可参与的化学反应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4349" name="组合 14348"/>
          <p:cNvGrpSpPr/>
          <p:nvPr/>
        </p:nvGrpSpPr>
        <p:grpSpPr>
          <a:xfrm>
            <a:off x="250825" y="1660525"/>
            <a:ext cx="6408738" cy="3857625"/>
            <a:chOff x="0" y="0"/>
            <a:chExt cx="10092" cy="6074"/>
          </a:xfrm>
        </p:grpSpPr>
        <p:grpSp>
          <p:nvGrpSpPr>
            <p:cNvPr id="6157" name="组合 14349"/>
            <p:cNvGrpSpPr/>
            <p:nvPr/>
          </p:nvGrpSpPr>
          <p:grpSpPr>
            <a:xfrm>
              <a:off x="1588" y="2269"/>
              <a:ext cx="7913" cy="1423"/>
              <a:chOff x="0" y="0"/>
              <a:chExt cx="4464496" cy="903005"/>
            </a:xfrm>
          </p:grpSpPr>
          <p:grpSp>
            <p:nvGrpSpPr>
              <p:cNvPr id="6158" name="组合 14350"/>
              <p:cNvGrpSpPr/>
              <p:nvPr/>
            </p:nvGrpSpPr>
            <p:grpSpPr>
              <a:xfrm>
                <a:off x="1728192" y="504056"/>
                <a:ext cx="936104" cy="73596"/>
                <a:chOff x="0" y="0"/>
                <a:chExt cx="936104" cy="73596"/>
              </a:xfrm>
            </p:grpSpPr>
            <p:cxnSp>
              <p:nvCxnSpPr>
                <p:cNvPr id="6159" name="直接连接符 9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6160" name="直接连接符 10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6161" name="组合 14353"/>
              <p:cNvGrpSpPr/>
              <p:nvPr/>
            </p:nvGrpSpPr>
            <p:grpSpPr>
              <a:xfrm>
                <a:off x="0" y="0"/>
                <a:ext cx="4464496" cy="903005"/>
                <a:chOff x="0" y="0"/>
                <a:chExt cx="4464496" cy="903005"/>
              </a:xfrm>
            </p:grpSpPr>
            <p:sp>
              <p:nvSpPr>
                <p:cNvPr id="6162" name="TextBox 3"/>
                <p:cNvSpPr txBox="1"/>
                <p:nvPr/>
              </p:nvSpPr>
              <p:spPr>
                <a:xfrm>
                  <a:off x="0" y="72008"/>
                  <a:ext cx="4464496" cy="8309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en-US" altLang="x-none" sz="32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3Fe + 2O</a:t>
                  </a:r>
                  <a:r>
                    <a:rPr lang="en-US" altLang="x-none" sz="3200" b="1" baseline="-250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r>
                    <a:rPr lang="en-US" altLang="x-none" sz="32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          Fe</a:t>
                  </a:r>
                  <a:r>
                    <a:rPr lang="en-US" altLang="x-none" sz="3200" b="1" baseline="-250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3</a:t>
                  </a:r>
                  <a:r>
                    <a:rPr lang="en-US" altLang="x-none" sz="32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O</a:t>
                  </a:r>
                  <a:r>
                    <a:rPr lang="en-US" altLang="x-none" sz="3200" b="1" baseline="-250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4</a:t>
                  </a:r>
                  <a:endParaRPr lang="zh-CN" altLang="en-US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6163" name="TextBox 8"/>
                <p:cNvSpPr txBox="1"/>
                <p:nvPr/>
              </p:nvSpPr>
              <p:spPr>
                <a:xfrm>
                  <a:off x="1800200" y="0"/>
                  <a:ext cx="1080120" cy="55399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zh-CN" altLang="en-US" sz="20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点燃</a:t>
                  </a:r>
                  <a:endParaRPr lang="zh-CN" altLang="en-US" sz="2000" b="1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6164" name="组合 14356"/>
            <p:cNvGrpSpPr/>
            <p:nvPr/>
          </p:nvGrpSpPr>
          <p:grpSpPr>
            <a:xfrm>
              <a:off x="1928" y="0"/>
              <a:ext cx="7630" cy="1310"/>
              <a:chOff x="0" y="0"/>
              <a:chExt cx="4464496" cy="830997"/>
            </a:xfrm>
          </p:grpSpPr>
          <p:grpSp>
            <p:nvGrpSpPr>
              <p:cNvPr id="6165" name="组合 14357"/>
              <p:cNvGrpSpPr/>
              <p:nvPr/>
            </p:nvGrpSpPr>
            <p:grpSpPr>
              <a:xfrm>
                <a:off x="1656184" y="415205"/>
                <a:ext cx="936104" cy="73596"/>
                <a:chOff x="0" y="0"/>
                <a:chExt cx="936104" cy="73596"/>
              </a:xfrm>
            </p:grpSpPr>
            <p:cxnSp>
              <p:nvCxnSpPr>
                <p:cNvPr id="6166" name="直接连接符 16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6167" name="直接连接符 17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6168" name="TextBox 3"/>
              <p:cNvSpPr txBox="1"/>
              <p:nvPr/>
            </p:nvSpPr>
            <p:spPr>
              <a:xfrm>
                <a:off x="0" y="0"/>
                <a:ext cx="4464496" cy="8309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marL="342900" lvl="0" indent="-342900">
                  <a:lnSpc>
                    <a:spcPct val="150000"/>
                  </a:lnSpc>
                </a:pPr>
                <a:r>
                  <a:rPr lang="en-US" altLang="x-none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2Mg + O</a:t>
                </a:r>
                <a:r>
                  <a:rPr lang="en-US" altLang="x-none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r>
                  <a:rPr lang="en-US" altLang="x-none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          2MgO</a:t>
                </a:r>
                <a:endParaRPr lang="zh-CN" altLang="en-US" sz="3200" b="1" baseline="-25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169" name="组合 14361"/>
            <p:cNvGrpSpPr/>
            <p:nvPr/>
          </p:nvGrpSpPr>
          <p:grpSpPr>
            <a:xfrm>
              <a:off x="1928" y="1136"/>
              <a:ext cx="7977" cy="1308"/>
              <a:chOff x="0" y="0"/>
              <a:chExt cx="4429156" cy="830997"/>
            </a:xfrm>
          </p:grpSpPr>
          <p:grpSp>
            <p:nvGrpSpPr>
              <p:cNvPr id="6170" name="组合 14362"/>
              <p:cNvGrpSpPr/>
              <p:nvPr/>
            </p:nvGrpSpPr>
            <p:grpSpPr>
              <a:xfrm>
                <a:off x="1714512" y="428628"/>
                <a:ext cx="936104" cy="73596"/>
                <a:chOff x="0" y="0"/>
                <a:chExt cx="936104" cy="73596"/>
              </a:xfrm>
            </p:grpSpPr>
            <p:cxnSp>
              <p:nvCxnSpPr>
                <p:cNvPr id="6171" name="直接连接符 21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6172" name="直接连接符 22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6173" name="TextBox 3"/>
              <p:cNvSpPr txBox="1"/>
              <p:nvPr/>
            </p:nvSpPr>
            <p:spPr>
              <a:xfrm>
                <a:off x="0" y="0"/>
                <a:ext cx="4429156" cy="8309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marL="342900" lvl="0" indent="-342900">
                  <a:lnSpc>
                    <a:spcPct val="150000"/>
                  </a:lnSpc>
                </a:pPr>
                <a:r>
                  <a:rPr lang="en-US" altLang="x-none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4Al + 3O</a:t>
                </a:r>
                <a:r>
                  <a:rPr lang="en-US" altLang="x-none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r>
                  <a:rPr lang="en-US" altLang="x-none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             2Al</a:t>
                </a:r>
                <a:r>
                  <a:rPr lang="en-US" altLang="x-none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r>
                  <a:rPr lang="en-US" altLang="x-none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r>
                  <a:rPr lang="en-US" altLang="x-none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rPr>
                  <a:t>3</a:t>
                </a:r>
                <a:endParaRPr lang="zh-CN" altLang="en-US" sz="3200" b="1" baseline="-25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174" name="组合 14366"/>
            <p:cNvGrpSpPr/>
            <p:nvPr/>
          </p:nvGrpSpPr>
          <p:grpSpPr>
            <a:xfrm>
              <a:off x="1474" y="4764"/>
              <a:ext cx="6975" cy="1310"/>
              <a:chOff x="0" y="0"/>
              <a:chExt cx="4429156" cy="830997"/>
            </a:xfrm>
          </p:grpSpPr>
          <p:grpSp>
            <p:nvGrpSpPr>
              <p:cNvPr id="6175" name="组合 14367"/>
              <p:cNvGrpSpPr/>
              <p:nvPr/>
            </p:nvGrpSpPr>
            <p:grpSpPr>
              <a:xfrm>
                <a:off x="0" y="0"/>
                <a:ext cx="4429156" cy="830997"/>
                <a:chOff x="0" y="0"/>
                <a:chExt cx="4429156" cy="830997"/>
              </a:xfrm>
            </p:grpSpPr>
            <p:grpSp>
              <p:nvGrpSpPr>
                <p:cNvPr id="6176" name="组合 14368"/>
                <p:cNvGrpSpPr/>
                <p:nvPr/>
              </p:nvGrpSpPr>
              <p:grpSpPr>
                <a:xfrm>
                  <a:off x="1714512" y="428628"/>
                  <a:ext cx="936104" cy="73596"/>
                  <a:chOff x="0" y="0"/>
                  <a:chExt cx="936104" cy="73596"/>
                </a:xfrm>
              </p:grpSpPr>
              <p:cxnSp>
                <p:nvCxnSpPr>
                  <p:cNvPr id="6177" name="直接连接符 28"/>
                  <p:cNvCxnSpPr/>
                  <p:nvPr/>
                </p:nvCxnSpPr>
                <p:spPr>
                  <a:xfrm>
                    <a:off x="0" y="0"/>
                    <a:ext cx="936104" cy="1588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6178" name="直接连接符 29"/>
                  <p:cNvCxnSpPr/>
                  <p:nvPr/>
                </p:nvCxnSpPr>
                <p:spPr>
                  <a:xfrm>
                    <a:off x="0" y="72008"/>
                    <a:ext cx="936104" cy="1588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sp>
              <p:nvSpPr>
                <p:cNvPr id="6179" name="TextBox 3"/>
                <p:cNvSpPr txBox="1"/>
                <p:nvPr/>
              </p:nvSpPr>
              <p:spPr>
                <a:xfrm>
                  <a:off x="0" y="0"/>
                  <a:ext cx="4429156" cy="8309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 marL="342900" lvl="0" indent="-342900">
                    <a:lnSpc>
                      <a:spcPct val="150000"/>
                    </a:lnSpc>
                  </a:pPr>
                  <a:r>
                    <a:rPr lang="en-US" altLang="x-none" sz="32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2Cu + O</a:t>
                  </a:r>
                  <a:r>
                    <a:rPr lang="en-US" altLang="x-none" sz="3200" b="1" baseline="-250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r>
                    <a:rPr lang="en-US" altLang="x-none" sz="32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          2CuO</a:t>
                  </a:r>
                  <a:endParaRPr lang="zh-CN" altLang="en-US" sz="3200" b="1" baseline="-250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6180" name="等腰三角形 25"/>
              <p:cNvSpPr/>
              <p:nvPr/>
            </p:nvSpPr>
            <p:spPr>
              <a:xfrm>
                <a:off x="2000264" y="71438"/>
                <a:ext cx="285752" cy="285752"/>
              </a:xfrm>
              <a:prstGeom prst="triangle">
                <a:avLst>
                  <a:gd name="adj" fmla="val 50000"/>
                </a:avLst>
              </a:prstGeom>
              <a:noFill/>
              <a:ln w="127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p>
                <a:pPr lvl="0" indent="0" algn="ctr"/>
                <a:endParaRPr lang="zh-CN" altLang="en-US" dirty="0">
                  <a:solidFill>
                    <a:srgbClr val="FFFFFF"/>
                  </a:solidFill>
                  <a:latin typeface="Perpetua" pitchFamily="2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181" name="文本框 14373"/>
            <p:cNvSpPr txBox="1"/>
            <p:nvPr/>
          </p:nvSpPr>
          <p:spPr>
            <a:xfrm>
              <a:off x="0" y="3919"/>
              <a:ext cx="10093" cy="10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lvl="0" indent="0"/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Fe + H</a:t>
              </a:r>
              <a:r>
                <a:rPr lang="zh-CN" altLang="en-US" sz="3200" b="1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O + O</a:t>
              </a:r>
              <a:r>
                <a:rPr lang="zh-CN" altLang="en-US" sz="3200" b="1" baseline="-25000" dirty="0"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rPr>
                <a:t>2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 →Fe</a:t>
              </a:r>
              <a:r>
                <a:rPr lang="zh-CN" altLang="en-US" sz="3200" b="1" baseline="-25000" dirty="0"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rPr>
                <a:t>2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zh-CN" altLang="en-US" sz="3200" b="1" baseline="-25000" dirty="0"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rPr>
                <a:t>3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·xH</a:t>
              </a:r>
              <a:r>
                <a:rPr lang="zh-CN" altLang="en-US" sz="3200" b="1" baseline="-25000" dirty="0"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rPr>
                <a:t>2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375" name="TextBox 32"/>
          <p:cNvSpPr txBox="1"/>
          <p:nvPr/>
        </p:nvSpPr>
        <p:spPr>
          <a:xfrm>
            <a:off x="5797550" y="4279900"/>
            <a:ext cx="3043238" cy="517525"/>
          </a:xfrm>
          <a:prstGeom prst="rect">
            <a:avLst/>
          </a:prstGeom>
          <a:solidFill>
            <a:srgbClr val="FFCCFF"/>
          </a:solidFill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1" charset="-122"/>
              </a:rPr>
              <a:t>铁生锈（红褐色）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楷体_GB2312" pitchFamily="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43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4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 bldLvl="0"/>
      <p:bldP spid="14344" grpId="0" bldLvl="0"/>
      <p:bldP spid="14375" grpId="0" bldLvl="0"/>
      <p:bldP spid="14339" grpId="0" bldLvl="0"/>
      <p:bldP spid="14346" grpId="0" bldLvl="0"/>
      <p:bldP spid="14347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TextBox 2"/>
          <p:cNvSpPr txBox="1"/>
          <p:nvPr/>
        </p:nvSpPr>
        <p:spPr>
          <a:xfrm>
            <a:off x="466725" y="1179513"/>
            <a:ext cx="468153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x-none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、某些化合物：</a:t>
            </a:r>
            <a:endParaRPr lang="zh-CN" altLang="en-US" sz="3200" b="1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363" name="组合 15362"/>
          <p:cNvGrpSpPr/>
          <p:nvPr/>
        </p:nvGrpSpPr>
        <p:grpSpPr>
          <a:xfrm>
            <a:off x="1368425" y="1989138"/>
            <a:ext cx="8891588" cy="3098800"/>
            <a:chOff x="0" y="0"/>
            <a:chExt cx="14002" cy="4880"/>
          </a:xfrm>
        </p:grpSpPr>
        <p:grpSp>
          <p:nvGrpSpPr>
            <p:cNvPr id="7171" name="组合 15363"/>
            <p:cNvGrpSpPr/>
            <p:nvPr/>
          </p:nvGrpSpPr>
          <p:grpSpPr>
            <a:xfrm>
              <a:off x="3740" y="1029"/>
              <a:ext cx="1703" cy="109"/>
              <a:chOff x="0" y="0"/>
              <a:chExt cx="1703" cy="109"/>
            </a:xfrm>
          </p:grpSpPr>
          <p:cxnSp>
            <p:nvCxnSpPr>
              <p:cNvPr id="7172" name="直接连接符 4"/>
              <p:cNvCxnSpPr/>
              <p:nvPr/>
            </p:nvCxnSpPr>
            <p:spPr>
              <a:xfrm>
                <a:off x="0" y="107"/>
                <a:ext cx="1703" cy="2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73" name="直接连接符 5"/>
              <p:cNvCxnSpPr/>
              <p:nvPr/>
            </p:nvCxnSpPr>
            <p:spPr>
              <a:xfrm>
                <a:off x="1" y="0"/>
                <a:ext cx="1703" cy="3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7174" name="组合 15366"/>
            <p:cNvGrpSpPr/>
            <p:nvPr/>
          </p:nvGrpSpPr>
          <p:grpSpPr>
            <a:xfrm>
              <a:off x="0" y="0"/>
              <a:ext cx="14002" cy="4881"/>
              <a:chOff x="0" y="0"/>
              <a:chExt cx="14002" cy="5439"/>
            </a:xfrm>
          </p:grpSpPr>
          <p:sp>
            <p:nvSpPr>
              <p:cNvPr id="7175" name="TextBox 18"/>
              <p:cNvSpPr txBox="1"/>
              <p:nvPr/>
            </p:nvSpPr>
            <p:spPr>
              <a:xfrm>
                <a:off x="3740" y="0"/>
                <a:ext cx="1588" cy="101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marL="342900" lvl="0" indent="-342900">
                  <a:lnSpc>
                    <a:spcPct val="150000"/>
                  </a:lnSpc>
                </a:pPr>
                <a:r>
                  <a:rPr lang="zh-CN" altLang="en-US" sz="24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点燃</a:t>
                </a:r>
                <a:endPara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7176" name="组合 15368"/>
              <p:cNvGrpSpPr/>
              <p:nvPr/>
            </p:nvGrpSpPr>
            <p:grpSpPr>
              <a:xfrm>
                <a:off x="0" y="571"/>
                <a:ext cx="14002" cy="4868"/>
                <a:chOff x="0" y="0"/>
                <a:chExt cx="14002" cy="4868"/>
              </a:xfrm>
            </p:grpSpPr>
            <p:grpSp>
              <p:nvGrpSpPr>
                <p:cNvPr id="7177" name="组合 15369"/>
                <p:cNvGrpSpPr/>
                <p:nvPr/>
              </p:nvGrpSpPr>
              <p:grpSpPr>
                <a:xfrm>
                  <a:off x="0" y="0"/>
                  <a:ext cx="14002" cy="4869"/>
                  <a:chOff x="0" y="0"/>
                  <a:chExt cx="14002" cy="4869"/>
                </a:xfrm>
              </p:grpSpPr>
              <p:grpSp>
                <p:nvGrpSpPr>
                  <p:cNvPr id="7178" name="组合 15370"/>
                  <p:cNvGrpSpPr/>
                  <p:nvPr/>
                </p:nvGrpSpPr>
                <p:grpSpPr>
                  <a:xfrm>
                    <a:off x="0" y="1170"/>
                    <a:ext cx="14003" cy="2540"/>
                    <a:chOff x="0" y="0"/>
                    <a:chExt cx="8892480" cy="1612887"/>
                  </a:xfrm>
                </p:grpSpPr>
                <p:sp>
                  <p:nvSpPr>
                    <p:cNvPr id="7179" name="TextBox 4"/>
                    <p:cNvSpPr txBox="1"/>
                    <p:nvPr/>
                  </p:nvSpPr>
                  <p:spPr>
                    <a:xfrm>
                      <a:off x="0" y="43227"/>
                      <a:ext cx="8892480" cy="1569660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anchor="t">
                      <a:spAutoFit/>
                    </a:bodyPr>
                    <a:p>
                      <a:pPr marL="342900" lvl="0" indent="-342900">
                        <a:lnSpc>
                          <a:spcPct val="150000"/>
                        </a:lnSpc>
                      </a:pP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CH</a:t>
                      </a:r>
                      <a:r>
                        <a:rPr lang="en-US" altLang="x-none" sz="3200" b="1" baseline="-250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+ 2O</a:t>
                      </a:r>
                      <a:r>
                        <a:rPr lang="en-US" altLang="x-none" sz="3200" b="1" baseline="-250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        CO</a:t>
                      </a:r>
                      <a:r>
                        <a:rPr lang="en-US" altLang="x-none" sz="3200" b="1" baseline="-250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+ 2H</a:t>
                      </a:r>
                      <a:r>
                        <a:rPr lang="en-US" altLang="x-none" sz="3200" b="1" baseline="-250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O</a:t>
                      </a:r>
                      <a:endParaRPr lang="en-US" altLang="x-none" sz="32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</a:pP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r>
                        <a:rPr lang="en-US" altLang="x-none" sz="3200" b="1" baseline="-250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H</a:t>
                      </a:r>
                      <a:r>
                        <a:rPr lang="en-US" altLang="x-none" sz="3200" b="1" baseline="-250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OH + 3O</a:t>
                      </a:r>
                      <a:r>
                        <a:rPr lang="en-US" altLang="x-none" sz="3200" b="1" baseline="-250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       2CO</a:t>
                      </a:r>
                      <a:r>
                        <a:rPr lang="en-US" altLang="x-none" sz="3200" b="1" baseline="-250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+ 3H</a:t>
                      </a:r>
                      <a:r>
                        <a:rPr lang="en-US" altLang="x-none" sz="3200" b="1" baseline="-250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x-none" sz="32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O</a:t>
                      </a:r>
                      <a:endParaRPr lang="zh-CN" altLang="en-US" sz="3200" b="1" baseline="-250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grpSp>
                  <p:nvGrpSpPr>
                    <p:cNvPr id="7180" name="组合 15372"/>
                    <p:cNvGrpSpPr/>
                    <p:nvPr/>
                  </p:nvGrpSpPr>
                  <p:grpSpPr>
                    <a:xfrm>
                      <a:off x="2198492" y="0"/>
                      <a:ext cx="1080120" cy="646331"/>
                      <a:chOff x="0" y="0"/>
                      <a:chExt cx="1080120" cy="646331"/>
                    </a:xfrm>
                  </p:grpSpPr>
                  <p:grpSp>
                    <p:nvGrpSpPr>
                      <p:cNvPr id="7181" name="组合 15373"/>
                      <p:cNvGrpSpPr/>
                      <p:nvPr/>
                    </p:nvGrpSpPr>
                    <p:grpSpPr>
                      <a:xfrm>
                        <a:off x="0" y="576327"/>
                        <a:ext cx="1080120" cy="70004"/>
                        <a:chOff x="0" y="0"/>
                        <a:chExt cx="1080120" cy="70004"/>
                      </a:xfrm>
                    </p:grpSpPr>
                    <p:cxnSp>
                      <p:nvCxnSpPr>
                        <p:cNvPr id="7182" name="直接连接符 4"/>
                        <p:cNvCxnSpPr/>
                        <p:nvPr/>
                      </p:nvCxnSpPr>
                      <p:spPr>
                        <a:xfrm>
                          <a:off x="0" y="68416"/>
                          <a:ext cx="1080120" cy="1588"/>
                        </a:xfrm>
                        <a:prstGeom prst="line">
                          <a:avLst/>
                        </a:prstGeom>
                        <a:ln w="2857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7183" name="直接连接符 5"/>
                        <p:cNvCxnSpPr/>
                        <p:nvPr/>
                      </p:nvCxnSpPr>
                      <p:spPr>
                        <a:xfrm>
                          <a:off x="0" y="0"/>
                          <a:ext cx="1080120" cy="1588"/>
                        </a:xfrm>
                        <a:prstGeom prst="line">
                          <a:avLst/>
                        </a:prstGeom>
                        <a:ln w="2857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</p:grpSp>
                  <p:sp>
                    <p:nvSpPr>
                      <p:cNvPr id="7184" name="TextBox 12"/>
                      <p:cNvSpPr txBox="1"/>
                      <p:nvPr/>
                    </p:nvSpPr>
                    <p:spPr>
                      <a:xfrm>
                        <a:off x="0" y="0"/>
                        <a:ext cx="1008112" cy="64633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  <p:txBody>
                      <a:bodyPr anchor="t">
                        <a:spAutoFit/>
                      </a:bodyPr>
                      <a:p>
                        <a:pPr marL="342900" lvl="0" indent="-342900">
                          <a:lnSpc>
                            <a:spcPct val="150000"/>
                          </a:lnSpc>
                        </a:pPr>
                        <a:r>
                          <a:rPr lang="zh-CN" altLang="en-US" sz="2400" b="1" dirty="0">
                            <a:latin typeface="Arial" panose="020B0604020202020204" pitchFamily="34" charset="0"/>
                            <a:ea typeface="宋体" panose="02010600030101010101" pitchFamily="2" charset="-122"/>
                          </a:rPr>
                          <a:t>点燃</a:t>
                        </a:r>
                        <a:endPara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7185" name="组合 15377"/>
                    <p:cNvGrpSpPr/>
                    <p:nvPr/>
                  </p:nvGrpSpPr>
                  <p:grpSpPr>
                    <a:xfrm>
                      <a:off x="2973473" y="644743"/>
                      <a:ext cx="1096119" cy="726848"/>
                      <a:chOff x="0" y="0"/>
                      <a:chExt cx="1096119" cy="726848"/>
                    </a:xfrm>
                  </p:grpSpPr>
                  <p:grpSp>
                    <p:nvGrpSpPr>
                      <p:cNvPr id="7186" name="组合 15378"/>
                      <p:cNvGrpSpPr/>
                      <p:nvPr/>
                    </p:nvGrpSpPr>
                    <p:grpSpPr>
                      <a:xfrm>
                        <a:off x="0" y="644743"/>
                        <a:ext cx="1096119" cy="82105"/>
                        <a:chOff x="0" y="0"/>
                        <a:chExt cx="1096119" cy="82105"/>
                      </a:xfrm>
                    </p:grpSpPr>
                    <p:cxnSp>
                      <p:nvCxnSpPr>
                        <p:cNvPr id="7187" name="直接连接符 4"/>
                        <p:cNvCxnSpPr/>
                        <p:nvPr/>
                      </p:nvCxnSpPr>
                      <p:spPr>
                        <a:xfrm>
                          <a:off x="15999" y="80517"/>
                          <a:ext cx="1080120" cy="1588"/>
                        </a:xfrm>
                        <a:prstGeom prst="line">
                          <a:avLst/>
                        </a:prstGeom>
                        <a:ln w="2857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7188" name="直接连接符 5"/>
                        <p:cNvCxnSpPr/>
                        <p:nvPr/>
                      </p:nvCxnSpPr>
                      <p:spPr>
                        <a:xfrm>
                          <a:off x="0" y="0"/>
                          <a:ext cx="1080120" cy="1588"/>
                        </a:xfrm>
                        <a:prstGeom prst="line">
                          <a:avLst/>
                        </a:prstGeom>
                        <a:ln w="2857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</p:grpSp>
                  <p:sp>
                    <p:nvSpPr>
                      <p:cNvPr id="7189" name="TextBox 8"/>
                      <p:cNvSpPr txBox="1"/>
                      <p:nvPr/>
                    </p:nvSpPr>
                    <p:spPr>
                      <a:xfrm>
                        <a:off x="15999" y="0"/>
                        <a:ext cx="1008112" cy="64633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  <p:txBody>
                      <a:bodyPr anchor="t">
                        <a:spAutoFit/>
                      </a:bodyPr>
                      <a:p>
                        <a:pPr marL="342900" lvl="0" indent="-342900">
                          <a:lnSpc>
                            <a:spcPct val="150000"/>
                          </a:lnSpc>
                        </a:pPr>
                        <a:r>
                          <a:rPr lang="zh-CN" altLang="en-US" sz="2400" b="1" dirty="0">
                            <a:latin typeface="Arial" panose="020B0604020202020204" pitchFamily="34" charset="0"/>
                            <a:ea typeface="宋体" panose="02010600030101010101" pitchFamily="2" charset="-122"/>
                          </a:rPr>
                          <a:t>点燃</a:t>
                        </a:r>
                        <a:endPara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  <p:sp>
                <p:nvSpPr>
                  <p:cNvPr id="7190" name="矩形 15"/>
                  <p:cNvSpPr/>
                  <p:nvPr/>
                </p:nvSpPr>
                <p:spPr>
                  <a:xfrm>
                    <a:off x="103" y="0"/>
                    <a:ext cx="7837" cy="1020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pPr lvl="0" indent="0"/>
                    <a:r>
                      <a:rPr lang="en-US" altLang="x-none" sz="3600" b="1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2CO + O</a:t>
                    </a:r>
                    <a:r>
                      <a:rPr lang="en-US" altLang="x-none" sz="3600" b="1" baseline="-25000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  <a:r>
                      <a:rPr lang="en-US" altLang="x-none" sz="3600" b="1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             2CO</a:t>
                    </a:r>
                    <a:r>
                      <a:rPr lang="en-US" altLang="x-none" sz="3600" b="1" baseline="-25000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  <a:endParaRPr lang="zh-CN" altLang="en-US" sz="36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7191" name="TextBox 19"/>
                  <p:cNvSpPr txBox="1"/>
                  <p:nvPr/>
                </p:nvSpPr>
                <p:spPr>
                  <a:xfrm>
                    <a:off x="103" y="3949"/>
                    <a:ext cx="10997" cy="920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 lvl="0" indent="0"/>
                    <a:r>
                      <a:rPr lang="en-US" altLang="x-none" sz="3200" b="1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C</a:t>
                    </a:r>
                    <a:r>
                      <a:rPr lang="en-US" altLang="x-none" sz="3200" b="1" baseline="-25000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6</a:t>
                    </a:r>
                    <a:r>
                      <a:rPr lang="en-US" altLang="x-none" sz="3200" b="1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H</a:t>
                    </a:r>
                    <a:r>
                      <a:rPr lang="en-US" altLang="x-none" sz="3200" b="1" baseline="-25000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12</a:t>
                    </a:r>
                    <a:r>
                      <a:rPr lang="en-US" altLang="x-none" sz="3200" b="1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O</a:t>
                    </a:r>
                    <a:r>
                      <a:rPr lang="en-US" altLang="x-none" sz="3200" b="1" baseline="-25000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6</a:t>
                    </a:r>
                    <a:r>
                      <a:rPr lang="en-US" altLang="x-none" sz="3200" b="1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 +  O</a:t>
                    </a:r>
                    <a:r>
                      <a:rPr lang="en-US" altLang="x-none" sz="3200" b="1" baseline="-25000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  <a:r>
                      <a:rPr lang="en-US" altLang="x-none" sz="3200" b="1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          6CO</a:t>
                    </a:r>
                    <a:r>
                      <a:rPr lang="en-US" altLang="x-none" sz="3200" b="1" baseline="-25000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  <a:r>
                      <a:rPr lang="en-US" altLang="x-none" sz="3200" b="1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 + 6H</a:t>
                    </a:r>
                    <a:r>
                      <a:rPr lang="en-US" altLang="x-none" sz="3200" b="1" baseline="-25000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  <a:r>
                      <a:rPr lang="en-US" altLang="x-none" sz="3200" b="1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O</a:t>
                    </a:r>
                    <a:endParaRPr lang="zh-CN" altLang="en-US" sz="3200" b="1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7192" name="TextBox 22"/>
                  <p:cNvSpPr txBox="1"/>
                  <p:nvPr/>
                </p:nvSpPr>
                <p:spPr>
                  <a:xfrm>
                    <a:off x="4425" y="3615"/>
                    <a:ext cx="1248" cy="825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 lvl="0" indent="0"/>
                    <a:r>
                      <a:rPr lang="zh-CN" altLang="en-US" sz="2800" b="1" dirty="0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酶</a:t>
                    </a:r>
                    <a:endParaRPr lang="zh-CN" altLang="en-US" sz="2800" b="1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cxnSp>
              <p:nvCxnSpPr>
                <p:cNvPr id="7193" name="直接箭头连接符 24"/>
                <p:cNvCxnSpPr/>
                <p:nvPr/>
              </p:nvCxnSpPr>
              <p:spPr>
                <a:xfrm>
                  <a:off x="4255" y="4440"/>
                  <a:ext cx="1698" cy="0"/>
                </a:xfrm>
                <a:prstGeom prst="straightConnector1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</p:cxnSp>
          </p:grpSp>
        </p:grpSp>
      </p:grpSp>
      <p:sp>
        <p:nvSpPr>
          <p:cNvPr id="7194" name="文本框 15386"/>
          <p:cNvSpPr txBox="1"/>
          <p:nvPr/>
        </p:nvSpPr>
        <p:spPr>
          <a:xfrm>
            <a:off x="252413" y="212725"/>
            <a:ext cx="54721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二、氧气可参与的化学反应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文本框 16385"/>
          <p:cNvSpPr txBox="1"/>
          <p:nvPr/>
        </p:nvSpPr>
        <p:spPr>
          <a:xfrm>
            <a:off x="252413" y="212725"/>
            <a:ext cx="54721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二、氧气可参与的化学反应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4" name="Text Box 2"/>
          <p:cNvSpPr txBox="1"/>
          <p:nvPr/>
        </p:nvSpPr>
        <p:spPr>
          <a:xfrm>
            <a:off x="361950" y="1163638"/>
            <a:ext cx="2971800" cy="641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综上所述</a:t>
            </a:r>
            <a:r>
              <a:rPr lang="en-US" altLang="x-none" sz="36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x-none" sz="36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Text Box 4"/>
          <p:cNvSpPr txBox="1"/>
          <p:nvPr/>
        </p:nvSpPr>
        <p:spPr>
          <a:xfrm>
            <a:off x="285750" y="1700213"/>
            <a:ext cx="8534400" cy="24701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en-US" altLang="x-none" sz="3600" b="1" dirty="0">
                <a:latin typeface="Verdana" panose="020B0604030504040204" pitchFamily="34" charset="0"/>
                <a:ea typeface="黑体" panose="02010609060101010101" pitchFamily="49" charset="-122"/>
              </a:rPr>
              <a:t>      </a:t>
            </a:r>
            <a:r>
              <a:rPr lang="zh-CN" altLang="en-US" sz="3600" b="1" dirty="0">
                <a:latin typeface="Verdana" panose="020B0604030504040204" pitchFamily="34" charset="0"/>
                <a:ea typeface="黑体" panose="02010609060101010101" pitchFamily="49" charset="-122"/>
              </a:rPr>
              <a:t>氧气是一种化学性质</a:t>
            </a:r>
            <a:r>
              <a:rPr lang="zh-CN" altLang="en-US" sz="3600" b="1" dirty="0">
                <a:solidFill>
                  <a:srgbClr val="C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比较活泼</a:t>
            </a:r>
            <a:r>
              <a:rPr lang="zh-CN" altLang="en-US" sz="3600" b="1" dirty="0">
                <a:latin typeface="Verdana" panose="020B0604030504040204" pitchFamily="34" charset="0"/>
                <a:ea typeface="黑体" panose="02010609060101010101" pitchFamily="49" charset="-122"/>
              </a:rPr>
              <a:t>的气体，它在氧化反应中提供氧，具有</a:t>
            </a:r>
            <a:r>
              <a:rPr lang="zh-CN" altLang="en-US" sz="3600" b="1" dirty="0">
                <a:solidFill>
                  <a:srgbClr val="C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氧化性</a:t>
            </a:r>
            <a:r>
              <a:rPr lang="zh-CN" altLang="en-US" sz="3600" b="1" dirty="0">
                <a:latin typeface="Verdana" panose="020B0604030504040204" pitchFamily="34" charset="0"/>
                <a:ea typeface="黑体" panose="02010609060101010101" pitchFamily="49" charset="-122"/>
              </a:rPr>
              <a:t>，是一种常用的</a:t>
            </a:r>
            <a:r>
              <a:rPr lang="zh-CN" altLang="en-US" sz="3600" b="1" dirty="0">
                <a:solidFill>
                  <a:srgbClr val="C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氧化剂</a:t>
            </a:r>
            <a:r>
              <a:rPr lang="zh-CN" altLang="en-US" sz="3600" b="1" dirty="0">
                <a:latin typeface="Verdana" panose="020B0604030504040204" pitchFamily="34" charset="0"/>
                <a:ea typeface="黑体" panose="02010609060101010101" pitchFamily="49" charset="-122"/>
              </a:rPr>
              <a:t>。</a:t>
            </a:r>
            <a:endParaRPr lang="zh-CN" altLang="en-US" sz="3600" b="1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6389" name="文本框 16388"/>
          <p:cNvSpPr txBox="1"/>
          <p:nvPr/>
        </p:nvSpPr>
        <p:spPr>
          <a:xfrm>
            <a:off x="923925" y="4754563"/>
            <a:ext cx="5808663" cy="579437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square" anchor="t">
            <a:spAutoFit/>
          </a:bodyPr>
          <a:p>
            <a:pPr lvl="0" indent="0" algn="ctr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助燃性（题眼）；氧化性。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1638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38" name="文本框 17430"/>
          <p:cNvSpPr txBox="1"/>
          <p:nvPr/>
        </p:nvSpPr>
        <p:spPr>
          <a:xfrm>
            <a:off x="252413" y="212725"/>
            <a:ext cx="62738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三、可以产生氧气的化学反应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0" name="右箭头标注 1"/>
          <p:cNvSpPr/>
          <p:nvPr/>
        </p:nvSpPr>
        <p:spPr>
          <a:xfrm>
            <a:off x="266700" y="1557338"/>
            <a:ext cx="993775" cy="4319587"/>
          </a:xfrm>
          <a:prstGeom prst="rightArrowCallout">
            <a:avLst>
              <a:gd name="adj1" fmla="val 20846"/>
              <a:gd name="adj2" fmla="val 20827"/>
              <a:gd name="adj3" fmla="val 25000"/>
              <a:gd name="adj4" fmla="val 64972"/>
            </a:avLst>
          </a:prstGeom>
          <a:solidFill>
            <a:schemeClr val="bg2"/>
          </a:solidFill>
          <a:ln w="28575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/>
            <a:r>
              <a:rPr lang="zh-CN" altLang="en-US" sz="3600" b="1" dirty="0">
                <a:latin typeface="Perpetua" pitchFamily="2" charset="0"/>
                <a:ea typeface="宋体" panose="02010600030101010101" pitchFamily="2" charset="-122"/>
              </a:rPr>
              <a:t>实验室制法</a:t>
            </a:r>
            <a:endParaRPr lang="zh-CN" altLang="en-US" sz="3600" b="1" dirty="0">
              <a:latin typeface="Perpetua" pitchFamily="2" charset="0"/>
              <a:ea typeface="宋体" panose="02010600030101010101" pitchFamily="2" charset="-122"/>
            </a:endParaRPr>
          </a:p>
        </p:txBody>
      </p:sp>
      <p:grpSp>
        <p:nvGrpSpPr>
          <p:cNvPr id="9246" name="组合 9245"/>
          <p:cNvGrpSpPr/>
          <p:nvPr/>
        </p:nvGrpSpPr>
        <p:grpSpPr>
          <a:xfrm>
            <a:off x="1303338" y="1484313"/>
            <a:ext cx="7840662" cy="4738687"/>
            <a:chOff x="821" y="935"/>
            <a:chExt cx="4939" cy="2985"/>
          </a:xfrm>
        </p:grpSpPr>
        <p:sp>
          <p:nvSpPr>
            <p:cNvPr id="9229" name="TextBox 16"/>
            <p:cNvSpPr txBox="1"/>
            <p:nvPr/>
          </p:nvSpPr>
          <p:spPr>
            <a:xfrm>
              <a:off x="821" y="935"/>
              <a:ext cx="4939" cy="9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L="342900" lvl="0" indent="-342900">
                <a:lnSpc>
                  <a:spcPct val="150000"/>
                </a:lnSpc>
              </a:pP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高锰酸钾制氧气：</a:t>
              </a:r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marL="342900" lvl="0" indent="-342900">
                <a:lnSpc>
                  <a:spcPct val="150000"/>
                </a:lnSpc>
              </a:pP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 </a:t>
              </a: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2KMnO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          K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MnO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+ MnO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+ 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↑</a:t>
              </a:r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9244" name="组合 9243"/>
            <p:cNvGrpSpPr/>
            <p:nvPr/>
          </p:nvGrpSpPr>
          <p:grpSpPr>
            <a:xfrm>
              <a:off x="2154" y="1480"/>
              <a:ext cx="644" cy="270"/>
              <a:chOff x="2410" y="1469"/>
              <a:chExt cx="644" cy="270"/>
            </a:xfrm>
          </p:grpSpPr>
          <p:grpSp>
            <p:nvGrpSpPr>
              <p:cNvPr id="9224" name="组合 17416"/>
              <p:cNvGrpSpPr/>
              <p:nvPr/>
            </p:nvGrpSpPr>
            <p:grpSpPr>
              <a:xfrm>
                <a:off x="2410" y="1694"/>
                <a:ext cx="644" cy="45"/>
                <a:chOff x="0" y="0"/>
                <a:chExt cx="936104" cy="73596"/>
              </a:xfrm>
            </p:grpSpPr>
            <p:cxnSp>
              <p:nvCxnSpPr>
                <p:cNvPr id="9225" name="直接连接符 18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9226" name="直接连接符 19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9230" name="等腰三角形 17"/>
              <p:cNvSpPr/>
              <p:nvPr/>
            </p:nvSpPr>
            <p:spPr>
              <a:xfrm>
                <a:off x="2658" y="1469"/>
                <a:ext cx="198" cy="182"/>
              </a:xfrm>
              <a:prstGeom prst="triangle">
                <a:avLst>
                  <a:gd name="adj" fmla="val 50000"/>
                </a:avLst>
              </a:prstGeom>
              <a:noFill/>
              <a:ln w="127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p>
                <a:pPr lvl="0" algn="ctr"/>
                <a:endParaRPr lang="zh-CN" altLang="en-US" dirty="0">
                  <a:solidFill>
                    <a:srgbClr val="FFFFFF"/>
                  </a:solidFill>
                  <a:latin typeface="Perpetua" pitchFamily="2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9243" name="组合 9242"/>
            <p:cNvGrpSpPr/>
            <p:nvPr/>
          </p:nvGrpSpPr>
          <p:grpSpPr>
            <a:xfrm>
              <a:off x="2064" y="2295"/>
              <a:ext cx="940" cy="500"/>
              <a:chOff x="1837" y="2024"/>
              <a:chExt cx="940" cy="500"/>
            </a:xfrm>
          </p:grpSpPr>
          <p:grpSp>
            <p:nvGrpSpPr>
              <p:cNvPr id="9220" name="组合 17412"/>
              <p:cNvGrpSpPr/>
              <p:nvPr/>
            </p:nvGrpSpPr>
            <p:grpSpPr>
              <a:xfrm>
                <a:off x="1843" y="2478"/>
                <a:ext cx="644" cy="46"/>
                <a:chOff x="0" y="0"/>
                <a:chExt cx="936104" cy="73596"/>
              </a:xfrm>
            </p:grpSpPr>
            <p:cxnSp>
              <p:nvCxnSpPr>
                <p:cNvPr id="9221" name="直接连接符 20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9222" name="直接连接符 21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9231" name="TextBox 15"/>
              <p:cNvSpPr txBox="1"/>
              <p:nvPr/>
            </p:nvSpPr>
            <p:spPr>
              <a:xfrm>
                <a:off x="1837" y="2024"/>
                <a:ext cx="940" cy="46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marL="342900" lvl="0" indent="-342900">
                  <a:lnSpc>
                    <a:spcPct val="150000"/>
                  </a:lnSpc>
                </a:pPr>
                <a:r>
                  <a:rPr lang="en-US" altLang="x-none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MnO</a:t>
                </a:r>
                <a:r>
                  <a:rPr lang="en-US" altLang="x-none" sz="2800" b="1" baseline="-2500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zh-CN" altLang="en-US" sz="2800" b="1" baseline="-25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9241" name="组合 9240"/>
            <p:cNvGrpSpPr/>
            <p:nvPr/>
          </p:nvGrpSpPr>
          <p:grpSpPr>
            <a:xfrm>
              <a:off x="2154" y="3195"/>
              <a:ext cx="941" cy="725"/>
              <a:chOff x="1917" y="2931"/>
              <a:chExt cx="941" cy="725"/>
            </a:xfrm>
          </p:grpSpPr>
          <p:grpSp>
            <p:nvGrpSpPr>
              <p:cNvPr id="9233" name="组合 17425"/>
              <p:cNvGrpSpPr/>
              <p:nvPr/>
            </p:nvGrpSpPr>
            <p:grpSpPr>
              <a:xfrm>
                <a:off x="1967" y="3384"/>
                <a:ext cx="643" cy="46"/>
                <a:chOff x="0" y="0"/>
                <a:chExt cx="936104" cy="73596"/>
              </a:xfrm>
            </p:grpSpPr>
            <p:cxnSp>
              <p:nvCxnSpPr>
                <p:cNvPr id="9234" name="直接连接符 8"/>
                <p:cNvCxnSpPr/>
                <p:nvPr/>
              </p:nvCxnSpPr>
              <p:spPr>
                <a:xfrm>
                  <a:off x="0" y="0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9235" name="直接连接符 9"/>
                <p:cNvCxnSpPr/>
                <p:nvPr/>
              </p:nvCxnSpPr>
              <p:spPr>
                <a:xfrm>
                  <a:off x="0" y="72008"/>
                  <a:ext cx="936104" cy="15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9236" name="TextBox 6"/>
              <p:cNvSpPr txBox="1"/>
              <p:nvPr/>
            </p:nvSpPr>
            <p:spPr>
              <a:xfrm>
                <a:off x="1917" y="2931"/>
                <a:ext cx="941" cy="46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marL="342900" lvl="0" indent="-342900">
                  <a:lnSpc>
                    <a:spcPct val="150000"/>
                  </a:lnSpc>
                </a:pPr>
                <a:r>
                  <a:rPr lang="en-US" altLang="x-none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MnO</a:t>
                </a:r>
                <a:r>
                  <a:rPr lang="en-US" altLang="x-none" sz="2800" b="1" baseline="-2500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zh-CN" altLang="en-US" sz="2800" b="1" baseline="-25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7" name="等腰三角形 7"/>
              <p:cNvSpPr/>
              <p:nvPr/>
            </p:nvSpPr>
            <p:spPr>
              <a:xfrm>
                <a:off x="2165" y="3475"/>
                <a:ext cx="198" cy="181"/>
              </a:xfrm>
              <a:prstGeom prst="triangle">
                <a:avLst>
                  <a:gd name="adj" fmla="val 50000"/>
                </a:avLst>
              </a:prstGeom>
              <a:noFill/>
              <a:ln w="127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p>
                <a:pPr lvl="0" algn="ctr"/>
                <a:endParaRPr lang="zh-CN" altLang="en-US" dirty="0">
                  <a:solidFill>
                    <a:srgbClr val="FFFFFF"/>
                  </a:solidFill>
                  <a:latin typeface="Perpetua" pitchFamily="2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9240" name="矩形 9239"/>
            <p:cNvSpPr/>
            <p:nvPr/>
          </p:nvSpPr>
          <p:spPr>
            <a:xfrm>
              <a:off x="1011" y="2886"/>
              <a:ext cx="4409" cy="9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lnSpc>
                  <a:spcPct val="150000"/>
                </a:lnSpc>
              </a:pP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氯酸钾制氧气： </a:t>
              </a:r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>
                <a:lnSpc>
                  <a:spcPct val="150000"/>
                </a:lnSpc>
              </a:pP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 </a:t>
              </a: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2KClO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           2KCl + 3O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↑</a:t>
              </a:r>
              <a:endPara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2" name="矩形 9241"/>
            <p:cNvSpPr/>
            <p:nvPr/>
          </p:nvSpPr>
          <p:spPr>
            <a:xfrm>
              <a:off x="975" y="1933"/>
              <a:ext cx="4082" cy="9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lnSpc>
                  <a:spcPct val="150000"/>
                </a:lnSpc>
              </a:pP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过氧化氢溶液制氧气：</a:t>
              </a:r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>
                <a:lnSpc>
                  <a:spcPct val="150000"/>
                </a:lnSpc>
              </a:pP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 </a:t>
              </a: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2H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           2H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O + 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↑</a:t>
              </a:r>
              <a:endPara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8" name="组合 10247"/>
          <p:cNvGrpSpPr/>
          <p:nvPr/>
        </p:nvGrpSpPr>
        <p:grpSpPr>
          <a:xfrm>
            <a:off x="900113" y="1514475"/>
            <a:ext cx="7272337" cy="4562475"/>
            <a:chOff x="567" y="954"/>
            <a:chExt cx="4581" cy="2874"/>
          </a:xfrm>
        </p:grpSpPr>
        <p:sp>
          <p:nvSpPr>
            <p:cNvPr id="10241" name="TextBox 2"/>
            <p:cNvSpPr txBox="1"/>
            <p:nvPr/>
          </p:nvSpPr>
          <p:spPr>
            <a:xfrm>
              <a:off x="567" y="954"/>
              <a:ext cx="4581" cy="287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/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★ 植物的光合作用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:</a:t>
              </a:r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/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/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  CO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+ H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  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           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有机物 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+ 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x-none" sz="3200" b="1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/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/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★ 水的电解：</a:t>
              </a:r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/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/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    2H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O  =====   2H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↑   + 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↑</a:t>
              </a:r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/>
              <a:endParaRPr lang="en-US" altLang="x-none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/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★ 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2HgO  ==== 2Hg + O</a:t>
              </a:r>
              <a:r>
                <a:rPr lang="en-US" altLang="x-none" sz="32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x-none" sz="3200" b="1">
                  <a:latin typeface="Arial" panose="020B0604020202020204" pitchFamily="34" charset="0"/>
                  <a:ea typeface="宋体" panose="02010600030101010101" pitchFamily="2" charset="-122"/>
                </a:rPr>
                <a:t>↑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0242" name="直接箭头连接符 4"/>
            <p:cNvCxnSpPr/>
            <p:nvPr/>
          </p:nvCxnSpPr>
          <p:spPr>
            <a:xfrm>
              <a:off x="2200" y="1752"/>
              <a:ext cx="816" cy="0"/>
            </a:xfrm>
            <a:prstGeom prst="straightConnector1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sp>
          <p:nvSpPr>
            <p:cNvPr id="10243" name="TextBox 5"/>
            <p:cNvSpPr txBox="1"/>
            <p:nvPr/>
          </p:nvSpPr>
          <p:spPr>
            <a:xfrm>
              <a:off x="2064" y="1490"/>
              <a:ext cx="952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ctr"/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叶绿素</a:t>
              </a:r>
              <a:endParaRPr lang="en-US" altLang="x-none" sz="24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ctr"/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光照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44" name="TextBox 6"/>
            <p:cNvSpPr txBox="1"/>
            <p:nvPr/>
          </p:nvSpPr>
          <p:spPr>
            <a:xfrm>
              <a:off x="1770" y="2626"/>
              <a:ext cx="1179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/>
              <a:r>
                <a:rPr lang="zh-CN" altLang="en-US" sz="2800" b="1" dirty="0">
                  <a:latin typeface="Arial" panose="020B0604020202020204" pitchFamily="34" charset="0"/>
                  <a:ea typeface="宋体" panose="02010600030101010101" pitchFamily="2" charset="-122"/>
                </a:rPr>
                <a:t>通电</a:t>
              </a:r>
              <a:endPara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45" name="等腰三角形 7"/>
            <p:cNvSpPr/>
            <p:nvPr/>
          </p:nvSpPr>
          <p:spPr>
            <a:xfrm>
              <a:off x="2018" y="3339"/>
              <a:ext cx="182" cy="182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/>
              <a:endParaRPr lang="zh-CN" altLang="en-US" dirty="0">
                <a:solidFill>
                  <a:srgbClr val="FFFFFF"/>
                </a:solidFill>
                <a:latin typeface="Perpetua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46" name="文本框 18438"/>
          <p:cNvSpPr txBox="1"/>
          <p:nvPr/>
        </p:nvSpPr>
        <p:spPr>
          <a:xfrm>
            <a:off x="252413" y="212725"/>
            <a:ext cx="625316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三、可以产生氧气的化学反应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文本框 19457"/>
          <p:cNvSpPr txBox="1"/>
          <p:nvPr/>
        </p:nvSpPr>
        <p:spPr>
          <a:xfrm>
            <a:off x="252413" y="212725"/>
            <a:ext cx="54721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四、氧气的实验室制法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1266" name="Picture 9" descr="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" y="1725613"/>
            <a:ext cx="2730500" cy="3657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7" name="Picture 10" descr="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950" y="1725613"/>
            <a:ext cx="3200400" cy="3929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8" name="Picture 5" descr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9700" y="1725613"/>
            <a:ext cx="3429000" cy="46751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框 20481"/>
          <p:cNvSpPr txBox="1"/>
          <p:nvPr/>
        </p:nvSpPr>
        <p:spPr>
          <a:xfrm>
            <a:off x="252413" y="212725"/>
            <a:ext cx="54721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四、氧气的实验室制法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2290" name="Picture 3" descr="用氯酸钾制氧气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2349500"/>
            <a:ext cx="4770438" cy="34290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2291" name="对象 1"/>
          <p:cNvGraphicFramePr>
            <a:graphicFrameLocks noChangeAspect="1"/>
          </p:cNvGraphicFramePr>
          <p:nvPr/>
        </p:nvGraphicFramePr>
        <p:xfrm>
          <a:off x="5094288" y="884238"/>
          <a:ext cx="3124200" cy="293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2609850" imgH="2447925" progId="PBrush">
                  <p:embed/>
                </p:oleObj>
              </mc:Choice>
              <mc:Fallback>
                <p:oleObj name="" r:id="rId2" imgW="2609850" imgH="2447925" progId="PBrush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094288" y="884238"/>
                        <a:ext cx="3124200" cy="2930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对象 2"/>
          <p:cNvGraphicFramePr>
            <a:graphicFrameLocks noChangeAspect="1"/>
          </p:cNvGraphicFramePr>
          <p:nvPr/>
        </p:nvGraphicFramePr>
        <p:xfrm>
          <a:off x="6202363" y="2903538"/>
          <a:ext cx="1846262" cy="381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904875" imgH="1866900" progId="PBrush">
                  <p:embed/>
                </p:oleObj>
              </mc:Choice>
              <mc:Fallback>
                <p:oleObj name="" r:id="rId4" imgW="904875" imgH="1866900" progId="PBrush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202363" y="2903538"/>
                        <a:ext cx="1846262" cy="3810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3"/>
          <p:cNvSpPr>
            <a:spLocks noGrp="1"/>
          </p:cNvSpPr>
          <p:nvPr/>
        </p:nvSpPr>
        <p:spPr>
          <a:xfrm>
            <a:off x="-249237" y="946150"/>
            <a:ext cx="9137650" cy="5867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•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仪器怎样装置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组装仪器前的必要操作是什么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?</a:t>
            </a:r>
            <a:endParaRPr lang="en-US" altLang="x-none" sz="2800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•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怎样检查装置的气密性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? </a:t>
            </a:r>
            <a:endParaRPr lang="en-US" altLang="x-none" sz="2800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•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怎样装入固体药品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? </a:t>
            </a:r>
            <a:endParaRPr lang="en-US" altLang="x-none" sz="2800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•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试管口为什么要稍向下倾斜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?</a:t>
            </a:r>
            <a:endParaRPr lang="en-US" altLang="x-none" sz="2800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•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试管口处为什么要放一团棉花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?</a:t>
            </a:r>
            <a:endParaRPr lang="en-US" altLang="x-none" sz="2800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•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怎样用酒精灯给试管加热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?</a:t>
            </a:r>
            <a:endParaRPr lang="en-US" altLang="x-none" sz="2800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•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导管口开始有气泡放出时，为什么不宜立即收集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?</a:t>
            </a:r>
            <a:endParaRPr lang="en-US" altLang="x-none" sz="2800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•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怎样验证氧气已经收集满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?</a:t>
            </a:r>
            <a:endParaRPr lang="en-US" altLang="x-none" sz="2800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•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收集完毕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为什么要先将导管从水中撤出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,</a:t>
            </a:r>
            <a:endParaRPr lang="en-US" altLang="x-none" sz="2800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 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然后再移去酒精灯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?</a:t>
            </a:r>
            <a:endParaRPr lang="en-US" altLang="x-none" sz="2800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400"/>
              </a:spcAft>
              <a:buSzPct val="70000"/>
              <a:buFont typeface="Wingdings" panose="05000000000000000000" pitchFamily="2" charset="2"/>
              <a:buNone/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 •</a:t>
            </a:r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收集满氧气的集气瓶盖上玻璃片是正放还是倒放？</a:t>
            </a:r>
            <a:endParaRPr lang="zh-CN" altLang="en-US" sz="28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4" name="文本框 21506"/>
          <p:cNvSpPr txBox="1"/>
          <p:nvPr/>
        </p:nvSpPr>
        <p:spPr>
          <a:xfrm>
            <a:off x="252413" y="212725"/>
            <a:ext cx="54721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四、氧气的实验室制法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506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29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1506">
                                            <p:txEl>
                                              <p:charRg st="29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49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1506">
                                            <p:txEl>
                                              <p:charRg st="49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6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1506">
                                            <p:txEl>
                                              <p:charRg st="67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88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1506">
                                            <p:txEl>
                                              <p:charRg st="88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10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1506">
                                            <p:txEl>
                                              <p:charRg st="110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30" end="1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1506">
                                            <p:txEl>
                                              <p:charRg st="130" end="1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60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1506">
                                            <p:txEl>
                                              <p:charRg st="160" end="1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80" end="2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1506">
                                            <p:txEl>
                                              <p:charRg st="180" end="2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207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21506">
                                            <p:txEl>
                                              <p:charRg st="207" end="2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224" end="2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21506">
                                            <p:txEl>
                                              <p:charRg st="224" end="2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文本框 22529"/>
          <p:cNvSpPr txBox="1"/>
          <p:nvPr/>
        </p:nvSpPr>
        <p:spPr>
          <a:xfrm>
            <a:off x="252413" y="212725"/>
            <a:ext cx="54721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五、氧气的检验和验满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8" name="TextBox 2"/>
          <p:cNvSpPr txBox="1"/>
          <p:nvPr/>
        </p:nvSpPr>
        <p:spPr>
          <a:xfrm>
            <a:off x="971550" y="1139825"/>
            <a:ext cx="2159000" cy="5857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en-US" altLang="x-none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en-US" altLang="x-none" sz="3200" b="1" baseline="-25000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的检验：</a:t>
            </a:r>
            <a:endParaRPr lang="zh-CN" altLang="en-US" sz="3200" b="1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9" name="TextBox 3"/>
          <p:cNvSpPr txBox="1"/>
          <p:nvPr/>
        </p:nvSpPr>
        <p:spPr>
          <a:xfrm>
            <a:off x="1123950" y="3732213"/>
            <a:ext cx="2159000" cy="5857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en-US" altLang="x-none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en-US" altLang="x-none" sz="3200" b="1" baseline="-25000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的验满：</a:t>
            </a:r>
            <a:endParaRPr lang="zh-CN" altLang="en-US" sz="3200" b="1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3" name="TextBox 4"/>
          <p:cNvSpPr txBox="1"/>
          <p:nvPr/>
        </p:nvSpPr>
        <p:spPr>
          <a:xfrm>
            <a:off x="1474788" y="1931988"/>
            <a:ext cx="6192837" cy="15700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将带火星的木条伸入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瓶中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en-US" altLang="x-none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若木条复燃，</a:t>
            </a:r>
            <a:endParaRPr lang="en-US" altLang="x-none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则说明该气体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氧气。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4" name="TextBox 5"/>
          <p:cNvSpPr txBox="1"/>
          <p:nvPr/>
        </p:nvSpPr>
        <p:spPr>
          <a:xfrm>
            <a:off x="1463675" y="4522788"/>
            <a:ext cx="6192838" cy="15700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将带火星的木条放在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瓶口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en-US" altLang="x-none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若木条复燃，</a:t>
            </a:r>
            <a:endParaRPr lang="en-US" altLang="x-none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则说明收集的氧气已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满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bldLvl="0"/>
      <p:bldP spid="225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Picture 2" descr="h0102-05"/>
          <p:cNvPicPr>
            <a:picLocks noChangeAspect="1"/>
          </p:cNvPicPr>
          <p:nvPr/>
        </p:nvPicPr>
        <p:blipFill>
          <a:blip r:embed="rId1"/>
          <a:srcRect l="13252" r="13252" b="12444"/>
          <a:stretch>
            <a:fillRect/>
          </a:stretch>
        </p:blipFill>
        <p:spPr>
          <a:xfrm>
            <a:off x="5026025" y="1143000"/>
            <a:ext cx="3940175" cy="4416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Text Box 4"/>
          <p:cNvSpPr txBox="1"/>
          <p:nvPr/>
        </p:nvSpPr>
        <p:spPr>
          <a:xfrm>
            <a:off x="304800" y="1143000"/>
            <a:ext cx="3429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x-none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供给呼吸：</a:t>
            </a:r>
            <a:endParaRPr lang="zh-CN" altLang="en-US" sz="36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3" name="Text Box 5"/>
          <p:cNvSpPr txBox="1"/>
          <p:nvPr/>
        </p:nvSpPr>
        <p:spPr>
          <a:xfrm>
            <a:off x="304800" y="3429000"/>
            <a:ext cx="4267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x-none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支持燃烧</a:t>
            </a:r>
            <a:r>
              <a:rPr lang="zh-CN" altLang="en-US" sz="36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6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4" name="Text Box 6"/>
          <p:cNvSpPr txBox="1"/>
          <p:nvPr/>
        </p:nvSpPr>
        <p:spPr>
          <a:xfrm>
            <a:off x="1066800" y="1905000"/>
            <a:ext cx="6629400" cy="14652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医疗、登山、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潜水、航空等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5" name="Text Box 7"/>
          <p:cNvSpPr txBox="1"/>
          <p:nvPr/>
        </p:nvSpPr>
        <p:spPr>
          <a:xfrm>
            <a:off x="1066800" y="4173538"/>
            <a:ext cx="4648200" cy="14652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炼钢、气割、气焊、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宇航、液氧炸药等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6" name="文本框 23558"/>
          <p:cNvSpPr txBox="1"/>
          <p:nvPr/>
        </p:nvSpPr>
        <p:spPr>
          <a:xfrm>
            <a:off x="252413" y="212725"/>
            <a:ext cx="54721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六、氧气的用途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</p:bldLst>
  </p:timing>
</p:sld>
</file>

<file path=ppt/theme/theme1.xml><?xml version="1.0" encoding="utf-8"?>
<a:theme xmlns:a="http://schemas.openxmlformats.org/drawingml/2006/main" name="城市商务演示模板">
  <a:themeElements>
    <a:clrScheme name="">
      <a:dk1>
        <a:srgbClr val="111111"/>
      </a:dk1>
      <a:lt1>
        <a:srgbClr val="FFFFFF"/>
      </a:lt1>
      <a:dk2>
        <a:srgbClr val="777777"/>
      </a:dk2>
      <a:lt2>
        <a:srgbClr val="B2B2B2"/>
      </a:lt2>
      <a:accent1>
        <a:srgbClr val="FFC000"/>
      </a:accent1>
      <a:accent2>
        <a:srgbClr val="FFFF00"/>
      </a:accent2>
      <a:accent3>
        <a:srgbClr val="FFFFFF"/>
      </a:accent3>
      <a:accent4>
        <a:srgbClr val="0D0D0D"/>
      </a:accent4>
      <a:accent5>
        <a:srgbClr val="FFDCAA"/>
      </a:accent5>
      <a:accent6>
        <a:srgbClr val="E5E500"/>
      </a:accent6>
      <a:hlink>
        <a:srgbClr val="373737"/>
      </a:hlink>
      <a:folHlink>
        <a:srgbClr val="6E6E6E"/>
      </a:folHlink>
    </a:clrScheme>
    <a:fontScheme name="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1461</Words>
  <Application>WPS 演示</Application>
  <PresentationFormat/>
  <Paragraphs>201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52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68" baseType="lpstr">
      <vt:lpstr>Arial</vt:lpstr>
      <vt:lpstr>宋体</vt:lpstr>
      <vt:lpstr>Wingdings</vt:lpstr>
      <vt:lpstr>Calibri</vt:lpstr>
      <vt:lpstr>微软雅黑</vt:lpstr>
      <vt:lpstr>黑体</vt:lpstr>
      <vt:lpstr>方正超粗黑简体</vt:lpstr>
      <vt:lpstr>Times New Roman</vt:lpstr>
      <vt:lpstr>Haettenschweiler</vt:lpstr>
      <vt:lpstr>Mistral</vt:lpstr>
      <vt:lpstr>Arial Unicode MS</vt:lpstr>
      <vt:lpstr>MS PGothic</vt:lpstr>
      <vt:lpstr>Rockwell</vt:lpstr>
      <vt:lpstr>方正粗宋简体</vt:lpstr>
      <vt:lpstr>Verdana</vt:lpstr>
      <vt:lpstr>Arial Black</vt:lpstr>
      <vt:lpstr>楷体_GB2312</vt:lpstr>
      <vt:lpstr>华文细黑</vt:lpstr>
      <vt:lpstr>MS UI Gothic</vt:lpstr>
      <vt:lpstr>华文楷体</vt:lpstr>
      <vt:lpstr>方正静蕾简体</vt:lpstr>
      <vt:lpstr>Gulim</vt:lpstr>
      <vt:lpstr>Lucida Sans Unicode</vt:lpstr>
      <vt:lpstr>Batang</vt:lpstr>
      <vt:lpstr>HY헤드라인M</vt:lpstr>
      <vt:lpstr>Adobe Myungjo Std M</vt:lpstr>
      <vt:lpstr>Latha</vt:lpstr>
      <vt:lpstr>Arial Narrow</vt:lpstr>
      <vt:lpstr>华文行楷</vt:lpstr>
      <vt:lpstr>Matura MT Script Capitals</vt:lpstr>
      <vt:lpstr>Kozuka Gothic Pro L</vt:lpstr>
      <vt:lpstr>MS Mincho</vt:lpstr>
      <vt:lpstr>幼圆</vt:lpstr>
      <vt:lpstr>Tahoma</vt:lpstr>
      <vt:lpstr>HeliosCondBlack</vt:lpstr>
      <vt:lpstr>Constantia</vt:lpstr>
      <vt:lpstr>华文新魏</vt:lpstr>
      <vt:lpstr>Impact</vt:lpstr>
      <vt:lpstr>楷体</vt:lpstr>
      <vt:lpstr>Wingdings 3</vt:lpstr>
      <vt:lpstr>Malgun Gothic</vt:lpstr>
      <vt:lpstr>Franklin Gothic Book</vt:lpstr>
      <vt:lpstr>Perpetua</vt:lpstr>
      <vt:lpstr>Wingdings 2</vt:lpstr>
      <vt:lpstr>HGｺﾞｼｯｸM</vt:lpstr>
      <vt:lpstr>隶书</vt:lpstr>
      <vt:lpstr>华文中宋</vt:lpstr>
      <vt:lpstr>新宋体</vt:lpstr>
      <vt:lpstr>Segoe Print</vt:lpstr>
      <vt:lpstr>Symbol</vt:lpstr>
      <vt:lpstr>RomanS</vt:lpstr>
      <vt:lpstr>Courier New</vt:lpstr>
      <vt:lpstr>城市商务演示模板</vt:lpstr>
      <vt:lpstr>PBrush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yang</cp:lastModifiedBy>
  <cp:revision>9</cp:revision>
  <dcterms:created xsi:type="dcterms:W3CDTF">2013-04-06T23:57:13Z</dcterms:created>
  <dcterms:modified xsi:type="dcterms:W3CDTF">2017-11-01T01:58:34Z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2052-10.1.0.6382</vt:lpwstr>
  </property>
</Properties>
</file>