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Default Extension="docx" ContentType="application/vnd.openxmlformats-officedocument.wordprocessingml.document"/>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6" r:id="rId2"/>
    <p:sldId id="262" r:id="rId3"/>
    <p:sldId id="257" r:id="rId4"/>
    <p:sldId id="259" r:id="rId5"/>
    <p:sldId id="263" r:id="rId6"/>
    <p:sldId id="264" r:id="rId7"/>
    <p:sldId id="265" r:id="rId8"/>
    <p:sldId id="266" r:id="rId9"/>
    <p:sldId id="267" r:id="rId10"/>
    <p:sldId id="268" r:id="rId11"/>
    <p:sldId id="269" r:id="rId12"/>
    <p:sldId id="270" r:id="rId13"/>
    <p:sldId id="258" r:id="rId14"/>
    <p:sldId id="271" r:id="rId15"/>
    <p:sldId id="272" r:id="rId16"/>
    <p:sldId id="289" r:id="rId17"/>
    <p:sldId id="290" r:id="rId18"/>
    <p:sldId id="273" r:id="rId19"/>
    <p:sldId id="274" r:id="rId20"/>
    <p:sldId id="275" r:id="rId21"/>
    <p:sldId id="276" r:id="rId22"/>
    <p:sldId id="277" r:id="rId23"/>
    <p:sldId id="278" r:id="rId24"/>
    <p:sldId id="291" r:id="rId25"/>
    <p:sldId id="292" r:id="rId26"/>
    <p:sldId id="280" r:id="rId27"/>
    <p:sldId id="281" r:id="rId28"/>
    <p:sldId id="282" r:id="rId29"/>
    <p:sldId id="283" r:id="rId30"/>
    <p:sldId id="284" r:id="rId31"/>
    <p:sldId id="285" r:id="rId32"/>
    <p:sldId id="286" r:id="rId33"/>
    <p:sldId id="288" r:id="rId34"/>
    <p:sldId id="293" r:id="rId35"/>
    <p:sldId id="294" r:id="rId36"/>
    <p:sldId id="302" r:id="rId37"/>
    <p:sldId id="295" r:id="rId38"/>
    <p:sldId id="303" r:id="rId39"/>
    <p:sldId id="299" r:id="rId40"/>
    <p:sldId id="300" r:id="rId41"/>
    <p:sldId id="301" r:id="rId42"/>
    <p:sldId id="306" r:id="rId43"/>
    <p:sldId id="307" r:id="rId44"/>
    <p:sldId id="308" r:id="rId45"/>
    <p:sldId id="309" r:id="rId46"/>
    <p:sldId id="310" r:id="rId47"/>
    <p:sldId id="311" r:id="rId48"/>
    <p:sldId id="312" r:id="rId49"/>
    <p:sldId id="313" r:id="rId50"/>
    <p:sldId id="314" r:id="rId51"/>
    <p:sldId id="315" r:id="rId52"/>
    <p:sldId id="316" r:id="rId53"/>
    <p:sldId id="317" r:id="rId54"/>
    <p:sldId id="318" r:id="rId55"/>
    <p:sldId id="319" r:id="rId56"/>
    <p:sldId id="298" r:id="rId57"/>
    <p:sldId id="304" r:id="rId58"/>
    <p:sldId id="305" r:id="rId59"/>
    <p:sldId id="261" r:id="rId6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0" d="100"/>
          <a:sy n="80" d="100"/>
        </p:scale>
        <p:origin x="-108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30FFC5-AEEC-4830-8546-C2DDECA7EF94}" type="datetimeFigureOut">
              <a:rPr lang="zh-CN" altLang="en-US" smtClean="0"/>
              <a:pPr/>
              <a:t>2016/9/30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AE66D2-144C-493B-90C3-F02F573B0F33}"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pPr/>
              <a:t>9</a:t>
            </a:fld>
            <a:endParaRPr lang="zh-CN" altLang="en-US"/>
          </a:p>
        </p:txBody>
      </p:sp>
    </p:spTree>
    <p:extLst>
      <p:ext uri="{BB962C8B-B14F-4D97-AF65-F5344CB8AC3E}">
        <p14:creationId xmlns:p14="http://schemas.microsoft.com/office/powerpoint/2010/main" xmlns="" val="1010357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pPr/>
              <a:t>10</a:t>
            </a:fld>
            <a:endParaRPr lang="zh-CN" altLang="en-US"/>
          </a:p>
        </p:txBody>
      </p:sp>
    </p:spTree>
    <p:extLst>
      <p:ext uri="{BB962C8B-B14F-4D97-AF65-F5344CB8AC3E}">
        <p14:creationId xmlns:p14="http://schemas.microsoft.com/office/powerpoint/2010/main" xmlns="" val="17755558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FAE66D2-144C-493B-90C3-F02F573B0F33}" type="slidenum">
              <a:rPr lang="zh-CN" altLang="en-US" smtClean="0"/>
              <a:pPr/>
              <a:t>51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2016/9/30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2016/9/30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2016/9/30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2016/9/30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2016/9/30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2016/9/30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2016/9/30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2016/9/30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2016/9/30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2016/9/30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2016/9/30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71746402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8" name="矩形 7"/>
          <p:cNvSpPr/>
          <p:nvPr userDrawn="1"/>
        </p:nvSpPr>
        <p:spPr>
          <a:xfrm>
            <a:off x="1" y="1061261"/>
            <a:ext cx="1277084" cy="4824536"/>
          </a:xfrm>
          <a:prstGeom prst="rect">
            <a:avLst/>
          </a:prstGeom>
          <a:solidFill>
            <a:srgbClr val="F9F9F9"/>
          </a:solidFill>
          <a:ln w="9525">
            <a:solidFill>
              <a:srgbClr val="E2E2E2"/>
            </a:solid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sz="1500" dirty="0"/>
          </a:p>
        </p:txBody>
      </p:sp>
    </p:spTree>
    <p:extLst>
      <p:ext uri="{BB962C8B-B14F-4D97-AF65-F5344CB8AC3E}">
        <p14:creationId xmlns:p14="http://schemas.microsoft.com/office/powerpoint/2010/main" xmlns="" val="193733329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2016/9/30</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8" Type="http://schemas.openxmlformats.org/officeDocument/2006/relationships/slide" Target="slide29.xml"/><Relationship Id="rId3" Type="http://schemas.openxmlformats.org/officeDocument/2006/relationships/image" Target="../media/image5.png"/><Relationship Id="rId7" Type="http://schemas.openxmlformats.org/officeDocument/2006/relationships/slide" Target="slide28.xml"/><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slide" Target="slide27.xml"/><Relationship Id="rId5" Type="http://schemas.openxmlformats.org/officeDocument/2006/relationships/slide" Target="slide26.xml"/><Relationship Id="rId10" Type="http://schemas.openxmlformats.org/officeDocument/2006/relationships/slide" Target="slide32.xml"/><Relationship Id="rId4" Type="http://schemas.openxmlformats.org/officeDocument/2006/relationships/package" Target="../embeddings/Microsoft_Office_Word___1.docx"/><Relationship Id="rId9" Type="http://schemas.openxmlformats.org/officeDocument/2006/relationships/slide" Target="slide30.xml"/></Relationships>
</file>

<file path=ppt/slides/_rels/slide7.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6.xml"/><Relationship Id="rId7" Type="http://schemas.openxmlformats.org/officeDocument/2006/relationships/slide" Target="slide30.xml"/><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slide" Target="slide29.xml"/><Relationship Id="rId5" Type="http://schemas.openxmlformats.org/officeDocument/2006/relationships/slide" Target="slide28.xml"/><Relationship Id="rId4" Type="http://schemas.openxmlformats.org/officeDocument/2006/relationships/slide" Target="slide27.xml"/></Relationships>
</file>

<file path=ppt/slides/_rels/slide8.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6.xml"/><Relationship Id="rId7" Type="http://schemas.openxmlformats.org/officeDocument/2006/relationships/slide" Target="slide30.xml"/><Relationship Id="rId2" Type="http://schemas.openxmlformats.org/officeDocument/2006/relationships/image" Target="../media/image7.png"/><Relationship Id="rId1" Type="http://schemas.openxmlformats.org/officeDocument/2006/relationships/slideLayout" Target="../slideLayouts/slideLayout12.xml"/><Relationship Id="rId6" Type="http://schemas.openxmlformats.org/officeDocument/2006/relationships/slide" Target="slide29.xml"/><Relationship Id="rId5" Type="http://schemas.openxmlformats.org/officeDocument/2006/relationships/slide" Target="slide28.xml"/><Relationship Id="rId4" Type="http://schemas.openxmlformats.org/officeDocument/2006/relationships/slide" Target="slide27.xml"/></Relationships>
</file>

<file path=ppt/slides/_rels/slide9.xml.rels><?xml version="1.0" encoding="UTF-8" standalone="yes"?>
<Relationships xmlns="http://schemas.openxmlformats.org/package/2006/relationships"><Relationship Id="rId8" Type="http://schemas.openxmlformats.org/officeDocument/2006/relationships/slide" Target="slide30.xml"/><Relationship Id="rId3" Type="http://schemas.openxmlformats.org/officeDocument/2006/relationships/image" Target="../media/image7.png"/><Relationship Id="rId7" Type="http://schemas.openxmlformats.org/officeDocument/2006/relationships/slide" Target="slide29.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slide" Target="slide28.xml"/><Relationship Id="rId5" Type="http://schemas.openxmlformats.org/officeDocument/2006/relationships/slide" Target="slide27.xml"/><Relationship Id="rId4" Type="http://schemas.openxmlformats.org/officeDocument/2006/relationships/slide" Target="slide26.xml"/><Relationship Id="rId9" Type="http://schemas.openxmlformats.org/officeDocument/2006/relationships/slide" Target="slide32.xml"/></Relationships>
</file>

<file path=ppt/slides/_rels/slide10.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2.xml"/><Relationship Id="rId4" Type="http://schemas.openxmlformats.org/officeDocument/2006/relationships/slide" Target="slide15.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6.xml"/><Relationship Id="rId7" Type="http://schemas.openxmlformats.org/officeDocument/2006/relationships/slide" Target="slide30.xml"/><Relationship Id="rId2" Type="http://schemas.openxmlformats.org/officeDocument/2006/relationships/image" Target="../media/image12.png"/><Relationship Id="rId1" Type="http://schemas.openxmlformats.org/officeDocument/2006/relationships/slideLayout" Target="../slideLayouts/slideLayout12.xml"/><Relationship Id="rId6" Type="http://schemas.openxmlformats.org/officeDocument/2006/relationships/slide" Target="slide29.xml"/><Relationship Id="rId5" Type="http://schemas.openxmlformats.org/officeDocument/2006/relationships/slide" Target="slide28.xml"/><Relationship Id="rId4" Type="http://schemas.openxmlformats.org/officeDocument/2006/relationships/slide" Target="slide27.xml"/></Relationships>
</file>

<file path=ppt/slides/_rels/slide15.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6.xml"/><Relationship Id="rId7" Type="http://schemas.openxmlformats.org/officeDocument/2006/relationships/slide" Target="slide30.xml"/><Relationship Id="rId2" Type="http://schemas.openxmlformats.org/officeDocument/2006/relationships/image" Target="../media/image13.png"/><Relationship Id="rId1" Type="http://schemas.openxmlformats.org/officeDocument/2006/relationships/slideLayout" Target="../slideLayouts/slideLayout12.xml"/><Relationship Id="rId6" Type="http://schemas.openxmlformats.org/officeDocument/2006/relationships/slide" Target="slide29.xml"/><Relationship Id="rId5" Type="http://schemas.openxmlformats.org/officeDocument/2006/relationships/slide" Target="slide28.xml"/><Relationship Id="rId4" Type="http://schemas.openxmlformats.org/officeDocument/2006/relationships/slide" Target="slide27.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slide" Target="slide4.xml"/><Relationship Id="rId1" Type="http://schemas.openxmlformats.org/officeDocument/2006/relationships/slideLayout" Target="../slideLayouts/slideLayout13.xml"/><Relationship Id="rId5" Type="http://schemas.openxmlformats.org/officeDocument/2006/relationships/slide" Target="slide2.xml"/><Relationship Id="rId4" Type="http://schemas.openxmlformats.org/officeDocument/2006/relationships/image" Target="../media/image1.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8" Type="http://schemas.openxmlformats.org/officeDocument/2006/relationships/slide" Target="slide46.xml"/><Relationship Id="rId13" Type="http://schemas.openxmlformats.org/officeDocument/2006/relationships/slide" Target="slide57.xml"/><Relationship Id="rId3" Type="http://schemas.openxmlformats.org/officeDocument/2006/relationships/slide" Target="slide36.xml"/><Relationship Id="rId7" Type="http://schemas.openxmlformats.org/officeDocument/2006/relationships/slide" Target="slide42.xml"/><Relationship Id="rId12" Type="http://schemas.openxmlformats.org/officeDocument/2006/relationships/slide" Target="slide52.xml"/><Relationship Id="rId2" Type="http://schemas.openxmlformats.org/officeDocument/2006/relationships/image" Target="../media/image22.png"/><Relationship Id="rId1" Type="http://schemas.openxmlformats.org/officeDocument/2006/relationships/slideLayout" Target="../slideLayouts/slideLayout12.xml"/><Relationship Id="rId6" Type="http://schemas.openxmlformats.org/officeDocument/2006/relationships/slide" Target="slide41.xml"/><Relationship Id="rId11" Type="http://schemas.openxmlformats.org/officeDocument/2006/relationships/slide" Target="slide51.xml"/><Relationship Id="rId5" Type="http://schemas.openxmlformats.org/officeDocument/2006/relationships/slide" Target="slide39.xml"/><Relationship Id="rId10" Type="http://schemas.openxmlformats.org/officeDocument/2006/relationships/slide" Target="slide50.xml"/><Relationship Id="rId4" Type="http://schemas.openxmlformats.org/officeDocument/2006/relationships/slide" Target="slide37.xml"/><Relationship Id="rId9" Type="http://schemas.openxmlformats.org/officeDocument/2006/relationships/slide" Target="slide48.xml"/><Relationship Id="rId14" Type="http://schemas.openxmlformats.org/officeDocument/2006/relationships/slide" Target="slide58.xml"/></Relationships>
</file>

<file path=ppt/slides/_rels/slide43.xml.rels><?xml version="1.0" encoding="UTF-8" standalone="yes"?>
<Relationships xmlns="http://schemas.openxmlformats.org/package/2006/relationships"><Relationship Id="rId8" Type="http://schemas.openxmlformats.org/officeDocument/2006/relationships/slide" Target="slide46.xml"/><Relationship Id="rId13" Type="http://schemas.openxmlformats.org/officeDocument/2006/relationships/slide" Target="slide57.xml"/><Relationship Id="rId3" Type="http://schemas.openxmlformats.org/officeDocument/2006/relationships/slide" Target="slide36.xml"/><Relationship Id="rId7" Type="http://schemas.openxmlformats.org/officeDocument/2006/relationships/slide" Target="slide42.xml"/><Relationship Id="rId12" Type="http://schemas.openxmlformats.org/officeDocument/2006/relationships/slide" Target="slide52.xml"/><Relationship Id="rId2" Type="http://schemas.openxmlformats.org/officeDocument/2006/relationships/image" Target="../media/image22.png"/><Relationship Id="rId1" Type="http://schemas.openxmlformats.org/officeDocument/2006/relationships/slideLayout" Target="../slideLayouts/slideLayout12.xml"/><Relationship Id="rId6" Type="http://schemas.openxmlformats.org/officeDocument/2006/relationships/slide" Target="slide41.xml"/><Relationship Id="rId11" Type="http://schemas.openxmlformats.org/officeDocument/2006/relationships/slide" Target="slide51.xml"/><Relationship Id="rId5" Type="http://schemas.openxmlformats.org/officeDocument/2006/relationships/slide" Target="slide39.xml"/><Relationship Id="rId10" Type="http://schemas.openxmlformats.org/officeDocument/2006/relationships/slide" Target="slide50.xml"/><Relationship Id="rId4" Type="http://schemas.openxmlformats.org/officeDocument/2006/relationships/slide" Target="slide37.xml"/><Relationship Id="rId9" Type="http://schemas.openxmlformats.org/officeDocument/2006/relationships/slide" Target="slide48.xml"/><Relationship Id="rId14" Type="http://schemas.openxmlformats.org/officeDocument/2006/relationships/slide" Target="slide58.xml"/></Relationships>
</file>

<file path=ppt/slides/_rels/slide44.xml.rels><?xml version="1.0" encoding="UTF-8" standalone="yes"?>
<Relationships xmlns="http://schemas.openxmlformats.org/package/2006/relationships"><Relationship Id="rId8" Type="http://schemas.openxmlformats.org/officeDocument/2006/relationships/slide" Target="slide46.xml"/><Relationship Id="rId13" Type="http://schemas.openxmlformats.org/officeDocument/2006/relationships/slide" Target="slide57.xml"/><Relationship Id="rId3" Type="http://schemas.openxmlformats.org/officeDocument/2006/relationships/slide" Target="slide36.xml"/><Relationship Id="rId7" Type="http://schemas.openxmlformats.org/officeDocument/2006/relationships/slide" Target="slide42.xml"/><Relationship Id="rId12" Type="http://schemas.openxmlformats.org/officeDocument/2006/relationships/slide" Target="slide52.xml"/><Relationship Id="rId2" Type="http://schemas.openxmlformats.org/officeDocument/2006/relationships/image" Target="../media/image25.png"/><Relationship Id="rId1" Type="http://schemas.openxmlformats.org/officeDocument/2006/relationships/slideLayout" Target="../slideLayouts/slideLayout12.xml"/><Relationship Id="rId6" Type="http://schemas.openxmlformats.org/officeDocument/2006/relationships/slide" Target="slide41.xml"/><Relationship Id="rId11" Type="http://schemas.openxmlformats.org/officeDocument/2006/relationships/slide" Target="slide51.xml"/><Relationship Id="rId5" Type="http://schemas.openxmlformats.org/officeDocument/2006/relationships/slide" Target="slide39.xml"/><Relationship Id="rId10" Type="http://schemas.openxmlformats.org/officeDocument/2006/relationships/slide" Target="slide50.xml"/><Relationship Id="rId4" Type="http://schemas.openxmlformats.org/officeDocument/2006/relationships/slide" Target="slide37.xml"/><Relationship Id="rId9" Type="http://schemas.openxmlformats.org/officeDocument/2006/relationships/slide" Target="slide48.xml"/><Relationship Id="rId14" Type="http://schemas.openxmlformats.org/officeDocument/2006/relationships/slide" Target="slide58.xml"/></Relationships>
</file>

<file path=ppt/slides/_rels/slide45.xml.rels><?xml version="1.0" encoding="UTF-8" standalone="yes"?>
<Relationships xmlns="http://schemas.openxmlformats.org/package/2006/relationships"><Relationship Id="rId8" Type="http://schemas.openxmlformats.org/officeDocument/2006/relationships/slide" Target="slide46.xml"/><Relationship Id="rId13" Type="http://schemas.openxmlformats.org/officeDocument/2006/relationships/slide" Target="slide57.xml"/><Relationship Id="rId3" Type="http://schemas.openxmlformats.org/officeDocument/2006/relationships/slide" Target="slide36.xml"/><Relationship Id="rId7" Type="http://schemas.openxmlformats.org/officeDocument/2006/relationships/slide" Target="slide42.xml"/><Relationship Id="rId12" Type="http://schemas.openxmlformats.org/officeDocument/2006/relationships/slide" Target="slide52.xml"/><Relationship Id="rId2" Type="http://schemas.openxmlformats.org/officeDocument/2006/relationships/image" Target="../media/image25.png"/><Relationship Id="rId1" Type="http://schemas.openxmlformats.org/officeDocument/2006/relationships/slideLayout" Target="../slideLayouts/slideLayout12.xml"/><Relationship Id="rId6" Type="http://schemas.openxmlformats.org/officeDocument/2006/relationships/slide" Target="slide41.xml"/><Relationship Id="rId11" Type="http://schemas.openxmlformats.org/officeDocument/2006/relationships/slide" Target="slide51.xml"/><Relationship Id="rId5" Type="http://schemas.openxmlformats.org/officeDocument/2006/relationships/slide" Target="slide39.xml"/><Relationship Id="rId10" Type="http://schemas.openxmlformats.org/officeDocument/2006/relationships/slide" Target="slide50.xml"/><Relationship Id="rId4" Type="http://schemas.openxmlformats.org/officeDocument/2006/relationships/slide" Target="slide37.xml"/><Relationship Id="rId9" Type="http://schemas.openxmlformats.org/officeDocument/2006/relationships/slide" Target="slide48.xml"/><Relationship Id="rId14" Type="http://schemas.openxmlformats.org/officeDocument/2006/relationships/slide" Target="slide58.xml"/></Relationships>
</file>

<file path=ppt/slides/_rels/slide46.xml.rels><?xml version="1.0" encoding="UTF-8" standalone="yes"?>
<Relationships xmlns="http://schemas.openxmlformats.org/package/2006/relationships"><Relationship Id="rId8" Type="http://schemas.openxmlformats.org/officeDocument/2006/relationships/slide" Target="slide46.xml"/><Relationship Id="rId13" Type="http://schemas.openxmlformats.org/officeDocument/2006/relationships/slide" Target="slide57.xml"/><Relationship Id="rId3" Type="http://schemas.openxmlformats.org/officeDocument/2006/relationships/slide" Target="slide36.xml"/><Relationship Id="rId7" Type="http://schemas.openxmlformats.org/officeDocument/2006/relationships/slide" Target="slide42.xml"/><Relationship Id="rId12" Type="http://schemas.openxmlformats.org/officeDocument/2006/relationships/slide" Target="slide52.xml"/><Relationship Id="rId2" Type="http://schemas.openxmlformats.org/officeDocument/2006/relationships/image" Target="../media/image26.png"/><Relationship Id="rId1" Type="http://schemas.openxmlformats.org/officeDocument/2006/relationships/slideLayout" Target="../slideLayouts/slideLayout12.xml"/><Relationship Id="rId6" Type="http://schemas.openxmlformats.org/officeDocument/2006/relationships/slide" Target="slide41.xml"/><Relationship Id="rId11" Type="http://schemas.openxmlformats.org/officeDocument/2006/relationships/slide" Target="slide51.xml"/><Relationship Id="rId5" Type="http://schemas.openxmlformats.org/officeDocument/2006/relationships/slide" Target="slide39.xml"/><Relationship Id="rId10" Type="http://schemas.openxmlformats.org/officeDocument/2006/relationships/slide" Target="slide50.xml"/><Relationship Id="rId4" Type="http://schemas.openxmlformats.org/officeDocument/2006/relationships/slide" Target="slide37.xml"/><Relationship Id="rId9" Type="http://schemas.openxmlformats.org/officeDocument/2006/relationships/slide" Target="slide48.xml"/><Relationship Id="rId14" Type="http://schemas.openxmlformats.org/officeDocument/2006/relationships/slide" Target="slide58.xml"/></Relationships>
</file>

<file path=ppt/slides/_rels/slide47.xml.rels><?xml version="1.0" encoding="UTF-8" standalone="yes"?>
<Relationships xmlns="http://schemas.openxmlformats.org/package/2006/relationships"><Relationship Id="rId8" Type="http://schemas.openxmlformats.org/officeDocument/2006/relationships/slide" Target="slide46.xml"/><Relationship Id="rId13" Type="http://schemas.openxmlformats.org/officeDocument/2006/relationships/slide" Target="slide57.xml"/><Relationship Id="rId3" Type="http://schemas.openxmlformats.org/officeDocument/2006/relationships/slide" Target="slide36.xml"/><Relationship Id="rId7" Type="http://schemas.openxmlformats.org/officeDocument/2006/relationships/slide" Target="slide42.xml"/><Relationship Id="rId12" Type="http://schemas.openxmlformats.org/officeDocument/2006/relationships/slide" Target="slide52.xml"/><Relationship Id="rId2" Type="http://schemas.openxmlformats.org/officeDocument/2006/relationships/image" Target="../media/image26.png"/><Relationship Id="rId1" Type="http://schemas.openxmlformats.org/officeDocument/2006/relationships/slideLayout" Target="../slideLayouts/slideLayout12.xml"/><Relationship Id="rId6" Type="http://schemas.openxmlformats.org/officeDocument/2006/relationships/slide" Target="slide41.xml"/><Relationship Id="rId11" Type="http://schemas.openxmlformats.org/officeDocument/2006/relationships/slide" Target="slide51.xml"/><Relationship Id="rId5" Type="http://schemas.openxmlformats.org/officeDocument/2006/relationships/slide" Target="slide39.xml"/><Relationship Id="rId10" Type="http://schemas.openxmlformats.org/officeDocument/2006/relationships/slide" Target="slide50.xml"/><Relationship Id="rId4" Type="http://schemas.openxmlformats.org/officeDocument/2006/relationships/slide" Target="slide37.xml"/><Relationship Id="rId9" Type="http://schemas.openxmlformats.org/officeDocument/2006/relationships/slide" Target="slide48.xml"/><Relationship Id="rId14" Type="http://schemas.openxmlformats.org/officeDocument/2006/relationships/slide" Target="slide58.xml"/></Relationships>
</file>

<file path=ppt/slides/_rels/slide48.xml.rels><?xml version="1.0" encoding="UTF-8" standalone="yes"?>
<Relationships xmlns="http://schemas.openxmlformats.org/package/2006/relationships"><Relationship Id="rId8" Type="http://schemas.openxmlformats.org/officeDocument/2006/relationships/slide" Target="slide46.xml"/><Relationship Id="rId13" Type="http://schemas.openxmlformats.org/officeDocument/2006/relationships/slide" Target="slide57.xml"/><Relationship Id="rId3" Type="http://schemas.openxmlformats.org/officeDocument/2006/relationships/slide" Target="slide36.xml"/><Relationship Id="rId7" Type="http://schemas.openxmlformats.org/officeDocument/2006/relationships/slide" Target="slide42.xml"/><Relationship Id="rId12" Type="http://schemas.openxmlformats.org/officeDocument/2006/relationships/slide" Target="slide52.xml"/><Relationship Id="rId2" Type="http://schemas.openxmlformats.org/officeDocument/2006/relationships/image" Target="../media/image26.png"/><Relationship Id="rId1" Type="http://schemas.openxmlformats.org/officeDocument/2006/relationships/slideLayout" Target="../slideLayouts/slideLayout12.xml"/><Relationship Id="rId6" Type="http://schemas.openxmlformats.org/officeDocument/2006/relationships/slide" Target="slide41.xml"/><Relationship Id="rId11" Type="http://schemas.openxmlformats.org/officeDocument/2006/relationships/slide" Target="slide51.xml"/><Relationship Id="rId5" Type="http://schemas.openxmlformats.org/officeDocument/2006/relationships/slide" Target="slide39.xml"/><Relationship Id="rId10" Type="http://schemas.openxmlformats.org/officeDocument/2006/relationships/slide" Target="slide50.xml"/><Relationship Id="rId4" Type="http://schemas.openxmlformats.org/officeDocument/2006/relationships/slide" Target="slide37.xml"/><Relationship Id="rId9" Type="http://schemas.openxmlformats.org/officeDocument/2006/relationships/slide" Target="slide48.xml"/><Relationship Id="rId14" Type="http://schemas.openxmlformats.org/officeDocument/2006/relationships/slide" Target="slide58.xml"/></Relationships>
</file>

<file path=ppt/slides/_rels/slide49.xml.rels><?xml version="1.0" encoding="UTF-8" standalone="yes"?>
<Relationships xmlns="http://schemas.openxmlformats.org/package/2006/relationships"><Relationship Id="rId8" Type="http://schemas.openxmlformats.org/officeDocument/2006/relationships/slide" Target="slide48.xml"/><Relationship Id="rId13" Type="http://schemas.openxmlformats.org/officeDocument/2006/relationships/slide" Target="slide58.xml"/><Relationship Id="rId3" Type="http://schemas.openxmlformats.org/officeDocument/2006/relationships/slide" Target="slide37.xml"/><Relationship Id="rId7" Type="http://schemas.openxmlformats.org/officeDocument/2006/relationships/slide" Target="slide46.xml"/><Relationship Id="rId12" Type="http://schemas.openxmlformats.org/officeDocument/2006/relationships/slide" Target="slide57.xml"/><Relationship Id="rId2" Type="http://schemas.openxmlformats.org/officeDocument/2006/relationships/slide" Target="slide36.xml"/><Relationship Id="rId1" Type="http://schemas.openxmlformats.org/officeDocument/2006/relationships/slideLayout" Target="../slideLayouts/slideLayout12.xml"/><Relationship Id="rId6" Type="http://schemas.openxmlformats.org/officeDocument/2006/relationships/slide" Target="slide42.xml"/><Relationship Id="rId11" Type="http://schemas.openxmlformats.org/officeDocument/2006/relationships/slide" Target="slide52.xml"/><Relationship Id="rId5" Type="http://schemas.openxmlformats.org/officeDocument/2006/relationships/slide" Target="slide41.xml"/><Relationship Id="rId10" Type="http://schemas.openxmlformats.org/officeDocument/2006/relationships/slide" Target="slide51.xml"/><Relationship Id="rId4" Type="http://schemas.openxmlformats.org/officeDocument/2006/relationships/slide" Target="slide39.xml"/><Relationship Id="rId9" Type="http://schemas.openxmlformats.org/officeDocument/2006/relationships/slide" Target="slide50.xml"/></Relationships>
</file>

<file path=ppt/slides/_rels/slide50.xml.rels><?xml version="1.0" encoding="UTF-8" standalone="yes"?>
<Relationships xmlns="http://schemas.openxmlformats.org/package/2006/relationships"><Relationship Id="rId8" Type="http://schemas.openxmlformats.org/officeDocument/2006/relationships/slide" Target="slide46.xml"/><Relationship Id="rId13" Type="http://schemas.openxmlformats.org/officeDocument/2006/relationships/slide" Target="slide57.xml"/><Relationship Id="rId3" Type="http://schemas.openxmlformats.org/officeDocument/2006/relationships/slide" Target="slide36.xml"/><Relationship Id="rId7" Type="http://schemas.openxmlformats.org/officeDocument/2006/relationships/slide" Target="slide42.xml"/><Relationship Id="rId12" Type="http://schemas.openxmlformats.org/officeDocument/2006/relationships/slide" Target="slide52.xml"/><Relationship Id="rId2" Type="http://schemas.openxmlformats.org/officeDocument/2006/relationships/image" Target="../media/image27.png"/><Relationship Id="rId1" Type="http://schemas.openxmlformats.org/officeDocument/2006/relationships/slideLayout" Target="../slideLayouts/slideLayout12.xml"/><Relationship Id="rId6" Type="http://schemas.openxmlformats.org/officeDocument/2006/relationships/slide" Target="slide41.xml"/><Relationship Id="rId11" Type="http://schemas.openxmlformats.org/officeDocument/2006/relationships/slide" Target="slide51.xml"/><Relationship Id="rId5" Type="http://schemas.openxmlformats.org/officeDocument/2006/relationships/slide" Target="slide39.xml"/><Relationship Id="rId10" Type="http://schemas.openxmlformats.org/officeDocument/2006/relationships/slide" Target="slide50.xml"/><Relationship Id="rId4" Type="http://schemas.openxmlformats.org/officeDocument/2006/relationships/slide" Target="slide37.xml"/><Relationship Id="rId9" Type="http://schemas.openxmlformats.org/officeDocument/2006/relationships/slide" Target="slide48.xml"/><Relationship Id="rId14" Type="http://schemas.openxmlformats.org/officeDocument/2006/relationships/slide" Target="slide58.xml"/></Relationships>
</file>

<file path=ppt/slides/_rels/slide51.xml.rels><?xml version="1.0" encoding="UTF-8" standalone="yes"?>
<Relationships xmlns="http://schemas.openxmlformats.org/package/2006/relationships"><Relationship Id="rId8" Type="http://schemas.openxmlformats.org/officeDocument/2006/relationships/slide" Target="slide42.xml"/><Relationship Id="rId13" Type="http://schemas.openxmlformats.org/officeDocument/2006/relationships/slide" Target="slide52.xml"/><Relationship Id="rId3" Type="http://schemas.openxmlformats.org/officeDocument/2006/relationships/image" Target="../media/image27.png"/><Relationship Id="rId7" Type="http://schemas.openxmlformats.org/officeDocument/2006/relationships/slide" Target="slide41.xml"/><Relationship Id="rId12" Type="http://schemas.openxmlformats.org/officeDocument/2006/relationships/slide" Target="slide51.xm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slide" Target="slide39.xml"/><Relationship Id="rId11" Type="http://schemas.openxmlformats.org/officeDocument/2006/relationships/slide" Target="slide50.xml"/><Relationship Id="rId5" Type="http://schemas.openxmlformats.org/officeDocument/2006/relationships/slide" Target="slide37.xml"/><Relationship Id="rId15" Type="http://schemas.openxmlformats.org/officeDocument/2006/relationships/slide" Target="slide58.xml"/><Relationship Id="rId10" Type="http://schemas.openxmlformats.org/officeDocument/2006/relationships/slide" Target="slide48.xml"/><Relationship Id="rId4" Type="http://schemas.openxmlformats.org/officeDocument/2006/relationships/slide" Target="slide36.xml"/><Relationship Id="rId9" Type="http://schemas.openxmlformats.org/officeDocument/2006/relationships/slide" Target="slide46.xml"/><Relationship Id="rId14" Type="http://schemas.openxmlformats.org/officeDocument/2006/relationships/slide" Target="slide57.xml"/></Relationships>
</file>

<file path=ppt/slides/_rels/slide52.xml.rels><?xml version="1.0" encoding="UTF-8" standalone="yes"?>
<Relationships xmlns="http://schemas.openxmlformats.org/package/2006/relationships"><Relationship Id="rId8" Type="http://schemas.openxmlformats.org/officeDocument/2006/relationships/slide" Target="slide46.xml"/><Relationship Id="rId13" Type="http://schemas.openxmlformats.org/officeDocument/2006/relationships/slide" Target="slide57.xml"/><Relationship Id="rId3" Type="http://schemas.openxmlformats.org/officeDocument/2006/relationships/slide" Target="slide36.xml"/><Relationship Id="rId7" Type="http://schemas.openxmlformats.org/officeDocument/2006/relationships/slide" Target="slide42.xml"/><Relationship Id="rId12" Type="http://schemas.openxmlformats.org/officeDocument/2006/relationships/slide" Target="slide52.xml"/><Relationship Id="rId2" Type="http://schemas.openxmlformats.org/officeDocument/2006/relationships/image" Target="../media/image27.png"/><Relationship Id="rId1" Type="http://schemas.openxmlformats.org/officeDocument/2006/relationships/slideLayout" Target="../slideLayouts/slideLayout12.xml"/><Relationship Id="rId6" Type="http://schemas.openxmlformats.org/officeDocument/2006/relationships/slide" Target="slide41.xml"/><Relationship Id="rId11" Type="http://schemas.openxmlformats.org/officeDocument/2006/relationships/slide" Target="slide51.xml"/><Relationship Id="rId5" Type="http://schemas.openxmlformats.org/officeDocument/2006/relationships/slide" Target="slide39.xml"/><Relationship Id="rId10" Type="http://schemas.openxmlformats.org/officeDocument/2006/relationships/slide" Target="slide50.xml"/><Relationship Id="rId4" Type="http://schemas.openxmlformats.org/officeDocument/2006/relationships/slide" Target="slide37.xml"/><Relationship Id="rId9" Type="http://schemas.openxmlformats.org/officeDocument/2006/relationships/slide" Target="slide48.xml"/><Relationship Id="rId14" Type="http://schemas.openxmlformats.org/officeDocument/2006/relationships/slide" Target="slide58.xml"/></Relationships>
</file>

<file path=ppt/slides/_rels/slide53.xml.rels><?xml version="1.0" encoding="UTF-8" standalone="yes"?>
<Relationships xmlns="http://schemas.openxmlformats.org/package/2006/relationships"><Relationship Id="rId8" Type="http://schemas.openxmlformats.org/officeDocument/2006/relationships/slide" Target="slide46.xml"/><Relationship Id="rId13" Type="http://schemas.openxmlformats.org/officeDocument/2006/relationships/slide" Target="slide57.xml"/><Relationship Id="rId3" Type="http://schemas.openxmlformats.org/officeDocument/2006/relationships/slide" Target="slide36.xml"/><Relationship Id="rId7" Type="http://schemas.openxmlformats.org/officeDocument/2006/relationships/slide" Target="slide42.xml"/><Relationship Id="rId12" Type="http://schemas.openxmlformats.org/officeDocument/2006/relationships/slide" Target="slide52.xml"/><Relationship Id="rId2" Type="http://schemas.openxmlformats.org/officeDocument/2006/relationships/image" Target="../media/image27.png"/><Relationship Id="rId1" Type="http://schemas.openxmlformats.org/officeDocument/2006/relationships/slideLayout" Target="../slideLayouts/slideLayout12.xml"/><Relationship Id="rId6" Type="http://schemas.openxmlformats.org/officeDocument/2006/relationships/slide" Target="slide41.xml"/><Relationship Id="rId11" Type="http://schemas.openxmlformats.org/officeDocument/2006/relationships/slide" Target="slide51.xml"/><Relationship Id="rId5" Type="http://schemas.openxmlformats.org/officeDocument/2006/relationships/slide" Target="slide39.xml"/><Relationship Id="rId10" Type="http://schemas.openxmlformats.org/officeDocument/2006/relationships/slide" Target="slide50.xml"/><Relationship Id="rId4" Type="http://schemas.openxmlformats.org/officeDocument/2006/relationships/slide" Target="slide37.xml"/><Relationship Id="rId9" Type="http://schemas.openxmlformats.org/officeDocument/2006/relationships/slide" Target="slide48.xml"/><Relationship Id="rId14" Type="http://schemas.openxmlformats.org/officeDocument/2006/relationships/slide" Target="slide58.xml"/></Relationships>
</file>

<file path=ppt/slides/_rels/slide54.xml.rels><?xml version="1.0" encoding="UTF-8" standalone="yes"?>
<Relationships xmlns="http://schemas.openxmlformats.org/package/2006/relationships"><Relationship Id="rId8" Type="http://schemas.openxmlformats.org/officeDocument/2006/relationships/slide" Target="slide48.xml"/><Relationship Id="rId13" Type="http://schemas.openxmlformats.org/officeDocument/2006/relationships/slide" Target="slide58.xml"/><Relationship Id="rId3" Type="http://schemas.openxmlformats.org/officeDocument/2006/relationships/slide" Target="slide37.xml"/><Relationship Id="rId7" Type="http://schemas.openxmlformats.org/officeDocument/2006/relationships/slide" Target="slide46.xml"/><Relationship Id="rId12" Type="http://schemas.openxmlformats.org/officeDocument/2006/relationships/slide" Target="slide57.xml"/><Relationship Id="rId2" Type="http://schemas.openxmlformats.org/officeDocument/2006/relationships/slide" Target="slide36.xml"/><Relationship Id="rId1" Type="http://schemas.openxmlformats.org/officeDocument/2006/relationships/slideLayout" Target="../slideLayouts/slideLayout12.xml"/><Relationship Id="rId6" Type="http://schemas.openxmlformats.org/officeDocument/2006/relationships/slide" Target="slide42.xml"/><Relationship Id="rId11" Type="http://schemas.openxmlformats.org/officeDocument/2006/relationships/slide" Target="slide52.xml"/><Relationship Id="rId5" Type="http://schemas.openxmlformats.org/officeDocument/2006/relationships/slide" Target="slide41.xml"/><Relationship Id="rId10" Type="http://schemas.openxmlformats.org/officeDocument/2006/relationships/slide" Target="slide51.xml"/><Relationship Id="rId4" Type="http://schemas.openxmlformats.org/officeDocument/2006/relationships/slide" Target="slide39.xml"/><Relationship Id="rId9" Type="http://schemas.openxmlformats.org/officeDocument/2006/relationships/slide" Target="slide50.xml"/></Relationships>
</file>

<file path=ppt/slides/_rels/slide5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1500174"/>
            <a:ext cx="9144000" cy="5357826"/>
          </a:xfrm>
          <a:prstGeom prst="rect">
            <a:avLst/>
          </a:prstGeom>
        </p:spPr>
      </p:pic>
      <p:sp>
        <p:nvSpPr>
          <p:cNvPr id="5" name="矩形 4"/>
          <p:cNvSpPr/>
          <p:nvPr/>
        </p:nvSpPr>
        <p:spPr>
          <a:xfrm>
            <a:off x="3214678" y="285728"/>
            <a:ext cx="2954655" cy="923330"/>
          </a:xfrm>
          <a:prstGeom prst="rect">
            <a:avLst/>
          </a:prstGeom>
        </p:spPr>
        <p:txBody>
          <a:bodyPr wrap="none">
            <a:spAutoFit/>
          </a:bodyPr>
          <a:lstStyle/>
          <a:p>
            <a:r>
              <a:rPr lang="zh-CN" altLang="en-US" sz="5400" b="1" dirty="0" smtClean="0">
                <a:latin typeface="Times New Roman" pitchFamily="18" charset="0"/>
                <a:ea typeface="微软雅黑" panose="020B0503020204020204" pitchFamily="34" charset="-122"/>
                <a:cs typeface="Times New Roman" pitchFamily="18" charset="0"/>
              </a:rPr>
              <a:t>光合作用</a:t>
            </a:r>
            <a:endParaRPr lang="zh-CN" altLang="en-US" sz="5400" dirty="0"/>
          </a:p>
        </p:txBody>
      </p:sp>
      <p:sp>
        <p:nvSpPr>
          <p:cNvPr id="6" name="矩形 5"/>
          <p:cNvSpPr/>
          <p:nvPr/>
        </p:nvSpPr>
        <p:spPr>
          <a:xfrm>
            <a:off x="6643702" y="5000636"/>
            <a:ext cx="642942" cy="1428760"/>
          </a:xfrm>
          <a:prstGeom prst="rect">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zh-CN" altLang="en-US" dirty="0"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rPr>
              <a:t>气孔</a:t>
            </a:r>
            <a:endParaRPr lang="zh-CN" altLang="en-US" dirty="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9"/>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416713" y="900514"/>
            <a:ext cx="3666134" cy="24641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矩形 11"/>
          <p:cNvSpPr/>
          <p:nvPr/>
        </p:nvSpPr>
        <p:spPr>
          <a:xfrm>
            <a:off x="1439244" y="2428751"/>
            <a:ext cx="2823690" cy="611229"/>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外表：   ①</a:t>
            </a:r>
            <a:r>
              <a:rPr lang="en-US" altLang="zh-CN" sz="2200" b="1" dirty="0" smtClean="0">
                <a:latin typeface="Times New Roman" panose="02020603050405020304" pitchFamily="18" charset="0"/>
                <a:ea typeface="华文细黑" panose="02010600040101010101" pitchFamily="2" charset="-122"/>
              </a:rPr>
              <a:t>_______</a:t>
            </a:r>
          </a:p>
        </p:txBody>
      </p:sp>
      <p:sp>
        <p:nvSpPr>
          <p:cNvPr id="41" name="矩形 40"/>
          <p:cNvSpPr/>
          <p:nvPr/>
        </p:nvSpPr>
        <p:spPr>
          <a:xfrm>
            <a:off x="304971" y="1105685"/>
            <a:ext cx="8426032" cy="1119061"/>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叶绿体</a:t>
            </a:r>
            <a:r>
              <a:rPr lang="zh-CN" altLang="en-US" sz="2200" b="1" dirty="0">
                <a:latin typeface="Times New Roman" panose="02020603050405020304" pitchFamily="18" charset="0"/>
                <a:ea typeface="华文细黑" panose="02010600040101010101" pitchFamily="2" charset="-122"/>
              </a:rPr>
              <a:t>的结构与功能</a:t>
            </a:r>
          </a:p>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结构模式图</a:t>
            </a:r>
          </a:p>
        </p:txBody>
      </p:sp>
      <p:sp>
        <p:nvSpPr>
          <p:cNvPr id="21" name="TextBox 20"/>
          <p:cNvSpPr txBox="1"/>
          <p:nvPr/>
        </p:nvSpPr>
        <p:spPr>
          <a:xfrm>
            <a:off x="2656501" y="2528754"/>
            <a:ext cx="1269306"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双层膜</a:t>
            </a:r>
          </a:p>
        </p:txBody>
      </p:sp>
      <p:sp>
        <p:nvSpPr>
          <p:cNvPr id="10" name="矩形 9"/>
          <p:cNvSpPr/>
          <p:nvPr/>
        </p:nvSpPr>
        <p:spPr>
          <a:xfrm>
            <a:off x="304971" y="3220655"/>
            <a:ext cx="8426032" cy="611229"/>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smtClean="0">
                <a:latin typeface="Times New Roman" panose="02020603050405020304" pitchFamily="18" charset="0"/>
                <a:ea typeface="华文细黑" panose="02010600040101010101" pitchFamily="2" charset="-122"/>
              </a:rPr>
              <a:t>结构</a:t>
            </a:r>
            <a:endParaRPr lang="en-US" altLang="zh-CN" sz="2200" b="1" dirty="0" smtClean="0">
              <a:latin typeface="Times New Roman" panose="02020603050405020304" pitchFamily="18" charset="0"/>
              <a:ea typeface="华文细黑" panose="02010600040101010101" pitchFamily="2" charset="-122"/>
            </a:endParaRPr>
          </a:p>
        </p:txBody>
      </p:sp>
      <p:sp>
        <p:nvSpPr>
          <p:cNvPr id="4" name="左大括号 3"/>
          <p:cNvSpPr/>
          <p:nvPr/>
        </p:nvSpPr>
        <p:spPr>
          <a:xfrm>
            <a:off x="1277205" y="2644725"/>
            <a:ext cx="216052" cy="1942171"/>
          </a:xfrm>
          <a:prstGeom prst="leftBrace">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lIns="76800" tIns="38400" rIns="76800" bIns="38400" rtlCol="0" anchor="ctr"/>
          <a:lstStyle/>
          <a:p>
            <a:pPr algn="ctr"/>
            <a:endParaRPr lang="zh-CN" altLang="en-US"/>
          </a:p>
        </p:txBody>
      </p:sp>
      <p:sp>
        <p:nvSpPr>
          <p:cNvPr id="13" name="矩形 12"/>
          <p:cNvSpPr/>
          <p:nvPr/>
        </p:nvSpPr>
        <p:spPr>
          <a:xfrm>
            <a:off x="1439244" y="3721404"/>
            <a:ext cx="846509" cy="611229"/>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内部</a:t>
            </a:r>
            <a:endParaRPr lang="zh-CN" altLang="en-US" sz="2200" b="1" dirty="0">
              <a:latin typeface="Times New Roman" panose="02020603050405020304" pitchFamily="18" charset="0"/>
              <a:ea typeface="华文细黑" panose="02010600040101010101" pitchFamily="2" charset="-122"/>
            </a:endParaRPr>
          </a:p>
        </p:txBody>
      </p:sp>
      <p:sp>
        <p:nvSpPr>
          <p:cNvPr id="14" name="矩形 13"/>
          <p:cNvSpPr/>
          <p:nvPr/>
        </p:nvSpPr>
        <p:spPr>
          <a:xfrm>
            <a:off x="2357465" y="3145474"/>
            <a:ext cx="3810937" cy="1119061"/>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②</a:t>
            </a:r>
            <a:r>
              <a:rPr lang="zh-CN" altLang="en-US" sz="2200" b="1" dirty="0">
                <a:latin typeface="Times New Roman" panose="02020603050405020304" pitchFamily="18" charset="0"/>
                <a:ea typeface="华文细黑" panose="02010600040101010101" pitchFamily="2" charset="-122"/>
              </a:rPr>
              <a:t>基质：含有</a:t>
            </a:r>
            <a:r>
              <a:rPr lang="zh-CN" altLang="en-US" sz="2200" b="1" dirty="0" smtClean="0">
                <a:latin typeface="Times New Roman" panose="02020603050405020304" pitchFamily="18" charset="0"/>
                <a:ea typeface="华文细黑" panose="02010600040101010101" pitchFamily="2" charset="-122"/>
              </a:rPr>
              <a:t>与</a:t>
            </a:r>
            <a:r>
              <a:rPr lang="en-US" altLang="zh-CN" sz="2200" b="1" dirty="0" smtClean="0">
                <a:latin typeface="Times New Roman" panose="02020603050405020304" pitchFamily="18" charset="0"/>
                <a:ea typeface="华文细黑" panose="02010600040101010101" pitchFamily="2" charset="-122"/>
              </a:rPr>
              <a:t>_______</a:t>
            </a:r>
            <a:r>
              <a:rPr lang="zh-CN" altLang="en-US" sz="2200" b="1" dirty="0" smtClean="0">
                <a:latin typeface="Times New Roman" panose="02020603050405020304" pitchFamily="18" charset="0"/>
                <a:ea typeface="华文细黑" panose="02010600040101010101" pitchFamily="2" charset="-122"/>
              </a:rPr>
              <a:t>有关</a:t>
            </a:r>
            <a:r>
              <a:rPr lang="zh-CN" altLang="en-US" sz="2200" b="1" dirty="0">
                <a:latin typeface="Times New Roman" panose="02020603050405020304" pitchFamily="18" charset="0"/>
                <a:ea typeface="华文细黑" panose="02010600040101010101" pitchFamily="2" charset="-122"/>
              </a:rPr>
              <a:t>的</a:t>
            </a:r>
            <a:r>
              <a:rPr lang="zh-CN" altLang="en-US" sz="2200" b="1" dirty="0" smtClean="0">
                <a:latin typeface="Times New Roman" panose="02020603050405020304" pitchFamily="18" charset="0"/>
                <a:ea typeface="华文细黑" panose="02010600040101010101" pitchFamily="2" charset="-122"/>
              </a:rPr>
              <a:t>酶</a:t>
            </a:r>
            <a:endParaRPr lang="zh-CN" altLang="en-US" sz="2200" b="1" dirty="0">
              <a:latin typeface="Times New Roman" panose="02020603050405020304" pitchFamily="18" charset="0"/>
              <a:ea typeface="华文细黑" panose="02010600040101010101" pitchFamily="2" charset="-122"/>
            </a:endParaRPr>
          </a:p>
        </p:txBody>
      </p:sp>
      <p:sp>
        <p:nvSpPr>
          <p:cNvPr id="15" name="矩形 14"/>
          <p:cNvSpPr/>
          <p:nvPr/>
        </p:nvSpPr>
        <p:spPr>
          <a:xfrm>
            <a:off x="2249439" y="4228534"/>
            <a:ext cx="7183733" cy="1119061"/>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③</a:t>
            </a:r>
            <a:r>
              <a:rPr lang="en-US" altLang="zh-CN" sz="2200" b="1" dirty="0" smtClean="0">
                <a:latin typeface="Times New Roman" panose="02020603050405020304" pitchFamily="18" charset="0"/>
                <a:ea typeface="华文细黑" panose="02010600040101010101" pitchFamily="2" charset="-122"/>
              </a:rPr>
              <a:t>____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由类囊体堆叠而成，分布</a:t>
            </a:r>
            <a:r>
              <a:rPr lang="zh-CN" altLang="en-US" sz="2200" b="1" dirty="0" smtClean="0">
                <a:latin typeface="Times New Roman" panose="02020603050405020304" pitchFamily="18" charset="0"/>
                <a:ea typeface="华文细黑" panose="02010600040101010101" pitchFamily="2" charset="-122"/>
              </a:rPr>
              <a:t>有</a:t>
            </a:r>
            <a:r>
              <a:rPr lang="en-US" altLang="zh-CN" sz="2200" b="1" dirty="0" smtClean="0">
                <a:latin typeface="Times New Roman" panose="02020603050405020304" pitchFamily="18" charset="0"/>
                <a:ea typeface="华文细黑" panose="02010600040101010101" pitchFamily="2" charset="-122"/>
              </a:rPr>
              <a:t>_____</a:t>
            </a:r>
            <a:r>
              <a:rPr lang="zh-CN" altLang="en-US" sz="2200" b="1" dirty="0" smtClean="0">
                <a:latin typeface="Times New Roman" panose="02020603050405020304" pitchFamily="18" charset="0"/>
                <a:ea typeface="华文细黑" panose="02010600040101010101" pitchFamily="2" charset="-122"/>
              </a:rPr>
              <a:t>和</a:t>
            </a:r>
            <a:r>
              <a:rPr lang="zh-CN" altLang="en-US" sz="2200" b="1" dirty="0">
                <a:latin typeface="Times New Roman" panose="02020603050405020304" pitchFamily="18" charset="0"/>
                <a:ea typeface="华文细黑" panose="02010600040101010101" pitchFamily="2" charset="-122"/>
              </a:rPr>
              <a:t>与</a:t>
            </a:r>
            <a:r>
              <a:rPr lang="zh-CN" altLang="en-US" sz="2200" b="1" dirty="0" smtClean="0">
                <a:latin typeface="Times New Roman" panose="02020603050405020304" pitchFamily="18" charset="0"/>
                <a:ea typeface="华文细黑" panose="02010600040101010101" pitchFamily="2" charset="-122"/>
              </a:rPr>
              <a:t>光反应</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                </a:t>
            </a:r>
            <a:r>
              <a:rPr lang="zh-CN" altLang="en-US" sz="2200" b="1" dirty="0" smtClean="0">
                <a:latin typeface="Times New Roman" panose="02020603050405020304" pitchFamily="18" charset="0"/>
                <a:ea typeface="华文细黑" panose="02010600040101010101" pitchFamily="2" charset="-122"/>
              </a:rPr>
              <a:t>有关</a:t>
            </a:r>
            <a:r>
              <a:rPr lang="zh-CN" altLang="en-US" sz="2200" b="1" dirty="0">
                <a:latin typeface="Times New Roman" panose="02020603050405020304" pitchFamily="18" charset="0"/>
                <a:ea typeface="华文细黑" panose="02010600040101010101" pitchFamily="2" charset="-122"/>
              </a:rPr>
              <a:t>的酶</a:t>
            </a:r>
          </a:p>
        </p:txBody>
      </p:sp>
      <p:sp>
        <p:nvSpPr>
          <p:cNvPr id="16" name="左大括号 15"/>
          <p:cNvSpPr/>
          <p:nvPr/>
        </p:nvSpPr>
        <p:spPr>
          <a:xfrm>
            <a:off x="2087400" y="3436629"/>
            <a:ext cx="279372" cy="1329916"/>
          </a:xfrm>
          <a:prstGeom prst="leftBrace">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lIns="76800" tIns="38400" rIns="76800" bIns="38400" rtlCol="0" anchor="ctr"/>
          <a:lstStyle/>
          <a:p>
            <a:pPr algn="ctr"/>
            <a:endParaRPr lang="zh-CN" altLang="en-US"/>
          </a:p>
        </p:txBody>
      </p:sp>
      <p:sp>
        <p:nvSpPr>
          <p:cNvPr id="17" name="TextBox 16"/>
          <p:cNvSpPr txBox="1"/>
          <p:nvPr/>
        </p:nvSpPr>
        <p:spPr>
          <a:xfrm>
            <a:off x="4286248" y="3214686"/>
            <a:ext cx="1269306"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暗反应</a:t>
            </a:r>
          </a:p>
        </p:txBody>
      </p:sp>
      <p:sp>
        <p:nvSpPr>
          <p:cNvPr id="18" name="TextBox 17"/>
          <p:cNvSpPr txBox="1"/>
          <p:nvPr/>
        </p:nvSpPr>
        <p:spPr>
          <a:xfrm>
            <a:off x="2506315" y="4335786"/>
            <a:ext cx="876203"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基粒</a:t>
            </a:r>
          </a:p>
        </p:txBody>
      </p:sp>
      <p:sp>
        <p:nvSpPr>
          <p:cNvPr id="19" name="TextBox 18"/>
          <p:cNvSpPr txBox="1"/>
          <p:nvPr/>
        </p:nvSpPr>
        <p:spPr>
          <a:xfrm>
            <a:off x="6279823" y="4326426"/>
            <a:ext cx="876203"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色素</a:t>
            </a:r>
          </a:p>
        </p:txBody>
      </p:sp>
      <p:sp>
        <p:nvSpPr>
          <p:cNvPr id="20" name="矩形 19"/>
          <p:cNvSpPr/>
          <p:nvPr/>
        </p:nvSpPr>
        <p:spPr>
          <a:xfrm>
            <a:off x="304971" y="4849171"/>
            <a:ext cx="8426032" cy="1119061"/>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     ↓</a:t>
            </a:r>
            <a:r>
              <a:rPr lang="zh-CN" altLang="en-US" sz="2200" b="1" dirty="0">
                <a:latin typeface="Times New Roman" panose="02020603050405020304" pitchFamily="18" charset="0"/>
                <a:ea typeface="华文细黑" panose="02010600040101010101" pitchFamily="2" charset="-122"/>
              </a:rPr>
              <a:t>决定</a:t>
            </a:r>
          </a:p>
          <a:p>
            <a:pPr>
              <a:lnSpc>
                <a:spcPct val="150000"/>
              </a:lnSpc>
            </a:pP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功能：</a:t>
            </a:r>
            <a:r>
              <a:rPr lang="zh-CN" altLang="en-US" sz="2200" b="1" dirty="0" smtClean="0">
                <a:latin typeface="Times New Roman" panose="02020603050405020304" pitchFamily="18" charset="0"/>
                <a:ea typeface="华文细黑" panose="02010600040101010101" pitchFamily="2" charset="-122"/>
              </a:rPr>
              <a:t>进行</a:t>
            </a:r>
            <a:r>
              <a:rPr lang="en-US" altLang="zh-CN" sz="2200" b="1" u="sng" dirty="0" smtClean="0">
                <a:latin typeface="Times New Roman" panose="02020603050405020304" pitchFamily="18" charset="0"/>
                <a:ea typeface="华文细黑" panose="02010600040101010101" pitchFamily="2" charset="-122"/>
              </a:rPr>
              <a:t>		</a:t>
            </a:r>
            <a:r>
              <a:rPr lang="zh-CN" altLang="en-US" sz="2200" b="1" dirty="0" smtClean="0">
                <a:latin typeface="Times New Roman" panose="02020603050405020304" pitchFamily="18" charset="0"/>
                <a:ea typeface="华文细黑" panose="02010600040101010101" pitchFamily="2" charset="-122"/>
              </a:rPr>
              <a:t>的</a:t>
            </a:r>
            <a:r>
              <a:rPr lang="zh-CN" altLang="en-US" sz="2200" b="1" dirty="0">
                <a:latin typeface="Times New Roman" panose="02020603050405020304" pitchFamily="18" charset="0"/>
                <a:ea typeface="华文细黑" panose="02010600040101010101" pitchFamily="2" charset="-122"/>
              </a:rPr>
              <a:t>场所。</a:t>
            </a:r>
          </a:p>
        </p:txBody>
      </p:sp>
      <p:sp>
        <p:nvSpPr>
          <p:cNvPr id="22" name="TextBox 21"/>
          <p:cNvSpPr txBox="1"/>
          <p:nvPr/>
        </p:nvSpPr>
        <p:spPr>
          <a:xfrm>
            <a:off x="2000232" y="5214950"/>
            <a:ext cx="1702703"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光合作用</a:t>
            </a:r>
          </a:p>
        </p:txBody>
      </p:sp>
      <p:sp>
        <p:nvSpPr>
          <p:cNvPr id="23" name="矩形 22"/>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4" name="圆角矩形 23"/>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
        <p:nvSpPr>
          <p:cNvPr id="25" name="五边形 24"/>
          <p:cNvSpPr/>
          <p:nvPr/>
        </p:nvSpPr>
        <p:spPr bwMode="auto">
          <a:xfrm rot="5400000">
            <a:off x="7760754" y="-106921"/>
            <a:ext cx="1289052" cy="1487820"/>
          </a:xfrm>
          <a:prstGeom prst="homePlate">
            <a:avLst>
              <a:gd name="adj" fmla="val 33921"/>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02382" tIns="51190" rIns="102382" bIns="51190" anchor="ctr"/>
          <a:lstStyle/>
          <a:p>
            <a:pPr algn="ctr" eaLnBrk="1" hangingPunct="1"/>
            <a:endParaRPr lang="zh-CN" altLang="en-US" b="1">
              <a:solidFill>
                <a:srgbClr val="FFFFFF"/>
              </a:solidFill>
              <a:ea typeface="宋体" charset="-122"/>
            </a:endParaRPr>
          </a:p>
        </p:txBody>
      </p:sp>
      <p:sp>
        <p:nvSpPr>
          <p:cNvPr id="26" name="矩形 25"/>
          <p:cNvSpPr/>
          <p:nvPr/>
        </p:nvSpPr>
        <p:spPr>
          <a:xfrm>
            <a:off x="7762252" y="264397"/>
            <a:ext cx="1443915" cy="462271"/>
          </a:xfrm>
          <a:prstGeom prst="rect">
            <a:avLst/>
          </a:prstGeom>
        </p:spPr>
        <p:txBody>
          <a:bodyPr wrap="none" lIns="76800" tIns="38400" rIns="76800" bIns="38400">
            <a:spAutoFit/>
          </a:bodyPr>
          <a:lstStyle/>
          <a:p>
            <a:pPr lvl="0" algn="ctr">
              <a:defRPr/>
            </a:pPr>
            <a:r>
              <a:rPr lang="zh-CN" altLang="en-US" sz="2500" b="1" dirty="0">
                <a:solidFill>
                  <a:schemeClr val="lt1"/>
                </a:solidFill>
                <a:latin typeface="+mj-ea"/>
                <a:ea typeface="+mj-ea"/>
              </a:rPr>
              <a:t>知识梳理</a:t>
            </a:r>
          </a:p>
        </p:txBody>
      </p:sp>
    </p:spTree>
    <p:extLst>
      <p:ext uri="{BB962C8B-B14F-4D97-AF65-F5344CB8AC3E}">
        <p14:creationId xmlns:p14="http://schemas.microsoft.com/office/powerpoint/2010/main" xmlns="" val="9425390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linds(horizont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blinds(horizontal)">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linds(horizont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linds(horizontal)">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21"/>
                                        </p:tgtEl>
                                      </p:cBhvr>
                                    </p:animEffect>
                                    <p:set>
                                      <p:cBhvr>
                                        <p:cTn id="32" dur="1" fill="hold">
                                          <p:stCondLst>
                                            <p:cond delay="499"/>
                                          </p:stCondLst>
                                        </p:cTn>
                                        <p:tgtEl>
                                          <p:spTgt spid="21"/>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17"/>
                                        </p:tgtEl>
                                      </p:cBhvr>
                                    </p:animEffect>
                                    <p:set>
                                      <p:cBhvr>
                                        <p:cTn id="35" dur="1" fill="hold">
                                          <p:stCondLst>
                                            <p:cond delay="499"/>
                                          </p:stCondLst>
                                        </p:cTn>
                                        <p:tgtEl>
                                          <p:spTgt spid="17"/>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8"/>
                                        </p:tgtEl>
                                      </p:cBhvr>
                                    </p:animEffect>
                                    <p:set>
                                      <p:cBhvr>
                                        <p:cTn id="38" dur="1" fill="hold">
                                          <p:stCondLst>
                                            <p:cond delay="499"/>
                                          </p:stCondLst>
                                        </p:cTn>
                                        <p:tgtEl>
                                          <p:spTgt spid="18"/>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19"/>
                                        </p:tgtEl>
                                      </p:cBhvr>
                                    </p:animEffect>
                                    <p:set>
                                      <p:cBhvr>
                                        <p:cTn id="41" dur="1" fill="hold">
                                          <p:stCondLst>
                                            <p:cond delay="499"/>
                                          </p:stCondLst>
                                        </p:cTn>
                                        <p:tgtEl>
                                          <p:spTgt spid="19"/>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22"/>
                                        </p:tgtEl>
                                      </p:cBhvr>
                                    </p:animEffect>
                                    <p:set>
                                      <p:cBhvr>
                                        <p:cTn id="44"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21" grpId="0"/>
      <p:bldP spid="21" grpId="1"/>
      <p:bldP spid="17" grpId="0"/>
      <p:bldP spid="17" grpId="1"/>
      <p:bldP spid="18" grpId="0"/>
      <p:bldP spid="18" grpId="1"/>
      <p:bldP spid="19" grpId="0"/>
      <p:bldP spid="19" grpId="1"/>
      <p:bldP spid="22" grpId="0"/>
      <p:bldP spid="22"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1" y="1061261"/>
            <a:ext cx="1277084" cy="4824536"/>
          </a:xfrm>
          <a:prstGeom prst="rect">
            <a:avLst/>
          </a:prstGeom>
          <a:solidFill>
            <a:srgbClr val="F9F9F9"/>
          </a:solidFill>
          <a:ln w="9525">
            <a:solidFill>
              <a:srgbClr val="E2E2E2"/>
            </a:solid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sz="1500" dirty="0"/>
          </a:p>
        </p:txBody>
      </p:sp>
      <p:grpSp>
        <p:nvGrpSpPr>
          <p:cNvPr id="2" name="组合 29"/>
          <p:cNvGrpSpPr/>
          <p:nvPr/>
        </p:nvGrpSpPr>
        <p:grpSpPr>
          <a:xfrm>
            <a:off x="928662" y="1357297"/>
            <a:ext cx="7098204" cy="1656400"/>
            <a:chOff x="3299726" y="2005380"/>
            <a:chExt cx="7452320" cy="1656184"/>
          </a:xfrm>
        </p:grpSpPr>
        <p:sp>
          <p:nvSpPr>
            <p:cNvPr id="31" name="矩形 30"/>
            <p:cNvSpPr/>
            <p:nvPr/>
          </p:nvSpPr>
          <p:spPr>
            <a:xfrm>
              <a:off x="3299726" y="2005380"/>
              <a:ext cx="7452320" cy="16561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extBox 31"/>
            <p:cNvSpPr txBox="1"/>
            <p:nvPr/>
          </p:nvSpPr>
          <p:spPr>
            <a:xfrm>
              <a:off x="3749737" y="2291096"/>
              <a:ext cx="5924974" cy="692407"/>
            </a:xfrm>
            <a:prstGeom prst="rect">
              <a:avLst/>
            </a:prstGeom>
            <a:noFill/>
          </p:spPr>
          <p:txBody>
            <a:bodyPr wrap="square" rtlCol="0">
              <a:spAutoFit/>
            </a:bodyPr>
            <a:lstStyle/>
            <a:p>
              <a:pPr>
                <a:lnSpc>
                  <a:spcPct val="130000"/>
                </a:lnSpc>
              </a:pPr>
              <a:r>
                <a:rPr lang="zh-CN" altLang="en-US" sz="3000" b="1" dirty="0" smtClean="0">
                  <a:solidFill>
                    <a:schemeClr val="bg1"/>
                  </a:solidFill>
                  <a:latin typeface="微软雅黑" pitchFamily="34" charset="-122"/>
                  <a:ea typeface="微软雅黑" pitchFamily="34" charset="-122"/>
                </a:rPr>
                <a:t>考点光合作用</a:t>
              </a:r>
              <a:r>
                <a:rPr lang="zh-CN" altLang="en-US" sz="3000" b="1" dirty="0">
                  <a:solidFill>
                    <a:schemeClr val="bg1"/>
                  </a:solidFill>
                  <a:latin typeface="微软雅黑" pitchFamily="34" charset="-122"/>
                  <a:ea typeface="微软雅黑" pitchFamily="34" charset="-122"/>
                </a:rPr>
                <a:t>的探究历程</a:t>
              </a:r>
              <a:r>
                <a:rPr lang="zh-CN" altLang="en-US" sz="3000" b="1" dirty="0" smtClean="0">
                  <a:solidFill>
                    <a:schemeClr val="bg1"/>
                  </a:solidFill>
                  <a:latin typeface="微软雅黑" pitchFamily="34" charset="-122"/>
                  <a:ea typeface="微软雅黑" pitchFamily="34" charset="-122"/>
                </a:rPr>
                <a:t>及过程</a:t>
              </a:r>
              <a:endParaRPr lang="zh-CN" altLang="en-US" sz="3000" b="1" dirty="0">
                <a:solidFill>
                  <a:schemeClr val="bg1"/>
                </a:solidFill>
                <a:latin typeface="微软雅黑" pitchFamily="34" charset="-122"/>
                <a:ea typeface="微软雅黑" pitchFamily="34" charset="-122"/>
              </a:endParaRPr>
            </a:p>
          </p:txBody>
        </p:sp>
      </p:grpSp>
      <p:sp>
        <p:nvSpPr>
          <p:cNvPr id="35" name="矩形 34"/>
          <p:cNvSpPr/>
          <p:nvPr/>
        </p:nvSpPr>
        <p:spPr>
          <a:xfrm>
            <a:off x="928662" y="1357298"/>
            <a:ext cx="216053" cy="16564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11" name="TextBox 10"/>
          <p:cNvSpPr txBox="1"/>
          <p:nvPr/>
        </p:nvSpPr>
        <p:spPr>
          <a:xfrm>
            <a:off x="1571604" y="4429132"/>
            <a:ext cx="6998417" cy="583511"/>
          </a:xfrm>
          <a:prstGeom prst="rect">
            <a:avLst/>
          </a:prstGeom>
          <a:noFill/>
        </p:spPr>
        <p:txBody>
          <a:bodyPr wrap="square" lIns="102382" tIns="51190" rIns="102382" bIns="51190" rtlCol="0">
            <a:spAutoFit/>
          </a:bodyPr>
          <a:lstStyle/>
          <a:p>
            <a:pPr defTabSz="768096">
              <a:lnSpc>
                <a:spcPct val="130000"/>
              </a:lnSpc>
            </a:pPr>
            <a:r>
              <a:rPr lang="zh-CN" altLang="en-US" sz="2400" b="1" dirty="0">
                <a:solidFill>
                  <a:schemeClr val="accent6">
                    <a:lumMod val="75000"/>
                  </a:schemeClr>
                </a:solidFill>
                <a:latin typeface="Times New Roman" pitchFamily="18" charset="0"/>
                <a:ea typeface="微软雅黑" pitchFamily="34" charset="-122"/>
                <a:cs typeface="Times New Roman" pitchFamily="18" charset="0"/>
              </a:rPr>
              <a:t>考纲要</a:t>
            </a:r>
            <a:r>
              <a:rPr lang="zh-CN" altLang="en-US" sz="2400" b="1" dirty="0" smtClean="0">
                <a:solidFill>
                  <a:schemeClr val="accent6">
                    <a:lumMod val="75000"/>
                  </a:schemeClr>
                </a:solidFill>
                <a:latin typeface="Times New Roman" pitchFamily="18" charset="0"/>
                <a:ea typeface="微软雅黑" pitchFamily="34" charset="-122"/>
                <a:cs typeface="Times New Roman" pitchFamily="18" charset="0"/>
              </a:rPr>
              <a:t>求  </a:t>
            </a:r>
            <a:r>
              <a:rPr lang="zh-CN" altLang="en-US" sz="2400" dirty="0" smtClean="0">
                <a:solidFill>
                  <a:schemeClr val="accent6">
                    <a:lumMod val="75000"/>
                  </a:schemeClr>
                </a:solidFill>
                <a:latin typeface="Times New Roman" pitchFamily="18" charset="0"/>
                <a:ea typeface="华文细黑" pitchFamily="2" charset="-122"/>
                <a:cs typeface="Times New Roman" pitchFamily="18" charset="0"/>
              </a:rPr>
              <a:t> </a:t>
            </a:r>
            <a:r>
              <a:rPr lang="zh-CN" altLang="en-US" sz="2400" b="1" dirty="0" smtClean="0">
                <a:solidFill>
                  <a:srgbClr val="0000FF"/>
                </a:solidFill>
                <a:latin typeface="Times New Roman" pitchFamily="18" charset="0"/>
                <a:ea typeface="华文细黑" pitchFamily="2" charset="-122"/>
                <a:cs typeface="Times New Roman" pitchFamily="18" charset="0"/>
              </a:rPr>
              <a:t>光合作用的基本过程</a:t>
            </a:r>
            <a:r>
              <a:rPr lang="en-US" altLang="zh-CN" sz="2400" b="1" dirty="0" smtClean="0">
                <a:solidFill>
                  <a:srgbClr val="0000FF"/>
                </a:solidFill>
                <a:latin typeface="Times New Roman" pitchFamily="18" charset="0"/>
                <a:ea typeface="华文细黑" pitchFamily="2" charset="-122"/>
                <a:cs typeface="Times New Roman" pitchFamily="18" charset="0"/>
              </a:rPr>
              <a:t>(Ⅱ)</a:t>
            </a:r>
            <a:r>
              <a:rPr lang="zh-CN" altLang="zh-CN" sz="2400" b="1" dirty="0" smtClean="0">
                <a:solidFill>
                  <a:srgbClr val="0000FF"/>
                </a:solidFill>
                <a:latin typeface="Times New Roman" pitchFamily="18" charset="0"/>
                <a:ea typeface="华文细黑" pitchFamily="2" charset="-122"/>
                <a:cs typeface="Times New Roman" pitchFamily="18" charset="0"/>
              </a:rPr>
              <a:t>。</a:t>
            </a:r>
            <a:endParaRPr lang="zh-CN" altLang="en-US" sz="2400" b="1" dirty="0">
              <a:solidFill>
                <a:srgbClr val="0000FF"/>
              </a:solidFill>
              <a:latin typeface="Times New Roman" pitchFamily="18" charset="0"/>
              <a:ea typeface="华文细黑" pitchFamily="2" charset="-122"/>
              <a:cs typeface="Times New Roman" pitchFamily="18" charset="0"/>
            </a:endParaRPr>
          </a:p>
        </p:txBody>
      </p:sp>
      <p:pic>
        <p:nvPicPr>
          <p:cNvPr id="13" name="图片 12"/>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7455243" y="1428736"/>
            <a:ext cx="1688757" cy="1530852"/>
          </a:xfrm>
          <a:prstGeom prst="rect">
            <a:avLst/>
          </a:prstGeom>
        </p:spPr>
      </p:pic>
      <p:sp>
        <p:nvSpPr>
          <p:cNvPr id="15" name="矩形 14"/>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6" name="圆角矩形 15">
            <a:hlinkClick r:id="rId3" action="ppaction://hlinksldjump"/>
          </p:cNvPr>
          <p:cNvSpPr/>
          <p:nvPr/>
        </p:nvSpPr>
        <p:spPr>
          <a:xfrm>
            <a:off x="8272397" y="6662450"/>
            <a:ext cx="872672" cy="194952"/>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0000FF"/>
                </a:solidFill>
                <a:latin typeface="黑体" pitchFamily="49" charset="-122"/>
                <a:ea typeface="黑体" pitchFamily="49" charset="-122"/>
              </a:rPr>
              <a:t>返回总目录</a:t>
            </a:r>
            <a:endParaRPr lang="zh-CN" altLang="en-US" sz="12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xmlns="" val="13318055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155"/>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114412" y="1153644"/>
            <a:ext cx="6096521" cy="55095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6"/>
          <p:cNvSpPr/>
          <p:nvPr/>
        </p:nvSpPr>
        <p:spPr>
          <a:xfrm>
            <a:off x="7047646" y="2328954"/>
            <a:ext cx="873162" cy="15005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20" name="矩形 19"/>
          <p:cNvSpPr/>
          <p:nvPr/>
        </p:nvSpPr>
        <p:spPr>
          <a:xfrm>
            <a:off x="88919" y="-293346"/>
            <a:ext cx="8514995" cy="1965446"/>
          </a:xfrm>
          <a:prstGeom prst="rect">
            <a:avLst/>
          </a:prstGeom>
        </p:spPr>
        <p:txBody>
          <a:bodyPr wrap="square" lIns="102398" tIns="51199" rIns="102398" bIns="51199">
            <a:spAutoFit/>
          </a:bodyPr>
          <a:lstStyle/>
          <a:p>
            <a:pPr>
              <a:lnSpc>
                <a:spcPct val="200000"/>
              </a:lnSpc>
            </a:pPr>
            <a:r>
              <a:rPr lang="en-US" altLang="zh-CN" sz="2200" b="1" dirty="0" smtClean="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光合作用的过程</a:t>
            </a:r>
          </a:p>
          <a:p>
            <a:pPr>
              <a:lnSpc>
                <a:spcPct val="20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反应式</a:t>
            </a:r>
            <a:r>
              <a:rPr lang="zh-CN" altLang="en-US" sz="2200" b="1" dirty="0" smtClean="0">
                <a:latin typeface="Times New Roman" panose="02020603050405020304" pitchFamily="18" charset="0"/>
                <a:ea typeface="华文细黑" panose="02010600040101010101" pitchFamily="2" charset="-122"/>
              </a:rPr>
              <a:t>：</a:t>
            </a:r>
            <a:r>
              <a:rPr lang="en-US" altLang="zh-CN" sz="2200" b="1" u="sng" dirty="0" smtClean="0">
                <a:latin typeface="Times New Roman" panose="02020603050405020304" pitchFamily="18" charset="0"/>
                <a:ea typeface="华文细黑" panose="02010600040101010101" pitchFamily="2" charset="-122"/>
              </a:rPr>
              <a:t>				   </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过程</a:t>
            </a:r>
          </a:p>
        </p:txBody>
      </p:sp>
      <p:sp>
        <p:nvSpPr>
          <p:cNvPr id="18" name="矩形 17"/>
          <p:cNvSpPr/>
          <p:nvPr/>
        </p:nvSpPr>
        <p:spPr>
          <a:xfrm>
            <a:off x="2556944" y="347924"/>
            <a:ext cx="1105331" cy="780506"/>
          </a:xfrm>
          <a:prstGeom prst="rect">
            <a:avLst/>
          </a:prstGeom>
        </p:spPr>
        <p:txBody>
          <a:bodyPr wrap="square" lIns="102398" tIns="51199" rIns="102398" bIns="51199">
            <a:spAutoFit/>
          </a:bodyPr>
          <a:lstStyle/>
          <a:p>
            <a:pPr algn="ctr"/>
            <a:r>
              <a:rPr lang="zh-CN" altLang="en-US" sz="2200" b="1" dirty="0" smtClean="0">
                <a:solidFill>
                  <a:srgbClr val="FF0000"/>
                </a:solidFill>
                <a:latin typeface="Times New Roman" panose="02020603050405020304" pitchFamily="18" charset="0"/>
                <a:ea typeface="华文细黑" panose="02010600040101010101" pitchFamily="2" charset="-122"/>
              </a:rPr>
              <a:t>光能</a:t>
            </a:r>
            <a:endParaRPr lang="en-US" altLang="zh-CN" sz="2200" b="1" dirty="0" smtClean="0">
              <a:solidFill>
                <a:srgbClr val="FF0000"/>
              </a:solidFill>
              <a:latin typeface="Times New Roman" panose="02020603050405020304" pitchFamily="18" charset="0"/>
              <a:ea typeface="华文细黑" panose="02010600040101010101" pitchFamily="2" charset="-122"/>
            </a:endParaRPr>
          </a:p>
          <a:p>
            <a:pPr algn="ctr"/>
            <a:r>
              <a:rPr lang="zh-CN" altLang="en-US" sz="2200" b="1" dirty="0" smtClean="0">
                <a:solidFill>
                  <a:srgbClr val="FF0000"/>
                </a:solidFill>
                <a:latin typeface="Times New Roman" panose="02020603050405020304" pitchFamily="18" charset="0"/>
                <a:ea typeface="华文细黑" panose="02010600040101010101" pitchFamily="2" charset="-122"/>
              </a:rPr>
              <a:t>叶绿体</a:t>
            </a:r>
            <a:endParaRPr lang="zh-CN" altLang="en-US" sz="2200" b="1" dirty="0">
              <a:solidFill>
                <a:srgbClr val="FF0000"/>
              </a:solidFill>
              <a:latin typeface="Times New Roman" panose="02020603050405020304" pitchFamily="18" charset="0"/>
              <a:ea typeface="华文细黑" panose="02010600040101010101" pitchFamily="2" charset="-122"/>
            </a:endParaRPr>
          </a:p>
        </p:txBody>
      </p:sp>
      <p:sp>
        <p:nvSpPr>
          <p:cNvPr id="4" name="矩形 3"/>
          <p:cNvSpPr/>
          <p:nvPr/>
        </p:nvSpPr>
        <p:spPr>
          <a:xfrm>
            <a:off x="6330364" y="1095624"/>
            <a:ext cx="1890456" cy="3733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28" name="矩形 27"/>
          <p:cNvSpPr/>
          <p:nvPr/>
        </p:nvSpPr>
        <p:spPr>
          <a:xfrm>
            <a:off x="7063744" y="2031511"/>
            <a:ext cx="945228" cy="3680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29" name="矩形 28"/>
          <p:cNvSpPr/>
          <p:nvPr/>
        </p:nvSpPr>
        <p:spPr>
          <a:xfrm>
            <a:off x="7434690" y="2494274"/>
            <a:ext cx="533556" cy="3252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31" name="矩形 30"/>
          <p:cNvSpPr/>
          <p:nvPr/>
        </p:nvSpPr>
        <p:spPr>
          <a:xfrm>
            <a:off x="6504288" y="3739344"/>
            <a:ext cx="1417842" cy="3853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32" name="矩形 31"/>
          <p:cNvSpPr/>
          <p:nvPr/>
        </p:nvSpPr>
        <p:spPr>
          <a:xfrm>
            <a:off x="6354430" y="4391186"/>
            <a:ext cx="1417842" cy="3759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33" name="矩形 32"/>
          <p:cNvSpPr/>
          <p:nvPr/>
        </p:nvSpPr>
        <p:spPr>
          <a:xfrm>
            <a:off x="7356611" y="4767181"/>
            <a:ext cx="1417842" cy="4319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36" name="矩形 35"/>
          <p:cNvSpPr/>
          <p:nvPr/>
        </p:nvSpPr>
        <p:spPr>
          <a:xfrm>
            <a:off x="6678508" y="6278999"/>
            <a:ext cx="1417842" cy="3812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38" name="TextBox 37"/>
          <p:cNvSpPr txBox="1"/>
          <p:nvPr/>
        </p:nvSpPr>
        <p:spPr>
          <a:xfrm>
            <a:off x="6260726" y="1003658"/>
            <a:ext cx="2754665" cy="903617"/>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smtClean="0"/>
              <a:t>叶绿体类囊体的薄膜</a:t>
            </a:r>
            <a:endParaRPr lang="zh-CN" altLang="en-US" b="1" dirty="0"/>
          </a:p>
        </p:txBody>
      </p:sp>
      <p:sp>
        <p:nvSpPr>
          <p:cNvPr id="39" name="TextBox 38"/>
          <p:cNvSpPr txBox="1"/>
          <p:nvPr/>
        </p:nvSpPr>
        <p:spPr>
          <a:xfrm>
            <a:off x="7024680" y="1953022"/>
            <a:ext cx="1749774" cy="354549"/>
          </a:xfrm>
          <a:prstGeom prst="rect">
            <a:avLst/>
          </a:prstGeom>
          <a:noFill/>
        </p:spPr>
        <p:txBody>
          <a:bodyPr wrap="square" lIns="76800" tIns="38400" rIns="76800" bIns="38400" rtlCol="0">
            <a:spAutoFit/>
          </a:bodyPr>
          <a:lstStyle/>
          <a:p>
            <a:r>
              <a:rPr lang="en-US" altLang="zh-CN" dirty="0" smtClean="0"/>
              <a:t>_________</a:t>
            </a:r>
            <a:endParaRPr lang="zh-CN" altLang="en-US" dirty="0"/>
          </a:p>
        </p:txBody>
      </p:sp>
      <p:sp>
        <p:nvSpPr>
          <p:cNvPr id="41" name="TextBox 40"/>
          <p:cNvSpPr txBox="1"/>
          <p:nvPr/>
        </p:nvSpPr>
        <p:spPr>
          <a:xfrm>
            <a:off x="6894560" y="1841530"/>
            <a:ext cx="2249440"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smtClean="0"/>
              <a:t>［</a:t>
            </a:r>
            <a:r>
              <a:rPr lang="en-US" altLang="zh-CN" b="1" dirty="0" smtClean="0"/>
              <a:t>H</a:t>
            </a:r>
            <a:r>
              <a:rPr lang="zh-CN" altLang="en-US" b="1" dirty="0" smtClean="0"/>
              <a:t>］</a:t>
            </a:r>
            <a:r>
              <a:rPr lang="en-US" altLang="zh-CN" b="1" dirty="0" smtClean="0"/>
              <a:t>+O</a:t>
            </a:r>
            <a:r>
              <a:rPr lang="en-US" altLang="zh-CN" b="1" baseline="-25000" dirty="0" smtClean="0"/>
              <a:t>2</a:t>
            </a:r>
            <a:endParaRPr lang="zh-CN" altLang="en-US" b="1" baseline="-25000" dirty="0"/>
          </a:p>
        </p:txBody>
      </p:sp>
      <p:sp>
        <p:nvSpPr>
          <p:cNvPr id="42" name="TextBox 41"/>
          <p:cNvSpPr txBox="1"/>
          <p:nvPr/>
        </p:nvSpPr>
        <p:spPr>
          <a:xfrm>
            <a:off x="7434690" y="2294152"/>
            <a:ext cx="1066400"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smtClean="0"/>
              <a:t>ATP</a:t>
            </a:r>
            <a:endParaRPr lang="zh-CN" altLang="en-US" b="1" baseline="-25000" dirty="0"/>
          </a:p>
        </p:txBody>
      </p:sp>
      <p:sp>
        <p:nvSpPr>
          <p:cNvPr id="43" name="TextBox 42"/>
          <p:cNvSpPr txBox="1"/>
          <p:nvPr/>
        </p:nvSpPr>
        <p:spPr>
          <a:xfrm>
            <a:off x="7286644" y="3071810"/>
            <a:ext cx="1334727" cy="354549"/>
          </a:xfrm>
          <a:prstGeom prst="rect">
            <a:avLst/>
          </a:prstGeom>
          <a:noFill/>
        </p:spPr>
        <p:txBody>
          <a:bodyPr wrap="square" lIns="76800" tIns="38400" rIns="76800" bIns="38400" rtlCol="0">
            <a:spAutoFit/>
          </a:bodyPr>
          <a:lstStyle/>
          <a:p>
            <a:r>
              <a:rPr lang="en-US" altLang="zh-CN" dirty="0" smtClean="0"/>
              <a:t>_____</a:t>
            </a:r>
            <a:endParaRPr lang="zh-CN" altLang="en-US" dirty="0"/>
          </a:p>
        </p:txBody>
      </p:sp>
      <p:sp>
        <p:nvSpPr>
          <p:cNvPr id="44" name="TextBox 43"/>
          <p:cNvSpPr txBox="1"/>
          <p:nvPr/>
        </p:nvSpPr>
        <p:spPr>
          <a:xfrm>
            <a:off x="6549125" y="3780575"/>
            <a:ext cx="1749774" cy="354549"/>
          </a:xfrm>
          <a:prstGeom prst="rect">
            <a:avLst/>
          </a:prstGeom>
          <a:noFill/>
        </p:spPr>
        <p:txBody>
          <a:bodyPr wrap="square" lIns="76800" tIns="38400" rIns="76800" bIns="38400" rtlCol="0">
            <a:spAutoFit/>
          </a:bodyPr>
          <a:lstStyle/>
          <a:p>
            <a:r>
              <a:rPr lang="en-US" altLang="zh-CN" dirty="0" smtClean="0"/>
              <a:t>____________</a:t>
            </a:r>
            <a:endParaRPr lang="zh-CN" altLang="en-US" dirty="0"/>
          </a:p>
        </p:txBody>
      </p:sp>
      <p:sp>
        <p:nvSpPr>
          <p:cNvPr id="45" name="TextBox 44"/>
          <p:cNvSpPr txBox="1"/>
          <p:nvPr/>
        </p:nvSpPr>
        <p:spPr>
          <a:xfrm>
            <a:off x="7299011" y="4733520"/>
            <a:ext cx="1749774" cy="354549"/>
          </a:xfrm>
          <a:prstGeom prst="rect">
            <a:avLst/>
          </a:prstGeom>
          <a:noFill/>
        </p:spPr>
        <p:txBody>
          <a:bodyPr wrap="square" lIns="76800" tIns="38400" rIns="76800" bIns="38400" rtlCol="0">
            <a:spAutoFit/>
          </a:bodyPr>
          <a:lstStyle/>
          <a:p>
            <a:r>
              <a:rPr lang="en-US" altLang="zh-CN" dirty="0" smtClean="0"/>
              <a:t>_______</a:t>
            </a:r>
            <a:endParaRPr lang="zh-CN" altLang="en-US" dirty="0"/>
          </a:p>
        </p:txBody>
      </p:sp>
      <p:sp>
        <p:nvSpPr>
          <p:cNvPr id="46" name="TextBox 45"/>
          <p:cNvSpPr txBox="1"/>
          <p:nvPr/>
        </p:nvSpPr>
        <p:spPr>
          <a:xfrm>
            <a:off x="6504436" y="3665551"/>
            <a:ext cx="2322560"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smtClean="0"/>
              <a:t>活跃的化学能</a:t>
            </a:r>
            <a:endParaRPr lang="zh-CN" altLang="en-US" b="1" dirty="0"/>
          </a:p>
        </p:txBody>
      </p:sp>
      <p:sp>
        <p:nvSpPr>
          <p:cNvPr id="47" name="TextBox 46"/>
          <p:cNvSpPr txBox="1"/>
          <p:nvPr/>
        </p:nvSpPr>
        <p:spPr>
          <a:xfrm>
            <a:off x="6420476" y="4194387"/>
            <a:ext cx="2580680"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smtClean="0"/>
              <a:t>叶绿体基质</a:t>
            </a:r>
            <a:endParaRPr lang="zh-CN" altLang="en-US" b="1" dirty="0"/>
          </a:p>
        </p:txBody>
      </p:sp>
      <p:sp>
        <p:nvSpPr>
          <p:cNvPr id="48" name="TextBox 47"/>
          <p:cNvSpPr txBox="1"/>
          <p:nvPr/>
        </p:nvSpPr>
        <p:spPr>
          <a:xfrm>
            <a:off x="7110612" y="4625315"/>
            <a:ext cx="1604792"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smtClean="0"/>
              <a:t>（</a:t>
            </a:r>
            <a:r>
              <a:rPr lang="en-US" altLang="zh-CN" b="1" dirty="0" smtClean="0"/>
              <a:t>CH</a:t>
            </a:r>
            <a:r>
              <a:rPr lang="en-US" altLang="zh-CN" b="1" baseline="-25000" dirty="0" smtClean="0"/>
              <a:t>2</a:t>
            </a:r>
            <a:r>
              <a:rPr lang="en-US" altLang="zh-CN" b="1" dirty="0" smtClean="0"/>
              <a:t>O</a:t>
            </a:r>
            <a:r>
              <a:rPr lang="zh-CN" altLang="en-US" b="1" dirty="0" smtClean="0"/>
              <a:t>）</a:t>
            </a:r>
            <a:endParaRPr lang="zh-CN" altLang="en-US" b="1" dirty="0"/>
          </a:p>
        </p:txBody>
      </p:sp>
      <p:sp>
        <p:nvSpPr>
          <p:cNvPr id="49" name="TextBox 48"/>
          <p:cNvSpPr txBox="1"/>
          <p:nvPr/>
        </p:nvSpPr>
        <p:spPr>
          <a:xfrm>
            <a:off x="7072330" y="5072074"/>
            <a:ext cx="1799422"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err="1" smtClean="0"/>
              <a:t>ADP+Pi</a:t>
            </a:r>
            <a:endParaRPr lang="zh-CN" altLang="en-US" b="1" dirty="0"/>
          </a:p>
        </p:txBody>
      </p:sp>
      <p:sp>
        <p:nvSpPr>
          <p:cNvPr id="51" name="TextBox 50"/>
          <p:cNvSpPr txBox="1"/>
          <p:nvPr/>
        </p:nvSpPr>
        <p:spPr>
          <a:xfrm>
            <a:off x="6637852" y="6121095"/>
            <a:ext cx="2506148"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稳定</a:t>
            </a:r>
            <a:r>
              <a:rPr lang="zh-CN" altLang="en-US" b="1" dirty="0" smtClean="0"/>
              <a:t>的化学能</a:t>
            </a:r>
            <a:endParaRPr lang="zh-CN" altLang="en-US" b="1" dirty="0"/>
          </a:p>
        </p:txBody>
      </p:sp>
      <p:sp>
        <p:nvSpPr>
          <p:cNvPr id="35" name="TextBox 34"/>
          <p:cNvSpPr txBox="1"/>
          <p:nvPr/>
        </p:nvSpPr>
        <p:spPr>
          <a:xfrm>
            <a:off x="1430290" y="541807"/>
            <a:ext cx="4141841" cy="416104"/>
          </a:xfrm>
          <a:prstGeom prst="rect">
            <a:avLst/>
          </a:prstGeom>
          <a:noFill/>
        </p:spPr>
        <p:txBody>
          <a:bodyPr wrap="square" lIns="76800" tIns="38400" rIns="76800" bIns="38400" rtlCol="0">
            <a:spAutoFit/>
          </a:bodyPr>
          <a:lstStyle/>
          <a:p>
            <a:r>
              <a:rPr lang="en-US" altLang="zh-CN" sz="2200" b="1" dirty="0">
                <a:solidFill>
                  <a:srgbClr val="FF0000"/>
                </a:solidFill>
                <a:latin typeface="Times New Roman" panose="02020603050405020304" pitchFamily="18" charset="0"/>
                <a:ea typeface="华文细黑" panose="02010600040101010101" pitchFamily="2" charset="-122"/>
              </a:rPr>
              <a:t>CO</a:t>
            </a:r>
            <a:r>
              <a:rPr lang="en-US" altLang="zh-CN" sz="2200" b="1" baseline="-25000" dirty="0">
                <a:solidFill>
                  <a:srgbClr val="FF0000"/>
                </a:solidFill>
                <a:latin typeface="Times New Roman" panose="02020603050405020304" pitchFamily="18" charset="0"/>
                <a:ea typeface="华文细黑" panose="02010600040101010101" pitchFamily="2" charset="-122"/>
              </a:rPr>
              <a:t>2</a:t>
            </a:r>
            <a:r>
              <a:rPr lang="zh-CN" altLang="en-US" sz="2200" b="1" dirty="0">
                <a:solidFill>
                  <a:srgbClr val="FF0000"/>
                </a:solidFill>
                <a:latin typeface="Times New Roman" panose="02020603050405020304" pitchFamily="18" charset="0"/>
                <a:ea typeface="华文细黑" panose="02010600040101010101" pitchFamily="2" charset="-122"/>
              </a:rPr>
              <a:t>＋</a:t>
            </a:r>
            <a:r>
              <a:rPr lang="en-US" altLang="zh-CN" sz="2200" b="1" dirty="0">
                <a:solidFill>
                  <a:srgbClr val="FF0000"/>
                </a:solidFill>
                <a:latin typeface="Times New Roman" panose="02020603050405020304" pitchFamily="18" charset="0"/>
                <a:ea typeface="华文细黑" panose="02010600040101010101" pitchFamily="2" charset="-122"/>
              </a:rPr>
              <a:t>H</a:t>
            </a:r>
            <a:r>
              <a:rPr lang="en-US" altLang="zh-CN" sz="2200" b="1" baseline="-25000" dirty="0">
                <a:solidFill>
                  <a:srgbClr val="FF0000"/>
                </a:solidFill>
                <a:latin typeface="Times New Roman" panose="02020603050405020304" pitchFamily="18" charset="0"/>
                <a:ea typeface="华文细黑" panose="02010600040101010101" pitchFamily="2" charset="-122"/>
              </a:rPr>
              <a:t>2</a:t>
            </a:r>
            <a:r>
              <a:rPr lang="en-US" altLang="zh-CN" sz="2200" b="1" dirty="0">
                <a:solidFill>
                  <a:srgbClr val="FF0000"/>
                </a:solidFill>
                <a:latin typeface="Times New Roman" panose="02020603050405020304" pitchFamily="18" charset="0"/>
                <a:ea typeface="华文细黑" panose="02010600040101010101" pitchFamily="2" charset="-122"/>
              </a:rPr>
              <a:t>O </a:t>
            </a:r>
            <a:r>
              <a:rPr lang="en-US" altLang="zh-CN" sz="2200" b="1" spc="-420" dirty="0">
                <a:solidFill>
                  <a:srgbClr val="FF0000"/>
                </a:solidFill>
                <a:latin typeface="Times New Roman" panose="02020603050405020304" pitchFamily="18" charset="0"/>
                <a:ea typeface="华文细黑" panose="02010600040101010101" pitchFamily="2" charset="-122"/>
              </a:rPr>
              <a:t>――→</a:t>
            </a:r>
            <a:r>
              <a:rPr lang="zh-CN" altLang="en-US" sz="2200" b="1" dirty="0">
                <a:solidFill>
                  <a:srgbClr val="FF0000"/>
                </a:solidFill>
                <a:latin typeface="Times New Roman" panose="02020603050405020304" pitchFamily="18" charset="0"/>
                <a:ea typeface="华文细黑" panose="02010600040101010101" pitchFamily="2" charset="-122"/>
              </a:rPr>
              <a:t>  </a:t>
            </a:r>
            <a:r>
              <a:rPr lang="en-US" altLang="zh-CN" sz="2200" b="1" dirty="0">
                <a:solidFill>
                  <a:srgbClr val="FF0000"/>
                </a:solidFill>
                <a:latin typeface="Times New Roman" panose="02020603050405020304" pitchFamily="18" charset="0"/>
                <a:ea typeface="华文细黑" panose="02010600040101010101" pitchFamily="2" charset="-122"/>
              </a:rPr>
              <a:t>(CH</a:t>
            </a:r>
            <a:r>
              <a:rPr lang="en-US" altLang="zh-CN" sz="2200" b="1" baseline="-25000" dirty="0">
                <a:solidFill>
                  <a:srgbClr val="FF0000"/>
                </a:solidFill>
                <a:latin typeface="Times New Roman" panose="02020603050405020304" pitchFamily="18" charset="0"/>
                <a:ea typeface="华文细黑" panose="02010600040101010101" pitchFamily="2" charset="-122"/>
              </a:rPr>
              <a:t>2</a:t>
            </a:r>
            <a:r>
              <a:rPr lang="en-US" altLang="zh-CN" sz="2200" b="1" dirty="0">
                <a:solidFill>
                  <a:srgbClr val="FF0000"/>
                </a:solidFill>
                <a:latin typeface="Times New Roman" panose="02020603050405020304" pitchFamily="18" charset="0"/>
                <a:ea typeface="华文细黑" panose="02010600040101010101" pitchFamily="2" charset="-122"/>
              </a:rPr>
              <a:t>O)</a:t>
            </a:r>
            <a:r>
              <a:rPr lang="zh-CN" altLang="en-US" sz="2200" b="1" dirty="0">
                <a:solidFill>
                  <a:srgbClr val="FF0000"/>
                </a:solidFill>
                <a:latin typeface="Times New Roman" panose="02020603050405020304" pitchFamily="18" charset="0"/>
                <a:ea typeface="华文细黑" panose="02010600040101010101" pitchFamily="2" charset="-122"/>
              </a:rPr>
              <a:t>＋</a:t>
            </a:r>
            <a:r>
              <a:rPr lang="en-US" altLang="zh-CN" sz="2200" b="1" dirty="0">
                <a:solidFill>
                  <a:srgbClr val="FF0000"/>
                </a:solidFill>
                <a:latin typeface="Times New Roman" panose="02020603050405020304" pitchFamily="18" charset="0"/>
                <a:ea typeface="华文细黑" panose="02010600040101010101" pitchFamily="2" charset="-122"/>
              </a:rPr>
              <a:t>O</a:t>
            </a:r>
            <a:r>
              <a:rPr lang="en-US" altLang="zh-CN" sz="2200" b="1" baseline="-25000" dirty="0">
                <a:solidFill>
                  <a:srgbClr val="FF0000"/>
                </a:solidFill>
                <a:latin typeface="Times New Roman" panose="02020603050405020304" pitchFamily="18" charset="0"/>
                <a:ea typeface="华文细黑" panose="02010600040101010101" pitchFamily="2" charset="-122"/>
              </a:rPr>
              <a:t>2</a:t>
            </a:r>
            <a:endParaRPr lang="zh-CN" altLang="en-US" dirty="0">
              <a:solidFill>
                <a:srgbClr val="FF0000"/>
              </a:solidFill>
            </a:endParaRPr>
          </a:p>
        </p:txBody>
      </p:sp>
      <p:sp>
        <p:nvSpPr>
          <p:cNvPr id="56" name="矩形 55"/>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7" name="圆角矩形 56"/>
          <p:cNvSpPr/>
          <p:nvPr/>
        </p:nvSpPr>
        <p:spPr>
          <a:xfrm>
            <a:off x="8535907" y="6659087"/>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
        <p:nvSpPr>
          <p:cNvPr id="2" name="矩形 1"/>
          <p:cNvSpPr/>
          <p:nvPr/>
        </p:nvSpPr>
        <p:spPr>
          <a:xfrm>
            <a:off x="6332387" y="1469014"/>
            <a:ext cx="1835623" cy="882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6" name="TextBox 5"/>
          <p:cNvSpPr txBox="1"/>
          <p:nvPr/>
        </p:nvSpPr>
        <p:spPr>
          <a:xfrm>
            <a:off x="6259594" y="1103286"/>
            <a:ext cx="3103813" cy="354549"/>
          </a:xfrm>
          <a:prstGeom prst="rect">
            <a:avLst/>
          </a:prstGeom>
          <a:noFill/>
        </p:spPr>
        <p:txBody>
          <a:bodyPr wrap="square" lIns="76800" tIns="38400" rIns="76800" bIns="38400" rtlCol="0">
            <a:spAutoFit/>
          </a:bodyPr>
          <a:lstStyle/>
          <a:p>
            <a:r>
              <a:rPr lang="en-US" altLang="zh-CN" dirty="0" smtClean="0"/>
              <a:t>___________________</a:t>
            </a:r>
            <a:endParaRPr lang="zh-CN" altLang="en-US" dirty="0"/>
          </a:p>
        </p:txBody>
      </p:sp>
    </p:spTree>
    <p:extLst>
      <p:ext uri="{BB962C8B-B14F-4D97-AF65-F5344CB8AC3E}">
        <p14:creationId xmlns:p14="http://schemas.microsoft.com/office/powerpoint/2010/main" xmlns="" val="15402636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linds(horizontal)">
                                      <p:cBhvr>
                                        <p:cTn id="7" dur="500"/>
                                        <p:tgtEl>
                                          <p:spTgt spid="3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linds(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blinds(horizontal)">
                                      <p:cBhvr>
                                        <p:cTn id="15" dur="500"/>
                                        <p:tgtEl>
                                          <p:spTgt spid="38"/>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blinds(horizontal)">
                                      <p:cBhvr>
                                        <p:cTn id="20" dur="500"/>
                                        <p:tgtEl>
                                          <p:spTgt spid="41"/>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blinds(horizontal)">
                                      <p:cBhvr>
                                        <p:cTn id="25" dur="500"/>
                                        <p:tgtEl>
                                          <p:spTgt spid="42"/>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blinds(horizontal)">
                                      <p:cBhvr>
                                        <p:cTn id="30" dur="500"/>
                                        <p:tgtEl>
                                          <p:spTgt spid="46"/>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blinds(horizontal)">
                                      <p:cBhvr>
                                        <p:cTn id="35" dur="500"/>
                                        <p:tgtEl>
                                          <p:spTgt spid="47"/>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blinds(horizontal)">
                                      <p:cBhvr>
                                        <p:cTn id="40" dur="500"/>
                                        <p:tgtEl>
                                          <p:spTgt spid="48"/>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blinds(horizontal)">
                                      <p:cBhvr>
                                        <p:cTn id="45" dur="500"/>
                                        <p:tgtEl>
                                          <p:spTgt spid="49"/>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blinds(horizontal)">
                                      <p:cBhvr>
                                        <p:cTn id="50" dur="500"/>
                                        <p:tgtEl>
                                          <p:spTgt spid="51"/>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xit" presetSubtype="0" fill="hold" grpId="1" nodeType="clickEffect">
                                  <p:stCondLst>
                                    <p:cond delay="0"/>
                                  </p:stCondLst>
                                  <p:childTnLst>
                                    <p:animEffect transition="out" filter="fade">
                                      <p:cBhvr>
                                        <p:cTn id="54" dur="500"/>
                                        <p:tgtEl>
                                          <p:spTgt spid="35"/>
                                        </p:tgtEl>
                                      </p:cBhvr>
                                    </p:animEffect>
                                    <p:set>
                                      <p:cBhvr>
                                        <p:cTn id="55" dur="1" fill="hold">
                                          <p:stCondLst>
                                            <p:cond delay="499"/>
                                          </p:stCondLst>
                                        </p:cTn>
                                        <p:tgtEl>
                                          <p:spTgt spid="35"/>
                                        </p:tgtEl>
                                        <p:attrNameLst>
                                          <p:attrName>style.visibility</p:attrName>
                                        </p:attrNameLst>
                                      </p:cBhvr>
                                      <p:to>
                                        <p:strVal val="hidden"/>
                                      </p:to>
                                    </p:set>
                                  </p:childTnLst>
                                </p:cTn>
                              </p:par>
                              <p:par>
                                <p:cTn id="56" presetID="10" presetClass="exit" presetSubtype="0" fill="hold" grpId="1" nodeType="withEffect">
                                  <p:stCondLst>
                                    <p:cond delay="0"/>
                                  </p:stCondLst>
                                  <p:childTnLst>
                                    <p:animEffect transition="out" filter="fade">
                                      <p:cBhvr>
                                        <p:cTn id="57" dur="500"/>
                                        <p:tgtEl>
                                          <p:spTgt spid="18"/>
                                        </p:tgtEl>
                                      </p:cBhvr>
                                    </p:animEffect>
                                    <p:set>
                                      <p:cBhvr>
                                        <p:cTn id="58" dur="1" fill="hold">
                                          <p:stCondLst>
                                            <p:cond delay="499"/>
                                          </p:stCondLst>
                                        </p:cTn>
                                        <p:tgtEl>
                                          <p:spTgt spid="18"/>
                                        </p:tgtEl>
                                        <p:attrNameLst>
                                          <p:attrName>style.visibility</p:attrName>
                                        </p:attrNameLst>
                                      </p:cBhvr>
                                      <p:to>
                                        <p:strVal val="hidden"/>
                                      </p:to>
                                    </p:set>
                                  </p:childTnLst>
                                </p:cTn>
                              </p:par>
                              <p:par>
                                <p:cTn id="59" presetID="10" presetClass="exit" presetSubtype="0" fill="hold" grpId="1" nodeType="withEffect">
                                  <p:stCondLst>
                                    <p:cond delay="0"/>
                                  </p:stCondLst>
                                  <p:childTnLst>
                                    <p:animEffect transition="out" filter="fade">
                                      <p:cBhvr>
                                        <p:cTn id="60" dur="500"/>
                                        <p:tgtEl>
                                          <p:spTgt spid="38"/>
                                        </p:tgtEl>
                                      </p:cBhvr>
                                    </p:animEffect>
                                    <p:set>
                                      <p:cBhvr>
                                        <p:cTn id="61" dur="1" fill="hold">
                                          <p:stCondLst>
                                            <p:cond delay="499"/>
                                          </p:stCondLst>
                                        </p:cTn>
                                        <p:tgtEl>
                                          <p:spTgt spid="38"/>
                                        </p:tgtEl>
                                        <p:attrNameLst>
                                          <p:attrName>style.visibility</p:attrName>
                                        </p:attrNameLst>
                                      </p:cBhvr>
                                      <p:to>
                                        <p:strVal val="hidden"/>
                                      </p:to>
                                    </p:set>
                                  </p:childTnLst>
                                </p:cTn>
                              </p:par>
                              <p:par>
                                <p:cTn id="62" presetID="10" presetClass="exit" presetSubtype="0" fill="hold" grpId="1" nodeType="withEffect">
                                  <p:stCondLst>
                                    <p:cond delay="0"/>
                                  </p:stCondLst>
                                  <p:childTnLst>
                                    <p:animEffect transition="out" filter="fade">
                                      <p:cBhvr>
                                        <p:cTn id="63" dur="500"/>
                                        <p:tgtEl>
                                          <p:spTgt spid="41"/>
                                        </p:tgtEl>
                                      </p:cBhvr>
                                    </p:animEffect>
                                    <p:set>
                                      <p:cBhvr>
                                        <p:cTn id="64" dur="1" fill="hold">
                                          <p:stCondLst>
                                            <p:cond delay="499"/>
                                          </p:stCondLst>
                                        </p:cTn>
                                        <p:tgtEl>
                                          <p:spTgt spid="41"/>
                                        </p:tgtEl>
                                        <p:attrNameLst>
                                          <p:attrName>style.visibility</p:attrName>
                                        </p:attrNameLst>
                                      </p:cBhvr>
                                      <p:to>
                                        <p:strVal val="hidden"/>
                                      </p:to>
                                    </p:set>
                                  </p:childTnLst>
                                </p:cTn>
                              </p:par>
                              <p:par>
                                <p:cTn id="65" presetID="10" presetClass="exit" presetSubtype="0" fill="hold" grpId="1" nodeType="withEffect">
                                  <p:stCondLst>
                                    <p:cond delay="0"/>
                                  </p:stCondLst>
                                  <p:childTnLst>
                                    <p:animEffect transition="out" filter="fade">
                                      <p:cBhvr>
                                        <p:cTn id="66" dur="500"/>
                                        <p:tgtEl>
                                          <p:spTgt spid="42"/>
                                        </p:tgtEl>
                                      </p:cBhvr>
                                    </p:animEffect>
                                    <p:set>
                                      <p:cBhvr>
                                        <p:cTn id="67" dur="1" fill="hold">
                                          <p:stCondLst>
                                            <p:cond delay="499"/>
                                          </p:stCondLst>
                                        </p:cTn>
                                        <p:tgtEl>
                                          <p:spTgt spid="42"/>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500"/>
                                        <p:tgtEl>
                                          <p:spTgt spid="46"/>
                                        </p:tgtEl>
                                      </p:cBhvr>
                                    </p:animEffect>
                                    <p:set>
                                      <p:cBhvr>
                                        <p:cTn id="70" dur="1" fill="hold">
                                          <p:stCondLst>
                                            <p:cond delay="499"/>
                                          </p:stCondLst>
                                        </p:cTn>
                                        <p:tgtEl>
                                          <p:spTgt spid="46"/>
                                        </p:tgtEl>
                                        <p:attrNameLst>
                                          <p:attrName>style.visibility</p:attrName>
                                        </p:attrNameLst>
                                      </p:cBhvr>
                                      <p:to>
                                        <p:strVal val="hidden"/>
                                      </p:to>
                                    </p:set>
                                  </p:childTnLst>
                                </p:cTn>
                              </p:par>
                              <p:par>
                                <p:cTn id="71" presetID="10" presetClass="exit" presetSubtype="0" fill="hold" grpId="1" nodeType="withEffect">
                                  <p:stCondLst>
                                    <p:cond delay="0"/>
                                  </p:stCondLst>
                                  <p:childTnLst>
                                    <p:animEffect transition="out" filter="fade">
                                      <p:cBhvr>
                                        <p:cTn id="72" dur="500"/>
                                        <p:tgtEl>
                                          <p:spTgt spid="47"/>
                                        </p:tgtEl>
                                      </p:cBhvr>
                                    </p:animEffect>
                                    <p:set>
                                      <p:cBhvr>
                                        <p:cTn id="73" dur="1" fill="hold">
                                          <p:stCondLst>
                                            <p:cond delay="499"/>
                                          </p:stCondLst>
                                        </p:cTn>
                                        <p:tgtEl>
                                          <p:spTgt spid="47"/>
                                        </p:tgtEl>
                                        <p:attrNameLst>
                                          <p:attrName>style.visibility</p:attrName>
                                        </p:attrNameLst>
                                      </p:cBhvr>
                                      <p:to>
                                        <p:strVal val="hidden"/>
                                      </p:to>
                                    </p:set>
                                  </p:childTnLst>
                                </p:cTn>
                              </p:par>
                              <p:par>
                                <p:cTn id="74" presetID="10" presetClass="exit" presetSubtype="0" fill="hold" grpId="1" nodeType="withEffect">
                                  <p:stCondLst>
                                    <p:cond delay="0"/>
                                  </p:stCondLst>
                                  <p:childTnLst>
                                    <p:animEffect transition="out" filter="fade">
                                      <p:cBhvr>
                                        <p:cTn id="75" dur="500"/>
                                        <p:tgtEl>
                                          <p:spTgt spid="48"/>
                                        </p:tgtEl>
                                      </p:cBhvr>
                                    </p:animEffect>
                                    <p:set>
                                      <p:cBhvr>
                                        <p:cTn id="76" dur="1" fill="hold">
                                          <p:stCondLst>
                                            <p:cond delay="499"/>
                                          </p:stCondLst>
                                        </p:cTn>
                                        <p:tgtEl>
                                          <p:spTgt spid="48"/>
                                        </p:tgtEl>
                                        <p:attrNameLst>
                                          <p:attrName>style.visibility</p:attrName>
                                        </p:attrNameLst>
                                      </p:cBhvr>
                                      <p:to>
                                        <p:strVal val="hidden"/>
                                      </p:to>
                                    </p:set>
                                  </p:childTnLst>
                                </p:cTn>
                              </p:par>
                              <p:par>
                                <p:cTn id="77" presetID="10" presetClass="exit" presetSubtype="0" fill="hold" grpId="1" nodeType="withEffect">
                                  <p:stCondLst>
                                    <p:cond delay="0"/>
                                  </p:stCondLst>
                                  <p:childTnLst>
                                    <p:animEffect transition="out" filter="fade">
                                      <p:cBhvr>
                                        <p:cTn id="78" dur="500"/>
                                        <p:tgtEl>
                                          <p:spTgt spid="49"/>
                                        </p:tgtEl>
                                      </p:cBhvr>
                                    </p:animEffect>
                                    <p:set>
                                      <p:cBhvr>
                                        <p:cTn id="79" dur="1" fill="hold">
                                          <p:stCondLst>
                                            <p:cond delay="499"/>
                                          </p:stCondLst>
                                        </p:cTn>
                                        <p:tgtEl>
                                          <p:spTgt spid="49"/>
                                        </p:tgtEl>
                                        <p:attrNameLst>
                                          <p:attrName>style.visibility</p:attrName>
                                        </p:attrNameLst>
                                      </p:cBhvr>
                                      <p:to>
                                        <p:strVal val="hidden"/>
                                      </p:to>
                                    </p:set>
                                  </p:childTnLst>
                                </p:cTn>
                              </p:par>
                              <p:par>
                                <p:cTn id="80" presetID="10" presetClass="exit" presetSubtype="0" fill="hold" grpId="1" nodeType="withEffect">
                                  <p:stCondLst>
                                    <p:cond delay="0"/>
                                  </p:stCondLst>
                                  <p:childTnLst>
                                    <p:animEffect transition="out" filter="fade">
                                      <p:cBhvr>
                                        <p:cTn id="81" dur="500"/>
                                        <p:tgtEl>
                                          <p:spTgt spid="51"/>
                                        </p:tgtEl>
                                      </p:cBhvr>
                                    </p:animEffect>
                                    <p:set>
                                      <p:cBhvr>
                                        <p:cTn id="82" dur="1" fill="hold">
                                          <p:stCondLst>
                                            <p:cond delay="499"/>
                                          </p:stCondLst>
                                        </p:cTn>
                                        <p:tgtEl>
                                          <p:spTgt spid="51"/>
                                        </p:tgtEl>
                                        <p:attrNameLst>
                                          <p:attrName>style.visibility</p:attrName>
                                        </p:attrNameLst>
                                      </p:cBhvr>
                                      <p:to>
                                        <p:strVal val="hidden"/>
                                      </p:to>
                                    </p:set>
                                  </p:childTnLst>
                                </p:cTn>
                              </p:par>
                            </p:childTnLst>
                          </p:cTn>
                        </p:par>
                      </p:childTnLst>
                    </p:cTn>
                  </p:par>
                </p:childTnLst>
              </p:cTn>
              <p:nextCondLst>
                <p:cond evt="onClick" delay="0">
                  <p:tgtEl>
                    <p:spTgt spid="57"/>
                  </p:tgtEl>
                </p:cond>
              </p:nextCondLst>
            </p:seq>
          </p:childTnLst>
        </p:cTn>
      </p:par>
    </p:tnLst>
    <p:bldLst>
      <p:bldP spid="18" grpId="0"/>
      <p:bldP spid="18" grpId="1"/>
      <p:bldP spid="38" grpId="0"/>
      <p:bldP spid="38" grpId="1"/>
      <p:bldP spid="41" grpId="0"/>
      <p:bldP spid="41" grpId="1"/>
      <p:bldP spid="42" grpId="0"/>
      <p:bldP spid="42" grpId="1"/>
      <p:bldP spid="46" grpId="0"/>
      <p:bldP spid="46" grpId="1"/>
      <p:bldP spid="47" grpId="0"/>
      <p:bldP spid="47" grpId="1"/>
      <p:bldP spid="48" grpId="0"/>
      <p:bldP spid="48" grpId="1"/>
      <p:bldP spid="49" grpId="0"/>
      <p:bldP spid="49" grpId="1"/>
      <p:bldP spid="51" grpId="0"/>
      <p:bldP spid="51" grpId="1"/>
      <p:bldP spid="35" grpId="0"/>
      <p:bldP spid="35"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357166"/>
            <a:ext cx="8143932" cy="1077218"/>
          </a:xfrm>
          <a:prstGeom prst="rect">
            <a:avLst/>
          </a:prstGeom>
          <a:noFill/>
        </p:spPr>
        <p:txBody>
          <a:bodyPr wrap="square" rtlCol="0">
            <a:spAutoFit/>
          </a:bodyPr>
          <a:lstStyle/>
          <a:p>
            <a:r>
              <a:rPr lang="zh-CN" altLang="en-US" sz="3200" b="1" dirty="0" smtClean="0">
                <a:solidFill>
                  <a:srgbClr val="FF0000"/>
                </a:solidFill>
              </a:rPr>
              <a:t> 同位素标记法 </a:t>
            </a:r>
            <a:r>
              <a:rPr lang="en-US" altLang="zh-CN" sz="3200" b="1" dirty="0" smtClean="0">
                <a:solidFill>
                  <a:srgbClr val="FF0000"/>
                </a:solidFill>
              </a:rPr>
              <a:t>:</a:t>
            </a:r>
          </a:p>
          <a:p>
            <a:r>
              <a:rPr lang="zh-CN" altLang="en-US" sz="3200" b="1" dirty="0" smtClean="0">
                <a:solidFill>
                  <a:srgbClr val="FF0000"/>
                </a:solidFill>
              </a:rPr>
              <a:t>           </a:t>
            </a:r>
            <a:r>
              <a:rPr lang="zh-CN" altLang="en-US" b="1" dirty="0" smtClean="0"/>
              <a:t>科学家通过追踪同位素标记的化合物</a:t>
            </a:r>
            <a:r>
              <a:rPr lang="en-US" altLang="zh-CN" b="1" dirty="0" smtClean="0"/>
              <a:t>,</a:t>
            </a:r>
            <a:r>
              <a:rPr lang="zh-CN" altLang="en-US" b="1" dirty="0" smtClean="0"/>
              <a:t>可以弄清化学反应的详细过程</a:t>
            </a:r>
            <a:r>
              <a:rPr lang="en-US" altLang="zh-CN" b="1" dirty="0" smtClean="0"/>
              <a:t>.</a:t>
            </a:r>
            <a:endParaRPr lang="zh-CN" altLang="en-US" b="1" dirty="0"/>
          </a:p>
        </p:txBody>
      </p:sp>
      <p:sp>
        <p:nvSpPr>
          <p:cNvPr id="3" name="矩形 2"/>
          <p:cNvSpPr/>
          <p:nvPr/>
        </p:nvSpPr>
        <p:spPr>
          <a:xfrm>
            <a:off x="214282" y="1857364"/>
            <a:ext cx="8715404" cy="646331"/>
          </a:xfrm>
          <a:prstGeom prst="rect">
            <a:avLst/>
          </a:prstGeom>
        </p:spPr>
        <p:txBody>
          <a:bodyPr wrap="square">
            <a:spAutoFit/>
          </a:bodyPr>
          <a:lstStyle/>
          <a:p>
            <a:pPr>
              <a:lnSpc>
                <a:spcPct val="150000"/>
              </a:lnSpc>
            </a:pPr>
            <a:r>
              <a:rPr lang="zh-CN" altLang="en-US" sz="2400" b="1" dirty="0" smtClean="0">
                <a:solidFill>
                  <a:srgbClr val="0070C0"/>
                </a:solidFill>
                <a:latin typeface="Times New Roman" panose="02020603050405020304" pitchFamily="18" charset="0"/>
                <a:ea typeface="华文细黑" panose="02010600040101010101" pitchFamily="2" charset="-122"/>
              </a:rPr>
              <a:t>根据同位素示踪法准确写出光合作用中</a:t>
            </a:r>
            <a:r>
              <a:rPr lang="en-US" altLang="zh-CN" sz="2400" b="1" dirty="0" smtClean="0">
                <a:solidFill>
                  <a:srgbClr val="0070C0"/>
                </a:solidFill>
                <a:latin typeface="Times New Roman" panose="02020603050405020304" pitchFamily="18" charset="0"/>
                <a:ea typeface="华文细黑" panose="02010600040101010101" pitchFamily="2" charset="-122"/>
              </a:rPr>
              <a:t>C</a:t>
            </a:r>
            <a:r>
              <a:rPr lang="zh-CN" altLang="en-US" sz="2400" b="1" dirty="0" smtClean="0">
                <a:solidFill>
                  <a:srgbClr val="0070C0"/>
                </a:solidFill>
                <a:latin typeface="Times New Roman" panose="02020603050405020304" pitchFamily="18" charset="0"/>
                <a:ea typeface="华文细黑" panose="02010600040101010101" pitchFamily="2" charset="-122"/>
              </a:rPr>
              <a:t>、</a:t>
            </a:r>
            <a:r>
              <a:rPr lang="en-US" altLang="zh-CN" sz="2400" b="1" dirty="0" smtClean="0">
                <a:solidFill>
                  <a:srgbClr val="0070C0"/>
                </a:solidFill>
                <a:latin typeface="Times New Roman" panose="02020603050405020304" pitchFamily="18" charset="0"/>
                <a:ea typeface="华文细黑" panose="02010600040101010101" pitchFamily="2" charset="-122"/>
              </a:rPr>
              <a:t>H</a:t>
            </a:r>
            <a:r>
              <a:rPr lang="zh-CN" altLang="en-US" sz="2400" b="1" dirty="0" smtClean="0">
                <a:solidFill>
                  <a:srgbClr val="0070C0"/>
                </a:solidFill>
                <a:latin typeface="Times New Roman" panose="02020603050405020304" pitchFamily="18" charset="0"/>
                <a:ea typeface="华文细黑" panose="02010600040101010101" pitchFamily="2" charset="-122"/>
              </a:rPr>
              <a:t>、</a:t>
            </a:r>
            <a:r>
              <a:rPr lang="en-US" altLang="zh-CN" sz="2400" b="1" dirty="0" smtClean="0">
                <a:solidFill>
                  <a:srgbClr val="0070C0"/>
                </a:solidFill>
                <a:latin typeface="Times New Roman" panose="02020603050405020304" pitchFamily="18" charset="0"/>
                <a:ea typeface="华文细黑" panose="02010600040101010101" pitchFamily="2" charset="-122"/>
              </a:rPr>
              <a:t>O</a:t>
            </a:r>
            <a:r>
              <a:rPr lang="zh-CN" altLang="en-US" sz="2400" b="1" dirty="0" smtClean="0">
                <a:solidFill>
                  <a:srgbClr val="0070C0"/>
                </a:solidFill>
                <a:latin typeface="Times New Roman" panose="02020603050405020304" pitchFamily="18" charset="0"/>
                <a:ea typeface="华文细黑" panose="02010600040101010101" pitchFamily="2" charset="-122"/>
              </a:rPr>
              <a:t>的转移途径</a:t>
            </a:r>
            <a:endParaRPr lang="en-US" altLang="zh-CN" sz="2400" b="1" dirty="0" smtClean="0">
              <a:solidFill>
                <a:srgbClr val="0070C0"/>
              </a:solidFill>
              <a:latin typeface="Times New Roman" panose="02020603050405020304" pitchFamily="18" charset="0"/>
              <a:ea typeface="华文细黑" panose="02010600040101010101" pitchFamily="2" charset="-122"/>
            </a:endParaRPr>
          </a:p>
        </p:txBody>
      </p:sp>
      <p:sp>
        <p:nvSpPr>
          <p:cNvPr id="4" name="TextBox 3"/>
          <p:cNvSpPr txBox="1"/>
          <p:nvPr/>
        </p:nvSpPr>
        <p:spPr>
          <a:xfrm>
            <a:off x="0" y="3000372"/>
            <a:ext cx="11819616" cy="3093154"/>
          </a:xfrm>
          <a:prstGeom prst="rect">
            <a:avLst/>
          </a:prstGeom>
          <a:noFill/>
        </p:spPr>
        <p:txBody>
          <a:bodyPr wrap="square" rtlCol="0">
            <a:spAutoFit/>
          </a:bodyPr>
          <a:lstStyle/>
          <a:p>
            <a:pPr>
              <a:lnSpc>
                <a:spcPct val="150000"/>
              </a:lnSpc>
            </a:pPr>
            <a:r>
              <a:rPr lang="zh-CN" altLang="en-US" sz="2600" b="1" kern="100" dirty="0" smtClean="0">
                <a:solidFill>
                  <a:srgbClr val="0000FF"/>
                </a:solidFill>
                <a:latin typeface="Times New Roman" panose="02020603050405020304" pitchFamily="18" charset="0"/>
                <a:ea typeface="华文细黑" panose="02010600040101010101" pitchFamily="2" charset="-122"/>
                <a:cs typeface="Times New Roman"/>
              </a:rPr>
              <a:t>提示</a:t>
            </a:r>
            <a:endPar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endParaRPr>
          </a:p>
          <a:p>
            <a:pPr>
              <a:lnSpc>
                <a:spcPct val="150000"/>
              </a:lnSpc>
            </a:pP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(1)H</a:t>
            </a:r>
            <a:r>
              <a:rPr lang="zh-CN" altLang="en-US" sz="26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600" b="1" kern="100" baseline="30000" dirty="0" smtClean="0">
                <a:solidFill>
                  <a:srgbClr val="0000FF"/>
                </a:solidFill>
                <a:latin typeface="Times New Roman" panose="02020603050405020304" pitchFamily="18" charset="0"/>
                <a:ea typeface="华文细黑" panose="02010600040101010101" pitchFamily="2" charset="-122"/>
                <a:cs typeface="Times New Roman"/>
              </a:rPr>
              <a:t>3</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H</a:t>
            </a:r>
            <a:r>
              <a:rPr lang="en-US" altLang="zh-CN" sz="26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O</a:t>
            </a:r>
            <a:r>
              <a:rPr lang="en-US" altLang="zh-CN" sz="2600" b="1" kern="100" spc="-500" dirty="0">
                <a:solidFill>
                  <a:srgbClr val="0000FF"/>
                </a:solidFill>
                <a:latin typeface="Times New Roman" panose="02020603050405020304" pitchFamily="18" charset="0"/>
                <a:ea typeface="华文细黑" panose="02010600040101010101" pitchFamily="2" charset="-122"/>
                <a:cs typeface="Times New Roman"/>
              </a:rPr>
              <a:t> </a:t>
            </a:r>
            <a:r>
              <a:rPr lang="en-US" altLang="zh-CN" sz="2600" b="1" kern="100" spc="-500" dirty="0" smtClean="0">
                <a:solidFill>
                  <a:srgbClr val="0000FF"/>
                </a:solidFill>
                <a:latin typeface="Times New Roman" panose="02020603050405020304" pitchFamily="18" charset="0"/>
                <a:ea typeface="华文细黑" panose="02010600040101010101" pitchFamily="2" charset="-122"/>
                <a:cs typeface="Times New Roman"/>
              </a:rPr>
              <a:t>―</a:t>
            </a:r>
            <a:r>
              <a:rPr lang="en-US" altLang="zh-CN" sz="2600" b="1" kern="100" spc="-500" dirty="0">
                <a:solidFill>
                  <a:srgbClr val="0000FF"/>
                </a:solidFill>
                <a:latin typeface="Times New Roman" panose="02020603050405020304" pitchFamily="18" charset="0"/>
                <a:ea typeface="华文细黑" panose="02010600040101010101" pitchFamily="2" charset="-122"/>
                <a:cs typeface="Times New Roman"/>
              </a:rPr>
              <a:t> ― ― </a:t>
            </a:r>
            <a:r>
              <a:rPr lang="en-US" altLang="zh-CN" sz="2600" b="1" kern="100" spc="-500" dirty="0" smtClean="0">
                <a:solidFill>
                  <a:srgbClr val="0000FF"/>
                </a:solidFill>
                <a:latin typeface="Times New Roman" panose="02020603050405020304" pitchFamily="18" charset="0"/>
                <a:ea typeface="华文细黑" panose="02010600040101010101" pitchFamily="2" charset="-122"/>
                <a:cs typeface="Times New Roman"/>
              </a:rPr>
              <a:t>→    </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a:t>
            </a:r>
            <a:r>
              <a:rPr lang="en-US" altLang="zh-CN" sz="2600" b="1" kern="100" baseline="30000" dirty="0">
                <a:solidFill>
                  <a:srgbClr val="0000FF"/>
                </a:solidFill>
                <a:latin typeface="Times New Roman" panose="02020603050405020304" pitchFamily="18" charset="0"/>
                <a:ea typeface="华文细黑" panose="02010600040101010101" pitchFamily="2" charset="-122"/>
                <a:cs typeface="Times New Roman"/>
              </a:rPr>
              <a:t>3</a:t>
            </a:r>
            <a:r>
              <a:rPr lang="en-US" altLang="zh-CN" sz="2600" b="1" kern="100" dirty="0">
                <a:solidFill>
                  <a:srgbClr val="0000FF"/>
                </a:solidFill>
                <a:latin typeface="Times New Roman" panose="02020603050405020304" pitchFamily="18" charset="0"/>
                <a:ea typeface="华文细黑" panose="02010600040101010101" pitchFamily="2" charset="-122"/>
                <a:cs typeface="Times New Roman"/>
              </a:rPr>
              <a:t>H</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a:t>
            </a:r>
            <a:r>
              <a:rPr lang="en-US" altLang="zh-CN" sz="2600" b="1" kern="100" spc="-500" dirty="0">
                <a:solidFill>
                  <a:srgbClr val="0000FF"/>
                </a:solidFill>
                <a:latin typeface="Times New Roman" panose="02020603050405020304" pitchFamily="18" charset="0"/>
                <a:ea typeface="华文细黑" panose="02010600040101010101" pitchFamily="2" charset="-122"/>
                <a:cs typeface="Times New Roman"/>
              </a:rPr>
              <a:t> ― ― ― → </a:t>
            </a:r>
            <a:r>
              <a:rPr lang="en-US" altLang="zh-CN" sz="2600" b="1" kern="100" spc="-500" dirty="0" smtClean="0">
                <a:solidFill>
                  <a:srgbClr val="0000FF"/>
                </a:solidFill>
                <a:latin typeface="Times New Roman" panose="02020603050405020304" pitchFamily="18" charset="0"/>
                <a:ea typeface="华文细黑" panose="02010600040101010101" pitchFamily="2" charset="-122"/>
                <a:cs typeface="Times New Roman"/>
              </a:rPr>
              <a:t>    </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a:t>
            </a:r>
            <a:r>
              <a:rPr lang="en-US" altLang="zh-CN" sz="2600" b="1" kern="100" dirty="0">
                <a:solidFill>
                  <a:srgbClr val="0000FF"/>
                </a:solidFill>
                <a:latin typeface="Times New Roman" panose="02020603050405020304" pitchFamily="18" charset="0"/>
                <a:ea typeface="华文细黑" panose="02010600040101010101" pitchFamily="2" charset="-122"/>
                <a:cs typeface="Times New Roman"/>
              </a:rPr>
              <a:t>C</a:t>
            </a:r>
            <a:r>
              <a:rPr lang="en-US" altLang="zh-CN" sz="2600" b="1" kern="100" baseline="30000" dirty="0">
                <a:solidFill>
                  <a:srgbClr val="0000FF"/>
                </a:solidFill>
                <a:latin typeface="Times New Roman" panose="02020603050405020304" pitchFamily="18" charset="0"/>
                <a:ea typeface="华文细黑" panose="02010600040101010101" pitchFamily="2" charset="-122"/>
                <a:cs typeface="Times New Roman"/>
              </a:rPr>
              <a:t>3</a:t>
            </a:r>
            <a:r>
              <a:rPr lang="en-US" altLang="zh-CN" sz="2600" b="1" kern="100" dirty="0">
                <a:solidFill>
                  <a:srgbClr val="0000FF"/>
                </a:solidFill>
                <a:latin typeface="Times New Roman" panose="02020603050405020304" pitchFamily="18" charset="0"/>
                <a:ea typeface="华文细黑" panose="02010600040101010101" pitchFamily="2" charset="-122"/>
                <a:cs typeface="Times New Roman"/>
              </a:rPr>
              <a:t>H</a:t>
            </a:r>
            <a:r>
              <a:rPr lang="en-US" altLang="zh-CN" sz="26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en-US" altLang="zh-CN" sz="2600" b="1" kern="100" dirty="0">
                <a:solidFill>
                  <a:srgbClr val="0000FF"/>
                </a:solidFill>
                <a:latin typeface="Times New Roman" panose="02020603050405020304" pitchFamily="18" charset="0"/>
                <a:ea typeface="华文细黑" panose="02010600040101010101" pitchFamily="2" charset="-122"/>
                <a:cs typeface="Times New Roman"/>
              </a:rPr>
              <a:t>O)</a:t>
            </a:r>
            <a:r>
              <a:rPr lang="zh-CN" altLang="en-US" sz="2600" b="1" kern="100" dirty="0">
                <a:solidFill>
                  <a:srgbClr val="0000FF"/>
                </a:solidFill>
                <a:latin typeface="Times New Roman" panose="02020603050405020304" pitchFamily="18" charset="0"/>
                <a:ea typeface="华文细黑" panose="02010600040101010101" pitchFamily="2" charset="-122"/>
                <a:cs typeface="Times New Roman"/>
              </a:rPr>
              <a:t>；</a:t>
            </a:r>
          </a:p>
          <a:p>
            <a:pPr>
              <a:lnSpc>
                <a:spcPct val="150000"/>
              </a:lnSpc>
            </a:pPr>
            <a:r>
              <a:rPr lang="en-US" altLang="zh-CN" sz="2600" b="1" kern="100" dirty="0">
                <a:solidFill>
                  <a:srgbClr val="0000FF"/>
                </a:solidFill>
                <a:latin typeface="Times New Roman" panose="02020603050405020304" pitchFamily="18" charset="0"/>
                <a:ea typeface="华文细黑" panose="02010600040101010101" pitchFamily="2" charset="-122"/>
                <a:cs typeface="Times New Roman"/>
              </a:rPr>
              <a:t>(2)C</a:t>
            </a:r>
            <a:r>
              <a:rPr lang="zh-CN" altLang="en-US" sz="26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600" b="1" kern="100" baseline="30000" dirty="0">
                <a:solidFill>
                  <a:srgbClr val="0000FF"/>
                </a:solidFill>
                <a:latin typeface="Times New Roman" panose="02020603050405020304" pitchFamily="18" charset="0"/>
                <a:ea typeface="华文细黑" panose="02010600040101010101" pitchFamily="2" charset="-122"/>
                <a:cs typeface="Times New Roman"/>
              </a:rPr>
              <a:t>14 </a:t>
            </a:r>
            <a:r>
              <a:rPr lang="en-US" altLang="zh-CN" sz="26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6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en-US" altLang="zh-CN" sz="2600" b="1" kern="100" spc="-5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600" b="1" kern="100" spc="-500" dirty="0" smtClean="0">
                <a:solidFill>
                  <a:srgbClr val="0000FF"/>
                </a:solidFill>
                <a:latin typeface="Times New Roman" panose="02020603050405020304" pitchFamily="18" charset="0"/>
                <a:ea typeface="华文细黑" panose="02010600040101010101" pitchFamily="2" charset="-122"/>
                <a:cs typeface="Times New Roman"/>
              </a:rPr>
              <a:t>→       </a:t>
            </a:r>
            <a:r>
              <a:rPr lang="en-US" altLang="zh-CN" sz="2600" b="1" kern="100" baseline="30000" dirty="0" smtClean="0">
                <a:solidFill>
                  <a:srgbClr val="0000FF"/>
                </a:solidFill>
                <a:latin typeface="Times New Roman" panose="02020603050405020304" pitchFamily="18" charset="0"/>
                <a:ea typeface="华文细黑" panose="02010600040101010101" pitchFamily="2" charset="-122"/>
                <a:cs typeface="Times New Roman"/>
              </a:rPr>
              <a:t>14</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C</a:t>
            </a:r>
            <a:r>
              <a:rPr lang="en-US" altLang="zh-CN" sz="2600" b="1" kern="100" baseline="-25000" dirty="0" smtClean="0">
                <a:solidFill>
                  <a:srgbClr val="0000FF"/>
                </a:solidFill>
                <a:latin typeface="Times New Roman" panose="02020603050405020304" pitchFamily="18" charset="0"/>
                <a:ea typeface="华文细黑" panose="02010600040101010101" pitchFamily="2" charset="-122"/>
                <a:cs typeface="Times New Roman"/>
              </a:rPr>
              <a:t>3</a:t>
            </a:r>
            <a:r>
              <a:rPr lang="en-US" altLang="zh-CN" sz="2600" b="1" kern="100" spc="-4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600" b="1" kern="100" spc="-400" dirty="0" smtClean="0">
                <a:solidFill>
                  <a:srgbClr val="0000FF"/>
                </a:solidFill>
                <a:latin typeface="Times New Roman" panose="02020603050405020304" pitchFamily="18" charset="0"/>
                <a:ea typeface="华文细黑" panose="02010600040101010101" pitchFamily="2" charset="-122"/>
                <a:cs typeface="Times New Roman"/>
              </a:rPr>
              <a:t>→    </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a:t>
            </a:r>
            <a:r>
              <a:rPr lang="en-US" altLang="zh-CN" sz="2600" b="1" kern="100" baseline="30000" dirty="0" smtClean="0">
                <a:solidFill>
                  <a:srgbClr val="0000FF"/>
                </a:solidFill>
                <a:latin typeface="Times New Roman" panose="02020603050405020304" pitchFamily="18" charset="0"/>
                <a:ea typeface="华文细黑" panose="02010600040101010101" pitchFamily="2" charset="-122"/>
                <a:cs typeface="Times New Roman"/>
              </a:rPr>
              <a:t>14</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CH</a:t>
            </a:r>
            <a:r>
              <a:rPr lang="en-US" altLang="zh-CN" sz="26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O</a:t>
            </a:r>
            <a:r>
              <a:rPr lang="en-US" altLang="zh-CN" sz="2600" b="1" kern="100" dirty="0">
                <a:solidFill>
                  <a:srgbClr val="0000FF"/>
                </a:solidFill>
                <a:latin typeface="Times New Roman" panose="02020603050405020304" pitchFamily="18" charset="0"/>
                <a:ea typeface="华文细黑" panose="02010600040101010101" pitchFamily="2" charset="-122"/>
                <a:cs typeface="Times New Roman"/>
              </a:rPr>
              <a:t>)</a:t>
            </a:r>
            <a:r>
              <a:rPr lang="zh-CN" altLang="en-US" sz="2600" b="1" kern="100" dirty="0">
                <a:solidFill>
                  <a:srgbClr val="0000FF"/>
                </a:solidFill>
                <a:latin typeface="Times New Roman" panose="02020603050405020304" pitchFamily="18" charset="0"/>
                <a:ea typeface="华文细黑" panose="02010600040101010101" pitchFamily="2" charset="-122"/>
                <a:cs typeface="Times New Roman"/>
              </a:rPr>
              <a:t>；</a:t>
            </a:r>
          </a:p>
          <a:p>
            <a:pPr>
              <a:lnSpc>
                <a:spcPct val="150000"/>
              </a:lnSpc>
            </a:pPr>
            <a:r>
              <a:rPr lang="en-US" altLang="zh-CN" sz="2600" b="1" kern="100" dirty="0">
                <a:solidFill>
                  <a:srgbClr val="0000FF"/>
                </a:solidFill>
                <a:latin typeface="Times New Roman" panose="02020603050405020304" pitchFamily="18" charset="0"/>
                <a:ea typeface="华文细黑" panose="02010600040101010101" pitchFamily="2" charset="-122"/>
                <a:cs typeface="Times New Roman"/>
              </a:rPr>
              <a:t>(3)O</a:t>
            </a:r>
            <a:r>
              <a:rPr lang="zh-CN" altLang="en-US" sz="26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H</a:t>
            </a:r>
            <a:r>
              <a:rPr lang="en-US" altLang="zh-CN" sz="26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en-US" altLang="zh-CN" sz="2600" b="1" kern="100" baseline="30000" dirty="0" smtClean="0">
                <a:solidFill>
                  <a:srgbClr val="0000FF"/>
                </a:solidFill>
                <a:latin typeface="Times New Roman" panose="02020603050405020304" pitchFamily="18" charset="0"/>
                <a:ea typeface="华文细黑" panose="02010600040101010101" pitchFamily="2" charset="-122"/>
                <a:cs typeface="Times New Roman"/>
              </a:rPr>
              <a:t>18</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O</a:t>
            </a:r>
            <a:r>
              <a:rPr lang="en-US" altLang="zh-CN" sz="2600" b="1" kern="100" spc="-4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600" b="1" kern="100" spc="-400" dirty="0" smtClean="0">
                <a:solidFill>
                  <a:srgbClr val="0000FF"/>
                </a:solidFill>
                <a:latin typeface="Times New Roman" panose="02020603050405020304" pitchFamily="18" charset="0"/>
                <a:ea typeface="华文细黑" panose="02010600040101010101" pitchFamily="2" charset="-122"/>
                <a:cs typeface="Times New Roman"/>
              </a:rPr>
              <a:t>→    </a:t>
            </a:r>
            <a:r>
              <a:rPr lang="en-US" altLang="zh-CN" sz="2600" b="1" kern="100" baseline="30000" dirty="0" smtClean="0">
                <a:solidFill>
                  <a:srgbClr val="0000FF"/>
                </a:solidFill>
                <a:latin typeface="Times New Roman" panose="02020603050405020304" pitchFamily="18" charset="0"/>
                <a:ea typeface="华文细黑" panose="02010600040101010101" pitchFamily="2" charset="-122"/>
                <a:cs typeface="Times New Roman"/>
              </a:rPr>
              <a:t>18</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O</a:t>
            </a:r>
            <a:r>
              <a:rPr lang="en-US" altLang="zh-CN" sz="26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zh-CN" altLang="en-US" sz="26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endParaRPr>
          </a:p>
          <a:p>
            <a:pPr>
              <a:lnSpc>
                <a:spcPct val="150000"/>
              </a:lnSpc>
            </a:pPr>
            <a:r>
              <a:rPr lang="zh-CN" altLang="en-US" sz="2600" b="1" kern="100" dirty="0" smtClean="0">
                <a:solidFill>
                  <a:srgbClr val="0000FF"/>
                </a:solidFill>
                <a:latin typeface="Times New Roman" panose="02020603050405020304" pitchFamily="18" charset="0"/>
                <a:ea typeface="华文细黑" panose="02010600040101010101" pitchFamily="2" charset="-122"/>
                <a:cs typeface="Times New Roman"/>
              </a:rPr>
              <a:t>           </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C</a:t>
            </a:r>
            <a:r>
              <a:rPr lang="en-US" altLang="zh-CN" sz="2600" b="1" kern="100" baseline="30000" dirty="0" smtClean="0">
                <a:solidFill>
                  <a:srgbClr val="0000FF"/>
                </a:solidFill>
                <a:latin typeface="Times New Roman" panose="02020603050405020304" pitchFamily="18" charset="0"/>
                <a:ea typeface="华文细黑" panose="02010600040101010101" pitchFamily="2" charset="-122"/>
                <a:cs typeface="Times New Roman"/>
              </a:rPr>
              <a:t>18</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O</a:t>
            </a:r>
            <a:r>
              <a:rPr lang="en-US" altLang="zh-CN" sz="26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en-US" altLang="zh-CN" sz="2600" b="1" kern="100" spc="-5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600" b="1" kern="100" spc="-500" dirty="0" smtClean="0">
                <a:solidFill>
                  <a:srgbClr val="0000FF"/>
                </a:solidFill>
                <a:latin typeface="Times New Roman" panose="02020603050405020304" pitchFamily="18" charset="0"/>
                <a:ea typeface="华文细黑" panose="02010600040101010101" pitchFamily="2" charset="-122"/>
                <a:cs typeface="Times New Roman"/>
              </a:rPr>
              <a:t>→     </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C</a:t>
            </a:r>
            <a:r>
              <a:rPr lang="en-US" altLang="zh-CN" sz="2600" b="1" kern="100" baseline="-25000" dirty="0" smtClean="0">
                <a:solidFill>
                  <a:srgbClr val="0000FF"/>
                </a:solidFill>
                <a:latin typeface="Times New Roman" panose="02020603050405020304" pitchFamily="18" charset="0"/>
                <a:ea typeface="华文细黑" panose="02010600040101010101" pitchFamily="2" charset="-122"/>
                <a:cs typeface="Times New Roman"/>
              </a:rPr>
              <a:t>3</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 </a:t>
            </a:r>
            <a:r>
              <a:rPr lang="en-US" altLang="zh-CN" sz="2600" b="1" kern="100" spc="-4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600" b="1" kern="100" spc="-400" dirty="0" smtClean="0">
                <a:solidFill>
                  <a:srgbClr val="0000FF"/>
                </a:solidFill>
                <a:latin typeface="Times New Roman" panose="02020603050405020304" pitchFamily="18" charset="0"/>
                <a:ea typeface="华文细黑" panose="02010600040101010101" pitchFamily="2" charset="-122"/>
                <a:cs typeface="Times New Roman"/>
              </a:rPr>
              <a:t>→    </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(CH</a:t>
            </a:r>
            <a:r>
              <a:rPr lang="en-US" altLang="zh-CN" sz="26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en-US" altLang="zh-CN" sz="2600" b="1" kern="100" baseline="30000" dirty="0" smtClean="0">
                <a:solidFill>
                  <a:srgbClr val="0000FF"/>
                </a:solidFill>
                <a:latin typeface="Times New Roman" panose="02020603050405020304" pitchFamily="18" charset="0"/>
                <a:ea typeface="华文细黑" panose="02010600040101010101" pitchFamily="2" charset="-122"/>
                <a:cs typeface="Times New Roman"/>
              </a:rPr>
              <a:t>18</a:t>
            </a:r>
            <a:r>
              <a:rPr lang="en-US" altLang="zh-CN" sz="2600" b="1" kern="100" dirty="0" smtClean="0">
                <a:solidFill>
                  <a:srgbClr val="0000FF"/>
                </a:solidFill>
                <a:latin typeface="Times New Roman" panose="02020603050405020304" pitchFamily="18" charset="0"/>
                <a:ea typeface="华文细黑" panose="02010600040101010101" pitchFamily="2" charset="-122"/>
                <a:cs typeface="Times New Roman"/>
              </a:rPr>
              <a:t>O</a:t>
            </a:r>
            <a:r>
              <a:rPr lang="en-US" altLang="zh-CN" sz="2600" b="1" kern="100" dirty="0">
                <a:solidFill>
                  <a:srgbClr val="0000FF"/>
                </a:solidFill>
                <a:latin typeface="Times New Roman" panose="02020603050405020304" pitchFamily="18" charset="0"/>
                <a:ea typeface="华文细黑" panose="02010600040101010101" pitchFamily="2" charset="-122"/>
                <a:cs typeface="Times New Roman"/>
              </a:rPr>
              <a:t>)</a:t>
            </a:r>
            <a:r>
              <a:rPr lang="zh-CN" altLang="en-US" sz="2600" b="1" kern="100" dirty="0">
                <a:solidFill>
                  <a:srgbClr val="0000FF"/>
                </a:solidFill>
                <a:latin typeface="Times New Roman" panose="02020603050405020304" pitchFamily="18" charset="0"/>
                <a:ea typeface="华文细黑" panose="02010600040101010101" pitchFamily="2" charset="-122"/>
                <a:cs typeface="Times New Roman"/>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16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58967" y="1289379"/>
            <a:ext cx="4103879" cy="20868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矩形 11"/>
          <p:cNvSpPr/>
          <p:nvPr/>
        </p:nvSpPr>
        <p:spPr>
          <a:xfrm>
            <a:off x="50255" y="189390"/>
            <a:ext cx="8788774" cy="5874209"/>
          </a:xfrm>
          <a:prstGeom prst="rect">
            <a:avLst/>
          </a:prstGeom>
        </p:spPr>
        <p:txBody>
          <a:bodyPr wrap="square" lIns="102398" tIns="51199" rIns="102398" bIns="51199">
            <a:spAutoFit/>
          </a:bodyPr>
          <a:lstStyle/>
          <a:p>
            <a:pPr>
              <a:lnSpc>
                <a:spcPct val="150000"/>
              </a:lnSpc>
            </a:pPr>
            <a:r>
              <a:rPr lang="en-US" altLang="zh-CN" sz="2200" b="1" dirty="0" smtClean="0">
                <a:latin typeface="Times New Roman" panose="02020603050405020304" pitchFamily="18" charset="0"/>
                <a:ea typeface="华文细黑" panose="02010600040101010101" pitchFamily="2" charset="-122"/>
              </a:rPr>
              <a:t>1.</a:t>
            </a:r>
            <a:r>
              <a:rPr lang="zh-CN" altLang="en-US" sz="2200" b="1" dirty="0" smtClean="0">
                <a:latin typeface="Times New Roman" panose="02020603050405020304" pitchFamily="18" charset="0"/>
                <a:ea typeface="华文细黑" panose="02010600040101010101" pitchFamily="2" charset="-122"/>
              </a:rPr>
              <a:t>如图</a:t>
            </a:r>
            <a:r>
              <a:rPr lang="zh-CN" altLang="en-US" sz="2200" b="1" dirty="0">
                <a:latin typeface="Times New Roman" panose="02020603050405020304" pitchFamily="18" charset="0"/>
                <a:ea typeface="华文细黑" panose="02010600040101010101" pitchFamily="2" charset="-122"/>
              </a:rPr>
              <a:t>为绿色植物光合作用过程示意图</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图中</a:t>
            </a:r>
            <a:r>
              <a:rPr lang="en-US" altLang="zh-CN" sz="2200" b="1" dirty="0">
                <a:latin typeface="Times New Roman" panose="02020603050405020304" pitchFamily="18" charset="0"/>
                <a:ea typeface="华文细黑" panose="02010600040101010101" pitchFamily="2" charset="-122"/>
              </a:rPr>
              <a:t>a</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g</a:t>
            </a:r>
            <a:r>
              <a:rPr lang="zh-CN" altLang="en-US" sz="2200" b="1" dirty="0">
                <a:latin typeface="Times New Roman" panose="02020603050405020304" pitchFamily="18" charset="0"/>
                <a:ea typeface="华文细黑" panose="02010600040101010101" pitchFamily="2" charset="-122"/>
              </a:rPr>
              <a:t>为物质，①～⑥为反应过程，物质转换用实线表示，能量传递用虚线表示</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。下列判断错误的是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p>
          <a:p>
            <a:pPr>
              <a:lnSpc>
                <a:spcPct val="150000"/>
              </a:lnSpc>
            </a:pPr>
            <a:r>
              <a:rPr lang="en-US" altLang="zh-CN" sz="2200" b="1" dirty="0">
                <a:latin typeface="Times New Roman" panose="02020603050405020304" pitchFamily="18" charset="0"/>
                <a:ea typeface="华文细黑" panose="02010600040101010101" pitchFamily="2" charset="-122"/>
              </a:rPr>
              <a:t> A.</a:t>
            </a:r>
            <a:r>
              <a:rPr lang="zh-CN" altLang="en-US" sz="2200" b="1" dirty="0">
                <a:latin typeface="Times New Roman" panose="02020603050405020304" pitchFamily="18" charset="0"/>
                <a:ea typeface="华文细黑" panose="02010600040101010101" pitchFamily="2" charset="-122"/>
              </a:rPr>
              <a:t>图中①表示水分的吸收，③表示水的</a:t>
            </a:r>
            <a:r>
              <a:rPr lang="zh-CN" altLang="en-US" sz="2200" b="1" dirty="0" smtClean="0">
                <a:latin typeface="Times New Roman" panose="02020603050405020304" pitchFamily="18" charset="0"/>
                <a:ea typeface="华文细黑" panose="02010600040101010101" pitchFamily="2" charset="-122"/>
              </a:rPr>
              <a:t>光解</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err="1">
                <a:latin typeface="Times New Roman" panose="02020603050405020304" pitchFamily="18" charset="0"/>
                <a:ea typeface="华文细黑" panose="02010600040101010101" pitchFamily="2" charset="-122"/>
              </a:rPr>
              <a:t>B.c</a:t>
            </a:r>
            <a:r>
              <a:rPr lang="zh-CN" altLang="en-US" sz="2200" b="1" dirty="0">
                <a:latin typeface="Times New Roman" panose="02020603050405020304" pitchFamily="18" charset="0"/>
                <a:ea typeface="华文细黑" panose="02010600040101010101" pitchFamily="2" charset="-122"/>
              </a:rPr>
              <a:t>为</a:t>
            </a:r>
            <a:r>
              <a:rPr lang="en-US" altLang="zh-CN" sz="2200" b="1" dirty="0">
                <a:latin typeface="Times New Roman" panose="02020603050405020304" pitchFamily="18" charset="0"/>
                <a:ea typeface="华文细黑" panose="02010600040101010101" pitchFamily="2" charset="-122"/>
              </a:rPr>
              <a:t>ATP</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f</a:t>
            </a:r>
            <a:r>
              <a:rPr lang="zh-CN" altLang="en-US" sz="2200" b="1" dirty="0">
                <a:latin typeface="Times New Roman" panose="02020603050405020304" pitchFamily="18" charset="0"/>
                <a:ea typeface="华文细黑" panose="02010600040101010101" pitchFamily="2" charset="-122"/>
              </a:rPr>
              <a:t>为</a:t>
            </a:r>
            <a:r>
              <a:rPr lang="en-US" altLang="zh-CN" sz="2200" b="1" dirty="0">
                <a:latin typeface="Times New Roman" panose="02020603050405020304" pitchFamily="18" charset="0"/>
                <a:ea typeface="华文细黑" panose="02010600040101010101" pitchFamily="2" charset="-122"/>
              </a:rPr>
              <a:t>[H</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C.</a:t>
            </a:r>
            <a:r>
              <a:rPr lang="zh-CN" altLang="en-US" sz="2200" b="1" dirty="0">
                <a:latin typeface="Times New Roman" panose="02020603050405020304" pitchFamily="18" charset="0"/>
                <a:ea typeface="华文细黑" panose="02010600040101010101" pitchFamily="2" charset="-122"/>
              </a:rPr>
              <a:t>将</a:t>
            </a: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物质用</a:t>
            </a:r>
            <a:r>
              <a:rPr lang="en-US" altLang="zh-CN" sz="2200" b="1" baseline="30000" dirty="0">
                <a:latin typeface="Times New Roman" panose="02020603050405020304" pitchFamily="18" charset="0"/>
                <a:ea typeface="华文细黑" panose="02010600040101010101" pitchFamily="2" charset="-122"/>
              </a:rPr>
              <a:t>18</a:t>
            </a:r>
            <a:r>
              <a:rPr lang="en-US" altLang="zh-CN" sz="2200" b="1" dirty="0">
                <a:latin typeface="Times New Roman" panose="02020603050405020304" pitchFamily="18" charset="0"/>
                <a:ea typeface="华文细黑" panose="02010600040101010101" pitchFamily="2" charset="-122"/>
              </a:rPr>
              <a:t>O</a:t>
            </a:r>
            <a:r>
              <a:rPr lang="zh-CN" altLang="en-US" sz="2200" b="1" dirty="0">
                <a:latin typeface="Times New Roman" panose="02020603050405020304" pitchFamily="18" charset="0"/>
                <a:ea typeface="华文细黑" panose="02010600040101010101" pitchFamily="2" charset="-122"/>
              </a:rPr>
              <a:t>标记，最终在</a:t>
            </a:r>
            <a:r>
              <a:rPr lang="en-US" altLang="zh-CN" sz="2200" b="1" dirty="0">
                <a:latin typeface="Times New Roman" panose="02020603050405020304" pitchFamily="18" charset="0"/>
                <a:ea typeface="华文细黑" panose="02010600040101010101" pitchFamily="2" charset="-122"/>
              </a:rPr>
              <a:t>(CH</a:t>
            </a:r>
            <a:r>
              <a:rPr lang="en-US" altLang="zh-CN" sz="2200" b="1" baseline="-25000" dirty="0">
                <a:latin typeface="Times New Roman" panose="02020603050405020304" pitchFamily="18" charset="0"/>
                <a:ea typeface="华文细黑" panose="02010600040101010101" pitchFamily="2" charset="-122"/>
              </a:rPr>
              <a:t>2</a:t>
            </a:r>
            <a:r>
              <a:rPr lang="en-US" altLang="zh-CN" sz="2200" b="1" dirty="0">
                <a:latin typeface="Times New Roman" panose="02020603050405020304" pitchFamily="18" charset="0"/>
                <a:ea typeface="华文细黑" panose="02010600040101010101" pitchFamily="2" charset="-122"/>
              </a:rPr>
              <a:t>O)</a:t>
            </a:r>
            <a:r>
              <a:rPr lang="zh-CN" altLang="en-US" sz="2200" b="1" dirty="0">
                <a:latin typeface="Times New Roman" panose="02020603050405020304" pitchFamily="18" charset="0"/>
                <a:ea typeface="华文细黑" panose="02010600040101010101" pitchFamily="2" charset="-122"/>
              </a:rPr>
              <a:t>中能检测到</a:t>
            </a:r>
            <a:r>
              <a:rPr lang="zh-CN" altLang="en-US" sz="2200" b="1" dirty="0" smtClean="0">
                <a:latin typeface="Times New Roman" panose="02020603050405020304" pitchFamily="18" charset="0"/>
                <a:ea typeface="华文细黑" panose="02010600040101010101" pitchFamily="2" charset="-122"/>
              </a:rPr>
              <a:t>放射性</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D.</a:t>
            </a:r>
            <a:r>
              <a:rPr lang="zh-CN" altLang="en-US" sz="2200" b="1" dirty="0">
                <a:latin typeface="Times New Roman" panose="02020603050405020304" pitchFamily="18" charset="0"/>
                <a:ea typeface="华文细黑" panose="02010600040101010101" pitchFamily="2" charset="-122"/>
              </a:rPr>
              <a:t>图中</a:t>
            </a:r>
            <a:r>
              <a:rPr lang="en-US" altLang="zh-CN" sz="2200" b="1" dirty="0">
                <a:latin typeface="Times New Roman" panose="02020603050405020304" pitchFamily="18" charset="0"/>
                <a:ea typeface="华文细黑" panose="02010600040101010101" pitchFamily="2" charset="-122"/>
              </a:rPr>
              <a:t>a</a:t>
            </a:r>
            <a:r>
              <a:rPr lang="zh-CN" altLang="en-US" sz="2200" b="1" dirty="0">
                <a:latin typeface="Times New Roman" panose="02020603050405020304" pitchFamily="18" charset="0"/>
                <a:ea typeface="华文细黑" panose="02010600040101010101" pitchFamily="2" charset="-122"/>
              </a:rPr>
              <a:t>物质主要吸收红光和蓝紫光，绿色植物能利用它将光能转换成活跃的化学能</a:t>
            </a:r>
          </a:p>
        </p:txBody>
      </p:sp>
      <p:sp>
        <p:nvSpPr>
          <p:cNvPr id="17" name="TextBox 16"/>
          <p:cNvSpPr txBox="1"/>
          <p:nvPr/>
        </p:nvSpPr>
        <p:spPr>
          <a:xfrm>
            <a:off x="98473" y="2008769"/>
            <a:ext cx="4581553"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①表示水分的吸收，③表示水的</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光解。</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23" name="矩形 22"/>
          <p:cNvSpPr/>
          <p:nvPr/>
        </p:nvSpPr>
        <p:spPr>
          <a:xfrm>
            <a:off x="857224" y="1214422"/>
            <a:ext cx="281605"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B</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7" name="TextBox 6"/>
          <p:cNvSpPr txBox="1"/>
          <p:nvPr/>
        </p:nvSpPr>
        <p:spPr>
          <a:xfrm>
            <a:off x="108026" y="3154584"/>
            <a:ext cx="8947055"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图中</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分别代表光合色素、</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ATP</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ADP</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NADPH([H])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NADP</a:t>
            </a:r>
            <a:r>
              <a:rPr lang="zh-CN" altLang="en-US" sz="2200" b="1" kern="100" baseline="30000" dirty="0">
                <a:solidFill>
                  <a:srgbClr val="0000FF"/>
                </a:solidFill>
                <a:latin typeface="Times New Roman" panose="02020603050405020304" pitchFamily="18" charset="0"/>
                <a:ea typeface="华文细黑" panose="02010600040101010101" pitchFamily="2" charset="-122"/>
                <a:cs typeface="Times New Roman"/>
              </a:rPr>
              <a:t>＋</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endParaRPr lang="zh-CN" altLang="en-US" sz="2200" b="1" kern="100" baseline="-250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9" name="TextBox 8"/>
          <p:cNvSpPr txBox="1"/>
          <p:nvPr/>
        </p:nvSpPr>
        <p:spPr>
          <a:xfrm>
            <a:off x="636669" y="5544548"/>
            <a:ext cx="5725382" cy="585381"/>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光合色素具有吸收、传递和转化光能的</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作用。</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graphicFrame>
        <p:nvGraphicFramePr>
          <p:cNvPr id="2" name="对象 1"/>
          <p:cNvGraphicFramePr>
            <a:graphicFrameLocks noChangeAspect="1"/>
          </p:cNvGraphicFramePr>
          <p:nvPr>
            <p:extLst>
              <p:ext uri="{D42A27DB-BD31-4B8C-83A1-F6EECF244321}">
                <p14:modId xmlns:p14="http://schemas.microsoft.com/office/powerpoint/2010/main" xmlns="" val="3406892942"/>
              </p:ext>
            </p:extLst>
          </p:nvPr>
        </p:nvGraphicFramePr>
        <p:xfrm>
          <a:off x="189323" y="4385203"/>
          <a:ext cx="8223527" cy="884033"/>
        </p:xfrm>
        <a:graphic>
          <a:graphicData uri="http://schemas.openxmlformats.org/presentationml/2006/ole">
            <p:oleObj spid="_x0000_s1026" name="文档" r:id="rId4" imgW="10963762" imgH="885428" progId="Word.Document.12">
              <p:embed/>
            </p:oleObj>
          </a:graphicData>
        </a:graphic>
      </p:graphicFrame>
      <p:sp>
        <p:nvSpPr>
          <p:cNvPr id="10" name="矩形 9"/>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1" name="圆角矩形 10"/>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3" name="Rectangle 21">
            <a:hlinkClick r:id="rId5" action="ppaction://hlinksldjump"/>
          </p:cNvPr>
          <p:cNvSpPr>
            <a:spLocks noChangeArrowheads="1"/>
          </p:cNvSpPr>
          <p:nvPr/>
        </p:nvSpPr>
        <p:spPr bwMode="auto">
          <a:xfrm>
            <a:off x="4850363" y="646235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4" name="Rectangle 21">
            <a:hlinkClick r:id="rId6" action="ppaction://hlinksldjump"/>
          </p:cNvPr>
          <p:cNvSpPr>
            <a:spLocks noChangeArrowheads="1"/>
          </p:cNvSpPr>
          <p:nvPr/>
        </p:nvSpPr>
        <p:spPr bwMode="auto">
          <a:xfrm>
            <a:off x="5210658" y="646235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7" action="ppaction://hlinksldjump"/>
          </p:cNvPr>
          <p:cNvSpPr>
            <a:spLocks noChangeArrowheads="1"/>
          </p:cNvSpPr>
          <p:nvPr/>
        </p:nvSpPr>
        <p:spPr bwMode="auto">
          <a:xfrm>
            <a:off x="5552845" y="646235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6" name="Rectangle 21">
            <a:hlinkClick r:id="rId8" action="ppaction://hlinksldjump"/>
          </p:cNvPr>
          <p:cNvSpPr>
            <a:spLocks noChangeArrowheads="1"/>
          </p:cNvSpPr>
          <p:nvPr/>
        </p:nvSpPr>
        <p:spPr bwMode="auto">
          <a:xfrm>
            <a:off x="5876923"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8" name="Rectangle 21">
            <a:hlinkClick r:id="rId9" action="ppaction://hlinksldjump"/>
          </p:cNvPr>
          <p:cNvSpPr>
            <a:spLocks noChangeArrowheads="1"/>
          </p:cNvSpPr>
          <p:nvPr/>
        </p:nvSpPr>
        <p:spPr bwMode="auto">
          <a:xfrm>
            <a:off x="6236906"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9" name="Rectangle 21">
            <a:hlinkClick r:id="rId10" action="ppaction://hlinksldjump"/>
          </p:cNvPr>
          <p:cNvSpPr>
            <a:spLocks noChangeArrowheads="1"/>
          </p:cNvSpPr>
          <p:nvPr/>
        </p:nvSpPr>
        <p:spPr bwMode="auto">
          <a:xfrm>
            <a:off x="6596888"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6036568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blinds(horizontal)">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17"/>
                                        </p:tgtEl>
                                      </p:cBhvr>
                                    </p:animEffect>
                                    <p:set>
                                      <p:cBhvr>
                                        <p:cTn id="32" dur="1" fill="hold">
                                          <p:stCondLst>
                                            <p:cond delay="499"/>
                                          </p:stCondLst>
                                        </p:cTn>
                                        <p:tgtEl>
                                          <p:spTgt spid="17"/>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7"/>
                                        </p:tgtEl>
                                      </p:cBhvr>
                                    </p:animEffect>
                                    <p:set>
                                      <p:cBhvr>
                                        <p:cTn id="35" dur="1" fill="hold">
                                          <p:stCondLst>
                                            <p:cond delay="499"/>
                                          </p:stCondLst>
                                        </p:cTn>
                                        <p:tgtEl>
                                          <p:spTgt spid="7"/>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500"/>
                                        <p:tgtEl>
                                          <p:spTgt spid="2"/>
                                        </p:tgtEl>
                                      </p:cBhvr>
                                    </p:animEffect>
                                    <p:set>
                                      <p:cBhvr>
                                        <p:cTn id="38" dur="1" fill="hold">
                                          <p:stCondLst>
                                            <p:cond delay="499"/>
                                          </p:stCondLst>
                                        </p:cTn>
                                        <p:tgtEl>
                                          <p:spTgt spid="2"/>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23"/>
                                        </p:tgtEl>
                                      </p:cBhvr>
                                    </p:animEffect>
                                    <p:set>
                                      <p:cBhvr>
                                        <p:cTn id="44"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17" grpId="0"/>
      <p:bldP spid="17" grpId="1"/>
      <p:bldP spid="23" grpId="0"/>
      <p:bldP spid="23" grpId="1"/>
      <p:bldP spid="7" grpId="0"/>
      <p:bldP spid="7" grpId="1"/>
      <p:bldP spid="9" grpId="0"/>
      <p:bldP spid="9"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8384" y="45408"/>
            <a:ext cx="9370776" cy="5274044"/>
          </a:xfrm>
          <a:prstGeom prst="rect">
            <a:avLst/>
          </a:prstGeom>
        </p:spPr>
        <p:txBody>
          <a:bodyPr wrap="square" lIns="102398" tIns="51199" rIns="102398" bIns="51199">
            <a:spAutoFit/>
          </a:bodyPr>
          <a:lstStyle/>
          <a:p>
            <a:pPr>
              <a:lnSpc>
                <a:spcPct val="150000"/>
              </a:lnSpc>
            </a:pPr>
            <a:r>
              <a:rPr lang="en-US" altLang="zh-CN" sz="2200" b="1" dirty="0" smtClean="0">
                <a:latin typeface="Times New Roman" panose="02020603050405020304" pitchFamily="18" charset="0"/>
                <a:ea typeface="华文细黑" panose="02010600040101010101" pitchFamily="2" charset="-122"/>
              </a:rPr>
              <a:t>2.</a:t>
            </a:r>
            <a:r>
              <a:rPr lang="zh-CN" altLang="en-US" sz="2200" b="1" dirty="0" smtClean="0">
                <a:latin typeface="Times New Roman" panose="02020603050405020304" pitchFamily="18" charset="0"/>
                <a:ea typeface="华文细黑" panose="02010600040101010101" pitchFamily="2" charset="-122"/>
              </a:rPr>
              <a:t>如图</a:t>
            </a: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表示光合作用部分过程的图解，图</a:t>
            </a: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表示改变光照后，与光合作用有关的</a:t>
            </a:r>
            <a:r>
              <a:rPr lang="en-US" altLang="zh-CN" sz="2200" b="1" dirty="0" smtClean="0">
                <a:latin typeface="Times New Roman" panose="02020603050405020304" pitchFamily="18" charset="0"/>
                <a:ea typeface="华文细黑" panose="02010600040101010101" pitchFamily="2" charset="-122"/>
              </a:rPr>
              <a:t>C</a:t>
            </a:r>
            <a:r>
              <a:rPr lang="en-US" altLang="zh-CN" sz="2200" b="1" baseline="-25000" dirty="0" smtClean="0">
                <a:latin typeface="Times New Roman" panose="02020603050405020304" pitchFamily="18" charset="0"/>
                <a:ea typeface="华文细黑" panose="02010600040101010101" pitchFamily="2" charset="-122"/>
              </a:rPr>
              <a:t>5</a:t>
            </a:r>
          </a:p>
          <a:p>
            <a:pPr>
              <a:lnSpc>
                <a:spcPct val="150000"/>
              </a:lnSpc>
            </a:pPr>
            <a:r>
              <a:rPr lang="zh-CN" altLang="en-US" sz="2200" b="1" dirty="0" smtClean="0">
                <a:latin typeface="Times New Roman" panose="02020603050405020304" pitchFamily="18" charset="0"/>
                <a:ea typeface="华文细黑" panose="02010600040101010101" pitchFamily="2" charset="-122"/>
              </a:rPr>
              <a:t>和</a:t>
            </a:r>
            <a:r>
              <a:rPr lang="en-US" altLang="zh-CN" sz="2200" b="1" dirty="0">
                <a:latin typeface="Times New Roman" panose="02020603050405020304" pitchFamily="18" charset="0"/>
                <a:ea typeface="华文细黑" panose="02010600040101010101" pitchFamily="2" charset="-122"/>
              </a:rPr>
              <a:t>C</a:t>
            </a:r>
            <a:r>
              <a:rPr lang="en-US" altLang="zh-CN" sz="2200" b="1" baseline="-25000"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在细胞内的变化曲线。请据图回答问题</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图</a:t>
            </a: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中曲线</a:t>
            </a:r>
            <a:r>
              <a:rPr lang="en-US" altLang="zh-CN" sz="2200" b="1" dirty="0">
                <a:latin typeface="Times New Roman" panose="02020603050405020304" pitchFamily="18" charset="0"/>
                <a:ea typeface="华文细黑" panose="02010600040101010101" pitchFamily="2" charset="-122"/>
              </a:rPr>
              <a:t>a</a:t>
            </a:r>
            <a:r>
              <a:rPr lang="zh-CN" altLang="en-US" sz="2200" b="1" dirty="0">
                <a:latin typeface="Times New Roman" panose="02020603050405020304" pitchFamily="18" charset="0"/>
                <a:ea typeface="华文细黑" panose="02010600040101010101" pitchFamily="2" charset="-122"/>
              </a:rPr>
              <a:t>表示的化合物是</a:t>
            </a:r>
            <a:r>
              <a:rPr lang="en-US" altLang="zh-CN" sz="2200" b="1" dirty="0" smtClean="0">
                <a:latin typeface="Times New Roman" panose="02020603050405020304" pitchFamily="18" charset="0"/>
                <a:ea typeface="华文细黑" panose="02010600040101010101" pitchFamily="2" charset="-122"/>
              </a:rPr>
              <a:t>____</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在</a:t>
            </a:r>
            <a:r>
              <a:rPr lang="zh-CN" altLang="en-US" sz="2200" b="1" dirty="0">
                <a:latin typeface="Times New Roman" panose="02020603050405020304" pitchFamily="18" charset="0"/>
                <a:ea typeface="华文细黑" panose="02010600040101010101" pitchFamily="2" charset="-122"/>
              </a:rPr>
              <a:t>无光照时，其含量迅速上升</a:t>
            </a:r>
            <a:r>
              <a:rPr lang="zh-CN" altLang="en-US" sz="2200" b="1" dirty="0" smtClean="0">
                <a:latin typeface="Times New Roman" panose="02020603050405020304" pitchFamily="18" charset="0"/>
                <a:ea typeface="华文细黑" panose="02010600040101010101" pitchFamily="2" charset="-122"/>
              </a:rPr>
              <a:t>的</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原因</a:t>
            </a:r>
            <a:r>
              <a:rPr lang="zh-CN" altLang="en-US" sz="2200" b="1" dirty="0">
                <a:latin typeface="Times New Roman" panose="02020603050405020304" pitchFamily="18" charset="0"/>
                <a:ea typeface="华文细黑" panose="02010600040101010101" pitchFamily="2" charset="-122"/>
              </a:rPr>
              <a:t>是</a:t>
            </a:r>
            <a:r>
              <a:rPr lang="zh-CN" altLang="en-US" sz="2200" b="1" dirty="0" smtClean="0">
                <a:latin typeface="Times New Roman" panose="02020603050405020304" pitchFamily="18" charset="0"/>
                <a:ea typeface="华文细黑" panose="02010600040101010101" pitchFamily="2" charset="-122"/>
              </a:rPr>
              <a:t>：</a:t>
            </a:r>
            <a:r>
              <a:rPr lang="en-US" altLang="zh-CN" sz="2200" b="1" dirty="0" smtClean="0">
                <a:latin typeface="Times New Roman" panose="02020603050405020304" pitchFamily="18" charset="0"/>
                <a:ea typeface="华文细黑" panose="02010600040101010101" pitchFamily="2" charset="-122"/>
              </a:rPr>
              <a:t>___________________</a:t>
            </a:r>
          </a:p>
          <a:p>
            <a:pPr>
              <a:lnSpc>
                <a:spcPct val="150000"/>
              </a:lnSpc>
            </a:pPr>
            <a:r>
              <a:rPr lang="en-US" altLang="zh-CN" sz="2200" b="1" dirty="0" smtClean="0">
                <a:latin typeface="Times New Roman" panose="02020603050405020304" pitchFamily="18" charset="0"/>
                <a:ea typeface="华文细黑" panose="02010600040101010101" pitchFamily="2" charset="-122"/>
              </a:rPr>
              <a:t>________________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曲线</a:t>
            </a: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表示的化合物是</a:t>
            </a:r>
            <a:r>
              <a:rPr lang="en-US" altLang="zh-CN" sz="2200" b="1" dirty="0" smtClean="0">
                <a:latin typeface="Times New Roman" panose="02020603050405020304" pitchFamily="18" charset="0"/>
                <a:ea typeface="华文细黑" panose="02010600040101010101" pitchFamily="2" charset="-122"/>
              </a:rPr>
              <a:t>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在无光照时，其含量下降的原因是：</a:t>
            </a:r>
            <a:r>
              <a:rPr lang="en-US" altLang="zh-CN" sz="2200" b="1" dirty="0" smtClean="0">
                <a:latin typeface="Times New Roman" panose="02020603050405020304" pitchFamily="18" charset="0"/>
                <a:ea typeface="华文细黑" panose="02010600040101010101" pitchFamily="2" charset="-122"/>
              </a:rPr>
              <a:t>_______________________________________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p:txBody>
      </p:sp>
      <p:pic>
        <p:nvPicPr>
          <p:cNvPr id="16386" name="Picture 2" descr="16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085882" y="1206487"/>
            <a:ext cx="5055620" cy="25824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 name="矩形 13"/>
          <p:cNvSpPr/>
          <p:nvPr/>
        </p:nvSpPr>
        <p:spPr>
          <a:xfrm>
            <a:off x="3714744" y="1428736"/>
            <a:ext cx="540130"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FF0000"/>
                </a:solidFill>
                <a:latin typeface="Times New Roman" panose="02020603050405020304" pitchFamily="18" charset="0"/>
                <a:ea typeface="华文细黑" panose="02010600040101010101" pitchFamily="2" charset="-122"/>
                <a:cs typeface="Times New Roman"/>
              </a:rPr>
              <a:t>3</a:t>
            </a:r>
            <a:endParaRPr lang="zh-CN" altLang="en-US" sz="2200" b="1" kern="100" baseline="-250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8" name="TextBox 17"/>
          <p:cNvSpPr txBox="1"/>
          <p:nvPr/>
        </p:nvSpPr>
        <p:spPr>
          <a:xfrm>
            <a:off x="28974" y="4796835"/>
            <a:ext cx="9080120" cy="1601044"/>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题干中已说明曲线</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b</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表示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和</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5</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的含量变化，光照停止后，光反应停止，</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和</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ATP</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含量下降，</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的还原减弱直至停止，而</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的固定仍将进行，因此</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含量相对升高，</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5</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含量相对下降，即</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表示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b</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表示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5</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p:txBody>
      </p:sp>
      <p:sp>
        <p:nvSpPr>
          <p:cNvPr id="17" name="矩形 16"/>
          <p:cNvSpPr/>
          <p:nvPr/>
        </p:nvSpPr>
        <p:spPr>
          <a:xfrm>
            <a:off x="35440" y="2380491"/>
            <a:ext cx="3364181" cy="1093213"/>
          </a:xfrm>
          <a:prstGeom prst="rect">
            <a:avLst/>
          </a:prstGeom>
          <a:noFill/>
        </p:spPr>
        <p:txBody>
          <a:bodyPr wrap="square" lIns="76800" tIns="38400" rIns="76800" bIns="38400" rtlCol="0">
            <a:spAutoFit/>
          </a:bodyPr>
          <a:lstStyle/>
          <a:p>
            <a:pPr>
              <a:lnSpc>
                <a:spcPct val="150000"/>
              </a:lnSpc>
            </a:pPr>
            <a:r>
              <a:rPr lang="en-US" altLang="zh-CN" sz="2200" b="1" kern="100" dirty="0" smtClean="0">
                <a:solidFill>
                  <a:srgbClr val="FF0000"/>
                </a:solidFill>
                <a:latin typeface="Times New Roman" panose="02020603050405020304" pitchFamily="18" charset="0"/>
                <a:ea typeface="华文细黑" panose="02010600040101010101" pitchFamily="2" charset="-122"/>
                <a:cs typeface="Times New Roman"/>
              </a:rPr>
              <a:t>               CO</a:t>
            </a:r>
            <a:r>
              <a:rPr lang="en-US" altLang="zh-CN" sz="2200" b="1" kern="100" baseline="-25000" dirty="0" smtClean="0">
                <a:solidFill>
                  <a:srgbClr val="FF0000"/>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a:rPr>
              <a:t>与</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FF0000"/>
                </a:solidFill>
                <a:latin typeface="Times New Roman" panose="02020603050405020304" pitchFamily="18" charset="0"/>
                <a:ea typeface="华文细黑" panose="02010600040101010101" pitchFamily="2" charset="-122"/>
                <a:cs typeface="Times New Roman"/>
              </a:rPr>
              <a:t>5</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a:rPr>
              <a:t>结合形成</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FF0000"/>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a:rPr>
              <a:t>，而</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FF0000"/>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a:rPr>
              <a:t>不能被还原</a:t>
            </a:r>
            <a:endParaRPr lang="zh-CN" altLang="en-US" sz="2200" b="1" kern="100" baseline="-250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9" name="矩形 18"/>
          <p:cNvSpPr/>
          <p:nvPr/>
        </p:nvSpPr>
        <p:spPr>
          <a:xfrm>
            <a:off x="3143240" y="3500438"/>
            <a:ext cx="540130" cy="585381"/>
          </a:xfrm>
          <a:prstGeom prst="rect">
            <a:avLst/>
          </a:prstGeom>
          <a:noFill/>
        </p:spPr>
        <p:txBody>
          <a:bodyPr wrap="square" lIns="76800" tIns="38400" rIns="76800" bIns="38400" rtlCol="0">
            <a:spAutoFit/>
          </a:bodyPr>
          <a:lstStyle/>
          <a:p>
            <a:pPr>
              <a:lnSpc>
                <a:spcPct val="150000"/>
              </a:lnSpc>
            </a:pPr>
            <a:r>
              <a:rPr lang="en-US" altLang="zh-CN" sz="2200" b="1" kern="100" dirty="0" smtClean="0">
                <a:solidFill>
                  <a:srgbClr val="FF0000"/>
                </a:solidFill>
                <a:latin typeface="Times New Roman" panose="02020603050405020304" pitchFamily="18" charset="0"/>
                <a:ea typeface="华文细黑" panose="02010600040101010101" pitchFamily="2" charset="-122"/>
                <a:cs typeface="Times New Roman"/>
              </a:rPr>
              <a:t>C</a:t>
            </a:r>
            <a:r>
              <a:rPr lang="en-US" altLang="zh-CN" sz="2200" b="1" kern="100" baseline="-25000" dirty="0" smtClean="0">
                <a:solidFill>
                  <a:srgbClr val="FF0000"/>
                </a:solidFill>
                <a:latin typeface="Times New Roman" panose="02020603050405020304" pitchFamily="18" charset="0"/>
                <a:ea typeface="华文细黑" panose="02010600040101010101" pitchFamily="2" charset="-122"/>
                <a:cs typeface="Times New Roman"/>
              </a:rPr>
              <a:t>5</a:t>
            </a:r>
            <a:endParaRPr lang="zh-CN" altLang="en-US" sz="2200" b="1" kern="100" baseline="-250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21" name="矩形 20"/>
          <p:cNvSpPr/>
          <p:nvPr/>
        </p:nvSpPr>
        <p:spPr>
          <a:xfrm>
            <a:off x="62005" y="4148913"/>
            <a:ext cx="6265512"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FF0000"/>
                </a:solidFill>
                <a:latin typeface="Times New Roman" panose="02020603050405020304" pitchFamily="18" charset="0"/>
                <a:ea typeface="华文细黑" panose="02010600040101010101" pitchFamily="2" charset="-122"/>
                <a:cs typeface="Times New Roman"/>
              </a:rPr>
              <a:t>5</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a:rPr>
              <a:t>与</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FF0000"/>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a:rPr>
              <a:t>结合形成</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FF0000"/>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a:rPr>
              <a:t>，而</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FF0000"/>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a:rPr>
              <a:t>不能被还原为</a:t>
            </a:r>
            <a:r>
              <a:rPr lang="en-US" altLang="zh-CN" sz="2200" b="1" kern="100" dirty="0" smtClean="0">
                <a:solidFill>
                  <a:srgbClr val="FF0000"/>
                </a:solidFill>
                <a:latin typeface="Times New Roman" panose="02020603050405020304" pitchFamily="18" charset="0"/>
                <a:ea typeface="华文细黑" panose="02010600040101010101" pitchFamily="2" charset="-122"/>
                <a:cs typeface="Times New Roman"/>
              </a:rPr>
              <a:t>C</a:t>
            </a:r>
            <a:r>
              <a:rPr lang="en-US" altLang="zh-CN" sz="2200" b="1" kern="100" baseline="-25000" dirty="0" smtClean="0">
                <a:solidFill>
                  <a:srgbClr val="FF0000"/>
                </a:solidFill>
                <a:latin typeface="Times New Roman" panose="02020603050405020304" pitchFamily="18" charset="0"/>
                <a:ea typeface="华文细黑" panose="02010600040101010101" pitchFamily="2" charset="-122"/>
                <a:cs typeface="Times New Roman"/>
              </a:rPr>
              <a:t>5</a:t>
            </a:r>
            <a:endParaRPr lang="zh-CN" altLang="en-US" sz="2200" b="1" kern="100" baseline="-250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9" name="矩形 8"/>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圆角矩形 9"/>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1" name="Rectangle 21">
            <a:hlinkClick r:id="rId3" action="ppaction://hlinksldjump"/>
          </p:cNvPr>
          <p:cNvSpPr>
            <a:spLocks noChangeArrowheads="1"/>
          </p:cNvSpPr>
          <p:nvPr/>
        </p:nvSpPr>
        <p:spPr bwMode="auto">
          <a:xfrm>
            <a:off x="4850363" y="646235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3" name="Rectangle 21">
            <a:hlinkClick r:id="rId4" action="ppaction://hlinksldjump"/>
          </p:cNvPr>
          <p:cNvSpPr>
            <a:spLocks noChangeArrowheads="1"/>
          </p:cNvSpPr>
          <p:nvPr/>
        </p:nvSpPr>
        <p:spPr bwMode="auto">
          <a:xfrm>
            <a:off x="5210658" y="646235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5" action="ppaction://hlinksldjump"/>
          </p:cNvPr>
          <p:cNvSpPr>
            <a:spLocks noChangeArrowheads="1"/>
          </p:cNvSpPr>
          <p:nvPr/>
        </p:nvSpPr>
        <p:spPr bwMode="auto">
          <a:xfrm>
            <a:off x="5552845" y="646235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6" name="Rectangle 21">
            <a:hlinkClick r:id="rId6" action="ppaction://hlinksldjump"/>
          </p:cNvPr>
          <p:cNvSpPr>
            <a:spLocks noChangeArrowheads="1"/>
          </p:cNvSpPr>
          <p:nvPr/>
        </p:nvSpPr>
        <p:spPr bwMode="auto">
          <a:xfrm>
            <a:off x="5876923"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7" action="ppaction://hlinksldjump"/>
          </p:cNvPr>
          <p:cNvSpPr>
            <a:spLocks noChangeArrowheads="1"/>
          </p:cNvSpPr>
          <p:nvPr/>
        </p:nvSpPr>
        <p:spPr bwMode="auto">
          <a:xfrm>
            <a:off x="6236906"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2" name="Rectangle 21">
            <a:hlinkClick r:id="rId8" action="ppaction://hlinksldjump"/>
          </p:cNvPr>
          <p:cNvSpPr>
            <a:spLocks noChangeArrowheads="1"/>
          </p:cNvSpPr>
          <p:nvPr/>
        </p:nvSpPr>
        <p:spPr bwMode="auto">
          <a:xfrm>
            <a:off x="6596888"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30771715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linds(horizontal)">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linds(horizontal)">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18"/>
                                        </p:tgtEl>
                                      </p:cBhvr>
                                    </p:animEffect>
                                    <p:set>
                                      <p:cBhvr>
                                        <p:cTn id="32" dur="1" fill="hold">
                                          <p:stCondLst>
                                            <p:cond delay="499"/>
                                          </p:stCondLst>
                                        </p:cTn>
                                        <p:tgtEl>
                                          <p:spTgt spid="18"/>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14"/>
                                        </p:tgtEl>
                                      </p:cBhvr>
                                    </p:animEffect>
                                    <p:set>
                                      <p:cBhvr>
                                        <p:cTn id="35" dur="1" fill="hold">
                                          <p:stCondLst>
                                            <p:cond delay="499"/>
                                          </p:stCondLst>
                                        </p:cTn>
                                        <p:tgtEl>
                                          <p:spTgt spid="14"/>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7"/>
                                        </p:tgtEl>
                                      </p:cBhvr>
                                    </p:animEffect>
                                    <p:set>
                                      <p:cBhvr>
                                        <p:cTn id="38" dur="1" fill="hold">
                                          <p:stCondLst>
                                            <p:cond delay="499"/>
                                          </p:stCondLst>
                                        </p:cTn>
                                        <p:tgtEl>
                                          <p:spTgt spid="17"/>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19"/>
                                        </p:tgtEl>
                                      </p:cBhvr>
                                    </p:animEffect>
                                    <p:set>
                                      <p:cBhvr>
                                        <p:cTn id="41" dur="1" fill="hold">
                                          <p:stCondLst>
                                            <p:cond delay="499"/>
                                          </p:stCondLst>
                                        </p:cTn>
                                        <p:tgtEl>
                                          <p:spTgt spid="19"/>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21"/>
                                        </p:tgtEl>
                                      </p:cBhvr>
                                    </p:animEffect>
                                    <p:set>
                                      <p:cBhvr>
                                        <p:cTn id="44"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14" grpId="0"/>
      <p:bldP spid="14" grpId="1"/>
      <p:bldP spid="18" grpId="0"/>
      <p:bldP spid="18" grpId="1"/>
      <p:bldP spid="17" grpId="0"/>
      <p:bldP spid="17" grpId="1"/>
      <p:bldP spid="19" grpId="0"/>
      <p:bldP spid="19" grpId="1"/>
      <p:bldP spid="21" grpId="0"/>
      <p:bldP spid="21"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a:t>
            </a:r>
            <a:endParaRPr lang="zh-CN" altLang="en-US" sz="1200" dirty="0">
              <a:solidFill>
                <a:srgbClr val="C00000"/>
              </a:solidFill>
              <a:latin typeface="黑体" pitchFamily="49" charset="-122"/>
              <a:ea typeface="黑体" pitchFamily="49" charset="-122"/>
            </a:endParaRPr>
          </a:p>
        </p:txBody>
      </p:sp>
      <p:sp>
        <p:nvSpPr>
          <p:cNvPr id="12" name="矩形 11"/>
          <p:cNvSpPr/>
          <p:nvPr/>
        </p:nvSpPr>
        <p:spPr>
          <a:xfrm>
            <a:off x="62397" y="693330"/>
            <a:ext cx="9004717" cy="4166049"/>
          </a:xfrm>
          <a:prstGeom prst="rect">
            <a:avLst/>
          </a:prstGeom>
        </p:spPr>
        <p:txBody>
          <a:bodyPr wrap="square" lIns="102398" tIns="51199" rIns="102398" bIns="51199">
            <a:spAutoFit/>
          </a:bodyPr>
          <a:lstStyle/>
          <a:p>
            <a:pPr>
              <a:lnSpc>
                <a:spcPct val="150000"/>
              </a:lnSpc>
            </a:pPr>
            <a:r>
              <a:rPr lang="en-US" altLang="zh-CN" sz="2200" b="1" dirty="0" smtClean="0">
                <a:latin typeface="Times New Roman" panose="02020603050405020304" pitchFamily="18" charset="0"/>
                <a:ea typeface="华文细黑" panose="02010600040101010101" pitchFamily="2" charset="-122"/>
              </a:rPr>
              <a:t>3.</a:t>
            </a:r>
            <a:r>
              <a:rPr lang="zh-CN" altLang="en-US" sz="2200" b="1" dirty="0" smtClean="0">
                <a:latin typeface="Times New Roman" panose="02020603050405020304" pitchFamily="18" charset="0"/>
                <a:ea typeface="华文细黑" panose="02010600040101010101" pitchFamily="2" charset="-122"/>
              </a:rPr>
              <a:t>如图</a:t>
            </a:r>
            <a:r>
              <a:rPr lang="zh-CN" altLang="en-US" sz="2200" b="1" dirty="0">
                <a:latin typeface="Times New Roman" panose="02020603050405020304" pitchFamily="18" charset="0"/>
                <a:ea typeface="华文细黑" panose="02010600040101010101" pitchFamily="2" charset="-122"/>
              </a:rPr>
              <a:t>是水生植物黑藻在光照等环境因素影响下光合速率变化的示意图。下列有关叙述，正确的是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r>
              <a:rPr lang="en-US" altLang="zh-CN" sz="2200" b="1" dirty="0">
                <a:latin typeface="Times New Roman" panose="02020603050405020304" pitchFamily="18" charset="0"/>
                <a:ea typeface="华文细黑" panose="02010600040101010101" pitchFamily="2" charset="-122"/>
              </a:rPr>
              <a:t>A.t</a:t>
            </a:r>
            <a:r>
              <a:rPr lang="en-US" altLang="zh-CN" sz="2200" b="1" baseline="-25000" dirty="0">
                <a:latin typeface="Times New Roman" panose="02020603050405020304" pitchFamily="18" charset="0"/>
                <a:ea typeface="华文细黑" panose="02010600040101010101" pitchFamily="2" charset="-122"/>
              </a:rPr>
              <a:t>1</a:t>
            </a:r>
            <a:r>
              <a:rPr lang="en-US" altLang="zh-CN" sz="2200" b="1" dirty="0">
                <a:latin typeface="Times New Roman" panose="02020603050405020304" pitchFamily="18" charset="0"/>
                <a:ea typeface="华文细黑" panose="02010600040101010101" pitchFamily="2" charset="-122"/>
              </a:rPr>
              <a:t>→t</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，叶绿体类囊体膜上的色素吸收光能增加</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基质</a:t>
            </a:r>
            <a:r>
              <a:rPr lang="zh-CN" altLang="en-US" sz="2200" b="1" dirty="0">
                <a:latin typeface="Times New Roman" panose="02020603050405020304" pitchFamily="18" charset="0"/>
                <a:ea typeface="华文细黑" panose="02010600040101010101" pitchFamily="2" charset="-122"/>
              </a:rPr>
              <a:t>中水光解加快、</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释放</a:t>
            </a:r>
            <a:r>
              <a:rPr lang="zh-CN" altLang="en-US" sz="2200" b="1" dirty="0" smtClean="0">
                <a:latin typeface="Times New Roman" panose="02020603050405020304" pitchFamily="18" charset="0"/>
                <a:ea typeface="华文细黑" panose="02010600040101010101" pitchFamily="2" charset="-122"/>
              </a:rPr>
              <a:t>增多</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B.t</a:t>
            </a:r>
            <a:r>
              <a:rPr lang="en-US" altLang="zh-CN" sz="2200" b="1" baseline="-25000" dirty="0" smtClean="0">
                <a:latin typeface="Times New Roman" panose="02020603050405020304" pitchFamily="18" charset="0"/>
                <a:ea typeface="华文细黑" panose="02010600040101010101" pitchFamily="2" charset="-122"/>
              </a:rPr>
              <a:t>2</a:t>
            </a:r>
            <a:r>
              <a:rPr lang="en-US" altLang="zh-CN" sz="2200" b="1" dirty="0">
                <a:latin typeface="Times New Roman" panose="02020603050405020304" pitchFamily="18" charset="0"/>
                <a:ea typeface="华文细黑" panose="02010600040101010101" pitchFamily="2" charset="-122"/>
              </a:rPr>
              <a:t>→t</a:t>
            </a:r>
            <a:r>
              <a:rPr lang="en-US" altLang="zh-CN" sz="2200" b="1" baseline="-25000"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，暗反应限制光合作用。若在</a:t>
            </a:r>
            <a:r>
              <a:rPr lang="en-US" altLang="zh-CN" sz="2200" b="1" dirty="0">
                <a:latin typeface="Times New Roman" panose="02020603050405020304" pitchFamily="18" charset="0"/>
                <a:ea typeface="华文细黑" panose="02010600040101010101" pitchFamily="2" charset="-122"/>
              </a:rPr>
              <a:t>t2</a:t>
            </a:r>
            <a:r>
              <a:rPr lang="zh-CN" altLang="en-US" sz="2200" b="1" dirty="0">
                <a:latin typeface="Times New Roman" panose="02020603050405020304" pitchFamily="18" charset="0"/>
                <a:ea typeface="华文细黑" panose="02010600040101010101" pitchFamily="2" charset="-122"/>
              </a:rPr>
              <a:t>时刻</a:t>
            </a:r>
            <a:r>
              <a:rPr lang="zh-CN" altLang="en-US" sz="2200" b="1" dirty="0" smtClean="0">
                <a:latin typeface="Times New Roman" panose="02020603050405020304" pitchFamily="18" charset="0"/>
                <a:ea typeface="华文细黑" panose="02010600040101010101" pitchFamily="2" charset="-122"/>
              </a:rPr>
              <a:t>增加</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光照</a:t>
            </a:r>
            <a:r>
              <a:rPr lang="zh-CN" altLang="en-US" sz="2200" b="1" dirty="0">
                <a:latin typeface="Times New Roman" panose="02020603050405020304" pitchFamily="18" charset="0"/>
                <a:ea typeface="华文细黑" panose="02010600040101010101" pitchFamily="2" charset="-122"/>
              </a:rPr>
              <a:t>，光合速率将再</a:t>
            </a:r>
            <a:r>
              <a:rPr lang="zh-CN" altLang="en-US" sz="2200" b="1" dirty="0" smtClean="0">
                <a:latin typeface="Times New Roman" panose="02020603050405020304" pitchFamily="18" charset="0"/>
                <a:ea typeface="华文细黑" panose="02010600040101010101" pitchFamily="2" charset="-122"/>
              </a:rPr>
              <a:t>提高</a:t>
            </a:r>
            <a:endParaRPr lang="zh-CN" altLang="en-US" sz="2200" b="1" dirty="0">
              <a:latin typeface="Times New Roman" panose="02020603050405020304" pitchFamily="18" charset="0"/>
              <a:ea typeface="华文细黑" panose="02010600040101010101" pitchFamily="2" charset="-122"/>
            </a:endParaRPr>
          </a:p>
        </p:txBody>
      </p:sp>
      <p:sp>
        <p:nvSpPr>
          <p:cNvPr id="17" name="TextBox 16"/>
          <p:cNvSpPr txBox="1"/>
          <p:nvPr/>
        </p:nvSpPr>
        <p:spPr>
          <a:xfrm>
            <a:off x="62397" y="3069044"/>
            <a:ext cx="5441428"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水的光解、</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释放发生在叶绿体类囊体薄膜上，而不是叶绿体基质中。</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p:txBody>
      </p:sp>
      <p:sp>
        <p:nvSpPr>
          <p:cNvPr id="20" name="TextBox 19"/>
          <p:cNvSpPr txBox="1"/>
          <p:nvPr/>
        </p:nvSpPr>
        <p:spPr>
          <a:xfrm>
            <a:off x="62397" y="5453548"/>
            <a:ext cx="8687174" cy="1093213"/>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t</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→t</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，限制光合速率的因素为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浓度，此时光照充足且恒定，若增加光照，光合速率不会</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提高。</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p:txBody>
      </p:sp>
      <p:pic>
        <p:nvPicPr>
          <p:cNvPr id="15362" name="Picture 2" descr="16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706273" y="1516250"/>
            <a:ext cx="3198802" cy="31366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ext Box 18"/>
          <p:cNvSpPr txBox="1">
            <a:spLocks noChangeArrowheads="1"/>
          </p:cNvSpPr>
          <p:nvPr/>
        </p:nvSpPr>
        <p:spPr bwMode="auto">
          <a:xfrm>
            <a:off x="62397" y="227285"/>
            <a:ext cx="8807773" cy="44193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200" b="1" dirty="0" smtClean="0">
                <a:solidFill>
                  <a:srgbClr val="0000FF"/>
                </a:solidFill>
                <a:latin typeface="Times New Roman" panose="02020603050405020304" pitchFamily="18" charset="0"/>
                <a:ea typeface="华文细黑" panose="02010600040101010101" pitchFamily="2" charset="-122"/>
              </a:rPr>
              <a:t>分析</a:t>
            </a:r>
            <a:r>
              <a:rPr lang="zh-CN" altLang="en-US" sz="2200" b="1" dirty="0">
                <a:solidFill>
                  <a:srgbClr val="0000FF"/>
                </a:solidFill>
                <a:latin typeface="Times New Roman" panose="02020603050405020304" pitchFamily="18" charset="0"/>
                <a:ea typeface="华文细黑" panose="02010600040101010101" pitchFamily="2" charset="-122"/>
              </a:rPr>
              <a:t>条件骤变对光合作用物质含量变化的影响</a:t>
            </a:r>
            <a:endParaRPr lang="en-US" altLang="zh-CN" sz="2200" b="1" dirty="0">
              <a:solidFill>
                <a:srgbClr val="0000FF"/>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Rectangle 21">
            <a:hlinkClick r:id="rId3" action="ppaction://hlinksldjump"/>
          </p:cNvPr>
          <p:cNvSpPr>
            <a:spLocks noChangeArrowheads="1"/>
          </p:cNvSpPr>
          <p:nvPr/>
        </p:nvSpPr>
        <p:spPr bwMode="auto">
          <a:xfrm>
            <a:off x="4850363" y="646235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1" name="Rectangle 21">
            <a:hlinkClick r:id="rId4" action="ppaction://hlinksldjump"/>
          </p:cNvPr>
          <p:cNvSpPr>
            <a:spLocks noChangeArrowheads="1"/>
          </p:cNvSpPr>
          <p:nvPr/>
        </p:nvSpPr>
        <p:spPr bwMode="auto">
          <a:xfrm>
            <a:off x="5210658" y="646235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3" name="Rectangle 21">
            <a:hlinkClick r:id="rId5" action="ppaction://hlinksldjump"/>
          </p:cNvPr>
          <p:cNvSpPr>
            <a:spLocks noChangeArrowheads="1"/>
          </p:cNvSpPr>
          <p:nvPr/>
        </p:nvSpPr>
        <p:spPr bwMode="auto">
          <a:xfrm>
            <a:off x="5552845" y="646235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4" name="Rectangle 21">
            <a:hlinkClick r:id="rId6" action="ppaction://hlinksldjump"/>
          </p:cNvPr>
          <p:cNvSpPr>
            <a:spLocks noChangeArrowheads="1"/>
          </p:cNvSpPr>
          <p:nvPr/>
        </p:nvSpPr>
        <p:spPr bwMode="auto">
          <a:xfrm>
            <a:off x="5876923"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5" name="Rectangle 21">
            <a:hlinkClick r:id="rId7" action="ppaction://hlinksldjump"/>
          </p:cNvPr>
          <p:cNvSpPr>
            <a:spLocks noChangeArrowheads="1"/>
          </p:cNvSpPr>
          <p:nvPr/>
        </p:nvSpPr>
        <p:spPr bwMode="auto">
          <a:xfrm>
            <a:off x="6236906"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6" name="Rectangle 21">
            <a:hlinkClick r:id="rId8" action="ppaction://hlinksldjump"/>
          </p:cNvPr>
          <p:cNvSpPr>
            <a:spLocks noChangeArrowheads="1"/>
          </p:cNvSpPr>
          <p:nvPr/>
        </p:nvSpPr>
        <p:spPr bwMode="auto">
          <a:xfrm>
            <a:off x="6596888"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12526591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linds(horizontal)">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7"/>
                                        </p:tgtEl>
                                      </p:cBhvr>
                                    </p:animEffect>
                                    <p:set>
                                      <p:cBhvr>
                                        <p:cTn id="17" dur="1" fill="hold">
                                          <p:stCondLst>
                                            <p:cond delay="499"/>
                                          </p:stCondLst>
                                        </p:cTn>
                                        <p:tgtEl>
                                          <p:spTgt spid="17"/>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20"/>
                                        </p:tgtEl>
                                      </p:cBhvr>
                                    </p:animEffect>
                                    <p:set>
                                      <p:cBhvr>
                                        <p:cTn id="20"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7" grpId="0"/>
      <p:bldP spid="17" grpId="1"/>
      <p:bldP spid="20" grpId="0"/>
      <p:bldP spid="20"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62397" y="693330"/>
            <a:ext cx="9004717" cy="4166049"/>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如图</a:t>
            </a:r>
            <a:r>
              <a:rPr lang="zh-CN" altLang="en-US" sz="2200" b="1" dirty="0">
                <a:latin typeface="Times New Roman" panose="02020603050405020304" pitchFamily="18" charset="0"/>
                <a:ea typeface="华文细黑" panose="02010600040101010101" pitchFamily="2" charset="-122"/>
              </a:rPr>
              <a:t>是水生植物黑藻在光照等环境因素影响下光合速率变化的示意图。下列有关叙述，正确的是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r>
              <a:rPr lang="en-US" altLang="zh-CN" sz="2200" b="1" dirty="0" smtClean="0">
                <a:latin typeface="Times New Roman" panose="02020603050405020304" pitchFamily="18" charset="0"/>
                <a:ea typeface="华文细黑" panose="02010600040101010101" pitchFamily="2" charset="-122"/>
              </a:rPr>
              <a:t>C.t</a:t>
            </a:r>
            <a:r>
              <a:rPr lang="en-US" altLang="zh-CN" sz="2200" b="1" baseline="-25000" dirty="0" smtClean="0">
                <a:latin typeface="Times New Roman" panose="02020603050405020304" pitchFamily="18" charset="0"/>
                <a:ea typeface="华文细黑" panose="02010600040101010101" pitchFamily="2" charset="-122"/>
              </a:rPr>
              <a:t>3</a:t>
            </a:r>
            <a:r>
              <a:rPr lang="en-US" altLang="zh-CN" sz="2200" b="1" dirty="0">
                <a:latin typeface="Times New Roman" panose="02020603050405020304" pitchFamily="18" charset="0"/>
                <a:ea typeface="华文细黑" panose="02010600040101010101" pitchFamily="2" charset="-122"/>
              </a:rPr>
              <a:t>→t</a:t>
            </a:r>
            <a:r>
              <a:rPr lang="en-US" altLang="zh-CN" sz="2200" b="1" baseline="-25000"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，光照强度不变，光合速率的提高是</a:t>
            </a:r>
            <a:r>
              <a:rPr lang="zh-CN" altLang="en-US" sz="2200" b="1" dirty="0" smtClean="0">
                <a:latin typeface="Times New Roman" panose="02020603050405020304" pitchFamily="18" charset="0"/>
                <a:ea typeface="华文细黑" panose="02010600040101010101" pitchFamily="2" charset="-122"/>
              </a:rPr>
              <a:t>由于</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光反应</a:t>
            </a:r>
            <a:r>
              <a:rPr lang="zh-CN" altLang="en-US" sz="2200" b="1" dirty="0">
                <a:latin typeface="Times New Roman" panose="02020603050405020304" pitchFamily="18" charset="0"/>
                <a:ea typeface="华文细黑" panose="02010600040101010101" pitchFamily="2" charset="-122"/>
              </a:rPr>
              <a:t>速率不变、暗反应增强的</a:t>
            </a:r>
            <a:r>
              <a:rPr lang="zh-CN" altLang="en-US" sz="2200" b="1" dirty="0" smtClean="0">
                <a:latin typeface="Times New Roman" panose="02020603050405020304" pitchFamily="18" charset="0"/>
                <a:ea typeface="华文细黑" panose="02010600040101010101" pitchFamily="2" charset="-122"/>
              </a:rPr>
              <a:t>结果</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D.t</a:t>
            </a:r>
            <a:r>
              <a:rPr lang="en-US" altLang="zh-CN" sz="2200" b="1" baseline="-25000"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后短暂时间内，叶绿体中</a:t>
            </a:r>
            <a:r>
              <a:rPr lang="en-US" altLang="zh-CN" sz="2200" b="1" dirty="0">
                <a:latin typeface="Times New Roman" panose="02020603050405020304" pitchFamily="18" charset="0"/>
                <a:ea typeface="华文细黑" panose="02010600040101010101" pitchFamily="2" charset="-122"/>
              </a:rPr>
              <a:t>ADP</a:t>
            </a:r>
            <a:r>
              <a:rPr lang="zh-CN" altLang="en-US" sz="2200" b="1" dirty="0">
                <a:latin typeface="Times New Roman" panose="02020603050405020304" pitchFamily="18" charset="0"/>
                <a:ea typeface="华文细黑" panose="02010600040101010101" pitchFamily="2" charset="-122"/>
              </a:rPr>
              <a:t>和</a:t>
            </a:r>
            <a:r>
              <a:rPr lang="en-US" altLang="zh-CN" sz="2200" b="1" dirty="0">
                <a:latin typeface="Times New Roman" panose="02020603050405020304" pitchFamily="18" charset="0"/>
                <a:ea typeface="华文细黑" panose="02010600040101010101" pitchFamily="2" charset="-122"/>
              </a:rPr>
              <a:t>Pi</a:t>
            </a:r>
            <a:r>
              <a:rPr lang="zh-CN" altLang="en-US" sz="2200" b="1" dirty="0">
                <a:latin typeface="Times New Roman" panose="02020603050405020304" pitchFamily="18" charset="0"/>
                <a:ea typeface="华文细黑" panose="02010600040101010101" pitchFamily="2" charset="-122"/>
              </a:rPr>
              <a:t>含量升高</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C</a:t>
            </a:r>
            <a:r>
              <a:rPr lang="en-US" altLang="zh-CN" sz="2200" b="1" baseline="-25000" dirty="0" smtClean="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化合物还原后的直接产物含量降低</a:t>
            </a:r>
          </a:p>
        </p:txBody>
      </p:sp>
      <p:sp>
        <p:nvSpPr>
          <p:cNvPr id="17" name="TextBox 16"/>
          <p:cNvSpPr txBox="1"/>
          <p:nvPr/>
        </p:nvSpPr>
        <p:spPr>
          <a:xfrm>
            <a:off x="62397" y="3069044"/>
            <a:ext cx="5441428" cy="1093213"/>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t</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3</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→t</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4</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，暗反应增强，一定程度上加快</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ATP</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和</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ADP</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的转化，同时促进了光反应。</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p:txBody>
      </p:sp>
      <p:sp>
        <p:nvSpPr>
          <p:cNvPr id="20" name="TextBox 19"/>
          <p:cNvSpPr txBox="1"/>
          <p:nvPr/>
        </p:nvSpPr>
        <p:spPr>
          <a:xfrm>
            <a:off x="62397" y="5457029"/>
            <a:ext cx="8720567" cy="1601044"/>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突然停止光照，光反应减弱甚至停止，类囊体薄膜上</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ATP</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合成受阻，</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ATP</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含量减少，</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ADP</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和</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Pi</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含量升高，被还原的</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化合物减少，直接产物含量</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降低。</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p:txBody>
      </p:sp>
      <p:sp>
        <p:nvSpPr>
          <p:cNvPr id="7" name="矩形 6"/>
          <p:cNvSpPr/>
          <p:nvPr/>
        </p:nvSpPr>
        <p:spPr>
          <a:xfrm>
            <a:off x="3571868" y="1285860"/>
            <a:ext cx="281605"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D</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pic>
        <p:nvPicPr>
          <p:cNvPr id="11" name="Picture 2" descr="16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706273" y="1516250"/>
            <a:ext cx="3198802" cy="31366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5" name="Text Box 18"/>
          <p:cNvSpPr txBox="1">
            <a:spLocks noChangeArrowheads="1"/>
          </p:cNvSpPr>
          <p:nvPr/>
        </p:nvSpPr>
        <p:spPr bwMode="auto">
          <a:xfrm>
            <a:off x="62397" y="227285"/>
            <a:ext cx="8807773" cy="44193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200" b="1" dirty="0" smtClean="0">
                <a:solidFill>
                  <a:srgbClr val="0000FF"/>
                </a:solidFill>
                <a:latin typeface="Times New Roman" panose="02020603050405020304" pitchFamily="18" charset="0"/>
                <a:ea typeface="华文细黑" panose="02010600040101010101" pitchFamily="2" charset="-122"/>
              </a:rPr>
              <a:t>分析</a:t>
            </a:r>
            <a:r>
              <a:rPr lang="zh-CN" altLang="en-US" sz="2200" b="1" dirty="0">
                <a:solidFill>
                  <a:srgbClr val="0000FF"/>
                </a:solidFill>
                <a:latin typeface="Times New Roman" panose="02020603050405020304" pitchFamily="18" charset="0"/>
                <a:ea typeface="华文细黑" panose="02010600040101010101" pitchFamily="2" charset="-122"/>
              </a:rPr>
              <a:t>条件骤变对光合作用物质含量变化的影响</a:t>
            </a:r>
            <a:endParaRPr lang="en-US" altLang="zh-CN" sz="2200" b="1" dirty="0">
              <a:solidFill>
                <a:srgbClr val="0000FF"/>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6" name="矩形 15"/>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8" name="圆角矩形 17"/>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9" name="Rectangle 21">
            <a:hlinkClick r:id="rId4" action="ppaction://hlinksldjump"/>
          </p:cNvPr>
          <p:cNvSpPr>
            <a:spLocks noChangeArrowheads="1"/>
          </p:cNvSpPr>
          <p:nvPr/>
        </p:nvSpPr>
        <p:spPr bwMode="auto">
          <a:xfrm>
            <a:off x="4850363" y="646235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1" name="Rectangle 21">
            <a:hlinkClick r:id="rId5" action="ppaction://hlinksldjump"/>
          </p:cNvPr>
          <p:cNvSpPr>
            <a:spLocks noChangeArrowheads="1"/>
          </p:cNvSpPr>
          <p:nvPr/>
        </p:nvSpPr>
        <p:spPr bwMode="auto">
          <a:xfrm>
            <a:off x="5210658" y="646235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2" name="Rectangle 21">
            <a:hlinkClick r:id="rId6" action="ppaction://hlinksldjump"/>
          </p:cNvPr>
          <p:cNvSpPr>
            <a:spLocks noChangeArrowheads="1"/>
          </p:cNvSpPr>
          <p:nvPr/>
        </p:nvSpPr>
        <p:spPr bwMode="auto">
          <a:xfrm>
            <a:off x="5552845" y="646235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3" name="Rectangle 21">
            <a:hlinkClick r:id="rId7" action="ppaction://hlinksldjump"/>
          </p:cNvPr>
          <p:cNvSpPr>
            <a:spLocks noChangeArrowheads="1"/>
          </p:cNvSpPr>
          <p:nvPr/>
        </p:nvSpPr>
        <p:spPr bwMode="auto">
          <a:xfrm>
            <a:off x="5876923"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4" name="Rectangle 21">
            <a:hlinkClick r:id="rId8" action="ppaction://hlinksldjump"/>
          </p:cNvPr>
          <p:cNvSpPr>
            <a:spLocks noChangeArrowheads="1"/>
          </p:cNvSpPr>
          <p:nvPr/>
        </p:nvSpPr>
        <p:spPr bwMode="auto">
          <a:xfrm>
            <a:off x="6236906"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5" name="Rectangle 21">
            <a:hlinkClick r:id="rId9" action="ppaction://hlinksldjump"/>
          </p:cNvPr>
          <p:cNvSpPr>
            <a:spLocks noChangeArrowheads="1"/>
          </p:cNvSpPr>
          <p:nvPr/>
        </p:nvSpPr>
        <p:spPr bwMode="auto">
          <a:xfrm>
            <a:off x="6596888"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29227295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linds(horizontal)">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17"/>
                                        </p:tgtEl>
                                      </p:cBhvr>
                                    </p:animEffect>
                                    <p:set>
                                      <p:cBhvr>
                                        <p:cTn id="22" dur="1" fill="hold">
                                          <p:stCondLst>
                                            <p:cond delay="499"/>
                                          </p:stCondLst>
                                        </p:cTn>
                                        <p:tgtEl>
                                          <p:spTgt spid="17"/>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20"/>
                                        </p:tgtEl>
                                      </p:cBhvr>
                                    </p:animEffect>
                                    <p:set>
                                      <p:cBhvr>
                                        <p:cTn id="25" dur="1" fill="hold">
                                          <p:stCondLst>
                                            <p:cond delay="499"/>
                                          </p:stCondLst>
                                        </p:cTn>
                                        <p:tgtEl>
                                          <p:spTgt spid="20"/>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7"/>
                                        </p:tgtEl>
                                      </p:cBhvr>
                                    </p:animEffect>
                                    <p:set>
                                      <p:cBhvr>
                                        <p:cTn id="28"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17" grpId="0"/>
      <p:bldP spid="17" grpId="1"/>
      <p:bldP spid="20" grpId="0"/>
      <p:bldP spid="20" grpId="1"/>
      <p:bldP spid="7" grpId="0"/>
      <p:bldP spid="7"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62039" y="45408"/>
            <a:ext cx="9055081" cy="611229"/>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光照</a:t>
            </a:r>
            <a:r>
              <a:rPr lang="zh-CN" altLang="en-US" sz="2200" b="1" dirty="0">
                <a:latin typeface="Times New Roman" panose="02020603050405020304" pitchFamily="18" charset="0"/>
                <a:ea typeface="华文细黑" panose="02010600040101010101" pitchFamily="2" charset="-122"/>
              </a:rPr>
              <a:t>和</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浓度变化对光合作用物质变化的影响</a:t>
            </a:r>
            <a:endParaRPr lang="en-US" altLang="zh-CN" sz="2200" b="1" dirty="0">
              <a:latin typeface="Times New Roman" panose="02020603050405020304" pitchFamily="18" charset="0"/>
              <a:ea typeface="华文细黑" panose="02010600040101010101" pitchFamily="2" charset="-122"/>
            </a:endParaRPr>
          </a:p>
        </p:txBody>
      </p:sp>
      <p:graphicFrame>
        <p:nvGraphicFramePr>
          <p:cNvPr id="4" name="表格 3"/>
          <p:cNvGraphicFramePr>
            <a:graphicFrameLocks noGrp="1"/>
          </p:cNvGraphicFramePr>
          <p:nvPr>
            <p:extLst>
              <p:ext uri="{D42A27DB-BD31-4B8C-83A1-F6EECF244321}">
                <p14:modId xmlns:p14="http://schemas.microsoft.com/office/powerpoint/2010/main" xmlns="" val="2909001750"/>
              </p:ext>
            </p:extLst>
          </p:nvPr>
        </p:nvGraphicFramePr>
        <p:xfrm>
          <a:off x="304970" y="816997"/>
          <a:ext cx="8155969" cy="5978733"/>
        </p:xfrm>
        <a:graphic>
          <a:graphicData uri="http://schemas.openxmlformats.org/drawingml/2006/table">
            <a:tbl>
              <a:tblPr>
                <a:tableStyleId>{5C22544A-7EE6-4342-B048-85BDC9FD1C3A}</a:tableStyleId>
              </a:tblPr>
              <a:tblGrid>
                <a:gridCol w="1204727"/>
                <a:gridCol w="2360133"/>
                <a:gridCol w="1080261"/>
                <a:gridCol w="1080261"/>
                <a:gridCol w="1350326"/>
                <a:gridCol w="1080261"/>
              </a:tblGrid>
              <a:tr h="664441">
                <a:tc gridSpan="2">
                  <a:txBody>
                    <a:bodyPr/>
                    <a:lstStyle/>
                    <a:p>
                      <a:pPr algn="ctr">
                        <a:lnSpc>
                          <a:spcPct val="150000"/>
                        </a:lnSpc>
                        <a:spcAft>
                          <a:spcPts val="0"/>
                        </a:spcAft>
                      </a:pPr>
                      <a:r>
                        <a:rPr lang="zh-CN" sz="2600" b="1" i="0" kern="100" dirty="0">
                          <a:effectLst/>
                          <a:latin typeface="Times New Roman" panose="02020603050405020304" pitchFamily="18" charset="0"/>
                          <a:ea typeface="华文细黑" panose="02010600040101010101" pitchFamily="2" charset="-122"/>
                        </a:rPr>
                        <a:t>变化条件</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hMerge="1">
                  <a:txBody>
                    <a:bodyPr/>
                    <a:lstStyle/>
                    <a:p>
                      <a:endParaRPr lang="zh-CN" altLang="en-US"/>
                    </a:p>
                  </a:txBody>
                  <a:tcPr/>
                </a:tc>
                <a:tc>
                  <a:txBody>
                    <a:bodyPr/>
                    <a:lstStyle/>
                    <a:p>
                      <a:pPr algn="ctr">
                        <a:lnSpc>
                          <a:spcPct val="150000"/>
                        </a:lnSpc>
                        <a:spcAft>
                          <a:spcPts val="0"/>
                        </a:spcAft>
                      </a:pPr>
                      <a:r>
                        <a:rPr lang="en-US" sz="2600" b="1" i="0" kern="100">
                          <a:effectLst/>
                          <a:latin typeface="Times New Roman" panose="02020603050405020304" pitchFamily="18" charset="0"/>
                          <a:ea typeface="华文细黑" panose="02010600040101010101" pitchFamily="2" charset="-122"/>
                        </a:rPr>
                        <a:t>C</a:t>
                      </a:r>
                      <a:r>
                        <a:rPr lang="en-US" sz="2600" b="1" i="0" kern="100" baseline="-25000">
                          <a:effectLst/>
                          <a:latin typeface="Times New Roman" panose="02020603050405020304" pitchFamily="18" charset="0"/>
                          <a:ea typeface="华文细黑" panose="02010600040101010101" pitchFamily="2" charset="-122"/>
                        </a:rPr>
                        <a:t>3</a:t>
                      </a:r>
                      <a:endParaRPr lang="zh-CN" sz="2600" b="1" i="0" kern="10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2600" b="1" i="0" kern="100">
                          <a:effectLst/>
                          <a:latin typeface="Times New Roman" panose="02020603050405020304" pitchFamily="18" charset="0"/>
                          <a:ea typeface="华文细黑" panose="02010600040101010101" pitchFamily="2" charset="-122"/>
                        </a:rPr>
                        <a:t>C</a:t>
                      </a:r>
                      <a:r>
                        <a:rPr lang="en-US" sz="2600" b="1" i="0" kern="100" baseline="-25000">
                          <a:effectLst/>
                          <a:latin typeface="Times New Roman" panose="02020603050405020304" pitchFamily="18" charset="0"/>
                          <a:ea typeface="华文细黑" panose="02010600040101010101" pitchFamily="2" charset="-122"/>
                        </a:rPr>
                        <a:t>5</a:t>
                      </a:r>
                      <a:endParaRPr lang="zh-CN" sz="2600" b="1" i="0" kern="10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2600" b="1" i="0" kern="100">
                          <a:effectLst/>
                          <a:latin typeface="Times New Roman" panose="02020603050405020304" pitchFamily="18" charset="0"/>
                          <a:ea typeface="华文细黑" panose="02010600040101010101" pitchFamily="2" charset="-122"/>
                        </a:rPr>
                        <a:t>[H]</a:t>
                      </a:r>
                      <a:r>
                        <a:rPr lang="zh-CN" sz="2600" b="1" i="0" kern="100">
                          <a:effectLst/>
                          <a:latin typeface="Times New Roman" panose="02020603050405020304" pitchFamily="18" charset="0"/>
                          <a:ea typeface="华文细黑" panose="02010600040101010101" pitchFamily="2" charset="-122"/>
                        </a:rPr>
                        <a:t>和</a:t>
                      </a:r>
                      <a:r>
                        <a:rPr lang="en-US" sz="2600" b="1" i="0" kern="100">
                          <a:effectLst/>
                          <a:latin typeface="Times New Roman" panose="02020603050405020304" pitchFamily="18" charset="0"/>
                          <a:ea typeface="华文细黑" panose="02010600040101010101" pitchFamily="2" charset="-122"/>
                        </a:rPr>
                        <a:t>ATP</a:t>
                      </a:r>
                      <a:endParaRPr lang="zh-CN" sz="2600" b="1" i="0" kern="10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2600" b="1" i="0" kern="100" dirty="0" smtClean="0">
                          <a:effectLst/>
                          <a:latin typeface="Times New Roman" panose="02020603050405020304" pitchFamily="18" charset="0"/>
                          <a:ea typeface="华文细黑" panose="02010600040101010101" pitchFamily="2" charset="-122"/>
                        </a:rPr>
                        <a:t>(ADP)</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1223853">
                <a:tc rowSpan="2">
                  <a:txBody>
                    <a:bodyPr/>
                    <a:lstStyle/>
                    <a:p>
                      <a:pPr algn="ctr">
                        <a:lnSpc>
                          <a:spcPct val="150000"/>
                        </a:lnSpc>
                        <a:spcAft>
                          <a:spcPts val="0"/>
                        </a:spcAft>
                      </a:pPr>
                      <a:r>
                        <a:rPr lang="en-US" sz="2600" b="1" i="0" kern="100" dirty="0">
                          <a:effectLst/>
                          <a:latin typeface="Times New Roman" panose="02020603050405020304" pitchFamily="18" charset="0"/>
                          <a:ea typeface="华文细黑" panose="02010600040101010101" pitchFamily="2" charset="-122"/>
                        </a:rPr>
                        <a:t>CO</a:t>
                      </a:r>
                      <a:r>
                        <a:rPr lang="en-US" sz="2600" b="1" i="0" kern="100" baseline="-25000" dirty="0">
                          <a:effectLst/>
                          <a:latin typeface="Times New Roman" panose="02020603050405020304" pitchFamily="18" charset="0"/>
                          <a:ea typeface="华文细黑" panose="02010600040101010101" pitchFamily="2" charset="-122"/>
                        </a:rPr>
                        <a:t>2</a:t>
                      </a:r>
                      <a:r>
                        <a:rPr lang="zh-CN" sz="2600" b="1" i="0" kern="100" dirty="0">
                          <a:effectLst/>
                          <a:latin typeface="Times New Roman" panose="02020603050405020304" pitchFamily="18" charset="0"/>
                          <a:ea typeface="华文细黑" panose="02010600040101010101" pitchFamily="2" charset="-122"/>
                        </a:rPr>
                        <a:t>供</a:t>
                      </a:r>
                    </a:p>
                    <a:p>
                      <a:pPr algn="ctr">
                        <a:lnSpc>
                          <a:spcPct val="150000"/>
                        </a:lnSpc>
                        <a:spcAft>
                          <a:spcPts val="0"/>
                        </a:spcAft>
                      </a:pPr>
                      <a:r>
                        <a:rPr lang="zh-CN" sz="2600" b="1" i="0" kern="100" dirty="0">
                          <a:effectLst/>
                          <a:latin typeface="Times New Roman" panose="02020603050405020304" pitchFamily="18" charset="0"/>
                          <a:ea typeface="华文细黑" panose="02010600040101010101" pitchFamily="2" charset="-122"/>
                        </a:rPr>
                        <a:t>应不变</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dirty="0" smtClean="0">
                          <a:effectLst/>
                          <a:latin typeface="Times New Roman" panose="02020603050405020304" pitchFamily="18" charset="0"/>
                          <a:ea typeface="华文细黑" panose="02010600040101010101" pitchFamily="2" charset="-122"/>
                        </a:rPr>
                        <a:t>光照</a:t>
                      </a:r>
                      <a:endParaRPr lang="en-US" altLang="zh-CN" sz="2600" b="1" i="0" kern="100" dirty="0" smtClean="0">
                        <a:effectLst/>
                        <a:latin typeface="Times New Roman" panose="02020603050405020304" pitchFamily="18" charset="0"/>
                        <a:ea typeface="华文细黑" panose="02010600040101010101" pitchFamily="2" charset="-122"/>
                      </a:endParaRPr>
                    </a:p>
                    <a:p>
                      <a:pPr algn="ctr">
                        <a:lnSpc>
                          <a:spcPct val="150000"/>
                        </a:lnSpc>
                        <a:spcAft>
                          <a:spcPts val="0"/>
                        </a:spcAft>
                      </a:pPr>
                      <a:r>
                        <a:rPr lang="zh-CN" sz="2600" b="1" i="0" kern="100" dirty="0" smtClean="0">
                          <a:effectLst/>
                          <a:latin typeface="Times New Roman" panose="02020603050405020304" pitchFamily="18" charset="0"/>
                          <a:ea typeface="华文细黑" panose="02010600040101010101" pitchFamily="2" charset="-122"/>
                        </a:rPr>
                        <a:t>强</a:t>
                      </a:r>
                      <a:r>
                        <a:rPr lang="en-US" sz="2600" b="1" i="0" kern="100" dirty="0">
                          <a:effectLst/>
                          <a:latin typeface="Times New Roman" panose="02020603050405020304" pitchFamily="18" charset="0"/>
                          <a:ea typeface="华文细黑" panose="02010600040101010101" pitchFamily="2" charset="-122"/>
                        </a:rPr>
                        <a:t>→</a:t>
                      </a:r>
                      <a:r>
                        <a:rPr lang="zh-CN" sz="2600" b="1" i="0" kern="100" dirty="0">
                          <a:effectLst/>
                          <a:latin typeface="Times New Roman" panose="02020603050405020304" pitchFamily="18" charset="0"/>
                          <a:ea typeface="华文细黑" panose="02010600040101010101" pitchFamily="2" charset="-122"/>
                        </a:rPr>
                        <a:t>弱</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1188445">
                <a:tc vMerge="1">
                  <a:txBody>
                    <a:bodyPr/>
                    <a:lstStyle/>
                    <a:p>
                      <a:endParaRPr lang="zh-CN" altLang="en-US"/>
                    </a:p>
                  </a:txBody>
                  <a:tcPr/>
                </a:tc>
                <a:tc>
                  <a:txBody>
                    <a:bodyPr/>
                    <a:lstStyle/>
                    <a:p>
                      <a:pPr algn="ctr">
                        <a:lnSpc>
                          <a:spcPct val="150000"/>
                        </a:lnSpc>
                        <a:spcAft>
                          <a:spcPts val="0"/>
                        </a:spcAft>
                      </a:pPr>
                      <a:r>
                        <a:rPr lang="zh-CN" sz="2600" b="1" i="0" kern="100" dirty="0" smtClean="0">
                          <a:effectLst/>
                          <a:latin typeface="Times New Roman" panose="02020603050405020304" pitchFamily="18" charset="0"/>
                          <a:ea typeface="华文细黑" panose="02010600040101010101" pitchFamily="2" charset="-122"/>
                        </a:rPr>
                        <a:t>光照</a:t>
                      </a:r>
                      <a:endParaRPr lang="en-US" altLang="zh-CN" sz="2600" b="1" i="0" kern="100" dirty="0" smtClean="0">
                        <a:effectLst/>
                        <a:latin typeface="Times New Roman" panose="02020603050405020304" pitchFamily="18" charset="0"/>
                        <a:ea typeface="华文细黑" panose="02010600040101010101" pitchFamily="2" charset="-122"/>
                      </a:endParaRPr>
                    </a:p>
                    <a:p>
                      <a:pPr algn="ctr">
                        <a:lnSpc>
                          <a:spcPct val="150000"/>
                        </a:lnSpc>
                        <a:spcAft>
                          <a:spcPts val="0"/>
                        </a:spcAft>
                      </a:pPr>
                      <a:r>
                        <a:rPr lang="zh-CN" sz="2600" b="1" i="0" kern="100" dirty="0" smtClean="0">
                          <a:effectLst/>
                          <a:latin typeface="Times New Roman" panose="02020603050405020304" pitchFamily="18" charset="0"/>
                          <a:ea typeface="华文细黑" panose="02010600040101010101" pitchFamily="2" charset="-122"/>
                        </a:rPr>
                        <a:t>弱</a:t>
                      </a:r>
                      <a:r>
                        <a:rPr lang="en-US" sz="2600" b="1" i="0" kern="100" dirty="0">
                          <a:effectLst/>
                          <a:latin typeface="Times New Roman" panose="02020603050405020304" pitchFamily="18" charset="0"/>
                          <a:ea typeface="华文细黑" panose="02010600040101010101" pitchFamily="2" charset="-122"/>
                        </a:rPr>
                        <a:t>→</a:t>
                      </a:r>
                      <a:r>
                        <a:rPr lang="zh-CN" sz="2600" b="1" i="0" kern="100" dirty="0">
                          <a:effectLst/>
                          <a:latin typeface="Times New Roman" panose="02020603050405020304" pitchFamily="18" charset="0"/>
                          <a:ea typeface="华文细黑" panose="02010600040101010101" pitchFamily="2" charset="-122"/>
                        </a:rPr>
                        <a:t>强</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1188445">
                <a:tc rowSpan="2">
                  <a:txBody>
                    <a:bodyPr/>
                    <a:lstStyle/>
                    <a:p>
                      <a:pPr algn="ctr">
                        <a:lnSpc>
                          <a:spcPct val="150000"/>
                        </a:lnSpc>
                        <a:spcAft>
                          <a:spcPts val="0"/>
                        </a:spcAft>
                      </a:pPr>
                      <a:r>
                        <a:rPr lang="zh-CN" sz="2600" b="1" i="0" kern="100" dirty="0">
                          <a:effectLst/>
                          <a:latin typeface="Times New Roman" panose="02020603050405020304" pitchFamily="18" charset="0"/>
                          <a:ea typeface="华文细黑" panose="02010600040101010101" pitchFamily="2" charset="-122"/>
                        </a:rPr>
                        <a:t>光照</a:t>
                      </a:r>
                    </a:p>
                    <a:p>
                      <a:pPr algn="ctr">
                        <a:lnSpc>
                          <a:spcPct val="150000"/>
                        </a:lnSpc>
                        <a:spcAft>
                          <a:spcPts val="0"/>
                        </a:spcAft>
                      </a:pPr>
                      <a:r>
                        <a:rPr lang="zh-CN" sz="2600" b="1" i="0" kern="100" dirty="0">
                          <a:effectLst/>
                          <a:latin typeface="Times New Roman" panose="02020603050405020304" pitchFamily="18" charset="0"/>
                          <a:ea typeface="华文细黑" panose="02010600040101010101" pitchFamily="2" charset="-122"/>
                        </a:rPr>
                        <a:t>不变</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2600" b="1" i="0" kern="100" dirty="0" smtClean="0">
                          <a:effectLst/>
                          <a:latin typeface="Times New Roman" panose="02020603050405020304" pitchFamily="18" charset="0"/>
                          <a:ea typeface="华文细黑" panose="02010600040101010101" pitchFamily="2" charset="-122"/>
                        </a:rPr>
                        <a:t>CO</a:t>
                      </a:r>
                      <a:r>
                        <a:rPr lang="en-US" sz="2600" b="1" i="0" kern="100" baseline="-25000" dirty="0" smtClean="0">
                          <a:effectLst/>
                          <a:latin typeface="Times New Roman" panose="02020603050405020304" pitchFamily="18" charset="0"/>
                          <a:ea typeface="华文细黑" panose="02010600040101010101" pitchFamily="2" charset="-122"/>
                        </a:rPr>
                        <a:t>2</a:t>
                      </a:r>
                    </a:p>
                    <a:p>
                      <a:pPr algn="ctr">
                        <a:lnSpc>
                          <a:spcPct val="150000"/>
                        </a:lnSpc>
                        <a:spcAft>
                          <a:spcPts val="0"/>
                        </a:spcAft>
                      </a:pPr>
                      <a:r>
                        <a:rPr lang="zh-CN" sz="2600" b="1" i="0" kern="100" dirty="0" smtClean="0">
                          <a:effectLst/>
                          <a:latin typeface="Times New Roman" panose="02020603050405020304" pitchFamily="18" charset="0"/>
                          <a:ea typeface="华文细黑" panose="02010600040101010101" pitchFamily="2" charset="-122"/>
                        </a:rPr>
                        <a:t>充足</a:t>
                      </a:r>
                      <a:r>
                        <a:rPr lang="en-US" sz="2600" b="1" i="0" kern="100" dirty="0">
                          <a:effectLst/>
                          <a:latin typeface="Times New Roman" panose="02020603050405020304" pitchFamily="18" charset="0"/>
                          <a:ea typeface="华文细黑" panose="02010600040101010101" pitchFamily="2" charset="-122"/>
                        </a:rPr>
                        <a:t>→</a:t>
                      </a:r>
                      <a:r>
                        <a:rPr lang="zh-CN" sz="2600" b="1" i="0" kern="100" dirty="0">
                          <a:effectLst/>
                          <a:latin typeface="Times New Roman" panose="02020603050405020304" pitchFamily="18" charset="0"/>
                          <a:ea typeface="华文细黑" panose="02010600040101010101" pitchFamily="2" charset="-122"/>
                        </a:rPr>
                        <a:t>不足</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1188445">
                <a:tc vMerge="1">
                  <a:txBody>
                    <a:bodyPr/>
                    <a:lstStyle/>
                    <a:p>
                      <a:endParaRPr lang="zh-CN" altLang="en-US"/>
                    </a:p>
                  </a:txBody>
                  <a:tcPr/>
                </a:tc>
                <a:tc>
                  <a:txBody>
                    <a:bodyPr/>
                    <a:lstStyle/>
                    <a:p>
                      <a:pPr algn="ctr">
                        <a:lnSpc>
                          <a:spcPct val="150000"/>
                        </a:lnSpc>
                        <a:spcAft>
                          <a:spcPts val="0"/>
                        </a:spcAft>
                      </a:pPr>
                      <a:r>
                        <a:rPr lang="en-US" sz="2600" b="1" i="0" kern="100" dirty="0" smtClean="0">
                          <a:effectLst/>
                          <a:latin typeface="Times New Roman" panose="02020603050405020304" pitchFamily="18" charset="0"/>
                          <a:ea typeface="华文细黑" panose="02010600040101010101" pitchFamily="2" charset="-122"/>
                        </a:rPr>
                        <a:t>CO</a:t>
                      </a:r>
                      <a:r>
                        <a:rPr lang="en-US" sz="2600" b="1" i="0" kern="100" baseline="-25000" dirty="0" smtClean="0">
                          <a:effectLst/>
                          <a:latin typeface="Times New Roman" panose="02020603050405020304" pitchFamily="18" charset="0"/>
                          <a:ea typeface="华文细黑" panose="02010600040101010101" pitchFamily="2" charset="-122"/>
                        </a:rPr>
                        <a:t>2</a:t>
                      </a:r>
                    </a:p>
                    <a:p>
                      <a:pPr algn="ctr">
                        <a:lnSpc>
                          <a:spcPct val="150000"/>
                        </a:lnSpc>
                        <a:spcAft>
                          <a:spcPts val="0"/>
                        </a:spcAft>
                      </a:pPr>
                      <a:r>
                        <a:rPr lang="zh-CN" sz="2600" b="1" i="0" kern="100" dirty="0" smtClean="0">
                          <a:effectLst/>
                          <a:latin typeface="Times New Roman" panose="02020603050405020304" pitchFamily="18" charset="0"/>
                          <a:ea typeface="华文细黑" panose="02010600040101010101" pitchFamily="2" charset="-122"/>
                        </a:rPr>
                        <a:t>不足</a:t>
                      </a:r>
                      <a:r>
                        <a:rPr lang="en-US" sz="2600" b="1" i="0" kern="100" dirty="0">
                          <a:effectLst/>
                          <a:latin typeface="Times New Roman" panose="02020603050405020304" pitchFamily="18" charset="0"/>
                          <a:ea typeface="华文细黑" panose="02010600040101010101" pitchFamily="2" charset="-122"/>
                        </a:rPr>
                        <a:t>→</a:t>
                      </a:r>
                      <a:r>
                        <a:rPr lang="zh-CN" sz="2600" b="1" i="0" kern="100" dirty="0">
                          <a:effectLst/>
                          <a:latin typeface="Times New Roman" panose="02020603050405020304" pitchFamily="18" charset="0"/>
                          <a:ea typeface="华文细黑" panose="02010600040101010101" pitchFamily="2" charset="-122"/>
                        </a:rPr>
                        <a:t>充足</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altLang="zh-CN" sz="2600" b="1" i="0" u="sng" kern="100" dirty="0" smtClean="0">
                          <a:effectLst/>
                          <a:latin typeface="Times New Roman" panose="02020603050405020304" pitchFamily="18" charset="0"/>
                          <a:ea typeface="华文细黑" panose="02010600040101010101" pitchFamily="2" charset="-122"/>
                        </a:rPr>
                        <a:t>	</a:t>
                      </a:r>
                      <a:endParaRPr lang="zh-CN" sz="2600" b="1" i="0"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bl>
          </a:graphicData>
        </a:graphic>
      </p:graphicFrame>
      <p:sp>
        <p:nvSpPr>
          <p:cNvPr id="6" name="TextBox 5"/>
          <p:cNvSpPr txBox="1"/>
          <p:nvPr/>
        </p:nvSpPr>
        <p:spPr>
          <a:xfrm>
            <a:off x="4071934" y="2214554"/>
            <a:ext cx="743028" cy="416104"/>
          </a:xfrm>
          <a:prstGeom prst="rect">
            <a:avLst/>
          </a:prstGeom>
          <a:noFill/>
        </p:spPr>
        <p:txBody>
          <a:bodyPr wrap="square" lIns="76800" tIns="38400" rIns="76800" bIns="38400" rtlCol="0">
            <a:spAutoFit/>
          </a:bodyPr>
          <a:lstStyle/>
          <a:p>
            <a:r>
              <a:rPr lang="zh-CN" altLang="en-US" sz="2200" b="1" dirty="0">
                <a:solidFill>
                  <a:srgbClr val="FF0000"/>
                </a:solidFill>
                <a:latin typeface="Times New Roman" panose="02020603050405020304" pitchFamily="18" charset="0"/>
                <a:ea typeface="华文细黑" panose="02010600040101010101" pitchFamily="2" charset="-122"/>
              </a:rPr>
              <a:t>增加</a:t>
            </a:r>
          </a:p>
        </p:txBody>
      </p:sp>
      <p:sp>
        <p:nvSpPr>
          <p:cNvPr id="7" name="TextBox 6"/>
          <p:cNvSpPr txBox="1"/>
          <p:nvPr/>
        </p:nvSpPr>
        <p:spPr>
          <a:xfrm>
            <a:off x="5143504" y="2285992"/>
            <a:ext cx="743028" cy="416104"/>
          </a:xfrm>
          <a:prstGeom prst="rect">
            <a:avLst/>
          </a:prstGeom>
          <a:noFill/>
        </p:spPr>
        <p:txBody>
          <a:bodyPr wrap="square" lIns="76800" tIns="38400" rIns="76800" bIns="38400" rtlCol="0">
            <a:spAutoFit/>
          </a:bodyPr>
          <a:lstStyle/>
          <a:p>
            <a:r>
              <a:rPr lang="zh-CN" altLang="en-US" sz="2200" b="1" dirty="0">
                <a:solidFill>
                  <a:srgbClr val="FF0000"/>
                </a:solidFill>
                <a:latin typeface="Times New Roman" panose="02020603050405020304" pitchFamily="18" charset="0"/>
                <a:ea typeface="华文细黑" panose="02010600040101010101" pitchFamily="2" charset="-122"/>
              </a:rPr>
              <a:t>减少</a:t>
            </a:r>
          </a:p>
        </p:txBody>
      </p:sp>
      <p:sp>
        <p:nvSpPr>
          <p:cNvPr id="8" name="TextBox 7"/>
          <p:cNvSpPr txBox="1"/>
          <p:nvPr/>
        </p:nvSpPr>
        <p:spPr>
          <a:xfrm>
            <a:off x="6357950" y="2285992"/>
            <a:ext cx="743028" cy="416104"/>
          </a:xfrm>
          <a:prstGeom prst="rect">
            <a:avLst/>
          </a:prstGeom>
          <a:noFill/>
        </p:spPr>
        <p:txBody>
          <a:bodyPr wrap="square" lIns="76800" tIns="38400" rIns="76800" bIns="38400" rtlCol="0">
            <a:spAutoFit/>
          </a:bodyPr>
          <a:lstStyle/>
          <a:p>
            <a:r>
              <a:rPr lang="zh-CN" altLang="en-US" sz="2200" b="1" dirty="0">
                <a:solidFill>
                  <a:srgbClr val="FF0000"/>
                </a:solidFill>
                <a:latin typeface="Times New Roman" panose="02020603050405020304" pitchFamily="18" charset="0"/>
                <a:ea typeface="华文细黑" panose="02010600040101010101" pitchFamily="2" charset="-122"/>
              </a:rPr>
              <a:t>减少</a:t>
            </a:r>
          </a:p>
        </p:txBody>
      </p:sp>
      <p:sp>
        <p:nvSpPr>
          <p:cNvPr id="9" name="TextBox 8"/>
          <p:cNvSpPr txBox="1"/>
          <p:nvPr/>
        </p:nvSpPr>
        <p:spPr>
          <a:xfrm>
            <a:off x="7572396" y="2214554"/>
            <a:ext cx="743028" cy="416104"/>
          </a:xfrm>
          <a:prstGeom prst="rect">
            <a:avLst/>
          </a:prstGeom>
          <a:noFill/>
        </p:spPr>
        <p:txBody>
          <a:bodyPr wrap="square" lIns="76800" tIns="38400" rIns="76800" bIns="38400" rtlCol="0">
            <a:spAutoFit/>
          </a:bodyPr>
          <a:lstStyle/>
          <a:p>
            <a:r>
              <a:rPr lang="zh-CN" altLang="en-US" sz="2200" b="1" dirty="0" smtClean="0">
                <a:solidFill>
                  <a:srgbClr val="FF0000"/>
                </a:solidFill>
                <a:latin typeface="Times New Roman" panose="02020603050405020304" pitchFamily="18" charset="0"/>
                <a:ea typeface="华文细黑" panose="02010600040101010101" pitchFamily="2" charset="-122"/>
              </a:rPr>
              <a:t>增加</a:t>
            </a:r>
            <a:endParaRPr lang="zh-CN" altLang="en-US" sz="2200" b="1" dirty="0">
              <a:solidFill>
                <a:srgbClr val="FF0000"/>
              </a:solidFill>
              <a:latin typeface="Times New Roman" panose="02020603050405020304" pitchFamily="18" charset="0"/>
              <a:ea typeface="华文细黑" panose="02010600040101010101" pitchFamily="2" charset="-122"/>
            </a:endParaRPr>
          </a:p>
        </p:txBody>
      </p:sp>
      <p:sp>
        <p:nvSpPr>
          <p:cNvPr id="10" name="TextBox 9"/>
          <p:cNvSpPr txBox="1"/>
          <p:nvPr/>
        </p:nvSpPr>
        <p:spPr>
          <a:xfrm>
            <a:off x="4071934" y="3429000"/>
            <a:ext cx="743028" cy="416104"/>
          </a:xfrm>
          <a:prstGeom prst="rect">
            <a:avLst/>
          </a:prstGeom>
          <a:noFill/>
        </p:spPr>
        <p:txBody>
          <a:bodyPr wrap="square" lIns="76800" tIns="38400" rIns="76800" bIns="38400" rtlCol="0">
            <a:spAutoFit/>
          </a:bodyPr>
          <a:lstStyle/>
          <a:p>
            <a:r>
              <a:rPr lang="zh-CN" altLang="en-US" sz="2200" b="1" dirty="0">
                <a:solidFill>
                  <a:srgbClr val="FF0000"/>
                </a:solidFill>
                <a:latin typeface="Times New Roman" panose="02020603050405020304" pitchFamily="18" charset="0"/>
                <a:ea typeface="华文细黑" panose="02010600040101010101" pitchFamily="2" charset="-122"/>
              </a:rPr>
              <a:t>减少</a:t>
            </a:r>
          </a:p>
        </p:txBody>
      </p:sp>
      <p:sp>
        <p:nvSpPr>
          <p:cNvPr id="11" name="TextBox 10"/>
          <p:cNvSpPr txBox="1"/>
          <p:nvPr/>
        </p:nvSpPr>
        <p:spPr>
          <a:xfrm>
            <a:off x="5072066" y="3500438"/>
            <a:ext cx="743028" cy="416104"/>
          </a:xfrm>
          <a:prstGeom prst="rect">
            <a:avLst/>
          </a:prstGeom>
          <a:noFill/>
        </p:spPr>
        <p:txBody>
          <a:bodyPr wrap="square" lIns="76800" tIns="38400" rIns="76800" bIns="38400" rtlCol="0">
            <a:spAutoFit/>
          </a:bodyPr>
          <a:lstStyle/>
          <a:p>
            <a:r>
              <a:rPr lang="zh-CN" altLang="en-US" sz="2200" b="1" dirty="0">
                <a:solidFill>
                  <a:srgbClr val="FF0000"/>
                </a:solidFill>
                <a:latin typeface="Times New Roman" panose="02020603050405020304" pitchFamily="18" charset="0"/>
                <a:ea typeface="华文细黑" panose="02010600040101010101" pitchFamily="2" charset="-122"/>
              </a:rPr>
              <a:t>增加</a:t>
            </a:r>
          </a:p>
        </p:txBody>
      </p:sp>
      <p:sp>
        <p:nvSpPr>
          <p:cNvPr id="12" name="TextBox 11"/>
          <p:cNvSpPr txBox="1"/>
          <p:nvPr/>
        </p:nvSpPr>
        <p:spPr>
          <a:xfrm>
            <a:off x="6357950" y="3429000"/>
            <a:ext cx="743028" cy="416104"/>
          </a:xfrm>
          <a:prstGeom prst="rect">
            <a:avLst/>
          </a:prstGeom>
          <a:noFill/>
        </p:spPr>
        <p:txBody>
          <a:bodyPr wrap="square" lIns="76800" tIns="38400" rIns="76800" bIns="38400" rtlCol="0">
            <a:spAutoFit/>
          </a:bodyPr>
          <a:lstStyle/>
          <a:p>
            <a:r>
              <a:rPr lang="zh-CN" altLang="en-US" sz="2200" b="1" dirty="0">
                <a:solidFill>
                  <a:srgbClr val="FF0000"/>
                </a:solidFill>
                <a:latin typeface="Times New Roman" panose="02020603050405020304" pitchFamily="18" charset="0"/>
                <a:ea typeface="华文细黑" panose="02010600040101010101" pitchFamily="2" charset="-122"/>
              </a:rPr>
              <a:t>增加</a:t>
            </a:r>
          </a:p>
        </p:txBody>
      </p:sp>
      <p:sp>
        <p:nvSpPr>
          <p:cNvPr id="13" name="TextBox 12"/>
          <p:cNvSpPr txBox="1"/>
          <p:nvPr/>
        </p:nvSpPr>
        <p:spPr>
          <a:xfrm>
            <a:off x="7572396" y="3357562"/>
            <a:ext cx="743028" cy="416104"/>
          </a:xfrm>
          <a:prstGeom prst="rect">
            <a:avLst/>
          </a:prstGeom>
          <a:noFill/>
        </p:spPr>
        <p:txBody>
          <a:bodyPr wrap="square" lIns="76800" tIns="38400" rIns="76800" bIns="38400" rtlCol="0">
            <a:spAutoFit/>
          </a:bodyPr>
          <a:lstStyle/>
          <a:p>
            <a:r>
              <a:rPr lang="zh-CN" altLang="en-US" sz="2200" b="1" dirty="0" smtClean="0">
                <a:solidFill>
                  <a:srgbClr val="FF0000"/>
                </a:solidFill>
                <a:latin typeface="Times New Roman" panose="02020603050405020304" pitchFamily="18" charset="0"/>
                <a:ea typeface="华文细黑" panose="02010600040101010101" pitchFamily="2" charset="-122"/>
              </a:rPr>
              <a:t>减少</a:t>
            </a:r>
            <a:endParaRPr lang="zh-CN" altLang="en-US" sz="2200" b="1" dirty="0">
              <a:solidFill>
                <a:srgbClr val="FF0000"/>
              </a:solidFill>
              <a:latin typeface="Times New Roman" panose="02020603050405020304" pitchFamily="18" charset="0"/>
              <a:ea typeface="华文细黑" panose="02010600040101010101" pitchFamily="2" charset="-122"/>
            </a:endParaRPr>
          </a:p>
        </p:txBody>
      </p:sp>
      <p:sp>
        <p:nvSpPr>
          <p:cNvPr id="14" name="TextBox 13"/>
          <p:cNvSpPr txBox="1"/>
          <p:nvPr/>
        </p:nvSpPr>
        <p:spPr>
          <a:xfrm>
            <a:off x="4071934" y="4643446"/>
            <a:ext cx="743028" cy="416104"/>
          </a:xfrm>
          <a:prstGeom prst="rect">
            <a:avLst/>
          </a:prstGeom>
          <a:noFill/>
        </p:spPr>
        <p:txBody>
          <a:bodyPr wrap="square" lIns="76800" tIns="38400" rIns="76800" bIns="38400" rtlCol="0">
            <a:spAutoFit/>
          </a:bodyPr>
          <a:lstStyle/>
          <a:p>
            <a:r>
              <a:rPr lang="zh-CN" altLang="en-US" sz="2200" b="1" dirty="0">
                <a:solidFill>
                  <a:srgbClr val="FF0000"/>
                </a:solidFill>
                <a:latin typeface="Times New Roman" panose="02020603050405020304" pitchFamily="18" charset="0"/>
                <a:ea typeface="华文细黑" panose="02010600040101010101" pitchFamily="2" charset="-122"/>
              </a:rPr>
              <a:t>减少</a:t>
            </a:r>
          </a:p>
        </p:txBody>
      </p:sp>
      <p:sp>
        <p:nvSpPr>
          <p:cNvPr id="15" name="TextBox 14"/>
          <p:cNvSpPr txBox="1"/>
          <p:nvPr/>
        </p:nvSpPr>
        <p:spPr>
          <a:xfrm>
            <a:off x="5143504" y="4714884"/>
            <a:ext cx="743028" cy="416104"/>
          </a:xfrm>
          <a:prstGeom prst="rect">
            <a:avLst/>
          </a:prstGeom>
          <a:noFill/>
        </p:spPr>
        <p:txBody>
          <a:bodyPr wrap="square" lIns="76800" tIns="38400" rIns="76800" bIns="38400" rtlCol="0">
            <a:spAutoFit/>
          </a:bodyPr>
          <a:lstStyle/>
          <a:p>
            <a:r>
              <a:rPr lang="zh-CN" altLang="en-US" sz="2200" b="1" dirty="0">
                <a:solidFill>
                  <a:srgbClr val="FF0000"/>
                </a:solidFill>
                <a:latin typeface="Times New Roman" panose="02020603050405020304" pitchFamily="18" charset="0"/>
                <a:ea typeface="华文细黑" panose="02010600040101010101" pitchFamily="2" charset="-122"/>
              </a:rPr>
              <a:t>增加</a:t>
            </a:r>
          </a:p>
        </p:txBody>
      </p:sp>
      <p:sp>
        <p:nvSpPr>
          <p:cNvPr id="16" name="TextBox 15"/>
          <p:cNvSpPr txBox="1"/>
          <p:nvPr/>
        </p:nvSpPr>
        <p:spPr>
          <a:xfrm>
            <a:off x="6357950" y="4643446"/>
            <a:ext cx="743028" cy="416104"/>
          </a:xfrm>
          <a:prstGeom prst="rect">
            <a:avLst/>
          </a:prstGeom>
          <a:noFill/>
        </p:spPr>
        <p:txBody>
          <a:bodyPr wrap="square" lIns="76800" tIns="38400" rIns="76800" bIns="38400" rtlCol="0">
            <a:spAutoFit/>
          </a:bodyPr>
          <a:lstStyle/>
          <a:p>
            <a:r>
              <a:rPr lang="zh-CN" altLang="en-US" sz="2200" b="1" dirty="0">
                <a:solidFill>
                  <a:srgbClr val="FF0000"/>
                </a:solidFill>
                <a:latin typeface="Times New Roman" panose="02020603050405020304" pitchFamily="18" charset="0"/>
                <a:ea typeface="华文细黑" panose="02010600040101010101" pitchFamily="2" charset="-122"/>
              </a:rPr>
              <a:t>增加</a:t>
            </a:r>
          </a:p>
        </p:txBody>
      </p:sp>
      <p:sp>
        <p:nvSpPr>
          <p:cNvPr id="17" name="TextBox 16"/>
          <p:cNvSpPr txBox="1"/>
          <p:nvPr/>
        </p:nvSpPr>
        <p:spPr>
          <a:xfrm>
            <a:off x="7500958" y="4643446"/>
            <a:ext cx="743028" cy="416104"/>
          </a:xfrm>
          <a:prstGeom prst="rect">
            <a:avLst/>
          </a:prstGeom>
          <a:noFill/>
        </p:spPr>
        <p:txBody>
          <a:bodyPr wrap="square" lIns="76800" tIns="38400" rIns="76800" bIns="38400" rtlCol="0">
            <a:spAutoFit/>
          </a:bodyPr>
          <a:lstStyle/>
          <a:p>
            <a:r>
              <a:rPr lang="zh-CN" altLang="en-US" sz="2200" b="1" dirty="0">
                <a:solidFill>
                  <a:srgbClr val="FF0000"/>
                </a:solidFill>
                <a:latin typeface="Times New Roman" panose="02020603050405020304" pitchFamily="18" charset="0"/>
                <a:ea typeface="华文细黑" panose="02010600040101010101" pitchFamily="2" charset="-122"/>
              </a:rPr>
              <a:t>减少</a:t>
            </a:r>
          </a:p>
        </p:txBody>
      </p:sp>
      <p:sp>
        <p:nvSpPr>
          <p:cNvPr id="18" name="TextBox 17"/>
          <p:cNvSpPr txBox="1"/>
          <p:nvPr/>
        </p:nvSpPr>
        <p:spPr>
          <a:xfrm>
            <a:off x="4071934" y="5929330"/>
            <a:ext cx="743028" cy="416104"/>
          </a:xfrm>
          <a:prstGeom prst="rect">
            <a:avLst/>
          </a:prstGeom>
          <a:noFill/>
        </p:spPr>
        <p:txBody>
          <a:bodyPr wrap="square" lIns="76800" tIns="38400" rIns="76800" bIns="38400" rtlCol="0">
            <a:spAutoFit/>
          </a:bodyPr>
          <a:lstStyle/>
          <a:p>
            <a:r>
              <a:rPr lang="zh-CN" altLang="en-US" sz="2200" b="1" dirty="0">
                <a:solidFill>
                  <a:srgbClr val="FF0000"/>
                </a:solidFill>
                <a:latin typeface="Times New Roman" panose="02020603050405020304" pitchFamily="18" charset="0"/>
                <a:ea typeface="华文细黑" panose="02010600040101010101" pitchFamily="2" charset="-122"/>
              </a:rPr>
              <a:t>增加</a:t>
            </a:r>
          </a:p>
        </p:txBody>
      </p:sp>
      <p:sp>
        <p:nvSpPr>
          <p:cNvPr id="19" name="TextBox 18"/>
          <p:cNvSpPr txBox="1"/>
          <p:nvPr/>
        </p:nvSpPr>
        <p:spPr>
          <a:xfrm>
            <a:off x="5072066" y="5857892"/>
            <a:ext cx="743028" cy="416104"/>
          </a:xfrm>
          <a:prstGeom prst="rect">
            <a:avLst/>
          </a:prstGeom>
          <a:noFill/>
        </p:spPr>
        <p:txBody>
          <a:bodyPr wrap="square" lIns="76800" tIns="38400" rIns="76800" bIns="38400" rtlCol="0">
            <a:spAutoFit/>
          </a:bodyPr>
          <a:lstStyle/>
          <a:p>
            <a:r>
              <a:rPr lang="zh-CN" altLang="en-US" sz="2200" b="1" dirty="0">
                <a:solidFill>
                  <a:srgbClr val="FF0000"/>
                </a:solidFill>
                <a:latin typeface="Times New Roman" panose="02020603050405020304" pitchFamily="18" charset="0"/>
                <a:ea typeface="华文细黑" panose="02010600040101010101" pitchFamily="2" charset="-122"/>
              </a:rPr>
              <a:t>减少</a:t>
            </a:r>
          </a:p>
        </p:txBody>
      </p:sp>
      <p:sp>
        <p:nvSpPr>
          <p:cNvPr id="20" name="TextBox 19"/>
          <p:cNvSpPr txBox="1"/>
          <p:nvPr/>
        </p:nvSpPr>
        <p:spPr>
          <a:xfrm>
            <a:off x="6357950" y="5929330"/>
            <a:ext cx="743028" cy="416104"/>
          </a:xfrm>
          <a:prstGeom prst="rect">
            <a:avLst/>
          </a:prstGeom>
          <a:noFill/>
        </p:spPr>
        <p:txBody>
          <a:bodyPr wrap="square" lIns="76800" tIns="38400" rIns="76800" bIns="38400" rtlCol="0">
            <a:spAutoFit/>
          </a:bodyPr>
          <a:lstStyle/>
          <a:p>
            <a:r>
              <a:rPr lang="zh-CN" altLang="en-US" sz="2200" b="1" dirty="0">
                <a:solidFill>
                  <a:srgbClr val="FF0000"/>
                </a:solidFill>
                <a:latin typeface="Times New Roman" panose="02020603050405020304" pitchFamily="18" charset="0"/>
                <a:ea typeface="华文细黑" panose="02010600040101010101" pitchFamily="2" charset="-122"/>
              </a:rPr>
              <a:t>减少</a:t>
            </a:r>
          </a:p>
        </p:txBody>
      </p:sp>
      <p:sp>
        <p:nvSpPr>
          <p:cNvPr id="21" name="TextBox 20"/>
          <p:cNvSpPr txBox="1"/>
          <p:nvPr/>
        </p:nvSpPr>
        <p:spPr>
          <a:xfrm>
            <a:off x="7572396" y="5857892"/>
            <a:ext cx="743028" cy="416104"/>
          </a:xfrm>
          <a:prstGeom prst="rect">
            <a:avLst/>
          </a:prstGeom>
          <a:noFill/>
        </p:spPr>
        <p:txBody>
          <a:bodyPr wrap="square" lIns="76800" tIns="38400" rIns="76800" bIns="38400" rtlCol="0">
            <a:spAutoFit/>
          </a:bodyPr>
          <a:lstStyle/>
          <a:p>
            <a:r>
              <a:rPr lang="zh-CN" altLang="en-US" sz="2200" b="1" dirty="0">
                <a:solidFill>
                  <a:srgbClr val="FF0000"/>
                </a:solidFill>
                <a:latin typeface="Times New Roman" panose="02020603050405020304" pitchFamily="18" charset="0"/>
                <a:ea typeface="华文细黑" panose="02010600040101010101" pitchFamily="2" charset="-122"/>
              </a:rPr>
              <a:t>增加</a:t>
            </a:r>
          </a:p>
        </p:txBody>
      </p:sp>
      <p:sp>
        <p:nvSpPr>
          <p:cNvPr id="22" name="矩形 21"/>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4" name="圆角矩形 23"/>
          <p:cNvSpPr/>
          <p:nvPr/>
        </p:nvSpPr>
        <p:spPr>
          <a:xfrm>
            <a:off x="7758768" y="6659087"/>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
        <p:nvSpPr>
          <p:cNvPr id="25" name="圆角矩形 24">
            <a:hlinkClick r:id="rId3" action="ppaction://hlinksldjump"/>
          </p:cNvPr>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0000CC"/>
                </a:solidFill>
                <a:latin typeface="黑体" pitchFamily="49" charset="-122"/>
                <a:ea typeface="黑体" pitchFamily="49" charset="-122"/>
              </a:rPr>
              <a:t>返回</a:t>
            </a:r>
            <a:endParaRPr lang="zh-CN" altLang="en-US" sz="1200" dirty="0">
              <a:solidFill>
                <a:srgbClr val="0000CC"/>
              </a:solidFill>
              <a:latin typeface="黑体" pitchFamily="49" charset="-122"/>
              <a:ea typeface="黑体" pitchFamily="49" charset="-122"/>
            </a:endParaRPr>
          </a:p>
        </p:txBody>
      </p:sp>
    </p:spTree>
    <p:extLst>
      <p:ext uri="{BB962C8B-B14F-4D97-AF65-F5344CB8AC3E}">
        <p14:creationId xmlns:p14="http://schemas.microsoft.com/office/powerpoint/2010/main" xmlns="" val="173175001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linds(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linds(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linds(horizontal)">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linds(horizontal)">
                                      <p:cBhvr>
                                        <p:cTn id="52" dur="500"/>
                                        <p:tgtEl>
                                          <p:spTgt spid="15"/>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blinds(horizontal)">
                                      <p:cBhvr>
                                        <p:cTn id="57" dur="500"/>
                                        <p:tgtEl>
                                          <p:spTgt spid="16"/>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blinds(horizontal)">
                                      <p:cBhvr>
                                        <p:cTn id="62" dur="500"/>
                                        <p:tgtEl>
                                          <p:spTgt spid="17"/>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blinds(horizontal)">
                                      <p:cBhvr>
                                        <p:cTn id="67" dur="500"/>
                                        <p:tgtEl>
                                          <p:spTgt spid="18"/>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blinds(horizontal)">
                                      <p:cBhvr>
                                        <p:cTn id="72" dur="500"/>
                                        <p:tgtEl>
                                          <p:spTgt spid="19"/>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blinds(horizontal)">
                                      <p:cBhvr>
                                        <p:cTn id="77" dur="500"/>
                                        <p:tgtEl>
                                          <p:spTgt spid="20"/>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blinds(horizontal)">
                                      <p:cBhvr>
                                        <p:cTn id="82" dur="500"/>
                                        <p:tgtEl>
                                          <p:spTgt spid="21"/>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xit" presetSubtype="0" fill="hold" grpId="1" nodeType="clickEffect">
                                  <p:stCondLst>
                                    <p:cond delay="0"/>
                                  </p:stCondLst>
                                  <p:childTnLst>
                                    <p:animEffect transition="out" filter="fade">
                                      <p:cBhvr>
                                        <p:cTn id="86" dur="500"/>
                                        <p:tgtEl>
                                          <p:spTgt spid="6"/>
                                        </p:tgtEl>
                                      </p:cBhvr>
                                    </p:animEffect>
                                    <p:set>
                                      <p:cBhvr>
                                        <p:cTn id="87" dur="1" fill="hold">
                                          <p:stCondLst>
                                            <p:cond delay="499"/>
                                          </p:stCondLst>
                                        </p:cTn>
                                        <p:tgtEl>
                                          <p:spTgt spid="6"/>
                                        </p:tgtEl>
                                        <p:attrNameLst>
                                          <p:attrName>style.visibility</p:attrName>
                                        </p:attrNameLst>
                                      </p:cBhvr>
                                      <p:to>
                                        <p:strVal val="hidden"/>
                                      </p:to>
                                    </p:set>
                                  </p:childTnLst>
                                </p:cTn>
                              </p:par>
                              <p:par>
                                <p:cTn id="88" presetID="10" presetClass="exit" presetSubtype="0" fill="hold" grpId="1" nodeType="withEffect">
                                  <p:stCondLst>
                                    <p:cond delay="0"/>
                                  </p:stCondLst>
                                  <p:childTnLst>
                                    <p:animEffect transition="out" filter="fade">
                                      <p:cBhvr>
                                        <p:cTn id="89" dur="500"/>
                                        <p:tgtEl>
                                          <p:spTgt spid="7"/>
                                        </p:tgtEl>
                                      </p:cBhvr>
                                    </p:animEffect>
                                    <p:set>
                                      <p:cBhvr>
                                        <p:cTn id="90" dur="1" fill="hold">
                                          <p:stCondLst>
                                            <p:cond delay="499"/>
                                          </p:stCondLst>
                                        </p:cTn>
                                        <p:tgtEl>
                                          <p:spTgt spid="7"/>
                                        </p:tgtEl>
                                        <p:attrNameLst>
                                          <p:attrName>style.visibility</p:attrName>
                                        </p:attrNameLst>
                                      </p:cBhvr>
                                      <p:to>
                                        <p:strVal val="hidden"/>
                                      </p:to>
                                    </p:set>
                                  </p:childTnLst>
                                </p:cTn>
                              </p:par>
                              <p:par>
                                <p:cTn id="91" presetID="10" presetClass="exit" presetSubtype="0" fill="hold" grpId="1" nodeType="withEffect">
                                  <p:stCondLst>
                                    <p:cond delay="0"/>
                                  </p:stCondLst>
                                  <p:childTnLst>
                                    <p:animEffect transition="out" filter="fade">
                                      <p:cBhvr>
                                        <p:cTn id="92" dur="500"/>
                                        <p:tgtEl>
                                          <p:spTgt spid="8"/>
                                        </p:tgtEl>
                                      </p:cBhvr>
                                    </p:animEffect>
                                    <p:set>
                                      <p:cBhvr>
                                        <p:cTn id="93" dur="1" fill="hold">
                                          <p:stCondLst>
                                            <p:cond delay="499"/>
                                          </p:stCondLst>
                                        </p:cTn>
                                        <p:tgtEl>
                                          <p:spTgt spid="8"/>
                                        </p:tgtEl>
                                        <p:attrNameLst>
                                          <p:attrName>style.visibility</p:attrName>
                                        </p:attrNameLst>
                                      </p:cBhvr>
                                      <p:to>
                                        <p:strVal val="hidden"/>
                                      </p:to>
                                    </p:set>
                                  </p:childTnLst>
                                </p:cTn>
                              </p:par>
                              <p:par>
                                <p:cTn id="94" presetID="10" presetClass="exit" presetSubtype="0" fill="hold" grpId="1" nodeType="withEffect">
                                  <p:stCondLst>
                                    <p:cond delay="0"/>
                                  </p:stCondLst>
                                  <p:childTnLst>
                                    <p:animEffect transition="out" filter="fade">
                                      <p:cBhvr>
                                        <p:cTn id="95" dur="500"/>
                                        <p:tgtEl>
                                          <p:spTgt spid="9"/>
                                        </p:tgtEl>
                                      </p:cBhvr>
                                    </p:animEffect>
                                    <p:set>
                                      <p:cBhvr>
                                        <p:cTn id="96" dur="1" fill="hold">
                                          <p:stCondLst>
                                            <p:cond delay="499"/>
                                          </p:stCondLst>
                                        </p:cTn>
                                        <p:tgtEl>
                                          <p:spTgt spid="9"/>
                                        </p:tgtEl>
                                        <p:attrNameLst>
                                          <p:attrName>style.visibility</p:attrName>
                                        </p:attrNameLst>
                                      </p:cBhvr>
                                      <p:to>
                                        <p:strVal val="hidden"/>
                                      </p:to>
                                    </p:set>
                                  </p:childTnLst>
                                </p:cTn>
                              </p:par>
                              <p:par>
                                <p:cTn id="97" presetID="10" presetClass="exit" presetSubtype="0" fill="hold" grpId="1" nodeType="withEffect">
                                  <p:stCondLst>
                                    <p:cond delay="0"/>
                                  </p:stCondLst>
                                  <p:childTnLst>
                                    <p:animEffect transition="out" filter="fade">
                                      <p:cBhvr>
                                        <p:cTn id="98" dur="500"/>
                                        <p:tgtEl>
                                          <p:spTgt spid="10"/>
                                        </p:tgtEl>
                                      </p:cBhvr>
                                    </p:animEffect>
                                    <p:set>
                                      <p:cBhvr>
                                        <p:cTn id="99" dur="1" fill="hold">
                                          <p:stCondLst>
                                            <p:cond delay="499"/>
                                          </p:stCondLst>
                                        </p:cTn>
                                        <p:tgtEl>
                                          <p:spTgt spid="10"/>
                                        </p:tgtEl>
                                        <p:attrNameLst>
                                          <p:attrName>style.visibility</p:attrName>
                                        </p:attrNameLst>
                                      </p:cBhvr>
                                      <p:to>
                                        <p:strVal val="hidden"/>
                                      </p:to>
                                    </p:set>
                                  </p:childTnLst>
                                </p:cTn>
                              </p:par>
                              <p:par>
                                <p:cTn id="100" presetID="10" presetClass="exit" presetSubtype="0" fill="hold" grpId="1" nodeType="withEffect">
                                  <p:stCondLst>
                                    <p:cond delay="0"/>
                                  </p:stCondLst>
                                  <p:childTnLst>
                                    <p:animEffect transition="out" filter="fade">
                                      <p:cBhvr>
                                        <p:cTn id="101" dur="500"/>
                                        <p:tgtEl>
                                          <p:spTgt spid="11"/>
                                        </p:tgtEl>
                                      </p:cBhvr>
                                    </p:animEffect>
                                    <p:set>
                                      <p:cBhvr>
                                        <p:cTn id="102" dur="1" fill="hold">
                                          <p:stCondLst>
                                            <p:cond delay="499"/>
                                          </p:stCondLst>
                                        </p:cTn>
                                        <p:tgtEl>
                                          <p:spTgt spid="11"/>
                                        </p:tgtEl>
                                        <p:attrNameLst>
                                          <p:attrName>style.visibility</p:attrName>
                                        </p:attrNameLst>
                                      </p:cBhvr>
                                      <p:to>
                                        <p:strVal val="hidden"/>
                                      </p:to>
                                    </p:set>
                                  </p:childTnLst>
                                </p:cTn>
                              </p:par>
                              <p:par>
                                <p:cTn id="103" presetID="10" presetClass="exit" presetSubtype="0" fill="hold" grpId="1" nodeType="withEffect">
                                  <p:stCondLst>
                                    <p:cond delay="0"/>
                                  </p:stCondLst>
                                  <p:childTnLst>
                                    <p:animEffect transition="out" filter="fade">
                                      <p:cBhvr>
                                        <p:cTn id="104" dur="500"/>
                                        <p:tgtEl>
                                          <p:spTgt spid="12"/>
                                        </p:tgtEl>
                                      </p:cBhvr>
                                    </p:animEffect>
                                    <p:set>
                                      <p:cBhvr>
                                        <p:cTn id="105" dur="1" fill="hold">
                                          <p:stCondLst>
                                            <p:cond delay="499"/>
                                          </p:stCondLst>
                                        </p:cTn>
                                        <p:tgtEl>
                                          <p:spTgt spid="12"/>
                                        </p:tgtEl>
                                        <p:attrNameLst>
                                          <p:attrName>style.visibility</p:attrName>
                                        </p:attrNameLst>
                                      </p:cBhvr>
                                      <p:to>
                                        <p:strVal val="hidden"/>
                                      </p:to>
                                    </p:set>
                                  </p:childTnLst>
                                </p:cTn>
                              </p:par>
                              <p:par>
                                <p:cTn id="106" presetID="10" presetClass="exit" presetSubtype="0" fill="hold" grpId="1" nodeType="withEffect">
                                  <p:stCondLst>
                                    <p:cond delay="0"/>
                                  </p:stCondLst>
                                  <p:childTnLst>
                                    <p:animEffect transition="out" filter="fade">
                                      <p:cBhvr>
                                        <p:cTn id="107" dur="500"/>
                                        <p:tgtEl>
                                          <p:spTgt spid="13"/>
                                        </p:tgtEl>
                                      </p:cBhvr>
                                    </p:animEffect>
                                    <p:set>
                                      <p:cBhvr>
                                        <p:cTn id="108" dur="1" fill="hold">
                                          <p:stCondLst>
                                            <p:cond delay="499"/>
                                          </p:stCondLst>
                                        </p:cTn>
                                        <p:tgtEl>
                                          <p:spTgt spid="13"/>
                                        </p:tgtEl>
                                        <p:attrNameLst>
                                          <p:attrName>style.visibility</p:attrName>
                                        </p:attrNameLst>
                                      </p:cBhvr>
                                      <p:to>
                                        <p:strVal val="hidden"/>
                                      </p:to>
                                    </p:set>
                                  </p:childTnLst>
                                </p:cTn>
                              </p:par>
                              <p:par>
                                <p:cTn id="109" presetID="10" presetClass="exit" presetSubtype="0" fill="hold" grpId="1" nodeType="withEffect">
                                  <p:stCondLst>
                                    <p:cond delay="0"/>
                                  </p:stCondLst>
                                  <p:childTnLst>
                                    <p:animEffect transition="out" filter="fade">
                                      <p:cBhvr>
                                        <p:cTn id="110" dur="500"/>
                                        <p:tgtEl>
                                          <p:spTgt spid="14"/>
                                        </p:tgtEl>
                                      </p:cBhvr>
                                    </p:animEffect>
                                    <p:set>
                                      <p:cBhvr>
                                        <p:cTn id="111" dur="1" fill="hold">
                                          <p:stCondLst>
                                            <p:cond delay="499"/>
                                          </p:stCondLst>
                                        </p:cTn>
                                        <p:tgtEl>
                                          <p:spTgt spid="14"/>
                                        </p:tgtEl>
                                        <p:attrNameLst>
                                          <p:attrName>style.visibility</p:attrName>
                                        </p:attrNameLst>
                                      </p:cBhvr>
                                      <p:to>
                                        <p:strVal val="hidden"/>
                                      </p:to>
                                    </p:set>
                                  </p:childTnLst>
                                </p:cTn>
                              </p:par>
                              <p:par>
                                <p:cTn id="112" presetID="10" presetClass="exit" presetSubtype="0" fill="hold" grpId="1" nodeType="withEffect">
                                  <p:stCondLst>
                                    <p:cond delay="0"/>
                                  </p:stCondLst>
                                  <p:childTnLst>
                                    <p:animEffect transition="out" filter="fade">
                                      <p:cBhvr>
                                        <p:cTn id="113" dur="500"/>
                                        <p:tgtEl>
                                          <p:spTgt spid="15"/>
                                        </p:tgtEl>
                                      </p:cBhvr>
                                    </p:animEffect>
                                    <p:set>
                                      <p:cBhvr>
                                        <p:cTn id="114" dur="1" fill="hold">
                                          <p:stCondLst>
                                            <p:cond delay="499"/>
                                          </p:stCondLst>
                                        </p:cTn>
                                        <p:tgtEl>
                                          <p:spTgt spid="15"/>
                                        </p:tgtEl>
                                        <p:attrNameLst>
                                          <p:attrName>style.visibility</p:attrName>
                                        </p:attrNameLst>
                                      </p:cBhvr>
                                      <p:to>
                                        <p:strVal val="hidden"/>
                                      </p:to>
                                    </p:set>
                                  </p:childTnLst>
                                </p:cTn>
                              </p:par>
                              <p:par>
                                <p:cTn id="115" presetID="10" presetClass="exit" presetSubtype="0" fill="hold" grpId="1" nodeType="withEffect">
                                  <p:stCondLst>
                                    <p:cond delay="0"/>
                                  </p:stCondLst>
                                  <p:childTnLst>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10" presetClass="exit" presetSubtype="0" fill="hold" grpId="1" nodeType="withEffect">
                                  <p:stCondLst>
                                    <p:cond delay="0"/>
                                  </p:stCondLst>
                                  <p:childTnLst>
                                    <p:animEffect transition="out" filter="fade">
                                      <p:cBhvr>
                                        <p:cTn id="119" dur="500"/>
                                        <p:tgtEl>
                                          <p:spTgt spid="17"/>
                                        </p:tgtEl>
                                      </p:cBhvr>
                                    </p:animEffect>
                                    <p:set>
                                      <p:cBhvr>
                                        <p:cTn id="120" dur="1" fill="hold">
                                          <p:stCondLst>
                                            <p:cond delay="499"/>
                                          </p:stCondLst>
                                        </p:cTn>
                                        <p:tgtEl>
                                          <p:spTgt spid="17"/>
                                        </p:tgtEl>
                                        <p:attrNameLst>
                                          <p:attrName>style.visibility</p:attrName>
                                        </p:attrNameLst>
                                      </p:cBhvr>
                                      <p:to>
                                        <p:strVal val="hidden"/>
                                      </p:to>
                                    </p:set>
                                  </p:childTnLst>
                                </p:cTn>
                              </p:par>
                              <p:par>
                                <p:cTn id="121" presetID="10" presetClass="exit" presetSubtype="0" fill="hold" grpId="1" nodeType="withEffect">
                                  <p:stCondLst>
                                    <p:cond delay="0"/>
                                  </p:stCondLst>
                                  <p:childTnLst>
                                    <p:animEffect transition="out" filter="fade">
                                      <p:cBhvr>
                                        <p:cTn id="122" dur="500"/>
                                        <p:tgtEl>
                                          <p:spTgt spid="18"/>
                                        </p:tgtEl>
                                      </p:cBhvr>
                                    </p:animEffect>
                                    <p:set>
                                      <p:cBhvr>
                                        <p:cTn id="123" dur="1" fill="hold">
                                          <p:stCondLst>
                                            <p:cond delay="499"/>
                                          </p:stCondLst>
                                        </p:cTn>
                                        <p:tgtEl>
                                          <p:spTgt spid="18"/>
                                        </p:tgtEl>
                                        <p:attrNameLst>
                                          <p:attrName>style.visibility</p:attrName>
                                        </p:attrNameLst>
                                      </p:cBhvr>
                                      <p:to>
                                        <p:strVal val="hidden"/>
                                      </p:to>
                                    </p:set>
                                  </p:childTnLst>
                                </p:cTn>
                              </p:par>
                              <p:par>
                                <p:cTn id="124" presetID="10" presetClass="exit" presetSubtype="0" fill="hold" grpId="1" nodeType="withEffect">
                                  <p:stCondLst>
                                    <p:cond delay="0"/>
                                  </p:stCondLst>
                                  <p:childTnLst>
                                    <p:animEffect transition="out" filter="fade">
                                      <p:cBhvr>
                                        <p:cTn id="125" dur="500"/>
                                        <p:tgtEl>
                                          <p:spTgt spid="19"/>
                                        </p:tgtEl>
                                      </p:cBhvr>
                                    </p:animEffect>
                                    <p:set>
                                      <p:cBhvr>
                                        <p:cTn id="126" dur="1" fill="hold">
                                          <p:stCondLst>
                                            <p:cond delay="499"/>
                                          </p:stCondLst>
                                        </p:cTn>
                                        <p:tgtEl>
                                          <p:spTgt spid="19"/>
                                        </p:tgtEl>
                                        <p:attrNameLst>
                                          <p:attrName>style.visibility</p:attrName>
                                        </p:attrNameLst>
                                      </p:cBhvr>
                                      <p:to>
                                        <p:strVal val="hidden"/>
                                      </p:to>
                                    </p:set>
                                  </p:childTnLst>
                                </p:cTn>
                              </p:par>
                              <p:par>
                                <p:cTn id="127" presetID="10" presetClass="exit" presetSubtype="0" fill="hold" grpId="1" nodeType="withEffect">
                                  <p:stCondLst>
                                    <p:cond delay="0"/>
                                  </p:stCondLst>
                                  <p:childTnLst>
                                    <p:animEffect transition="out" filter="fade">
                                      <p:cBhvr>
                                        <p:cTn id="128" dur="500"/>
                                        <p:tgtEl>
                                          <p:spTgt spid="20"/>
                                        </p:tgtEl>
                                      </p:cBhvr>
                                    </p:animEffect>
                                    <p:set>
                                      <p:cBhvr>
                                        <p:cTn id="129" dur="1" fill="hold">
                                          <p:stCondLst>
                                            <p:cond delay="499"/>
                                          </p:stCondLst>
                                        </p:cTn>
                                        <p:tgtEl>
                                          <p:spTgt spid="20"/>
                                        </p:tgtEl>
                                        <p:attrNameLst>
                                          <p:attrName>style.visibility</p:attrName>
                                        </p:attrNameLst>
                                      </p:cBhvr>
                                      <p:to>
                                        <p:strVal val="hidden"/>
                                      </p:to>
                                    </p:set>
                                  </p:childTnLst>
                                </p:cTn>
                              </p:par>
                              <p:par>
                                <p:cTn id="130" presetID="10" presetClass="exit" presetSubtype="0" fill="hold" grpId="1" nodeType="withEffect">
                                  <p:stCondLst>
                                    <p:cond delay="0"/>
                                  </p:stCondLst>
                                  <p:childTnLst>
                                    <p:animEffect transition="out" filter="fade">
                                      <p:cBhvr>
                                        <p:cTn id="131" dur="500"/>
                                        <p:tgtEl>
                                          <p:spTgt spid="21"/>
                                        </p:tgtEl>
                                      </p:cBhvr>
                                    </p:animEffect>
                                    <p:set>
                                      <p:cBhvr>
                                        <p:cTn id="132"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6" grpId="0"/>
      <p:bldP spid="6" grpId="1"/>
      <p:bldP spid="7" grpId="0"/>
      <p:bldP spid="7" grpId="1"/>
      <p:bldP spid="8" grpId="0"/>
      <p:bldP spid="8" grpId="1"/>
      <p:bldP spid="9" grpId="0"/>
      <p:bldP spid="9" grpId="1"/>
      <p:bldP spid="10" grpId="0"/>
      <p:bldP spid="10" grpId="1"/>
      <p:bldP spid="11" grpId="0"/>
      <p:bldP spid="11" grpId="1"/>
      <p:bldP spid="12" grpId="0"/>
      <p:bldP spid="12" grpId="1"/>
      <p:bldP spid="13" grpId="0"/>
      <p:bldP spid="13" grpId="1"/>
      <p:bldP spid="14" grpId="0"/>
      <p:bldP spid="14" grpId="1"/>
      <p:bldP spid="15" grpId="0"/>
      <p:bldP spid="15" grpId="1"/>
      <p:bldP spid="16" grpId="0"/>
      <p:bldP spid="16" grpId="1"/>
      <p:bldP spid="17" grpId="0"/>
      <p:bldP spid="17" grpId="1"/>
      <p:bldP spid="18" grpId="0"/>
      <p:bldP spid="18" grpId="1"/>
      <p:bldP spid="19" grpId="0"/>
      <p:bldP spid="19" grpId="1"/>
      <p:bldP spid="20" grpId="0"/>
      <p:bldP spid="20" grpId="1"/>
      <p:bldP spid="21" grpId="0"/>
      <p:bldP spid="21"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8919" y="-205283"/>
            <a:ext cx="8814644" cy="712777"/>
          </a:xfrm>
          <a:prstGeom prst="rect">
            <a:avLst/>
          </a:prstGeom>
          <a:noFill/>
        </p:spPr>
        <p:txBody>
          <a:bodyPr wrap="square" lIns="102382" tIns="51190" rIns="102382" bIns="51190" rtlCol="0">
            <a:spAutoFit/>
          </a:bodyPr>
          <a:lstStyle/>
          <a:p>
            <a:pPr>
              <a:lnSpc>
                <a:spcPct val="165000"/>
              </a:lnSpc>
            </a:pPr>
            <a:r>
              <a:rPr lang="zh-CN" altLang="en-US" sz="2400" b="1" kern="100" dirty="0" smtClean="0">
                <a:solidFill>
                  <a:srgbClr val="0000FF"/>
                </a:solidFill>
                <a:latin typeface="Times New Roman" panose="02020603050405020304" pitchFamily="18" charset="0"/>
                <a:ea typeface="华文细黑" panose="02010600040101010101" pitchFamily="2" charset="-122"/>
                <a:cs typeface="Times New Roman"/>
              </a:rPr>
              <a:t>模型</a:t>
            </a:r>
            <a:r>
              <a:rPr lang="zh-CN" altLang="en-US" sz="2400" b="1" kern="100" dirty="0">
                <a:solidFill>
                  <a:srgbClr val="0000FF"/>
                </a:solidFill>
                <a:latin typeface="Times New Roman" panose="02020603050405020304" pitchFamily="18" charset="0"/>
                <a:ea typeface="华文细黑" panose="02010600040101010101" pitchFamily="2" charset="-122"/>
                <a:cs typeface="Times New Roman"/>
              </a:rPr>
              <a:t>法分析物质的量的变化</a:t>
            </a:r>
          </a:p>
        </p:txBody>
      </p:sp>
      <p:pic>
        <p:nvPicPr>
          <p:cNvPr id="1026" name="Picture 2" descr="16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28595" y="571480"/>
            <a:ext cx="6527297" cy="26432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7" name="Picture 3" descr="168"/>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14348" y="3571876"/>
            <a:ext cx="6357982" cy="26425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6"/>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8" name="圆角矩形 7">
            <a:hlinkClick r:id="rId4" action="ppaction://hlinksldjump"/>
          </p:cNvPr>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0000CC"/>
                </a:solidFill>
                <a:latin typeface="黑体" pitchFamily="49" charset="-122"/>
                <a:ea typeface="黑体" pitchFamily="49" charset="-122"/>
              </a:rPr>
              <a:t>返回</a:t>
            </a:r>
            <a:endParaRPr lang="zh-CN" altLang="en-US" sz="1200" dirty="0">
              <a:solidFill>
                <a:srgbClr val="0000CC"/>
              </a:solidFill>
              <a:latin typeface="黑体" pitchFamily="49" charset="-122"/>
              <a:ea typeface="黑体" pitchFamily="49" charset="-122"/>
            </a:endParaRPr>
          </a:p>
        </p:txBody>
      </p:sp>
    </p:spTree>
    <p:extLst>
      <p:ext uri="{BB962C8B-B14F-4D97-AF65-F5344CB8AC3E}">
        <p14:creationId xmlns:p14="http://schemas.microsoft.com/office/powerpoint/2010/main" xmlns="" val="39248646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64516" y="549347"/>
            <a:ext cx="8814644" cy="712777"/>
          </a:xfrm>
          <a:prstGeom prst="rect">
            <a:avLst/>
          </a:prstGeom>
          <a:noFill/>
        </p:spPr>
        <p:txBody>
          <a:bodyPr wrap="square" lIns="102382" tIns="51190" rIns="102382" bIns="51190" rtlCol="0">
            <a:spAutoFit/>
          </a:bodyPr>
          <a:lstStyle/>
          <a:p>
            <a:pPr algn="ctr">
              <a:lnSpc>
                <a:spcPct val="165000"/>
              </a:lnSpc>
            </a:pPr>
            <a:r>
              <a:rPr lang="zh-CN" altLang="en-US" sz="2400" b="1" kern="100" dirty="0" smtClean="0">
                <a:solidFill>
                  <a:srgbClr val="0000FF"/>
                </a:solidFill>
                <a:latin typeface="Times New Roman" panose="02020603050405020304" pitchFamily="18" charset="0"/>
                <a:ea typeface="华文细黑" panose="02010600040101010101" pitchFamily="2" charset="-122"/>
                <a:cs typeface="Times New Roman"/>
              </a:rPr>
              <a:t>利用</a:t>
            </a:r>
            <a:r>
              <a:rPr lang="zh-CN" altLang="en-US" sz="2400" b="1" kern="100" dirty="0">
                <a:solidFill>
                  <a:srgbClr val="0000FF"/>
                </a:solidFill>
                <a:latin typeface="Times New Roman" panose="02020603050405020304" pitchFamily="18" charset="0"/>
                <a:ea typeface="华文细黑" panose="02010600040101010101" pitchFamily="2" charset="-122"/>
                <a:cs typeface="Times New Roman"/>
              </a:rPr>
              <a:t>光合作用简图理解光反应和暗反应之间的关系</a:t>
            </a:r>
          </a:p>
        </p:txBody>
      </p:sp>
      <p:sp>
        <p:nvSpPr>
          <p:cNvPr id="2" name="TextBox 1"/>
          <p:cNvSpPr txBox="1"/>
          <p:nvPr/>
        </p:nvSpPr>
        <p:spPr>
          <a:xfrm>
            <a:off x="250957" y="4652853"/>
            <a:ext cx="8696098" cy="1693377"/>
          </a:xfrm>
          <a:prstGeom prst="rect">
            <a:avLst/>
          </a:prstGeom>
          <a:noFill/>
        </p:spPr>
        <p:txBody>
          <a:bodyPr wrap="square" lIns="76800" tIns="38400" rIns="76800" bIns="38400" rtlCol="0">
            <a:spAutoFit/>
          </a:bodyPr>
          <a:lstStyle/>
          <a:p>
            <a:pPr>
              <a:lnSpc>
                <a:spcPts val="42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光反应为暗反应提供</a:t>
            </a:r>
            <a:r>
              <a:rPr lang="en-US" altLang="zh-CN" sz="2200" b="1" dirty="0">
                <a:latin typeface="Times New Roman" panose="02020603050405020304" pitchFamily="18" charset="0"/>
                <a:ea typeface="华文细黑" panose="02010600040101010101" pitchFamily="2" charset="-122"/>
              </a:rPr>
              <a:t>[H]</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ATP</a:t>
            </a:r>
            <a:r>
              <a:rPr lang="zh-CN" altLang="en-US" sz="2200" b="1" dirty="0">
                <a:latin typeface="Times New Roman" panose="02020603050405020304" pitchFamily="18" charset="0"/>
                <a:ea typeface="华文细黑" panose="02010600040101010101" pitchFamily="2" charset="-122"/>
              </a:rPr>
              <a:t>，暗反应为光反应提供</a:t>
            </a:r>
            <a:r>
              <a:rPr lang="en-US" altLang="zh-CN" sz="2200" b="1" dirty="0">
                <a:latin typeface="Times New Roman" panose="02020603050405020304" pitchFamily="18" charset="0"/>
                <a:ea typeface="华文细黑" panose="02010600040101010101" pitchFamily="2" charset="-122"/>
              </a:rPr>
              <a:t>ADP</a:t>
            </a:r>
            <a:r>
              <a:rPr lang="zh-CN" altLang="en-US" sz="2200" b="1" dirty="0">
                <a:latin typeface="Times New Roman" panose="02020603050405020304" pitchFamily="18" charset="0"/>
                <a:ea typeface="华文细黑" panose="02010600040101010101" pitchFamily="2" charset="-122"/>
              </a:rPr>
              <a:t>和</a:t>
            </a:r>
            <a:r>
              <a:rPr lang="en-US" altLang="zh-CN" sz="2200" b="1" dirty="0">
                <a:latin typeface="Times New Roman" panose="02020603050405020304" pitchFamily="18" charset="0"/>
                <a:ea typeface="华文细黑" panose="02010600040101010101" pitchFamily="2" charset="-122"/>
              </a:rPr>
              <a:t>Pi</a:t>
            </a:r>
            <a:r>
              <a:rPr lang="zh-CN" altLang="en-US" sz="2200" b="1" dirty="0">
                <a:latin typeface="Times New Roman" panose="02020603050405020304" pitchFamily="18" charset="0"/>
                <a:ea typeface="华文细黑" panose="02010600040101010101" pitchFamily="2" charset="-122"/>
              </a:rPr>
              <a:t>。</a:t>
            </a:r>
          </a:p>
          <a:p>
            <a:pPr>
              <a:lnSpc>
                <a:spcPts val="42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没有光反应，暗反应无法进行；没有暗反应，有机物无法合成，光反应也会受到抑制。</a:t>
            </a:r>
          </a:p>
        </p:txBody>
      </p:sp>
      <p:sp>
        <p:nvSpPr>
          <p:cNvPr id="7" name="矩形 6"/>
          <p:cNvSpPr/>
          <p:nvPr/>
        </p:nvSpPr>
        <p:spPr>
          <a:xfrm>
            <a:off x="0" y="333437"/>
            <a:ext cx="1655296" cy="6097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8" name="TextBox 7"/>
          <p:cNvSpPr txBox="1"/>
          <p:nvPr/>
        </p:nvSpPr>
        <p:spPr>
          <a:xfrm>
            <a:off x="164365" y="261381"/>
            <a:ext cx="1296313" cy="1185546"/>
          </a:xfrm>
          <a:prstGeom prst="rect">
            <a:avLst/>
          </a:prstGeom>
          <a:noFill/>
        </p:spPr>
        <p:txBody>
          <a:bodyPr wrap="square" lIns="76800" tIns="38400" rIns="76800" bIns="38400" rtlCol="0">
            <a:spAutoFit/>
          </a:bodyPr>
          <a:lstStyle/>
          <a:p>
            <a:pPr algn="ctr">
              <a:lnSpc>
                <a:spcPct val="150000"/>
              </a:lnSpc>
              <a:tabLst>
                <a:tab pos="1587932" algn="l"/>
              </a:tabLst>
            </a:pPr>
            <a:r>
              <a:rPr lang="zh-CN" altLang="en-US" sz="2400" b="1" kern="100" dirty="0" smtClean="0">
                <a:solidFill>
                  <a:schemeClr val="bg1"/>
                </a:solidFill>
                <a:latin typeface="+mj-ea"/>
                <a:ea typeface="+mj-ea"/>
                <a:cs typeface="Courier New"/>
              </a:rPr>
              <a:t>方法技巧</a:t>
            </a:r>
            <a:endParaRPr lang="zh-CN" altLang="en-US" sz="2400" b="1" kern="100" dirty="0">
              <a:solidFill>
                <a:schemeClr val="bg1"/>
              </a:solidFill>
              <a:latin typeface="+mj-ea"/>
              <a:ea typeface="+mj-ea"/>
              <a:cs typeface="Courier New"/>
            </a:endParaRPr>
          </a:p>
        </p:txBody>
      </p:sp>
      <p:pic>
        <p:nvPicPr>
          <p:cNvPr id="17410" name="Picture 2" descr="16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090940" y="1350042"/>
            <a:ext cx="4675248" cy="33439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2296600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0" y="285728"/>
            <a:ext cx="8514995" cy="842062"/>
          </a:xfrm>
          <a:prstGeom prst="rect">
            <a:avLst/>
          </a:prstGeom>
        </p:spPr>
        <p:txBody>
          <a:bodyPr wrap="square" lIns="102398" tIns="51199" rIns="102398" bIns="51199">
            <a:spAutoFit/>
          </a:bodyPr>
          <a:lstStyle/>
          <a:p>
            <a:pPr>
              <a:lnSpc>
                <a:spcPct val="150000"/>
              </a:lnSpc>
            </a:pPr>
            <a:r>
              <a:rPr lang="zh-CN" altLang="en-US" sz="3200" b="1" dirty="0" smtClean="0">
                <a:solidFill>
                  <a:srgbClr val="FF0000"/>
                </a:solidFill>
                <a:latin typeface="Times New Roman" panose="02020603050405020304" pitchFamily="18" charset="0"/>
                <a:ea typeface="华文细黑" panose="02010600040101010101" pitchFamily="2" charset="-122"/>
              </a:rPr>
              <a:t>知识点二</a:t>
            </a:r>
            <a:r>
              <a:rPr lang="zh-CN" altLang="en-US" sz="2200" b="1" dirty="0" smtClean="0">
                <a:latin typeface="Times New Roman" panose="02020603050405020304" pitchFamily="18" charset="0"/>
                <a:ea typeface="华文细黑" panose="02010600040101010101" pitchFamily="2" charset="-122"/>
              </a:rPr>
              <a:t>光合作用</a:t>
            </a:r>
            <a:r>
              <a:rPr lang="zh-CN" altLang="en-US" sz="2200" b="1" dirty="0">
                <a:latin typeface="Times New Roman" panose="02020603050405020304" pitchFamily="18" charset="0"/>
                <a:ea typeface="华文细黑" panose="02010600040101010101" pitchFamily="2" charset="-122"/>
              </a:rPr>
              <a:t>的探究历程</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连线</a:t>
            </a:r>
            <a:r>
              <a:rPr lang="en-US" altLang="zh-CN" sz="2200" b="1" dirty="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grpSp>
        <p:nvGrpSpPr>
          <p:cNvPr id="3" name="组合 2"/>
          <p:cNvGrpSpPr/>
          <p:nvPr/>
        </p:nvGrpSpPr>
        <p:grpSpPr>
          <a:xfrm>
            <a:off x="1404294" y="1392784"/>
            <a:ext cx="6805643" cy="4627904"/>
            <a:chOff x="1846733" y="1105073"/>
            <a:chExt cx="9073009" cy="4628976"/>
          </a:xfrm>
        </p:grpSpPr>
        <p:pic>
          <p:nvPicPr>
            <p:cNvPr id="8194" name="Picture 2" descr="15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846733" y="1105073"/>
              <a:ext cx="9073009" cy="46289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矩形 1"/>
            <p:cNvSpPr/>
            <p:nvPr/>
          </p:nvSpPr>
          <p:spPr>
            <a:xfrm>
              <a:off x="4006974" y="2277665"/>
              <a:ext cx="1296144" cy="34563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358902" y="5302002"/>
              <a:ext cx="1296144"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386345" y="4005856"/>
              <a:ext cx="1296144"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3070870" y="3419560"/>
              <a:ext cx="1296144" cy="5862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3708095" y="2833265"/>
              <a:ext cx="1296144" cy="5862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5" name="直接连接符 4"/>
          <p:cNvCxnSpPr/>
          <p:nvPr/>
        </p:nvCxnSpPr>
        <p:spPr>
          <a:xfrm>
            <a:off x="3057304" y="2732964"/>
            <a:ext cx="939617" cy="53993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2808633" y="2732964"/>
            <a:ext cx="1188287" cy="53993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2298450" y="3921561"/>
            <a:ext cx="1674404" cy="1163241"/>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21" idx="1"/>
          </p:cNvCxnSpPr>
          <p:nvPr/>
        </p:nvCxnSpPr>
        <p:spPr>
          <a:xfrm flipV="1">
            <a:off x="2559153" y="3921561"/>
            <a:ext cx="1413701" cy="551312"/>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3057304" y="4553430"/>
            <a:ext cx="915550" cy="551312"/>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2538568" y="5714840"/>
            <a:ext cx="1403004"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8" name="圆角矩形 27"/>
          <p:cNvSpPr/>
          <p:nvPr/>
        </p:nvSpPr>
        <p:spPr>
          <a:xfrm>
            <a:off x="8535907" y="6659087"/>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
        <p:nvSpPr>
          <p:cNvPr id="29" name="五边形 28"/>
          <p:cNvSpPr/>
          <p:nvPr/>
        </p:nvSpPr>
        <p:spPr bwMode="auto">
          <a:xfrm rot="5400000">
            <a:off x="7760754" y="-106921"/>
            <a:ext cx="1289052" cy="1487820"/>
          </a:xfrm>
          <a:prstGeom prst="homePlate">
            <a:avLst>
              <a:gd name="adj" fmla="val 33921"/>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02382" tIns="51190" rIns="102382" bIns="51190" anchor="ctr"/>
          <a:lstStyle/>
          <a:p>
            <a:pPr algn="ctr" eaLnBrk="1" hangingPunct="1"/>
            <a:endParaRPr lang="zh-CN" altLang="en-US" b="1">
              <a:solidFill>
                <a:srgbClr val="FFFFFF"/>
              </a:solidFill>
              <a:ea typeface="宋体" charset="-122"/>
            </a:endParaRPr>
          </a:p>
        </p:txBody>
      </p:sp>
      <p:sp>
        <p:nvSpPr>
          <p:cNvPr id="31" name="矩形 30"/>
          <p:cNvSpPr/>
          <p:nvPr/>
        </p:nvSpPr>
        <p:spPr>
          <a:xfrm>
            <a:off x="7762252" y="264397"/>
            <a:ext cx="1443915" cy="462271"/>
          </a:xfrm>
          <a:prstGeom prst="rect">
            <a:avLst/>
          </a:prstGeom>
        </p:spPr>
        <p:txBody>
          <a:bodyPr wrap="none" lIns="76800" tIns="38400" rIns="76800" bIns="38400">
            <a:spAutoFit/>
          </a:bodyPr>
          <a:lstStyle/>
          <a:p>
            <a:pPr lvl="0" algn="ctr">
              <a:defRPr/>
            </a:pPr>
            <a:r>
              <a:rPr lang="zh-CN" altLang="en-US" sz="2500" b="1" dirty="0">
                <a:solidFill>
                  <a:schemeClr val="lt1"/>
                </a:solidFill>
                <a:latin typeface="+mj-ea"/>
                <a:ea typeface="+mj-ea"/>
              </a:rPr>
              <a:t>知识梳理</a:t>
            </a:r>
          </a:p>
        </p:txBody>
      </p:sp>
    </p:spTree>
    <p:extLst>
      <p:ext uri="{BB962C8B-B14F-4D97-AF65-F5344CB8AC3E}">
        <p14:creationId xmlns:p14="http://schemas.microsoft.com/office/powerpoint/2010/main" xmlns="" val="10097137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left)">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left)">
                                      <p:cBhvr>
                                        <p:cTn id="27" dur="500"/>
                                        <p:tgtEl>
                                          <p:spTgt spid="3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wipe(left)">
                                      <p:cBhvr>
                                        <p:cTn id="32" dur="500"/>
                                        <p:tgtEl>
                                          <p:spTgt spid="3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5"/>
                                        </p:tgtEl>
                                      </p:cBhvr>
                                    </p:animEffect>
                                    <p:set>
                                      <p:cBhvr>
                                        <p:cTn id="37" dur="1" fill="hold">
                                          <p:stCondLst>
                                            <p:cond delay="499"/>
                                          </p:stCondLst>
                                        </p:cTn>
                                        <p:tgtEl>
                                          <p:spTgt spid="5"/>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500"/>
                                        <p:tgtEl>
                                          <p:spTgt spid="24"/>
                                        </p:tgtEl>
                                      </p:cBhvr>
                                    </p:animEffect>
                                    <p:set>
                                      <p:cBhvr>
                                        <p:cTn id="40" dur="1" fill="hold">
                                          <p:stCondLst>
                                            <p:cond delay="499"/>
                                          </p:stCondLst>
                                        </p:cTn>
                                        <p:tgtEl>
                                          <p:spTgt spid="24"/>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500"/>
                                        <p:tgtEl>
                                          <p:spTgt spid="27"/>
                                        </p:tgtEl>
                                      </p:cBhvr>
                                    </p:animEffect>
                                    <p:set>
                                      <p:cBhvr>
                                        <p:cTn id="43" dur="1" fill="hold">
                                          <p:stCondLst>
                                            <p:cond delay="499"/>
                                          </p:stCondLst>
                                        </p:cTn>
                                        <p:tgtEl>
                                          <p:spTgt spid="27"/>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500"/>
                                        <p:tgtEl>
                                          <p:spTgt spid="30"/>
                                        </p:tgtEl>
                                      </p:cBhvr>
                                    </p:animEffect>
                                    <p:set>
                                      <p:cBhvr>
                                        <p:cTn id="46" dur="1" fill="hold">
                                          <p:stCondLst>
                                            <p:cond delay="499"/>
                                          </p:stCondLst>
                                        </p:cTn>
                                        <p:tgtEl>
                                          <p:spTgt spid="30"/>
                                        </p:tgtEl>
                                        <p:attrNameLst>
                                          <p:attrName>style.visibility</p:attrName>
                                        </p:attrNameLst>
                                      </p:cBhvr>
                                      <p:to>
                                        <p:strVal val="hidden"/>
                                      </p:to>
                                    </p:set>
                                  </p:childTnLst>
                                </p:cTn>
                              </p:par>
                              <p:par>
                                <p:cTn id="47" presetID="10" presetClass="exit" presetSubtype="0" fill="hold" nodeType="withEffect">
                                  <p:stCondLst>
                                    <p:cond delay="0"/>
                                  </p:stCondLst>
                                  <p:childTnLst>
                                    <p:animEffect transition="out" filter="fade">
                                      <p:cBhvr>
                                        <p:cTn id="48" dur="500"/>
                                        <p:tgtEl>
                                          <p:spTgt spid="35"/>
                                        </p:tgtEl>
                                      </p:cBhvr>
                                    </p:animEffect>
                                    <p:set>
                                      <p:cBhvr>
                                        <p:cTn id="49" dur="1" fill="hold">
                                          <p:stCondLst>
                                            <p:cond delay="499"/>
                                          </p:stCondLst>
                                        </p:cTn>
                                        <p:tgtEl>
                                          <p:spTgt spid="35"/>
                                        </p:tgtEl>
                                        <p:attrNameLst>
                                          <p:attrName>style.visibility</p:attrName>
                                        </p:attrNameLst>
                                      </p:cBhvr>
                                      <p:to>
                                        <p:strVal val="hidden"/>
                                      </p:to>
                                    </p:set>
                                  </p:childTnLst>
                                </p:cTn>
                              </p:par>
                              <p:par>
                                <p:cTn id="50" presetID="10" presetClass="exit" presetSubtype="0" fill="hold" nodeType="withEffect">
                                  <p:stCondLst>
                                    <p:cond delay="0"/>
                                  </p:stCondLst>
                                  <p:childTnLst>
                                    <p:animEffect transition="out" filter="fade">
                                      <p:cBhvr>
                                        <p:cTn id="51" dur="500"/>
                                        <p:tgtEl>
                                          <p:spTgt spid="37"/>
                                        </p:tgtEl>
                                      </p:cBhvr>
                                    </p:animEffect>
                                    <p:set>
                                      <p:cBhvr>
                                        <p:cTn id="52"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28"/>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139283" y="693330"/>
            <a:ext cx="8919446" cy="3658217"/>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某</a:t>
            </a:r>
            <a:r>
              <a:rPr lang="zh-CN" altLang="en-US" sz="2200" b="1" dirty="0">
                <a:latin typeface="Times New Roman" panose="02020603050405020304" pitchFamily="18" charset="0"/>
                <a:ea typeface="华文细黑" panose="02010600040101010101" pitchFamily="2" charset="-122"/>
              </a:rPr>
              <a:t>植物叶片不同部位的颜色不同，将该植物在</a:t>
            </a:r>
            <a:r>
              <a:rPr lang="zh-CN" altLang="en-US" sz="2200" b="1" dirty="0" smtClean="0">
                <a:latin typeface="Times New Roman" panose="02020603050405020304" pitchFamily="18" charset="0"/>
                <a:ea typeface="华文细黑" panose="02010600040101010101" pitchFamily="2" charset="-122"/>
              </a:rPr>
              <a:t>黑</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暗中</a:t>
            </a:r>
            <a:r>
              <a:rPr lang="zh-CN" altLang="en-US" sz="2200" b="1" dirty="0">
                <a:latin typeface="Times New Roman" panose="02020603050405020304" pitchFamily="18" charset="0"/>
                <a:ea typeface="华文细黑" panose="02010600040101010101" pitchFamily="2" charset="-122"/>
              </a:rPr>
              <a:t>放置</a:t>
            </a:r>
            <a:r>
              <a:rPr lang="en-US" altLang="zh-CN" sz="2200" b="1" dirty="0">
                <a:latin typeface="Times New Roman" panose="02020603050405020304" pitchFamily="18" charset="0"/>
                <a:ea typeface="华文细黑" panose="02010600040101010101" pitchFamily="2" charset="-122"/>
              </a:rPr>
              <a:t>48 h</a:t>
            </a:r>
            <a:r>
              <a:rPr lang="zh-CN" altLang="en-US" sz="2200" b="1" dirty="0">
                <a:latin typeface="Times New Roman" panose="02020603050405020304" pitchFamily="18" charset="0"/>
                <a:ea typeface="华文细黑" panose="02010600040101010101" pitchFamily="2" charset="-122"/>
              </a:rPr>
              <a:t>后，用锡箔纸遮蔽叶片两面，如图所示。在日光下照光一段时间，去除锡箔纸，用碘染色法处理叶片，观察到叶片有的部位出现蓝色，有的没有出现蓝色。其中，没有出现蓝色的部位是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r>
              <a:rPr lang="en-US" altLang="zh-CN" sz="2200" b="1" dirty="0" err="1">
                <a:latin typeface="Times New Roman" panose="02020603050405020304" pitchFamily="18" charset="0"/>
                <a:ea typeface="华文细黑" panose="02010600040101010101" pitchFamily="2" charset="-122"/>
              </a:rPr>
              <a:t>A.a</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和</a:t>
            </a:r>
            <a:r>
              <a:rPr lang="en-US" altLang="zh-CN" sz="2200" b="1" dirty="0">
                <a:latin typeface="Times New Roman" panose="02020603050405020304" pitchFamily="18" charset="0"/>
                <a:ea typeface="华文细黑" panose="02010600040101010101" pitchFamily="2" charset="-122"/>
              </a:rPr>
              <a:t>d  	</a:t>
            </a:r>
            <a:r>
              <a:rPr lang="en-US" altLang="zh-CN" sz="2200" b="1" dirty="0" err="1">
                <a:latin typeface="Times New Roman" panose="02020603050405020304" pitchFamily="18" charset="0"/>
                <a:ea typeface="华文细黑" panose="02010600040101010101" pitchFamily="2" charset="-122"/>
              </a:rPr>
              <a:t>B.a</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c</a:t>
            </a:r>
            <a:r>
              <a:rPr lang="zh-CN" altLang="en-US" sz="2200" b="1" dirty="0">
                <a:latin typeface="Times New Roman" panose="02020603050405020304" pitchFamily="18" charset="0"/>
                <a:ea typeface="华文细黑" panose="02010600040101010101" pitchFamily="2" charset="-122"/>
              </a:rPr>
              <a:t>和</a:t>
            </a:r>
            <a:r>
              <a:rPr lang="en-US" altLang="zh-CN" sz="2200" b="1" dirty="0">
                <a:latin typeface="Times New Roman" panose="02020603050405020304" pitchFamily="18" charset="0"/>
                <a:ea typeface="华文细黑" panose="02010600040101010101" pitchFamily="2" charset="-122"/>
              </a:rPr>
              <a:t>e</a:t>
            </a:r>
          </a:p>
          <a:p>
            <a:pPr>
              <a:lnSpc>
                <a:spcPct val="150000"/>
              </a:lnSpc>
            </a:pPr>
            <a:r>
              <a:rPr lang="en-US" altLang="zh-CN" sz="2200" b="1" dirty="0" err="1">
                <a:latin typeface="Times New Roman" panose="02020603050405020304" pitchFamily="18" charset="0"/>
                <a:ea typeface="华文细黑" panose="02010600040101010101" pitchFamily="2" charset="-122"/>
              </a:rPr>
              <a:t>C.c</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d</a:t>
            </a:r>
            <a:r>
              <a:rPr lang="zh-CN" altLang="en-US" sz="2200" b="1" dirty="0">
                <a:latin typeface="Times New Roman" panose="02020603050405020304" pitchFamily="18" charset="0"/>
                <a:ea typeface="华文细黑" panose="02010600040101010101" pitchFamily="2" charset="-122"/>
              </a:rPr>
              <a:t>和</a:t>
            </a:r>
            <a:r>
              <a:rPr lang="en-US" altLang="zh-CN" sz="2200" b="1" dirty="0">
                <a:latin typeface="Times New Roman" panose="02020603050405020304" pitchFamily="18" charset="0"/>
                <a:ea typeface="华文细黑" panose="02010600040101010101" pitchFamily="2" charset="-122"/>
              </a:rPr>
              <a:t>e  	</a:t>
            </a:r>
            <a:r>
              <a:rPr lang="en-US" altLang="zh-CN" sz="2200" b="1" dirty="0" err="1">
                <a:latin typeface="Times New Roman" panose="02020603050405020304" pitchFamily="18" charset="0"/>
                <a:ea typeface="华文细黑" panose="02010600040101010101" pitchFamily="2" charset="-122"/>
              </a:rPr>
              <a:t>D.b</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c</a:t>
            </a:r>
            <a:r>
              <a:rPr lang="zh-CN" altLang="en-US" sz="2200" b="1" dirty="0">
                <a:latin typeface="Times New Roman" panose="02020603050405020304" pitchFamily="18" charset="0"/>
                <a:ea typeface="华文细黑" panose="02010600040101010101" pitchFamily="2" charset="-122"/>
              </a:rPr>
              <a:t>和</a:t>
            </a:r>
            <a:r>
              <a:rPr lang="en-US" altLang="zh-CN" sz="2200" b="1" dirty="0">
                <a:latin typeface="Times New Roman" panose="02020603050405020304" pitchFamily="18" charset="0"/>
                <a:ea typeface="华文细黑" panose="02010600040101010101" pitchFamily="2" charset="-122"/>
              </a:rPr>
              <a:t>e</a:t>
            </a: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p:txBody>
      </p:sp>
      <p:sp>
        <p:nvSpPr>
          <p:cNvPr id="19" name="Text Box 18"/>
          <p:cNvSpPr txBox="1">
            <a:spLocks noChangeArrowheads="1"/>
          </p:cNvSpPr>
          <p:nvPr/>
        </p:nvSpPr>
        <p:spPr bwMode="auto">
          <a:xfrm>
            <a:off x="139283" y="242246"/>
            <a:ext cx="8807773" cy="44193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200" b="1" dirty="0">
                <a:solidFill>
                  <a:srgbClr val="0000FF"/>
                </a:solidFill>
                <a:latin typeface="华文细黑" panose="02010600040101010101" pitchFamily="2" charset="-122"/>
                <a:ea typeface="华文细黑" panose="02010600040101010101" pitchFamily="2" charset="-122"/>
              </a:rPr>
              <a:t>　探究光合作用历程的实验分析</a:t>
            </a:r>
            <a:endParaRPr lang="en-US" altLang="zh-CN" sz="2200" b="1" dirty="0">
              <a:solidFill>
                <a:srgbClr val="0000FF"/>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0" name="TextBox 19"/>
          <p:cNvSpPr txBox="1"/>
          <p:nvPr/>
        </p:nvSpPr>
        <p:spPr>
          <a:xfrm>
            <a:off x="139283" y="4406431"/>
            <a:ext cx="8983568" cy="1601044"/>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部位</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e</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被锡箔纸遮盖，所以不能进行光合作用，而</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a</a:t>
            </a:r>
          </a:p>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部位</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为黄白色，没有叶绿素，不能进行光合作用</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产生</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淀粉</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，所以加碘液不会变蓝。</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p:txBody>
      </p:sp>
      <p:sp>
        <p:nvSpPr>
          <p:cNvPr id="23" name="矩形 22"/>
          <p:cNvSpPr/>
          <p:nvPr/>
        </p:nvSpPr>
        <p:spPr>
          <a:xfrm>
            <a:off x="7500958" y="2285992"/>
            <a:ext cx="281605"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B</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pic>
        <p:nvPicPr>
          <p:cNvPr id="12290" name="Picture 2" descr="15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497361" y="3000372"/>
            <a:ext cx="2646639" cy="34626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 name="五边形 8"/>
          <p:cNvSpPr/>
          <p:nvPr/>
        </p:nvSpPr>
        <p:spPr bwMode="auto">
          <a:xfrm rot="5400000">
            <a:off x="7780703" y="-119935"/>
            <a:ext cx="1289052" cy="1475756"/>
          </a:xfrm>
          <a:prstGeom prst="homePlate">
            <a:avLst>
              <a:gd name="adj" fmla="val 3392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02382" tIns="51190" rIns="102382" bIns="51190" anchor="ctr"/>
          <a:lstStyle/>
          <a:p>
            <a:pPr algn="ctr" eaLnBrk="1" hangingPunct="1"/>
            <a:endParaRPr lang="zh-CN" altLang="en-US" b="1">
              <a:solidFill>
                <a:srgbClr val="FFFFFF"/>
              </a:solidFill>
              <a:ea typeface="宋体" charset="-122"/>
            </a:endParaRPr>
          </a:p>
        </p:txBody>
      </p:sp>
      <p:sp>
        <p:nvSpPr>
          <p:cNvPr id="10" name="文本框 3"/>
          <p:cNvSpPr txBox="1"/>
          <p:nvPr/>
        </p:nvSpPr>
        <p:spPr bwMode="auto">
          <a:xfrm>
            <a:off x="7610609" y="252697"/>
            <a:ext cx="1660525" cy="488101"/>
          </a:xfrm>
          <a:prstGeom prst="rect">
            <a:avLst/>
          </a:prstGeom>
          <a:noFill/>
        </p:spPr>
        <p:txBody>
          <a:bodyPr lIns="102382" tIns="51190" rIns="102382" bIns="51190">
            <a:spAutoFit/>
          </a:bodyPr>
          <a:lstStyle>
            <a:lvl1pPr>
              <a:defRPr>
                <a:solidFill>
                  <a:schemeClr val="tx1"/>
                </a:solidFill>
                <a:latin typeface="Arial" charset="0"/>
                <a:ea typeface="微软雅黑"/>
                <a:cs typeface="微软雅黑"/>
              </a:defRPr>
            </a:lvl1pPr>
            <a:lvl2pPr marL="742950" indent="-285750">
              <a:defRPr>
                <a:solidFill>
                  <a:schemeClr val="tx1"/>
                </a:solidFill>
                <a:latin typeface="Arial" charset="0"/>
                <a:ea typeface="微软雅黑"/>
                <a:cs typeface="微软雅黑"/>
              </a:defRPr>
            </a:lvl2pPr>
            <a:lvl3pPr marL="1143000" indent="-228600">
              <a:defRPr>
                <a:solidFill>
                  <a:schemeClr val="tx1"/>
                </a:solidFill>
                <a:latin typeface="Arial" charset="0"/>
                <a:ea typeface="微软雅黑"/>
                <a:cs typeface="微软雅黑"/>
              </a:defRPr>
            </a:lvl3pPr>
            <a:lvl4pPr marL="1600200" indent="-228600">
              <a:defRPr>
                <a:solidFill>
                  <a:schemeClr val="tx1"/>
                </a:solidFill>
                <a:latin typeface="Arial" charset="0"/>
                <a:ea typeface="微软雅黑"/>
                <a:cs typeface="微软雅黑"/>
              </a:defRPr>
            </a:lvl4pPr>
            <a:lvl5pPr marL="2057400" indent="-228600">
              <a:defRPr>
                <a:solidFill>
                  <a:schemeClr val="tx1"/>
                </a:solidFill>
                <a:latin typeface="Arial" charset="0"/>
                <a:ea typeface="微软雅黑"/>
                <a:cs typeface="微软雅黑"/>
              </a:defRPr>
            </a:lvl5pPr>
            <a:lvl6pPr marL="2514600" indent="-228600" fontAlgn="base">
              <a:spcBef>
                <a:spcPct val="0"/>
              </a:spcBef>
              <a:spcAft>
                <a:spcPct val="0"/>
              </a:spcAft>
              <a:defRPr>
                <a:solidFill>
                  <a:schemeClr val="tx1"/>
                </a:solidFill>
                <a:latin typeface="Arial" charset="0"/>
                <a:ea typeface="微软雅黑"/>
                <a:cs typeface="微软雅黑"/>
              </a:defRPr>
            </a:lvl6pPr>
            <a:lvl7pPr marL="2971800" indent="-228600" fontAlgn="base">
              <a:spcBef>
                <a:spcPct val="0"/>
              </a:spcBef>
              <a:spcAft>
                <a:spcPct val="0"/>
              </a:spcAft>
              <a:defRPr>
                <a:solidFill>
                  <a:schemeClr val="tx1"/>
                </a:solidFill>
                <a:latin typeface="Arial" charset="0"/>
                <a:ea typeface="微软雅黑"/>
                <a:cs typeface="微软雅黑"/>
              </a:defRPr>
            </a:lvl7pPr>
            <a:lvl8pPr marL="3429000" indent="-228600" fontAlgn="base">
              <a:spcBef>
                <a:spcPct val="0"/>
              </a:spcBef>
              <a:spcAft>
                <a:spcPct val="0"/>
              </a:spcAft>
              <a:defRPr>
                <a:solidFill>
                  <a:schemeClr val="tx1"/>
                </a:solidFill>
                <a:latin typeface="Arial" charset="0"/>
                <a:ea typeface="微软雅黑"/>
                <a:cs typeface="微软雅黑"/>
              </a:defRPr>
            </a:lvl8pPr>
            <a:lvl9pPr marL="3886200" indent="-228600" fontAlgn="base">
              <a:spcBef>
                <a:spcPct val="0"/>
              </a:spcBef>
              <a:spcAft>
                <a:spcPct val="0"/>
              </a:spcAft>
              <a:defRPr>
                <a:solidFill>
                  <a:schemeClr val="tx1"/>
                </a:solidFill>
                <a:latin typeface="Arial" charset="0"/>
                <a:ea typeface="微软雅黑"/>
                <a:cs typeface="微软雅黑"/>
              </a:defRPr>
            </a:lvl9pPr>
          </a:lstStyle>
          <a:p>
            <a:pPr algn="ctr">
              <a:defRPr/>
            </a:pPr>
            <a:r>
              <a:rPr lang="zh-CN" altLang="en-US" sz="2500" b="1" dirty="0">
                <a:solidFill>
                  <a:schemeClr val="lt1"/>
                </a:solidFill>
                <a:latin typeface="+mj-ea"/>
                <a:ea typeface="+mj-ea"/>
                <a:cs typeface="+mn-cs"/>
              </a:rPr>
              <a:t>解题探究</a:t>
            </a:r>
          </a:p>
        </p:txBody>
      </p:sp>
      <p:sp>
        <p:nvSpPr>
          <p:cNvPr id="11" name="矩形 10"/>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3" name="圆角矩形 12"/>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4" name="Rectangle 21">
            <a:hlinkClick r:id="rId3" action="ppaction://hlinksldjump"/>
          </p:cNvPr>
          <p:cNvSpPr>
            <a:spLocks noChangeArrowheads="1"/>
          </p:cNvSpPr>
          <p:nvPr/>
        </p:nvSpPr>
        <p:spPr bwMode="auto">
          <a:xfrm>
            <a:off x="4850363" y="646235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7" name="Rectangle 21">
            <a:hlinkClick r:id="rId4" action="ppaction://hlinksldjump"/>
          </p:cNvPr>
          <p:cNvSpPr>
            <a:spLocks noChangeArrowheads="1"/>
          </p:cNvSpPr>
          <p:nvPr/>
        </p:nvSpPr>
        <p:spPr bwMode="auto">
          <a:xfrm>
            <a:off x="5210658" y="646235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5" action="ppaction://hlinksldjump"/>
          </p:cNvPr>
          <p:cNvSpPr>
            <a:spLocks noChangeArrowheads="1"/>
          </p:cNvSpPr>
          <p:nvPr/>
        </p:nvSpPr>
        <p:spPr bwMode="auto">
          <a:xfrm>
            <a:off x="5552845" y="646235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6" action="ppaction://hlinksldjump"/>
          </p:cNvPr>
          <p:cNvSpPr>
            <a:spLocks noChangeArrowheads="1"/>
          </p:cNvSpPr>
          <p:nvPr/>
        </p:nvSpPr>
        <p:spPr bwMode="auto">
          <a:xfrm>
            <a:off x="5876923"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7" action="ppaction://hlinksldjump"/>
          </p:cNvPr>
          <p:cNvSpPr>
            <a:spLocks noChangeArrowheads="1"/>
          </p:cNvSpPr>
          <p:nvPr/>
        </p:nvSpPr>
        <p:spPr bwMode="auto">
          <a:xfrm>
            <a:off x="6236906"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4" name="Rectangle 21">
            <a:hlinkClick r:id="rId8" action="ppaction://hlinksldjump"/>
          </p:cNvPr>
          <p:cNvSpPr>
            <a:spLocks noChangeArrowheads="1"/>
          </p:cNvSpPr>
          <p:nvPr/>
        </p:nvSpPr>
        <p:spPr bwMode="auto">
          <a:xfrm>
            <a:off x="6596888"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41479527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linds(horizont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20"/>
                                        </p:tgtEl>
                                      </p:cBhvr>
                                    </p:animEffect>
                                    <p:set>
                                      <p:cBhvr>
                                        <p:cTn id="17" dur="1" fill="hold">
                                          <p:stCondLst>
                                            <p:cond delay="499"/>
                                          </p:stCondLst>
                                        </p:cTn>
                                        <p:tgtEl>
                                          <p:spTgt spid="20"/>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23"/>
                                        </p:tgtEl>
                                      </p:cBhvr>
                                    </p:animEffect>
                                    <p:set>
                                      <p:cBhvr>
                                        <p:cTn id="20"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20" grpId="0"/>
      <p:bldP spid="20" grpId="1"/>
      <p:bldP spid="23" grpId="0"/>
      <p:bldP spid="23"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159"/>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436208" y="1082975"/>
            <a:ext cx="3689649" cy="51656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矩形 11"/>
          <p:cNvSpPr/>
          <p:nvPr/>
        </p:nvSpPr>
        <p:spPr>
          <a:xfrm>
            <a:off x="34905" y="-91003"/>
            <a:ext cx="9109094" cy="6382040"/>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如图</a:t>
            </a:r>
            <a:r>
              <a:rPr lang="zh-CN" altLang="en-US" sz="2200" b="1" dirty="0">
                <a:latin typeface="Times New Roman" panose="02020603050405020304" pitchFamily="18" charset="0"/>
                <a:ea typeface="华文细黑" panose="02010600040101010101" pitchFamily="2" charset="-122"/>
              </a:rPr>
              <a:t>表示较强光照且温度相同以及水和小球藻的质量相等的条件下，小球藻进行光合作用的实验示意图。一段时间后，以下相关比较不正确的是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r>
              <a:rPr lang="en-US" altLang="zh-CN" sz="2200" b="1" dirty="0">
                <a:latin typeface="Times New Roman" panose="02020603050405020304" pitchFamily="18" charset="0"/>
                <a:ea typeface="华文细黑" panose="02010600040101010101" pitchFamily="2" charset="-122"/>
              </a:rPr>
              <a:t>A.Y</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的质量大于</a:t>
            </a:r>
            <a:r>
              <a:rPr lang="en-US" altLang="zh-CN" sz="2200" b="1" dirty="0">
                <a:latin typeface="Times New Roman" panose="02020603050405020304" pitchFamily="18" charset="0"/>
                <a:ea typeface="华文细黑" panose="02010600040101010101" pitchFamily="2" charset="-122"/>
              </a:rPr>
              <a:t>Y</a:t>
            </a:r>
            <a:r>
              <a:rPr lang="en-US" altLang="zh-CN" sz="2200" b="1" baseline="-25000"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的</a:t>
            </a:r>
            <a:r>
              <a:rPr lang="zh-CN" altLang="en-US" sz="2200" b="1" dirty="0" smtClean="0">
                <a:latin typeface="Times New Roman" panose="02020603050405020304" pitchFamily="18" charset="0"/>
                <a:ea typeface="华文细黑" panose="02010600040101010101" pitchFamily="2" charset="-122"/>
              </a:rPr>
              <a:t>质量</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B.④</a:t>
            </a:r>
            <a:r>
              <a:rPr lang="zh-CN" altLang="en-US" sz="2200" b="1" dirty="0">
                <a:latin typeface="Times New Roman" panose="02020603050405020304" pitchFamily="18" charset="0"/>
                <a:ea typeface="华文细黑" panose="02010600040101010101" pitchFamily="2" charset="-122"/>
              </a:rPr>
              <a:t>中小球藻的质量大于①中小球藻的</a:t>
            </a:r>
            <a:r>
              <a:rPr lang="zh-CN" altLang="en-US" sz="2200" b="1" dirty="0" smtClean="0">
                <a:latin typeface="Times New Roman" panose="02020603050405020304" pitchFamily="18" charset="0"/>
                <a:ea typeface="华文细黑" panose="02010600040101010101" pitchFamily="2" charset="-122"/>
              </a:rPr>
              <a:t>质量</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C.②</a:t>
            </a:r>
            <a:r>
              <a:rPr lang="zh-CN" altLang="en-US" sz="2200" b="1" dirty="0">
                <a:latin typeface="Times New Roman" panose="02020603050405020304" pitchFamily="18" charset="0"/>
                <a:ea typeface="华文细黑" panose="02010600040101010101" pitchFamily="2" charset="-122"/>
              </a:rPr>
              <a:t>中水的质量大于④中水的</a:t>
            </a:r>
            <a:r>
              <a:rPr lang="zh-CN" altLang="en-US" sz="2200" b="1" dirty="0" smtClean="0">
                <a:latin typeface="Times New Roman" panose="02020603050405020304" pitchFamily="18" charset="0"/>
                <a:ea typeface="华文细黑" panose="02010600040101010101" pitchFamily="2" charset="-122"/>
              </a:rPr>
              <a:t>质量</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D.</a:t>
            </a:r>
            <a:r>
              <a:rPr lang="zh-CN" altLang="en-US" sz="2200" b="1" dirty="0">
                <a:latin typeface="Times New Roman" panose="02020603050405020304" pitchFamily="18" charset="0"/>
                <a:ea typeface="华文细黑" panose="02010600040101010101" pitchFamily="2" charset="-122"/>
              </a:rPr>
              <a:t>试管①的质量大于试管②的质量</a:t>
            </a: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p:txBody>
      </p:sp>
      <p:sp>
        <p:nvSpPr>
          <p:cNvPr id="9" name="TextBox 8"/>
          <p:cNvSpPr txBox="1"/>
          <p:nvPr/>
        </p:nvSpPr>
        <p:spPr>
          <a:xfrm>
            <a:off x="34905" y="4088855"/>
            <a:ext cx="6281871" cy="585381"/>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④和②中的水都为</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H</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en-US" altLang="zh-CN" sz="2200" b="1" kern="100" baseline="30000" dirty="0" smtClean="0">
                <a:solidFill>
                  <a:srgbClr val="0000FF"/>
                </a:solidFill>
                <a:latin typeface="Times New Roman" panose="02020603050405020304" pitchFamily="18" charset="0"/>
                <a:ea typeface="华文细黑" panose="02010600040101010101" pitchFamily="2" charset="-122"/>
                <a:cs typeface="Times New Roman"/>
              </a:rPr>
              <a:t>18</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O</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，且含量</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相同</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p>
        </p:txBody>
      </p:sp>
      <p:sp>
        <p:nvSpPr>
          <p:cNvPr id="11" name="矩形 10"/>
          <p:cNvSpPr/>
          <p:nvPr/>
        </p:nvSpPr>
        <p:spPr>
          <a:xfrm>
            <a:off x="642910" y="1000108"/>
            <a:ext cx="281605"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C</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7" name="TextBox 16"/>
          <p:cNvSpPr txBox="1"/>
          <p:nvPr/>
        </p:nvSpPr>
        <p:spPr>
          <a:xfrm>
            <a:off x="34905" y="1745629"/>
            <a:ext cx="5837461" cy="1093213"/>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Y</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1</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和</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Y</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是</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Y</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和</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Y</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4</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是</a:t>
            </a:r>
            <a:r>
              <a:rPr lang="en-US" altLang="zh-CN" sz="2200" b="1" kern="100" baseline="30000" dirty="0">
                <a:solidFill>
                  <a:srgbClr val="0000FF"/>
                </a:solidFill>
                <a:latin typeface="Times New Roman" panose="02020603050405020304" pitchFamily="18" charset="0"/>
                <a:ea typeface="华文细黑" panose="02010600040101010101" pitchFamily="2" charset="-122"/>
                <a:cs typeface="Times New Roman"/>
              </a:rPr>
              <a:t>18</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，因此</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Y</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的质量大于</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Y</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3</a:t>
            </a:r>
            <a:r>
              <a:rPr lang="zh-CN" altLang="en-US"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a:t>
            </a:r>
            <a:endParaRPr lang="zh-CN" altLang="en-US" sz="2200" b="1" kern="100" baseline="-250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20" name="TextBox 19"/>
          <p:cNvSpPr txBox="1"/>
          <p:nvPr/>
        </p:nvSpPr>
        <p:spPr>
          <a:xfrm>
            <a:off x="357158" y="2978729"/>
            <a:ext cx="8263994" cy="1093213"/>
          </a:xfrm>
          <a:prstGeom prst="rect">
            <a:avLst/>
          </a:prstGeom>
          <a:solidFill>
            <a:schemeClr val="bg1"/>
          </a:solid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④中小球藻中含有</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CH</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en-US" altLang="zh-CN" sz="2200" b="1" kern="100" baseline="30000" dirty="0" smtClean="0">
                <a:solidFill>
                  <a:srgbClr val="0000FF"/>
                </a:solidFill>
                <a:latin typeface="Times New Roman" panose="02020603050405020304" pitchFamily="18" charset="0"/>
                <a:ea typeface="华文细黑" panose="02010600040101010101" pitchFamily="2" charset="-122"/>
                <a:cs typeface="Times New Roman"/>
              </a:rPr>
              <a:t>18</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的有机物，而①中小球藻含有</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(CH</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有机物。</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p:txBody>
      </p:sp>
      <p:sp>
        <p:nvSpPr>
          <p:cNvPr id="10" name="TextBox 9"/>
          <p:cNvSpPr txBox="1"/>
          <p:nvPr/>
        </p:nvSpPr>
        <p:spPr>
          <a:xfrm>
            <a:off x="357158" y="4857760"/>
            <a:ext cx="6281871" cy="1601044"/>
          </a:xfrm>
          <a:prstGeom prst="rect">
            <a:avLst/>
          </a:prstGeom>
          <a:solidFill>
            <a:schemeClr val="bg1"/>
          </a:solid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在试管①和②中原有质量相等的情况下，②中释放出的是</a:t>
            </a:r>
            <a:r>
              <a:rPr lang="en-US" altLang="zh-CN" sz="2200" b="1" kern="100" baseline="30000" dirty="0">
                <a:solidFill>
                  <a:srgbClr val="0000FF"/>
                </a:solidFill>
                <a:latin typeface="Times New Roman" panose="02020603050405020304" pitchFamily="18" charset="0"/>
                <a:ea typeface="华文细黑" panose="02010600040101010101" pitchFamily="2" charset="-122"/>
                <a:cs typeface="Times New Roman"/>
              </a:rPr>
              <a:t>18</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，而①中释放出的是</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，故剩余质量①大于②</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3" name="矩形 12"/>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4" name="圆角矩形 13"/>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5" name="Rectangle 21">
            <a:hlinkClick r:id="rId3" action="ppaction://hlinksldjump"/>
          </p:cNvPr>
          <p:cNvSpPr>
            <a:spLocks noChangeArrowheads="1"/>
          </p:cNvSpPr>
          <p:nvPr/>
        </p:nvSpPr>
        <p:spPr bwMode="auto">
          <a:xfrm>
            <a:off x="4850363" y="646235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6" name="Rectangle 21">
            <a:hlinkClick r:id="rId4" action="ppaction://hlinksldjump"/>
          </p:cNvPr>
          <p:cNvSpPr>
            <a:spLocks noChangeArrowheads="1"/>
          </p:cNvSpPr>
          <p:nvPr/>
        </p:nvSpPr>
        <p:spPr bwMode="auto">
          <a:xfrm>
            <a:off x="5210658" y="646235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5" action="ppaction://hlinksldjump"/>
          </p:cNvPr>
          <p:cNvSpPr>
            <a:spLocks noChangeArrowheads="1"/>
          </p:cNvSpPr>
          <p:nvPr/>
        </p:nvSpPr>
        <p:spPr bwMode="auto">
          <a:xfrm>
            <a:off x="5552845" y="646235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6" action="ppaction://hlinksldjump"/>
          </p:cNvPr>
          <p:cNvSpPr>
            <a:spLocks noChangeArrowheads="1"/>
          </p:cNvSpPr>
          <p:nvPr/>
        </p:nvSpPr>
        <p:spPr bwMode="auto">
          <a:xfrm>
            <a:off x="5876923"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rId7" action="ppaction://hlinksldjump"/>
          </p:cNvPr>
          <p:cNvSpPr>
            <a:spLocks noChangeArrowheads="1"/>
          </p:cNvSpPr>
          <p:nvPr/>
        </p:nvSpPr>
        <p:spPr bwMode="auto">
          <a:xfrm>
            <a:off x="6236906"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2" name="Rectangle 21">
            <a:hlinkClick r:id="rId8" action="ppaction://hlinksldjump"/>
          </p:cNvPr>
          <p:cNvSpPr>
            <a:spLocks noChangeArrowheads="1"/>
          </p:cNvSpPr>
          <p:nvPr/>
        </p:nvSpPr>
        <p:spPr bwMode="auto">
          <a:xfrm>
            <a:off x="6596888" y="646235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38907688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linds(horizontal)">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linds(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17"/>
                                        </p:tgtEl>
                                      </p:cBhvr>
                                    </p:animEffect>
                                    <p:set>
                                      <p:cBhvr>
                                        <p:cTn id="32" dur="1" fill="hold">
                                          <p:stCondLst>
                                            <p:cond delay="499"/>
                                          </p:stCondLst>
                                        </p:cTn>
                                        <p:tgtEl>
                                          <p:spTgt spid="17"/>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20"/>
                                        </p:tgtEl>
                                      </p:cBhvr>
                                    </p:animEffect>
                                    <p:set>
                                      <p:cBhvr>
                                        <p:cTn id="35" dur="1" fill="hold">
                                          <p:stCondLst>
                                            <p:cond delay="499"/>
                                          </p:stCondLst>
                                        </p:cTn>
                                        <p:tgtEl>
                                          <p:spTgt spid="20"/>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9"/>
                                        </p:tgtEl>
                                      </p:cBhvr>
                                    </p:animEffect>
                                    <p:set>
                                      <p:cBhvr>
                                        <p:cTn id="38" dur="1" fill="hold">
                                          <p:stCondLst>
                                            <p:cond delay="499"/>
                                          </p:stCondLst>
                                        </p:cTn>
                                        <p:tgtEl>
                                          <p:spTgt spid="9"/>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10"/>
                                        </p:tgtEl>
                                      </p:cBhvr>
                                    </p:animEffect>
                                    <p:set>
                                      <p:cBhvr>
                                        <p:cTn id="41" dur="1" fill="hold">
                                          <p:stCondLst>
                                            <p:cond delay="499"/>
                                          </p:stCondLst>
                                        </p:cTn>
                                        <p:tgtEl>
                                          <p:spTgt spid="10"/>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11"/>
                                        </p:tgtEl>
                                      </p:cBhvr>
                                    </p:animEffect>
                                    <p:set>
                                      <p:cBhvr>
                                        <p:cTn id="44"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9" grpId="0"/>
      <p:bldP spid="9" grpId="1"/>
      <p:bldP spid="11" grpId="0"/>
      <p:bldP spid="11" grpId="1"/>
      <p:bldP spid="17" grpId="0"/>
      <p:bldP spid="17" grpId="1"/>
      <p:bldP spid="20" grpId="0" animBg="1"/>
      <p:bldP spid="20" grpId="1" animBg="1"/>
      <p:bldP spid="10" grpId="0" animBg="1"/>
      <p:bldP spid="10"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1">
            <a:hlinkClick r:id="" action="ppaction://noaction"/>
          </p:cNvPr>
          <p:cNvSpPr>
            <a:spLocks noChangeArrowheads="1"/>
          </p:cNvSpPr>
          <p:nvPr/>
        </p:nvSpPr>
        <p:spPr bwMode="auto">
          <a:xfrm>
            <a:off x="4079461" y="117399"/>
            <a:ext cx="297985"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5" name="Rectangle 21">
            <a:hlinkClick r:id="" action="ppaction://noaction"/>
          </p:cNvPr>
          <p:cNvSpPr>
            <a:spLocks noChangeArrowheads="1"/>
          </p:cNvSpPr>
          <p:nvPr/>
        </p:nvSpPr>
        <p:spPr bwMode="auto">
          <a:xfrm>
            <a:off x="4454433" y="117399"/>
            <a:ext cx="279876"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6" name="Rectangle 21">
            <a:hlinkClick r:id="" action="ppaction://noaction"/>
          </p:cNvPr>
          <p:cNvSpPr>
            <a:spLocks noChangeArrowheads="1"/>
          </p:cNvSpPr>
          <p:nvPr/>
        </p:nvSpPr>
        <p:spPr bwMode="auto">
          <a:xfrm>
            <a:off x="4811296" y="117399"/>
            <a:ext cx="261768"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7" name="Rectangle 21">
            <a:hlinkClick r:id="" action="ppaction://noaction"/>
          </p:cNvPr>
          <p:cNvSpPr>
            <a:spLocks noChangeArrowheads="1"/>
          </p:cNvSpPr>
          <p:nvPr/>
        </p:nvSpPr>
        <p:spPr bwMode="auto">
          <a:xfrm>
            <a:off x="5150051" y="117399"/>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8" name="Rectangle 21">
            <a:hlinkClick r:id="" action="ppaction://noaction"/>
          </p:cNvPr>
          <p:cNvSpPr>
            <a:spLocks noChangeArrowheads="1"/>
          </p:cNvSpPr>
          <p:nvPr/>
        </p:nvSpPr>
        <p:spPr bwMode="auto">
          <a:xfrm>
            <a:off x="5524710"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9" name="Rectangle 21">
            <a:hlinkClick r:id="" action="ppaction://noaction"/>
          </p:cNvPr>
          <p:cNvSpPr>
            <a:spLocks noChangeArrowheads="1"/>
          </p:cNvSpPr>
          <p:nvPr/>
        </p:nvSpPr>
        <p:spPr bwMode="auto">
          <a:xfrm>
            <a:off x="6237810"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0" name="Rectangle 21">
            <a:hlinkClick r:id="" action="ppaction://noaction"/>
          </p:cNvPr>
          <p:cNvSpPr>
            <a:spLocks noChangeArrowheads="1"/>
          </p:cNvSpPr>
          <p:nvPr/>
        </p:nvSpPr>
        <p:spPr bwMode="auto">
          <a:xfrm>
            <a:off x="6601504"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 action="ppaction://noaction"/>
          </p:cNvPr>
          <p:cNvSpPr>
            <a:spLocks noChangeArrowheads="1"/>
          </p:cNvSpPr>
          <p:nvPr/>
        </p:nvSpPr>
        <p:spPr bwMode="auto">
          <a:xfrm>
            <a:off x="6950909"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2" name="Rectangle 21">
            <a:hlinkClick r:id="" action="ppaction://noaction"/>
          </p:cNvPr>
          <p:cNvSpPr>
            <a:spLocks noChangeArrowheads="1"/>
          </p:cNvSpPr>
          <p:nvPr/>
        </p:nvSpPr>
        <p:spPr bwMode="auto">
          <a:xfrm>
            <a:off x="7333185"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10</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3" name="Rectangle 21">
            <a:hlinkClick r:id="" action="ppaction://noaction"/>
          </p:cNvPr>
          <p:cNvSpPr>
            <a:spLocks noChangeArrowheads="1"/>
          </p:cNvSpPr>
          <p:nvPr/>
        </p:nvSpPr>
        <p:spPr bwMode="auto">
          <a:xfrm>
            <a:off x="7763560"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11</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4" name="Rectangle 21">
            <a:hlinkClick r:id="" action="ppaction://noaction"/>
          </p:cNvPr>
          <p:cNvSpPr>
            <a:spLocks noChangeArrowheads="1"/>
          </p:cNvSpPr>
          <p:nvPr/>
        </p:nvSpPr>
        <p:spPr bwMode="auto">
          <a:xfrm>
            <a:off x="8188520"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5" name="Rectangle 21">
            <a:hlinkClick r:id="" action="ppaction://noaction"/>
          </p:cNvPr>
          <p:cNvSpPr>
            <a:spLocks noChangeArrowheads="1"/>
          </p:cNvSpPr>
          <p:nvPr/>
        </p:nvSpPr>
        <p:spPr bwMode="auto">
          <a:xfrm>
            <a:off x="8631769"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6" name="Rectangle 21">
            <a:hlinkClick r:id="" action="ppaction://noaction"/>
          </p:cNvPr>
          <p:cNvSpPr>
            <a:spLocks noChangeArrowheads="1"/>
          </p:cNvSpPr>
          <p:nvPr/>
        </p:nvSpPr>
        <p:spPr bwMode="auto">
          <a:xfrm>
            <a:off x="5881260"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8" name="TextBox 47"/>
          <p:cNvSpPr txBox="1"/>
          <p:nvPr/>
        </p:nvSpPr>
        <p:spPr>
          <a:xfrm>
            <a:off x="142931" y="549347"/>
            <a:ext cx="8642085" cy="6079193"/>
          </a:xfrm>
          <a:prstGeom prst="rect">
            <a:avLst/>
          </a:prstGeom>
          <a:noFill/>
        </p:spPr>
        <p:txBody>
          <a:bodyPr wrap="square" lIns="76800" tIns="38400" rIns="76800" bIns="38400" rtlCol="0">
            <a:spAutoFit/>
          </a:bodyPr>
          <a:lstStyle>
            <a:defPPr>
              <a:defRPr lang="zh-CN"/>
            </a:defPPr>
            <a:lvl1pPr>
              <a:lnSpc>
                <a:spcPct val="200000"/>
              </a:lnSpc>
              <a:defRPr sz="2600">
                <a:latin typeface="Times New Roman" panose="02020603050405020304" pitchFamily="18" charset="0"/>
                <a:ea typeface="华文细黑" panose="02010600040101010101" pitchFamily="2" charset="-122"/>
              </a:defRPr>
            </a:lvl1pPr>
          </a:lstStyle>
          <a:p>
            <a:pPr>
              <a:lnSpc>
                <a:spcPct val="150000"/>
              </a:lnSpc>
            </a:pPr>
            <a:r>
              <a:rPr lang="en-US" altLang="zh-CN" b="1" dirty="0"/>
              <a:t>3.</a:t>
            </a:r>
            <a:r>
              <a:rPr lang="zh-CN" altLang="en-US" b="1" dirty="0"/>
              <a:t>某植物</a:t>
            </a:r>
            <a:r>
              <a:rPr lang="en-US" altLang="zh-CN" b="1" dirty="0"/>
              <a:t>(</a:t>
            </a:r>
            <a:r>
              <a:rPr lang="zh-CN" altLang="en-US" b="1" dirty="0"/>
              <a:t>其叶片如图一所示</a:t>
            </a:r>
            <a:r>
              <a:rPr lang="en-US" altLang="zh-CN" b="1" dirty="0"/>
              <a:t>)</a:t>
            </a:r>
            <a:r>
              <a:rPr lang="zh-CN" altLang="en-US" b="1" dirty="0"/>
              <a:t>放在黑暗中两天后，根据图二所示，处理其中一块叶片。然后将整株植物置于阳光下</a:t>
            </a:r>
            <a:r>
              <a:rPr lang="en-US" altLang="zh-CN" b="1" dirty="0"/>
              <a:t>4 h</a:t>
            </a:r>
            <a:r>
              <a:rPr lang="zh-CN" altLang="en-US" b="1" dirty="0"/>
              <a:t>，取该叶片经酒精脱色处理后，滴加碘液</a:t>
            </a:r>
            <a:r>
              <a:rPr lang="en-US" altLang="zh-CN" b="1" dirty="0"/>
              <a:t>(</a:t>
            </a:r>
            <a:r>
              <a:rPr lang="zh-CN" altLang="en-US" b="1" dirty="0"/>
              <a:t>棕黄色</a:t>
            </a:r>
            <a:r>
              <a:rPr lang="en-US" altLang="zh-CN" b="1" dirty="0"/>
              <a:t>)</a:t>
            </a:r>
            <a:r>
              <a:rPr lang="zh-CN" altLang="en-US" b="1" dirty="0"/>
              <a:t>显色，下列有关该实验结果和现象的描述正确的是</a:t>
            </a:r>
            <a:r>
              <a:rPr lang="en-US" altLang="zh-CN" b="1" dirty="0"/>
              <a:t>(</a:t>
            </a:r>
            <a:r>
              <a:rPr lang="zh-CN" altLang="en-US" b="1" dirty="0"/>
              <a:t>　　</a:t>
            </a:r>
            <a:r>
              <a:rPr lang="en-US" altLang="zh-CN" b="1" dirty="0"/>
              <a:t>)</a:t>
            </a:r>
          </a:p>
          <a:p>
            <a:pPr>
              <a:lnSpc>
                <a:spcPct val="150000"/>
              </a:lnSpc>
            </a:pPr>
            <a:r>
              <a:rPr lang="en-US" altLang="zh-CN" b="1" dirty="0" smtClean="0"/>
              <a:t>①</a:t>
            </a:r>
            <a:r>
              <a:rPr lang="en-US" altLang="zh-CN" b="1" dirty="0"/>
              <a:t>X</a:t>
            </a:r>
            <a:r>
              <a:rPr lang="zh-CN" altLang="en-US" b="1" dirty="0"/>
              <a:t>和</a:t>
            </a:r>
            <a:r>
              <a:rPr lang="en-US" altLang="zh-CN" b="1" dirty="0"/>
              <a:t>Y</a:t>
            </a:r>
            <a:r>
              <a:rPr lang="zh-CN" altLang="en-US" b="1" dirty="0"/>
              <a:t>两部分对照实验能证明光合作用需要</a:t>
            </a:r>
            <a:r>
              <a:rPr lang="en-US" altLang="zh-CN" b="1" dirty="0"/>
              <a:t>CO</a:t>
            </a:r>
            <a:r>
              <a:rPr lang="en-US" altLang="zh-CN" b="1" baseline="-25000" dirty="0"/>
              <a:t>2</a:t>
            </a:r>
            <a:r>
              <a:rPr lang="zh-CN" altLang="en-US" b="1" dirty="0"/>
              <a:t>　</a:t>
            </a:r>
            <a:endParaRPr lang="en-US" altLang="zh-CN" b="1" dirty="0" smtClean="0"/>
          </a:p>
          <a:p>
            <a:pPr>
              <a:lnSpc>
                <a:spcPct val="150000"/>
              </a:lnSpc>
            </a:pPr>
            <a:endParaRPr lang="en-US" altLang="zh-CN" b="1" dirty="0" smtClean="0"/>
          </a:p>
          <a:p>
            <a:pPr>
              <a:lnSpc>
                <a:spcPct val="150000"/>
              </a:lnSpc>
            </a:pPr>
            <a:r>
              <a:rPr lang="zh-CN" altLang="en-US" b="1" dirty="0" smtClean="0"/>
              <a:t>②</a:t>
            </a:r>
            <a:r>
              <a:rPr lang="en-US" altLang="zh-CN" b="1" dirty="0"/>
              <a:t>W</a:t>
            </a:r>
            <a:r>
              <a:rPr lang="zh-CN" altLang="en-US" b="1" dirty="0"/>
              <a:t>和</a:t>
            </a:r>
            <a:r>
              <a:rPr lang="en-US" altLang="zh-CN" b="1" dirty="0"/>
              <a:t>Y</a:t>
            </a:r>
            <a:r>
              <a:rPr lang="zh-CN" altLang="en-US" b="1" dirty="0"/>
              <a:t>两部分对照实验能证明光合作用需要</a:t>
            </a:r>
            <a:r>
              <a:rPr lang="zh-CN" altLang="en-US" b="1" dirty="0" smtClean="0"/>
              <a:t>叶绿素</a:t>
            </a:r>
            <a:endParaRPr lang="en-US" altLang="zh-CN" b="1" dirty="0" smtClean="0"/>
          </a:p>
          <a:p>
            <a:pPr>
              <a:lnSpc>
                <a:spcPct val="150000"/>
              </a:lnSpc>
            </a:pPr>
            <a:endParaRPr lang="zh-CN" altLang="en-US" b="1" dirty="0"/>
          </a:p>
          <a:p>
            <a:pPr>
              <a:lnSpc>
                <a:spcPct val="150000"/>
              </a:lnSpc>
            </a:pPr>
            <a:r>
              <a:rPr lang="zh-CN" altLang="en-US" b="1" dirty="0"/>
              <a:t>③显色后</a:t>
            </a:r>
            <a:r>
              <a:rPr lang="en-US" altLang="zh-CN" b="1" dirty="0"/>
              <a:t>X</a:t>
            </a:r>
            <a:r>
              <a:rPr lang="zh-CN" altLang="en-US" b="1" dirty="0"/>
              <a:t>为蓝色，</a:t>
            </a:r>
            <a:r>
              <a:rPr lang="en-US" altLang="zh-CN" b="1" dirty="0"/>
              <a:t>Y</a:t>
            </a:r>
            <a:r>
              <a:rPr lang="zh-CN" altLang="en-US" b="1" dirty="0"/>
              <a:t>为</a:t>
            </a:r>
            <a:r>
              <a:rPr lang="zh-CN" altLang="en-US" b="1" dirty="0" smtClean="0"/>
              <a:t>棕黄色</a:t>
            </a:r>
            <a:endParaRPr lang="en-US" altLang="zh-CN" b="1" dirty="0" smtClean="0"/>
          </a:p>
          <a:p>
            <a:pPr>
              <a:lnSpc>
                <a:spcPct val="150000"/>
              </a:lnSpc>
            </a:pPr>
            <a:endParaRPr lang="zh-CN" altLang="en-US" b="1" dirty="0"/>
          </a:p>
        </p:txBody>
      </p:sp>
      <p:sp>
        <p:nvSpPr>
          <p:cNvPr id="52" name="TextBox 51"/>
          <p:cNvSpPr txBox="1"/>
          <p:nvPr/>
        </p:nvSpPr>
        <p:spPr>
          <a:xfrm>
            <a:off x="142931" y="5300775"/>
            <a:ext cx="8937671" cy="1277879"/>
          </a:xfrm>
          <a:prstGeom prst="rect">
            <a:avLst/>
          </a:prstGeom>
          <a:noFill/>
        </p:spPr>
        <p:txBody>
          <a:bodyPr wrap="square" lIns="76800" tIns="38400" rIns="76800" bIns="38400" rtlCol="0">
            <a:spAutoFit/>
          </a:bodyPr>
          <a:lstStyle>
            <a:defPPr>
              <a:defRPr lang="zh-CN"/>
            </a:defPPr>
            <a:lvl1pPr>
              <a:defRPr sz="2600">
                <a:solidFill>
                  <a:srgbClr val="0000CC"/>
                </a:solidFill>
                <a:ea typeface="华文细黑" panose="02010600040101010101" pitchFamily="2" charset="-122"/>
              </a:defRPr>
            </a:lvl1pPr>
          </a:lstStyle>
          <a:p>
            <a:pPr>
              <a:lnSpc>
                <a:spcPct val="150000"/>
              </a:lnSpc>
            </a:pPr>
            <a:r>
              <a:rPr lang="en-US" altLang="zh-CN" b="1" dirty="0">
                <a:solidFill>
                  <a:srgbClr val="0000FF"/>
                </a:solidFill>
                <a:latin typeface="Times New Roman" panose="02020603050405020304" pitchFamily="18" charset="0"/>
              </a:rPr>
              <a:t>X</a:t>
            </a:r>
            <a:r>
              <a:rPr lang="zh-CN" altLang="en-US" b="1" dirty="0">
                <a:solidFill>
                  <a:srgbClr val="0000FF"/>
                </a:solidFill>
                <a:latin typeface="Times New Roman" panose="02020603050405020304" pitchFamily="18" charset="0"/>
              </a:rPr>
              <a:t>处可进行光合作用，</a:t>
            </a:r>
            <a:r>
              <a:rPr lang="en-US" altLang="zh-CN" b="1" dirty="0">
                <a:solidFill>
                  <a:srgbClr val="0000FF"/>
                </a:solidFill>
                <a:latin typeface="Times New Roman" panose="02020603050405020304" pitchFamily="18" charset="0"/>
              </a:rPr>
              <a:t>Y</a:t>
            </a:r>
            <a:r>
              <a:rPr lang="zh-CN" altLang="en-US" b="1" dirty="0">
                <a:solidFill>
                  <a:srgbClr val="0000FF"/>
                </a:solidFill>
                <a:latin typeface="Times New Roman" panose="02020603050405020304" pitchFamily="18" charset="0"/>
              </a:rPr>
              <a:t>处不能，因此实验后的结果显示</a:t>
            </a:r>
            <a:r>
              <a:rPr lang="zh-CN" altLang="en-US" b="1" dirty="0" smtClean="0">
                <a:solidFill>
                  <a:srgbClr val="0000FF"/>
                </a:solidFill>
                <a:latin typeface="Times New Roman" panose="02020603050405020304" pitchFamily="18" charset="0"/>
              </a:rPr>
              <a:t>出</a:t>
            </a:r>
            <a:endParaRPr lang="en-US" altLang="zh-CN" b="1" dirty="0" smtClean="0">
              <a:solidFill>
                <a:srgbClr val="0000FF"/>
              </a:solidFill>
              <a:latin typeface="Times New Roman" panose="02020603050405020304" pitchFamily="18" charset="0"/>
            </a:endParaRPr>
          </a:p>
          <a:p>
            <a:pPr>
              <a:lnSpc>
                <a:spcPct val="150000"/>
              </a:lnSpc>
            </a:pPr>
            <a:r>
              <a:rPr lang="en-US" altLang="zh-CN" b="1" dirty="0" smtClean="0">
                <a:solidFill>
                  <a:srgbClr val="0000FF"/>
                </a:solidFill>
                <a:latin typeface="Times New Roman" panose="02020603050405020304" pitchFamily="18" charset="0"/>
              </a:rPr>
              <a:t>X</a:t>
            </a:r>
            <a:r>
              <a:rPr lang="zh-CN" altLang="en-US" b="1" dirty="0">
                <a:solidFill>
                  <a:srgbClr val="0000FF"/>
                </a:solidFill>
                <a:latin typeface="Times New Roman" panose="02020603050405020304" pitchFamily="18" charset="0"/>
              </a:rPr>
              <a:t>为蓝色，</a:t>
            </a:r>
            <a:r>
              <a:rPr lang="en-US" altLang="zh-CN" b="1" dirty="0">
                <a:solidFill>
                  <a:srgbClr val="0000FF"/>
                </a:solidFill>
                <a:latin typeface="Times New Roman" panose="02020603050405020304" pitchFamily="18" charset="0"/>
              </a:rPr>
              <a:t>Y</a:t>
            </a:r>
            <a:r>
              <a:rPr lang="zh-CN" altLang="en-US" b="1" dirty="0">
                <a:solidFill>
                  <a:srgbClr val="0000FF"/>
                </a:solidFill>
                <a:latin typeface="Times New Roman" panose="02020603050405020304" pitchFamily="18" charset="0"/>
              </a:rPr>
              <a:t>为</a:t>
            </a:r>
            <a:r>
              <a:rPr lang="zh-CN" altLang="en-US" b="1" dirty="0" smtClean="0">
                <a:solidFill>
                  <a:srgbClr val="0000FF"/>
                </a:solidFill>
                <a:latin typeface="Times New Roman" panose="02020603050405020304" pitchFamily="18" charset="0"/>
              </a:rPr>
              <a:t>棕黄色</a:t>
            </a:r>
            <a:r>
              <a:rPr lang="zh-CN" altLang="en-US" b="1" dirty="0">
                <a:solidFill>
                  <a:srgbClr val="0000FF"/>
                </a:solidFill>
                <a:latin typeface="Times New Roman" panose="02020603050405020304" pitchFamily="18" charset="0"/>
              </a:rPr>
              <a:t>。</a:t>
            </a:r>
          </a:p>
        </p:txBody>
      </p:sp>
      <p:sp>
        <p:nvSpPr>
          <p:cNvPr id="37" name="TextBox 36"/>
          <p:cNvSpPr txBox="1"/>
          <p:nvPr/>
        </p:nvSpPr>
        <p:spPr>
          <a:xfrm>
            <a:off x="142931" y="4076922"/>
            <a:ext cx="5684316" cy="1277879"/>
          </a:xfrm>
          <a:prstGeom prst="rect">
            <a:avLst/>
          </a:prstGeom>
          <a:solidFill>
            <a:schemeClr val="bg1"/>
          </a:solidFill>
        </p:spPr>
        <p:txBody>
          <a:bodyPr wrap="square" lIns="76800" tIns="38400" rIns="76800" bIns="38400" rtlCol="0">
            <a:spAutoFit/>
          </a:bodyPr>
          <a:lstStyle>
            <a:defPPr>
              <a:defRPr lang="zh-CN"/>
            </a:defPPr>
            <a:lvl1pPr>
              <a:defRPr sz="2600">
                <a:solidFill>
                  <a:srgbClr val="0000CC"/>
                </a:solidFill>
                <a:ea typeface="华文细黑" panose="02010600040101010101" pitchFamily="2" charset="-122"/>
              </a:defRPr>
            </a:lvl1pPr>
          </a:lstStyle>
          <a:p>
            <a:pPr>
              <a:lnSpc>
                <a:spcPct val="150000"/>
              </a:lnSpc>
            </a:pPr>
            <a:r>
              <a:rPr lang="en-US" altLang="zh-CN" b="1" dirty="0" smtClean="0">
                <a:solidFill>
                  <a:srgbClr val="0000FF"/>
                </a:solidFill>
                <a:latin typeface="Times New Roman" panose="02020603050405020304" pitchFamily="18" charset="0"/>
              </a:rPr>
              <a:t>W</a:t>
            </a:r>
            <a:r>
              <a:rPr lang="zh-CN" altLang="en-US" b="1" dirty="0">
                <a:solidFill>
                  <a:srgbClr val="0000FF"/>
                </a:solidFill>
                <a:latin typeface="Times New Roman" panose="02020603050405020304" pitchFamily="18" charset="0"/>
              </a:rPr>
              <a:t>和</a:t>
            </a:r>
            <a:r>
              <a:rPr lang="en-US" altLang="zh-CN" b="1" dirty="0">
                <a:solidFill>
                  <a:srgbClr val="0000FF"/>
                </a:solidFill>
                <a:latin typeface="Times New Roman" panose="02020603050405020304" pitchFamily="18" charset="0"/>
              </a:rPr>
              <a:t>X</a:t>
            </a:r>
            <a:r>
              <a:rPr lang="zh-CN" altLang="en-US" b="1" dirty="0">
                <a:solidFill>
                  <a:srgbClr val="0000FF"/>
                </a:solidFill>
                <a:latin typeface="Times New Roman" panose="02020603050405020304" pitchFamily="18" charset="0"/>
              </a:rPr>
              <a:t>两部分对照实验能证明光合作用需要</a:t>
            </a:r>
            <a:r>
              <a:rPr lang="zh-CN" altLang="en-US" b="1" dirty="0" smtClean="0">
                <a:solidFill>
                  <a:srgbClr val="0000FF"/>
                </a:solidFill>
                <a:latin typeface="Times New Roman" panose="02020603050405020304" pitchFamily="18" charset="0"/>
              </a:rPr>
              <a:t>叶绿素。</a:t>
            </a:r>
            <a:endParaRPr lang="zh-CN" altLang="en-US" b="1" dirty="0">
              <a:solidFill>
                <a:srgbClr val="0000FF"/>
              </a:solidFill>
              <a:latin typeface="Times New Roman" panose="02020603050405020304" pitchFamily="18" charset="0"/>
            </a:endParaRPr>
          </a:p>
        </p:txBody>
      </p:sp>
      <p:sp>
        <p:nvSpPr>
          <p:cNvPr id="38" name="TextBox 37"/>
          <p:cNvSpPr txBox="1"/>
          <p:nvPr/>
        </p:nvSpPr>
        <p:spPr>
          <a:xfrm>
            <a:off x="142931" y="2877982"/>
            <a:ext cx="5754660" cy="1277879"/>
          </a:xfrm>
          <a:prstGeom prst="rect">
            <a:avLst/>
          </a:prstGeom>
          <a:noFill/>
        </p:spPr>
        <p:txBody>
          <a:bodyPr wrap="square" lIns="76800" tIns="38400" rIns="76800" bIns="38400" rtlCol="0">
            <a:spAutoFit/>
          </a:bodyPr>
          <a:lstStyle>
            <a:defPPr>
              <a:defRPr lang="zh-CN"/>
            </a:defPPr>
            <a:lvl1pPr>
              <a:defRPr sz="2600">
                <a:solidFill>
                  <a:srgbClr val="0000CC"/>
                </a:solidFill>
                <a:ea typeface="华文细黑" panose="02010600040101010101" pitchFamily="2" charset="-122"/>
              </a:defRPr>
            </a:lvl1pPr>
          </a:lstStyle>
          <a:p>
            <a:pPr>
              <a:lnSpc>
                <a:spcPct val="150000"/>
              </a:lnSpc>
            </a:pPr>
            <a:r>
              <a:rPr lang="en-US" altLang="zh-CN" b="1" dirty="0" smtClean="0">
                <a:solidFill>
                  <a:srgbClr val="0000FF"/>
                </a:solidFill>
                <a:latin typeface="Times New Roman" panose="02020603050405020304" pitchFamily="18" charset="0"/>
              </a:rPr>
              <a:t>X</a:t>
            </a:r>
            <a:r>
              <a:rPr lang="zh-CN" altLang="en-US" b="1" dirty="0">
                <a:solidFill>
                  <a:srgbClr val="0000FF"/>
                </a:solidFill>
                <a:latin typeface="Times New Roman" panose="02020603050405020304" pitchFamily="18" charset="0"/>
              </a:rPr>
              <a:t>和</a:t>
            </a:r>
            <a:r>
              <a:rPr lang="en-US" altLang="zh-CN" b="1" dirty="0">
                <a:solidFill>
                  <a:srgbClr val="0000FF"/>
                </a:solidFill>
                <a:latin typeface="Times New Roman" panose="02020603050405020304" pitchFamily="18" charset="0"/>
              </a:rPr>
              <a:t>Y</a:t>
            </a:r>
            <a:r>
              <a:rPr lang="zh-CN" altLang="en-US" b="1" dirty="0">
                <a:solidFill>
                  <a:srgbClr val="0000FF"/>
                </a:solidFill>
                <a:latin typeface="Times New Roman" panose="02020603050405020304" pitchFamily="18" charset="0"/>
              </a:rPr>
              <a:t>两部分对照实验能证明光合作用需要</a:t>
            </a:r>
            <a:r>
              <a:rPr lang="zh-CN" altLang="en-US" b="1" dirty="0" smtClean="0">
                <a:solidFill>
                  <a:srgbClr val="0000FF"/>
                </a:solidFill>
                <a:latin typeface="Times New Roman" panose="02020603050405020304" pitchFamily="18" charset="0"/>
              </a:rPr>
              <a:t>二氧化碳。</a:t>
            </a:r>
            <a:endParaRPr lang="zh-CN" altLang="en-US" b="1" dirty="0">
              <a:solidFill>
                <a:srgbClr val="0000FF"/>
              </a:solidFill>
              <a:latin typeface="Times New Roman" panose="02020603050405020304" pitchFamily="18" charset="0"/>
            </a:endParaRPr>
          </a:p>
        </p:txBody>
      </p:sp>
      <p:pic>
        <p:nvPicPr>
          <p:cNvPr id="2050" name="图片 9" descr="说明: F:\2016\一轮\生物\通用\174.TIF"/>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r="50000"/>
          <a:stretch/>
        </p:blipFill>
        <p:spPr bwMode="auto">
          <a:xfrm>
            <a:off x="6615894" y="2177230"/>
            <a:ext cx="2012300" cy="17753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9" name="图片 9" descr="说明: F:\2016\一轮\生物\通用\174.TIF"/>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l="50000"/>
          <a:stretch/>
        </p:blipFill>
        <p:spPr bwMode="auto">
          <a:xfrm>
            <a:off x="6657704" y="4248050"/>
            <a:ext cx="2111643" cy="186298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3" name="矩形 22"/>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42" name="圆角矩形 41"/>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 xmlns:p14="http://schemas.microsoft.com/office/powerpoint/2010/main" val="199897919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linds(horizontal)">
                                      <p:cBhvr>
                                        <p:cTn id="7" dur="5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blinds(horizontal)">
                                      <p:cBhvr>
                                        <p:cTn id="12" dur="500"/>
                                        <p:tgtEl>
                                          <p:spTgt spid="3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blinds(horizontal)">
                                      <p:cBhvr>
                                        <p:cTn id="17" dur="500"/>
                                        <p:tgtEl>
                                          <p:spTgt spid="5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38"/>
                                        </p:tgtEl>
                                      </p:cBhvr>
                                    </p:animEffect>
                                    <p:set>
                                      <p:cBhvr>
                                        <p:cTn id="22" dur="1" fill="hold">
                                          <p:stCondLst>
                                            <p:cond delay="499"/>
                                          </p:stCondLst>
                                        </p:cTn>
                                        <p:tgtEl>
                                          <p:spTgt spid="38"/>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37"/>
                                        </p:tgtEl>
                                      </p:cBhvr>
                                    </p:animEffect>
                                    <p:set>
                                      <p:cBhvr>
                                        <p:cTn id="25" dur="1" fill="hold">
                                          <p:stCondLst>
                                            <p:cond delay="499"/>
                                          </p:stCondLst>
                                        </p:cTn>
                                        <p:tgtEl>
                                          <p:spTgt spid="3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52"/>
                                        </p:tgtEl>
                                      </p:cBhvr>
                                    </p:animEffect>
                                    <p:set>
                                      <p:cBhvr>
                                        <p:cTn id="28" dur="1" fill="hold">
                                          <p:stCondLst>
                                            <p:cond delay="499"/>
                                          </p:stCondLst>
                                        </p:cTn>
                                        <p:tgtEl>
                                          <p:spTgt spid="5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childTnLst>
        </p:cTn>
      </p:par>
    </p:tnLst>
    <p:bldLst>
      <p:bldP spid="52" grpId="0"/>
      <p:bldP spid="52" grpId="1"/>
      <p:bldP spid="37" grpId="0" animBg="1"/>
      <p:bldP spid="37" grpId="1" animBg="1"/>
      <p:bldP spid="38" grpId="0"/>
      <p:bldP spid="38"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142931" y="549348"/>
            <a:ext cx="8642085" cy="2478207"/>
          </a:xfrm>
          <a:prstGeom prst="rect">
            <a:avLst/>
          </a:prstGeom>
          <a:noFill/>
        </p:spPr>
        <p:txBody>
          <a:bodyPr wrap="square" lIns="76800" tIns="38400" rIns="76800" bIns="38400" rtlCol="0">
            <a:spAutoFit/>
          </a:bodyPr>
          <a:lstStyle>
            <a:defPPr>
              <a:defRPr lang="zh-CN"/>
            </a:defPPr>
            <a:lvl1pPr>
              <a:lnSpc>
                <a:spcPct val="200000"/>
              </a:lnSpc>
              <a:defRPr sz="2600">
                <a:latin typeface="Times New Roman" panose="02020603050405020304" pitchFamily="18" charset="0"/>
                <a:ea typeface="华文细黑" panose="02010600040101010101" pitchFamily="2" charset="-122"/>
              </a:defRPr>
            </a:lvl1pPr>
          </a:lstStyle>
          <a:p>
            <a:pPr>
              <a:lnSpc>
                <a:spcPct val="150000"/>
              </a:lnSpc>
            </a:pPr>
            <a:r>
              <a:rPr lang="en-US" altLang="zh-CN" b="1" dirty="0"/>
              <a:t>3.</a:t>
            </a:r>
            <a:r>
              <a:rPr lang="zh-CN" altLang="en-US" b="1" dirty="0"/>
              <a:t>某植物</a:t>
            </a:r>
            <a:r>
              <a:rPr lang="en-US" altLang="zh-CN" b="1" dirty="0"/>
              <a:t>(</a:t>
            </a:r>
            <a:r>
              <a:rPr lang="zh-CN" altLang="en-US" b="1" dirty="0"/>
              <a:t>其叶片如图一所示</a:t>
            </a:r>
            <a:r>
              <a:rPr lang="en-US" altLang="zh-CN" b="1" dirty="0"/>
              <a:t>)</a:t>
            </a:r>
            <a:r>
              <a:rPr lang="zh-CN" altLang="en-US" b="1" dirty="0"/>
              <a:t>放在黑暗中两天后，根据图二所示，处理其中一块叶片。然后将整株植物置于阳光下</a:t>
            </a:r>
            <a:r>
              <a:rPr lang="en-US" altLang="zh-CN" b="1" dirty="0"/>
              <a:t>4 h</a:t>
            </a:r>
            <a:r>
              <a:rPr lang="zh-CN" altLang="en-US" b="1" dirty="0"/>
              <a:t>，取该叶片经酒精脱色处理后，滴加碘液</a:t>
            </a:r>
            <a:r>
              <a:rPr lang="en-US" altLang="zh-CN" b="1" dirty="0"/>
              <a:t>(</a:t>
            </a:r>
            <a:r>
              <a:rPr lang="zh-CN" altLang="en-US" b="1" dirty="0"/>
              <a:t>棕黄色</a:t>
            </a:r>
            <a:r>
              <a:rPr lang="en-US" altLang="zh-CN" b="1" dirty="0"/>
              <a:t>)</a:t>
            </a:r>
            <a:r>
              <a:rPr lang="zh-CN" altLang="en-US" b="1" dirty="0"/>
              <a:t>显色，下列有关该实验结果和现象的描述正确的是</a:t>
            </a:r>
            <a:r>
              <a:rPr lang="en-US" altLang="zh-CN" b="1" dirty="0"/>
              <a:t>(</a:t>
            </a:r>
            <a:r>
              <a:rPr lang="zh-CN" altLang="en-US" b="1" dirty="0"/>
              <a:t>　　</a:t>
            </a:r>
            <a:r>
              <a:rPr lang="en-US" altLang="zh-CN" b="1" dirty="0" smtClean="0"/>
              <a:t>)</a:t>
            </a:r>
            <a:endParaRPr lang="en-US" altLang="zh-CN" b="1" dirty="0"/>
          </a:p>
        </p:txBody>
      </p:sp>
      <p:pic>
        <p:nvPicPr>
          <p:cNvPr id="21" name="图片 9" descr="说明: F:\2016\一轮\生物\通用\174.TIF"/>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r="50000"/>
          <a:stretch/>
        </p:blipFill>
        <p:spPr bwMode="auto">
          <a:xfrm>
            <a:off x="6615894" y="2177230"/>
            <a:ext cx="2012300" cy="17753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2" name="图片 9" descr="说明: F:\2016\一轮\生物\通用\174.TIF"/>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l="50000"/>
          <a:stretch/>
        </p:blipFill>
        <p:spPr bwMode="auto">
          <a:xfrm>
            <a:off x="6657704" y="4248050"/>
            <a:ext cx="2111643" cy="186298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4" name="Rectangle 21">
            <a:hlinkClick r:id="" action="ppaction://noaction"/>
          </p:cNvPr>
          <p:cNvSpPr>
            <a:spLocks noChangeArrowheads="1"/>
          </p:cNvSpPr>
          <p:nvPr/>
        </p:nvSpPr>
        <p:spPr bwMode="auto">
          <a:xfrm>
            <a:off x="4079461" y="117399"/>
            <a:ext cx="297985"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5" name="Rectangle 21">
            <a:hlinkClick r:id="" action="ppaction://noaction"/>
          </p:cNvPr>
          <p:cNvSpPr>
            <a:spLocks noChangeArrowheads="1"/>
          </p:cNvSpPr>
          <p:nvPr/>
        </p:nvSpPr>
        <p:spPr bwMode="auto">
          <a:xfrm>
            <a:off x="4454433" y="117399"/>
            <a:ext cx="279876"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6" name="Rectangle 21">
            <a:hlinkClick r:id="" action="ppaction://noaction"/>
          </p:cNvPr>
          <p:cNvSpPr>
            <a:spLocks noChangeArrowheads="1"/>
          </p:cNvSpPr>
          <p:nvPr/>
        </p:nvSpPr>
        <p:spPr bwMode="auto">
          <a:xfrm>
            <a:off x="4811296" y="117399"/>
            <a:ext cx="261768"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7" name="Rectangle 21">
            <a:hlinkClick r:id="" action="ppaction://noaction"/>
          </p:cNvPr>
          <p:cNvSpPr>
            <a:spLocks noChangeArrowheads="1"/>
          </p:cNvSpPr>
          <p:nvPr/>
        </p:nvSpPr>
        <p:spPr bwMode="auto">
          <a:xfrm>
            <a:off x="5150051" y="117399"/>
            <a:ext cx="297672"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8" name="Rectangle 21">
            <a:hlinkClick r:id="" action="ppaction://noaction"/>
          </p:cNvPr>
          <p:cNvSpPr>
            <a:spLocks noChangeArrowheads="1"/>
          </p:cNvSpPr>
          <p:nvPr/>
        </p:nvSpPr>
        <p:spPr bwMode="auto">
          <a:xfrm>
            <a:off x="5524710"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9" name="Rectangle 21">
            <a:hlinkClick r:id="" action="ppaction://noaction"/>
          </p:cNvPr>
          <p:cNvSpPr>
            <a:spLocks noChangeArrowheads="1"/>
          </p:cNvSpPr>
          <p:nvPr/>
        </p:nvSpPr>
        <p:spPr bwMode="auto">
          <a:xfrm>
            <a:off x="6237810"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0" name="Rectangle 21">
            <a:hlinkClick r:id="" action="ppaction://noaction"/>
          </p:cNvPr>
          <p:cNvSpPr>
            <a:spLocks noChangeArrowheads="1"/>
          </p:cNvSpPr>
          <p:nvPr/>
        </p:nvSpPr>
        <p:spPr bwMode="auto">
          <a:xfrm>
            <a:off x="6601504"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 action="ppaction://noaction"/>
          </p:cNvPr>
          <p:cNvSpPr>
            <a:spLocks noChangeArrowheads="1"/>
          </p:cNvSpPr>
          <p:nvPr/>
        </p:nvSpPr>
        <p:spPr bwMode="auto">
          <a:xfrm>
            <a:off x="6950909"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2" name="Rectangle 21">
            <a:hlinkClick r:id="" action="ppaction://noaction"/>
          </p:cNvPr>
          <p:cNvSpPr>
            <a:spLocks noChangeArrowheads="1"/>
          </p:cNvSpPr>
          <p:nvPr/>
        </p:nvSpPr>
        <p:spPr bwMode="auto">
          <a:xfrm>
            <a:off x="7333185"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10</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3" name="Rectangle 21">
            <a:hlinkClick r:id="" action="ppaction://noaction"/>
          </p:cNvPr>
          <p:cNvSpPr>
            <a:spLocks noChangeArrowheads="1"/>
          </p:cNvSpPr>
          <p:nvPr/>
        </p:nvSpPr>
        <p:spPr bwMode="auto">
          <a:xfrm>
            <a:off x="7763560"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11</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4" name="Rectangle 21">
            <a:hlinkClick r:id="" action="ppaction://noaction"/>
          </p:cNvPr>
          <p:cNvSpPr>
            <a:spLocks noChangeArrowheads="1"/>
          </p:cNvSpPr>
          <p:nvPr/>
        </p:nvSpPr>
        <p:spPr bwMode="auto">
          <a:xfrm>
            <a:off x="8188520"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5" name="Rectangle 21">
            <a:hlinkClick r:id="" action="ppaction://noaction"/>
          </p:cNvPr>
          <p:cNvSpPr>
            <a:spLocks noChangeArrowheads="1"/>
          </p:cNvSpPr>
          <p:nvPr/>
        </p:nvSpPr>
        <p:spPr bwMode="auto">
          <a:xfrm>
            <a:off x="8631769"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6" name="Rectangle 21">
            <a:hlinkClick r:id="" action="ppaction://noaction"/>
          </p:cNvPr>
          <p:cNvSpPr>
            <a:spLocks noChangeArrowheads="1"/>
          </p:cNvSpPr>
          <p:nvPr/>
        </p:nvSpPr>
        <p:spPr bwMode="auto">
          <a:xfrm>
            <a:off x="5881260" y="117399"/>
            <a:ext cx="279563" cy="575734"/>
          </a:xfrm>
          <a:prstGeom prst="rect">
            <a:avLst/>
          </a:prstGeom>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8" name="TextBox 47"/>
          <p:cNvSpPr txBox="1"/>
          <p:nvPr/>
        </p:nvSpPr>
        <p:spPr>
          <a:xfrm>
            <a:off x="142931" y="1652721"/>
            <a:ext cx="8642085" cy="3678536"/>
          </a:xfrm>
          <a:prstGeom prst="rect">
            <a:avLst/>
          </a:prstGeom>
          <a:noFill/>
        </p:spPr>
        <p:txBody>
          <a:bodyPr wrap="square" lIns="76800" tIns="38400" rIns="76800" bIns="38400" rtlCol="0">
            <a:spAutoFit/>
          </a:bodyPr>
          <a:lstStyle>
            <a:defPPr>
              <a:defRPr lang="zh-CN"/>
            </a:defPPr>
            <a:lvl1pPr>
              <a:lnSpc>
                <a:spcPct val="200000"/>
              </a:lnSpc>
              <a:defRPr sz="2600">
                <a:latin typeface="Times New Roman" panose="02020603050405020304" pitchFamily="18" charset="0"/>
                <a:ea typeface="华文细黑" panose="02010600040101010101" pitchFamily="2" charset="-122"/>
              </a:defRPr>
            </a:lvl1pPr>
          </a:lstStyle>
          <a:p>
            <a:pPr>
              <a:lnSpc>
                <a:spcPct val="150000"/>
              </a:lnSpc>
            </a:pPr>
            <a:endParaRPr lang="en-US" altLang="zh-CN" b="1" dirty="0" smtClean="0"/>
          </a:p>
          <a:p>
            <a:pPr>
              <a:lnSpc>
                <a:spcPct val="150000"/>
              </a:lnSpc>
            </a:pPr>
            <a:endParaRPr lang="en-US" altLang="zh-CN" b="1" dirty="0" smtClean="0"/>
          </a:p>
          <a:p>
            <a:pPr>
              <a:lnSpc>
                <a:spcPct val="150000"/>
              </a:lnSpc>
            </a:pPr>
            <a:r>
              <a:rPr lang="zh-CN" altLang="en-US" b="1" dirty="0" smtClean="0"/>
              <a:t>④</a:t>
            </a:r>
            <a:r>
              <a:rPr lang="zh-CN" altLang="en-US" b="1" dirty="0"/>
              <a:t>木塞处所显颜色证明光合作用需要</a:t>
            </a:r>
            <a:r>
              <a:rPr lang="zh-CN" altLang="en-US" b="1" dirty="0" smtClean="0"/>
              <a:t>光</a:t>
            </a:r>
            <a:endParaRPr lang="en-US" altLang="zh-CN" b="1" dirty="0" smtClean="0"/>
          </a:p>
          <a:p>
            <a:pPr>
              <a:lnSpc>
                <a:spcPct val="150000"/>
              </a:lnSpc>
            </a:pPr>
            <a:endParaRPr lang="en-US" altLang="zh-CN" b="1" dirty="0" smtClean="0"/>
          </a:p>
          <a:p>
            <a:pPr>
              <a:lnSpc>
                <a:spcPct val="150000"/>
              </a:lnSpc>
            </a:pPr>
            <a:endParaRPr lang="zh-CN" altLang="en-US" b="1" dirty="0"/>
          </a:p>
          <a:p>
            <a:pPr>
              <a:lnSpc>
                <a:spcPct val="150000"/>
              </a:lnSpc>
            </a:pPr>
            <a:r>
              <a:rPr lang="en-US" altLang="zh-CN" b="1" dirty="0"/>
              <a:t>A.①②     B.①③     C.②④      D.③④</a:t>
            </a:r>
          </a:p>
        </p:txBody>
      </p:sp>
      <p:sp>
        <p:nvSpPr>
          <p:cNvPr id="53" name="TextBox 52"/>
          <p:cNvSpPr txBox="1"/>
          <p:nvPr/>
        </p:nvSpPr>
        <p:spPr>
          <a:xfrm>
            <a:off x="6072198" y="2500306"/>
            <a:ext cx="521023" cy="416104"/>
          </a:xfrm>
          <a:prstGeom prst="rect">
            <a:avLst/>
          </a:prstGeom>
          <a:noFill/>
        </p:spPr>
        <p:txBody>
          <a:bodyPr wrap="square" lIns="76800" tIns="38400" rIns="76800" bIns="38400" rtlCol="0">
            <a:spAutoFit/>
          </a:bodyPr>
          <a:lstStyle/>
          <a:p>
            <a:r>
              <a:rPr lang="en-US" altLang="zh-CN" sz="2200" b="1" dirty="0">
                <a:solidFill>
                  <a:srgbClr val="FF0000"/>
                </a:solidFill>
                <a:latin typeface="Times New Roman" panose="02020603050405020304" pitchFamily="18" charset="0"/>
                <a:cs typeface="Times New Roman" panose="02020603050405020304" pitchFamily="18" charset="0"/>
              </a:rPr>
              <a:t>B</a:t>
            </a:r>
            <a:endParaRPr lang="zh-CN" altLang="en-US" sz="2200" b="1" dirty="0">
              <a:solidFill>
                <a:srgbClr val="FF0000"/>
              </a:solidFill>
              <a:latin typeface="Times New Roman" panose="02020603050405020304" pitchFamily="18" charset="0"/>
              <a:cs typeface="Times New Roman" panose="02020603050405020304" pitchFamily="18" charset="0"/>
            </a:endParaRPr>
          </a:p>
        </p:txBody>
      </p:sp>
      <p:sp>
        <p:nvSpPr>
          <p:cNvPr id="39" name="TextBox 38"/>
          <p:cNvSpPr txBox="1"/>
          <p:nvPr/>
        </p:nvSpPr>
        <p:spPr>
          <a:xfrm>
            <a:off x="428596" y="3857628"/>
            <a:ext cx="5261144" cy="1878043"/>
          </a:xfrm>
          <a:prstGeom prst="rect">
            <a:avLst/>
          </a:prstGeom>
          <a:noFill/>
        </p:spPr>
        <p:txBody>
          <a:bodyPr wrap="square" lIns="76800" tIns="38400" rIns="76800" bIns="38400" rtlCol="0">
            <a:spAutoFit/>
          </a:bodyPr>
          <a:lstStyle>
            <a:defPPr>
              <a:defRPr lang="zh-CN"/>
            </a:defPPr>
            <a:lvl1pPr>
              <a:defRPr sz="2600">
                <a:solidFill>
                  <a:srgbClr val="0000CC"/>
                </a:solidFill>
                <a:ea typeface="华文细黑" panose="02010600040101010101" pitchFamily="2" charset="-122"/>
              </a:defRPr>
            </a:lvl1pPr>
          </a:lstStyle>
          <a:p>
            <a:pPr>
              <a:lnSpc>
                <a:spcPct val="150000"/>
              </a:lnSpc>
            </a:pPr>
            <a:r>
              <a:rPr lang="zh-CN" altLang="en-US" b="1" dirty="0" smtClean="0">
                <a:solidFill>
                  <a:srgbClr val="0000FF"/>
                </a:solidFill>
                <a:latin typeface="Times New Roman" panose="02020603050405020304" pitchFamily="18" charset="0"/>
              </a:rPr>
              <a:t>木</a:t>
            </a:r>
            <a:r>
              <a:rPr lang="zh-CN" altLang="en-US" b="1" dirty="0">
                <a:solidFill>
                  <a:srgbClr val="0000FF"/>
                </a:solidFill>
                <a:latin typeface="Times New Roman" panose="02020603050405020304" pitchFamily="18" charset="0"/>
              </a:rPr>
              <a:t>塞夹着的叶片缺少光和二氧化碳，不能形成对照实验，不能证明光合作用需要光。</a:t>
            </a:r>
          </a:p>
        </p:txBody>
      </p:sp>
      <p:sp>
        <p:nvSpPr>
          <p:cNvPr id="37" name="矩形 36"/>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8" name="圆角矩形 37"/>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 xmlns:p14="http://schemas.microsoft.com/office/powerpoint/2010/main" val="24316537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blinds(horizontal)">
                                      <p:cBhvr>
                                        <p:cTn id="7" dur="5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blinds(horizontal)">
                                      <p:cBhvr>
                                        <p:cTn id="12" dur="500"/>
                                        <p:tgtEl>
                                          <p:spTgt spid="5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39"/>
                                        </p:tgtEl>
                                      </p:cBhvr>
                                    </p:animEffect>
                                    <p:set>
                                      <p:cBhvr>
                                        <p:cTn id="17" dur="1" fill="hold">
                                          <p:stCondLst>
                                            <p:cond delay="499"/>
                                          </p:stCondLst>
                                        </p:cTn>
                                        <p:tgtEl>
                                          <p:spTgt spid="39"/>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53"/>
                                        </p:tgtEl>
                                      </p:cBhvr>
                                    </p:animEffect>
                                    <p:set>
                                      <p:cBhvr>
                                        <p:cTn id="20" dur="1" fill="hold">
                                          <p:stCondLst>
                                            <p:cond delay="499"/>
                                          </p:stCondLst>
                                        </p:cTn>
                                        <p:tgtEl>
                                          <p:spTgt spid="53"/>
                                        </p:tgtEl>
                                        <p:attrNameLst>
                                          <p:attrName>style.visibility</p:attrName>
                                        </p:attrNameLst>
                                      </p:cBhvr>
                                      <p:to>
                                        <p:strVal val="hidden"/>
                                      </p:to>
                                    </p:set>
                                  </p:childTnLst>
                                </p:cTn>
                              </p:par>
                            </p:childTnLst>
                          </p:cTn>
                        </p:par>
                      </p:childTnLst>
                    </p:cTn>
                  </p:par>
                </p:childTnLst>
              </p:cTn>
              <p:nextCondLst>
                <p:cond evt="onClick" delay="0">
                  <p:tgtEl>
                    <p:spTgt spid="38"/>
                  </p:tgtEl>
                </p:cond>
              </p:nextCondLst>
            </p:seq>
          </p:childTnLst>
        </p:cTn>
      </p:par>
    </p:tnLst>
    <p:bldLst>
      <p:bldP spid="53" grpId="0"/>
      <p:bldP spid="53" grpId="1"/>
      <p:bldP spid="39" grpId="0"/>
      <p:bldP spid="39"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1" y="1061261"/>
            <a:ext cx="1277084" cy="4824536"/>
          </a:xfrm>
          <a:prstGeom prst="rect">
            <a:avLst/>
          </a:prstGeom>
          <a:solidFill>
            <a:srgbClr val="F9F9F9"/>
          </a:solidFill>
          <a:ln w="9525">
            <a:solidFill>
              <a:srgbClr val="E2E2E2"/>
            </a:solid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sz="1500" dirty="0"/>
          </a:p>
        </p:txBody>
      </p:sp>
      <p:grpSp>
        <p:nvGrpSpPr>
          <p:cNvPr id="2" name="组合 29"/>
          <p:cNvGrpSpPr/>
          <p:nvPr/>
        </p:nvGrpSpPr>
        <p:grpSpPr>
          <a:xfrm>
            <a:off x="1362736" y="1052686"/>
            <a:ext cx="7098204" cy="1656400"/>
            <a:chOff x="3755454" y="1700808"/>
            <a:chExt cx="7452320" cy="1656184"/>
          </a:xfrm>
        </p:grpSpPr>
        <p:sp>
          <p:nvSpPr>
            <p:cNvPr id="31" name="矩形 30"/>
            <p:cNvSpPr/>
            <p:nvPr/>
          </p:nvSpPr>
          <p:spPr>
            <a:xfrm>
              <a:off x="3755454" y="1700808"/>
              <a:ext cx="7452320" cy="16561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extBox 31"/>
            <p:cNvSpPr txBox="1"/>
            <p:nvPr/>
          </p:nvSpPr>
          <p:spPr>
            <a:xfrm>
              <a:off x="3827091" y="1814556"/>
              <a:ext cx="5566036" cy="633617"/>
            </a:xfrm>
            <a:prstGeom prst="rect">
              <a:avLst/>
            </a:prstGeom>
            <a:noFill/>
          </p:spPr>
          <p:txBody>
            <a:bodyPr wrap="square" rtlCol="0">
              <a:spAutoFit/>
            </a:bodyPr>
            <a:lstStyle/>
            <a:p>
              <a:pPr>
                <a:lnSpc>
                  <a:spcPct val="130000"/>
                </a:lnSpc>
              </a:pPr>
              <a:r>
                <a:rPr lang="zh-CN" altLang="en-US" sz="3000" b="1" dirty="0" smtClean="0">
                  <a:solidFill>
                    <a:schemeClr val="bg1"/>
                  </a:solidFill>
                  <a:latin typeface="Times New Roman" pitchFamily="18" charset="0"/>
                  <a:ea typeface="微软雅黑" pitchFamily="34" charset="-122"/>
                  <a:cs typeface="Times New Roman" pitchFamily="18" charset="0"/>
                </a:rPr>
                <a:t>绿叶</a:t>
              </a:r>
              <a:r>
                <a:rPr lang="zh-CN" altLang="en-US" sz="3000" b="1" dirty="0">
                  <a:solidFill>
                    <a:schemeClr val="bg1"/>
                  </a:solidFill>
                  <a:latin typeface="Times New Roman" pitchFamily="18" charset="0"/>
                  <a:ea typeface="微软雅黑" pitchFamily="34" charset="-122"/>
                  <a:cs typeface="Times New Roman" pitchFamily="18" charset="0"/>
                </a:rPr>
                <a:t>中色素</a:t>
              </a:r>
              <a:r>
                <a:rPr lang="zh-CN" altLang="en-US" sz="3000" b="1" dirty="0" smtClean="0">
                  <a:solidFill>
                    <a:schemeClr val="bg1"/>
                  </a:solidFill>
                  <a:latin typeface="Times New Roman" pitchFamily="18" charset="0"/>
                  <a:ea typeface="微软雅黑" pitchFamily="34" charset="-122"/>
                  <a:cs typeface="Times New Roman" pitchFamily="18" charset="0"/>
                </a:rPr>
                <a:t>的提取和</a:t>
              </a:r>
              <a:r>
                <a:rPr lang="zh-CN" altLang="en-US" sz="3000" b="1" dirty="0">
                  <a:solidFill>
                    <a:schemeClr val="bg1"/>
                  </a:solidFill>
                  <a:latin typeface="Times New Roman" pitchFamily="18" charset="0"/>
                  <a:ea typeface="微软雅黑" pitchFamily="34" charset="-122"/>
                  <a:cs typeface="Times New Roman" pitchFamily="18" charset="0"/>
                </a:rPr>
                <a:t>分离</a:t>
              </a:r>
            </a:p>
          </p:txBody>
        </p:sp>
      </p:grpSp>
      <p:sp>
        <p:nvSpPr>
          <p:cNvPr id="33" name="矩形 32">
            <a:hlinkClick r:id="" action="ppaction://noaction"/>
          </p:cNvPr>
          <p:cNvSpPr/>
          <p:nvPr/>
        </p:nvSpPr>
        <p:spPr>
          <a:xfrm>
            <a:off x="5752268" y="4221191"/>
            <a:ext cx="1260665" cy="1152278"/>
          </a:xfrm>
          <a:prstGeom prst="rect">
            <a:avLst/>
          </a:prstGeom>
          <a:solidFill>
            <a:srgbClr val="9BBB59"/>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lnSpc>
                <a:spcPct val="130000"/>
              </a:lnSpc>
            </a:pPr>
            <a:r>
              <a:rPr lang="zh-CN" altLang="en-US" b="1" smtClean="0">
                <a:latin typeface="微软雅黑" pitchFamily="34" charset="-122"/>
                <a:ea typeface="微软雅黑" pitchFamily="34" charset="-122"/>
              </a:rPr>
              <a:t>实验解读</a:t>
            </a:r>
            <a:endParaRPr lang="zh-CN" altLang="en-US" b="1" dirty="0">
              <a:latin typeface="微软雅黑" pitchFamily="34" charset="-122"/>
              <a:ea typeface="微软雅黑" pitchFamily="34" charset="-122"/>
            </a:endParaRPr>
          </a:p>
        </p:txBody>
      </p:sp>
      <p:sp>
        <p:nvSpPr>
          <p:cNvPr id="34" name="矩形 33">
            <a:hlinkClick r:id="" action="ppaction://noaction"/>
          </p:cNvPr>
          <p:cNvSpPr/>
          <p:nvPr/>
        </p:nvSpPr>
        <p:spPr>
          <a:xfrm>
            <a:off x="7092247" y="4221191"/>
            <a:ext cx="1260665" cy="1152278"/>
          </a:xfrm>
          <a:prstGeom prst="rect">
            <a:avLst/>
          </a:prstGeom>
          <a:solidFill>
            <a:srgbClr val="9BBB59"/>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lnSpc>
                <a:spcPct val="130000"/>
              </a:lnSpc>
            </a:pPr>
            <a:r>
              <a:rPr lang="zh-CN" altLang="en-US" b="1" dirty="0" smtClean="0">
                <a:latin typeface="微软雅黑" pitchFamily="34" charset="-122"/>
                <a:ea typeface="微软雅黑" pitchFamily="34" charset="-122"/>
              </a:rPr>
              <a:t>解题探究</a:t>
            </a:r>
            <a:endParaRPr lang="zh-CN" altLang="en-US" b="1" dirty="0">
              <a:latin typeface="微软雅黑" pitchFamily="34" charset="-122"/>
              <a:ea typeface="微软雅黑" pitchFamily="34" charset="-122"/>
            </a:endParaRPr>
          </a:p>
        </p:txBody>
      </p:sp>
      <p:sp>
        <p:nvSpPr>
          <p:cNvPr id="35" name="矩形 34"/>
          <p:cNvSpPr/>
          <p:nvPr/>
        </p:nvSpPr>
        <p:spPr>
          <a:xfrm>
            <a:off x="1061152" y="1052686"/>
            <a:ext cx="216053" cy="16564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36" name="TextBox 35"/>
          <p:cNvSpPr txBox="1"/>
          <p:nvPr/>
        </p:nvSpPr>
        <p:spPr>
          <a:xfrm>
            <a:off x="1368257" y="2861859"/>
            <a:ext cx="6775643" cy="583511"/>
          </a:xfrm>
          <a:prstGeom prst="rect">
            <a:avLst/>
          </a:prstGeom>
          <a:noFill/>
        </p:spPr>
        <p:txBody>
          <a:bodyPr wrap="square" lIns="102382" tIns="51190" rIns="102382" bIns="51190" rtlCol="0">
            <a:spAutoFit/>
          </a:bodyPr>
          <a:lstStyle/>
          <a:p>
            <a:pPr algn="ctr" defTabSz="768096">
              <a:lnSpc>
                <a:spcPct val="130000"/>
              </a:lnSpc>
            </a:pPr>
            <a:r>
              <a:rPr lang="zh-CN" altLang="en-US" sz="2400" b="1" dirty="0">
                <a:solidFill>
                  <a:schemeClr val="accent6">
                    <a:lumMod val="75000"/>
                  </a:schemeClr>
                </a:solidFill>
                <a:latin typeface="Times New Roman" pitchFamily="18" charset="0"/>
                <a:ea typeface="微软雅黑" pitchFamily="34" charset="-122"/>
                <a:cs typeface="Times New Roman" pitchFamily="18" charset="0"/>
              </a:rPr>
              <a:t>考纲要</a:t>
            </a:r>
            <a:r>
              <a:rPr lang="zh-CN" altLang="en-US" sz="2400" b="1" dirty="0" smtClean="0">
                <a:solidFill>
                  <a:schemeClr val="accent6">
                    <a:lumMod val="75000"/>
                  </a:schemeClr>
                </a:solidFill>
                <a:latin typeface="Times New Roman" pitchFamily="18" charset="0"/>
                <a:ea typeface="微软雅黑" pitchFamily="34" charset="-122"/>
                <a:cs typeface="Times New Roman" pitchFamily="18" charset="0"/>
              </a:rPr>
              <a:t>求  </a:t>
            </a:r>
            <a:r>
              <a:rPr lang="zh-CN" altLang="en-US" sz="2400" dirty="0" smtClean="0">
                <a:solidFill>
                  <a:schemeClr val="accent6">
                    <a:lumMod val="75000"/>
                  </a:schemeClr>
                </a:solidFill>
                <a:latin typeface="Times New Roman" pitchFamily="18" charset="0"/>
                <a:ea typeface="华文细黑" pitchFamily="2" charset="-122"/>
                <a:cs typeface="Times New Roman" pitchFamily="18" charset="0"/>
              </a:rPr>
              <a:t> </a:t>
            </a:r>
            <a:r>
              <a:rPr lang="zh-CN" altLang="en-US" sz="2400" b="1" dirty="0" smtClean="0">
                <a:solidFill>
                  <a:srgbClr val="0000FF"/>
                </a:solidFill>
                <a:latin typeface="Times New Roman" pitchFamily="18" charset="0"/>
                <a:ea typeface="华文细黑" pitchFamily="2" charset="-122"/>
                <a:cs typeface="Times New Roman" pitchFamily="18" charset="0"/>
              </a:rPr>
              <a:t>实验：叶绿体色素的提取和分离</a:t>
            </a:r>
            <a:r>
              <a:rPr lang="zh-CN" altLang="zh-CN" sz="2400" b="1" dirty="0" smtClean="0">
                <a:solidFill>
                  <a:srgbClr val="0000FF"/>
                </a:solidFill>
                <a:latin typeface="Times New Roman" pitchFamily="18" charset="0"/>
                <a:ea typeface="华文细黑" pitchFamily="2" charset="-122"/>
                <a:cs typeface="Times New Roman" pitchFamily="18" charset="0"/>
              </a:rPr>
              <a:t>。</a:t>
            </a:r>
            <a:endParaRPr lang="zh-CN" altLang="en-US" sz="2400" b="1" dirty="0">
              <a:solidFill>
                <a:srgbClr val="0000FF"/>
              </a:solidFill>
              <a:latin typeface="Times New Roman" pitchFamily="18" charset="0"/>
              <a:ea typeface="华文细黑" pitchFamily="2" charset="-122"/>
              <a:cs typeface="Times New Roman" pitchFamily="18" charset="0"/>
            </a:endParaRPr>
          </a:p>
        </p:txBody>
      </p:sp>
      <p:pic>
        <p:nvPicPr>
          <p:cNvPr id="12" name="图片 1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6725926" y="1115034"/>
            <a:ext cx="1688757" cy="1530852"/>
          </a:xfrm>
          <a:prstGeom prst="rect">
            <a:avLst/>
          </a:prstGeom>
        </p:spPr>
      </p:pic>
      <p:sp>
        <p:nvSpPr>
          <p:cNvPr id="13" name="矩形 12"/>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4" name="圆角矩形 13">
            <a:hlinkClick r:id="rId3" action="ppaction://hlinksldjump"/>
          </p:cNvPr>
          <p:cNvSpPr/>
          <p:nvPr/>
        </p:nvSpPr>
        <p:spPr>
          <a:xfrm>
            <a:off x="8272397" y="6662450"/>
            <a:ext cx="872672" cy="194952"/>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0000FF"/>
                </a:solidFill>
                <a:latin typeface="黑体" pitchFamily="49" charset="-122"/>
                <a:ea typeface="黑体" pitchFamily="49" charset="-122"/>
              </a:rPr>
              <a:t>返回总目录</a:t>
            </a:r>
            <a:endParaRPr lang="zh-CN" altLang="en-US" sz="12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xmlns="" val="21325380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五边形 24"/>
          <p:cNvSpPr/>
          <p:nvPr/>
        </p:nvSpPr>
        <p:spPr bwMode="auto">
          <a:xfrm rot="5400000">
            <a:off x="7760754" y="-106921"/>
            <a:ext cx="1289052" cy="1487820"/>
          </a:xfrm>
          <a:prstGeom prst="homePlate">
            <a:avLst>
              <a:gd name="adj" fmla="val 33921"/>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02382" tIns="51190" rIns="102382" bIns="51190" anchor="ctr"/>
          <a:lstStyle/>
          <a:p>
            <a:pPr algn="ctr" eaLnBrk="1" hangingPunct="1"/>
            <a:endParaRPr lang="zh-CN" altLang="en-US" b="1">
              <a:solidFill>
                <a:srgbClr val="FFFFFF"/>
              </a:solidFill>
              <a:ea typeface="宋体" charset="-122"/>
            </a:endParaRPr>
          </a:p>
        </p:txBody>
      </p:sp>
      <p:sp>
        <p:nvSpPr>
          <p:cNvPr id="26" name="矩形 25"/>
          <p:cNvSpPr/>
          <p:nvPr/>
        </p:nvSpPr>
        <p:spPr>
          <a:xfrm>
            <a:off x="7762252" y="264397"/>
            <a:ext cx="1443915" cy="462271"/>
          </a:xfrm>
          <a:prstGeom prst="rect">
            <a:avLst/>
          </a:prstGeom>
        </p:spPr>
        <p:txBody>
          <a:bodyPr wrap="none" lIns="76800" tIns="38400" rIns="76800" bIns="38400">
            <a:spAutoFit/>
          </a:bodyPr>
          <a:lstStyle/>
          <a:p>
            <a:pPr lvl="0" algn="ctr">
              <a:defRPr/>
            </a:pPr>
            <a:r>
              <a:rPr lang="zh-CN" altLang="en-US" sz="2500" b="1" dirty="0" smtClean="0">
                <a:solidFill>
                  <a:schemeClr val="lt1"/>
                </a:solidFill>
                <a:latin typeface="+mj-ea"/>
                <a:ea typeface="+mj-ea"/>
              </a:rPr>
              <a:t>实验解读</a:t>
            </a:r>
            <a:endParaRPr lang="zh-CN" altLang="en-US" sz="2500" b="1" dirty="0">
              <a:solidFill>
                <a:schemeClr val="lt1"/>
              </a:solidFill>
              <a:latin typeface="+mj-ea"/>
              <a:ea typeface="+mj-ea"/>
            </a:endParaRPr>
          </a:p>
        </p:txBody>
      </p:sp>
      <p:sp>
        <p:nvSpPr>
          <p:cNvPr id="6" name="矩形 5"/>
          <p:cNvSpPr/>
          <p:nvPr/>
        </p:nvSpPr>
        <p:spPr>
          <a:xfrm>
            <a:off x="34905" y="379204"/>
            <a:ext cx="9109095" cy="6197374"/>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实验原理</a:t>
            </a:r>
          </a:p>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提取：绿叶中的色素能够溶</a:t>
            </a:r>
            <a:r>
              <a:rPr lang="zh-CN" altLang="en-US" sz="2200" b="1" dirty="0" smtClean="0">
                <a:latin typeface="Times New Roman" panose="02020603050405020304" pitchFamily="18" charset="0"/>
                <a:ea typeface="华文细黑" panose="02010600040101010101" pitchFamily="2" charset="-122"/>
              </a:rPr>
              <a:t>于</a:t>
            </a:r>
            <a:r>
              <a:rPr lang="en-US" altLang="zh-CN" sz="2200" b="1" dirty="0" smtClean="0">
                <a:latin typeface="Times New Roman" panose="02020603050405020304" pitchFamily="18" charset="0"/>
                <a:ea typeface="华文细黑" panose="02010600040101010101" pitchFamily="2" charset="-122"/>
              </a:rPr>
              <a:t>_________</a:t>
            </a:r>
            <a:r>
              <a:rPr lang="zh-CN" altLang="en-US" sz="2200" b="1" dirty="0" smtClean="0">
                <a:latin typeface="Times New Roman" panose="02020603050405020304" pitchFamily="18" charset="0"/>
                <a:ea typeface="华文细黑" panose="02010600040101010101" pitchFamily="2" charset="-122"/>
              </a:rPr>
              <a:t>而</a:t>
            </a:r>
            <a:r>
              <a:rPr lang="zh-CN" altLang="en-US" sz="2200" b="1" dirty="0">
                <a:latin typeface="Times New Roman" panose="02020603050405020304" pitchFamily="18" charset="0"/>
                <a:ea typeface="华文细黑" panose="02010600040101010101" pitchFamily="2" charset="-122"/>
              </a:rPr>
              <a:t>不溶于水，</a:t>
            </a:r>
            <a:r>
              <a:rPr lang="zh-CN" altLang="en-US" sz="2200" b="1" dirty="0" smtClean="0">
                <a:latin typeface="Times New Roman" panose="02020603050405020304" pitchFamily="18" charset="0"/>
                <a:ea typeface="华文细黑" panose="02010600040101010101" pitchFamily="2" charset="-122"/>
              </a:rPr>
              <a:t>可用</a:t>
            </a:r>
            <a:r>
              <a:rPr lang="en-US" altLang="zh-CN" sz="2200" b="1" dirty="0" smtClean="0">
                <a:latin typeface="Times New Roman" panose="02020603050405020304" pitchFamily="18" charset="0"/>
                <a:ea typeface="华文细黑" panose="02010600040101010101" pitchFamily="2" charset="-122"/>
              </a:rPr>
              <a:t>_________</a:t>
            </a:r>
            <a:r>
              <a:rPr lang="zh-CN" altLang="en-US" sz="2200" b="1" dirty="0" smtClean="0">
                <a:latin typeface="Times New Roman" panose="02020603050405020304" pitchFamily="18" charset="0"/>
                <a:ea typeface="华文细黑" panose="02010600040101010101" pitchFamily="2" charset="-122"/>
              </a:rPr>
              <a:t>等</a:t>
            </a:r>
            <a:r>
              <a:rPr lang="zh-CN" altLang="en-US" sz="2200" b="1" dirty="0">
                <a:latin typeface="Times New Roman" panose="02020603050405020304" pitchFamily="18" charset="0"/>
                <a:ea typeface="华文细黑" panose="02010600040101010101" pitchFamily="2" charset="-122"/>
              </a:rPr>
              <a:t>有机溶剂提取色素。</a:t>
            </a:r>
          </a:p>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分离：各种色素</a:t>
            </a:r>
            <a:r>
              <a:rPr lang="zh-CN" altLang="en-US" sz="2200" b="1" dirty="0" smtClean="0">
                <a:latin typeface="Times New Roman" panose="02020603050405020304" pitchFamily="18" charset="0"/>
                <a:ea typeface="华文细黑" panose="02010600040101010101" pitchFamily="2" charset="-122"/>
              </a:rPr>
              <a:t>在</a:t>
            </a:r>
            <a:r>
              <a:rPr lang="en-US" altLang="zh-CN" sz="2200" b="1" dirty="0" smtClean="0">
                <a:latin typeface="Times New Roman" panose="02020603050405020304" pitchFamily="18" charset="0"/>
                <a:ea typeface="华文细黑" panose="02010600040101010101" pitchFamily="2" charset="-122"/>
              </a:rPr>
              <a:t>_______</a:t>
            </a:r>
            <a:r>
              <a:rPr lang="zh-CN" altLang="en-US" sz="2200" b="1" dirty="0" smtClean="0">
                <a:latin typeface="Times New Roman" panose="02020603050405020304" pitchFamily="18" charset="0"/>
                <a:ea typeface="华文细黑" panose="02010600040101010101" pitchFamily="2" charset="-122"/>
              </a:rPr>
              <a:t>中</a:t>
            </a:r>
            <a:r>
              <a:rPr lang="zh-CN" altLang="en-US" sz="2200" b="1" dirty="0">
                <a:latin typeface="Times New Roman" panose="02020603050405020304" pitchFamily="18" charset="0"/>
                <a:ea typeface="华文细黑" panose="02010600040101010101" pitchFamily="2" charset="-122"/>
              </a:rPr>
              <a:t>溶解度不同</a:t>
            </a:r>
            <a:r>
              <a:rPr lang="zh-CN" altLang="en-US" sz="2200" b="1" dirty="0" smtClean="0">
                <a:latin typeface="Times New Roman" panose="02020603050405020304" pitchFamily="18" charset="0"/>
                <a:ea typeface="华文细黑" panose="02010600040101010101" pitchFamily="2" charset="-122"/>
              </a:rPr>
              <a:t>，</a:t>
            </a:r>
            <a:r>
              <a:rPr lang="en-US" altLang="zh-CN" sz="2200" b="1" dirty="0" smtClean="0">
                <a:latin typeface="Times New Roman" panose="02020603050405020304" pitchFamily="18" charset="0"/>
                <a:ea typeface="华文细黑" panose="02010600040101010101" pitchFamily="2" charset="-122"/>
              </a:rPr>
              <a:t>_________</a:t>
            </a:r>
            <a:r>
              <a:rPr lang="zh-CN" altLang="en-US" sz="2200" b="1" dirty="0" smtClean="0">
                <a:latin typeface="Times New Roman" panose="02020603050405020304" pitchFamily="18" charset="0"/>
                <a:ea typeface="华文细黑" panose="02010600040101010101" pitchFamily="2" charset="-122"/>
              </a:rPr>
              <a:t>的</a:t>
            </a:r>
            <a:r>
              <a:rPr lang="zh-CN" altLang="en-US" sz="2200" b="1" dirty="0">
                <a:latin typeface="Times New Roman" panose="02020603050405020304" pitchFamily="18" charset="0"/>
                <a:ea typeface="华文细黑" panose="02010600040101010101" pitchFamily="2" charset="-122"/>
              </a:rPr>
              <a:t>随层析液在滤纸上扩散得快，反之则慢，从而使各种色素相互分离</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实验步骤</a:t>
            </a:r>
          </a:p>
          <a:p>
            <a:pPr>
              <a:lnSpc>
                <a:spcPct val="150000"/>
              </a:lnSpc>
            </a:pPr>
            <a:r>
              <a:rPr lang="zh-CN" altLang="en-US" sz="2200" b="1" dirty="0">
                <a:latin typeface="Times New Roman" panose="02020603050405020304" pitchFamily="18" charset="0"/>
                <a:ea typeface="华文细黑" panose="02010600040101010101" pitchFamily="2" charset="-122"/>
              </a:rPr>
              <a:t>提取色素：称取</a:t>
            </a:r>
            <a:r>
              <a:rPr lang="en-US" altLang="zh-CN" sz="2200" b="1" dirty="0">
                <a:latin typeface="Times New Roman" panose="02020603050405020304" pitchFamily="18" charset="0"/>
                <a:ea typeface="华文细黑" panose="02010600040101010101" pitchFamily="2" charset="-122"/>
              </a:rPr>
              <a:t>5 g</a:t>
            </a:r>
            <a:r>
              <a:rPr lang="zh-CN" altLang="en-US" sz="2200" b="1" dirty="0">
                <a:latin typeface="Times New Roman" panose="02020603050405020304" pitchFamily="18" charset="0"/>
                <a:ea typeface="华文细黑" panose="02010600040101010101" pitchFamily="2" charset="-122"/>
              </a:rPr>
              <a:t>的绿叶，剪碎，放入研钵中→加入</a:t>
            </a:r>
            <a:r>
              <a:rPr lang="zh-CN" altLang="en-US" sz="2200" b="1" dirty="0" smtClean="0">
                <a:latin typeface="Times New Roman" panose="02020603050405020304" pitchFamily="18" charset="0"/>
                <a:ea typeface="华文细黑" panose="02010600040101010101" pitchFamily="2" charset="-122"/>
              </a:rPr>
              <a:t>少量</a:t>
            </a:r>
            <a:r>
              <a:rPr lang="en-US" altLang="zh-CN" sz="2200" b="1" dirty="0" smtClean="0">
                <a:latin typeface="Times New Roman" panose="02020603050405020304" pitchFamily="18" charset="0"/>
                <a:ea typeface="华文细黑" panose="02010600040101010101" pitchFamily="2" charset="-122"/>
              </a:rPr>
              <a:t>______________</a:t>
            </a:r>
            <a:r>
              <a:rPr lang="zh-CN" altLang="en-US" sz="2200" b="1" dirty="0" smtClean="0">
                <a:latin typeface="Times New Roman" panose="02020603050405020304" pitchFamily="18" charset="0"/>
                <a:ea typeface="华文细黑" panose="02010600040101010101" pitchFamily="2" charset="-122"/>
              </a:rPr>
              <a:t>和</a:t>
            </a:r>
            <a:r>
              <a:rPr lang="en-US" altLang="zh-CN" sz="2200" b="1" dirty="0">
                <a:latin typeface="Times New Roman" panose="02020603050405020304" pitchFamily="18" charset="0"/>
                <a:ea typeface="华文细黑" panose="02010600040101010101" pitchFamily="2" charset="-122"/>
              </a:rPr>
              <a:t>10 </a:t>
            </a:r>
            <a:r>
              <a:rPr lang="en-US" altLang="zh-CN" sz="2200" b="1" dirty="0" err="1" smtClean="0">
                <a:latin typeface="Times New Roman" panose="02020603050405020304" pitchFamily="18" charset="0"/>
                <a:ea typeface="华文细黑" panose="02010600040101010101" pitchFamily="2" charset="-122"/>
              </a:rPr>
              <a:t>mL</a:t>
            </a:r>
            <a:r>
              <a:rPr lang="en-US" altLang="zh-CN" sz="2200" b="1" dirty="0" smtClean="0">
                <a:latin typeface="Times New Roman" panose="02020603050405020304" pitchFamily="18" charset="0"/>
                <a:ea typeface="华文细黑" panose="02010600040101010101" pitchFamily="2" charset="-122"/>
              </a:rPr>
              <a:t>                     </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研磨→过滤→将滤液收集到试管内并塞严试管口</a:t>
            </a:r>
          </a:p>
          <a:p>
            <a:pPr>
              <a:lnSpc>
                <a:spcPct val="150000"/>
              </a:lnSpc>
            </a:pPr>
            <a:r>
              <a:rPr lang="zh-CN" altLang="en-US" sz="2200" b="1" dirty="0" smtClean="0">
                <a:latin typeface="Times New Roman" panose="02020603050405020304" pitchFamily="18" charset="0"/>
                <a:ea typeface="华文细黑" panose="02010600040101010101" pitchFamily="2" charset="-122"/>
              </a:rPr>
              <a:t>制备滤纸条：将干燥的定性滤纸剪成略小于试管</a:t>
            </a:r>
            <a:r>
              <a:rPr lang="en-US" altLang="zh-CN" sz="2200" b="1" dirty="0" smtClean="0">
                <a:latin typeface="Times New Roman" panose="02020603050405020304" pitchFamily="18" charset="0"/>
                <a:ea typeface="华文细黑" panose="02010600040101010101" pitchFamily="2" charset="-122"/>
              </a:rPr>
              <a:t>_________</a:t>
            </a:r>
            <a:r>
              <a:rPr lang="zh-CN" altLang="en-US" sz="2200" b="1" dirty="0" smtClean="0">
                <a:latin typeface="Times New Roman" panose="02020603050405020304" pitchFamily="18" charset="0"/>
                <a:ea typeface="华文细黑" panose="02010600040101010101" pitchFamily="2" charset="-122"/>
              </a:rPr>
              <a:t>的滤纸条，将滤纸条一       端剪去</a:t>
            </a:r>
            <a:r>
              <a:rPr lang="en-US" altLang="zh-CN" sz="2200" b="1" dirty="0" smtClean="0">
                <a:latin typeface="Times New Roman" panose="02020603050405020304" pitchFamily="18" charset="0"/>
                <a:ea typeface="华文细黑" panose="02010600040101010101" pitchFamily="2" charset="-122"/>
              </a:rPr>
              <a:t>_____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在距离剪角一端</a:t>
            </a:r>
            <a:r>
              <a:rPr lang="en-US" altLang="zh-CN" sz="2200" b="1" dirty="0">
                <a:latin typeface="Times New Roman" panose="02020603050405020304" pitchFamily="18" charset="0"/>
                <a:ea typeface="华文细黑" panose="02010600040101010101" pitchFamily="2" charset="-122"/>
              </a:rPr>
              <a:t>1 cm</a:t>
            </a:r>
            <a:r>
              <a:rPr lang="zh-CN" altLang="en-US" sz="2200" b="1" dirty="0">
                <a:latin typeface="Times New Roman" panose="02020603050405020304" pitchFamily="18" charset="0"/>
                <a:ea typeface="华文细黑" panose="02010600040101010101" pitchFamily="2" charset="-122"/>
              </a:rPr>
              <a:t>处</a:t>
            </a:r>
            <a:r>
              <a:rPr lang="zh-CN" altLang="en-US" sz="2200" b="1" dirty="0" smtClean="0">
                <a:latin typeface="Times New Roman" panose="02020603050405020304" pitchFamily="18" charset="0"/>
                <a:ea typeface="华文细黑" panose="02010600040101010101" pitchFamily="2" charset="-122"/>
              </a:rPr>
              <a:t>用</a:t>
            </a:r>
            <a:r>
              <a:rPr lang="en-US" altLang="zh-CN" sz="2200" b="1" dirty="0" smtClean="0">
                <a:latin typeface="Times New Roman" panose="02020603050405020304" pitchFamily="18" charset="0"/>
                <a:ea typeface="华文细黑" panose="02010600040101010101" pitchFamily="2" charset="-122"/>
              </a:rPr>
              <a:t>_____</a:t>
            </a:r>
            <a:r>
              <a:rPr lang="zh-CN" altLang="en-US" sz="2200" b="1" dirty="0" smtClean="0">
                <a:latin typeface="Times New Roman" panose="02020603050405020304" pitchFamily="18" charset="0"/>
                <a:ea typeface="华文细黑" panose="02010600040101010101" pitchFamily="2" charset="-122"/>
              </a:rPr>
              <a:t>画</a:t>
            </a:r>
            <a:r>
              <a:rPr lang="zh-CN" altLang="en-US" sz="2200" b="1" dirty="0">
                <a:latin typeface="Times New Roman" panose="02020603050405020304" pitchFamily="18" charset="0"/>
                <a:ea typeface="华文细黑" panose="02010600040101010101" pitchFamily="2" charset="-122"/>
              </a:rPr>
              <a:t>一条细的</a:t>
            </a:r>
            <a:r>
              <a:rPr lang="zh-CN" altLang="en-US" sz="2200" b="1" dirty="0" smtClean="0">
                <a:latin typeface="Times New Roman" panose="02020603050405020304" pitchFamily="18" charset="0"/>
                <a:ea typeface="华文细黑" panose="02010600040101010101" pitchFamily="2" charset="-122"/>
              </a:rPr>
              <a:t>横线</a:t>
            </a:r>
            <a:endParaRPr lang="zh-CN" altLang="en-US" sz="2200" b="1" dirty="0">
              <a:latin typeface="Times New Roman" panose="02020603050405020304" pitchFamily="18" charset="0"/>
              <a:ea typeface="华文细黑" panose="02010600040101010101" pitchFamily="2" charset="-122"/>
            </a:endParaRPr>
          </a:p>
        </p:txBody>
      </p:sp>
      <p:sp>
        <p:nvSpPr>
          <p:cNvPr id="10" name="TextBox 9"/>
          <p:cNvSpPr txBox="1"/>
          <p:nvPr/>
        </p:nvSpPr>
        <p:spPr>
          <a:xfrm>
            <a:off x="3929058" y="714356"/>
            <a:ext cx="2046204"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有机溶剂</a:t>
            </a:r>
          </a:p>
        </p:txBody>
      </p:sp>
      <p:sp>
        <p:nvSpPr>
          <p:cNvPr id="11" name="TextBox 10"/>
          <p:cNvSpPr txBox="1"/>
          <p:nvPr/>
        </p:nvSpPr>
        <p:spPr>
          <a:xfrm>
            <a:off x="7277322" y="1428736"/>
            <a:ext cx="1866678"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无水乙醇</a:t>
            </a:r>
          </a:p>
        </p:txBody>
      </p:sp>
      <p:sp>
        <p:nvSpPr>
          <p:cNvPr id="12" name="TextBox 11"/>
          <p:cNvSpPr txBox="1"/>
          <p:nvPr/>
        </p:nvSpPr>
        <p:spPr>
          <a:xfrm>
            <a:off x="2714612" y="1928802"/>
            <a:ext cx="1490699"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层析液</a:t>
            </a:r>
          </a:p>
        </p:txBody>
      </p:sp>
      <p:sp>
        <p:nvSpPr>
          <p:cNvPr id="16" name="TextBox 15"/>
          <p:cNvSpPr txBox="1"/>
          <p:nvPr/>
        </p:nvSpPr>
        <p:spPr>
          <a:xfrm>
            <a:off x="5357818" y="1785926"/>
            <a:ext cx="1643074"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溶解度高</a:t>
            </a:r>
          </a:p>
        </p:txBody>
      </p:sp>
      <p:sp>
        <p:nvSpPr>
          <p:cNvPr id="17" name="TextBox 16"/>
          <p:cNvSpPr txBox="1"/>
          <p:nvPr/>
        </p:nvSpPr>
        <p:spPr>
          <a:xfrm>
            <a:off x="0" y="3786190"/>
            <a:ext cx="2500330"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a:t>SiO</a:t>
            </a:r>
            <a:r>
              <a:rPr lang="en-US" altLang="zh-CN" b="1" baseline="-25000" dirty="0"/>
              <a:t>2</a:t>
            </a:r>
            <a:r>
              <a:rPr lang="zh-CN" altLang="en-US" b="1" dirty="0"/>
              <a:t>、</a:t>
            </a:r>
            <a:r>
              <a:rPr lang="en-US" altLang="zh-CN" b="1" dirty="0"/>
              <a:t>CaCO</a:t>
            </a:r>
            <a:r>
              <a:rPr lang="en-US" altLang="zh-CN" b="1" baseline="-25000" dirty="0"/>
              <a:t>3</a:t>
            </a:r>
            <a:endParaRPr lang="zh-CN" altLang="en-US" b="1" dirty="0"/>
          </a:p>
        </p:txBody>
      </p:sp>
      <p:sp>
        <p:nvSpPr>
          <p:cNvPr id="18" name="TextBox 17"/>
          <p:cNvSpPr txBox="1"/>
          <p:nvPr/>
        </p:nvSpPr>
        <p:spPr>
          <a:xfrm>
            <a:off x="3214678" y="3929066"/>
            <a:ext cx="2000264"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无水乙醇</a:t>
            </a:r>
          </a:p>
        </p:txBody>
      </p:sp>
      <p:sp>
        <p:nvSpPr>
          <p:cNvPr id="19" name="TextBox 18"/>
          <p:cNvSpPr txBox="1"/>
          <p:nvPr/>
        </p:nvSpPr>
        <p:spPr>
          <a:xfrm>
            <a:off x="5857884" y="4929198"/>
            <a:ext cx="1857388"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长和直径</a:t>
            </a:r>
          </a:p>
        </p:txBody>
      </p:sp>
      <p:sp>
        <p:nvSpPr>
          <p:cNvPr id="20" name="TextBox 19"/>
          <p:cNvSpPr txBox="1"/>
          <p:nvPr/>
        </p:nvSpPr>
        <p:spPr>
          <a:xfrm>
            <a:off x="6572264" y="5429264"/>
            <a:ext cx="1305624"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铅笔</a:t>
            </a:r>
          </a:p>
        </p:txBody>
      </p:sp>
      <p:sp>
        <p:nvSpPr>
          <p:cNvPr id="21" name="TextBox 20"/>
          <p:cNvSpPr txBox="1"/>
          <p:nvPr/>
        </p:nvSpPr>
        <p:spPr>
          <a:xfrm>
            <a:off x="2643174" y="5500702"/>
            <a:ext cx="1160389"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smtClean="0"/>
              <a:t>两角</a:t>
            </a:r>
            <a:endParaRPr lang="zh-CN" altLang="en-US" b="1" dirty="0"/>
          </a:p>
        </p:txBody>
      </p:sp>
      <p:sp>
        <p:nvSpPr>
          <p:cNvPr id="22" name="矩形 21"/>
          <p:cNvSpPr/>
          <p:nvPr/>
        </p:nvSpPr>
        <p:spPr>
          <a:xfrm>
            <a:off x="506906" y="4764460"/>
            <a:ext cx="392208" cy="611229"/>
          </a:xfrm>
          <a:prstGeom prst="rect">
            <a:avLst/>
          </a:prstGeom>
        </p:spPr>
        <p:txBody>
          <a:bodyPr wrap="square" lIns="102398" tIns="51199" rIns="102398" bIns="51199">
            <a:spAutoFit/>
          </a:bodyPr>
          <a:lstStyle/>
          <a:p>
            <a:pPr>
              <a:lnSpc>
                <a:spcPct val="150000"/>
              </a:lnSpc>
            </a:pPr>
            <a:r>
              <a:rPr lang="zh-CN" altLang="en-US" sz="2200" b="1" dirty="0">
                <a:solidFill>
                  <a:prstClr val="black"/>
                </a:solidFill>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27" name="矩形 26"/>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8" name="圆角矩形 27"/>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138049896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linds(horizont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linds(horizont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linds(horizontal)">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blinds(horizontal)">
                                      <p:cBhvr>
                                        <p:cTn id="42" dur="500"/>
                                        <p:tgtEl>
                                          <p:spTgt spid="21"/>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blinds(horizontal)">
                                      <p:cBhvr>
                                        <p:cTn id="47" dur="500"/>
                                        <p:tgtEl>
                                          <p:spTgt spid="2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grpId="1" nodeType="clickEffect">
                                  <p:stCondLst>
                                    <p:cond delay="0"/>
                                  </p:stCondLst>
                                  <p:childTnLst>
                                    <p:animEffect transition="out" filter="fade">
                                      <p:cBhvr>
                                        <p:cTn id="51" dur="500"/>
                                        <p:tgtEl>
                                          <p:spTgt spid="10"/>
                                        </p:tgtEl>
                                      </p:cBhvr>
                                    </p:animEffect>
                                    <p:set>
                                      <p:cBhvr>
                                        <p:cTn id="52" dur="1" fill="hold">
                                          <p:stCondLst>
                                            <p:cond delay="499"/>
                                          </p:stCondLst>
                                        </p:cTn>
                                        <p:tgtEl>
                                          <p:spTgt spid="10"/>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11"/>
                                        </p:tgtEl>
                                      </p:cBhvr>
                                    </p:animEffect>
                                    <p:set>
                                      <p:cBhvr>
                                        <p:cTn id="55" dur="1" fill="hold">
                                          <p:stCondLst>
                                            <p:cond delay="499"/>
                                          </p:stCondLst>
                                        </p:cTn>
                                        <p:tgtEl>
                                          <p:spTgt spid="11"/>
                                        </p:tgtEl>
                                        <p:attrNameLst>
                                          <p:attrName>style.visibility</p:attrName>
                                        </p:attrNameLst>
                                      </p:cBhvr>
                                      <p:to>
                                        <p:strVal val="hidden"/>
                                      </p:to>
                                    </p:set>
                                  </p:childTnLst>
                                </p:cTn>
                              </p:par>
                              <p:par>
                                <p:cTn id="56" presetID="10" presetClass="exit" presetSubtype="0" fill="hold" grpId="1" nodeType="withEffect">
                                  <p:stCondLst>
                                    <p:cond delay="0"/>
                                  </p:stCondLst>
                                  <p:childTnLst>
                                    <p:animEffect transition="out" filter="fade">
                                      <p:cBhvr>
                                        <p:cTn id="57" dur="500"/>
                                        <p:tgtEl>
                                          <p:spTgt spid="12"/>
                                        </p:tgtEl>
                                      </p:cBhvr>
                                    </p:animEffect>
                                    <p:set>
                                      <p:cBhvr>
                                        <p:cTn id="58" dur="1" fill="hold">
                                          <p:stCondLst>
                                            <p:cond delay="499"/>
                                          </p:stCondLst>
                                        </p:cTn>
                                        <p:tgtEl>
                                          <p:spTgt spid="12"/>
                                        </p:tgtEl>
                                        <p:attrNameLst>
                                          <p:attrName>style.visibility</p:attrName>
                                        </p:attrNameLst>
                                      </p:cBhvr>
                                      <p:to>
                                        <p:strVal val="hidden"/>
                                      </p:to>
                                    </p:set>
                                  </p:childTnLst>
                                </p:cTn>
                              </p:par>
                              <p:par>
                                <p:cTn id="59" presetID="10" presetClass="exit" presetSubtype="0" fill="hold" grpId="1" nodeType="withEffect">
                                  <p:stCondLst>
                                    <p:cond delay="0"/>
                                  </p:stCondLst>
                                  <p:childTnLst>
                                    <p:animEffect transition="out" filter="fade">
                                      <p:cBhvr>
                                        <p:cTn id="60" dur="500"/>
                                        <p:tgtEl>
                                          <p:spTgt spid="16"/>
                                        </p:tgtEl>
                                      </p:cBhvr>
                                    </p:animEffect>
                                    <p:set>
                                      <p:cBhvr>
                                        <p:cTn id="61" dur="1" fill="hold">
                                          <p:stCondLst>
                                            <p:cond delay="499"/>
                                          </p:stCondLst>
                                        </p:cTn>
                                        <p:tgtEl>
                                          <p:spTgt spid="16"/>
                                        </p:tgtEl>
                                        <p:attrNameLst>
                                          <p:attrName>style.visibility</p:attrName>
                                        </p:attrNameLst>
                                      </p:cBhvr>
                                      <p:to>
                                        <p:strVal val="hidden"/>
                                      </p:to>
                                    </p:set>
                                  </p:childTnLst>
                                </p:cTn>
                              </p:par>
                              <p:par>
                                <p:cTn id="62" presetID="10" presetClass="exit" presetSubtype="0" fill="hold" grpId="1" nodeType="withEffect">
                                  <p:stCondLst>
                                    <p:cond delay="0"/>
                                  </p:stCondLst>
                                  <p:childTnLst>
                                    <p:animEffect transition="out" filter="fade">
                                      <p:cBhvr>
                                        <p:cTn id="63" dur="500"/>
                                        <p:tgtEl>
                                          <p:spTgt spid="17"/>
                                        </p:tgtEl>
                                      </p:cBhvr>
                                    </p:animEffect>
                                    <p:set>
                                      <p:cBhvr>
                                        <p:cTn id="64" dur="1" fill="hold">
                                          <p:stCondLst>
                                            <p:cond delay="499"/>
                                          </p:stCondLst>
                                        </p:cTn>
                                        <p:tgtEl>
                                          <p:spTgt spid="17"/>
                                        </p:tgtEl>
                                        <p:attrNameLst>
                                          <p:attrName>style.visibility</p:attrName>
                                        </p:attrNameLst>
                                      </p:cBhvr>
                                      <p:to>
                                        <p:strVal val="hidden"/>
                                      </p:to>
                                    </p:set>
                                  </p:childTnLst>
                                </p:cTn>
                              </p:par>
                              <p:par>
                                <p:cTn id="65" presetID="10" presetClass="exit" presetSubtype="0" fill="hold" grpId="1" nodeType="withEffect">
                                  <p:stCondLst>
                                    <p:cond delay="0"/>
                                  </p:stCondLst>
                                  <p:childTnLst>
                                    <p:animEffect transition="out" filter="fade">
                                      <p:cBhvr>
                                        <p:cTn id="66" dur="500"/>
                                        <p:tgtEl>
                                          <p:spTgt spid="18"/>
                                        </p:tgtEl>
                                      </p:cBhvr>
                                    </p:animEffect>
                                    <p:set>
                                      <p:cBhvr>
                                        <p:cTn id="67" dur="1" fill="hold">
                                          <p:stCondLst>
                                            <p:cond delay="499"/>
                                          </p:stCondLst>
                                        </p:cTn>
                                        <p:tgtEl>
                                          <p:spTgt spid="18"/>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500"/>
                                        <p:tgtEl>
                                          <p:spTgt spid="19"/>
                                        </p:tgtEl>
                                      </p:cBhvr>
                                    </p:animEffect>
                                    <p:set>
                                      <p:cBhvr>
                                        <p:cTn id="70" dur="1" fill="hold">
                                          <p:stCondLst>
                                            <p:cond delay="499"/>
                                          </p:stCondLst>
                                        </p:cTn>
                                        <p:tgtEl>
                                          <p:spTgt spid="19"/>
                                        </p:tgtEl>
                                        <p:attrNameLst>
                                          <p:attrName>style.visibility</p:attrName>
                                        </p:attrNameLst>
                                      </p:cBhvr>
                                      <p:to>
                                        <p:strVal val="hidden"/>
                                      </p:to>
                                    </p:set>
                                  </p:childTnLst>
                                </p:cTn>
                              </p:par>
                              <p:par>
                                <p:cTn id="71" presetID="10" presetClass="exit" presetSubtype="0" fill="hold" grpId="1" nodeType="withEffect">
                                  <p:stCondLst>
                                    <p:cond delay="0"/>
                                  </p:stCondLst>
                                  <p:childTnLst>
                                    <p:animEffect transition="out" filter="fade">
                                      <p:cBhvr>
                                        <p:cTn id="72" dur="500"/>
                                        <p:tgtEl>
                                          <p:spTgt spid="21"/>
                                        </p:tgtEl>
                                      </p:cBhvr>
                                    </p:animEffect>
                                    <p:set>
                                      <p:cBhvr>
                                        <p:cTn id="73" dur="1" fill="hold">
                                          <p:stCondLst>
                                            <p:cond delay="499"/>
                                          </p:stCondLst>
                                        </p:cTn>
                                        <p:tgtEl>
                                          <p:spTgt spid="21"/>
                                        </p:tgtEl>
                                        <p:attrNameLst>
                                          <p:attrName>style.visibility</p:attrName>
                                        </p:attrNameLst>
                                      </p:cBhvr>
                                      <p:to>
                                        <p:strVal val="hidden"/>
                                      </p:to>
                                    </p:set>
                                  </p:childTnLst>
                                </p:cTn>
                              </p:par>
                              <p:par>
                                <p:cTn id="74" presetID="10" presetClass="exit" presetSubtype="0" fill="hold" grpId="1" nodeType="withEffect">
                                  <p:stCondLst>
                                    <p:cond delay="0"/>
                                  </p:stCondLst>
                                  <p:childTnLst>
                                    <p:animEffect transition="out" filter="fade">
                                      <p:cBhvr>
                                        <p:cTn id="75" dur="500"/>
                                        <p:tgtEl>
                                          <p:spTgt spid="20"/>
                                        </p:tgtEl>
                                      </p:cBhvr>
                                    </p:animEffect>
                                    <p:set>
                                      <p:cBhvr>
                                        <p:cTn id="76"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8"/>
                  </p:tgtEl>
                </p:cond>
              </p:nextCondLst>
            </p:seq>
          </p:childTnLst>
        </p:cTn>
      </p:par>
    </p:tnLst>
    <p:bldLst>
      <p:bldP spid="10" grpId="0"/>
      <p:bldP spid="10" grpId="1"/>
      <p:bldP spid="11" grpId="0"/>
      <p:bldP spid="11" grpId="1"/>
      <p:bldP spid="12" grpId="0"/>
      <p:bldP spid="12" grpId="1"/>
      <p:bldP spid="16" grpId="0"/>
      <p:bldP spid="16" grpId="1"/>
      <p:bldP spid="17" grpId="0"/>
      <p:bldP spid="17" grpId="1"/>
      <p:bldP spid="18" grpId="0"/>
      <p:bldP spid="18" grpId="1"/>
      <p:bldP spid="19" grpId="0"/>
      <p:bldP spid="19" grpId="1"/>
      <p:bldP spid="20" grpId="0"/>
      <p:bldP spid="20" grpId="1"/>
      <p:bldP spid="21" grpId="0"/>
      <p:bldP spid="21"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35787" y="163845"/>
            <a:ext cx="8865282" cy="5181711"/>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        ↓</a:t>
            </a: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zh-CN" altLang="en-US" sz="2200" b="1" dirty="0">
                <a:latin typeface="Times New Roman" panose="02020603050405020304" pitchFamily="18" charset="0"/>
                <a:ea typeface="华文细黑" panose="02010600040101010101" pitchFamily="2" charset="-122"/>
              </a:rPr>
              <a:t>画滤液细线：</a:t>
            </a:r>
            <a:r>
              <a:rPr lang="zh-CN" altLang="en-US" sz="2200" b="1" dirty="0" smtClean="0">
                <a:latin typeface="Times New Roman" panose="02020603050405020304" pitchFamily="18" charset="0"/>
                <a:ea typeface="华文细黑" panose="02010600040101010101" pitchFamily="2" charset="-122"/>
              </a:rPr>
              <a:t>用</a:t>
            </a:r>
            <a:r>
              <a:rPr lang="en-US" altLang="zh-CN" sz="2200" b="1" dirty="0" smtClean="0">
                <a:latin typeface="Times New Roman" panose="02020603050405020304" pitchFamily="18" charset="0"/>
                <a:ea typeface="华文细黑" panose="02010600040101010101" pitchFamily="2" charset="-122"/>
              </a:rPr>
              <a:t>__________</a:t>
            </a:r>
            <a:r>
              <a:rPr lang="zh-CN" altLang="en-US" sz="2200" b="1" dirty="0" smtClean="0">
                <a:latin typeface="Times New Roman" panose="02020603050405020304" pitchFamily="18" charset="0"/>
                <a:ea typeface="华文细黑" panose="02010600040101010101" pitchFamily="2" charset="-122"/>
              </a:rPr>
              <a:t>吸取</a:t>
            </a:r>
            <a:r>
              <a:rPr lang="zh-CN" altLang="en-US" sz="2200" b="1" dirty="0">
                <a:latin typeface="Times New Roman" panose="02020603050405020304" pitchFamily="18" charset="0"/>
                <a:ea typeface="华文细黑" panose="02010600040101010101" pitchFamily="2" charset="-122"/>
              </a:rPr>
              <a:t>少量的滤液，沿铅笔线均匀</a:t>
            </a:r>
            <a:r>
              <a:rPr lang="zh-CN" altLang="en-US" sz="2200" b="1" dirty="0" smtClean="0">
                <a:latin typeface="Times New Roman" panose="02020603050405020304" pitchFamily="18" charset="0"/>
                <a:ea typeface="华文细黑" panose="02010600040101010101" pitchFamily="2" charset="-122"/>
              </a:rPr>
              <a:t>地</a:t>
            </a:r>
            <a:r>
              <a:rPr lang="en-US" altLang="zh-CN" sz="2200" b="1" dirty="0" smtClean="0">
                <a:latin typeface="Times New Roman" panose="02020603050405020304" pitchFamily="18" charset="0"/>
                <a:ea typeface="华文细黑" panose="02010600040101010101" pitchFamily="2" charset="-122"/>
              </a:rPr>
              <a:t>_____________</a:t>
            </a:r>
            <a:r>
              <a:rPr lang="zh-CN" altLang="en-US" sz="2200" b="1" dirty="0" smtClean="0">
                <a:latin typeface="Times New Roman" panose="02020603050405020304" pitchFamily="18" charset="0"/>
                <a:ea typeface="华文细黑" panose="02010600040101010101" pitchFamily="2" charset="-122"/>
              </a:rPr>
              <a:t>，  待</a:t>
            </a:r>
            <a:r>
              <a:rPr lang="zh-CN" altLang="en-US" sz="2200" b="1" dirty="0">
                <a:latin typeface="Times New Roman" panose="02020603050405020304" pitchFamily="18" charset="0"/>
                <a:ea typeface="华文细黑" panose="02010600040101010101" pitchFamily="2" charset="-122"/>
              </a:rPr>
              <a:t>滤液干后，再</a:t>
            </a:r>
            <a:r>
              <a:rPr lang="zh-CN" altLang="en-US" sz="2200" b="1" dirty="0" smtClean="0">
                <a:latin typeface="Times New Roman" panose="02020603050405020304" pitchFamily="18" charset="0"/>
                <a:ea typeface="华文细黑" panose="02010600040101010101" pitchFamily="2" charset="-122"/>
              </a:rPr>
              <a:t>画</a:t>
            </a:r>
            <a:r>
              <a:rPr lang="en-US" altLang="zh-CN" sz="2200" b="1" dirty="0" smtClean="0">
                <a:latin typeface="Times New Roman" panose="02020603050405020304" pitchFamily="18" charset="0"/>
                <a:ea typeface="华文细黑" panose="02010600040101010101" pitchFamily="2" charset="-122"/>
              </a:rPr>
              <a:t>_____</a:t>
            </a:r>
            <a:r>
              <a:rPr lang="zh-CN" altLang="en-US" sz="2200" b="1" dirty="0" smtClean="0">
                <a:latin typeface="Times New Roman" panose="02020603050405020304" pitchFamily="18" charset="0"/>
                <a:ea typeface="华文细黑" panose="02010600040101010101" pitchFamily="2" charset="-122"/>
              </a:rPr>
              <a:t>次</a:t>
            </a: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        ↓</a:t>
            </a: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zh-CN" altLang="en-US" sz="2200" b="1" dirty="0">
                <a:latin typeface="Times New Roman" panose="02020603050405020304" pitchFamily="18" charset="0"/>
                <a:ea typeface="华文细黑" panose="02010600040101010101" pitchFamily="2" charset="-122"/>
              </a:rPr>
              <a:t>分离色素：将适量</a:t>
            </a:r>
            <a:r>
              <a:rPr lang="zh-CN" altLang="en-US" sz="2200" b="1" dirty="0" smtClean="0">
                <a:latin typeface="Times New Roman" panose="02020603050405020304" pitchFamily="18" charset="0"/>
                <a:ea typeface="华文细黑" panose="02010600040101010101" pitchFamily="2" charset="-122"/>
              </a:rPr>
              <a:t>的</a:t>
            </a:r>
            <a:r>
              <a:rPr lang="en-US" altLang="zh-CN" sz="2200" b="1" dirty="0" smtClean="0">
                <a:latin typeface="Times New Roman" panose="02020603050405020304" pitchFamily="18" charset="0"/>
                <a:ea typeface="华文细黑" panose="02010600040101010101" pitchFamily="2" charset="-122"/>
              </a:rPr>
              <a:t>_______</a:t>
            </a:r>
            <a:r>
              <a:rPr lang="zh-CN" altLang="en-US" sz="2200" b="1" dirty="0" smtClean="0">
                <a:latin typeface="Times New Roman" panose="02020603050405020304" pitchFamily="18" charset="0"/>
                <a:ea typeface="华文细黑" panose="02010600040101010101" pitchFamily="2" charset="-122"/>
              </a:rPr>
              <a:t>倒入</a:t>
            </a:r>
            <a:r>
              <a:rPr lang="zh-CN" altLang="en-US" sz="2200" b="1" dirty="0">
                <a:latin typeface="Times New Roman" panose="02020603050405020304" pitchFamily="18" charset="0"/>
                <a:ea typeface="华文细黑" panose="02010600040101010101" pitchFamily="2" charset="-122"/>
              </a:rPr>
              <a:t>试管中，将滤纸条轻轻</a:t>
            </a:r>
            <a:r>
              <a:rPr lang="zh-CN" altLang="en-US" sz="2200" b="1" dirty="0" smtClean="0">
                <a:latin typeface="Times New Roman" panose="02020603050405020304" pitchFamily="18" charset="0"/>
                <a:ea typeface="华文细黑" panose="02010600040101010101" pitchFamily="2" charset="-122"/>
              </a:rPr>
              <a:t>插入</a:t>
            </a:r>
            <a:r>
              <a:rPr lang="en-US" altLang="zh-CN" sz="2200" b="1" dirty="0" smtClean="0">
                <a:latin typeface="Times New Roman" panose="02020603050405020304" pitchFamily="18" charset="0"/>
                <a:ea typeface="华文细黑" panose="02010600040101010101" pitchFamily="2" charset="-122"/>
              </a:rPr>
              <a:t>_______</a:t>
            </a:r>
            <a:r>
              <a:rPr lang="zh-CN" altLang="en-US" sz="2200" b="1" dirty="0" smtClean="0">
                <a:latin typeface="Times New Roman" panose="02020603050405020304" pitchFamily="18" charset="0"/>
                <a:ea typeface="华文细黑" panose="02010600040101010101" pitchFamily="2" charset="-122"/>
              </a:rPr>
              <a:t>中</a:t>
            </a:r>
            <a:r>
              <a:rPr lang="zh-CN" altLang="en-US" sz="2200" b="1" dirty="0">
                <a:latin typeface="Times New Roman" panose="02020603050405020304" pitchFamily="18" charset="0"/>
                <a:ea typeface="华文细黑" panose="02010600040101010101" pitchFamily="2" charset="-122"/>
              </a:rPr>
              <a:t>→用    </a:t>
            </a:r>
            <a:r>
              <a:rPr lang="en-US" altLang="zh-CN" sz="2200" b="1" dirty="0" smtClean="0">
                <a:latin typeface="Times New Roman" panose="02020603050405020304" pitchFamily="18" charset="0"/>
                <a:ea typeface="华文细黑" panose="02010600040101010101" pitchFamily="2" charset="-122"/>
              </a:rPr>
              <a:t>_____</a:t>
            </a:r>
            <a:r>
              <a:rPr lang="zh-CN" altLang="en-US" sz="2200" b="1" dirty="0" smtClean="0">
                <a:latin typeface="Times New Roman" panose="02020603050405020304" pitchFamily="18" charset="0"/>
                <a:ea typeface="华文细黑" panose="02010600040101010101" pitchFamily="2" charset="-122"/>
              </a:rPr>
              <a:t>塞</a:t>
            </a:r>
            <a:r>
              <a:rPr lang="zh-CN" altLang="en-US" sz="2200" b="1" dirty="0">
                <a:latin typeface="Times New Roman" panose="02020603050405020304" pitchFamily="18" charset="0"/>
                <a:ea typeface="华文细黑" panose="02010600040101010101" pitchFamily="2" charset="-122"/>
              </a:rPr>
              <a:t>紧试管口，装置如图所示</a:t>
            </a:r>
          </a:p>
          <a:p>
            <a:pPr>
              <a:lnSpc>
                <a:spcPct val="150000"/>
              </a:lnSpc>
            </a:pPr>
            <a:r>
              <a:rPr lang="zh-CN" altLang="en-US" sz="2200" b="1" dirty="0" smtClean="0">
                <a:latin typeface="Times New Roman" panose="02020603050405020304" pitchFamily="18" charset="0"/>
                <a:ea typeface="华文细黑" panose="02010600040101010101" pitchFamily="2" charset="-122"/>
              </a:rPr>
              <a:t>        ↓</a:t>
            </a: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zh-CN" altLang="en-US" sz="2200" b="1" dirty="0">
                <a:latin typeface="Times New Roman" panose="02020603050405020304" pitchFamily="18" charset="0"/>
                <a:ea typeface="华文细黑" panose="02010600040101010101" pitchFamily="2" charset="-122"/>
              </a:rPr>
              <a:t>观察结果：滤纸条上呈现四条颜色、宽度不同的色素</a:t>
            </a:r>
            <a:r>
              <a:rPr lang="zh-CN" altLang="en-US" sz="2200" b="1" dirty="0" smtClean="0">
                <a:latin typeface="Times New Roman" panose="02020603050405020304" pitchFamily="18" charset="0"/>
                <a:ea typeface="华文细黑" panose="02010600040101010101" pitchFamily="2" charset="-122"/>
              </a:rPr>
              <a:t>带</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p:txBody>
      </p:sp>
      <p:sp>
        <p:nvSpPr>
          <p:cNvPr id="22" name="TextBox 21"/>
          <p:cNvSpPr txBox="1"/>
          <p:nvPr/>
        </p:nvSpPr>
        <p:spPr>
          <a:xfrm>
            <a:off x="2285984" y="571480"/>
            <a:ext cx="1771469"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毛细吸管</a:t>
            </a:r>
          </a:p>
        </p:txBody>
      </p:sp>
      <p:sp>
        <p:nvSpPr>
          <p:cNvPr id="10" name="TextBox 9"/>
          <p:cNvSpPr txBox="1"/>
          <p:nvPr/>
        </p:nvSpPr>
        <p:spPr>
          <a:xfrm>
            <a:off x="357158" y="1214422"/>
            <a:ext cx="2357454"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画出一条细线</a:t>
            </a:r>
          </a:p>
        </p:txBody>
      </p:sp>
      <p:sp>
        <p:nvSpPr>
          <p:cNvPr id="11" name="TextBox 10"/>
          <p:cNvSpPr txBox="1"/>
          <p:nvPr/>
        </p:nvSpPr>
        <p:spPr>
          <a:xfrm>
            <a:off x="4643438" y="1142984"/>
            <a:ext cx="1285884"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一两</a:t>
            </a:r>
          </a:p>
        </p:txBody>
      </p:sp>
      <p:sp>
        <p:nvSpPr>
          <p:cNvPr id="12" name="TextBox 11"/>
          <p:cNvSpPr txBox="1"/>
          <p:nvPr/>
        </p:nvSpPr>
        <p:spPr>
          <a:xfrm>
            <a:off x="2714612" y="2214554"/>
            <a:ext cx="1334598"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层析液</a:t>
            </a:r>
          </a:p>
        </p:txBody>
      </p:sp>
      <p:sp>
        <p:nvSpPr>
          <p:cNvPr id="13" name="TextBox 12"/>
          <p:cNvSpPr txBox="1"/>
          <p:nvPr/>
        </p:nvSpPr>
        <p:spPr>
          <a:xfrm>
            <a:off x="7809402" y="2143116"/>
            <a:ext cx="1334598"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层析液</a:t>
            </a:r>
          </a:p>
        </p:txBody>
      </p:sp>
      <p:sp>
        <p:nvSpPr>
          <p:cNvPr id="14" name="TextBox 13"/>
          <p:cNvSpPr txBox="1"/>
          <p:nvPr/>
        </p:nvSpPr>
        <p:spPr>
          <a:xfrm>
            <a:off x="1214414" y="2714620"/>
            <a:ext cx="1137988"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棉塞</a:t>
            </a:r>
          </a:p>
        </p:txBody>
      </p:sp>
      <p:pic>
        <p:nvPicPr>
          <p:cNvPr id="19458" name="图片 44" descr="说明: F:\2016\一轮\生物\生物\人教版\169.TIF"/>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215074" y="2928934"/>
            <a:ext cx="2473547" cy="3213140"/>
          </a:xfrm>
          <a:prstGeom prst="rect">
            <a:avLst/>
          </a:prstGeom>
          <a:noFill/>
          <a:extLst>
            <a:ext uri="{909E8E84-426E-40DD-AFC4-6F175D3DCCD1}">
              <a14:hiddenFill xmlns:a14="http://schemas.microsoft.com/office/drawing/2010/main" xmlns="">
                <a:solidFill>
                  <a:srgbClr val="FFFFFF"/>
                </a:solidFill>
              </a14:hiddenFill>
            </a:ext>
          </a:extLst>
        </p:spPr>
      </p:pic>
      <p:sp>
        <p:nvSpPr>
          <p:cNvPr id="18" name="矩形 17"/>
          <p:cNvSpPr/>
          <p:nvPr/>
        </p:nvSpPr>
        <p:spPr>
          <a:xfrm>
            <a:off x="7836729" y="5088518"/>
            <a:ext cx="1037111" cy="33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17" name="矩形 16"/>
          <p:cNvSpPr/>
          <p:nvPr/>
        </p:nvSpPr>
        <p:spPr>
          <a:xfrm>
            <a:off x="7838074" y="5574779"/>
            <a:ext cx="1037111" cy="33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19" name="TextBox 18"/>
          <p:cNvSpPr txBox="1"/>
          <p:nvPr/>
        </p:nvSpPr>
        <p:spPr>
          <a:xfrm>
            <a:off x="7358082" y="5072074"/>
            <a:ext cx="976869" cy="903617"/>
          </a:xfrm>
          <a:prstGeom prst="rect">
            <a:avLst/>
          </a:prstGeom>
          <a:solidFill>
            <a:schemeClr val="bg1"/>
          </a:solid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smtClean="0"/>
              <a:t>层析液</a:t>
            </a:r>
            <a:endParaRPr lang="zh-CN" altLang="en-US" b="1" dirty="0"/>
          </a:p>
        </p:txBody>
      </p:sp>
      <p:sp>
        <p:nvSpPr>
          <p:cNvPr id="20" name="矩形 19"/>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1" name="圆角矩形 20"/>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4901856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linds(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linds(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linds(horizontal)">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1" nodeType="clickEffect">
                                  <p:stCondLst>
                                    <p:cond delay="0"/>
                                  </p:stCondLst>
                                  <p:childTnLst>
                                    <p:animEffect transition="out" filter="fade">
                                      <p:cBhvr>
                                        <p:cTn id="41" dur="500"/>
                                        <p:tgtEl>
                                          <p:spTgt spid="22"/>
                                        </p:tgtEl>
                                      </p:cBhvr>
                                    </p:animEffect>
                                    <p:set>
                                      <p:cBhvr>
                                        <p:cTn id="42" dur="1" fill="hold">
                                          <p:stCondLst>
                                            <p:cond delay="499"/>
                                          </p:stCondLst>
                                        </p:cTn>
                                        <p:tgtEl>
                                          <p:spTgt spid="22"/>
                                        </p:tgtEl>
                                        <p:attrNameLst>
                                          <p:attrName>style.visibility</p:attrName>
                                        </p:attrNameLst>
                                      </p:cBhvr>
                                      <p:to>
                                        <p:strVal val="hidden"/>
                                      </p:to>
                                    </p:set>
                                  </p:childTnLst>
                                </p:cTn>
                              </p:par>
                              <p:par>
                                <p:cTn id="43" presetID="10" presetClass="exit" presetSubtype="0" fill="hold" grpId="1" nodeType="withEffect">
                                  <p:stCondLst>
                                    <p:cond delay="0"/>
                                  </p:stCondLst>
                                  <p:childTnLst>
                                    <p:animEffect transition="out" filter="fade">
                                      <p:cBhvr>
                                        <p:cTn id="44" dur="500"/>
                                        <p:tgtEl>
                                          <p:spTgt spid="10"/>
                                        </p:tgtEl>
                                      </p:cBhvr>
                                    </p:animEffect>
                                    <p:set>
                                      <p:cBhvr>
                                        <p:cTn id="45" dur="1" fill="hold">
                                          <p:stCondLst>
                                            <p:cond delay="499"/>
                                          </p:stCondLst>
                                        </p:cTn>
                                        <p:tgtEl>
                                          <p:spTgt spid="10"/>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11"/>
                                        </p:tgtEl>
                                      </p:cBhvr>
                                    </p:animEffect>
                                    <p:set>
                                      <p:cBhvr>
                                        <p:cTn id="48" dur="1" fill="hold">
                                          <p:stCondLst>
                                            <p:cond delay="499"/>
                                          </p:stCondLst>
                                        </p:cTn>
                                        <p:tgtEl>
                                          <p:spTgt spid="11"/>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12"/>
                                        </p:tgtEl>
                                      </p:cBhvr>
                                    </p:animEffect>
                                    <p:set>
                                      <p:cBhvr>
                                        <p:cTn id="51" dur="1" fill="hold">
                                          <p:stCondLst>
                                            <p:cond delay="499"/>
                                          </p:stCondLst>
                                        </p:cTn>
                                        <p:tgtEl>
                                          <p:spTgt spid="12"/>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13"/>
                                        </p:tgtEl>
                                      </p:cBhvr>
                                    </p:animEffect>
                                    <p:set>
                                      <p:cBhvr>
                                        <p:cTn id="54" dur="1" fill="hold">
                                          <p:stCondLst>
                                            <p:cond delay="499"/>
                                          </p:stCondLst>
                                        </p:cTn>
                                        <p:tgtEl>
                                          <p:spTgt spid="13"/>
                                        </p:tgtEl>
                                        <p:attrNameLst>
                                          <p:attrName>style.visibility</p:attrName>
                                        </p:attrNameLst>
                                      </p:cBhvr>
                                      <p:to>
                                        <p:strVal val="hidden"/>
                                      </p:to>
                                    </p:set>
                                  </p:childTnLst>
                                </p:cTn>
                              </p:par>
                              <p:par>
                                <p:cTn id="55" presetID="10" presetClass="exit" presetSubtype="0" fill="hold" grpId="1" nodeType="withEffect">
                                  <p:stCondLst>
                                    <p:cond delay="0"/>
                                  </p:stCondLst>
                                  <p:childTnLst>
                                    <p:animEffect transition="out" filter="fade">
                                      <p:cBhvr>
                                        <p:cTn id="56" dur="500"/>
                                        <p:tgtEl>
                                          <p:spTgt spid="14"/>
                                        </p:tgtEl>
                                      </p:cBhvr>
                                    </p:animEffect>
                                    <p:set>
                                      <p:cBhvr>
                                        <p:cTn id="57" dur="1" fill="hold">
                                          <p:stCondLst>
                                            <p:cond delay="499"/>
                                          </p:stCondLst>
                                        </p:cTn>
                                        <p:tgtEl>
                                          <p:spTgt spid="14"/>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19"/>
                                        </p:tgtEl>
                                      </p:cBhvr>
                                    </p:animEffect>
                                    <p:set>
                                      <p:cBhvr>
                                        <p:cTn id="60"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22" grpId="0"/>
      <p:bldP spid="22" grpId="1"/>
      <p:bldP spid="10" grpId="0"/>
      <p:bldP spid="10" grpId="1"/>
      <p:bldP spid="11" grpId="0"/>
      <p:bldP spid="11" grpId="1"/>
      <p:bldP spid="12" grpId="0"/>
      <p:bldP spid="12" grpId="1"/>
      <p:bldP spid="13" grpId="0"/>
      <p:bldP spid="13" grpId="1"/>
      <p:bldP spid="14" grpId="0"/>
      <p:bldP spid="14" grpId="1"/>
      <p:bldP spid="19" grpId="0" animBg="1"/>
      <p:bldP spid="19"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6944" y="1248062"/>
            <a:ext cx="8804124" cy="4232534"/>
          </a:xfrm>
          <a:prstGeom prst="rect">
            <a:avLst/>
          </a:prstGeom>
          <a:noFill/>
        </p:spPr>
        <p:txBody>
          <a:bodyPr wrap="square" lIns="76800" tIns="38400" rIns="76800" bIns="38400" rtlCol="0">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为什么需要选用新鲜绿色的叶片做实验材料</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为什么研磨时要迅速？为什么研磨时要加入少量的</a:t>
            </a:r>
            <a:r>
              <a:rPr lang="en-US" altLang="zh-CN" sz="2200" b="1" dirty="0">
                <a:latin typeface="Times New Roman" panose="02020603050405020304" pitchFamily="18" charset="0"/>
                <a:ea typeface="华文细黑" panose="02010600040101010101" pitchFamily="2" charset="-122"/>
              </a:rPr>
              <a:t>CaCO</a:t>
            </a:r>
            <a:r>
              <a:rPr lang="en-US" altLang="zh-CN" sz="2200" b="1" baseline="-25000"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和</a:t>
            </a:r>
            <a:r>
              <a:rPr lang="en-US" altLang="zh-CN" sz="2200" b="1" dirty="0">
                <a:latin typeface="Times New Roman" panose="02020603050405020304" pitchFamily="18" charset="0"/>
                <a:ea typeface="华文细黑" panose="02010600040101010101" pitchFamily="2" charset="-122"/>
              </a:rPr>
              <a:t>SiO</a:t>
            </a:r>
            <a:r>
              <a:rPr lang="en-US" altLang="zh-CN" sz="2200" b="1" baseline="-25000" dirty="0">
                <a:latin typeface="Times New Roman" panose="02020603050405020304" pitchFamily="18" charset="0"/>
                <a:ea typeface="华文细黑" panose="02010600040101010101" pitchFamily="2" charset="-122"/>
              </a:rPr>
              <a:t>2</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为什么盛放滤液的试管管口加棉塞</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p:txBody>
      </p:sp>
      <p:sp>
        <p:nvSpPr>
          <p:cNvPr id="7" name="TextBox 6"/>
          <p:cNvSpPr txBox="1"/>
          <p:nvPr/>
        </p:nvSpPr>
        <p:spPr>
          <a:xfrm>
            <a:off x="196944" y="1875651"/>
            <a:ext cx="8683597"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提示　新鲜绿色的叶片中色素含量高，从而使滤液中色素含量较高，实验效果明显。</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8" name="TextBox 7"/>
          <p:cNvSpPr txBox="1"/>
          <p:nvPr/>
        </p:nvSpPr>
        <p:spPr>
          <a:xfrm>
            <a:off x="196944" y="3627320"/>
            <a:ext cx="8842443" cy="1601044"/>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提示　叶绿素不稳定，易被破坏，因此研磨要迅速、充分，以保证提取较多的色素。二氧化硅破坏细胞结构，使研磨充分。碳酸钙可防止研磨过程中色素被破坏。</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9" name="TextBox 8"/>
          <p:cNvSpPr txBox="1"/>
          <p:nvPr/>
        </p:nvSpPr>
        <p:spPr>
          <a:xfrm>
            <a:off x="196944" y="5400406"/>
            <a:ext cx="4057572"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提示　防止乙醇挥发和色素氧化。</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7" name="矩形 16"/>
          <p:cNvSpPr/>
          <p:nvPr/>
        </p:nvSpPr>
        <p:spPr>
          <a:xfrm>
            <a:off x="0" y="299537"/>
            <a:ext cx="1655296" cy="6097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18" name="TextBox 17"/>
          <p:cNvSpPr txBox="1"/>
          <p:nvPr/>
        </p:nvSpPr>
        <p:spPr>
          <a:xfrm>
            <a:off x="0" y="285728"/>
            <a:ext cx="1907305" cy="631548"/>
          </a:xfrm>
          <a:prstGeom prst="rect">
            <a:avLst/>
          </a:prstGeom>
          <a:noFill/>
        </p:spPr>
        <p:txBody>
          <a:bodyPr wrap="square" lIns="76800" tIns="38400" rIns="76800" bIns="38400" rtlCol="0">
            <a:spAutoFit/>
          </a:bodyPr>
          <a:lstStyle/>
          <a:p>
            <a:pPr algn="ctr">
              <a:lnSpc>
                <a:spcPct val="150000"/>
              </a:lnSpc>
              <a:tabLst>
                <a:tab pos="1587932" algn="l"/>
              </a:tabLst>
            </a:pPr>
            <a:r>
              <a:rPr lang="zh-CN" altLang="en-US" sz="2400" b="1" kern="100" dirty="0">
                <a:solidFill>
                  <a:schemeClr val="bg1"/>
                </a:solidFill>
                <a:latin typeface="+mj-ea"/>
                <a:ea typeface="+mj-ea"/>
                <a:cs typeface="Courier New"/>
              </a:rPr>
              <a:t>深度思考</a:t>
            </a:r>
          </a:p>
        </p:txBody>
      </p:sp>
      <p:sp>
        <p:nvSpPr>
          <p:cNvPr id="10" name="矩形 9"/>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1" name="圆角矩形 10"/>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37106563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8"/>
                                        </p:tgtEl>
                                      </p:cBhvr>
                                    </p:animEffect>
                                    <p:set>
                                      <p:cBhvr>
                                        <p:cTn id="25" dur="1" fill="hold">
                                          <p:stCondLst>
                                            <p:cond delay="499"/>
                                          </p:stCondLst>
                                        </p:cTn>
                                        <p:tgtEl>
                                          <p:spTgt spid="8"/>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7" grpId="0"/>
      <p:bldP spid="7" grpId="1"/>
      <p:bldP spid="8" grpId="0"/>
      <p:bldP spid="8" grpId="1"/>
      <p:bldP spid="9" grpId="0"/>
      <p:bldP spid="9"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3824" y="45408"/>
            <a:ext cx="8804124" cy="6356192"/>
          </a:xfrm>
          <a:prstGeom prst="rect">
            <a:avLst/>
          </a:prstGeom>
          <a:noFill/>
        </p:spPr>
        <p:txBody>
          <a:bodyPr wrap="square" lIns="76800" tIns="38400" rIns="76800" bIns="38400" rtlCol="0">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滤纸为什么需预先干燥处理？在制备滤纸条时，为什么将一端的两个角剪掉</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(5)</a:t>
            </a:r>
            <a:r>
              <a:rPr lang="zh-CN" altLang="en-US" sz="2200" b="1" dirty="0">
                <a:latin typeface="Times New Roman" panose="02020603050405020304" pitchFamily="18" charset="0"/>
                <a:ea typeface="华文细黑" panose="02010600040101010101" pitchFamily="2" charset="-122"/>
              </a:rPr>
              <a:t>为什么画滤液细线要直、细、匀，而且待滤液细线干燥后再重复画一两次</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(6)</a:t>
            </a:r>
            <a:r>
              <a:rPr lang="zh-CN" altLang="en-US" sz="2200" b="1" dirty="0">
                <a:latin typeface="Times New Roman" panose="02020603050405020304" pitchFamily="18" charset="0"/>
                <a:ea typeface="华文细黑" panose="02010600040101010101" pitchFamily="2" charset="-122"/>
              </a:rPr>
              <a:t>在层析时，为什么不能让滤液细线触及层析液</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(7)</a:t>
            </a:r>
            <a:r>
              <a:rPr lang="zh-CN" altLang="en-US" sz="2200" b="1" dirty="0">
                <a:latin typeface="Times New Roman" panose="02020603050405020304" pitchFamily="18" charset="0"/>
                <a:ea typeface="华文细黑" panose="02010600040101010101" pitchFamily="2" charset="-122"/>
              </a:rPr>
              <a:t>分析滤纸条上色素带宽窄不同的原因。</a:t>
            </a:r>
            <a:endParaRPr lang="en-US" altLang="zh-CN" sz="2200" b="1" dirty="0">
              <a:latin typeface="Times New Roman" panose="02020603050405020304" pitchFamily="18" charset="0"/>
              <a:ea typeface="华文细黑" panose="02010600040101010101" pitchFamily="2" charset="-122"/>
            </a:endParaRPr>
          </a:p>
        </p:txBody>
      </p:sp>
      <p:sp>
        <p:nvSpPr>
          <p:cNvPr id="7" name="TextBox 6"/>
          <p:cNvSpPr txBox="1"/>
          <p:nvPr/>
        </p:nvSpPr>
        <p:spPr>
          <a:xfrm>
            <a:off x="123824" y="672998"/>
            <a:ext cx="9020176"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提示　干燥处理的目的是使层析液在滤纸上快速扩散；剪掉两角的目的是防止层析液沿滤纸边缘扩散过快，从而保证色素带分离整齐。</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8" name="TextBox 7"/>
          <p:cNvSpPr txBox="1"/>
          <p:nvPr/>
        </p:nvSpPr>
        <p:spPr>
          <a:xfrm>
            <a:off x="123824" y="2424666"/>
            <a:ext cx="9020176"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提示　画滤液细线要直、细、匀的目的是使分离出的色素带平整不重叠；滤液细线干燥后再重复画一两次，使分离出的色素带清晰分明。</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6" name="TextBox 5"/>
          <p:cNvSpPr txBox="1"/>
          <p:nvPr/>
        </p:nvSpPr>
        <p:spPr>
          <a:xfrm>
            <a:off x="123824" y="4152458"/>
            <a:ext cx="9020176"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提示　滤纸条上的滤液细线触及层析液，会使色素直接溶解到层析液中，结果使滤纸条上得不到色素带。</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9" name="TextBox 8"/>
          <p:cNvSpPr txBox="1"/>
          <p:nvPr/>
        </p:nvSpPr>
        <p:spPr>
          <a:xfrm>
            <a:off x="123824" y="5948697"/>
            <a:ext cx="9020176"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提示　不同种类的色素在绿叶中的含量不同，含量多的色素带宽，反之色素带窄。</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0" name="矩形 9"/>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1" name="圆角矩形 10"/>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35961579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7"/>
                                        </p:tgtEl>
                                      </p:cBhvr>
                                    </p:animEffect>
                                    <p:set>
                                      <p:cBhvr>
                                        <p:cTn id="27" dur="1" fill="hold">
                                          <p:stCondLst>
                                            <p:cond delay="499"/>
                                          </p:stCondLst>
                                        </p:cTn>
                                        <p:tgtEl>
                                          <p:spTgt spid="7"/>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8"/>
                                        </p:tgtEl>
                                      </p:cBhvr>
                                    </p:animEffect>
                                    <p:set>
                                      <p:cBhvr>
                                        <p:cTn id="30" dur="1" fill="hold">
                                          <p:stCondLst>
                                            <p:cond delay="499"/>
                                          </p:stCondLst>
                                        </p:cTn>
                                        <p:tgtEl>
                                          <p:spTgt spid="8"/>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6"/>
                                        </p:tgtEl>
                                      </p:cBhvr>
                                    </p:animEffect>
                                    <p:set>
                                      <p:cBhvr>
                                        <p:cTn id="33" dur="1" fill="hold">
                                          <p:stCondLst>
                                            <p:cond delay="499"/>
                                          </p:stCondLst>
                                        </p:cTn>
                                        <p:tgtEl>
                                          <p:spTgt spid="6"/>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9"/>
                                        </p:tgtEl>
                                      </p:cBhvr>
                                    </p:animEffect>
                                    <p:set>
                                      <p:cBhvr>
                                        <p:cTn id="36"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7" grpId="0"/>
      <p:bldP spid="7" grpId="1"/>
      <p:bldP spid="8" grpId="0"/>
      <p:bldP spid="8" grpId="1"/>
      <p:bldP spid="6" grpId="0"/>
      <p:bldP spid="6" grpId="1"/>
      <p:bldP spid="9" grpId="0"/>
      <p:bldP spid="9"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349" y="1269261"/>
            <a:ext cx="8804124" cy="1416378"/>
          </a:xfrm>
          <a:prstGeom prst="rect">
            <a:avLst/>
          </a:prstGeom>
          <a:noFill/>
        </p:spPr>
        <p:txBody>
          <a:bodyPr wrap="square" lIns="76800" tIns="38400" rIns="76800" bIns="38400" rtlCol="0">
            <a:spAutoFit/>
          </a:bodyPr>
          <a:lstStyle/>
          <a:p>
            <a:pPr>
              <a:lnSpc>
                <a:spcPct val="150000"/>
              </a:lnSpc>
            </a:pPr>
            <a:r>
              <a:rPr lang="zh-CN" altLang="en-US" sz="3600" b="1" dirty="0" smtClean="0">
                <a:solidFill>
                  <a:srgbClr val="FF0000"/>
                </a:solidFill>
                <a:latin typeface="Times New Roman" panose="02020603050405020304" pitchFamily="18" charset="0"/>
                <a:ea typeface="华文细黑" panose="02010600040101010101" pitchFamily="2" charset="-122"/>
              </a:rPr>
              <a:t>总结</a:t>
            </a:r>
            <a:r>
              <a:rPr lang="zh-CN" altLang="en-US" sz="2200" b="1" dirty="0" smtClean="0">
                <a:latin typeface="Times New Roman" panose="02020603050405020304" pitchFamily="18" charset="0"/>
                <a:ea typeface="华文细黑" panose="02010600040101010101" pitchFamily="2" charset="-122"/>
              </a:rPr>
              <a:t>实验</a:t>
            </a:r>
            <a:r>
              <a:rPr lang="zh-CN" altLang="en-US" sz="2200" b="1" dirty="0">
                <a:latin typeface="Times New Roman" panose="02020603050405020304" pitchFamily="18" charset="0"/>
                <a:ea typeface="华文细黑" panose="02010600040101010101" pitchFamily="2" charset="-122"/>
              </a:rPr>
              <a:t>得到的色素在滤纸条上的分布图示，分析比较各种色素的含量及其在层析液中的溶解度的大小。</a:t>
            </a:r>
            <a:endParaRPr lang="en-US" altLang="zh-CN" sz="2200" b="1" dirty="0">
              <a:latin typeface="Times New Roman" panose="02020603050405020304" pitchFamily="18" charset="0"/>
              <a:ea typeface="华文细黑" panose="02010600040101010101" pitchFamily="2" charset="-122"/>
            </a:endParaRPr>
          </a:p>
        </p:txBody>
      </p:sp>
      <p:sp>
        <p:nvSpPr>
          <p:cNvPr id="7" name="TextBox 6"/>
          <p:cNvSpPr txBox="1"/>
          <p:nvPr/>
        </p:nvSpPr>
        <p:spPr>
          <a:xfrm>
            <a:off x="190349" y="2448405"/>
            <a:ext cx="5683347" cy="2108875"/>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提示　</a:t>
            </a:r>
            <a:r>
              <a:rPr lang="en-US" altLang="zh-CN" sz="2200" b="1" kern="100" dirty="0" smtClean="0">
                <a:solidFill>
                  <a:srgbClr val="0000FF"/>
                </a:solidFill>
                <a:latin typeface="Times New Roman" panose="02020603050405020304" pitchFamily="18" charset="0"/>
                <a:ea typeface="华文细黑" panose="02010600040101010101" pitchFamily="2" charset="-122"/>
              </a:rPr>
              <a:t>①</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色素</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含量：叶绿素</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＞叶绿素</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b</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＞叶黄素＞胡萝卜素。</a:t>
            </a:r>
          </a:p>
          <a:p>
            <a:pPr>
              <a:lnSpc>
                <a:spcPct val="150000"/>
              </a:lnSpc>
            </a:pP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②</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溶解度</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大小：胡萝卜素＞叶黄素＞叶绿素</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＞叶绿素</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b</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p>
        </p:txBody>
      </p:sp>
      <p:pic>
        <p:nvPicPr>
          <p:cNvPr id="20482" name="图片 43" descr="说明: F:\2016\一轮\生物\生物\人教版\170.TIF"/>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150890" y="2073439"/>
            <a:ext cx="2713240" cy="3523959"/>
          </a:xfrm>
          <a:prstGeom prst="rect">
            <a:avLst/>
          </a:prstGeom>
          <a:noFill/>
          <a:extLst>
            <a:ext uri="{909E8E84-426E-40DD-AFC4-6F175D3DCCD1}">
              <a14:hiddenFill xmlns:a14="http://schemas.microsoft.com/office/drawing/2010/main" xmlns="">
                <a:solidFill>
                  <a:srgbClr val="FFFFFF"/>
                </a:solidFill>
              </a14:hiddenFill>
            </a:ext>
          </a:extLst>
        </p:spPr>
      </p:pic>
      <p:sp>
        <p:nvSpPr>
          <p:cNvPr id="6" name="矩形 5"/>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8" name="圆角矩形 7"/>
          <p:cNvSpPr/>
          <p:nvPr/>
        </p:nvSpPr>
        <p:spPr>
          <a:xfrm>
            <a:off x="7767451"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
        <p:nvSpPr>
          <p:cNvPr id="10" name="圆角矩形 9">
            <a:hlinkClick r:id="" action="ppaction://noaction"/>
          </p:cNvPr>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0000CC"/>
                </a:solidFill>
                <a:latin typeface="黑体" pitchFamily="49" charset="-122"/>
                <a:ea typeface="黑体" pitchFamily="49" charset="-122"/>
              </a:rPr>
              <a:t>返回</a:t>
            </a:r>
            <a:endParaRPr lang="zh-CN" altLang="en-US" sz="1200" dirty="0">
              <a:solidFill>
                <a:srgbClr val="0000CC"/>
              </a:solidFill>
              <a:latin typeface="黑体" pitchFamily="49" charset="-122"/>
              <a:ea typeface="黑体" pitchFamily="49" charset="-122"/>
            </a:endParaRPr>
          </a:p>
        </p:txBody>
      </p:sp>
    </p:spTree>
    <p:extLst>
      <p:ext uri="{BB962C8B-B14F-4D97-AF65-F5344CB8AC3E}">
        <p14:creationId xmlns:p14="http://schemas.microsoft.com/office/powerpoint/2010/main" xmlns="" val="26792395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7" grpId="0"/>
      <p:bldP spid="7"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150"/>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626755" y="214290"/>
            <a:ext cx="6517245" cy="64193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1" name="文本框 3"/>
          <p:cNvSpPr txBox="1"/>
          <p:nvPr/>
        </p:nvSpPr>
        <p:spPr bwMode="auto">
          <a:xfrm>
            <a:off x="7493004" y="211475"/>
            <a:ext cx="1660525" cy="472712"/>
          </a:xfrm>
          <a:prstGeom prst="rect">
            <a:avLst/>
          </a:prstGeom>
          <a:noFill/>
        </p:spPr>
        <p:txBody>
          <a:bodyPr lIns="102382" tIns="51190" rIns="102382" bIns="51190">
            <a:spAutoFit/>
          </a:bodyPr>
          <a:lstStyle>
            <a:lvl1pPr>
              <a:defRPr>
                <a:solidFill>
                  <a:schemeClr val="tx1"/>
                </a:solidFill>
                <a:latin typeface="Arial" charset="0"/>
                <a:ea typeface="微软雅黑"/>
                <a:cs typeface="微软雅黑"/>
              </a:defRPr>
            </a:lvl1pPr>
            <a:lvl2pPr marL="742950" indent="-285750">
              <a:defRPr>
                <a:solidFill>
                  <a:schemeClr val="tx1"/>
                </a:solidFill>
                <a:latin typeface="Arial" charset="0"/>
                <a:ea typeface="微软雅黑"/>
                <a:cs typeface="微软雅黑"/>
              </a:defRPr>
            </a:lvl2pPr>
            <a:lvl3pPr marL="1143000" indent="-228600">
              <a:defRPr>
                <a:solidFill>
                  <a:schemeClr val="tx1"/>
                </a:solidFill>
                <a:latin typeface="Arial" charset="0"/>
                <a:ea typeface="微软雅黑"/>
                <a:cs typeface="微软雅黑"/>
              </a:defRPr>
            </a:lvl3pPr>
            <a:lvl4pPr marL="1600200" indent="-228600">
              <a:defRPr>
                <a:solidFill>
                  <a:schemeClr val="tx1"/>
                </a:solidFill>
                <a:latin typeface="Arial" charset="0"/>
                <a:ea typeface="微软雅黑"/>
                <a:cs typeface="微软雅黑"/>
              </a:defRPr>
            </a:lvl4pPr>
            <a:lvl5pPr marL="2057400" indent="-228600">
              <a:defRPr>
                <a:solidFill>
                  <a:schemeClr val="tx1"/>
                </a:solidFill>
                <a:latin typeface="Arial" charset="0"/>
                <a:ea typeface="微软雅黑"/>
                <a:cs typeface="微软雅黑"/>
              </a:defRPr>
            </a:lvl5pPr>
            <a:lvl6pPr marL="2514600" indent="-228600" fontAlgn="base">
              <a:spcBef>
                <a:spcPct val="0"/>
              </a:spcBef>
              <a:spcAft>
                <a:spcPct val="0"/>
              </a:spcAft>
              <a:defRPr>
                <a:solidFill>
                  <a:schemeClr val="tx1"/>
                </a:solidFill>
                <a:latin typeface="Arial" charset="0"/>
                <a:ea typeface="微软雅黑"/>
                <a:cs typeface="微软雅黑"/>
              </a:defRPr>
            </a:lvl6pPr>
            <a:lvl7pPr marL="2971800" indent="-228600" fontAlgn="base">
              <a:spcBef>
                <a:spcPct val="0"/>
              </a:spcBef>
              <a:spcAft>
                <a:spcPct val="0"/>
              </a:spcAft>
              <a:defRPr>
                <a:solidFill>
                  <a:schemeClr val="tx1"/>
                </a:solidFill>
                <a:latin typeface="Arial" charset="0"/>
                <a:ea typeface="微软雅黑"/>
                <a:cs typeface="微软雅黑"/>
              </a:defRPr>
            </a:lvl7pPr>
            <a:lvl8pPr marL="3429000" indent="-228600" fontAlgn="base">
              <a:spcBef>
                <a:spcPct val="0"/>
              </a:spcBef>
              <a:spcAft>
                <a:spcPct val="0"/>
              </a:spcAft>
              <a:defRPr>
                <a:solidFill>
                  <a:schemeClr val="tx1"/>
                </a:solidFill>
                <a:latin typeface="Arial" charset="0"/>
                <a:ea typeface="微软雅黑"/>
                <a:cs typeface="微软雅黑"/>
              </a:defRPr>
            </a:lvl8pPr>
            <a:lvl9pPr marL="3886200" indent="-228600" fontAlgn="base">
              <a:spcBef>
                <a:spcPct val="0"/>
              </a:spcBef>
              <a:spcAft>
                <a:spcPct val="0"/>
              </a:spcAft>
              <a:defRPr>
                <a:solidFill>
                  <a:schemeClr val="tx1"/>
                </a:solidFill>
                <a:latin typeface="Arial" charset="0"/>
                <a:ea typeface="微软雅黑"/>
                <a:cs typeface="微软雅黑"/>
              </a:defRPr>
            </a:lvl9pPr>
          </a:lstStyle>
          <a:p>
            <a:pPr algn="ctr" eaLnBrk="1" hangingPunct="1"/>
            <a:r>
              <a:rPr lang="zh-CN" altLang="en-US" sz="2400" b="1" dirty="0">
                <a:solidFill>
                  <a:schemeClr val="bg1"/>
                </a:solidFill>
                <a:latin typeface="华文细黑" pitchFamily="2" charset="-122"/>
                <a:ea typeface="华文细黑" pitchFamily="2" charset="-122"/>
              </a:rPr>
              <a:t>知识梳理</a:t>
            </a:r>
          </a:p>
        </p:txBody>
      </p:sp>
      <p:sp>
        <p:nvSpPr>
          <p:cNvPr id="41" name="矩形 40"/>
          <p:cNvSpPr/>
          <p:nvPr/>
        </p:nvSpPr>
        <p:spPr>
          <a:xfrm>
            <a:off x="34905" y="45408"/>
            <a:ext cx="8912150" cy="611229"/>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叶绿体中的色素及色素的吸收光谱</a:t>
            </a:r>
          </a:p>
        </p:txBody>
      </p:sp>
      <p:sp>
        <p:nvSpPr>
          <p:cNvPr id="50" name="矩形 49"/>
          <p:cNvSpPr/>
          <p:nvPr/>
        </p:nvSpPr>
        <p:spPr>
          <a:xfrm>
            <a:off x="34905" y="546220"/>
            <a:ext cx="8912150" cy="5274044"/>
          </a:xfrm>
          <a:prstGeom prst="rect">
            <a:avLst/>
          </a:prstGeom>
        </p:spPr>
        <p:txBody>
          <a:bodyPr wrap="square" lIns="102398" tIns="51199" rIns="102398" bIns="51199">
            <a:spAutoFit/>
          </a:bodyPr>
          <a:lstStyle/>
          <a:p>
            <a:pPr>
              <a:lnSpc>
                <a:spcPct val="150000"/>
              </a:lnSpc>
            </a:pPr>
            <a:r>
              <a:rPr lang="zh-CN" altLang="en-US" sz="2200" b="1" dirty="0">
                <a:latin typeface="Times New Roman" panose="02020603050405020304" pitchFamily="18" charset="0"/>
                <a:ea typeface="华文细黑" panose="02010600040101010101" pitchFamily="2" charset="-122"/>
              </a:rPr>
              <a:t>由图可以看出：</a:t>
            </a:r>
          </a:p>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叶绿体中的色素</a:t>
            </a:r>
            <a:r>
              <a:rPr lang="zh-CN" altLang="en-US" sz="2200" b="1" dirty="0" smtClean="0">
                <a:latin typeface="Times New Roman" panose="02020603050405020304" pitchFamily="18" charset="0"/>
                <a:ea typeface="华文细黑" panose="02010600040101010101" pitchFamily="2" charset="-122"/>
              </a:rPr>
              <a:t>只</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吸收</a:t>
            </a:r>
            <a:r>
              <a:rPr lang="en-US" altLang="zh-CN" sz="2200" b="1" dirty="0" smtClean="0">
                <a:latin typeface="Times New Roman" panose="02020603050405020304" pitchFamily="18" charset="0"/>
                <a:ea typeface="华文细黑" panose="02010600040101010101" pitchFamily="2" charset="-122"/>
              </a:rPr>
              <a:t>_______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而对</a:t>
            </a:r>
            <a:r>
              <a:rPr lang="zh-CN" altLang="en-US" sz="2200" b="1" dirty="0" smtClean="0">
                <a:latin typeface="Times New Roman" panose="02020603050405020304" pitchFamily="18" charset="0"/>
                <a:ea typeface="华文细黑" panose="02010600040101010101" pitchFamily="2" charset="-122"/>
              </a:rPr>
              <a:t>红</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外</a:t>
            </a:r>
            <a:r>
              <a:rPr lang="zh-CN" altLang="en-US" sz="2200" b="1" dirty="0">
                <a:latin typeface="Times New Roman" panose="02020603050405020304" pitchFamily="18" charset="0"/>
                <a:ea typeface="华文细黑" panose="02010600040101010101" pitchFamily="2" charset="-122"/>
              </a:rPr>
              <a:t>光和紫外光等不吸收。</a:t>
            </a:r>
          </a:p>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叶绿素</a:t>
            </a:r>
            <a:r>
              <a:rPr lang="zh-CN" altLang="en-US" sz="2200" b="1" dirty="0" smtClean="0">
                <a:latin typeface="Times New Roman" panose="02020603050405020304" pitchFamily="18" charset="0"/>
                <a:ea typeface="华文细黑" panose="02010600040101010101" pitchFamily="2" charset="-122"/>
              </a:rPr>
              <a:t>对</a:t>
            </a:r>
            <a:r>
              <a:rPr lang="en-US" altLang="zh-CN" sz="2200" b="1" dirty="0" smtClean="0">
                <a:latin typeface="Times New Roman" panose="02020603050405020304" pitchFamily="18" charset="0"/>
                <a:ea typeface="华文细黑" panose="02010600040101010101" pitchFamily="2" charset="-122"/>
              </a:rPr>
              <a:t>________</a:t>
            </a:r>
          </a:p>
          <a:p>
            <a:pPr>
              <a:lnSpc>
                <a:spcPct val="150000"/>
              </a:lnSpc>
            </a:pPr>
            <a:r>
              <a:rPr lang="en-US" altLang="zh-CN" sz="2200" b="1" dirty="0" smtClean="0">
                <a:latin typeface="Times New Roman" panose="02020603050405020304" pitchFamily="18" charset="0"/>
                <a:ea typeface="华文细黑" panose="02010600040101010101" pitchFamily="2" charset="-122"/>
              </a:rPr>
              <a:t>____</a:t>
            </a:r>
            <a:r>
              <a:rPr lang="zh-CN" altLang="en-US" sz="2200" b="1" dirty="0" smtClean="0">
                <a:latin typeface="Times New Roman" panose="02020603050405020304" pitchFamily="18" charset="0"/>
                <a:ea typeface="华文细黑" panose="02010600040101010101" pitchFamily="2" charset="-122"/>
              </a:rPr>
              <a:t>的吸收量大，类</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胡萝卜素对</a:t>
            </a:r>
            <a:r>
              <a:rPr lang="en-US" altLang="zh-CN" sz="2200" b="1" dirty="0" smtClean="0">
                <a:latin typeface="Times New Roman" panose="02020603050405020304" pitchFamily="18" charset="0"/>
                <a:ea typeface="华文细黑" panose="02010600040101010101" pitchFamily="2" charset="-122"/>
              </a:rPr>
              <a:t>______</a:t>
            </a:r>
            <a:r>
              <a:rPr lang="zh-CN" altLang="en-US" sz="2200" b="1" dirty="0" smtClean="0">
                <a:latin typeface="Times New Roman" panose="02020603050405020304" pitchFamily="18" charset="0"/>
                <a:ea typeface="华文细黑" panose="02010600040101010101" pitchFamily="2" charset="-122"/>
              </a:rPr>
              <a:t>的</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吸收</a:t>
            </a:r>
            <a:r>
              <a:rPr lang="zh-CN" altLang="en-US" sz="2200" b="1" dirty="0">
                <a:latin typeface="Times New Roman" panose="02020603050405020304" pitchFamily="18" charset="0"/>
                <a:ea typeface="华文细黑" panose="02010600040101010101" pitchFamily="2" charset="-122"/>
              </a:rPr>
              <a:t>量大，对其他</a:t>
            </a:r>
            <a:r>
              <a:rPr lang="zh-CN" altLang="en-US" sz="2200" b="1" dirty="0" smtClean="0">
                <a:latin typeface="Times New Roman" panose="02020603050405020304" pitchFamily="18" charset="0"/>
                <a:ea typeface="华文细黑" panose="02010600040101010101" pitchFamily="2" charset="-122"/>
              </a:rPr>
              <a:t>波</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段</a:t>
            </a:r>
            <a:r>
              <a:rPr lang="zh-CN" altLang="en-US" sz="2200" b="1" dirty="0">
                <a:latin typeface="Times New Roman" panose="02020603050405020304" pitchFamily="18" charset="0"/>
                <a:ea typeface="华文细黑" panose="02010600040101010101" pitchFamily="2" charset="-122"/>
              </a:rPr>
              <a:t>的光并非不吸收</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只是</a:t>
            </a:r>
            <a:r>
              <a:rPr lang="zh-CN" altLang="en-US" sz="2200" b="1" dirty="0">
                <a:latin typeface="Times New Roman" panose="02020603050405020304" pitchFamily="18" charset="0"/>
                <a:ea typeface="华文细黑" panose="02010600040101010101" pitchFamily="2" charset="-122"/>
              </a:rPr>
              <a:t>吸收量较少。</a:t>
            </a:r>
          </a:p>
        </p:txBody>
      </p:sp>
      <p:sp>
        <p:nvSpPr>
          <p:cNvPr id="51" name="TextBox 50"/>
          <p:cNvSpPr txBox="1"/>
          <p:nvPr/>
        </p:nvSpPr>
        <p:spPr>
          <a:xfrm>
            <a:off x="642910" y="1571612"/>
            <a:ext cx="1269306"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可见光</a:t>
            </a:r>
          </a:p>
        </p:txBody>
      </p:sp>
      <p:sp>
        <p:nvSpPr>
          <p:cNvPr id="52" name="TextBox 51"/>
          <p:cNvSpPr txBox="1"/>
          <p:nvPr/>
        </p:nvSpPr>
        <p:spPr>
          <a:xfrm>
            <a:off x="0" y="2214554"/>
            <a:ext cx="3286116" cy="1303727"/>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pPr>
              <a:lnSpc>
                <a:spcPct val="150000"/>
              </a:lnSpc>
            </a:pPr>
            <a:r>
              <a:rPr lang="zh-CN" altLang="en-US" b="1" dirty="0" smtClean="0"/>
              <a:t>                     红光</a:t>
            </a:r>
            <a:r>
              <a:rPr lang="zh-CN" altLang="en-US" b="1" dirty="0"/>
              <a:t>和蓝</a:t>
            </a:r>
          </a:p>
          <a:p>
            <a:pPr>
              <a:lnSpc>
                <a:spcPct val="150000"/>
              </a:lnSpc>
            </a:pPr>
            <a:r>
              <a:rPr lang="zh-CN" altLang="en-US" b="1" dirty="0"/>
              <a:t>紫光</a:t>
            </a:r>
          </a:p>
        </p:txBody>
      </p:sp>
      <p:sp>
        <p:nvSpPr>
          <p:cNvPr id="53" name="TextBox 52"/>
          <p:cNvSpPr txBox="1"/>
          <p:nvPr/>
        </p:nvSpPr>
        <p:spPr>
          <a:xfrm>
            <a:off x="1285852" y="3571876"/>
            <a:ext cx="1269306"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蓝紫光</a:t>
            </a:r>
          </a:p>
        </p:txBody>
      </p:sp>
      <p:sp>
        <p:nvSpPr>
          <p:cNvPr id="17" name="矩形 16"/>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8" name="圆角矩形 17"/>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 xmlns:p14="http://schemas.microsoft.com/office/powerpoint/2010/main" val="41696647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linds(horizontal)">
                                      <p:cBhvr>
                                        <p:cTn id="7" dur="5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blinds(horizontal)">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blinds(horizontal)">
                                      <p:cBhvr>
                                        <p:cTn id="17" dur="500"/>
                                        <p:tgtEl>
                                          <p:spTgt spid="53"/>
                                        </p:tgtEl>
                                      </p:cBhvr>
                                    </p:animEffect>
                                  </p:childTnLst>
                                </p:cTn>
                              </p:par>
                              <p:par>
                                <p:cTn id="18" presetID="10" presetClass="exit" presetSubtype="0" fill="hold" grpId="1" nodeType="withEffect">
                                  <p:stCondLst>
                                    <p:cond delay="0"/>
                                  </p:stCondLst>
                                  <p:childTnLst>
                                    <p:animEffect transition="out" filter="fade">
                                      <p:cBhvr>
                                        <p:cTn id="19" dur="500"/>
                                        <p:tgtEl>
                                          <p:spTgt spid="51"/>
                                        </p:tgtEl>
                                      </p:cBhvr>
                                    </p:animEffect>
                                    <p:set>
                                      <p:cBhvr>
                                        <p:cTn id="20" dur="1" fill="hold">
                                          <p:stCondLst>
                                            <p:cond delay="499"/>
                                          </p:stCondLst>
                                        </p:cTn>
                                        <p:tgtEl>
                                          <p:spTgt spid="51"/>
                                        </p:tgtEl>
                                        <p:attrNameLst>
                                          <p:attrName>style.visibility</p:attrName>
                                        </p:attrNameLst>
                                      </p:cBhvr>
                                      <p:to>
                                        <p:strVal val="hidden"/>
                                      </p:to>
                                    </p:set>
                                  </p:childTnLst>
                                </p:cTn>
                              </p:par>
                              <p:par>
                                <p:cTn id="21" presetID="10" presetClass="exit" presetSubtype="0" fill="hold" grpId="1" nodeType="withEffect">
                                  <p:stCondLst>
                                    <p:cond delay="0"/>
                                  </p:stCondLst>
                                  <p:childTnLst>
                                    <p:animEffect transition="out" filter="fade">
                                      <p:cBhvr>
                                        <p:cTn id="22" dur="500"/>
                                        <p:tgtEl>
                                          <p:spTgt spid="52"/>
                                        </p:tgtEl>
                                      </p:cBhvr>
                                    </p:animEffect>
                                    <p:set>
                                      <p:cBhvr>
                                        <p:cTn id="23" dur="1" fill="hold">
                                          <p:stCondLst>
                                            <p:cond delay="499"/>
                                          </p:stCondLst>
                                        </p:cTn>
                                        <p:tgtEl>
                                          <p:spTgt spid="52"/>
                                        </p:tgtEl>
                                        <p:attrNameLst>
                                          <p:attrName>style.visibility</p:attrName>
                                        </p:attrNameLst>
                                      </p:cBhvr>
                                      <p:to>
                                        <p:strVal val="hidden"/>
                                      </p:to>
                                    </p:set>
                                  </p:childTnLst>
                                </p:cTn>
                              </p:par>
                              <p:par>
                                <p:cTn id="24" presetID="10" presetClass="exit" presetSubtype="0" fill="hold" grpId="1" nodeType="withEffect">
                                  <p:stCondLst>
                                    <p:cond delay="0"/>
                                  </p:stCondLst>
                                  <p:childTnLst>
                                    <p:animEffect transition="out" filter="fade">
                                      <p:cBhvr>
                                        <p:cTn id="25" dur="500"/>
                                        <p:tgtEl>
                                          <p:spTgt spid="53"/>
                                        </p:tgtEl>
                                      </p:cBhvr>
                                    </p:animEffect>
                                    <p:set>
                                      <p:cBhvr>
                                        <p:cTn id="26" dur="1" fill="hold">
                                          <p:stCondLst>
                                            <p:cond delay="499"/>
                                          </p:stCondLst>
                                        </p:cTn>
                                        <p:tgtEl>
                                          <p:spTgt spid="53"/>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51" grpId="0"/>
      <p:bldP spid="51" grpId="1"/>
      <p:bldP spid="52" grpId="0"/>
      <p:bldP spid="52" grpId="1"/>
      <p:bldP spid="53" grpId="0"/>
      <p:bldP spid="53"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45330" y="117399"/>
            <a:ext cx="8874028" cy="1626892"/>
          </a:xfrm>
          <a:prstGeom prst="rect">
            <a:avLst/>
          </a:prstGeom>
        </p:spPr>
        <p:txBody>
          <a:bodyPr wrap="square" lIns="102398" tIns="51199" rIns="102398" bIns="51199">
            <a:spAutoFit/>
          </a:bodyPr>
          <a:lstStyle/>
          <a:p>
            <a:pPr>
              <a:lnSpc>
                <a:spcPct val="150000"/>
              </a:lnSpc>
            </a:pPr>
            <a:r>
              <a:rPr lang="en-US" altLang="zh-CN" sz="2200" b="1" dirty="0" smtClean="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如图是恩格尔曼实验装置改装示意图，光线先通过三棱镜再通过叶绿体色素提取液后照射玻片上的水绵，一段时间后，水绵周围好氧细菌分布无显著变化，请分析其原因。</a:t>
            </a:r>
          </a:p>
        </p:txBody>
      </p:sp>
      <p:sp>
        <p:nvSpPr>
          <p:cNvPr id="5" name="TextBox 4"/>
          <p:cNvSpPr txBox="1"/>
          <p:nvPr/>
        </p:nvSpPr>
        <p:spPr>
          <a:xfrm>
            <a:off x="0" y="2928934"/>
            <a:ext cx="8829159" cy="3124538"/>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提示　三棱镜将光分为七色光</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，叶绿</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体</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色素提取液主要吸收红光和蓝紫光</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故</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透过三棱镜再通过叶绿体色素提取</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液</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后</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照射到水绵上的光，没有红光和</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蓝紫</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光</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，使水绵不同部位的光合作用变化不大，产生氧气的量大致相同，因此水绵周围好氧细菌分布无显著变化。</a:t>
            </a:r>
          </a:p>
        </p:txBody>
      </p:sp>
      <p:pic>
        <p:nvPicPr>
          <p:cNvPr id="3074" name="Picture 2" descr="151"/>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143504" y="1142984"/>
            <a:ext cx="3737595" cy="287965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 name="矩形 6"/>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圆角矩形 8"/>
          <p:cNvSpPr/>
          <p:nvPr/>
        </p:nvSpPr>
        <p:spPr>
          <a:xfrm>
            <a:off x="7758768" y="6659087"/>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
        <p:nvSpPr>
          <p:cNvPr id="10" name="圆角矩形 9">
            <a:hlinkClick r:id="rId3" action="ppaction://hlinksldjump"/>
          </p:cNvPr>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0000CC"/>
                </a:solidFill>
                <a:latin typeface="黑体" pitchFamily="49" charset="-122"/>
                <a:ea typeface="黑体" pitchFamily="49" charset="-122"/>
              </a:rPr>
              <a:t>返回</a:t>
            </a:r>
            <a:endParaRPr lang="zh-CN" altLang="en-US" sz="1200" dirty="0">
              <a:solidFill>
                <a:srgbClr val="0000CC"/>
              </a:solidFill>
              <a:latin typeface="黑体" pitchFamily="49" charset="-122"/>
              <a:ea typeface="黑体" pitchFamily="49" charset="-122"/>
            </a:endParaRPr>
          </a:p>
        </p:txBody>
      </p:sp>
      <p:sp>
        <p:nvSpPr>
          <p:cNvPr id="8" name="矩形 7"/>
          <p:cNvSpPr/>
          <p:nvPr/>
        </p:nvSpPr>
        <p:spPr>
          <a:xfrm>
            <a:off x="571472" y="1357298"/>
            <a:ext cx="1571636"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 xmlns:p14="http://schemas.microsoft.com/office/powerpoint/2010/main" val="2935966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1" nodeType="clickEffect">
                                  <p:stCondLst>
                                    <p:cond delay="0"/>
                                  </p:stCondLst>
                                  <p:childTnLst>
                                    <p:animEffect transition="out" filter="blinds(horizontal)">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xit" presetSubtype="0" fill="hold" grpId="1" nodeType="clickEffect">
                                  <p:stCondLst>
                                    <p:cond delay="0"/>
                                  </p:stCondLst>
                                  <p:childTnLst>
                                    <p:animEffect transition="out" filter="fade">
                                      <p:cBhvr>
                                        <p:cTn id="17" dur="500"/>
                                        <p:tgtEl>
                                          <p:spTgt spid="5"/>
                                        </p:tgtEl>
                                      </p:cBhvr>
                                    </p:animEffect>
                                    <p:set>
                                      <p:cBhvr>
                                        <p:cTn id="18"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5" grpId="0"/>
      <p:bldP spid="5" grpId="1"/>
      <p:bldP spid="8"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152511" y="270171"/>
            <a:ext cx="9010597" cy="5274044"/>
          </a:xfrm>
          <a:prstGeom prst="rect">
            <a:avLst/>
          </a:prstGeom>
        </p:spPr>
        <p:txBody>
          <a:bodyPr wrap="square" lIns="102398" tIns="51199" rIns="102398" bIns="51199">
            <a:spAutoFit/>
          </a:bodyPr>
          <a:lstStyle/>
          <a:p>
            <a:pPr>
              <a:lnSpc>
                <a:spcPct val="150000"/>
              </a:lnSpc>
            </a:pPr>
            <a:r>
              <a:rPr lang="en-US" altLang="zh-CN" sz="2200" b="1" dirty="0" smtClean="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下列对提取光合色素，进行纸层析分离的实验中各种现象的解释，正确的是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p>
          <a:p>
            <a:pPr>
              <a:lnSpc>
                <a:spcPct val="150000"/>
              </a:lnSpc>
            </a:pPr>
            <a:r>
              <a:rPr lang="en-US" altLang="zh-CN" sz="2200" b="1" dirty="0">
                <a:latin typeface="Times New Roman" panose="02020603050405020304" pitchFamily="18" charset="0"/>
                <a:ea typeface="华文细黑" panose="02010600040101010101" pitchFamily="2" charset="-122"/>
              </a:rPr>
              <a:t>A.</a:t>
            </a:r>
            <a:r>
              <a:rPr lang="zh-CN" altLang="en-US" sz="2200" b="1" dirty="0">
                <a:latin typeface="Times New Roman" panose="02020603050405020304" pitchFamily="18" charset="0"/>
                <a:ea typeface="华文细黑" panose="02010600040101010101" pitchFamily="2" charset="-122"/>
              </a:rPr>
              <a:t>未见色素带，原因可能为材料是黄化</a:t>
            </a:r>
            <a:r>
              <a:rPr lang="zh-CN" altLang="en-US" sz="2200" b="1" dirty="0" smtClean="0">
                <a:latin typeface="Times New Roman" panose="02020603050405020304" pitchFamily="18" charset="0"/>
                <a:ea typeface="华文细黑" panose="02010600040101010101" pitchFamily="2" charset="-122"/>
              </a:rPr>
              <a:t>叶片</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色素始终在滤纸上，是因为色素不溶于层析</a:t>
            </a:r>
            <a:r>
              <a:rPr lang="zh-CN" altLang="en-US" sz="2200" b="1" dirty="0" smtClean="0">
                <a:latin typeface="Times New Roman" panose="02020603050405020304" pitchFamily="18" charset="0"/>
                <a:ea typeface="华文细黑" panose="02010600040101010101" pitchFamily="2" charset="-122"/>
              </a:rPr>
              <a:t>液</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C.</a:t>
            </a:r>
            <a:r>
              <a:rPr lang="zh-CN" altLang="en-US" sz="2200" b="1" dirty="0">
                <a:latin typeface="Times New Roman" panose="02020603050405020304" pitchFamily="18" charset="0"/>
                <a:ea typeface="华文细黑" panose="02010600040101010101" pitchFamily="2" charset="-122"/>
              </a:rPr>
              <a:t>提取液呈绿色是由于其含有叶绿素</a:t>
            </a:r>
            <a:r>
              <a:rPr lang="en-US" altLang="zh-CN" sz="2200" b="1" dirty="0">
                <a:latin typeface="Times New Roman" panose="02020603050405020304" pitchFamily="18" charset="0"/>
                <a:ea typeface="华文细黑" panose="02010600040101010101" pitchFamily="2" charset="-122"/>
              </a:rPr>
              <a:t>a</a:t>
            </a:r>
            <a:r>
              <a:rPr lang="zh-CN" altLang="en-US" sz="2200" b="1" dirty="0">
                <a:latin typeface="Times New Roman" panose="02020603050405020304" pitchFamily="18" charset="0"/>
                <a:ea typeface="华文细黑" panose="02010600040101010101" pitchFamily="2" charset="-122"/>
              </a:rPr>
              <a:t>和叶绿素</a:t>
            </a:r>
            <a:r>
              <a:rPr lang="en-US" altLang="zh-CN" sz="2200" b="1" dirty="0" smtClean="0">
                <a:latin typeface="Times New Roman" panose="02020603050405020304" pitchFamily="18" charset="0"/>
                <a:ea typeface="华文细黑" panose="02010600040101010101" pitchFamily="2" charset="-122"/>
              </a:rPr>
              <a:t>b</a:t>
            </a: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D.</a:t>
            </a:r>
            <a:r>
              <a:rPr lang="zh-CN" altLang="en-US" sz="2200" b="1" dirty="0">
                <a:latin typeface="Times New Roman" panose="02020603050405020304" pitchFamily="18" charset="0"/>
                <a:ea typeface="华文细黑" panose="02010600040101010101" pitchFamily="2" charset="-122"/>
              </a:rPr>
              <a:t>胡萝卜素处于滤纸条最前方，是因为其在提取液中的溶解度最高</a:t>
            </a:r>
          </a:p>
          <a:p>
            <a:pPr>
              <a:lnSpc>
                <a:spcPct val="150000"/>
              </a:lnSpc>
            </a:pPr>
            <a:endParaRPr lang="zh-CN" altLang="en-US" sz="2200" b="1" dirty="0">
              <a:latin typeface="Times New Roman" panose="02020603050405020304" pitchFamily="18" charset="0"/>
              <a:ea typeface="华文细黑" panose="02010600040101010101" pitchFamily="2" charset="-122"/>
            </a:endParaRPr>
          </a:p>
        </p:txBody>
      </p:sp>
      <p:sp>
        <p:nvSpPr>
          <p:cNvPr id="13" name="TextBox 12"/>
          <p:cNvSpPr txBox="1"/>
          <p:nvPr/>
        </p:nvSpPr>
        <p:spPr>
          <a:xfrm>
            <a:off x="152511" y="1461948"/>
            <a:ext cx="8902571" cy="1093213"/>
          </a:xfrm>
          <a:prstGeom prst="rect">
            <a:avLst/>
          </a:prstGeom>
          <a:noFill/>
        </p:spPr>
        <p:txBody>
          <a:bodyPr wrap="square" lIns="76800" tIns="38400" rIns="76800" bIns="38400" rtlCol="0">
            <a:spAutoFit/>
          </a:bodyPr>
          <a:lstStyle/>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                                                                              未</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见色素带，可能的原因是没有提取出色素或滤液细线浸入层析液使色素溶解在层析液里</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等。</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1" name="TextBox 10"/>
          <p:cNvSpPr txBox="1"/>
          <p:nvPr/>
        </p:nvSpPr>
        <p:spPr>
          <a:xfrm>
            <a:off x="152511" y="3293807"/>
            <a:ext cx="7496105" cy="585381"/>
          </a:xfrm>
          <a:prstGeom prst="rect">
            <a:avLst/>
          </a:prstGeom>
          <a:noFill/>
        </p:spPr>
        <p:txBody>
          <a:bodyPr wrap="square" lIns="76800" tIns="38400" rIns="76800" bIns="38400" rtlCol="0">
            <a:spAutoFit/>
          </a:bodyPr>
          <a:lstStyle/>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色素溶解于层析液中，随着层析液在滤纸条上扩散。</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7" name="TextBox 6"/>
          <p:cNvSpPr txBox="1"/>
          <p:nvPr/>
        </p:nvSpPr>
        <p:spPr>
          <a:xfrm>
            <a:off x="152511" y="4445669"/>
            <a:ext cx="9008470" cy="585381"/>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叶绿素</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呈蓝绿色、叶绿素</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b</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呈黄绿色，所以光合色素提取液呈</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绿色。</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8" name="TextBox 7"/>
          <p:cNvSpPr txBox="1"/>
          <p:nvPr/>
        </p:nvSpPr>
        <p:spPr>
          <a:xfrm>
            <a:off x="152511" y="5597530"/>
            <a:ext cx="9008470" cy="585381"/>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胡萝卜素处于滤纸条最前方，是因为其在层析液中的溶解度最高。</a:t>
            </a:r>
          </a:p>
        </p:txBody>
      </p:sp>
      <p:sp>
        <p:nvSpPr>
          <p:cNvPr id="9" name="矩形 8"/>
          <p:cNvSpPr/>
          <p:nvPr/>
        </p:nvSpPr>
        <p:spPr>
          <a:xfrm>
            <a:off x="1285852" y="928670"/>
            <a:ext cx="358682" cy="416104"/>
          </a:xfrm>
          <a:prstGeom prst="rect">
            <a:avLst/>
          </a:prstGeom>
        </p:spPr>
        <p:txBody>
          <a:bodyPr wrap="none" lIns="76800" tIns="38400" rIns="76800" bIns="38400">
            <a:spAutoFit/>
          </a:bodyPr>
          <a:lstStyle/>
          <a:p>
            <a:r>
              <a:rPr lang="en-US" altLang="zh-CN" sz="2200" b="1" kern="100" dirty="0" smtClean="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C</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矩形 9"/>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2" name="圆角矩形 11"/>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5" name="Rectangle 21">
            <a:hlinkClick r:id="" action="ppaction://noaction"/>
          </p:cNvPr>
          <p:cNvSpPr>
            <a:spLocks noChangeArrowheads="1"/>
          </p:cNvSpPr>
          <p:nvPr/>
        </p:nvSpPr>
        <p:spPr bwMode="auto">
          <a:xfrm>
            <a:off x="5300262"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6" name="Rectangle 21">
            <a:hlinkClick r:id="" action="ppaction://noaction"/>
          </p:cNvPr>
          <p:cNvSpPr>
            <a:spLocks noChangeArrowheads="1"/>
          </p:cNvSpPr>
          <p:nvPr/>
        </p:nvSpPr>
        <p:spPr bwMode="auto">
          <a:xfrm>
            <a:off x="5660558"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7" name="Rectangle 21">
            <a:hlinkClick r:id="" action="ppaction://noaction"/>
          </p:cNvPr>
          <p:cNvSpPr>
            <a:spLocks noChangeArrowheads="1"/>
          </p:cNvSpPr>
          <p:nvPr/>
        </p:nvSpPr>
        <p:spPr bwMode="auto">
          <a:xfrm>
            <a:off x="6002745"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8" name="Rectangle 21">
            <a:hlinkClick r:id="" action="ppaction://noaction"/>
          </p:cNvPr>
          <p:cNvSpPr>
            <a:spLocks noChangeArrowheads="1"/>
          </p:cNvSpPr>
          <p:nvPr/>
        </p:nvSpPr>
        <p:spPr bwMode="auto">
          <a:xfrm>
            <a:off x="632682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Tree>
    <p:extLst>
      <p:ext uri="{BB962C8B-B14F-4D97-AF65-F5344CB8AC3E}">
        <p14:creationId xmlns:p14="http://schemas.microsoft.com/office/powerpoint/2010/main" xmlns="" val="4271017594"/>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13"/>
                                        </p:tgtEl>
                                      </p:cBhvr>
                                    </p:animEffect>
                                    <p:set>
                                      <p:cBhvr>
                                        <p:cTn id="32" dur="1" fill="hold">
                                          <p:stCondLst>
                                            <p:cond delay="499"/>
                                          </p:stCondLst>
                                        </p:cTn>
                                        <p:tgtEl>
                                          <p:spTgt spid="13"/>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11"/>
                                        </p:tgtEl>
                                      </p:cBhvr>
                                    </p:animEffect>
                                    <p:set>
                                      <p:cBhvr>
                                        <p:cTn id="35" dur="1" fill="hold">
                                          <p:stCondLst>
                                            <p:cond delay="499"/>
                                          </p:stCondLst>
                                        </p:cTn>
                                        <p:tgtEl>
                                          <p:spTgt spid="11"/>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7"/>
                                        </p:tgtEl>
                                      </p:cBhvr>
                                    </p:animEffect>
                                    <p:set>
                                      <p:cBhvr>
                                        <p:cTn id="38" dur="1" fill="hold">
                                          <p:stCondLst>
                                            <p:cond delay="499"/>
                                          </p:stCondLst>
                                        </p:cTn>
                                        <p:tgtEl>
                                          <p:spTgt spid="7"/>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8"/>
                                        </p:tgtEl>
                                      </p:cBhvr>
                                    </p:animEffect>
                                    <p:set>
                                      <p:cBhvr>
                                        <p:cTn id="41" dur="1" fill="hold">
                                          <p:stCondLst>
                                            <p:cond delay="499"/>
                                          </p:stCondLst>
                                        </p:cTn>
                                        <p:tgtEl>
                                          <p:spTgt spid="8"/>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9"/>
                                        </p:tgtEl>
                                      </p:cBhvr>
                                    </p:animEffect>
                                    <p:set>
                                      <p:cBhvr>
                                        <p:cTn id="44"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3" grpId="0"/>
      <p:bldP spid="13" grpId="1"/>
      <p:bldP spid="11" grpId="0"/>
      <p:bldP spid="11" grpId="1"/>
      <p:bldP spid="7" grpId="0"/>
      <p:bldP spid="7" grpId="1"/>
      <p:bldP spid="8" grpId="0"/>
      <p:bldP spid="8" grpId="1"/>
      <p:bldP spid="9" grpId="0"/>
      <p:bldP spid="9"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19108" y="545571"/>
            <a:ext cx="9560306" cy="5874209"/>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中国的饮食讲究“色香味”，颜色会影响消费。小李同学拟研发“绿色”</a:t>
            </a:r>
            <a:r>
              <a:rPr lang="zh-CN" altLang="en-US" sz="2200" b="1" dirty="0" smtClean="0">
                <a:latin typeface="Times New Roman" panose="02020603050405020304" pitchFamily="18" charset="0"/>
                <a:ea typeface="华文细黑" panose="02010600040101010101" pitchFamily="2" charset="-122"/>
              </a:rPr>
              <a:t>食用</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色素</a:t>
            </a:r>
            <a:r>
              <a:rPr lang="zh-CN" altLang="en-US" sz="2200" b="1" dirty="0">
                <a:latin typeface="Times New Roman" panose="02020603050405020304" pitchFamily="18" charset="0"/>
                <a:ea typeface="华文细黑" panose="02010600040101010101" pitchFamily="2" charset="-122"/>
              </a:rPr>
              <a:t>，他以生长很快的入侵植物水葫芦为材料进行如下实验。</a:t>
            </a:r>
          </a:p>
          <a:p>
            <a:pPr>
              <a:lnSpc>
                <a:spcPct val="150000"/>
              </a:lnSpc>
            </a:pPr>
            <a:r>
              <a:rPr lang="en-US" altLang="zh-CN" sz="2200" b="1" dirty="0">
                <a:latin typeface="Times New Roman" panose="02020603050405020304" pitchFamily="18" charset="0"/>
                <a:ea typeface="华文细黑" panose="02010600040101010101" pitchFamily="2" charset="-122"/>
              </a:rPr>
              <a:t>Ⅰ.</a:t>
            </a:r>
            <a:r>
              <a:rPr lang="zh-CN" altLang="en-US" sz="2200" b="1" dirty="0">
                <a:latin typeface="Times New Roman" panose="02020603050405020304" pitchFamily="18" charset="0"/>
                <a:ea typeface="华文细黑" panose="02010600040101010101" pitchFamily="2" charset="-122"/>
              </a:rPr>
              <a:t>提取</a:t>
            </a:r>
            <a:r>
              <a:rPr lang="zh-CN" altLang="en-US" sz="2200" b="1" dirty="0" smtClean="0">
                <a:latin typeface="Times New Roman" panose="02020603050405020304" pitchFamily="18" charset="0"/>
                <a:ea typeface="华文细黑" panose="02010600040101010101" pitchFamily="2" charset="-122"/>
              </a:rPr>
              <a:t>叶绿素</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       绿色叶片   </a:t>
            </a:r>
            <a:r>
              <a:rPr lang="en-US" altLang="zh-CN" sz="2200" b="1" spc="-336"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 </a:t>
            </a:r>
            <a:r>
              <a:rPr lang="zh-CN" altLang="en-US" sz="2200" b="1" dirty="0" smtClean="0">
                <a:latin typeface="Times New Roman" panose="02020603050405020304" pitchFamily="18" charset="0"/>
                <a:ea typeface="华文细黑" panose="02010600040101010101" pitchFamily="2" charset="-122"/>
              </a:rPr>
              <a:t>提取液   </a:t>
            </a:r>
            <a:r>
              <a:rPr lang="en-US" altLang="zh-CN" sz="2200" b="1" spc="-336"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 </a:t>
            </a:r>
            <a:r>
              <a:rPr lang="zh-CN" altLang="en-US" sz="2200" b="1" dirty="0" smtClean="0">
                <a:latin typeface="Times New Roman" panose="02020603050405020304" pitchFamily="18" charset="0"/>
                <a:ea typeface="华文细黑" panose="02010600040101010101" pitchFamily="2" charset="-122"/>
              </a:rPr>
              <a:t>过滤液  </a:t>
            </a:r>
            <a:r>
              <a:rPr lang="zh-CN" altLang="en-US" sz="2200" b="1" spc="-336" dirty="0" smtClean="0">
                <a:latin typeface="Times New Roman" panose="02020603050405020304" pitchFamily="18" charset="0"/>
                <a:ea typeface="华文细黑" panose="02010600040101010101" pitchFamily="2" charset="-122"/>
              </a:rPr>
              <a:t> </a:t>
            </a:r>
            <a:r>
              <a:rPr lang="en-US" altLang="zh-CN" sz="2200" b="1" spc="-336"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 </a:t>
            </a:r>
            <a:r>
              <a:rPr lang="zh-CN" altLang="en-US" sz="2200" b="1" dirty="0" smtClean="0">
                <a:latin typeface="Times New Roman" panose="02020603050405020304" pitchFamily="18" charset="0"/>
                <a:ea typeface="华文细黑" panose="02010600040101010101" pitchFamily="2" charset="-122"/>
              </a:rPr>
              <a:t>浓缩液   </a:t>
            </a:r>
            <a:r>
              <a:rPr lang="zh-CN" altLang="en-US" sz="2200" b="1" spc="-336" dirty="0" smtClean="0">
                <a:latin typeface="Times New Roman" panose="02020603050405020304" pitchFamily="18" charset="0"/>
                <a:ea typeface="华文细黑" panose="02010600040101010101" pitchFamily="2" charset="-122"/>
              </a:rPr>
              <a:t> </a:t>
            </a:r>
            <a:r>
              <a:rPr lang="en-US" altLang="zh-CN" sz="2200" b="1" spc="-336" dirty="0" smtClean="0">
                <a:latin typeface="Times New Roman" panose="02020603050405020304" pitchFamily="18" charset="0"/>
                <a:ea typeface="华文细黑" panose="02010600040101010101" pitchFamily="2" charset="-122"/>
              </a:rPr>
              <a:t>―→         </a:t>
            </a:r>
            <a:r>
              <a:rPr lang="zh-CN" altLang="en-US" sz="2200" b="1" dirty="0" smtClean="0">
                <a:latin typeface="Times New Roman" panose="02020603050405020304" pitchFamily="18" charset="0"/>
                <a:ea typeface="华文细黑" panose="02010600040101010101" pitchFamily="2" charset="-122"/>
              </a:rPr>
              <a:t>叶绿素</a:t>
            </a:r>
            <a:r>
              <a:rPr lang="zh-CN" altLang="en-US" sz="2200" b="1" dirty="0">
                <a:latin typeface="Times New Roman" panose="02020603050405020304" pitchFamily="18" charset="0"/>
                <a:ea typeface="华文细黑" panose="02010600040101010101" pitchFamily="2" charset="-122"/>
              </a:rPr>
              <a:t>粗产品</a:t>
            </a: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根据</a:t>
            </a:r>
            <a:r>
              <a:rPr lang="zh-CN" altLang="en-US" sz="2200" b="1" dirty="0">
                <a:latin typeface="Times New Roman" panose="02020603050405020304" pitchFamily="18" charset="0"/>
                <a:ea typeface="华文细黑" panose="02010600040101010101" pitchFamily="2" charset="-122"/>
              </a:rPr>
              <a:t>所学知识和实验结果，请回答</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提取食用叶绿素的</a:t>
            </a:r>
            <a:r>
              <a:rPr lang="en-US" altLang="zh-CN" sz="2200" b="1" dirty="0">
                <a:latin typeface="Times New Roman" panose="02020603050405020304" pitchFamily="18" charset="0"/>
                <a:ea typeface="华文细黑" panose="02010600040101010101" pitchFamily="2" charset="-122"/>
              </a:rPr>
              <a:t>X</a:t>
            </a:r>
            <a:r>
              <a:rPr lang="zh-CN" altLang="en-US" sz="2200" b="1" dirty="0">
                <a:latin typeface="Times New Roman" panose="02020603050405020304" pitchFamily="18" charset="0"/>
                <a:ea typeface="华文细黑" panose="02010600040101010101" pitchFamily="2" charset="-122"/>
              </a:rPr>
              <a:t>应该</a:t>
            </a:r>
            <a:r>
              <a:rPr lang="zh-CN" altLang="en-US" sz="2200" b="1" dirty="0" smtClean="0">
                <a:latin typeface="Times New Roman" panose="02020603050405020304" pitchFamily="18" charset="0"/>
                <a:ea typeface="华文细黑" panose="02010600040101010101" pitchFamily="2" charset="-122"/>
              </a:rPr>
              <a:t>为</a:t>
            </a:r>
            <a:r>
              <a:rPr lang="en-US" altLang="zh-CN" sz="2200" b="1" dirty="0" smtClean="0">
                <a:latin typeface="Times New Roman" panose="02020603050405020304" pitchFamily="18" charset="0"/>
                <a:ea typeface="华文细黑" panose="02010600040101010101" pitchFamily="2" charset="-122"/>
              </a:rPr>
              <a:t>_______________________________</a:t>
            </a:r>
            <a:r>
              <a:rPr lang="zh-CN" altLang="en-US" sz="2200" b="1" dirty="0" smtClean="0">
                <a:latin typeface="Times New Roman" panose="02020603050405020304" pitchFamily="18" charset="0"/>
                <a:ea typeface="华文细黑" panose="02010600040101010101" pitchFamily="2" charset="-122"/>
              </a:rPr>
              <a:t>，原因是</a:t>
            </a:r>
            <a:r>
              <a:rPr lang="en-US" altLang="zh-CN" sz="2200" b="1" dirty="0" smtClean="0">
                <a:latin typeface="Times New Roman" panose="02020603050405020304" pitchFamily="18" charset="0"/>
                <a:ea typeface="华文细黑" panose="02010600040101010101" pitchFamily="2" charset="-122"/>
              </a:rPr>
              <a:t>___________________________________________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19" name="Text Box 18"/>
          <p:cNvSpPr txBox="1">
            <a:spLocks noChangeArrowheads="1"/>
          </p:cNvSpPr>
          <p:nvPr/>
        </p:nvSpPr>
        <p:spPr bwMode="auto">
          <a:xfrm>
            <a:off x="0" y="113114"/>
            <a:ext cx="8807773" cy="44193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200" b="1" dirty="0">
                <a:solidFill>
                  <a:srgbClr val="0000FF"/>
                </a:solidFill>
                <a:latin typeface="华文细黑" panose="02010600040101010101" pitchFamily="2" charset="-122"/>
                <a:ea typeface="华文细黑" panose="02010600040101010101" pitchFamily="2" charset="-122"/>
              </a:rPr>
              <a:t>题组二　叶绿体中色素提取的实验操作与探究</a:t>
            </a:r>
            <a:endParaRPr lang="en-US" altLang="zh-CN" sz="2200" b="1" dirty="0">
              <a:solidFill>
                <a:srgbClr val="0000FF"/>
              </a:solidFill>
              <a:latin typeface="Times New Roman" panose="02020603050405020304" pitchFamily="18" charset="0"/>
              <a:ea typeface="华文细黑" panose="02010600040101010101" pitchFamily="2" charset="-122"/>
              <a:cs typeface="Times New Roman" panose="02020603050405020304" pitchFamily="18" charset="0"/>
            </a:endParaRPr>
          </a:p>
        </p:txBody>
      </p:sp>
      <p:grpSp>
        <p:nvGrpSpPr>
          <p:cNvPr id="2" name="组合 6"/>
          <p:cNvGrpSpPr/>
          <p:nvPr/>
        </p:nvGrpSpPr>
        <p:grpSpPr>
          <a:xfrm>
            <a:off x="466588" y="2916635"/>
            <a:ext cx="8109684" cy="646331"/>
            <a:chOff x="654682" y="2223777"/>
            <a:chExt cx="10811505" cy="646480"/>
          </a:xfrm>
        </p:grpSpPr>
        <p:sp>
          <p:nvSpPr>
            <p:cNvPr id="3" name="矩形 2"/>
            <p:cNvSpPr/>
            <p:nvPr/>
          </p:nvSpPr>
          <p:spPr>
            <a:xfrm>
              <a:off x="654682" y="2349674"/>
              <a:ext cx="1512168" cy="50405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377955" y="2349674"/>
              <a:ext cx="2088232" cy="50405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7289723" y="2349674"/>
              <a:ext cx="1152128" cy="50405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324897" y="2349674"/>
              <a:ext cx="1090425" cy="50405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348597" y="2349674"/>
              <a:ext cx="1090425" cy="50405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240746" y="2223777"/>
              <a:ext cx="1169398" cy="646480"/>
            </a:xfrm>
            <a:prstGeom prst="rect">
              <a:avLst/>
            </a:prstGeom>
          </p:spPr>
          <p:txBody>
            <a:bodyPr wrap="none">
              <a:spAutoFit/>
            </a:bodyPr>
            <a:lstStyle/>
            <a:p>
              <a:pPr algn="ctr"/>
              <a:r>
                <a:rPr lang="en-US" altLang="zh-CN" b="1" dirty="0" smtClean="0">
                  <a:latin typeface="Times New Roman" panose="02020603050405020304" pitchFamily="18" charset="0"/>
                  <a:ea typeface="华文细黑" panose="02010600040101010101" pitchFamily="2" charset="-122"/>
                </a:rPr>
                <a:t>X</a:t>
              </a:r>
            </a:p>
            <a:p>
              <a:pPr algn="ctr"/>
              <a:r>
                <a:rPr lang="zh-CN" altLang="en-US" b="1" dirty="0" smtClean="0">
                  <a:latin typeface="Times New Roman" panose="02020603050405020304" pitchFamily="18" charset="0"/>
                  <a:ea typeface="华文细黑" panose="02010600040101010101" pitchFamily="2" charset="-122"/>
                </a:rPr>
                <a:t>碳酸钙</a:t>
              </a:r>
              <a:endParaRPr lang="zh-CN" altLang="en-US" dirty="0"/>
            </a:p>
          </p:txBody>
        </p:sp>
      </p:grpSp>
      <p:sp>
        <p:nvSpPr>
          <p:cNvPr id="17" name="TextBox 16"/>
          <p:cNvSpPr txBox="1"/>
          <p:nvPr/>
        </p:nvSpPr>
        <p:spPr>
          <a:xfrm>
            <a:off x="-19108" y="5904345"/>
            <a:ext cx="9128202"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色素易溶于有机溶剂不溶于水，因此提取食用叶绿素应选用对人体无害的有机溶剂。</a:t>
            </a:r>
          </a:p>
        </p:txBody>
      </p:sp>
      <p:sp>
        <p:nvSpPr>
          <p:cNvPr id="18" name="矩形 17"/>
          <p:cNvSpPr/>
          <p:nvPr/>
        </p:nvSpPr>
        <p:spPr>
          <a:xfrm>
            <a:off x="3714744" y="4929198"/>
            <a:ext cx="4294054" cy="416104"/>
          </a:xfrm>
          <a:prstGeom prst="rect">
            <a:avLst/>
          </a:prstGeom>
        </p:spPr>
        <p:txBody>
          <a:bodyPr wrap="none" lIns="76800" tIns="38400" rIns="76800" bIns="38400">
            <a:spAutoFit/>
          </a:bodyPr>
          <a:lstStyle/>
          <a:p>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对人体无害的有机溶剂</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食用酒精</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0" name="矩形 19"/>
          <p:cNvSpPr/>
          <p:nvPr/>
        </p:nvSpPr>
        <p:spPr>
          <a:xfrm>
            <a:off x="0" y="5643578"/>
            <a:ext cx="6079799" cy="416104"/>
          </a:xfrm>
          <a:prstGeom prst="rect">
            <a:avLst/>
          </a:prstGeom>
        </p:spPr>
        <p:txBody>
          <a:bodyPr wrap="none" lIns="76800" tIns="38400" rIns="76800" bIns="38400">
            <a:spAutoFit/>
          </a:bodyPr>
          <a:lstStyle/>
          <a:p>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叶绿素溶于有机溶剂和应考虑溶剂对人体的影响</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5" name="矩形 14"/>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6" name="圆角矩形 15"/>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21" name="Rectangle 21">
            <a:hlinkClick r:id="" action="ppaction://noaction"/>
          </p:cNvPr>
          <p:cNvSpPr>
            <a:spLocks noChangeArrowheads="1"/>
          </p:cNvSpPr>
          <p:nvPr/>
        </p:nvSpPr>
        <p:spPr bwMode="auto">
          <a:xfrm>
            <a:off x="5300262"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2" name="Rectangle 21">
            <a:hlinkClick r:id="" action="ppaction://noaction"/>
          </p:cNvPr>
          <p:cNvSpPr>
            <a:spLocks noChangeArrowheads="1"/>
          </p:cNvSpPr>
          <p:nvPr/>
        </p:nvSpPr>
        <p:spPr bwMode="auto">
          <a:xfrm>
            <a:off x="5660558"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3" name="Rectangle 21">
            <a:hlinkClick r:id="" action="ppaction://noaction"/>
          </p:cNvPr>
          <p:cNvSpPr>
            <a:spLocks noChangeArrowheads="1"/>
          </p:cNvSpPr>
          <p:nvPr/>
        </p:nvSpPr>
        <p:spPr bwMode="auto">
          <a:xfrm>
            <a:off x="6002745"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4" name="Rectangle 21">
            <a:hlinkClick r:id="" action="ppaction://noaction"/>
          </p:cNvPr>
          <p:cNvSpPr>
            <a:spLocks noChangeArrowheads="1"/>
          </p:cNvSpPr>
          <p:nvPr/>
        </p:nvSpPr>
        <p:spPr bwMode="auto">
          <a:xfrm>
            <a:off x="632682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Tree>
    <p:extLst>
      <p:ext uri="{BB962C8B-B14F-4D97-AF65-F5344CB8AC3E}">
        <p14:creationId xmlns:p14="http://schemas.microsoft.com/office/powerpoint/2010/main" xmlns="" val="353420049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linds(horizont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17"/>
                                        </p:tgtEl>
                                      </p:cBhvr>
                                    </p:animEffect>
                                    <p:set>
                                      <p:cBhvr>
                                        <p:cTn id="22" dur="1" fill="hold">
                                          <p:stCondLst>
                                            <p:cond delay="499"/>
                                          </p:stCondLst>
                                        </p:cTn>
                                        <p:tgtEl>
                                          <p:spTgt spid="17"/>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18"/>
                                        </p:tgtEl>
                                      </p:cBhvr>
                                    </p:animEffect>
                                    <p:set>
                                      <p:cBhvr>
                                        <p:cTn id="25" dur="1" fill="hold">
                                          <p:stCondLst>
                                            <p:cond delay="499"/>
                                          </p:stCondLst>
                                        </p:cTn>
                                        <p:tgtEl>
                                          <p:spTgt spid="18"/>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20"/>
                                        </p:tgtEl>
                                      </p:cBhvr>
                                    </p:animEffect>
                                    <p:set>
                                      <p:cBhvr>
                                        <p:cTn id="28"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17" grpId="0"/>
      <p:bldP spid="17" grpId="1"/>
      <p:bldP spid="18" grpId="0"/>
      <p:bldP spid="18" grpId="1"/>
      <p:bldP spid="20" grpId="0"/>
      <p:bldP spid="20"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xmlns="" val="150332787"/>
              </p:ext>
            </p:extLst>
          </p:nvPr>
        </p:nvGraphicFramePr>
        <p:xfrm>
          <a:off x="412995" y="1941025"/>
          <a:ext cx="6873648" cy="2377440"/>
        </p:xfrm>
        <a:graphic>
          <a:graphicData uri="http://schemas.openxmlformats.org/drawingml/2006/table">
            <a:tbl>
              <a:tblPr>
                <a:tableStyleId>{5C22544A-7EE6-4342-B048-85BDC9FD1C3A}</a:tableStyleId>
              </a:tblPr>
              <a:tblGrid>
                <a:gridCol w="1163158"/>
                <a:gridCol w="1605155"/>
                <a:gridCol w="1034014"/>
                <a:gridCol w="1924952"/>
                <a:gridCol w="1146369"/>
              </a:tblGrid>
              <a:tr h="309438">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实验组号</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叶绿素溶液</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(mL)</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调</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pH</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至</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处理时间</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(min)</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 </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溶液颜色</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77360">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①</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 3.0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Y</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10</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a:solidFill>
                            <a:schemeClr val="dk1"/>
                          </a:solidFill>
                          <a:effectLst/>
                          <a:latin typeface="Times New Roman" panose="02020603050405020304" pitchFamily="18" charset="0"/>
                          <a:ea typeface="华文细黑" panose="02010600040101010101" pitchFamily="2" charset="-122"/>
                          <a:cs typeface="+mn-cs"/>
                        </a:rPr>
                        <a:t>绿色</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77360">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②</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3.0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7.0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a:solidFill>
                            <a:schemeClr val="dk1"/>
                          </a:solidFill>
                          <a:effectLst/>
                          <a:latin typeface="Times New Roman" panose="02020603050405020304" pitchFamily="18" charset="0"/>
                          <a:ea typeface="华文细黑" panose="02010600040101010101" pitchFamily="2" charset="-122"/>
                          <a:cs typeface="+mn-cs"/>
                        </a:rPr>
                        <a:t>绿色</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154719">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③</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3.0</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6.0</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10</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黄绿色 </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154719">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④</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3.0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5.0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10</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黄褐色</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bl>
          </a:graphicData>
        </a:graphic>
      </p:graphicFrame>
      <p:sp>
        <p:nvSpPr>
          <p:cNvPr id="2" name="矩形 1"/>
          <p:cNvSpPr/>
          <p:nvPr/>
        </p:nvSpPr>
        <p:spPr>
          <a:xfrm>
            <a:off x="54013" y="4128300"/>
            <a:ext cx="9001069" cy="1601044"/>
          </a:xfrm>
          <a:prstGeom prst="rect">
            <a:avLst/>
          </a:prstGeom>
        </p:spPr>
        <p:txBody>
          <a:bodyPr wrap="square" lIns="76800" tIns="38400" rIns="76800" bIns="38400">
            <a:spAutoFit/>
          </a:bodyPr>
          <a:lstStyle/>
          <a:p>
            <a:pPr>
              <a:lnSpc>
                <a:spcPct val="150000"/>
              </a:lnSpc>
            </a:pPr>
            <a:r>
              <a:rPr lang="zh-CN" altLang="en-US" sz="2200" b="1" dirty="0">
                <a:latin typeface="Times New Roman" panose="02020603050405020304" pitchFamily="18" charset="0"/>
                <a:ea typeface="华文细黑" panose="02010600040101010101" pitchFamily="2" charset="-122"/>
              </a:rPr>
              <a:t>注：叶绿素被破坏后变成黄褐色</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a:latin typeface="Times New Roman" panose="02020603050405020304" pitchFamily="18" charset="0"/>
                <a:ea typeface="华文细黑" panose="02010600040101010101" pitchFamily="2" charset="-122"/>
              </a:rPr>
              <a:t>根据所学知识和实验结果，请回答：</a:t>
            </a:r>
          </a:p>
          <a:p>
            <a:pPr>
              <a:lnSpc>
                <a:spcPct val="150000"/>
              </a:lnSpc>
            </a:pPr>
            <a:r>
              <a:rPr lang="en-US" altLang="zh-CN" sz="2200" b="1" dirty="0" smtClean="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表中</a:t>
            </a:r>
            <a:r>
              <a:rPr lang="en-US" altLang="zh-CN" sz="2200" b="1" dirty="0">
                <a:latin typeface="Times New Roman" panose="02020603050405020304" pitchFamily="18" charset="0"/>
                <a:ea typeface="华文细黑" panose="02010600040101010101" pitchFamily="2" charset="-122"/>
              </a:rPr>
              <a:t>Y</a:t>
            </a:r>
            <a:r>
              <a:rPr lang="zh-CN" altLang="en-US" sz="2200" b="1" dirty="0">
                <a:latin typeface="Times New Roman" panose="02020603050405020304" pitchFamily="18" charset="0"/>
                <a:ea typeface="华文细黑" panose="02010600040101010101" pitchFamily="2" charset="-122"/>
              </a:rPr>
              <a:t>应该为</a:t>
            </a:r>
            <a:r>
              <a:rPr lang="en-US" altLang="zh-CN" sz="2200" b="1" dirty="0" smtClean="0">
                <a:latin typeface="Times New Roman" panose="02020603050405020304" pitchFamily="18" charset="0"/>
                <a:ea typeface="华文细黑" panose="02010600040101010101" pitchFamily="2" charset="-122"/>
              </a:rPr>
              <a:t>____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原因是</a:t>
            </a:r>
            <a:r>
              <a:rPr lang="en-US" altLang="zh-CN" sz="2200" b="1" dirty="0" smtClean="0">
                <a:latin typeface="Times New Roman" panose="02020603050405020304" pitchFamily="18" charset="0"/>
                <a:ea typeface="华文细黑" panose="02010600040101010101" pitchFamily="2" charset="-122"/>
              </a:rPr>
              <a:t>_________________________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15" name="矩形 14"/>
          <p:cNvSpPr/>
          <p:nvPr/>
        </p:nvSpPr>
        <p:spPr>
          <a:xfrm>
            <a:off x="54013" y="45407"/>
            <a:ext cx="9001069" cy="1601044"/>
          </a:xfrm>
          <a:prstGeom prst="rect">
            <a:avLst/>
          </a:prstGeom>
        </p:spPr>
        <p:txBody>
          <a:bodyPr wrap="square" lIns="76800" tIns="38400" rIns="76800" bIns="38400">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Ⅱ.</a:t>
            </a:r>
            <a:r>
              <a:rPr lang="zh-CN" altLang="en-US" sz="2200" b="1" dirty="0">
                <a:latin typeface="Times New Roman" panose="02020603050405020304" pitchFamily="18" charset="0"/>
                <a:ea typeface="华文细黑" panose="02010600040101010101" pitchFamily="2" charset="-122"/>
              </a:rPr>
              <a:t>探究</a:t>
            </a:r>
            <a:r>
              <a:rPr lang="en-US" altLang="zh-CN" sz="2200" b="1" dirty="0">
                <a:latin typeface="Times New Roman" panose="02020603050405020304" pitchFamily="18" charset="0"/>
                <a:ea typeface="华文细黑" panose="02010600040101010101" pitchFamily="2" charset="-122"/>
              </a:rPr>
              <a:t>pH</a:t>
            </a:r>
            <a:r>
              <a:rPr lang="zh-CN" altLang="en-US" sz="2200" b="1" dirty="0">
                <a:latin typeface="Times New Roman" panose="02020603050405020304" pitchFamily="18" charset="0"/>
                <a:ea typeface="华文细黑" panose="02010600040101010101" pitchFamily="2" charset="-122"/>
              </a:rPr>
              <a:t>对叶绿素稳定性的影响</a:t>
            </a:r>
          </a:p>
          <a:p>
            <a:pPr>
              <a:lnSpc>
                <a:spcPct val="150000"/>
              </a:lnSpc>
            </a:pPr>
            <a:r>
              <a:rPr lang="zh-CN" altLang="en-US" sz="2200" b="1" dirty="0">
                <a:latin typeface="Times New Roman" panose="02020603050405020304" pitchFamily="18" charset="0"/>
                <a:ea typeface="华文细黑" panose="02010600040101010101" pitchFamily="2" charset="-122"/>
              </a:rPr>
              <a:t>取一些叶绿素粗产品，配成一定浓度的溶液，于室温</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约</a:t>
            </a:r>
            <a:r>
              <a:rPr lang="en-US" altLang="zh-CN" sz="2200" b="1" dirty="0">
                <a:latin typeface="Times New Roman" panose="02020603050405020304" pitchFamily="18" charset="0"/>
                <a:ea typeface="华文细黑" panose="02010600040101010101" pitchFamily="2" charset="-122"/>
              </a:rPr>
              <a:t>25 ℃)</a:t>
            </a:r>
            <a:r>
              <a:rPr lang="zh-CN" altLang="en-US" sz="2200" b="1" dirty="0">
                <a:latin typeface="Times New Roman" panose="02020603050405020304" pitchFamily="18" charset="0"/>
                <a:ea typeface="华文细黑" panose="02010600040101010101" pitchFamily="2" charset="-122"/>
              </a:rPr>
              <a:t>下进行实验，方法和结果如下表</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16" name="矩形 15"/>
          <p:cNvSpPr/>
          <p:nvPr/>
        </p:nvSpPr>
        <p:spPr>
          <a:xfrm>
            <a:off x="2214546" y="5286388"/>
            <a:ext cx="507761" cy="416104"/>
          </a:xfrm>
          <a:prstGeom prst="rect">
            <a:avLst/>
          </a:prstGeom>
        </p:spPr>
        <p:txBody>
          <a:bodyPr wrap="none" lIns="76800" tIns="38400" rIns="76800" bIns="38400">
            <a:spAutoFit/>
          </a:bodyPr>
          <a:lstStyle/>
          <a:p>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8.0</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7" name="矩形 16"/>
          <p:cNvSpPr/>
          <p:nvPr/>
        </p:nvSpPr>
        <p:spPr>
          <a:xfrm>
            <a:off x="3643306" y="5143512"/>
            <a:ext cx="3423623" cy="416104"/>
          </a:xfrm>
          <a:prstGeom prst="rect">
            <a:avLst/>
          </a:prstGeom>
        </p:spPr>
        <p:txBody>
          <a:bodyPr wrap="none" lIns="76800" tIns="38400" rIns="76800" bIns="38400">
            <a:spAutoFit/>
          </a:bodyPr>
          <a:lstStyle/>
          <a:p>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以</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1.0</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作为</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pH</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梯度进行实验</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8" name="TextBox 17"/>
          <p:cNvSpPr txBox="1"/>
          <p:nvPr/>
        </p:nvSpPr>
        <p:spPr>
          <a:xfrm>
            <a:off x="54012" y="5930715"/>
            <a:ext cx="5887420"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据表中数据可知，</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pH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梯度为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1.0</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，因此</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Y</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的数值为</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8.0</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8" name="矩形 7"/>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圆角矩形 8"/>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0" name="Rectangle 21">
            <a:hlinkClick r:id="" action="ppaction://noaction"/>
          </p:cNvPr>
          <p:cNvSpPr>
            <a:spLocks noChangeArrowheads="1"/>
          </p:cNvSpPr>
          <p:nvPr/>
        </p:nvSpPr>
        <p:spPr bwMode="auto">
          <a:xfrm>
            <a:off x="5300262"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1" name="Rectangle 21">
            <a:hlinkClick r:id="" action="ppaction://noaction"/>
          </p:cNvPr>
          <p:cNvSpPr>
            <a:spLocks noChangeArrowheads="1"/>
          </p:cNvSpPr>
          <p:nvPr/>
        </p:nvSpPr>
        <p:spPr bwMode="auto">
          <a:xfrm>
            <a:off x="5660558"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2" name="Rectangle 21">
            <a:hlinkClick r:id="" action="ppaction://noaction"/>
          </p:cNvPr>
          <p:cNvSpPr>
            <a:spLocks noChangeArrowheads="1"/>
          </p:cNvSpPr>
          <p:nvPr/>
        </p:nvSpPr>
        <p:spPr bwMode="auto">
          <a:xfrm>
            <a:off x="6002745"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3" name="Rectangle 21">
            <a:hlinkClick r:id="" action="ppaction://noaction"/>
          </p:cNvPr>
          <p:cNvSpPr>
            <a:spLocks noChangeArrowheads="1"/>
          </p:cNvSpPr>
          <p:nvPr/>
        </p:nvSpPr>
        <p:spPr bwMode="auto">
          <a:xfrm>
            <a:off x="632682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Tree>
    <p:extLst>
      <p:ext uri="{BB962C8B-B14F-4D97-AF65-F5344CB8AC3E}">
        <p14:creationId xmlns:p14="http://schemas.microsoft.com/office/powerpoint/2010/main" xmlns="" val="17449169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18"/>
                                        </p:tgtEl>
                                      </p:cBhvr>
                                    </p:animEffect>
                                    <p:set>
                                      <p:cBhvr>
                                        <p:cTn id="22" dur="1" fill="hold">
                                          <p:stCondLst>
                                            <p:cond delay="499"/>
                                          </p:stCondLst>
                                        </p:cTn>
                                        <p:tgtEl>
                                          <p:spTgt spid="18"/>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16"/>
                                        </p:tgtEl>
                                      </p:cBhvr>
                                    </p:animEffect>
                                    <p:set>
                                      <p:cBhvr>
                                        <p:cTn id="25" dur="1" fill="hold">
                                          <p:stCondLst>
                                            <p:cond delay="499"/>
                                          </p:stCondLst>
                                        </p:cTn>
                                        <p:tgtEl>
                                          <p:spTgt spid="16"/>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17"/>
                                        </p:tgtEl>
                                      </p:cBhvr>
                                    </p:animEffect>
                                    <p:set>
                                      <p:cBhvr>
                                        <p:cTn id="28"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16" grpId="0"/>
      <p:bldP spid="16" grpId="1"/>
      <p:bldP spid="17" grpId="0"/>
      <p:bldP spid="17" grpId="1"/>
      <p:bldP spid="18" grpId="0"/>
      <p:bldP spid="18"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108026" y="693330"/>
            <a:ext cx="9001069" cy="4232534"/>
          </a:xfrm>
          <a:prstGeom prst="rect">
            <a:avLst/>
          </a:prstGeom>
        </p:spPr>
        <p:txBody>
          <a:bodyPr wrap="square" lIns="76800" tIns="38400" rIns="76800" bIns="38400">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若用作食品色素，天然叶绿素色素不适用于</a:t>
            </a:r>
            <a:r>
              <a:rPr lang="en-US" altLang="zh-CN" sz="2200" b="1" dirty="0" smtClean="0">
                <a:latin typeface="Times New Roman" panose="02020603050405020304" pitchFamily="18" charset="0"/>
                <a:ea typeface="华文细黑" panose="02010600040101010101" pitchFamily="2" charset="-122"/>
              </a:rPr>
              <a:t>______</a:t>
            </a:r>
            <a:r>
              <a:rPr lang="zh-CN" altLang="en-US" sz="2200" b="1" dirty="0" smtClean="0">
                <a:latin typeface="Times New Roman" panose="02020603050405020304" pitchFamily="18" charset="0"/>
                <a:ea typeface="华文细黑" panose="02010600040101010101" pitchFamily="2" charset="-122"/>
              </a:rPr>
              <a:t>食品</a:t>
            </a:r>
            <a:r>
              <a:rPr lang="zh-CN" altLang="en-US" sz="2200" b="1" dirty="0">
                <a:latin typeface="Times New Roman" panose="02020603050405020304" pitchFamily="18" charset="0"/>
                <a:ea typeface="华文细黑" panose="02010600040101010101" pitchFamily="2" charset="-122"/>
              </a:rPr>
              <a:t>，</a:t>
            </a:r>
            <a:r>
              <a:rPr lang="zh-CN" altLang="en-US" sz="2200" b="1" dirty="0" smtClean="0">
                <a:latin typeface="Times New Roman" panose="02020603050405020304" pitchFamily="18" charset="0"/>
                <a:ea typeface="华文细黑" panose="02010600040101010101" pitchFamily="2" charset="-122"/>
              </a:rPr>
              <a:t>否则</a:t>
            </a:r>
            <a:r>
              <a:rPr lang="en-US" altLang="zh-CN" sz="2200" b="1" dirty="0" smtClean="0">
                <a:latin typeface="Times New Roman" panose="02020603050405020304" pitchFamily="18" charset="0"/>
                <a:ea typeface="华文细黑" panose="02010600040101010101" pitchFamily="2" charset="-122"/>
              </a:rPr>
              <a:t>______________________________________</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小李想了解叶绿素产品中是否含有其他色素，请你提供检测方法并写出主要步骤</a:t>
            </a:r>
            <a:r>
              <a:rPr lang="zh-CN" altLang="en-US" sz="2200" b="1" dirty="0" smtClean="0">
                <a:latin typeface="Times New Roman" panose="02020603050405020304" pitchFamily="18" charset="0"/>
                <a:ea typeface="华文细黑" panose="02010600040101010101" pitchFamily="2" charset="-122"/>
              </a:rPr>
              <a:t>。</a:t>
            </a:r>
            <a:r>
              <a:rPr lang="en-US" altLang="zh-CN" sz="2200" b="1" dirty="0" smtClean="0">
                <a:latin typeface="Times New Roman" panose="02020603050405020304" pitchFamily="18" charset="0"/>
                <a:ea typeface="华文细黑" panose="02010600040101010101" pitchFamily="2" charset="-122"/>
              </a:rPr>
              <a:t>___________________________________________________________________</a:t>
            </a:r>
          </a:p>
          <a:p>
            <a:pPr>
              <a:lnSpc>
                <a:spcPct val="150000"/>
              </a:lnSpc>
            </a:pPr>
            <a:r>
              <a:rPr lang="en-US" altLang="zh-CN" sz="2200" b="1" dirty="0" smtClean="0">
                <a:latin typeface="Times New Roman" panose="02020603050405020304" pitchFamily="18" charset="0"/>
                <a:ea typeface="华文细黑" panose="02010600040101010101" pitchFamily="2" charset="-122"/>
              </a:rPr>
              <a:t>________________</a:t>
            </a:r>
            <a:r>
              <a:rPr lang="en-US" altLang="zh-CN" sz="2200" b="1" dirty="0">
                <a:latin typeface="Times New Roman" panose="02020603050405020304" pitchFamily="18" charset="0"/>
                <a:ea typeface="华文细黑" panose="02010600040101010101" pitchFamily="2" charset="-122"/>
              </a:rPr>
              <a:t>_</a:t>
            </a:r>
            <a:r>
              <a:rPr lang="en-US" altLang="zh-CN" sz="2200" b="1" dirty="0" smtClean="0">
                <a:latin typeface="Times New Roman" panose="02020603050405020304" pitchFamily="18" charset="0"/>
                <a:ea typeface="华文细黑" panose="02010600040101010101" pitchFamily="2" charset="-122"/>
              </a:rPr>
              <a:t>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16" name="矩形 15"/>
          <p:cNvSpPr/>
          <p:nvPr/>
        </p:nvSpPr>
        <p:spPr>
          <a:xfrm>
            <a:off x="6000760" y="642918"/>
            <a:ext cx="719357" cy="416104"/>
          </a:xfrm>
          <a:prstGeom prst="rect">
            <a:avLst/>
          </a:prstGeom>
        </p:spPr>
        <p:txBody>
          <a:bodyPr wrap="none" lIns="76800" tIns="38400" rIns="76800" bIns="38400">
            <a:spAutoFit/>
          </a:bodyPr>
          <a:lstStyle/>
          <a:p>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酸性</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7" name="矩形 16"/>
          <p:cNvSpPr/>
          <p:nvPr/>
        </p:nvSpPr>
        <p:spPr>
          <a:xfrm>
            <a:off x="196944" y="1354005"/>
            <a:ext cx="5233413" cy="416104"/>
          </a:xfrm>
          <a:prstGeom prst="rect">
            <a:avLst/>
          </a:prstGeom>
        </p:spPr>
        <p:txBody>
          <a:bodyPr wrap="none" lIns="76800" tIns="38400" rIns="76800" bIns="38400">
            <a:spAutoFit/>
          </a:bodyPr>
          <a:lstStyle/>
          <a:p>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叶绿素被破坏会造成食品失绿而影响品质</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8" name="TextBox 17"/>
          <p:cNvSpPr txBox="1"/>
          <p:nvPr/>
        </p:nvSpPr>
        <p:spPr>
          <a:xfrm>
            <a:off x="142931" y="1881518"/>
            <a:ext cx="5887420" cy="585381"/>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据题中实验结果可知，酸性条件可破坏叶绿素。</a:t>
            </a:r>
          </a:p>
        </p:txBody>
      </p:sp>
      <p:sp>
        <p:nvSpPr>
          <p:cNvPr id="8" name="矩形 7"/>
          <p:cNvSpPr/>
          <p:nvPr/>
        </p:nvSpPr>
        <p:spPr>
          <a:xfrm>
            <a:off x="142931" y="3007407"/>
            <a:ext cx="8650045" cy="1093213"/>
          </a:xfrm>
          <a:prstGeom prst="rect">
            <a:avLst/>
          </a:prstGeom>
        </p:spPr>
        <p:txBody>
          <a:bodyPr wrap="square" lIns="76800" tIns="38400" rIns="76800" bIns="38400">
            <a:spAutoFit/>
          </a:bodyPr>
          <a:lstStyle/>
          <a:p>
            <a:pPr>
              <a:lnSpc>
                <a:spcPct val="150000"/>
              </a:lnSpc>
            </a:pPr>
            <a:r>
              <a:rPr lang="zh-CN" altLang="en-US" sz="2200" b="1" kern="100" dirty="0" smtClean="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        纸</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层析法，其主要步骤：①制备滤纸条，②画滤液细线，③用层析液分离色素，④观察色素带</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TextBox 8"/>
          <p:cNvSpPr txBox="1"/>
          <p:nvPr/>
        </p:nvSpPr>
        <p:spPr>
          <a:xfrm>
            <a:off x="0" y="4786322"/>
            <a:ext cx="7129720"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检测产品中是否含有其他色素，可利用教材实验的纸层析法。</a:t>
            </a:r>
          </a:p>
        </p:txBody>
      </p:sp>
      <p:sp>
        <p:nvSpPr>
          <p:cNvPr id="10" name="矩形 9"/>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1" name="圆角矩形 10"/>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2" name="Rectangle 21">
            <a:hlinkClick r:id="" action="ppaction://noaction"/>
          </p:cNvPr>
          <p:cNvSpPr>
            <a:spLocks noChangeArrowheads="1"/>
          </p:cNvSpPr>
          <p:nvPr/>
        </p:nvSpPr>
        <p:spPr bwMode="auto">
          <a:xfrm>
            <a:off x="5300262"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3" name="Rectangle 21">
            <a:hlinkClick r:id="" action="ppaction://noaction"/>
          </p:cNvPr>
          <p:cNvSpPr>
            <a:spLocks noChangeArrowheads="1"/>
          </p:cNvSpPr>
          <p:nvPr/>
        </p:nvSpPr>
        <p:spPr bwMode="auto">
          <a:xfrm>
            <a:off x="5660558"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4" name="Rectangle 21">
            <a:hlinkClick r:id="" action="ppaction://noaction"/>
          </p:cNvPr>
          <p:cNvSpPr>
            <a:spLocks noChangeArrowheads="1"/>
          </p:cNvSpPr>
          <p:nvPr/>
        </p:nvSpPr>
        <p:spPr bwMode="auto">
          <a:xfrm>
            <a:off x="6002745"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 action="ppaction://noaction"/>
          </p:cNvPr>
          <p:cNvSpPr>
            <a:spLocks noChangeArrowheads="1"/>
          </p:cNvSpPr>
          <p:nvPr/>
        </p:nvSpPr>
        <p:spPr bwMode="auto">
          <a:xfrm>
            <a:off x="632682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Tree>
    <p:extLst>
      <p:ext uri="{BB962C8B-B14F-4D97-AF65-F5344CB8AC3E}">
        <p14:creationId xmlns:p14="http://schemas.microsoft.com/office/powerpoint/2010/main" xmlns="" val="10672443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18"/>
                                        </p:tgtEl>
                                      </p:cBhvr>
                                    </p:animEffect>
                                    <p:set>
                                      <p:cBhvr>
                                        <p:cTn id="32" dur="1" fill="hold">
                                          <p:stCondLst>
                                            <p:cond delay="499"/>
                                          </p:stCondLst>
                                        </p:cTn>
                                        <p:tgtEl>
                                          <p:spTgt spid="18"/>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16"/>
                                        </p:tgtEl>
                                      </p:cBhvr>
                                    </p:animEffect>
                                    <p:set>
                                      <p:cBhvr>
                                        <p:cTn id="35" dur="1" fill="hold">
                                          <p:stCondLst>
                                            <p:cond delay="499"/>
                                          </p:stCondLst>
                                        </p:cTn>
                                        <p:tgtEl>
                                          <p:spTgt spid="16"/>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7"/>
                                        </p:tgtEl>
                                      </p:cBhvr>
                                    </p:animEffect>
                                    <p:set>
                                      <p:cBhvr>
                                        <p:cTn id="38" dur="1" fill="hold">
                                          <p:stCondLst>
                                            <p:cond delay="499"/>
                                          </p:stCondLst>
                                        </p:cTn>
                                        <p:tgtEl>
                                          <p:spTgt spid="17"/>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8"/>
                                        </p:tgtEl>
                                      </p:cBhvr>
                                    </p:animEffect>
                                    <p:set>
                                      <p:cBhvr>
                                        <p:cTn id="44"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16" grpId="0"/>
      <p:bldP spid="16" grpId="1"/>
      <p:bldP spid="17" grpId="0"/>
      <p:bldP spid="17" grpId="1"/>
      <p:bldP spid="18" grpId="0"/>
      <p:bldP spid="18" grpId="1"/>
      <p:bldP spid="8" grpId="0"/>
      <p:bldP spid="8" grpId="1"/>
      <p:bldP spid="9" grpId="0"/>
      <p:bldP spid="9"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50364" y="333373"/>
            <a:ext cx="9004717" cy="4766213"/>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植物的生长发育需要根从土壤中吸收水分和各种矿质元素，科学实验发现土壤中缺磷，会导致植株矮小，叶色暗绿。依据叶色变化判断可能是缺少类胡萝卜素，试设计实验探究叶色暗绿是否是因为缺磷造成类胡萝卜素缺乏所致。</a:t>
            </a:r>
          </a:p>
          <a:p>
            <a:pPr>
              <a:lnSpc>
                <a:spcPct val="150000"/>
              </a:lnSpc>
            </a:pPr>
            <a:r>
              <a:rPr lang="zh-CN" altLang="en-US" sz="2200" b="1" dirty="0">
                <a:latin typeface="Times New Roman" panose="02020603050405020304" pitchFamily="18" charset="0"/>
                <a:ea typeface="华文细黑" panose="02010600040101010101" pitchFamily="2" charset="-122"/>
              </a:rPr>
              <a:t>实验所需主要用具、试剂：烧杯、漏斗、试管、研钵、完全培养液、仅缺磷的完全培养液、无水乙醇、</a:t>
            </a:r>
            <a:r>
              <a:rPr lang="en-US" altLang="zh-CN" sz="2200" b="1" dirty="0">
                <a:latin typeface="Times New Roman" panose="02020603050405020304" pitchFamily="18" charset="0"/>
                <a:ea typeface="华文细黑" panose="02010600040101010101" pitchFamily="2" charset="-122"/>
              </a:rPr>
              <a:t>SiO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CaCO</a:t>
            </a:r>
            <a:r>
              <a:rPr lang="en-US" altLang="zh-CN" sz="2200" b="1" baseline="-25000"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、层析液等。</a:t>
            </a:r>
          </a:p>
          <a:p>
            <a:pPr>
              <a:lnSpc>
                <a:spcPct val="150000"/>
              </a:lnSpc>
            </a:pPr>
            <a:r>
              <a:rPr lang="zh-CN" altLang="en-US" sz="2200" b="1" dirty="0">
                <a:latin typeface="Times New Roman" panose="02020603050405020304" pitchFamily="18" charset="0"/>
                <a:ea typeface="华文细黑" panose="02010600040101010101" pitchFamily="2" charset="-122"/>
              </a:rPr>
              <a:t>实验材料：正常生长的黄瓜幼苗</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a:latin typeface="Times New Roman" panose="02020603050405020304" pitchFamily="18" charset="0"/>
                <a:ea typeface="华文细黑" panose="02010600040101010101" pitchFamily="2" charset="-122"/>
              </a:rPr>
              <a:t>实验假设</a:t>
            </a:r>
            <a:r>
              <a:rPr lang="zh-CN" altLang="en-US" sz="2200" b="1" dirty="0" smtClean="0">
                <a:latin typeface="Times New Roman" panose="02020603050405020304" pitchFamily="18" charset="0"/>
                <a:ea typeface="华文细黑" panose="02010600040101010101" pitchFamily="2" charset="-122"/>
              </a:rPr>
              <a:t>：</a:t>
            </a:r>
            <a:r>
              <a:rPr lang="en-US" altLang="zh-CN" sz="2200" b="1" dirty="0" smtClean="0">
                <a:latin typeface="Times New Roman" panose="02020603050405020304" pitchFamily="18" charset="0"/>
                <a:ea typeface="华文细黑" panose="02010600040101010101" pitchFamily="2" charset="-122"/>
              </a:rPr>
              <a:t>______________________________________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p:txBody>
      </p:sp>
      <p:sp>
        <p:nvSpPr>
          <p:cNvPr id="22" name="TextBox 21"/>
          <p:cNvSpPr txBox="1"/>
          <p:nvPr/>
        </p:nvSpPr>
        <p:spPr>
          <a:xfrm>
            <a:off x="50364" y="4473539"/>
            <a:ext cx="8877682"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根据题中的实验目的，可确定该实验的假设为：缺磷导致类胡萝卜素缺乏，引起叶色</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暗绿。</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8" name="矩形 7"/>
          <p:cNvSpPr/>
          <p:nvPr/>
        </p:nvSpPr>
        <p:spPr>
          <a:xfrm>
            <a:off x="1454703" y="4011199"/>
            <a:ext cx="5233413" cy="416104"/>
          </a:xfrm>
          <a:prstGeom prst="rect">
            <a:avLst/>
          </a:prstGeom>
        </p:spPr>
        <p:txBody>
          <a:bodyPr wrap="none" lIns="76800" tIns="38400" rIns="76800" bIns="38400">
            <a:spAutoFit/>
          </a:bodyPr>
          <a:lstStyle/>
          <a:p>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缺磷导致类胡萝卜素缺乏，引起叶色暗绿</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矩形 4"/>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7" name="Rectangle 21">
            <a:hlinkClick r:id="" action="ppaction://noaction"/>
          </p:cNvPr>
          <p:cNvSpPr>
            <a:spLocks noChangeArrowheads="1"/>
          </p:cNvSpPr>
          <p:nvPr/>
        </p:nvSpPr>
        <p:spPr bwMode="auto">
          <a:xfrm>
            <a:off x="5300262"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9" name="Rectangle 21">
            <a:hlinkClick r:id="" action="ppaction://noaction"/>
          </p:cNvPr>
          <p:cNvSpPr>
            <a:spLocks noChangeArrowheads="1"/>
          </p:cNvSpPr>
          <p:nvPr/>
        </p:nvSpPr>
        <p:spPr bwMode="auto">
          <a:xfrm>
            <a:off x="5660558"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0" name="Rectangle 21">
            <a:hlinkClick r:id="" action="ppaction://noaction"/>
          </p:cNvPr>
          <p:cNvSpPr>
            <a:spLocks noChangeArrowheads="1"/>
          </p:cNvSpPr>
          <p:nvPr/>
        </p:nvSpPr>
        <p:spPr bwMode="auto">
          <a:xfrm>
            <a:off x="6002745"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1" name="Rectangle 21">
            <a:hlinkClick r:id="" action="ppaction://noaction"/>
          </p:cNvPr>
          <p:cNvSpPr>
            <a:spLocks noChangeArrowheads="1"/>
          </p:cNvSpPr>
          <p:nvPr/>
        </p:nvSpPr>
        <p:spPr bwMode="auto">
          <a:xfrm>
            <a:off x="632682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Tree>
    <p:extLst>
      <p:ext uri="{BB962C8B-B14F-4D97-AF65-F5344CB8AC3E}">
        <p14:creationId xmlns:p14="http://schemas.microsoft.com/office/powerpoint/2010/main" xmlns="" val="3379260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22"/>
                                        </p:tgtEl>
                                      </p:cBhvr>
                                    </p:animEffect>
                                    <p:set>
                                      <p:cBhvr>
                                        <p:cTn id="17" dur="1" fill="hold">
                                          <p:stCondLst>
                                            <p:cond delay="499"/>
                                          </p:stCondLst>
                                        </p:cTn>
                                        <p:tgtEl>
                                          <p:spTgt spid="22"/>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8"/>
                                        </p:tgtEl>
                                      </p:cBhvr>
                                    </p:animEffect>
                                    <p:set>
                                      <p:cBhvr>
                                        <p:cTn id="20"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22" grpId="0"/>
      <p:bldP spid="22" grpId="1"/>
      <p:bldP spid="8" grpId="0"/>
      <p:bldP spid="8"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34906" y="45408"/>
            <a:ext cx="9004717" cy="6797538"/>
          </a:xfrm>
          <a:prstGeom prst="rect">
            <a:avLst/>
          </a:prstGeom>
        </p:spPr>
        <p:txBody>
          <a:bodyPr wrap="square" lIns="102398" tIns="51199" rIns="102398" bIns="51199">
            <a:spAutoFit/>
          </a:bodyPr>
          <a:lstStyle/>
          <a:p>
            <a:pPr>
              <a:lnSpc>
                <a:spcPct val="150000"/>
              </a:lnSpc>
            </a:pPr>
            <a:r>
              <a:rPr lang="zh-CN" altLang="en-US" sz="2200" b="1" dirty="0">
                <a:latin typeface="Times New Roman" panose="02020603050405020304" pitchFamily="18" charset="0"/>
                <a:ea typeface="华文细黑" panose="02010600040101010101" pitchFamily="2" charset="-122"/>
              </a:rPr>
              <a:t>实验步骤：</a:t>
            </a:r>
          </a:p>
          <a:p>
            <a:pPr>
              <a:lnSpc>
                <a:spcPct val="150000"/>
              </a:lnSpc>
            </a:pPr>
            <a:r>
              <a:rPr lang="zh-CN" altLang="en-US" sz="2200" b="1" dirty="0">
                <a:latin typeface="Times New Roman" panose="02020603050405020304" pitchFamily="18" charset="0"/>
                <a:ea typeface="华文细黑" panose="02010600040101010101" pitchFamily="2" charset="-122"/>
              </a:rPr>
              <a:t>第一步：取两个烧杯编号为</a:t>
            </a:r>
            <a:r>
              <a:rPr lang="en-US" altLang="zh-CN" sz="2200" b="1" dirty="0">
                <a:latin typeface="Times New Roman" panose="02020603050405020304" pitchFamily="18" charset="0"/>
                <a:ea typeface="华文细黑" panose="02010600040101010101" pitchFamily="2" charset="-122"/>
              </a:rPr>
              <a:t>A</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，各放入同样数量</a:t>
            </a:r>
            <a:r>
              <a:rPr lang="zh-CN" altLang="en-US" sz="2200" b="1" dirty="0" smtClean="0">
                <a:latin typeface="Times New Roman" panose="02020603050405020304" pitchFamily="18" charset="0"/>
                <a:ea typeface="华文细黑" panose="02010600040101010101" pitchFamily="2" charset="-122"/>
              </a:rPr>
              <a:t>、</a:t>
            </a:r>
            <a:r>
              <a:rPr lang="en-US" altLang="zh-CN" sz="2200" b="1" dirty="0" smtClean="0">
                <a:latin typeface="Times New Roman" panose="02020603050405020304" pitchFamily="18" charset="0"/>
                <a:ea typeface="华文细黑" panose="02010600040101010101" pitchFamily="2" charset="-122"/>
              </a:rPr>
              <a:t>________________________</a:t>
            </a:r>
          </a:p>
          <a:p>
            <a:pPr>
              <a:lnSpc>
                <a:spcPct val="150000"/>
              </a:lnSpc>
            </a:pPr>
            <a:r>
              <a:rPr lang="en-US" altLang="zh-CN" sz="2200" b="1" dirty="0" smtClean="0">
                <a:latin typeface="Times New Roman" panose="02020603050405020304" pitchFamily="18" charset="0"/>
                <a:ea typeface="华文细黑" panose="02010600040101010101" pitchFamily="2" charset="-122"/>
              </a:rPr>
              <a:t>_______</a:t>
            </a:r>
            <a:r>
              <a:rPr lang="en-US" altLang="zh-CN" sz="2200" b="1" dirty="0">
                <a:latin typeface="Times New Roman" panose="02020603050405020304" pitchFamily="18" charset="0"/>
                <a:ea typeface="华文细黑" panose="02010600040101010101" pitchFamily="2" charset="-122"/>
              </a:rPr>
              <a:t>_</a:t>
            </a:r>
            <a:r>
              <a:rPr lang="en-US" altLang="zh-CN" sz="2200" b="1" dirty="0" smtClean="0">
                <a:latin typeface="Times New Roman" panose="02020603050405020304" pitchFamily="18" charset="0"/>
                <a:ea typeface="华文细黑" panose="02010600040101010101" pitchFamily="2" charset="-122"/>
              </a:rPr>
              <a:t>_</a:t>
            </a:r>
            <a:r>
              <a:rPr lang="zh-CN" altLang="en-US" sz="2200" b="1" dirty="0" smtClean="0">
                <a:latin typeface="Times New Roman" panose="02020603050405020304" pitchFamily="18" charset="0"/>
                <a:ea typeface="华文细黑" panose="02010600040101010101" pitchFamily="2" charset="-122"/>
              </a:rPr>
              <a:t>的</a:t>
            </a:r>
            <a:r>
              <a:rPr lang="zh-CN" altLang="en-US" sz="2200" b="1" dirty="0">
                <a:latin typeface="Times New Roman" panose="02020603050405020304" pitchFamily="18" charset="0"/>
                <a:ea typeface="华文细黑" panose="02010600040101010101" pitchFamily="2" charset="-122"/>
              </a:rPr>
              <a:t>黄瓜幼苗。</a:t>
            </a:r>
          </a:p>
          <a:p>
            <a:pPr>
              <a:lnSpc>
                <a:spcPct val="150000"/>
              </a:lnSpc>
            </a:pPr>
            <a:r>
              <a:rPr lang="zh-CN" altLang="en-US" sz="2200" b="1" dirty="0" smtClean="0">
                <a:latin typeface="Times New Roman" panose="02020603050405020304" pitchFamily="18" charset="0"/>
                <a:ea typeface="华文细黑" panose="02010600040101010101" pitchFamily="2" charset="-122"/>
              </a:rPr>
              <a:t>第二</a:t>
            </a:r>
            <a:r>
              <a:rPr lang="zh-CN" altLang="en-US" sz="2200" b="1" dirty="0">
                <a:latin typeface="Times New Roman" panose="02020603050405020304" pitchFamily="18" charset="0"/>
                <a:ea typeface="华文细黑" panose="02010600040101010101" pitchFamily="2" charset="-122"/>
              </a:rPr>
              <a:t>步：</a:t>
            </a:r>
            <a:r>
              <a:rPr lang="en-US" altLang="zh-CN" sz="2200" b="1" dirty="0">
                <a:latin typeface="Times New Roman" panose="02020603050405020304" pitchFamily="18" charset="0"/>
                <a:ea typeface="华文细黑" panose="02010600040101010101" pitchFamily="2" charset="-122"/>
              </a:rPr>
              <a:t>A</a:t>
            </a:r>
            <a:r>
              <a:rPr lang="zh-CN" altLang="en-US" sz="2200" b="1" dirty="0">
                <a:latin typeface="Times New Roman" panose="02020603050405020304" pitchFamily="18" charset="0"/>
                <a:ea typeface="华文细黑" panose="02010600040101010101" pitchFamily="2" charset="-122"/>
              </a:rPr>
              <a:t>烧杯中加入完全培养液，</a:t>
            </a: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烧杯中加入等量</a:t>
            </a:r>
            <a:r>
              <a:rPr lang="en-US" altLang="zh-CN" sz="2200" b="1" dirty="0">
                <a:latin typeface="Times New Roman" panose="02020603050405020304" pitchFamily="18" charset="0"/>
                <a:ea typeface="华文细黑" panose="02010600040101010101" pitchFamily="2" charset="-122"/>
              </a:rPr>
              <a:t>____________________</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置于</a:t>
            </a:r>
            <a:r>
              <a:rPr lang="zh-CN" altLang="en-US" sz="2200" b="1" dirty="0">
                <a:latin typeface="Times New Roman" panose="02020603050405020304" pitchFamily="18" charset="0"/>
                <a:ea typeface="华文细黑" panose="02010600040101010101" pitchFamily="2" charset="-122"/>
              </a:rPr>
              <a:t>相同且适宜的条件下培养，培养到两组黄瓜幼苗叶片出现颜色差异为止。</a:t>
            </a:r>
          </a:p>
          <a:p>
            <a:pPr>
              <a:lnSpc>
                <a:spcPct val="150000"/>
              </a:lnSpc>
            </a:pPr>
            <a:r>
              <a:rPr lang="zh-CN" altLang="en-US" sz="2200" b="1" dirty="0">
                <a:latin typeface="Times New Roman" panose="02020603050405020304" pitchFamily="18" charset="0"/>
                <a:ea typeface="华文细黑" panose="02010600040101010101" pitchFamily="2" charset="-122"/>
              </a:rPr>
              <a:t>第三步：分别从</a:t>
            </a:r>
            <a:r>
              <a:rPr lang="en-US" altLang="zh-CN" sz="2200" b="1" dirty="0">
                <a:latin typeface="Times New Roman" panose="02020603050405020304" pitchFamily="18" charset="0"/>
                <a:ea typeface="华文细黑" panose="02010600040101010101" pitchFamily="2" charset="-122"/>
              </a:rPr>
              <a:t>A</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两组中选取</a:t>
            </a:r>
            <a:r>
              <a:rPr lang="en-US" altLang="zh-CN" sz="2200" b="1" dirty="0" smtClean="0">
                <a:latin typeface="Times New Roman" panose="02020603050405020304" pitchFamily="18" charset="0"/>
                <a:ea typeface="华文细黑" panose="02010600040101010101" pitchFamily="2" charset="-122"/>
              </a:rPr>
              <a:t>_________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用</a:t>
            </a:r>
            <a:r>
              <a:rPr lang="en-US" altLang="zh-CN" sz="2200" b="1" dirty="0" smtClean="0">
                <a:latin typeface="Times New Roman" panose="02020603050405020304" pitchFamily="18" charset="0"/>
                <a:ea typeface="华文细黑" panose="02010600040101010101" pitchFamily="2" charset="-122"/>
              </a:rPr>
              <a:t>__________</a:t>
            </a:r>
            <a:r>
              <a:rPr lang="zh-CN" altLang="en-US" sz="2200" b="1" dirty="0" smtClean="0">
                <a:latin typeface="Times New Roman" panose="02020603050405020304" pitchFamily="18" charset="0"/>
                <a:ea typeface="华文细黑" panose="02010600040101010101" pitchFamily="2" charset="-122"/>
              </a:rPr>
              <a:t>提取</a:t>
            </a:r>
            <a:r>
              <a:rPr lang="zh-CN" altLang="en-US" sz="2200" b="1" dirty="0">
                <a:latin typeface="Times New Roman" panose="02020603050405020304" pitchFamily="18" charset="0"/>
                <a:ea typeface="华文细黑" panose="02010600040101010101" pitchFamily="2" charset="-122"/>
              </a:rPr>
              <a:t>叶片色素</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用</a:t>
            </a:r>
            <a:r>
              <a:rPr lang="en-US" altLang="zh-CN" sz="2200" b="1" dirty="0">
                <a:latin typeface="Times New Roman" panose="02020603050405020304" pitchFamily="18" charset="0"/>
                <a:ea typeface="华文细黑" panose="02010600040101010101" pitchFamily="2" charset="-122"/>
              </a:rPr>
              <a:t>________</a:t>
            </a:r>
            <a:r>
              <a:rPr lang="zh-CN" altLang="en-US" sz="2200" b="1" dirty="0">
                <a:latin typeface="Times New Roman" panose="02020603050405020304" pitchFamily="18" charset="0"/>
                <a:ea typeface="华文细黑" panose="02010600040101010101" pitchFamily="2" charset="-122"/>
              </a:rPr>
              <a:t>法分离色素，观察比较</a:t>
            </a:r>
            <a:r>
              <a:rPr lang="en-US" altLang="zh-CN" sz="2200" b="1" dirty="0" smtClean="0">
                <a:latin typeface="Times New Roman" panose="02020603050405020304" pitchFamily="18" charset="0"/>
                <a:ea typeface="华文细黑" panose="02010600040101010101" pitchFamily="2" charset="-122"/>
              </a:rPr>
              <a:t>____________________________________________________</a:t>
            </a:r>
            <a:r>
              <a:rPr lang="zh-CN" altLang="en-US" sz="2200" b="1" dirty="0">
                <a:latin typeface="Times New Roman" panose="02020603050405020304" pitchFamily="18" charset="0"/>
                <a:ea typeface="华文细黑" panose="02010600040101010101" pitchFamily="2" charset="-122"/>
              </a:rPr>
              <a:t>。</a:t>
            </a: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p:txBody>
      </p:sp>
      <p:sp>
        <p:nvSpPr>
          <p:cNvPr id="8" name="矩形 7"/>
          <p:cNvSpPr/>
          <p:nvPr/>
        </p:nvSpPr>
        <p:spPr>
          <a:xfrm>
            <a:off x="88918" y="610055"/>
            <a:ext cx="8865111" cy="1032235"/>
          </a:xfrm>
          <a:prstGeom prst="rect">
            <a:avLst/>
          </a:prstGeom>
        </p:spPr>
        <p:txBody>
          <a:bodyPr wrap="square" lIns="76800" tIns="38400" rIns="76800" bIns="38400">
            <a:spAutoFit/>
          </a:bodyPr>
          <a:lstStyle/>
          <a:p>
            <a:pPr>
              <a:lnSpc>
                <a:spcPct val="150000"/>
              </a:lnSpc>
            </a:pPr>
            <a:r>
              <a:rPr lang="zh-CN" altLang="en-US" sz="2200" b="1" kern="100" dirty="0" smtClean="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                                                                                                   同</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一品种且长势相近</a:t>
            </a:r>
            <a:r>
              <a:rPr lang="zh-CN" altLang="en-US" sz="2200" b="1" kern="100" dirty="0" smtClean="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、苗龄相同</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矩形 4"/>
          <p:cNvSpPr/>
          <p:nvPr/>
        </p:nvSpPr>
        <p:spPr>
          <a:xfrm>
            <a:off x="642910" y="2643182"/>
            <a:ext cx="2694257" cy="416104"/>
          </a:xfrm>
          <a:prstGeom prst="rect">
            <a:avLst/>
          </a:prstGeom>
        </p:spPr>
        <p:txBody>
          <a:bodyPr wrap="none" lIns="76800" tIns="38400" rIns="76800" bIns="38400">
            <a:spAutoFit/>
          </a:bodyPr>
          <a:lstStyle/>
          <a:p>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仅缺磷的完全培养液</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矩形 5"/>
          <p:cNvSpPr/>
          <p:nvPr/>
        </p:nvSpPr>
        <p:spPr>
          <a:xfrm>
            <a:off x="4286248" y="4143380"/>
            <a:ext cx="1283614" cy="416104"/>
          </a:xfrm>
          <a:prstGeom prst="rect">
            <a:avLst/>
          </a:prstGeom>
        </p:spPr>
        <p:txBody>
          <a:bodyPr wrap="none" lIns="76800" tIns="38400" rIns="76800" bIns="38400">
            <a:spAutoFit/>
          </a:bodyPr>
          <a:lstStyle/>
          <a:p>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等量叶片</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矩形 6"/>
          <p:cNvSpPr/>
          <p:nvPr/>
        </p:nvSpPr>
        <p:spPr>
          <a:xfrm>
            <a:off x="6072198" y="4071942"/>
            <a:ext cx="1283614" cy="416104"/>
          </a:xfrm>
          <a:prstGeom prst="rect">
            <a:avLst/>
          </a:prstGeom>
        </p:spPr>
        <p:txBody>
          <a:bodyPr wrap="none" lIns="76800" tIns="38400" rIns="76800" bIns="38400">
            <a:spAutoFit/>
          </a:bodyPr>
          <a:lstStyle/>
          <a:p>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无水乙醇</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矩形 8"/>
          <p:cNvSpPr/>
          <p:nvPr/>
        </p:nvSpPr>
        <p:spPr>
          <a:xfrm>
            <a:off x="571472" y="5143512"/>
            <a:ext cx="1001486" cy="416104"/>
          </a:xfrm>
          <a:prstGeom prst="rect">
            <a:avLst/>
          </a:prstGeom>
        </p:spPr>
        <p:txBody>
          <a:bodyPr wrap="none" lIns="76800" tIns="38400" rIns="76800" bIns="38400">
            <a:spAutoFit/>
          </a:bodyPr>
          <a:lstStyle/>
          <a:p>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纸层析</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矩形 9"/>
          <p:cNvSpPr/>
          <p:nvPr/>
        </p:nvSpPr>
        <p:spPr>
          <a:xfrm>
            <a:off x="571472" y="5786454"/>
            <a:ext cx="7317317" cy="416104"/>
          </a:xfrm>
          <a:prstGeom prst="rect">
            <a:avLst/>
          </a:prstGeom>
        </p:spPr>
        <p:txBody>
          <a:bodyPr wrap="none" lIns="76800" tIns="38400" rIns="76800" bIns="38400">
            <a:spAutoFit/>
          </a:bodyPr>
          <a:lstStyle/>
          <a:p>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A</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B</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两组色素带中类胡萝卜素色素带的宽度和颜色的深浅</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1" name="矩形 10"/>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3" name="圆角矩形 12"/>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4" name="Rectangle 21">
            <a:hlinkClick r:id="" action="ppaction://noaction"/>
          </p:cNvPr>
          <p:cNvSpPr>
            <a:spLocks noChangeArrowheads="1"/>
          </p:cNvSpPr>
          <p:nvPr/>
        </p:nvSpPr>
        <p:spPr bwMode="auto">
          <a:xfrm>
            <a:off x="5300262"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5" name="Rectangle 21">
            <a:hlinkClick r:id="" action="ppaction://noaction"/>
          </p:cNvPr>
          <p:cNvSpPr>
            <a:spLocks noChangeArrowheads="1"/>
          </p:cNvSpPr>
          <p:nvPr/>
        </p:nvSpPr>
        <p:spPr bwMode="auto">
          <a:xfrm>
            <a:off x="5660558"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6" name="Rectangle 21">
            <a:hlinkClick r:id="" action="ppaction://noaction"/>
          </p:cNvPr>
          <p:cNvSpPr>
            <a:spLocks noChangeArrowheads="1"/>
          </p:cNvSpPr>
          <p:nvPr/>
        </p:nvSpPr>
        <p:spPr bwMode="auto">
          <a:xfrm>
            <a:off x="6002745"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7" name="Rectangle 21">
            <a:hlinkClick r:id="" action="ppaction://noaction"/>
          </p:cNvPr>
          <p:cNvSpPr>
            <a:spLocks noChangeArrowheads="1"/>
          </p:cNvSpPr>
          <p:nvPr/>
        </p:nvSpPr>
        <p:spPr bwMode="auto">
          <a:xfrm>
            <a:off x="632682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Tree>
    <p:extLst>
      <p:ext uri="{BB962C8B-B14F-4D97-AF65-F5344CB8AC3E}">
        <p14:creationId xmlns:p14="http://schemas.microsoft.com/office/powerpoint/2010/main" xmlns="" val="14724820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par>
                                <p:cTn id="33" presetID="10" presetClass="exit" presetSubtype="0" fill="hold" grpId="1" nodeType="withEffect">
                                  <p:stCondLst>
                                    <p:cond delay="0"/>
                                  </p:stCondLst>
                                  <p:childTnLst>
                                    <p:animEffect transition="out" filter="fade">
                                      <p:cBhvr>
                                        <p:cTn id="34" dur="500"/>
                                        <p:tgtEl>
                                          <p:spTgt spid="8"/>
                                        </p:tgtEl>
                                      </p:cBhvr>
                                    </p:animEffect>
                                    <p:set>
                                      <p:cBhvr>
                                        <p:cTn id="35" dur="1" fill="hold">
                                          <p:stCondLst>
                                            <p:cond delay="499"/>
                                          </p:stCondLst>
                                        </p:cTn>
                                        <p:tgtEl>
                                          <p:spTgt spid="8"/>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5"/>
                                        </p:tgtEl>
                                      </p:cBhvr>
                                    </p:animEffect>
                                    <p:set>
                                      <p:cBhvr>
                                        <p:cTn id="38" dur="1" fill="hold">
                                          <p:stCondLst>
                                            <p:cond delay="499"/>
                                          </p:stCondLst>
                                        </p:cTn>
                                        <p:tgtEl>
                                          <p:spTgt spid="5"/>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6"/>
                                        </p:tgtEl>
                                      </p:cBhvr>
                                    </p:animEffect>
                                    <p:set>
                                      <p:cBhvr>
                                        <p:cTn id="41" dur="1" fill="hold">
                                          <p:stCondLst>
                                            <p:cond delay="499"/>
                                          </p:stCondLst>
                                        </p:cTn>
                                        <p:tgtEl>
                                          <p:spTgt spid="6"/>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7"/>
                                        </p:tgtEl>
                                      </p:cBhvr>
                                    </p:animEffect>
                                    <p:set>
                                      <p:cBhvr>
                                        <p:cTn id="44" dur="1" fill="hold">
                                          <p:stCondLst>
                                            <p:cond delay="499"/>
                                          </p:stCondLst>
                                        </p:cTn>
                                        <p:tgtEl>
                                          <p:spTgt spid="7"/>
                                        </p:tgtEl>
                                        <p:attrNameLst>
                                          <p:attrName>style.visibility</p:attrName>
                                        </p:attrNameLst>
                                      </p:cBhvr>
                                      <p:to>
                                        <p:strVal val="hidden"/>
                                      </p:to>
                                    </p:set>
                                  </p:childTnLst>
                                </p:cTn>
                              </p:par>
                              <p:par>
                                <p:cTn id="45" presetID="10" presetClass="exit" presetSubtype="0" fill="hold" grpId="1" nodeType="withEffect">
                                  <p:stCondLst>
                                    <p:cond delay="0"/>
                                  </p:stCondLst>
                                  <p:childTnLst>
                                    <p:animEffect transition="out" filter="fade">
                                      <p:cBhvr>
                                        <p:cTn id="46" dur="500"/>
                                        <p:tgtEl>
                                          <p:spTgt spid="9"/>
                                        </p:tgtEl>
                                      </p:cBhvr>
                                    </p:animEffect>
                                    <p:set>
                                      <p:cBhvr>
                                        <p:cTn id="47" dur="1" fill="hold">
                                          <p:stCondLst>
                                            <p:cond delay="499"/>
                                          </p:stCondLst>
                                        </p:cTn>
                                        <p:tgtEl>
                                          <p:spTgt spid="9"/>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10"/>
                                        </p:tgtEl>
                                      </p:cBhvr>
                                    </p:animEffect>
                                    <p:set>
                                      <p:cBhvr>
                                        <p:cTn id="50"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5" grpId="0"/>
      <p:bldP spid="5" grpId="1"/>
      <p:bldP spid="6" grpId="0"/>
      <p:bldP spid="6" grpId="1"/>
      <p:bldP spid="7" grpId="0"/>
      <p:bldP spid="7" grpId="1"/>
      <p:bldP spid="9" grpId="0"/>
      <p:bldP spid="9" grpId="1"/>
      <p:bldP spid="10" grpId="0"/>
      <p:bldP spid="10" grpId="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3" name="圆角矩形 12"/>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
        <p:nvSpPr>
          <p:cNvPr id="12" name="矩形 11"/>
          <p:cNvSpPr/>
          <p:nvPr/>
        </p:nvSpPr>
        <p:spPr>
          <a:xfrm>
            <a:off x="104377" y="333373"/>
            <a:ext cx="9004717" cy="3242719"/>
          </a:xfrm>
          <a:prstGeom prst="rect">
            <a:avLst/>
          </a:prstGeom>
        </p:spPr>
        <p:txBody>
          <a:bodyPr wrap="square" lIns="102398" tIns="51199" rIns="102398" bIns="51199">
            <a:spAutoFit/>
          </a:bodyPr>
          <a:lstStyle/>
          <a:p>
            <a:pPr>
              <a:lnSpc>
                <a:spcPct val="150000"/>
              </a:lnSpc>
            </a:pPr>
            <a:r>
              <a:rPr lang="zh-CN" altLang="en-US" sz="2200" b="1" dirty="0">
                <a:latin typeface="Times New Roman" panose="02020603050405020304" pitchFamily="18" charset="0"/>
                <a:ea typeface="华文细黑" panose="02010600040101010101" pitchFamily="2" charset="-122"/>
              </a:rPr>
              <a:t>实验结果预测：</a:t>
            </a:r>
          </a:p>
          <a:p>
            <a:pPr>
              <a:lnSpc>
                <a:spcPct val="150000"/>
              </a:lnSpc>
            </a:pPr>
            <a:r>
              <a:rPr lang="en-US" altLang="zh-CN" sz="2200" b="1" dirty="0">
                <a:latin typeface="Times New Roman" panose="02020603050405020304" pitchFamily="18" charset="0"/>
                <a:ea typeface="华文细黑" panose="02010600040101010101" pitchFamily="2" charset="-122"/>
              </a:rPr>
              <a:t>(1)A</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两组类胡萝卜素色素带宽度和颜色一致，说明缺磷导致的叶色暗绿，不是由于类胡萝卜素缺乏所致。</a:t>
            </a:r>
          </a:p>
          <a:p>
            <a:pPr>
              <a:lnSpc>
                <a:spcPct val="150000"/>
              </a:lnSpc>
            </a:pPr>
            <a:r>
              <a:rPr lang="en-US" altLang="zh-CN" sz="2200" b="1" dirty="0">
                <a:latin typeface="Times New Roman" panose="02020603050405020304" pitchFamily="18" charset="0"/>
                <a:ea typeface="华文细黑" panose="02010600040101010101" pitchFamily="2" charset="-122"/>
              </a:rPr>
              <a:t>(2</a:t>
            </a:r>
            <a:r>
              <a:rPr lang="en-US" altLang="zh-CN" sz="2200" b="1" dirty="0" smtClean="0">
                <a:latin typeface="Times New Roman" panose="02020603050405020304" pitchFamily="18" charset="0"/>
                <a:ea typeface="华文细黑" panose="02010600040101010101" pitchFamily="2" charset="-122"/>
              </a:rPr>
              <a:t>)____________________________________________________________________   </a:t>
            </a:r>
          </a:p>
          <a:p>
            <a:pPr>
              <a:lnSpc>
                <a:spcPct val="150000"/>
              </a:lnSpc>
            </a:pPr>
            <a:r>
              <a:rPr lang="en-US" altLang="zh-CN" sz="2200" b="1" dirty="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   __________________________________________________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5" name="矩形 4"/>
          <p:cNvSpPr/>
          <p:nvPr/>
        </p:nvSpPr>
        <p:spPr>
          <a:xfrm>
            <a:off x="428596" y="2000240"/>
            <a:ext cx="8480046" cy="1093213"/>
          </a:xfrm>
          <a:prstGeom prst="rect">
            <a:avLst/>
          </a:prstGeom>
        </p:spPr>
        <p:txBody>
          <a:bodyPr wrap="square" lIns="76800" tIns="38400" rIns="76800" bIns="3840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A</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组比</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B</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组类胡萝卜素色素带宽度大、颜色深</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或</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B</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组缺少类胡萝卜素色素带</a:t>
            </a: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a:t>
            </a:r>
            <a:r>
              <a:rPr lang="zh-CN" altLang="en-US" sz="2200" b="1" kern="100"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rPr>
              <a:t>，说明缺磷导致的叶色暗绿，是由于类胡萝卜素缺乏所致</a:t>
            </a:r>
            <a:endParaRPr lang="zh-CN" altLang="en-US" sz="2200" b="1" dirty="0">
              <a:solidFill>
                <a:srgbClr val="FF0000"/>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Rectangle 21">
            <a:hlinkClick r:id="" action="ppaction://noaction"/>
          </p:cNvPr>
          <p:cNvSpPr>
            <a:spLocks noChangeArrowheads="1"/>
          </p:cNvSpPr>
          <p:nvPr/>
        </p:nvSpPr>
        <p:spPr bwMode="auto">
          <a:xfrm>
            <a:off x="5300262"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8" name="Rectangle 21">
            <a:hlinkClick r:id="" action="ppaction://noaction"/>
          </p:cNvPr>
          <p:cNvSpPr>
            <a:spLocks noChangeArrowheads="1"/>
          </p:cNvSpPr>
          <p:nvPr/>
        </p:nvSpPr>
        <p:spPr bwMode="auto">
          <a:xfrm>
            <a:off x="5660558"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9" name="Rectangle 21">
            <a:hlinkClick r:id="" action="ppaction://noaction"/>
          </p:cNvPr>
          <p:cNvSpPr>
            <a:spLocks noChangeArrowheads="1"/>
          </p:cNvSpPr>
          <p:nvPr/>
        </p:nvSpPr>
        <p:spPr bwMode="auto">
          <a:xfrm>
            <a:off x="6002745"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0" name="Rectangle 21">
            <a:hlinkClick r:id="" action="ppaction://noaction"/>
          </p:cNvPr>
          <p:cNvSpPr>
            <a:spLocks noChangeArrowheads="1"/>
          </p:cNvSpPr>
          <p:nvPr/>
        </p:nvSpPr>
        <p:spPr bwMode="auto">
          <a:xfrm>
            <a:off x="632682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Tree>
    <p:extLst>
      <p:ext uri="{BB962C8B-B14F-4D97-AF65-F5344CB8AC3E}">
        <p14:creationId xmlns:p14="http://schemas.microsoft.com/office/powerpoint/2010/main" xmlns="" val="6956367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5" grpId="0"/>
      <p:bldP spid="5" grpId="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2932" y="42722"/>
            <a:ext cx="8751514" cy="5912481"/>
          </a:xfrm>
          <a:prstGeom prst="rect">
            <a:avLst/>
          </a:prstGeom>
          <a:noFill/>
        </p:spPr>
        <p:txBody>
          <a:bodyPr wrap="square" lIns="76800" tIns="38400" rIns="76800" bIns="38400" rtlCol="0">
            <a:spAutoFit/>
          </a:bodyPr>
          <a:lstStyle/>
          <a:p>
            <a:pPr>
              <a:lnSpc>
                <a:spcPts val="3528"/>
              </a:lnSpc>
            </a:pPr>
            <a:r>
              <a:rPr lang="zh-CN" altLang="en-US" b="1" dirty="0" smtClean="0">
                <a:solidFill>
                  <a:srgbClr val="0000FF"/>
                </a:solidFill>
                <a:latin typeface="Times New Roman" panose="02020603050405020304" pitchFamily="18" charset="0"/>
                <a:ea typeface="华文细黑" panose="02010600040101010101" pitchFamily="2" charset="-122"/>
              </a:rPr>
              <a:t>实验设计</a:t>
            </a:r>
            <a:r>
              <a:rPr lang="zh-CN" altLang="en-US" b="1" dirty="0">
                <a:solidFill>
                  <a:srgbClr val="0000FF"/>
                </a:solidFill>
                <a:latin typeface="Times New Roman" panose="02020603050405020304" pitchFamily="18" charset="0"/>
                <a:ea typeface="华文细黑" panose="02010600040101010101" pitchFamily="2" charset="-122"/>
              </a:rPr>
              <a:t>的四大</a:t>
            </a:r>
            <a:r>
              <a:rPr lang="zh-CN" altLang="en-US" b="1" dirty="0" smtClean="0">
                <a:solidFill>
                  <a:srgbClr val="0000FF"/>
                </a:solidFill>
                <a:latin typeface="Times New Roman" panose="02020603050405020304" pitchFamily="18" charset="0"/>
                <a:ea typeface="华文细黑" panose="02010600040101010101" pitchFamily="2" charset="-122"/>
              </a:rPr>
              <a:t>基本原则</a:t>
            </a:r>
            <a:endParaRPr lang="en-US" altLang="zh-CN" b="1" dirty="0" smtClean="0">
              <a:solidFill>
                <a:srgbClr val="0000FF"/>
              </a:solidFill>
              <a:latin typeface="Times New Roman" panose="02020603050405020304" pitchFamily="18" charset="0"/>
              <a:ea typeface="华文细黑" panose="02010600040101010101" pitchFamily="2" charset="-122"/>
            </a:endParaRPr>
          </a:p>
          <a:p>
            <a:pPr>
              <a:lnSpc>
                <a:spcPts val="3528"/>
              </a:lnSpc>
            </a:pPr>
            <a:r>
              <a:rPr lang="en-US" altLang="zh-CN" b="1" dirty="0">
                <a:latin typeface="Times New Roman" panose="02020603050405020304" pitchFamily="18" charset="0"/>
                <a:ea typeface="华文细黑" panose="02010600040101010101" pitchFamily="2" charset="-122"/>
              </a:rPr>
              <a:t>(1)</a:t>
            </a:r>
            <a:r>
              <a:rPr lang="zh-CN" altLang="en-US" sz="2000" b="1" dirty="0">
                <a:solidFill>
                  <a:srgbClr val="FF0000"/>
                </a:solidFill>
                <a:latin typeface="Times New Roman" panose="02020603050405020304" pitchFamily="18" charset="0"/>
                <a:ea typeface="华文细黑" panose="02010600040101010101" pitchFamily="2" charset="-122"/>
              </a:rPr>
              <a:t>单一变量原则</a:t>
            </a:r>
            <a:r>
              <a:rPr lang="zh-CN" altLang="en-US" b="1" dirty="0">
                <a:latin typeface="Times New Roman" panose="02020603050405020304" pitchFamily="18" charset="0"/>
                <a:ea typeface="华文细黑" panose="02010600040101010101" pitchFamily="2" charset="-122"/>
              </a:rPr>
              <a:t>：即除自变量</a:t>
            </a:r>
            <a:r>
              <a:rPr lang="en-US" altLang="zh-CN" b="1" dirty="0">
                <a:latin typeface="Times New Roman" panose="02020603050405020304" pitchFamily="18" charset="0"/>
                <a:ea typeface="华文细黑" panose="02010600040101010101" pitchFamily="2" charset="-122"/>
              </a:rPr>
              <a:t>(</a:t>
            </a:r>
            <a:r>
              <a:rPr lang="zh-CN" altLang="en-US" b="1" dirty="0">
                <a:latin typeface="Times New Roman" panose="02020603050405020304" pitchFamily="18" charset="0"/>
                <a:ea typeface="华文细黑" panose="02010600040101010101" pitchFamily="2" charset="-122"/>
              </a:rPr>
              <a:t>实验变量</a:t>
            </a:r>
            <a:r>
              <a:rPr lang="en-US" altLang="zh-CN" b="1" dirty="0">
                <a:latin typeface="Times New Roman" panose="02020603050405020304" pitchFamily="18" charset="0"/>
                <a:ea typeface="华文细黑" panose="02010600040101010101" pitchFamily="2" charset="-122"/>
              </a:rPr>
              <a:t>)</a:t>
            </a:r>
            <a:r>
              <a:rPr lang="zh-CN" altLang="en-US" b="1" dirty="0">
                <a:latin typeface="Times New Roman" panose="02020603050405020304" pitchFamily="18" charset="0"/>
                <a:ea typeface="华文细黑" panose="02010600040101010101" pitchFamily="2" charset="-122"/>
              </a:rPr>
              <a:t>以外，应使实验组与对照组的无关变量保持相同且适宜。如生物材料相同</a:t>
            </a:r>
            <a:r>
              <a:rPr lang="en-US" altLang="zh-CN" b="1" dirty="0">
                <a:latin typeface="Times New Roman" panose="02020603050405020304" pitchFamily="18" charset="0"/>
                <a:ea typeface="华文细黑" panose="02010600040101010101" pitchFamily="2" charset="-122"/>
              </a:rPr>
              <a:t>(</a:t>
            </a:r>
            <a:r>
              <a:rPr lang="zh-CN" altLang="en-US" b="1" dirty="0">
                <a:latin typeface="Times New Roman" panose="02020603050405020304" pitchFamily="18" charset="0"/>
                <a:ea typeface="华文细黑" panose="02010600040101010101" pitchFamily="2" charset="-122"/>
              </a:rPr>
              <a:t>大小、生理状况、年龄、性别等</a:t>
            </a:r>
            <a:r>
              <a:rPr lang="en-US" altLang="zh-CN" b="1" dirty="0">
                <a:latin typeface="Times New Roman" panose="02020603050405020304" pitchFamily="18" charset="0"/>
                <a:ea typeface="华文细黑" panose="02010600040101010101" pitchFamily="2" charset="-122"/>
              </a:rPr>
              <a:t>)</a:t>
            </a:r>
            <a:r>
              <a:rPr lang="zh-CN" altLang="en-US" b="1" dirty="0">
                <a:latin typeface="Times New Roman" panose="02020603050405020304" pitchFamily="18" charset="0"/>
                <a:ea typeface="华文细黑" panose="02010600040101010101" pitchFamily="2" charset="-122"/>
              </a:rPr>
              <a:t>、实验器具相同</a:t>
            </a:r>
            <a:r>
              <a:rPr lang="en-US" altLang="zh-CN" b="1" dirty="0">
                <a:latin typeface="Times New Roman" panose="02020603050405020304" pitchFamily="18" charset="0"/>
                <a:ea typeface="华文细黑" panose="02010600040101010101" pitchFamily="2" charset="-122"/>
              </a:rPr>
              <a:t>(</a:t>
            </a:r>
            <a:r>
              <a:rPr lang="zh-CN" altLang="en-US" b="1" dirty="0">
                <a:latin typeface="Times New Roman" panose="02020603050405020304" pitchFamily="18" charset="0"/>
                <a:ea typeface="华文细黑" panose="02010600040101010101" pitchFamily="2" charset="-122"/>
              </a:rPr>
              <a:t>型号、洁净程度等</a:t>
            </a:r>
            <a:r>
              <a:rPr lang="en-US" altLang="zh-CN" b="1" dirty="0">
                <a:latin typeface="Times New Roman" panose="02020603050405020304" pitchFamily="18" charset="0"/>
                <a:ea typeface="华文细黑" panose="02010600040101010101" pitchFamily="2" charset="-122"/>
              </a:rPr>
              <a:t>)</a:t>
            </a:r>
            <a:r>
              <a:rPr lang="zh-CN" altLang="en-US" b="1" dirty="0">
                <a:latin typeface="Times New Roman" panose="02020603050405020304" pitchFamily="18" charset="0"/>
                <a:ea typeface="华文细黑" panose="02010600040101010101" pitchFamily="2" charset="-122"/>
              </a:rPr>
              <a:t>、实验试剂相同</a:t>
            </a:r>
            <a:r>
              <a:rPr lang="en-US" altLang="zh-CN" b="1" dirty="0">
                <a:latin typeface="Times New Roman" panose="02020603050405020304" pitchFamily="18" charset="0"/>
                <a:ea typeface="华文细黑" panose="02010600040101010101" pitchFamily="2" charset="-122"/>
              </a:rPr>
              <a:t>(</a:t>
            </a:r>
            <a:r>
              <a:rPr lang="zh-CN" altLang="en-US" b="1" dirty="0">
                <a:latin typeface="Times New Roman" panose="02020603050405020304" pitchFamily="18" charset="0"/>
                <a:ea typeface="华文细黑" panose="02010600040101010101" pitchFamily="2" charset="-122"/>
              </a:rPr>
              <a:t>用量、浓度、使用方法等</a:t>
            </a:r>
            <a:r>
              <a:rPr lang="en-US" altLang="zh-CN" b="1" dirty="0">
                <a:latin typeface="Times New Roman" panose="02020603050405020304" pitchFamily="18" charset="0"/>
                <a:ea typeface="华文细黑" panose="02010600040101010101" pitchFamily="2" charset="-122"/>
              </a:rPr>
              <a:t>)</a:t>
            </a:r>
            <a:r>
              <a:rPr lang="zh-CN" altLang="en-US" b="1" dirty="0">
                <a:latin typeface="Times New Roman" panose="02020603050405020304" pitchFamily="18" charset="0"/>
                <a:ea typeface="华文细黑" panose="02010600040101010101" pitchFamily="2" charset="-122"/>
              </a:rPr>
              <a:t>和条件相同</a:t>
            </a:r>
            <a:r>
              <a:rPr lang="en-US" altLang="zh-CN" b="1" dirty="0">
                <a:latin typeface="Times New Roman" panose="02020603050405020304" pitchFamily="18" charset="0"/>
                <a:ea typeface="华文细黑" panose="02010600040101010101" pitchFamily="2" charset="-122"/>
              </a:rPr>
              <a:t>(</a:t>
            </a:r>
            <a:r>
              <a:rPr lang="zh-CN" altLang="en-US" b="1" dirty="0">
                <a:latin typeface="Times New Roman" panose="02020603050405020304" pitchFamily="18" charset="0"/>
                <a:ea typeface="华文细黑" panose="02010600040101010101" pitchFamily="2" charset="-122"/>
              </a:rPr>
              <a:t>保温或冷却、光照或黑暗、搅拌、振荡等</a:t>
            </a:r>
            <a:r>
              <a:rPr lang="en-US" altLang="zh-CN" b="1" dirty="0">
                <a:latin typeface="Times New Roman" panose="02020603050405020304" pitchFamily="18" charset="0"/>
                <a:ea typeface="华文细黑" panose="02010600040101010101" pitchFamily="2" charset="-122"/>
              </a:rPr>
              <a:t>)</a:t>
            </a:r>
            <a:r>
              <a:rPr lang="zh-CN" altLang="en-US" b="1" dirty="0">
                <a:latin typeface="Times New Roman" panose="02020603050405020304" pitchFamily="18" charset="0"/>
                <a:ea typeface="华文细黑" panose="02010600040101010101" pitchFamily="2" charset="-122"/>
              </a:rPr>
              <a:t>。</a:t>
            </a:r>
          </a:p>
          <a:p>
            <a:pPr>
              <a:lnSpc>
                <a:spcPts val="3528"/>
              </a:lnSpc>
            </a:pPr>
            <a:r>
              <a:rPr lang="en-US" altLang="zh-CN" b="1" dirty="0">
                <a:latin typeface="Times New Roman" panose="02020603050405020304" pitchFamily="18" charset="0"/>
                <a:ea typeface="华文细黑" panose="02010600040101010101" pitchFamily="2" charset="-122"/>
              </a:rPr>
              <a:t>(2)</a:t>
            </a:r>
            <a:r>
              <a:rPr lang="zh-CN" altLang="en-US" sz="2400" b="1" dirty="0">
                <a:solidFill>
                  <a:srgbClr val="FF0000"/>
                </a:solidFill>
                <a:latin typeface="Times New Roman" panose="02020603050405020304" pitchFamily="18" charset="0"/>
                <a:ea typeface="华文细黑" panose="02010600040101010101" pitchFamily="2" charset="-122"/>
              </a:rPr>
              <a:t>对照原则</a:t>
            </a:r>
            <a:r>
              <a:rPr lang="zh-CN" altLang="en-US" b="1" dirty="0">
                <a:latin typeface="Times New Roman" panose="02020603050405020304" pitchFamily="18" charset="0"/>
                <a:ea typeface="华文细黑" panose="02010600040101010101" pitchFamily="2" charset="-122"/>
              </a:rPr>
              <a:t>：应设置对照实验，使实验组与对照组的自变量不同</a:t>
            </a:r>
            <a:r>
              <a:rPr lang="en-US" altLang="zh-CN" b="1" dirty="0">
                <a:latin typeface="Times New Roman" panose="02020603050405020304" pitchFamily="18" charset="0"/>
                <a:ea typeface="华文细黑" panose="02010600040101010101" pitchFamily="2" charset="-122"/>
              </a:rPr>
              <a:t>(</a:t>
            </a:r>
            <a:r>
              <a:rPr lang="zh-CN" altLang="en-US" b="1" dirty="0">
                <a:latin typeface="Times New Roman" panose="02020603050405020304" pitchFamily="18" charset="0"/>
                <a:ea typeface="华文细黑" panose="02010600040101010101" pitchFamily="2" charset="-122"/>
              </a:rPr>
              <a:t>其余因素都相同</a:t>
            </a:r>
            <a:r>
              <a:rPr lang="en-US" altLang="zh-CN" b="1" dirty="0">
                <a:latin typeface="Times New Roman" panose="02020603050405020304" pitchFamily="18" charset="0"/>
                <a:ea typeface="华文细黑" panose="02010600040101010101" pitchFamily="2" charset="-122"/>
              </a:rPr>
              <a:t>)</a:t>
            </a:r>
            <a:r>
              <a:rPr lang="zh-CN" altLang="en-US" b="1" dirty="0">
                <a:latin typeface="Times New Roman" panose="02020603050405020304" pitchFamily="18" charset="0"/>
                <a:ea typeface="华文细黑" panose="02010600040101010101" pitchFamily="2" charset="-122"/>
              </a:rPr>
              <a:t>，以便减小实验误差</a:t>
            </a:r>
            <a:r>
              <a:rPr lang="zh-CN" altLang="en-US" b="1" dirty="0" smtClean="0">
                <a:latin typeface="Times New Roman" panose="02020603050405020304" pitchFamily="18" charset="0"/>
                <a:ea typeface="华文细黑" panose="02010600040101010101" pitchFamily="2" charset="-122"/>
              </a:rPr>
              <a:t>。</a:t>
            </a:r>
            <a:endParaRPr lang="en-US" altLang="zh-CN" b="1" dirty="0" smtClean="0">
              <a:latin typeface="Times New Roman" panose="02020603050405020304" pitchFamily="18" charset="0"/>
              <a:ea typeface="华文细黑" panose="02010600040101010101" pitchFamily="2" charset="-122"/>
            </a:endParaRPr>
          </a:p>
          <a:p>
            <a:pPr>
              <a:lnSpc>
                <a:spcPts val="3528"/>
              </a:lnSpc>
            </a:pPr>
            <a:endParaRPr lang="zh-CN" altLang="en-US" b="1" dirty="0">
              <a:latin typeface="Times New Roman" panose="02020603050405020304" pitchFamily="18" charset="0"/>
              <a:ea typeface="华文细黑" panose="02010600040101010101" pitchFamily="2" charset="-122"/>
            </a:endParaRPr>
          </a:p>
          <a:p>
            <a:pPr>
              <a:lnSpc>
                <a:spcPts val="3528"/>
              </a:lnSpc>
            </a:pPr>
            <a:r>
              <a:rPr lang="en-US" altLang="zh-CN" b="1" dirty="0">
                <a:latin typeface="Times New Roman" panose="02020603050405020304" pitchFamily="18" charset="0"/>
                <a:ea typeface="华文细黑" panose="02010600040101010101" pitchFamily="2" charset="-122"/>
              </a:rPr>
              <a:t>(3)</a:t>
            </a:r>
            <a:r>
              <a:rPr lang="zh-CN" altLang="en-US" b="1" dirty="0">
                <a:latin typeface="Times New Roman" panose="02020603050405020304" pitchFamily="18" charset="0"/>
                <a:ea typeface="华文细黑" panose="02010600040101010101" pitchFamily="2" charset="-122"/>
              </a:rPr>
              <a:t>平行重复原则：在实验设计中为了避免实验结果的偶然性，必须对所做实验进行足够次数的重复，以获得多次实验结果的平均值，保证实验结果的准确性</a:t>
            </a:r>
            <a:r>
              <a:rPr lang="zh-CN" altLang="en-US" b="1" dirty="0" smtClean="0">
                <a:latin typeface="Times New Roman" panose="02020603050405020304" pitchFamily="18" charset="0"/>
                <a:ea typeface="华文细黑" panose="02010600040101010101" pitchFamily="2" charset="-122"/>
              </a:rPr>
              <a:t>。</a:t>
            </a:r>
            <a:endParaRPr lang="en-US" altLang="zh-CN" b="1" dirty="0" smtClean="0">
              <a:latin typeface="Times New Roman" panose="02020603050405020304" pitchFamily="18" charset="0"/>
              <a:ea typeface="华文细黑" panose="02010600040101010101" pitchFamily="2" charset="-122"/>
            </a:endParaRPr>
          </a:p>
          <a:p>
            <a:pPr>
              <a:lnSpc>
                <a:spcPts val="3528"/>
              </a:lnSpc>
            </a:pPr>
            <a:r>
              <a:rPr lang="en-US" altLang="zh-CN" b="1" dirty="0">
                <a:latin typeface="Times New Roman" panose="02020603050405020304" pitchFamily="18" charset="0"/>
                <a:ea typeface="华文细黑" panose="02010600040101010101" pitchFamily="2" charset="-122"/>
              </a:rPr>
              <a:t>(4)</a:t>
            </a:r>
            <a:r>
              <a:rPr lang="zh-CN" altLang="en-US" b="1" dirty="0">
                <a:latin typeface="Times New Roman" panose="02020603050405020304" pitchFamily="18" charset="0"/>
                <a:ea typeface="华文细黑" panose="02010600040101010101" pitchFamily="2" charset="-122"/>
              </a:rPr>
              <a:t>科学性原则：指在设计实验时必须有充分的科学依据，即实验目的要明确，实验原理要正确，实验研究的材料和实验方法的选择要恰当，整个实验设计的思路和实验方法的确定都不能偏离实验原理、有关的生物学知识及其他学科领域的基本知识</a:t>
            </a:r>
            <a:r>
              <a:rPr lang="zh-CN" altLang="en-US" b="1" dirty="0" smtClean="0">
                <a:latin typeface="Times New Roman" panose="02020603050405020304" pitchFamily="18" charset="0"/>
                <a:ea typeface="华文细黑" panose="02010600040101010101" pitchFamily="2" charset="-122"/>
              </a:rPr>
              <a:t>。</a:t>
            </a:r>
            <a:endParaRPr lang="zh-CN" altLang="en-US" b="1" dirty="0">
              <a:latin typeface="Times New Roman" panose="02020603050405020304" pitchFamily="18" charset="0"/>
              <a:ea typeface="华文细黑" panose="02010600040101010101" pitchFamily="2" charset="-122"/>
            </a:endParaRPr>
          </a:p>
        </p:txBody>
      </p:sp>
      <p:sp>
        <p:nvSpPr>
          <p:cNvPr id="3" name="矩形 2"/>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4" name="圆角矩形 3">
            <a:hlinkClick r:id="" action="ppaction://noaction"/>
          </p:cNvPr>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0000CC"/>
                </a:solidFill>
                <a:latin typeface="黑体" pitchFamily="49" charset="-122"/>
                <a:ea typeface="黑体" pitchFamily="49" charset="-122"/>
              </a:rPr>
              <a:t>返回</a:t>
            </a:r>
            <a:endParaRPr lang="zh-CN" altLang="en-US" sz="1200" dirty="0">
              <a:solidFill>
                <a:srgbClr val="0000CC"/>
              </a:solidFill>
              <a:latin typeface="黑体" pitchFamily="49" charset="-122"/>
              <a:ea typeface="黑体" pitchFamily="49" charset="-122"/>
            </a:endParaRPr>
          </a:p>
        </p:txBody>
      </p:sp>
    </p:spTree>
    <p:extLst>
      <p:ext uri="{BB962C8B-B14F-4D97-AF65-F5344CB8AC3E}">
        <p14:creationId xmlns:p14="http://schemas.microsoft.com/office/powerpoint/2010/main" xmlns="" val="205729208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62735" y="1052686"/>
            <a:ext cx="7098204" cy="1656400"/>
            <a:chOff x="3755454" y="1700808"/>
            <a:chExt cx="7452320" cy="1656184"/>
          </a:xfrm>
        </p:grpSpPr>
        <p:sp>
          <p:nvSpPr>
            <p:cNvPr id="124" name="矩形 123"/>
            <p:cNvSpPr/>
            <p:nvPr/>
          </p:nvSpPr>
          <p:spPr>
            <a:xfrm>
              <a:off x="3755454" y="1700808"/>
              <a:ext cx="7452320" cy="16561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TextBox 126"/>
            <p:cNvSpPr txBox="1"/>
            <p:nvPr/>
          </p:nvSpPr>
          <p:spPr>
            <a:xfrm>
              <a:off x="4487123" y="2195760"/>
              <a:ext cx="4233016" cy="553926"/>
            </a:xfrm>
            <a:prstGeom prst="rect">
              <a:avLst/>
            </a:prstGeom>
            <a:noFill/>
          </p:spPr>
          <p:txBody>
            <a:bodyPr wrap="none" rtlCol="0">
              <a:spAutoFit/>
            </a:bodyPr>
            <a:lstStyle/>
            <a:p>
              <a:pPr algn="r"/>
              <a:r>
                <a:rPr lang="zh-CN" altLang="en-US" sz="3000" b="1" dirty="0">
                  <a:solidFill>
                    <a:schemeClr val="bg1"/>
                  </a:solidFill>
                  <a:latin typeface="微软雅黑" pitchFamily="34" charset="-122"/>
                  <a:ea typeface="微软雅黑" pitchFamily="34" charset="-122"/>
                </a:rPr>
                <a:t>　影响光合作用的因素</a:t>
              </a:r>
            </a:p>
          </p:txBody>
        </p:sp>
      </p:grpSp>
      <p:sp>
        <p:nvSpPr>
          <p:cNvPr id="130" name="矩形 129">
            <a:hlinkClick r:id="rId2" action="ppaction://hlinksldjump"/>
          </p:cNvPr>
          <p:cNvSpPr/>
          <p:nvPr/>
        </p:nvSpPr>
        <p:spPr>
          <a:xfrm>
            <a:off x="5752268" y="4221191"/>
            <a:ext cx="1260665" cy="1152278"/>
          </a:xfrm>
          <a:prstGeom prst="rect">
            <a:avLst/>
          </a:prstGeom>
          <a:solidFill>
            <a:srgbClr val="9BBB59"/>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lnSpc>
                <a:spcPct val="130000"/>
              </a:lnSpc>
            </a:pPr>
            <a:r>
              <a:rPr lang="zh-CN" altLang="en-US" b="1" dirty="0" smtClean="0">
                <a:latin typeface="微软雅黑" pitchFamily="34" charset="-122"/>
                <a:ea typeface="微软雅黑" pitchFamily="34" charset="-122"/>
              </a:rPr>
              <a:t>知识梳理</a:t>
            </a:r>
            <a:endParaRPr lang="zh-CN" altLang="en-US" b="1" dirty="0">
              <a:latin typeface="微软雅黑" pitchFamily="34" charset="-122"/>
              <a:ea typeface="微软雅黑" pitchFamily="34" charset="-122"/>
            </a:endParaRPr>
          </a:p>
        </p:txBody>
      </p:sp>
      <p:sp>
        <p:nvSpPr>
          <p:cNvPr id="132" name="矩形 131">
            <a:hlinkClick r:id="rId3" action="ppaction://hlinksldjump"/>
          </p:cNvPr>
          <p:cNvSpPr/>
          <p:nvPr/>
        </p:nvSpPr>
        <p:spPr>
          <a:xfrm>
            <a:off x="7092247" y="4221191"/>
            <a:ext cx="1260665" cy="1152278"/>
          </a:xfrm>
          <a:prstGeom prst="rect">
            <a:avLst/>
          </a:prstGeom>
          <a:solidFill>
            <a:srgbClr val="9BBB59"/>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lnSpc>
                <a:spcPct val="130000"/>
              </a:lnSpc>
            </a:pPr>
            <a:r>
              <a:rPr lang="zh-CN" altLang="en-US" b="1" dirty="0" smtClean="0">
                <a:latin typeface="微软雅黑" pitchFamily="34" charset="-122"/>
                <a:ea typeface="微软雅黑" pitchFamily="34" charset="-122"/>
              </a:rPr>
              <a:t>解题探究</a:t>
            </a:r>
            <a:endParaRPr lang="zh-CN" altLang="en-US" b="1" dirty="0">
              <a:latin typeface="微软雅黑" pitchFamily="34" charset="-122"/>
              <a:ea typeface="微软雅黑" pitchFamily="34" charset="-122"/>
            </a:endParaRPr>
          </a:p>
        </p:txBody>
      </p:sp>
      <p:sp>
        <p:nvSpPr>
          <p:cNvPr id="9" name="矩形 8"/>
          <p:cNvSpPr/>
          <p:nvPr/>
        </p:nvSpPr>
        <p:spPr>
          <a:xfrm>
            <a:off x="1061152" y="1052686"/>
            <a:ext cx="216053" cy="16564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12" name="TextBox 11"/>
          <p:cNvSpPr txBox="1"/>
          <p:nvPr/>
        </p:nvSpPr>
        <p:spPr>
          <a:xfrm>
            <a:off x="942780" y="2949134"/>
            <a:ext cx="6275858" cy="583511"/>
          </a:xfrm>
          <a:prstGeom prst="rect">
            <a:avLst/>
          </a:prstGeom>
          <a:noFill/>
        </p:spPr>
        <p:txBody>
          <a:bodyPr wrap="square" lIns="102382" tIns="51190" rIns="102382" bIns="51190" rtlCol="0">
            <a:spAutoFit/>
          </a:bodyPr>
          <a:lstStyle/>
          <a:p>
            <a:pPr algn="ctr" defTabSz="768096">
              <a:lnSpc>
                <a:spcPct val="130000"/>
              </a:lnSpc>
            </a:pPr>
            <a:r>
              <a:rPr lang="zh-CN" altLang="en-US" sz="2400" b="1" dirty="0">
                <a:solidFill>
                  <a:schemeClr val="accent6">
                    <a:lumMod val="75000"/>
                  </a:schemeClr>
                </a:solidFill>
                <a:latin typeface="Times New Roman" pitchFamily="18" charset="0"/>
                <a:ea typeface="微软雅黑" pitchFamily="34" charset="-122"/>
                <a:cs typeface="Times New Roman" pitchFamily="18" charset="0"/>
              </a:rPr>
              <a:t>考纲要</a:t>
            </a:r>
            <a:r>
              <a:rPr lang="zh-CN" altLang="en-US" sz="2400" b="1" dirty="0" smtClean="0">
                <a:solidFill>
                  <a:schemeClr val="accent6">
                    <a:lumMod val="75000"/>
                  </a:schemeClr>
                </a:solidFill>
                <a:latin typeface="Times New Roman" pitchFamily="18" charset="0"/>
                <a:ea typeface="微软雅黑" pitchFamily="34" charset="-122"/>
                <a:cs typeface="Times New Roman" pitchFamily="18" charset="0"/>
              </a:rPr>
              <a:t>求  </a:t>
            </a:r>
            <a:r>
              <a:rPr lang="zh-CN" altLang="en-US" sz="2400" dirty="0" smtClean="0">
                <a:solidFill>
                  <a:schemeClr val="accent6">
                    <a:lumMod val="75000"/>
                  </a:schemeClr>
                </a:solidFill>
                <a:latin typeface="Times New Roman" pitchFamily="18" charset="0"/>
                <a:ea typeface="华文细黑" pitchFamily="2" charset="-122"/>
                <a:cs typeface="Times New Roman" pitchFamily="18" charset="0"/>
              </a:rPr>
              <a:t> </a:t>
            </a:r>
            <a:r>
              <a:rPr lang="zh-CN" altLang="en-US" sz="2400" b="1" dirty="0" smtClean="0">
                <a:solidFill>
                  <a:srgbClr val="0000FF"/>
                </a:solidFill>
                <a:latin typeface="Times New Roman" pitchFamily="18" charset="0"/>
                <a:ea typeface="华文细黑" pitchFamily="2" charset="-122"/>
                <a:cs typeface="Times New Roman" pitchFamily="18" charset="0"/>
              </a:rPr>
              <a:t>影响光合作用速率的环境因素</a:t>
            </a:r>
            <a:r>
              <a:rPr lang="en-US" altLang="zh-CN" sz="2400" b="1" dirty="0" smtClean="0">
                <a:solidFill>
                  <a:srgbClr val="0000FF"/>
                </a:solidFill>
                <a:latin typeface="Times New Roman" pitchFamily="18" charset="0"/>
                <a:ea typeface="华文细黑" pitchFamily="2" charset="-122"/>
                <a:cs typeface="Times New Roman" pitchFamily="18" charset="0"/>
              </a:rPr>
              <a:t>(</a:t>
            </a:r>
            <a:r>
              <a:rPr lang="en-US" altLang="zh-CN" sz="2400" b="1" dirty="0">
                <a:solidFill>
                  <a:srgbClr val="0000FF"/>
                </a:solidFill>
                <a:latin typeface="Times New Roman" pitchFamily="18" charset="0"/>
                <a:ea typeface="华文细黑" pitchFamily="2" charset="-122"/>
                <a:cs typeface="Times New Roman" pitchFamily="18" charset="0"/>
              </a:rPr>
              <a:t>Ⅱ</a:t>
            </a:r>
            <a:r>
              <a:rPr lang="en-US" altLang="zh-CN" sz="2400" b="1" dirty="0" smtClean="0">
                <a:solidFill>
                  <a:srgbClr val="0000FF"/>
                </a:solidFill>
                <a:latin typeface="Times New Roman" pitchFamily="18" charset="0"/>
                <a:ea typeface="华文细黑" pitchFamily="2" charset="-122"/>
                <a:cs typeface="Times New Roman" pitchFamily="18" charset="0"/>
              </a:rPr>
              <a:t>)</a:t>
            </a:r>
            <a:r>
              <a:rPr lang="zh-CN" altLang="zh-CN" sz="2400" b="1" dirty="0" smtClean="0">
                <a:solidFill>
                  <a:srgbClr val="0000FF"/>
                </a:solidFill>
                <a:latin typeface="Times New Roman" pitchFamily="18" charset="0"/>
                <a:ea typeface="华文细黑" pitchFamily="2" charset="-122"/>
                <a:cs typeface="Times New Roman" pitchFamily="18" charset="0"/>
              </a:rPr>
              <a:t>。</a:t>
            </a:r>
            <a:endParaRPr lang="zh-CN" altLang="en-US" sz="2400" b="1" dirty="0">
              <a:solidFill>
                <a:srgbClr val="0000FF"/>
              </a:solidFill>
              <a:latin typeface="Times New Roman" pitchFamily="18" charset="0"/>
              <a:ea typeface="华文细黑" pitchFamily="2" charset="-122"/>
              <a:cs typeface="Times New Roman" pitchFamily="18" charset="0"/>
            </a:endParaRPr>
          </a:p>
        </p:txBody>
      </p:sp>
      <p:pic>
        <p:nvPicPr>
          <p:cNvPr id="14" name="图片 13"/>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6729313" y="1115766"/>
            <a:ext cx="1688757" cy="1530852"/>
          </a:xfrm>
          <a:prstGeom prst="rect">
            <a:avLst/>
          </a:prstGeom>
        </p:spPr>
      </p:pic>
      <p:sp>
        <p:nvSpPr>
          <p:cNvPr id="11" name="矩形 10"/>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5" name="圆角矩形 14">
            <a:hlinkClick r:id="rId5" action="ppaction://hlinksldjump"/>
          </p:cNvPr>
          <p:cNvSpPr/>
          <p:nvPr/>
        </p:nvSpPr>
        <p:spPr>
          <a:xfrm>
            <a:off x="8272397" y="6662450"/>
            <a:ext cx="872672" cy="194952"/>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0000FF"/>
                </a:solidFill>
                <a:latin typeface="黑体" pitchFamily="49" charset="-122"/>
                <a:ea typeface="黑体" pitchFamily="49" charset="-122"/>
              </a:rPr>
              <a:t>返回总目录</a:t>
            </a:r>
            <a:endParaRPr lang="zh-CN" altLang="en-US" sz="12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xmlns="" val="3709781873"/>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04971" y="713356"/>
            <a:ext cx="8136904" cy="4858546"/>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光合作用强度</a:t>
            </a:r>
          </a:p>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含义：植物在单位时间内通过光合作用</a:t>
            </a:r>
            <a:r>
              <a:rPr lang="zh-CN" altLang="en-US" sz="2200" b="1" dirty="0" smtClean="0">
                <a:latin typeface="Times New Roman" panose="02020603050405020304" pitchFamily="18" charset="0"/>
                <a:ea typeface="华文细黑" panose="02010600040101010101" pitchFamily="2" charset="-122"/>
              </a:rPr>
              <a:t>制造</a:t>
            </a:r>
            <a:r>
              <a:rPr lang="en-US" altLang="zh-CN" sz="2200" b="1" dirty="0" smtClean="0">
                <a:latin typeface="Times New Roman" panose="02020603050405020304" pitchFamily="18" charset="0"/>
                <a:ea typeface="华文细黑" panose="02010600040101010101" pitchFamily="2" charset="-122"/>
              </a:rPr>
              <a:t>_____</a:t>
            </a:r>
            <a:r>
              <a:rPr lang="zh-CN" altLang="en-US" sz="2200" b="1" dirty="0" smtClean="0">
                <a:latin typeface="Times New Roman" panose="02020603050405020304" pitchFamily="18" charset="0"/>
                <a:ea typeface="华文细黑" panose="02010600040101010101" pitchFamily="2" charset="-122"/>
              </a:rPr>
              <a:t>的</a:t>
            </a:r>
            <a:r>
              <a:rPr lang="zh-CN" altLang="en-US" sz="2200" b="1" dirty="0">
                <a:latin typeface="Times New Roman" panose="02020603050405020304" pitchFamily="18" charset="0"/>
                <a:ea typeface="华文细黑" panose="02010600040101010101" pitchFamily="2" charset="-122"/>
              </a:rPr>
              <a:t>数量。</a:t>
            </a:r>
          </a:p>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两种表示方法</a:t>
            </a:r>
          </a:p>
          <a:p>
            <a:pPr>
              <a:lnSpc>
                <a:spcPct val="150000"/>
              </a:lnSpc>
            </a:pPr>
            <a:r>
              <a:rPr lang="zh-CN" altLang="en-US" sz="2200" b="1" dirty="0">
                <a:latin typeface="Times New Roman" panose="02020603050405020304" pitchFamily="18" charset="0"/>
                <a:ea typeface="华文细黑" panose="02010600040101010101" pitchFamily="2" charset="-122"/>
              </a:rPr>
              <a:t>①一定时间内原料</a:t>
            </a:r>
            <a:r>
              <a:rPr lang="zh-CN" altLang="en-US" sz="2200" b="1" dirty="0" smtClean="0">
                <a:latin typeface="Times New Roman" panose="02020603050405020304" pitchFamily="18" charset="0"/>
                <a:ea typeface="华文细黑" panose="02010600040101010101" pitchFamily="2" charset="-122"/>
              </a:rPr>
              <a:t>的</a:t>
            </a:r>
            <a:r>
              <a:rPr lang="en-US" altLang="zh-CN" sz="2200" b="1" dirty="0" smtClean="0">
                <a:latin typeface="Times New Roman" panose="02020603050405020304" pitchFamily="18" charset="0"/>
                <a:ea typeface="华文细黑" panose="02010600040101010101" pitchFamily="2" charset="-122"/>
              </a:rPr>
              <a:t>_______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zh-CN" altLang="en-US" sz="2200" b="1" dirty="0">
                <a:latin typeface="Times New Roman" panose="02020603050405020304" pitchFamily="18" charset="0"/>
                <a:ea typeface="华文细黑" panose="02010600040101010101" pitchFamily="2" charset="-122"/>
              </a:rPr>
              <a:t>②一定时间内产物</a:t>
            </a:r>
            <a:r>
              <a:rPr lang="zh-CN" altLang="en-US" sz="2200" b="1" dirty="0" smtClean="0">
                <a:latin typeface="Times New Roman" panose="02020603050405020304" pitchFamily="18" charset="0"/>
                <a:ea typeface="华文细黑" panose="02010600040101010101" pitchFamily="2" charset="-122"/>
              </a:rPr>
              <a:t>的</a:t>
            </a:r>
            <a:r>
              <a:rPr lang="en-US" altLang="zh-CN" sz="2200" b="1" dirty="0" smtClean="0">
                <a:latin typeface="Times New Roman" panose="02020603050405020304" pitchFamily="18" charset="0"/>
                <a:ea typeface="华文细黑" panose="02010600040101010101" pitchFamily="2" charset="-122"/>
              </a:rPr>
              <a:t>_______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影响光合作用强度的因素</a:t>
            </a:r>
          </a:p>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空气</a:t>
            </a:r>
            <a:r>
              <a:rPr lang="zh-CN" altLang="en-US" sz="2200" b="1" dirty="0" smtClean="0">
                <a:latin typeface="Times New Roman" panose="02020603050405020304" pitchFamily="18" charset="0"/>
                <a:ea typeface="华文细黑" panose="02010600040101010101" pitchFamily="2" charset="-122"/>
              </a:rPr>
              <a:t>中</a:t>
            </a:r>
            <a:r>
              <a:rPr lang="en-US" altLang="zh-CN" sz="2200" b="1" dirty="0" smtClean="0">
                <a:latin typeface="Times New Roman" panose="02020603050405020304" pitchFamily="18" charset="0"/>
                <a:ea typeface="华文细黑" panose="02010600040101010101" pitchFamily="2" charset="-122"/>
              </a:rPr>
              <a:t>___________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土壤中水分</a:t>
            </a:r>
            <a:r>
              <a:rPr lang="zh-CN" altLang="en-US" sz="2200" b="1" dirty="0" smtClean="0">
                <a:latin typeface="Times New Roman" panose="02020603050405020304" pitchFamily="18" charset="0"/>
                <a:ea typeface="华文细黑" panose="02010600040101010101" pitchFamily="2" charset="-122"/>
              </a:rPr>
              <a:t>的</a:t>
            </a:r>
            <a:r>
              <a:rPr lang="en-US" altLang="zh-CN" sz="2200" b="1" dirty="0" smtClean="0">
                <a:latin typeface="Times New Roman" panose="02020603050405020304" pitchFamily="18" charset="0"/>
                <a:ea typeface="华文细黑" panose="02010600040101010101" pitchFamily="2" charset="-122"/>
              </a:rPr>
              <a:t>_____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温度</a:t>
            </a:r>
            <a:r>
              <a:rPr lang="zh-CN" altLang="en-US" sz="2200" b="1" dirty="0" smtClean="0">
                <a:latin typeface="Times New Roman" panose="02020603050405020304" pitchFamily="18" charset="0"/>
                <a:ea typeface="华文细黑" panose="02010600040101010101" pitchFamily="2" charset="-122"/>
              </a:rPr>
              <a:t>的</a:t>
            </a:r>
            <a:r>
              <a:rPr lang="en-US" altLang="zh-CN" sz="2200" b="1" dirty="0" smtClean="0">
                <a:latin typeface="Times New Roman" panose="02020603050405020304" pitchFamily="18" charset="0"/>
                <a:ea typeface="华文细黑" panose="02010600040101010101" pitchFamily="2" charset="-122"/>
              </a:rPr>
              <a:t>_____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光照</a:t>
            </a:r>
            <a:r>
              <a:rPr lang="zh-CN" altLang="en-US" sz="2200" b="1" dirty="0" smtClean="0">
                <a:latin typeface="Times New Roman" panose="02020603050405020304" pitchFamily="18" charset="0"/>
                <a:ea typeface="华文细黑" panose="02010600040101010101" pitchFamily="2" charset="-122"/>
              </a:rPr>
              <a:t>的</a:t>
            </a:r>
            <a:r>
              <a:rPr lang="en-US" altLang="zh-CN" sz="2200" b="1" dirty="0" smtClean="0">
                <a:latin typeface="Times New Roman" panose="02020603050405020304" pitchFamily="18" charset="0"/>
                <a:ea typeface="华文细黑" panose="02010600040101010101" pitchFamily="2" charset="-122"/>
              </a:rPr>
              <a:t>_____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光的成分。</a:t>
            </a:r>
          </a:p>
        </p:txBody>
      </p:sp>
      <p:sp>
        <p:nvSpPr>
          <p:cNvPr id="46" name="TextBox 45"/>
          <p:cNvSpPr txBox="1"/>
          <p:nvPr/>
        </p:nvSpPr>
        <p:spPr>
          <a:xfrm>
            <a:off x="6000760" y="1214422"/>
            <a:ext cx="1326236"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糖类</a:t>
            </a:r>
          </a:p>
        </p:txBody>
      </p:sp>
      <p:sp>
        <p:nvSpPr>
          <p:cNvPr id="13" name="TextBox 12"/>
          <p:cNvSpPr txBox="1"/>
          <p:nvPr/>
        </p:nvSpPr>
        <p:spPr>
          <a:xfrm>
            <a:off x="2928926" y="2143116"/>
            <a:ext cx="1240020"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消耗量</a:t>
            </a:r>
          </a:p>
        </p:txBody>
      </p:sp>
      <p:sp>
        <p:nvSpPr>
          <p:cNvPr id="14" name="TextBox 13"/>
          <p:cNvSpPr txBox="1"/>
          <p:nvPr/>
        </p:nvSpPr>
        <p:spPr>
          <a:xfrm>
            <a:off x="2928926" y="2786058"/>
            <a:ext cx="1543922"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生成量</a:t>
            </a:r>
          </a:p>
        </p:txBody>
      </p:sp>
      <p:sp>
        <p:nvSpPr>
          <p:cNvPr id="15" name="TextBox 14"/>
          <p:cNvSpPr txBox="1"/>
          <p:nvPr/>
        </p:nvSpPr>
        <p:spPr>
          <a:xfrm>
            <a:off x="1714480" y="3643314"/>
            <a:ext cx="2428892"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a:t>CO</a:t>
            </a:r>
            <a:r>
              <a:rPr lang="en-US" altLang="zh-CN" b="1" baseline="-25000" dirty="0"/>
              <a:t>2</a:t>
            </a:r>
            <a:r>
              <a:rPr lang="zh-CN" altLang="en-US" b="1" dirty="0"/>
              <a:t>的浓度</a:t>
            </a:r>
          </a:p>
        </p:txBody>
      </p:sp>
      <p:sp>
        <p:nvSpPr>
          <p:cNvPr id="16" name="TextBox 15"/>
          <p:cNvSpPr txBox="1"/>
          <p:nvPr/>
        </p:nvSpPr>
        <p:spPr>
          <a:xfrm>
            <a:off x="2428860" y="4214818"/>
            <a:ext cx="1083980"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多少</a:t>
            </a:r>
          </a:p>
        </p:txBody>
      </p:sp>
      <p:sp>
        <p:nvSpPr>
          <p:cNvPr id="17" name="TextBox 16"/>
          <p:cNvSpPr txBox="1"/>
          <p:nvPr/>
        </p:nvSpPr>
        <p:spPr>
          <a:xfrm>
            <a:off x="4286248" y="4143380"/>
            <a:ext cx="1083980"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高低</a:t>
            </a:r>
          </a:p>
        </p:txBody>
      </p:sp>
      <p:sp>
        <p:nvSpPr>
          <p:cNvPr id="19" name="TextBox 18"/>
          <p:cNvSpPr txBox="1"/>
          <p:nvPr/>
        </p:nvSpPr>
        <p:spPr>
          <a:xfrm>
            <a:off x="1571604" y="4714884"/>
            <a:ext cx="1083980"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强弱</a:t>
            </a:r>
          </a:p>
        </p:txBody>
      </p:sp>
      <p:sp>
        <p:nvSpPr>
          <p:cNvPr id="20" name="矩形 19"/>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1" name="圆角矩形 20"/>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
        <p:nvSpPr>
          <p:cNvPr id="22" name="五边形 21"/>
          <p:cNvSpPr/>
          <p:nvPr/>
        </p:nvSpPr>
        <p:spPr bwMode="auto">
          <a:xfrm rot="5400000">
            <a:off x="7760754" y="-106921"/>
            <a:ext cx="1289052" cy="1487820"/>
          </a:xfrm>
          <a:prstGeom prst="homePlate">
            <a:avLst>
              <a:gd name="adj" fmla="val 33921"/>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02382" tIns="51190" rIns="102382" bIns="51190" anchor="ctr"/>
          <a:lstStyle/>
          <a:p>
            <a:pPr algn="ctr" eaLnBrk="1" hangingPunct="1"/>
            <a:endParaRPr lang="zh-CN" altLang="en-US" b="1">
              <a:solidFill>
                <a:srgbClr val="FFFFFF"/>
              </a:solidFill>
              <a:ea typeface="宋体" charset="-122"/>
            </a:endParaRPr>
          </a:p>
        </p:txBody>
      </p:sp>
      <p:sp>
        <p:nvSpPr>
          <p:cNvPr id="23" name="矩形 22"/>
          <p:cNvSpPr/>
          <p:nvPr/>
        </p:nvSpPr>
        <p:spPr>
          <a:xfrm>
            <a:off x="7762252" y="264397"/>
            <a:ext cx="1443915" cy="462271"/>
          </a:xfrm>
          <a:prstGeom prst="rect">
            <a:avLst/>
          </a:prstGeom>
        </p:spPr>
        <p:txBody>
          <a:bodyPr wrap="none" lIns="76800" tIns="38400" rIns="76800" bIns="38400">
            <a:spAutoFit/>
          </a:bodyPr>
          <a:lstStyle/>
          <a:p>
            <a:pPr lvl="0" algn="ctr">
              <a:defRPr/>
            </a:pPr>
            <a:r>
              <a:rPr lang="zh-CN" altLang="en-US" sz="2500" b="1" dirty="0">
                <a:solidFill>
                  <a:schemeClr val="lt1"/>
                </a:solidFill>
                <a:latin typeface="+mj-ea"/>
                <a:ea typeface="+mj-ea"/>
              </a:rPr>
              <a:t>知识梳理</a:t>
            </a:r>
          </a:p>
        </p:txBody>
      </p:sp>
    </p:spTree>
    <p:extLst>
      <p:ext uri="{BB962C8B-B14F-4D97-AF65-F5344CB8AC3E}">
        <p14:creationId xmlns:p14="http://schemas.microsoft.com/office/powerpoint/2010/main" xmlns="" val="175019568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blinds(horizontal)">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linds(horizont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linds(horizontal)">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1" nodeType="clickEffect">
                                  <p:stCondLst>
                                    <p:cond delay="0"/>
                                  </p:stCondLst>
                                  <p:childTnLst>
                                    <p:animEffect transition="out" filter="fade">
                                      <p:cBhvr>
                                        <p:cTn id="41" dur="500"/>
                                        <p:tgtEl>
                                          <p:spTgt spid="46"/>
                                        </p:tgtEl>
                                      </p:cBhvr>
                                    </p:animEffect>
                                    <p:set>
                                      <p:cBhvr>
                                        <p:cTn id="42" dur="1" fill="hold">
                                          <p:stCondLst>
                                            <p:cond delay="499"/>
                                          </p:stCondLst>
                                        </p:cTn>
                                        <p:tgtEl>
                                          <p:spTgt spid="46"/>
                                        </p:tgtEl>
                                        <p:attrNameLst>
                                          <p:attrName>style.visibility</p:attrName>
                                        </p:attrNameLst>
                                      </p:cBhvr>
                                      <p:to>
                                        <p:strVal val="hidden"/>
                                      </p:to>
                                    </p:set>
                                  </p:childTnLst>
                                </p:cTn>
                              </p:par>
                              <p:par>
                                <p:cTn id="43" presetID="10" presetClass="exit" presetSubtype="0" fill="hold" grpId="1" nodeType="withEffect">
                                  <p:stCondLst>
                                    <p:cond delay="0"/>
                                  </p:stCondLst>
                                  <p:childTnLst>
                                    <p:animEffect transition="out" filter="fade">
                                      <p:cBhvr>
                                        <p:cTn id="44" dur="500"/>
                                        <p:tgtEl>
                                          <p:spTgt spid="13"/>
                                        </p:tgtEl>
                                      </p:cBhvr>
                                    </p:animEffect>
                                    <p:set>
                                      <p:cBhvr>
                                        <p:cTn id="45" dur="1" fill="hold">
                                          <p:stCondLst>
                                            <p:cond delay="499"/>
                                          </p:stCondLst>
                                        </p:cTn>
                                        <p:tgtEl>
                                          <p:spTgt spid="13"/>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14"/>
                                        </p:tgtEl>
                                      </p:cBhvr>
                                    </p:animEffect>
                                    <p:set>
                                      <p:cBhvr>
                                        <p:cTn id="48" dur="1" fill="hold">
                                          <p:stCondLst>
                                            <p:cond delay="499"/>
                                          </p:stCondLst>
                                        </p:cTn>
                                        <p:tgtEl>
                                          <p:spTgt spid="14"/>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15"/>
                                        </p:tgtEl>
                                      </p:cBhvr>
                                    </p:animEffect>
                                    <p:set>
                                      <p:cBhvr>
                                        <p:cTn id="51" dur="1" fill="hold">
                                          <p:stCondLst>
                                            <p:cond delay="499"/>
                                          </p:stCondLst>
                                        </p:cTn>
                                        <p:tgtEl>
                                          <p:spTgt spid="15"/>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16"/>
                                        </p:tgtEl>
                                      </p:cBhvr>
                                    </p:animEffect>
                                    <p:set>
                                      <p:cBhvr>
                                        <p:cTn id="54" dur="1" fill="hold">
                                          <p:stCondLst>
                                            <p:cond delay="499"/>
                                          </p:stCondLst>
                                        </p:cTn>
                                        <p:tgtEl>
                                          <p:spTgt spid="16"/>
                                        </p:tgtEl>
                                        <p:attrNameLst>
                                          <p:attrName>style.visibility</p:attrName>
                                        </p:attrNameLst>
                                      </p:cBhvr>
                                      <p:to>
                                        <p:strVal val="hidden"/>
                                      </p:to>
                                    </p:set>
                                  </p:childTnLst>
                                </p:cTn>
                              </p:par>
                              <p:par>
                                <p:cTn id="55" presetID="10" presetClass="exit" presetSubtype="0" fill="hold" grpId="1" nodeType="withEffect">
                                  <p:stCondLst>
                                    <p:cond delay="0"/>
                                  </p:stCondLst>
                                  <p:childTnLst>
                                    <p:animEffect transition="out" filter="fade">
                                      <p:cBhvr>
                                        <p:cTn id="56" dur="500"/>
                                        <p:tgtEl>
                                          <p:spTgt spid="17"/>
                                        </p:tgtEl>
                                      </p:cBhvr>
                                    </p:animEffect>
                                    <p:set>
                                      <p:cBhvr>
                                        <p:cTn id="57" dur="1" fill="hold">
                                          <p:stCondLst>
                                            <p:cond delay="499"/>
                                          </p:stCondLst>
                                        </p:cTn>
                                        <p:tgtEl>
                                          <p:spTgt spid="17"/>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19"/>
                                        </p:tgtEl>
                                      </p:cBhvr>
                                    </p:animEffect>
                                    <p:set>
                                      <p:cBhvr>
                                        <p:cTn id="60"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46" grpId="0"/>
      <p:bldP spid="46" grpId="1"/>
      <p:bldP spid="13" grpId="0"/>
      <p:bldP spid="13" grpId="1"/>
      <p:bldP spid="14" grpId="0"/>
      <p:bldP spid="14" grpId="1"/>
      <p:bldP spid="15" grpId="0"/>
      <p:bldP spid="15" grpId="1"/>
      <p:bldP spid="16" grpId="0"/>
      <p:bldP spid="16" grpId="1"/>
      <p:bldP spid="17" grpId="0"/>
      <p:bldP spid="17" grpId="1"/>
      <p:bldP spid="19" grpId="0"/>
      <p:bldP spid="19" grpId="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186"/>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85918" y="571480"/>
            <a:ext cx="5000628" cy="2976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矩形 1"/>
          <p:cNvSpPr/>
          <p:nvPr/>
        </p:nvSpPr>
        <p:spPr>
          <a:xfrm>
            <a:off x="69855" y="114272"/>
            <a:ext cx="9039240" cy="611229"/>
          </a:xfrm>
          <a:prstGeom prst="rect">
            <a:avLst/>
          </a:prstGeom>
        </p:spPr>
        <p:txBody>
          <a:bodyPr wrap="square" lIns="102398" tIns="51199" rIns="102398" bIns="51199">
            <a:spAutoFit/>
          </a:bodyPr>
          <a:lstStyle/>
          <a:p>
            <a:pPr>
              <a:lnSpc>
                <a:spcPct val="150000"/>
              </a:lnSpc>
            </a:pPr>
            <a:r>
              <a:rPr lang="en-US" altLang="zh-CN" sz="2200" b="1" dirty="0" smtClean="0">
                <a:solidFill>
                  <a:srgbClr val="FF0000"/>
                </a:solidFill>
                <a:latin typeface="Times New Roman" panose="02020603050405020304" pitchFamily="18" charset="0"/>
                <a:ea typeface="华文细黑" panose="02010600040101010101" pitchFamily="2" charset="-122"/>
              </a:rPr>
              <a:t>CO</a:t>
            </a:r>
            <a:r>
              <a:rPr lang="en-US" altLang="zh-CN" sz="2200" b="1" baseline="-25000" dirty="0" smtClean="0">
                <a:solidFill>
                  <a:srgbClr val="FF0000"/>
                </a:solidFill>
                <a:latin typeface="Times New Roman" panose="02020603050405020304" pitchFamily="18" charset="0"/>
                <a:ea typeface="华文细黑" panose="02010600040101010101" pitchFamily="2" charset="-122"/>
              </a:rPr>
              <a:t>2</a:t>
            </a:r>
            <a:r>
              <a:rPr lang="zh-CN" altLang="en-US" sz="2200" b="1" dirty="0">
                <a:solidFill>
                  <a:srgbClr val="FF0000"/>
                </a:solidFill>
                <a:latin typeface="Times New Roman" panose="02020603050405020304" pitchFamily="18" charset="0"/>
                <a:ea typeface="华文细黑" panose="02010600040101010101" pitchFamily="2" charset="-122"/>
              </a:rPr>
              <a:t>浓度</a:t>
            </a:r>
            <a:r>
              <a:rPr lang="zh-CN" altLang="en-US" sz="2200" b="1" dirty="0">
                <a:latin typeface="Times New Roman" panose="02020603050405020304" pitchFamily="18" charset="0"/>
                <a:ea typeface="华文细黑" panose="02010600040101010101" pitchFamily="2" charset="-122"/>
              </a:rPr>
              <a:t>影响光合作用强度的曲线</a:t>
            </a:r>
            <a:endParaRPr lang="en-US" altLang="zh-CN" sz="2200" b="1" dirty="0">
              <a:latin typeface="Times New Roman" panose="02020603050405020304" pitchFamily="18" charset="0"/>
              <a:ea typeface="华文细黑" panose="02010600040101010101" pitchFamily="2" charset="-122"/>
            </a:endParaRPr>
          </a:p>
        </p:txBody>
      </p:sp>
      <p:sp>
        <p:nvSpPr>
          <p:cNvPr id="9" name="矩形 8"/>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圆角矩形 9"/>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
        <p:nvSpPr>
          <p:cNvPr id="11" name="矩形 10"/>
          <p:cNvSpPr/>
          <p:nvPr/>
        </p:nvSpPr>
        <p:spPr>
          <a:xfrm>
            <a:off x="104760" y="3286124"/>
            <a:ext cx="9039240" cy="550252"/>
          </a:xfrm>
          <a:prstGeom prst="rect">
            <a:avLst/>
          </a:prstGeom>
        </p:spPr>
        <p:txBody>
          <a:bodyPr wrap="square" lIns="102398" tIns="51199" rIns="102398" bIns="51199">
            <a:spAutoFit/>
          </a:bodyPr>
          <a:lstStyle/>
          <a:p>
            <a:pPr>
              <a:lnSpc>
                <a:spcPct val="150000"/>
              </a:lnSpc>
            </a:pPr>
            <a:r>
              <a:rPr lang="zh-CN" altLang="en-US" sz="2200" b="1" dirty="0" smtClean="0">
                <a:solidFill>
                  <a:srgbClr val="FF0000"/>
                </a:solidFill>
                <a:latin typeface="Times New Roman" panose="02020603050405020304" pitchFamily="18" charset="0"/>
                <a:ea typeface="华文细黑" panose="02010600040101010101" pitchFamily="2" charset="-122"/>
              </a:rPr>
              <a:t>温度</a:t>
            </a:r>
            <a:r>
              <a:rPr lang="zh-CN" altLang="en-US" sz="2200" b="1" dirty="0">
                <a:latin typeface="Times New Roman" panose="02020603050405020304" pitchFamily="18" charset="0"/>
                <a:ea typeface="华文细黑" panose="02010600040101010101" pitchFamily="2" charset="-122"/>
              </a:rPr>
              <a:t>影响光合作用强度的曲线</a:t>
            </a:r>
            <a:endParaRPr lang="en-US" altLang="zh-CN" sz="2200" b="1" dirty="0">
              <a:latin typeface="Times New Roman" panose="02020603050405020304" pitchFamily="18" charset="0"/>
              <a:ea typeface="华文细黑" panose="02010600040101010101" pitchFamily="2" charset="-122"/>
            </a:endParaRPr>
          </a:p>
        </p:txBody>
      </p:sp>
      <p:pic>
        <p:nvPicPr>
          <p:cNvPr id="12" name="Picture 2" descr="18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714612" y="3857628"/>
            <a:ext cx="3643338" cy="2822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3842875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9108" y="494670"/>
            <a:ext cx="9039240" cy="5181711"/>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判断下列说法的正误</a:t>
            </a:r>
          </a:p>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与夏季相比，植物在冬季光合速率低的主要原因是光照时间缩短</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生长于较弱光照条件下的植物，当提高</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浓度时，其光合速率未随之</a:t>
            </a:r>
            <a:r>
              <a:rPr lang="zh-CN" altLang="en-US" sz="2200" b="1" dirty="0" smtClean="0">
                <a:latin typeface="Times New Roman" panose="02020603050405020304" pitchFamily="18" charset="0"/>
                <a:ea typeface="华文细黑" panose="02010600040101010101" pitchFamily="2" charset="-122"/>
              </a:rPr>
              <a:t>增加，主要</a:t>
            </a:r>
            <a:r>
              <a:rPr lang="zh-CN" altLang="en-US" sz="2200" b="1" dirty="0">
                <a:latin typeface="Times New Roman" panose="02020603050405020304" pitchFamily="18" charset="0"/>
                <a:ea typeface="华文细黑" panose="02010600040101010101" pitchFamily="2" charset="-122"/>
              </a:rPr>
              <a:t>限制因素是光反应</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延长光照时间能提高光合作用强度</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植物体从土壤中吸收的水分主要用于光合作用</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p>
        </p:txBody>
      </p:sp>
      <p:sp>
        <p:nvSpPr>
          <p:cNvPr id="4" name="TextBox 3"/>
          <p:cNvSpPr txBox="1"/>
          <p:nvPr/>
        </p:nvSpPr>
        <p:spPr>
          <a:xfrm>
            <a:off x="142931" y="1500174"/>
            <a:ext cx="9001069" cy="585381"/>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华文细黑" panose="02010600040101010101" pitchFamily="2" charset="-122"/>
                <a:ea typeface="华文细黑" panose="02010600040101010101" pitchFamily="2" charset="-122"/>
                <a:cs typeface="Times New Roman"/>
              </a:rPr>
              <a:t>在冬季光照弱、而且气温低，这是光合作用速率弱的原因。</a:t>
            </a:r>
            <a:endParaRPr lang="zh-CN" altLang="zh-CN" sz="2200" b="1" kern="100" dirty="0">
              <a:solidFill>
                <a:srgbClr val="0000FF"/>
              </a:solidFill>
              <a:latin typeface="华文细黑" panose="02010600040101010101" pitchFamily="2" charset="-122"/>
              <a:ea typeface="华文细黑" panose="02010600040101010101" pitchFamily="2" charset="-122"/>
              <a:cs typeface="Times New Roman"/>
            </a:endParaRPr>
          </a:p>
        </p:txBody>
      </p:sp>
      <p:sp>
        <p:nvSpPr>
          <p:cNvPr id="5" name="TextBox 4"/>
          <p:cNvSpPr txBox="1"/>
          <p:nvPr/>
        </p:nvSpPr>
        <p:spPr>
          <a:xfrm>
            <a:off x="34905" y="2898192"/>
            <a:ext cx="9055081" cy="1093213"/>
          </a:xfrm>
          <a:prstGeom prst="rect">
            <a:avLst/>
          </a:prstGeom>
          <a:noFill/>
        </p:spPr>
        <p:txBody>
          <a:bodyPr wrap="square" lIns="76800" tIns="38400" rIns="76800" bIns="38400" rtlCol="0">
            <a:spAutoFit/>
          </a:bodyPr>
          <a:lstStyle/>
          <a:p>
            <a:pPr>
              <a:lnSpc>
                <a:spcPct val="150000"/>
              </a:lnSpc>
            </a:pP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的固定是在暗反应中进行，而暗反应需要光反应提供</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的</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，光线</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弱</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时</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光反应</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进行很缓慢，</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[H</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产生很少</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，所以暗反应也进行不起来。</a:t>
            </a:r>
            <a:endParaRPr lang="zh-CN" altLang="zh-CN"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6" name="TextBox 5"/>
          <p:cNvSpPr txBox="1"/>
          <p:nvPr/>
        </p:nvSpPr>
        <p:spPr>
          <a:xfrm>
            <a:off x="266799" y="4572008"/>
            <a:ext cx="8877201" cy="585381"/>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华文细黑" panose="02010600040101010101" pitchFamily="2" charset="-122"/>
                <a:ea typeface="华文细黑" panose="02010600040101010101" pitchFamily="2" charset="-122"/>
                <a:cs typeface="Times New Roman"/>
              </a:rPr>
              <a:t>延长光照时间，能延长光合作用时间，但不能提高光合作用强度。</a:t>
            </a:r>
            <a:endParaRPr lang="zh-CN" altLang="zh-CN" sz="2200" b="1" kern="100" dirty="0">
              <a:solidFill>
                <a:srgbClr val="0000FF"/>
              </a:solidFill>
              <a:latin typeface="华文细黑" panose="02010600040101010101" pitchFamily="2" charset="-122"/>
              <a:ea typeface="华文细黑" panose="02010600040101010101" pitchFamily="2" charset="-122"/>
              <a:cs typeface="Times New Roman"/>
            </a:endParaRPr>
          </a:p>
        </p:txBody>
      </p:sp>
      <p:sp>
        <p:nvSpPr>
          <p:cNvPr id="8" name="矩形 7"/>
          <p:cNvSpPr/>
          <p:nvPr/>
        </p:nvSpPr>
        <p:spPr>
          <a:xfrm>
            <a:off x="8429652" y="928670"/>
            <a:ext cx="434757"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华文细黑" panose="02010600040101010101" pitchFamily="2" charset="-122"/>
                <a:ea typeface="华文细黑" panose="02010600040101010101" pitchFamily="2" charset="-122"/>
                <a:cs typeface="Times New Roman"/>
              </a:rPr>
              <a:t>×</a:t>
            </a:r>
            <a:endParaRPr lang="zh-CN" altLang="en-US" sz="2200" b="1" kern="100" dirty="0">
              <a:solidFill>
                <a:srgbClr val="FF0000"/>
              </a:solidFill>
              <a:latin typeface="华文细黑" panose="02010600040101010101" pitchFamily="2" charset="-122"/>
              <a:ea typeface="华文细黑" panose="02010600040101010101" pitchFamily="2" charset="-122"/>
              <a:cs typeface="Times New Roman"/>
            </a:endParaRPr>
          </a:p>
        </p:txBody>
      </p:sp>
      <p:sp>
        <p:nvSpPr>
          <p:cNvPr id="9" name="矩形 8"/>
          <p:cNvSpPr/>
          <p:nvPr/>
        </p:nvSpPr>
        <p:spPr>
          <a:xfrm>
            <a:off x="4143372" y="2428868"/>
            <a:ext cx="481774"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0" name="矩形 9"/>
          <p:cNvSpPr/>
          <p:nvPr/>
        </p:nvSpPr>
        <p:spPr>
          <a:xfrm>
            <a:off x="4857752" y="4143380"/>
            <a:ext cx="434757"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华文细黑" panose="02010600040101010101" pitchFamily="2" charset="-122"/>
                <a:ea typeface="华文细黑" panose="02010600040101010101" pitchFamily="2" charset="-122"/>
                <a:cs typeface="Times New Roman"/>
              </a:rPr>
              <a:t>×</a:t>
            </a:r>
            <a:endParaRPr lang="zh-CN" altLang="en-US" sz="2200" b="1" kern="100" dirty="0">
              <a:solidFill>
                <a:srgbClr val="FF0000"/>
              </a:solidFill>
              <a:latin typeface="华文细黑" panose="02010600040101010101" pitchFamily="2" charset="-122"/>
              <a:ea typeface="华文细黑" panose="02010600040101010101" pitchFamily="2" charset="-122"/>
              <a:cs typeface="Times New Roman"/>
            </a:endParaRPr>
          </a:p>
        </p:txBody>
      </p:sp>
      <p:sp>
        <p:nvSpPr>
          <p:cNvPr id="12" name="矩形 11"/>
          <p:cNvSpPr/>
          <p:nvPr/>
        </p:nvSpPr>
        <p:spPr>
          <a:xfrm>
            <a:off x="-249449" y="-46898"/>
            <a:ext cx="2214534" cy="657378"/>
          </a:xfrm>
          <a:prstGeom prst="rect">
            <a:avLst/>
          </a:prstGeom>
        </p:spPr>
        <p:txBody>
          <a:bodyPr wrap="square" lIns="102382" tIns="51190" rIns="102382" bIns="51190">
            <a:spAutoFit/>
          </a:bodyPr>
          <a:lstStyle/>
          <a:p>
            <a:pPr algn="ctr">
              <a:lnSpc>
                <a:spcPct val="150000"/>
              </a:lnSpc>
              <a:tabLst>
                <a:tab pos="1587932" algn="l"/>
              </a:tabLst>
            </a:pPr>
            <a:r>
              <a:rPr lang="zh-CN" altLang="en-US" sz="2400" b="1" kern="100" dirty="0" smtClean="0">
                <a:solidFill>
                  <a:schemeClr val="bg1"/>
                </a:solidFill>
                <a:latin typeface="+mj-ea"/>
                <a:ea typeface="+mj-ea"/>
                <a:cs typeface="Courier New"/>
              </a:rPr>
              <a:t>诊断与思考</a:t>
            </a:r>
            <a:endParaRPr lang="zh-CN" altLang="zh-CN" sz="2400" b="1" kern="100" dirty="0">
              <a:solidFill>
                <a:schemeClr val="bg1"/>
              </a:solidFill>
              <a:latin typeface="+mj-ea"/>
              <a:ea typeface="+mj-ea"/>
              <a:cs typeface="Courier New"/>
            </a:endParaRPr>
          </a:p>
        </p:txBody>
      </p:sp>
      <p:sp>
        <p:nvSpPr>
          <p:cNvPr id="14" name="矩形 13"/>
          <p:cNvSpPr/>
          <p:nvPr/>
        </p:nvSpPr>
        <p:spPr>
          <a:xfrm>
            <a:off x="0" y="47170"/>
            <a:ext cx="1655296" cy="6097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15" name="矩形 14"/>
          <p:cNvSpPr/>
          <p:nvPr/>
        </p:nvSpPr>
        <p:spPr>
          <a:xfrm>
            <a:off x="-259226" y="-37415"/>
            <a:ext cx="2214534" cy="657378"/>
          </a:xfrm>
          <a:prstGeom prst="rect">
            <a:avLst/>
          </a:prstGeom>
        </p:spPr>
        <p:txBody>
          <a:bodyPr wrap="square" lIns="102382" tIns="51190" rIns="102382" bIns="51190">
            <a:spAutoFit/>
          </a:bodyPr>
          <a:lstStyle/>
          <a:p>
            <a:pPr algn="ctr">
              <a:lnSpc>
                <a:spcPct val="150000"/>
              </a:lnSpc>
              <a:tabLst>
                <a:tab pos="1587932" algn="l"/>
              </a:tabLst>
            </a:pPr>
            <a:r>
              <a:rPr lang="zh-CN" altLang="en-US" sz="2400" b="1" kern="100" dirty="0" smtClean="0">
                <a:solidFill>
                  <a:schemeClr val="bg1"/>
                </a:solidFill>
                <a:latin typeface="+mj-ea"/>
                <a:ea typeface="+mj-ea"/>
                <a:cs typeface="Courier New"/>
              </a:rPr>
              <a:t>诊断与思考</a:t>
            </a:r>
            <a:endParaRPr lang="zh-CN" altLang="zh-CN" sz="2400" b="1" kern="100" dirty="0">
              <a:solidFill>
                <a:schemeClr val="bg1"/>
              </a:solidFill>
              <a:latin typeface="+mj-ea"/>
              <a:ea typeface="+mj-ea"/>
              <a:cs typeface="Courier New"/>
            </a:endParaRPr>
          </a:p>
        </p:txBody>
      </p:sp>
      <p:sp>
        <p:nvSpPr>
          <p:cNvPr id="13" name="TextBox 12"/>
          <p:cNvSpPr txBox="1"/>
          <p:nvPr/>
        </p:nvSpPr>
        <p:spPr>
          <a:xfrm>
            <a:off x="142931" y="5278283"/>
            <a:ext cx="8877201" cy="1093213"/>
          </a:xfrm>
          <a:prstGeom prst="rect">
            <a:avLst/>
          </a:prstGeom>
          <a:noFill/>
        </p:spPr>
        <p:txBody>
          <a:bodyPr wrap="square" lIns="76800" tIns="38400" rIns="76800" bIns="38400" rtlCol="0">
            <a:spAutoFit/>
          </a:bodyPr>
          <a:lstStyle/>
          <a:p>
            <a:pPr>
              <a:lnSpc>
                <a:spcPct val="150000"/>
              </a:lnSpc>
            </a:pPr>
            <a:r>
              <a:rPr lang="zh-CN" altLang="en-US" sz="2200" b="1" kern="100" dirty="0" smtClean="0">
                <a:solidFill>
                  <a:srgbClr val="0000FF"/>
                </a:solidFill>
                <a:latin typeface="华文细黑" panose="02010600040101010101" pitchFamily="2" charset="-122"/>
                <a:ea typeface="华文细黑" panose="02010600040101010101" pitchFamily="2" charset="-122"/>
                <a:cs typeface="Times New Roman"/>
              </a:rPr>
              <a:t>  根</a:t>
            </a:r>
            <a:r>
              <a:rPr lang="zh-CN" altLang="en-US" sz="2200" b="1" kern="100" dirty="0">
                <a:solidFill>
                  <a:srgbClr val="0000FF"/>
                </a:solidFill>
                <a:latin typeface="华文细黑" panose="02010600040101010101" pitchFamily="2" charset="-122"/>
                <a:ea typeface="华文细黑" panose="02010600040101010101" pitchFamily="2" charset="-122"/>
                <a:cs typeface="Times New Roman"/>
              </a:rPr>
              <a:t>吸收的水分大部分用来</a:t>
            </a:r>
            <a:r>
              <a:rPr lang="zh-CN" altLang="en-US" sz="2200" b="1" kern="100" dirty="0" smtClean="0">
                <a:solidFill>
                  <a:srgbClr val="0000FF"/>
                </a:solidFill>
                <a:latin typeface="华文细黑" panose="02010600040101010101" pitchFamily="2" charset="-122"/>
                <a:ea typeface="华文细黑" panose="02010600040101010101" pitchFamily="2" charset="-122"/>
                <a:cs typeface="Times New Roman"/>
              </a:rPr>
              <a:t>进行蒸腾作用</a:t>
            </a:r>
            <a:r>
              <a:rPr lang="zh-CN" altLang="en-US" sz="2200" b="1" kern="100" dirty="0">
                <a:solidFill>
                  <a:srgbClr val="0000FF"/>
                </a:solidFill>
                <a:latin typeface="华文细黑" panose="02010600040101010101" pitchFamily="2" charset="-122"/>
                <a:ea typeface="华文细黑" panose="02010600040101010101" pitchFamily="2" charset="-122"/>
                <a:cs typeface="Times New Roman"/>
              </a:rPr>
              <a:t>，只有少</a:t>
            </a:r>
            <a:r>
              <a:rPr lang="zh-CN" altLang="en-US" sz="2200" b="1" kern="100" dirty="0" smtClean="0">
                <a:solidFill>
                  <a:srgbClr val="0000FF"/>
                </a:solidFill>
                <a:latin typeface="华文细黑" panose="02010600040101010101" pitchFamily="2" charset="-122"/>
                <a:ea typeface="华文细黑" panose="02010600040101010101" pitchFamily="2" charset="-122"/>
                <a:cs typeface="Times New Roman"/>
              </a:rPr>
              <a:t>部分作为</a:t>
            </a:r>
            <a:r>
              <a:rPr lang="zh-CN" altLang="en-US" sz="2200" b="1" kern="100" dirty="0">
                <a:solidFill>
                  <a:srgbClr val="0000FF"/>
                </a:solidFill>
                <a:latin typeface="华文细黑" panose="02010600040101010101" pitchFamily="2" charset="-122"/>
                <a:ea typeface="华文细黑" panose="02010600040101010101" pitchFamily="2" charset="-122"/>
                <a:cs typeface="Times New Roman"/>
              </a:rPr>
              <a:t>植物体的组成成分和参与植物体的各种生理过程。</a:t>
            </a:r>
            <a:endParaRPr lang="zh-CN" altLang="zh-CN" sz="2200" b="1" kern="100" dirty="0">
              <a:solidFill>
                <a:srgbClr val="0000FF"/>
              </a:solidFill>
              <a:latin typeface="华文细黑" panose="02010600040101010101" pitchFamily="2" charset="-122"/>
              <a:ea typeface="华文细黑" panose="02010600040101010101" pitchFamily="2" charset="-122"/>
              <a:cs typeface="Times New Roman"/>
            </a:endParaRPr>
          </a:p>
        </p:txBody>
      </p:sp>
      <p:sp>
        <p:nvSpPr>
          <p:cNvPr id="16" name="矩形 15"/>
          <p:cNvSpPr/>
          <p:nvPr/>
        </p:nvSpPr>
        <p:spPr>
          <a:xfrm>
            <a:off x="6215074" y="5072074"/>
            <a:ext cx="434757"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华文细黑" panose="02010600040101010101" pitchFamily="2" charset="-122"/>
                <a:ea typeface="华文细黑" panose="02010600040101010101" pitchFamily="2" charset="-122"/>
                <a:cs typeface="Times New Roman"/>
              </a:rPr>
              <a:t>×</a:t>
            </a:r>
            <a:endParaRPr lang="zh-CN" altLang="en-US" sz="2200" b="1" kern="100" dirty="0">
              <a:solidFill>
                <a:srgbClr val="FF0000"/>
              </a:solidFill>
              <a:latin typeface="华文细黑" panose="02010600040101010101" pitchFamily="2" charset="-122"/>
              <a:ea typeface="华文细黑" panose="02010600040101010101" pitchFamily="2" charset="-122"/>
              <a:cs typeface="Times New Roman"/>
            </a:endParaRPr>
          </a:p>
        </p:txBody>
      </p:sp>
      <p:sp>
        <p:nvSpPr>
          <p:cNvPr id="17" name="矩形 16"/>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8" name="圆角矩形 17"/>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40498615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linds(horizont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linds(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linds(horizontal)">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grpId="1" nodeType="clickEffect">
                                  <p:stCondLst>
                                    <p:cond delay="0"/>
                                  </p:stCondLst>
                                  <p:childTnLst>
                                    <p:animEffect transition="out" filter="fade">
                                      <p:cBhvr>
                                        <p:cTn id="46" dur="500"/>
                                        <p:tgtEl>
                                          <p:spTgt spid="4"/>
                                        </p:tgtEl>
                                      </p:cBhvr>
                                    </p:animEffect>
                                    <p:set>
                                      <p:cBhvr>
                                        <p:cTn id="47" dur="1" fill="hold">
                                          <p:stCondLst>
                                            <p:cond delay="499"/>
                                          </p:stCondLst>
                                        </p:cTn>
                                        <p:tgtEl>
                                          <p:spTgt spid="4"/>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8"/>
                                        </p:tgtEl>
                                      </p:cBhvr>
                                    </p:animEffect>
                                    <p:set>
                                      <p:cBhvr>
                                        <p:cTn id="50" dur="1" fill="hold">
                                          <p:stCondLst>
                                            <p:cond delay="499"/>
                                          </p:stCondLst>
                                        </p:cTn>
                                        <p:tgtEl>
                                          <p:spTgt spid="8"/>
                                        </p:tgtEl>
                                        <p:attrNameLst>
                                          <p:attrName>style.visibility</p:attrName>
                                        </p:attrNameLst>
                                      </p:cBhvr>
                                      <p:to>
                                        <p:strVal val="hidden"/>
                                      </p:to>
                                    </p:set>
                                  </p:childTnLst>
                                </p:cTn>
                              </p:par>
                              <p:par>
                                <p:cTn id="51" presetID="10" presetClass="exit" presetSubtype="0" fill="hold" grpId="1" nodeType="withEffect">
                                  <p:stCondLst>
                                    <p:cond delay="0"/>
                                  </p:stCondLst>
                                  <p:childTnLst>
                                    <p:animEffect transition="out" filter="fade">
                                      <p:cBhvr>
                                        <p:cTn id="52" dur="500"/>
                                        <p:tgtEl>
                                          <p:spTgt spid="5"/>
                                        </p:tgtEl>
                                      </p:cBhvr>
                                    </p:animEffect>
                                    <p:set>
                                      <p:cBhvr>
                                        <p:cTn id="53" dur="1" fill="hold">
                                          <p:stCondLst>
                                            <p:cond delay="499"/>
                                          </p:stCondLst>
                                        </p:cTn>
                                        <p:tgtEl>
                                          <p:spTgt spid="5"/>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500"/>
                                        <p:tgtEl>
                                          <p:spTgt spid="9"/>
                                        </p:tgtEl>
                                      </p:cBhvr>
                                    </p:animEffect>
                                    <p:set>
                                      <p:cBhvr>
                                        <p:cTn id="56" dur="1" fill="hold">
                                          <p:stCondLst>
                                            <p:cond delay="499"/>
                                          </p:stCondLst>
                                        </p:cTn>
                                        <p:tgtEl>
                                          <p:spTgt spid="9"/>
                                        </p:tgtEl>
                                        <p:attrNameLst>
                                          <p:attrName>style.visibility</p:attrName>
                                        </p:attrNameLst>
                                      </p:cBhvr>
                                      <p:to>
                                        <p:strVal val="hidden"/>
                                      </p:to>
                                    </p:set>
                                  </p:childTnLst>
                                </p:cTn>
                              </p:par>
                              <p:par>
                                <p:cTn id="57" presetID="10" presetClass="exit" presetSubtype="0" fill="hold" grpId="1" nodeType="withEffect">
                                  <p:stCondLst>
                                    <p:cond delay="0"/>
                                  </p:stCondLst>
                                  <p:childTnLst>
                                    <p:animEffect transition="out" filter="fade">
                                      <p:cBhvr>
                                        <p:cTn id="58" dur="500"/>
                                        <p:tgtEl>
                                          <p:spTgt spid="6"/>
                                        </p:tgtEl>
                                      </p:cBhvr>
                                    </p:animEffect>
                                    <p:set>
                                      <p:cBhvr>
                                        <p:cTn id="59" dur="1" fill="hold">
                                          <p:stCondLst>
                                            <p:cond delay="499"/>
                                          </p:stCondLst>
                                        </p:cTn>
                                        <p:tgtEl>
                                          <p:spTgt spid="6"/>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13"/>
                                        </p:tgtEl>
                                      </p:cBhvr>
                                    </p:animEffect>
                                    <p:set>
                                      <p:cBhvr>
                                        <p:cTn id="65" dur="1" fill="hold">
                                          <p:stCondLst>
                                            <p:cond delay="499"/>
                                          </p:stCondLst>
                                        </p:cTn>
                                        <p:tgtEl>
                                          <p:spTgt spid="13"/>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16"/>
                                        </p:tgtEl>
                                      </p:cBhvr>
                                    </p:animEffect>
                                    <p:set>
                                      <p:cBhvr>
                                        <p:cTn id="68"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4" grpId="0"/>
      <p:bldP spid="4" grpId="1"/>
      <p:bldP spid="5" grpId="0"/>
      <p:bldP spid="5" grpId="1"/>
      <p:bldP spid="6" grpId="0"/>
      <p:bldP spid="6" grpId="1"/>
      <p:bldP spid="8" grpId="0"/>
      <p:bldP spid="8" grpId="1"/>
      <p:bldP spid="9" grpId="0"/>
      <p:bldP spid="9" grpId="1"/>
      <p:bldP spid="10" grpId="0"/>
      <p:bldP spid="10" grpId="1"/>
      <p:bldP spid="13" grpId="0"/>
      <p:bldP spid="13" grpId="1"/>
      <p:bldP spid="16" grpId="0"/>
      <p:bldP spid="16" grpId="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69855" y="114271"/>
            <a:ext cx="9039240" cy="915800"/>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解读</a:t>
            </a:r>
            <a:r>
              <a:rPr lang="zh-CN" altLang="en-US" sz="2200" b="1" dirty="0">
                <a:latin typeface="Times New Roman" panose="02020603050405020304" pitchFamily="18" charset="0"/>
                <a:ea typeface="华文细黑" panose="02010600040101010101" pitchFamily="2" charset="-122"/>
              </a:rPr>
              <a:t>光照强度影响光合作用强度的</a:t>
            </a:r>
            <a:r>
              <a:rPr lang="zh-CN" altLang="en-US" sz="2200" b="1" dirty="0" smtClean="0">
                <a:latin typeface="Times New Roman" panose="02020603050405020304" pitchFamily="18" charset="0"/>
                <a:ea typeface="华文细黑" panose="02010600040101010101" pitchFamily="2" charset="-122"/>
              </a:rPr>
              <a:t>曲线</a:t>
            </a:r>
            <a:r>
              <a:rPr lang="zh-CN" altLang="en-US" sz="4000" b="1" dirty="0" smtClean="0">
                <a:solidFill>
                  <a:srgbClr val="FF0000"/>
                </a:solidFill>
                <a:latin typeface="Times New Roman" panose="02020603050405020304" pitchFamily="18" charset="0"/>
                <a:ea typeface="华文细黑" panose="02010600040101010101" pitchFamily="2" charset="-122"/>
              </a:rPr>
              <a:t>重点突破</a:t>
            </a:r>
            <a:endParaRPr lang="en-US" altLang="zh-CN" sz="4000" b="1" dirty="0">
              <a:solidFill>
                <a:srgbClr val="FF0000"/>
              </a:solidFill>
              <a:latin typeface="Times New Roman" panose="02020603050405020304" pitchFamily="18" charset="0"/>
              <a:ea typeface="华文细黑" panose="02010600040101010101" pitchFamily="2" charset="-122"/>
            </a:endParaRPr>
          </a:p>
        </p:txBody>
      </p:sp>
      <p:graphicFrame>
        <p:nvGraphicFramePr>
          <p:cNvPr id="2" name="表格 1"/>
          <p:cNvGraphicFramePr>
            <a:graphicFrameLocks noGrp="1"/>
          </p:cNvGraphicFramePr>
          <p:nvPr>
            <p:extLst>
              <p:ext uri="{D42A27DB-BD31-4B8C-83A1-F6EECF244321}">
                <p14:modId xmlns:p14="http://schemas.microsoft.com/office/powerpoint/2010/main" xmlns="" val="1928850835"/>
              </p:ext>
            </p:extLst>
          </p:nvPr>
        </p:nvGraphicFramePr>
        <p:xfrm>
          <a:off x="214282" y="1500174"/>
          <a:ext cx="6049459" cy="2971800"/>
        </p:xfrm>
        <a:graphic>
          <a:graphicData uri="http://schemas.openxmlformats.org/drawingml/2006/table">
            <a:tbl>
              <a:tblPr>
                <a:tableStyleId>{5C22544A-7EE6-4342-B048-85BDC9FD1C3A}</a:tableStyleId>
              </a:tblPr>
              <a:tblGrid>
                <a:gridCol w="820581"/>
                <a:gridCol w="5228878"/>
              </a:tblGrid>
              <a:tr h="1188445">
                <a:tc>
                  <a:txBody>
                    <a:bodyPr/>
                    <a:lstStyle/>
                    <a:p>
                      <a:pPr algn="ctr">
                        <a:lnSpc>
                          <a:spcPct val="150000"/>
                        </a:lnSpc>
                        <a:spcAft>
                          <a:spcPts val="0"/>
                        </a:spcAft>
                      </a:pPr>
                      <a:r>
                        <a:rPr lang="en-US" sz="2600" b="1" i="0" kern="100" dirty="0" smtClean="0">
                          <a:effectLst/>
                          <a:latin typeface="Times New Roman" panose="02020603050405020304" pitchFamily="18" charset="0"/>
                          <a:ea typeface="华文细黑" panose="02010600040101010101" pitchFamily="2" charset="-122"/>
                        </a:rPr>
                        <a:t>BC</a:t>
                      </a:r>
                      <a:r>
                        <a:rPr lang="zh-CN" altLang="en-US" sz="2600" b="1" i="0" kern="100" dirty="0" smtClean="0">
                          <a:effectLst/>
                          <a:latin typeface="Times New Roman" panose="02020603050405020304" pitchFamily="18" charset="0"/>
                          <a:ea typeface="华文细黑" panose="02010600040101010101" pitchFamily="2" charset="-122"/>
                        </a:rPr>
                        <a:t>段</a:t>
                      </a:r>
                      <a:endParaRPr lang="zh-CN" altLang="en-US" sz="2600" b="1" i="0" kern="100" dirty="0">
                        <a:effectLst/>
                        <a:latin typeface="Times New Roman" panose="02020603050405020304" pitchFamily="18" charset="0"/>
                        <a:ea typeface="华文细黑" panose="02010600040101010101" pitchFamily="2" charset="-122"/>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l">
                        <a:lnSpc>
                          <a:spcPct val="150000"/>
                        </a:lnSpc>
                        <a:spcAft>
                          <a:spcPts val="0"/>
                        </a:spcAft>
                      </a:pPr>
                      <a:r>
                        <a:rPr lang="en-US" altLang="zh-CN" sz="2600" b="1" i="0" u="none" kern="100" dirty="0" smtClean="0">
                          <a:effectLst/>
                          <a:latin typeface="Times New Roman" panose="02020603050405020304" pitchFamily="18" charset="0"/>
                          <a:ea typeface="华文细黑" panose="02010600040101010101" pitchFamily="2" charset="-122"/>
                          <a:cs typeface="Courier New"/>
                        </a:rPr>
                        <a:t>___________________________________________________________________________</a:t>
                      </a:r>
                      <a:endParaRPr lang="zh-CN" sz="2600" b="1" i="0" u="none"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1188445">
                <a:tc>
                  <a:txBody>
                    <a:bodyPr/>
                    <a:lstStyle/>
                    <a:p>
                      <a:pPr algn="ctr">
                        <a:lnSpc>
                          <a:spcPct val="150000"/>
                        </a:lnSpc>
                        <a:spcAft>
                          <a:spcPts val="0"/>
                        </a:spcAft>
                      </a:pPr>
                      <a:r>
                        <a:rPr lang="en-US" sz="2600" b="1" i="0" kern="100" dirty="0" smtClean="0">
                          <a:effectLst/>
                          <a:latin typeface="Times New Roman" panose="02020603050405020304" pitchFamily="18" charset="0"/>
                          <a:ea typeface="华文细黑" panose="02010600040101010101" pitchFamily="2" charset="-122"/>
                        </a:rPr>
                        <a:t>C</a:t>
                      </a:r>
                      <a:r>
                        <a:rPr lang="zh-CN" altLang="en-US" sz="2600" b="1" i="0" kern="100" dirty="0" smtClean="0">
                          <a:effectLst/>
                          <a:latin typeface="Times New Roman" panose="02020603050405020304" pitchFamily="18" charset="0"/>
                          <a:ea typeface="华文细黑" panose="02010600040101010101" pitchFamily="2" charset="-122"/>
                        </a:rPr>
                        <a:t>点</a:t>
                      </a:r>
                      <a:endParaRPr lang="zh-CN" altLang="en-US" sz="2600" b="1" i="0" kern="100" dirty="0">
                        <a:effectLst/>
                        <a:latin typeface="Times New Roman" panose="02020603050405020304" pitchFamily="18" charset="0"/>
                        <a:ea typeface="华文细黑" panose="02010600040101010101" pitchFamily="2" charset="-122"/>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l">
                        <a:lnSpc>
                          <a:spcPct val="150000"/>
                        </a:lnSpc>
                        <a:spcAft>
                          <a:spcPts val="0"/>
                        </a:spcAft>
                      </a:pPr>
                      <a:r>
                        <a:rPr lang="en-US" altLang="zh-CN" sz="2600" b="1" i="0" u="none" kern="100" dirty="0" smtClean="0">
                          <a:effectLst/>
                          <a:latin typeface="Times New Roman" panose="02020603050405020304" pitchFamily="18" charset="0"/>
                          <a:ea typeface="华文细黑" panose="02010600040101010101" pitchFamily="2" charset="-122"/>
                          <a:cs typeface="Courier New"/>
                        </a:rPr>
                        <a:t>___________________________________________________</a:t>
                      </a:r>
                      <a:endParaRPr lang="zh-CN" sz="2600" b="1" i="0" u="none" kern="10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bl>
          </a:graphicData>
        </a:graphic>
      </p:graphicFrame>
      <p:pic>
        <p:nvPicPr>
          <p:cNvPr id="6" name="Picture 2" descr="18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812519" y="2786058"/>
            <a:ext cx="3331481" cy="29449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extBox 6"/>
          <p:cNvSpPr txBox="1"/>
          <p:nvPr/>
        </p:nvSpPr>
        <p:spPr>
          <a:xfrm>
            <a:off x="1071538" y="1428736"/>
            <a:ext cx="5131238" cy="1903891"/>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pPr>
              <a:lnSpc>
                <a:spcPct val="150000"/>
              </a:lnSpc>
            </a:pPr>
            <a:r>
              <a:rPr lang="zh-CN" altLang="en-US" b="1" dirty="0"/>
              <a:t>随着光照强度不断加强，光合作用强度不断加强，光合作用强度大于细胞呼吸强度</a:t>
            </a:r>
          </a:p>
        </p:txBody>
      </p:sp>
      <p:sp>
        <p:nvSpPr>
          <p:cNvPr id="8" name="TextBox 7"/>
          <p:cNvSpPr txBox="1"/>
          <p:nvPr/>
        </p:nvSpPr>
        <p:spPr>
          <a:xfrm>
            <a:off x="1214414" y="3286124"/>
            <a:ext cx="5131238" cy="1303727"/>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pPr>
              <a:lnSpc>
                <a:spcPct val="150000"/>
              </a:lnSpc>
            </a:pPr>
            <a:r>
              <a:rPr lang="zh-CN" altLang="en-US" b="1" dirty="0"/>
              <a:t>光饱和点，继续增加光照强度，光合作用强度不再增加</a:t>
            </a:r>
          </a:p>
        </p:txBody>
      </p:sp>
      <p:sp>
        <p:nvSpPr>
          <p:cNvPr id="9" name="矩形 8"/>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圆角矩形 9"/>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27936070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7"/>
                                        </p:tgtEl>
                                      </p:cBhvr>
                                    </p:animEffect>
                                    <p:set>
                                      <p:cBhvr>
                                        <p:cTn id="17" dur="1" fill="hold">
                                          <p:stCondLst>
                                            <p:cond delay="499"/>
                                          </p:stCondLst>
                                        </p:cTn>
                                        <p:tgtEl>
                                          <p:spTgt spid="7"/>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8"/>
                                        </p:tgtEl>
                                      </p:cBhvr>
                                    </p:animEffect>
                                    <p:set>
                                      <p:cBhvr>
                                        <p:cTn id="20"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7" grpId="0"/>
      <p:bldP spid="7" grpId="1"/>
      <p:bldP spid="8" grpId="0"/>
      <p:bldP spid="8" grpId="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20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00034" y="142852"/>
            <a:ext cx="7643867" cy="46439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4905" y="114209"/>
            <a:ext cx="9055082" cy="1119061"/>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下列</a:t>
            </a:r>
            <a:r>
              <a:rPr lang="zh-CN" altLang="en-US" sz="2200" b="1" dirty="0">
                <a:latin typeface="Times New Roman" panose="02020603050405020304" pitchFamily="18" charset="0"/>
                <a:ea typeface="华文细黑" panose="02010600040101010101" pitchFamily="2" charset="-122"/>
              </a:rPr>
              <a:t>为叶肉细胞内线粒体与叶绿体之间的气体变化图示，据图判断生理过程</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a:latin typeface="Times New Roman" panose="02020603050405020304" pitchFamily="18" charset="0"/>
              <a:ea typeface="华文细黑" panose="02010600040101010101" pitchFamily="2" charset="-122"/>
            </a:endParaRPr>
          </a:p>
        </p:txBody>
      </p:sp>
      <p:pic>
        <p:nvPicPr>
          <p:cNvPr id="6146" name="Picture 2" descr="201"/>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277205" y="712419"/>
            <a:ext cx="6211499" cy="35804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6"/>
          <p:cNvSpPr/>
          <p:nvPr/>
        </p:nvSpPr>
        <p:spPr>
          <a:xfrm>
            <a:off x="88918" y="4143380"/>
            <a:ext cx="9055082" cy="2134723"/>
          </a:xfrm>
          <a:prstGeom prst="rect">
            <a:avLst/>
          </a:prstGeom>
        </p:spPr>
        <p:txBody>
          <a:bodyPr wrap="square" lIns="102398" tIns="51199" rIns="102398" bIns="51199">
            <a:spAutoFit/>
          </a:bodyPr>
          <a:lstStyle/>
          <a:p>
            <a:pPr>
              <a:lnSpc>
                <a:spcPct val="150000"/>
              </a:lnSpc>
            </a:pPr>
            <a:r>
              <a:rPr lang="zh-CN" altLang="en-US" sz="2200" b="1" dirty="0">
                <a:latin typeface="Times New Roman" panose="02020603050405020304" pitchFamily="18" charset="0"/>
                <a:ea typeface="华文细黑" panose="02010600040101010101" pitchFamily="2" charset="-122"/>
              </a:rPr>
              <a:t>图①：表示黑暗中，只</a:t>
            </a:r>
            <a:r>
              <a:rPr lang="zh-CN" altLang="en-US" sz="2200" b="1" dirty="0" smtClean="0">
                <a:latin typeface="Times New Roman" panose="02020603050405020304" pitchFamily="18" charset="0"/>
                <a:ea typeface="华文细黑" panose="02010600040101010101" pitchFamily="2" charset="-122"/>
              </a:rPr>
              <a:t>进行</a:t>
            </a:r>
            <a:r>
              <a:rPr lang="en-US" altLang="zh-CN" sz="2200" b="1" dirty="0" smtClean="0">
                <a:latin typeface="Times New Roman" panose="02020603050405020304" pitchFamily="18" charset="0"/>
                <a:ea typeface="华文细黑" panose="02010600040101010101" pitchFamily="2" charset="-122"/>
              </a:rPr>
              <a:t>_________</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图</a:t>
            </a:r>
            <a:r>
              <a:rPr lang="zh-CN" altLang="en-US" sz="2200" b="1" dirty="0">
                <a:latin typeface="Times New Roman" panose="02020603050405020304" pitchFamily="18" charset="0"/>
                <a:ea typeface="华文细黑" panose="02010600040101010101" pitchFamily="2" charset="-122"/>
              </a:rPr>
              <a:t>②：表示细胞</a:t>
            </a:r>
            <a:r>
              <a:rPr lang="zh-CN" altLang="en-US" sz="2200" b="1" dirty="0" smtClean="0">
                <a:latin typeface="Times New Roman" panose="02020603050405020304" pitchFamily="18" charset="0"/>
                <a:ea typeface="华文细黑" panose="02010600040101010101" pitchFamily="2" charset="-122"/>
              </a:rPr>
              <a:t>呼吸速率</a:t>
            </a:r>
            <a:r>
              <a:rPr lang="en-US" altLang="zh-CN" sz="2200" b="1" dirty="0" smtClean="0">
                <a:latin typeface="Times New Roman" panose="02020603050405020304" pitchFamily="18" charset="0"/>
                <a:ea typeface="华文细黑" panose="02010600040101010101" pitchFamily="2" charset="-122"/>
              </a:rPr>
              <a:t>___</a:t>
            </a:r>
            <a:r>
              <a:rPr lang="zh-CN" altLang="en-US" sz="2200" b="1" dirty="0" smtClean="0">
                <a:latin typeface="Times New Roman" panose="02020603050405020304" pitchFamily="18" charset="0"/>
                <a:ea typeface="华文细黑" panose="02010600040101010101" pitchFamily="2" charset="-122"/>
              </a:rPr>
              <a:t>光合作用</a:t>
            </a:r>
            <a:r>
              <a:rPr lang="zh-CN" altLang="en-US" sz="2200" b="1" dirty="0">
                <a:latin typeface="Times New Roman" panose="02020603050405020304" pitchFamily="18" charset="0"/>
                <a:ea typeface="华文细黑" panose="02010600040101010101" pitchFamily="2" charset="-122"/>
              </a:rPr>
              <a:t>速率；</a:t>
            </a:r>
          </a:p>
          <a:p>
            <a:pPr>
              <a:lnSpc>
                <a:spcPct val="150000"/>
              </a:lnSpc>
            </a:pPr>
            <a:r>
              <a:rPr lang="zh-CN" altLang="en-US" sz="2200" b="1" dirty="0">
                <a:latin typeface="Times New Roman" panose="02020603050405020304" pitchFamily="18" charset="0"/>
                <a:ea typeface="华文细黑" panose="02010600040101010101" pitchFamily="2" charset="-122"/>
              </a:rPr>
              <a:t>图③：表示细胞</a:t>
            </a:r>
            <a:r>
              <a:rPr lang="zh-CN" altLang="en-US" sz="2200" b="1" dirty="0" smtClean="0">
                <a:latin typeface="Times New Roman" panose="02020603050405020304" pitchFamily="18" charset="0"/>
                <a:ea typeface="华文细黑" panose="02010600040101010101" pitchFamily="2" charset="-122"/>
              </a:rPr>
              <a:t>呼吸速率</a:t>
            </a:r>
            <a:r>
              <a:rPr lang="en-US" altLang="zh-CN" sz="2200" b="1" dirty="0" smtClean="0">
                <a:latin typeface="Times New Roman" panose="02020603050405020304" pitchFamily="18" charset="0"/>
                <a:ea typeface="华文细黑" panose="02010600040101010101" pitchFamily="2" charset="-122"/>
              </a:rPr>
              <a:t>___</a:t>
            </a:r>
            <a:r>
              <a:rPr lang="zh-CN" altLang="en-US" sz="2200" b="1" dirty="0" smtClean="0">
                <a:latin typeface="Times New Roman" panose="02020603050405020304" pitchFamily="18" charset="0"/>
                <a:ea typeface="华文细黑" panose="02010600040101010101" pitchFamily="2" charset="-122"/>
              </a:rPr>
              <a:t>光合作用</a:t>
            </a:r>
            <a:r>
              <a:rPr lang="zh-CN" altLang="en-US" sz="2200" b="1" dirty="0">
                <a:latin typeface="Times New Roman" panose="02020603050405020304" pitchFamily="18" charset="0"/>
                <a:ea typeface="华文细黑" panose="02010600040101010101" pitchFamily="2" charset="-122"/>
              </a:rPr>
              <a:t>速率</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图</a:t>
            </a:r>
            <a:r>
              <a:rPr lang="zh-CN" altLang="en-US" sz="2200" b="1" dirty="0">
                <a:latin typeface="Times New Roman" panose="02020603050405020304" pitchFamily="18" charset="0"/>
                <a:ea typeface="华文细黑" panose="02010600040101010101" pitchFamily="2" charset="-122"/>
              </a:rPr>
              <a:t>④：表示细胞</a:t>
            </a:r>
            <a:r>
              <a:rPr lang="zh-CN" altLang="en-US" sz="2200" b="1" dirty="0" smtClean="0">
                <a:latin typeface="Times New Roman" panose="02020603050405020304" pitchFamily="18" charset="0"/>
                <a:ea typeface="华文细黑" panose="02010600040101010101" pitchFamily="2" charset="-122"/>
              </a:rPr>
              <a:t>呼吸速率</a:t>
            </a:r>
            <a:r>
              <a:rPr lang="en-US" altLang="zh-CN" sz="2200" b="1" dirty="0" smtClean="0">
                <a:latin typeface="Times New Roman" panose="02020603050405020304" pitchFamily="18" charset="0"/>
                <a:ea typeface="华文细黑" panose="02010600040101010101" pitchFamily="2" charset="-122"/>
              </a:rPr>
              <a:t>___</a:t>
            </a:r>
            <a:r>
              <a:rPr lang="zh-CN" altLang="en-US" sz="2200" b="1" dirty="0" smtClean="0">
                <a:latin typeface="Times New Roman" panose="02020603050405020304" pitchFamily="18" charset="0"/>
                <a:ea typeface="华文细黑" panose="02010600040101010101" pitchFamily="2" charset="-122"/>
              </a:rPr>
              <a:t>光合作用</a:t>
            </a:r>
            <a:r>
              <a:rPr lang="zh-CN" altLang="en-US" sz="2200" b="1" dirty="0">
                <a:latin typeface="Times New Roman" panose="02020603050405020304" pitchFamily="18" charset="0"/>
                <a:ea typeface="华文细黑" panose="02010600040101010101" pitchFamily="2" charset="-122"/>
              </a:rPr>
              <a:t>速率。</a:t>
            </a:r>
          </a:p>
        </p:txBody>
      </p:sp>
      <p:sp>
        <p:nvSpPr>
          <p:cNvPr id="8" name="TextBox 7"/>
          <p:cNvSpPr txBox="1"/>
          <p:nvPr/>
        </p:nvSpPr>
        <p:spPr>
          <a:xfrm>
            <a:off x="3357554" y="4214818"/>
            <a:ext cx="2106508"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细胞呼吸</a:t>
            </a:r>
          </a:p>
        </p:txBody>
      </p:sp>
      <p:sp>
        <p:nvSpPr>
          <p:cNvPr id="9" name="TextBox 8"/>
          <p:cNvSpPr txBox="1"/>
          <p:nvPr/>
        </p:nvSpPr>
        <p:spPr>
          <a:xfrm>
            <a:off x="3214678" y="4714884"/>
            <a:ext cx="492826"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a:t>
            </a:r>
          </a:p>
        </p:txBody>
      </p:sp>
      <p:sp>
        <p:nvSpPr>
          <p:cNvPr id="10" name="TextBox 9"/>
          <p:cNvSpPr txBox="1"/>
          <p:nvPr/>
        </p:nvSpPr>
        <p:spPr>
          <a:xfrm>
            <a:off x="3286116" y="5143512"/>
            <a:ext cx="486537"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a:t>
            </a:r>
          </a:p>
        </p:txBody>
      </p:sp>
      <p:sp>
        <p:nvSpPr>
          <p:cNvPr id="12" name="TextBox 11"/>
          <p:cNvSpPr txBox="1"/>
          <p:nvPr/>
        </p:nvSpPr>
        <p:spPr>
          <a:xfrm>
            <a:off x="3286116" y="5643578"/>
            <a:ext cx="540130"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a:t>
            </a:r>
          </a:p>
        </p:txBody>
      </p:sp>
      <p:sp>
        <p:nvSpPr>
          <p:cNvPr id="11" name="矩形 10"/>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3" name="圆角矩形 12"/>
          <p:cNvSpPr/>
          <p:nvPr/>
        </p:nvSpPr>
        <p:spPr>
          <a:xfrm>
            <a:off x="7704755"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
        <p:nvSpPr>
          <p:cNvPr id="14" name="矩形 13"/>
          <p:cNvSpPr/>
          <p:nvPr/>
        </p:nvSpPr>
        <p:spPr>
          <a:xfrm>
            <a:off x="5357818" y="4071942"/>
            <a:ext cx="4175902" cy="1144837"/>
          </a:xfrm>
          <a:prstGeom prst="rect">
            <a:avLst/>
          </a:prstGeom>
        </p:spPr>
        <p:txBody>
          <a:bodyPr wrap="square" lIns="102398" tIns="51199" rIns="102398" bIns="51199">
            <a:spAutoFit/>
          </a:bodyPr>
          <a:lstStyle/>
          <a:p>
            <a:pPr>
              <a:lnSpc>
                <a:spcPct val="150000"/>
              </a:lnSpc>
            </a:pPr>
            <a:r>
              <a:rPr lang="zh-CN" altLang="en-US" sz="2400" b="1" dirty="0" smtClean="0">
                <a:solidFill>
                  <a:srgbClr val="FF0000"/>
                </a:solidFill>
                <a:latin typeface="Times New Roman" panose="02020603050405020304" pitchFamily="18" charset="0"/>
                <a:ea typeface="华文细黑" panose="02010600040101010101" pitchFamily="2" charset="-122"/>
              </a:rPr>
              <a:t>叶绿体</a:t>
            </a:r>
            <a:r>
              <a:rPr lang="zh-CN" altLang="en-US" sz="2400" b="1" dirty="0">
                <a:solidFill>
                  <a:srgbClr val="FF0000"/>
                </a:solidFill>
                <a:latin typeface="Times New Roman" panose="02020603050405020304" pitchFamily="18" charset="0"/>
                <a:ea typeface="华文细黑" panose="02010600040101010101" pitchFamily="2" charset="-122"/>
              </a:rPr>
              <a:t>吸收</a:t>
            </a:r>
            <a:r>
              <a:rPr lang="en-US" altLang="zh-CN" sz="2400" b="1" dirty="0">
                <a:solidFill>
                  <a:srgbClr val="FF0000"/>
                </a:solidFill>
                <a:latin typeface="Times New Roman" panose="02020603050405020304" pitchFamily="18" charset="0"/>
                <a:ea typeface="华文细黑" panose="02010600040101010101" pitchFamily="2" charset="-122"/>
              </a:rPr>
              <a:t>CO</a:t>
            </a:r>
            <a:r>
              <a:rPr lang="en-US" altLang="zh-CN" sz="2400" b="1" baseline="-25000" dirty="0">
                <a:solidFill>
                  <a:srgbClr val="FF0000"/>
                </a:solidFill>
                <a:latin typeface="Times New Roman" panose="02020603050405020304" pitchFamily="18" charset="0"/>
                <a:ea typeface="华文细黑" panose="02010600040101010101" pitchFamily="2" charset="-122"/>
              </a:rPr>
              <a:t>2</a:t>
            </a:r>
            <a:r>
              <a:rPr lang="zh-CN" altLang="en-US" sz="2400" b="1" dirty="0">
                <a:solidFill>
                  <a:srgbClr val="FF0000"/>
                </a:solidFill>
                <a:latin typeface="Times New Roman" panose="02020603050405020304" pitchFamily="18" charset="0"/>
                <a:ea typeface="华文细黑" panose="02010600040101010101" pitchFamily="2" charset="-122"/>
              </a:rPr>
              <a:t>的量</a:t>
            </a:r>
            <a:r>
              <a:rPr lang="zh-CN" altLang="en-US" sz="2400" b="1" dirty="0" smtClean="0">
                <a:solidFill>
                  <a:srgbClr val="FF0000"/>
                </a:solidFill>
                <a:latin typeface="Times New Roman" panose="02020603050405020304" pitchFamily="18" charset="0"/>
                <a:ea typeface="华文细黑" panose="02010600040101010101" pitchFamily="2" charset="-122"/>
              </a:rPr>
              <a:t>属于</a:t>
            </a:r>
            <a:endParaRPr lang="en-US" altLang="zh-CN" sz="2400" b="1" dirty="0" smtClean="0">
              <a:solidFill>
                <a:srgbClr val="FF0000"/>
              </a:solidFill>
              <a:latin typeface="Times New Roman" panose="02020603050405020304" pitchFamily="18" charset="0"/>
              <a:ea typeface="华文细黑" panose="02010600040101010101" pitchFamily="2" charset="-122"/>
            </a:endParaRPr>
          </a:p>
          <a:p>
            <a:pPr>
              <a:lnSpc>
                <a:spcPct val="150000"/>
              </a:lnSpc>
            </a:pPr>
            <a:r>
              <a:rPr lang="zh-CN" altLang="en-US" sz="2400" b="1" dirty="0" smtClean="0">
                <a:solidFill>
                  <a:srgbClr val="FF0000"/>
                </a:solidFill>
                <a:latin typeface="Times New Roman" panose="02020603050405020304" pitchFamily="18" charset="0"/>
                <a:ea typeface="华文细黑" panose="02010600040101010101" pitchFamily="2" charset="-122"/>
              </a:rPr>
              <a:t>真</a:t>
            </a:r>
            <a:r>
              <a:rPr lang="zh-CN" altLang="en-US" sz="2400" b="1" dirty="0">
                <a:solidFill>
                  <a:srgbClr val="FF0000"/>
                </a:solidFill>
                <a:latin typeface="Times New Roman" panose="02020603050405020304" pitchFamily="18" charset="0"/>
                <a:ea typeface="华文细黑" panose="02010600040101010101" pitchFamily="2" charset="-122"/>
              </a:rPr>
              <a:t>光合作用还是净光合作用</a:t>
            </a:r>
            <a:r>
              <a:rPr lang="zh-CN" altLang="en-US" sz="2400" b="1" dirty="0" smtClean="0">
                <a:latin typeface="Times New Roman" panose="02020603050405020304" pitchFamily="18" charset="0"/>
                <a:ea typeface="华文细黑" panose="02010600040101010101" pitchFamily="2" charset="-122"/>
              </a:rPr>
              <a:t>？</a:t>
            </a:r>
            <a:endParaRPr lang="zh-CN" altLang="en-US" sz="2400" b="1" dirty="0">
              <a:latin typeface="Times New Roman" panose="02020603050405020304" pitchFamily="18" charset="0"/>
              <a:ea typeface="华文细黑" panose="02010600040101010101" pitchFamily="2" charset="-122"/>
            </a:endParaRPr>
          </a:p>
        </p:txBody>
      </p:sp>
      <p:sp>
        <p:nvSpPr>
          <p:cNvPr id="15" name="TextBox 14"/>
          <p:cNvSpPr txBox="1"/>
          <p:nvPr/>
        </p:nvSpPr>
        <p:spPr>
          <a:xfrm>
            <a:off x="6000760" y="5357826"/>
            <a:ext cx="2921817" cy="631548"/>
          </a:xfrm>
          <a:prstGeom prst="rect">
            <a:avLst/>
          </a:prstGeom>
          <a:noFill/>
        </p:spPr>
        <p:txBody>
          <a:bodyPr wrap="square" lIns="76800" tIns="38400" rIns="76800" bIns="38400" rtlCol="0">
            <a:spAutoFit/>
          </a:bodyPr>
          <a:lstStyle/>
          <a:p>
            <a:pPr>
              <a:lnSpc>
                <a:spcPct val="150000"/>
              </a:lnSpc>
            </a:pPr>
            <a:r>
              <a:rPr lang="zh-CN" altLang="en-US" sz="2400" b="1" kern="100" dirty="0" smtClean="0">
                <a:solidFill>
                  <a:srgbClr val="0000FF"/>
                </a:solidFill>
                <a:latin typeface="Times New Roman" panose="02020603050405020304" pitchFamily="18" charset="0"/>
                <a:ea typeface="华文细黑" panose="02010600040101010101" pitchFamily="2" charset="-122"/>
                <a:cs typeface="Times New Roman"/>
              </a:rPr>
              <a:t>真</a:t>
            </a:r>
            <a:r>
              <a:rPr lang="zh-CN" altLang="en-US" sz="2400" b="1" kern="100" dirty="0">
                <a:solidFill>
                  <a:srgbClr val="0000FF"/>
                </a:solidFill>
                <a:latin typeface="Times New Roman" panose="02020603050405020304" pitchFamily="18" charset="0"/>
                <a:ea typeface="华文细黑" panose="02010600040101010101" pitchFamily="2" charset="-122"/>
                <a:cs typeface="Times New Roman"/>
              </a:rPr>
              <a:t>光合作用。</a:t>
            </a:r>
          </a:p>
        </p:txBody>
      </p:sp>
      <p:sp>
        <p:nvSpPr>
          <p:cNvPr id="17" name="圆角矩形 16">
            <a:hlinkClick r:id="rId3" action="ppaction://hlinksldjump"/>
          </p:cNvPr>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0000CC"/>
                </a:solidFill>
                <a:latin typeface="黑体" pitchFamily="49" charset="-122"/>
                <a:ea typeface="黑体" pitchFamily="49" charset="-122"/>
              </a:rPr>
              <a:t>返回</a:t>
            </a:r>
            <a:endParaRPr lang="zh-CN" altLang="en-US" sz="1200" dirty="0">
              <a:solidFill>
                <a:srgbClr val="0000CC"/>
              </a:solidFill>
              <a:latin typeface="黑体" pitchFamily="49" charset="-122"/>
              <a:ea typeface="黑体" pitchFamily="49" charset="-122"/>
            </a:endParaRPr>
          </a:p>
        </p:txBody>
      </p:sp>
    </p:spTree>
    <p:extLst>
      <p:ext uri="{BB962C8B-B14F-4D97-AF65-F5344CB8AC3E}">
        <p14:creationId xmlns:p14="http://schemas.microsoft.com/office/powerpoint/2010/main" xmlns="" val="27594409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8"/>
                                        </p:tgtEl>
                                      </p:cBhvr>
                                    </p:animEffect>
                                    <p:set>
                                      <p:cBhvr>
                                        <p:cTn id="32" dur="1" fill="hold">
                                          <p:stCondLst>
                                            <p:cond delay="499"/>
                                          </p:stCondLst>
                                        </p:cTn>
                                        <p:tgtEl>
                                          <p:spTgt spid="8"/>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9"/>
                                        </p:tgtEl>
                                      </p:cBhvr>
                                    </p:animEffect>
                                    <p:set>
                                      <p:cBhvr>
                                        <p:cTn id="35" dur="1" fill="hold">
                                          <p:stCondLst>
                                            <p:cond delay="499"/>
                                          </p:stCondLst>
                                        </p:cTn>
                                        <p:tgtEl>
                                          <p:spTgt spid="9"/>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0"/>
                                        </p:tgtEl>
                                      </p:cBhvr>
                                    </p:animEffect>
                                    <p:set>
                                      <p:cBhvr>
                                        <p:cTn id="38" dur="1" fill="hold">
                                          <p:stCondLst>
                                            <p:cond delay="499"/>
                                          </p:stCondLst>
                                        </p:cTn>
                                        <p:tgtEl>
                                          <p:spTgt spid="10"/>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12"/>
                                        </p:tgtEl>
                                      </p:cBhvr>
                                    </p:animEffect>
                                    <p:set>
                                      <p:cBhvr>
                                        <p:cTn id="41" dur="1" fill="hold">
                                          <p:stCondLst>
                                            <p:cond delay="499"/>
                                          </p:stCondLst>
                                        </p:cTn>
                                        <p:tgtEl>
                                          <p:spTgt spid="12"/>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15"/>
                                        </p:tgtEl>
                                      </p:cBhvr>
                                    </p:animEffect>
                                    <p:set>
                                      <p:cBhvr>
                                        <p:cTn id="44"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9" grpId="0"/>
      <p:bldP spid="9" grpId="1"/>
      <p:bldP spid="10" grpId="0"/>
      <p:bldP spid="10" grpId="1"/>
      <p:bldP spid="12" grpId="0"/>
      <p:bldP spid="12" grpId="1"/>
      <p:bldP spid="15" grpId="0"/>
      <p:bldP spid="15" grpId="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200"/>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732660" y="261381"/>
            <a:ext cx="3289658" cy="38875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2" name="矩形 21"/>
          <p:cNvSpPr/>
          <p:nvPr/>
        </p:nvSpPr>
        <p:spPr>
          <a:xfrm>
            <a:off x="88918" y="45408"/>
            <a:ext cx="8966163" cy="6705205"/>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在</a:t>
            </a:r>
            <a:r>
              <a:rPr lang="zh-CN" altLang="en-US" sz="2200" b="1" dirty="0">
                <a:latin typeface="Times New Roman" panose="02020603050405020304" pitchFamily="18" charset="0"/>
                <a:ea typeface="华文细黑" panose="02010600040101010101" pitchFamily="2" charset="-122"/>
              </a:rPr>
              <a:t>不同的光照条件下，光合速率与呼吸速率的</a:t>
            </a:r>
            <a:r>
              <a:rPr lang="zh-CN" altLang="en-US" sz="2200" b="1" dirty="0" smtClean="0">
                <a:latin typeface="Times New Roman" panose="02020603050405020304" pitchFamily="18" charset="0"/>
                <a:ea typeface="华文细黑" panose="02010600040101010101" pitchFamily="2" charset="-122"/>
              </a:rPr>
              <a:t>计算</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绿色植物组织在黑暗条件下测得的</a:t>
            </a:r>
            <a:r>
              <a:rPr lang="zh-CN" altLang="en-US" sz="2200" b="1" dirty="0" smtClean="0">
                <a:latin typeface="Times New Roman" panose="02020603050405020304" pitchFamily="18" charset="0"/>
                <a:ea typeface="华文细黑" panose="02010600040101010101" pitchFamily="2" charset="-122"/>
              </a:rPr>
              <a:t>数值表示</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  _________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绿色植物组织在有光的条件下，光合作用</a:t>
            </a:r>
            <a:r>
              <a:rPr lang="zh-CN" altLang="en-US" sz="2200" b="1" dirty="0" smtClean="0">
                <a:latin typeface="Times New Roman" panose="02020603050405020304" pitchFamily="18" charset="0"/>
                <a:ea typeface="华文细黑" panose="02010600040101010101" pitchFamily="2" charset="-122"/>
              </a:rPr>
              <a:t>与</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细胞</a:t>
            </a:r>
            <a:r>
              <a:rPr lang="zh-CN" altLang="en-US" sz="2200" b="1" dirty="0">
                <a:latin typeface="Times New Roman" panose="02020603050405020304" pitchFamily="18" charset="0"/>
                <a:ea typeface="华文细黑" panose="02010600040101010101" pitchFamily="2" charset="-122"/>
              </a:rPr>
              <a:t>呼吸同时进行</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测</a:t>
            </a:r>
            <a:r>
              <a:rPr lang="zh-CN" altLang="en-US" sz="2200" b="1" dirty="0">
                <a:latin typeface="Times New Roman" panose="02020603050405020304" pitchFamily="18" charset="0"/>
                <a:ea typeface="华文细黑" panose="02010600040101010101" pitchFamily="2" charset="-122"/>
              </a:rPr>
              <a:t>得的</a:t>
            </a:r>
            <a:r>
              <a:rPr lang="zh-CN" altLang="en-US" sz="2200" b="1" dirty="0" smtClean="0">
                <a:latin typeface="Times New Roman" panose="02020603050405020304" pitchFamily="18" charset="0"/>
                <a:ea typeface="华文细黑" panose="02010600040101010101" pitchFamily="2" charset="-122"/>
              </a:rPr>
              <a:t>数值表示</a:t>
            </a:r>
            <a:r>
              <a:rPr lang="en-US" altLang="zh-CN" sz="2200" b="1" dirty="0" smtClean="0">
                <a:latin typeface="Times New Roman" panose="02020603050405020304" pitchFamily="18" charset="0"/>
                <a:ea typeface="华文细黑" panose="02010600040101010101" pitchFamily="2" charset="-122"/>
              </a:rPr>
              <a:t>___________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真光合速率＝净光合速率＋呼吸速率</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用</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smtClean="0">
                <a:latin typeface="Times New Roman" panose="02020603050405020304" pitchFamily="18" charset="0"/>
                <a:ea typeface="华文细黑" panose="02010600040101010101" pitchFamily="2" charset="-122"/>
              </a:rPr>
              <a:t>、</a:t>
            </a:r>
            <a:r>
              <a:rPr lang="en-US" altLang="zh-CN" sz="2200" b="1" dirty="0" smtClean="0">
                <a:latin typeface="Times New Roman" panose="02020603050405020304" pitchFamily="18" charset="0"/>
                <a:ea typeface="华文细黑" panose="02010600040101010101" pitchFamily="2" charset="-122"/>
              </a:rPr>
              <a:t>CO</a:t>
            </a:r>
            <a:r>
              <a:rPr lang="en-US" altLang="zh-CN" sz="2200" b="1" baseline="-25000" dirty="0" smtClean="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或葡萄糖的量表示如下：</a:t>
            </a:r>
          </a:p>
          <a:p>
            <a:pPr>
              <a:lnSpc>
                <a:spcPct val="150000"/>
              </a:lnSpc>
            </a:pPr>
            <a:r>
              <a:rPr lang="zh-CN" altLang="en-US" sz="2200" b="1" dirty="0">
                <a:latin typeface="Times New Roman" panose="02020603050405020304" pitchFamily="18" charset="0"/>
                <a:ea typeface="华文细黑" panose="02010600040101010101" pitchFamily="2" charset="-122"/>
              </a:rPr>
              <a:t>①光合作用产生的</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量＝实测的</a:t>
            </a:r>
            <a:r>
              <a:rPr lang="en-US" altLang="zh-CN" sz="2200" b="1" dirty="0" smtClean="0">
                <a:latin typeface="Times New Roman" panose="02020603050405020304" pitchFamily="18" charset="0"/>
                <a:ea typeface="华文细黑" panose="02010600040101010101" pitchFamily="2" charset="-122"/>
              </a:rPr>
              <a:t>O</a:t>
            </a:r>
            <a:r>
              <a:rPr lang="en-US" altLang="zh-CN" sz="2200" b="1" baseline="-25000" dirty="0" smtClean="0">
                <a:latin typeface="Times New Roman" panose="02020603050405020304" pitchFamily="18" charset="0"/>
                <a:ea typeface="华文细黑" panose="02010600040101010101" pitchFamily="2" charset="-122"/>
              </a:rPr>
              <a:t>2</a:t>
            </a:r>
            <a:r>
              <a:rPr lang="en-US" altLang="zh-CN" sz="2200" b="1" dirty="0" smtClean="0">
                <a:latin typeface="Times New Roman" panose="02020603050405020304" pitchFamily="18" charset="0"/>
                <a:ea typeface="华文细黑" panose="02010600040101010101" pitchFamily="2" charset="-122"/>
              </a:rPr>
              <a:t>_______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细胞呼吸消耗的</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量。</a:t>
            </a:r>
          </a:p>
          <a:p>
            <a:pPr>
              <a:lnSpc>
                <a:spcPct val="150000"/>
              </a:lnSpc>
            </a:pPr>
            <a:r>
              <a:rPr lang="zh-CN" altLang="en-US" sz="2200" b="1" dirty="0">
                <a:latin typeface="Times New Roman" panose="02020603050405020304" pitchFamily="18" charset="0"/>
                <a:ea typeface="华文细黑" panose="02010600040101010101" pitchFamily="2" charset="-122"/>
              </a:rPr>
              <a:t>②光合作用固定的</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量＝实测的</a:t>
            </a:r>
            <a:r>
              <a:rPr lang="en-US" altLang="zh-CN" sz="2200" b="1" dirty="0" smtClean="0">
                <a:latin typeface="Times New Roman" panose="02020603050405020304" pitchFamily="18" charset="0"/>
                <a:ea typeface="华文细黑" panose="02010600040101010101" pitchFamily="2" charset="-122"/>
              </a:rPr>
              <a:t>CO</a:t>
            </a:r>
            <a:r>
              <a:rPr lang="en-US" altLang="zh-CN" sz="2200" b="1" baseline="-25000" dirty="0" smtClean="0">
                <a:latin typeface="Times New Roman" panose="02020603050405020304" pitchFamily="18" charset="0"/>
                <a:ea typeface="华文细黑" panose="02010600040101010101" pitchFamily="2" charset="-122"/>
              </a:rPr>
              <a:t>2</a:t>
            </a:r>
            <a:r>
              <a:rPr lang="en-US" altLang="zh-CN" sz="2200" b="1" dirty="0" smtClean="0">
                <a:latin typeface="Times New Roman" panose="02020603050405020304" pitchFamily="18" charset="0"/>
                <a:ea typeface="华文细黑" panose="02010600040101010101" pitchFamily="2" charset="-122"/>
              </a:rPr>
              <a:t>_______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细胞呼吸释放的</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量。</a:t>
            </a:r>
          </a:p>
          <a:p>
            <a:pPr>
              <a:lnSpc>
                <a:spcPct val="150000"/>
              </a:lnSpc>
            </a:pPr>
            <a:r>
              <a:rPr lang="zh-CN" altLang="en-US" sz="2200" b="1" dirty="0">
                <a:latin typeface="Times New Roman" panose="02020603050405020304" pitchFamily="18" charset="0"/>
                <a:ea typeface="华文细黑" panose="02010600040101010101" pitchFamily="2" charset="-122"/>
              </a:rPr>
              <a:t>③光合作用产生的葡萄糖量＝葡萄糖</a:t>
            </a:r>
            <a:r>
              <a:rPr lang="zh-CN" altLang="en-US" sz="2200" b="1" dirty="0" smtClean="0">
                <a:latin typeface="Times New Roman" panose="02020603050405020304" pitchFamily="18" charset="0"/>
                <a:ea typeface="华文细黑" panose="02010600040101010101" pitchFamily="2" charset="-122"/>
              </a:rPr>
              <a:t>的</a:t>
            </a:r>
            <a:r>
              <a:rPr lang="en-US" altLang="zh-CN" sz="2200" b="1" dirty="0" smtClean="0">
                <a:latin typeface="Times New Roman" panose="02020603050405020304" pitchFamily="18" charset="0"/>
                <a:ea typeface="华文细黑" panose="02010600040101010101" pitchFamily="2" charset="-122"/>
              </a:rPr>
              <a:t>________________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细胞呼吸消耗的葡萄糖量</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29" name="TextBox 28"/>
          <p:cNvSpPr txBox="1"/>
          <p:nvPr/>
        </p:nvSpPr>
        <p:spPr>
          <a:xfrm>
            <a:off x="285720" y="1142984"/>
            <a:ext cx="2159989"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呼吸速率</a:t>
            </a:r>
          </a:p>
        </p:txBody>
      </p:sp>
      <p:sp>
        <p:nvSpPr>
          <p:cNvPr id="12" name="TextBox 11"/>
          <p:cNvSpPr txBox="1"/>
          <p:nvPr/>
        </p:nvSpPr>
        <p:spPr>
          <a:xfrm>
            <a:off x="2214546" y="2500306"/>
            <a:ext cx="1956369"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净光合速率</a:t>
            </a:r>
          </a:p>
        </p:txBody>
      </p:sp>
      <p:sp>
        <p:nvSpPr>
          <p:cNvPr id="13" name="TextBox 12"/>
          <p:cNvSpPr txBox="1"/>
          <p:nvPr/>
        </p:nvSpPr>
        <p:spPr>
          <a:xfrm>
            <a:off x="4500562" y="4500570"/>
            <a:ext cx="1620391"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释放</a:t>
            </a:r>
            <a:r>
              <a:rPr lang="zh-CN" altLang="en-US" b="1" dirty="0" smtClean="0"/>
              <a:t>量</a:t>
            </a:r>
            <a:endParaRPr lang="zh-CN" altLang="en-US" b="1" dirty="0"/>
          </a:p>
        </p:txBody>
      </p:sp>
      <p:sp>
        <p:nvSpPr>
          <p:cNvPr id="14" name="TextBox 13"/>
          <p:cNvSpPr txBox="1"/>
          <p:nvPr/>
        </p:nvSpPr>
        <p:spPr>
          <a:xfrm>
            <a:off x="4643438" y="5000636"/>
            <a:ext cx="1620391"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吸收量</a:t>
            </a:r>
          </a:p>
        </p:txBody>
      </p:sp>
      <p:sp>
        <p:nvSpPr>
          <p:cNvPr id="15" name="TextBox 14"/>
          <p:cNvSpPr txBox="1"/>
          <p:nvPr/>
        </p:nvSpPr>
        <p:spPr>
          <a:xfrm>
            <a:off x="4929190" y="5572140"/>
            <a:ext cx="2785912"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积累量</a:t>
            </a:r>
            <a:r>
              <a:rPr lang="en-US" altLang="zh-CN" b="1" dirty="0"/>
              <a:t>(</a:t>
            </a:r>
            <a:r>
              <a:rPr lang="zh-CN" altLang="en-US" b="1" dirty="0"/>
              <a:t>增重部分</a:t>
            </a:r>
            <a:r>
              <a:rPr lang="en-US" altLang="zh-CN" b="1" dirty="0"/>
              <a:t>)</a:t>
            </a:r>
            <a:endParaRPr lang="zh-CN" altLang="en-US" b="1" dirty="0"/>
          </a:p>
        </p:txBody>
      </p:sp>
      <p:sp>
        <p:nvSpPr>
          <p:cNvPr id="9" name="矩形 8"/>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圆角矩形 9"/>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27241216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linds(horizontal)">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29"/>
                                        </p:tgtEl>
                                      </p:cBhvr>
                                    </p:animEffect>
                                    <p:set>
                                      <p:cBhvr>
                                        <p:cTn id="32" dur="1" fill="hold">
                                          <p:stCondLst>
                                            <p:cond delay="499"/>
                                          </p:stCondLst>
                                        </p:cTn>
                                        <p:tgtEl>
                                          <p:spTgt spid="29"/>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12"/>
                                        </p:tgtEl>
                                      </p:cBhvr>
                                    </p:animEffect>
                                    <p:set>
                                      <p:cBhvr>
                                        <p:cTn id="35" dur="1" fill="hold">
                                          <p:stCondLst>
                                            <p:cond delay="499"/>
                                          </p:stCondLst>
                                        </p:cTn>
                                        <p:tgtEl>
                                          <p:spTgt spid="12"/>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3"/>
                                        </p:tgtEl>
                                      </p:cBhvr>
                                    </p:animEffect>
                                    <p:set>
                                      <p:cBhvr>
                                        <p:cTn id="38" dur="1" fill="hold">
                                          <p:stCondLst>
                                            <p:cond delay="499"/>
                                          </p:stCondLst>
                                        </p:cTn>
                                        <p:tgtEl>
                                          <p:spTgt spid="13"/>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14"/>
                                        </p:tgtEl>
                                      </p:cBhvr>
                                    </p:animEffect>
                                    <p:set>
                                      <p:cBhvr>
                                        <p:cTn id="41" dur="1" fill="hold">
                                          <p:stCondLst>
                                            <p:cond delay="499"/>
                                          </p:stCondLst>
                                        </p:cTn>
                                        <p:tgtEl>
                                          <p:spTgt spid="14"/>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15"/>
                                        </p:tgtEl>
                                      </p:cBhvr>
                                    </p:animEffect>
                                    <p:set>
                                      <p:cBhvr>
                                        <p:cTn id="44"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29" grpId="0"/>
      <p:bldP spid="29" grpId="1"/>
      <p:bldP spid="12" grpId="0"/>
      <p:bldP spid="12" grpId="1"/>
      <p:bldP spid="13" grpId="0"/>
      <p:bldP spid="13" grpId="1"/>
      <p:bldP spid="14" grpId="0"/>
      <p:bldP spid="14" grpId="1"/>
      <p:bldP spid="15" grpId="0"/>
      <p:bldP spid="15" grpId="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4" name="圆角矩形 33"/>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a:t>
            </a:r>
            <a:endParaRPr lang="zh-CN" altLang="en-US" sz="1200" dirty="0">
              <a:solidFill>
                <a:srgbClr val="C00000"/>
              </a:solidFill>
              <a:latin typeface="黑体" pitchFamily="49" charset="-122"/>
              <a:ea typeface="黑体" pitchFamily="49" charset="-122"/>
            </a:endParaRPr>
          </a:p>
        </p:txBody>
      </p:sp>
      <p:sp>
        <p:nvSpPr>
          <p:cNvPr id="12" name="矩形 11"/>
          <p:cNvSpPr/>
          <p:nvPr/>
        </p:nvSpPr>
        <p:spPr>
          <a:xfrm>
            <a:off x="231850" y="214290"/>
            <a:ext cx="8912150" cy="4673880"/>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如图为某植物细胞部分结构示意图，据图分析，下列四项叙述中，正确的是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p>
          <a:p>
            <a:pPr>
              <a:lnSpc>
                <a:spcPct val="150000"/>
              </a:lnSpc>
            </a:pPr>
            <a:r>
              <a:rPr lang="en-US" altLang="zh-CN" sz="2200" b="1" dirty="0">
                <a:latin typeface="Times New Roman" panose="02020603050405020304" pitchFamily="18" charset="0"/>
                <a:ea typeface="华文细黑" panose="02010600040101010101" pitchFamily="2" charset="-122"/>
              </a:rPr>
              <a:t> </a:t>
            </a:r>
            <a:r>
              <a:rPr lang="en-US" altLang="zh-CN" sz="2200" b="1" dirty="0" err="1" smtClean="0">
                <a:latin typeface="Times New Roman" panose="02020603050405020304" pitchFamily="18" charset="0"/>
                <a:ea typeface="华文细黑" panose="02010600040101010101" pitchFamily="2" charset="-122"/>
              </a:rPr>
              <a:t>A.a</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箭头表示的是</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进出细胞的</a:t>
            </a:r>
            <a:r>
              <a:rPr lang="zh-CN" altLang="en-US" sz="2200" b="1" dirty="0" smtClean="0">
                <a:latin typeface="Times New Roman" panose="02020603050405020304" pitchFamily="18" charset="0"/>
                <a:ea typeface="华文细黑" panose="02010600040101010101" pitchFamily="2" charset="-122"/>
              </a:rPr>
              <a:t>过程</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err="1">
                <a:latin typeface="Times New Roman" panose="02020603050405020304" pitchFamily="18" charset="0"/>
                <a:ea typeface="华文细黑" panose="02010600040101010101" pitchFamily="2" charset="-122"/>
              </a:rPr>
              <a:t>B.e</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f</a:t>
            </a:r>
            <a:r>
              <a:rPr lang="zh-CN" altLang="en-US" sz="2200" b="1" dirty="0">
                <a:latin typeface="Times New Roman" panose="02020603050405020304" pitchFamily="18" charset="0"/>
                <a:ea typeface="华文细黑" panose="02010600040101010101" pitchFamily="2" charset="-122"/>
              </a:rPr>
              <a:t>箭头表示的是</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进出细胞的</a:t>
            </a:r>
            <a:r>
              <a:rPr lang="zh-CN" altLang="en-US" sz="2200" b="1" dirty="0" smtClean="0">
                <a:latin typeface="Times New Roman" panose="02020603050405020304" pitchFamily="18" charset="0"/>
                <a:ea typeface="华文细黑" panose="02010600040101010101" pitchFamily="2" charset="-122"/>
              </a:rPr>
              <a:t>过程</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C.</a:t>
            </a:r>
            <a:r>
              <a:rPr lang="zh-CN" altLang="en-US" sz="2200" b="1" dirty="0">
                <a:latin typeface="Times New Roman" panose="02020603050405020304" pitchFamily="18" charset="0"/>
                <a:ea typeface="华文细黑" panose="02010600040101010101" pitchFamily="2" charset="-122"/>
              </a:rPr>
              <a:t>以</a:t>
            </a:r>
            <a:r>
              <a:rPr lang="en-US" altLang="zh-CN" sz="2200" b="1" dirty="0">
                <a:latin typeface="Times New Roman" panose="02020603050405020304" pitchFamily="18" charset="0"/>
                <a:ea typeface="华文细黑" panose="02010600040101010101" pitchFamily="2" charset="-122"/>
              </a:rPr>
              <a:t>C</a:t>
            </a:r>
            <a:r>
              <a:rPr lang="en-US" altLang="zh-CN" sz="2200" b="1" baseline="30000" dirty="0">
                <a:latin typeface="Times New Roman" panose="02020603050405020304" pitchFamily="18" charset="0"/>
                <a:ea typeface="华文细黑" panose="02010600040101010101" pitchFamily="2" charset="-122"/>
              </a:rPr>
              <a:t>18</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作原料进行光合作用，在较强光照下，测得含</a:t>
            </a:r>
            <a:r>
              <a:rPr lang="en-US" altLang="zh-CN" sz="2200" b="1" baseline="30000" dirty="0">
                <a:latin typeface="Times New Roman" panose="02020603050405020304" pitchFamily="18" charset="0"/>
                <a:ea typeface="华文细黑" panose="02010600040101010101" pitchFamily="2" charset="-122"/>
              </a:rPr>
              <a:t>18</a:t>
            </a:r>
            <a:r>
              <a:rPr lang="en-US" altLang="zh-CN" sz="2200" b="1" dirty="0">
                <a:latin typeface="Times New Roman" panose="02020603050405020304" pitchFamily="18" charset="0"/>
                <a:ea typeface="华文细黑" panose="02010600040101010101" pitchFamily="2" charset="-122"/>
              </a:rPr>
              <a:t>O</a:t>
            </a:r>
            <a:r>
              <a:rPr lang="zh-CN" altLang="en-US" sz="2200" b="1" dirty="0">
                <a:latin typeface="Times New Roman" panose="02020603050405020304" pitchFamily="18" charset="0"/>
                <a:ea typeface="华文细黑" panose="02010600040101010101" pitchFamily="2" charset="-122"/>
              </a:rPr>
              <a:t>的呼吸作用产物的主要去向是图中的</a:t>
            </a:r>
            <a:r>
              <a:rPr lang="en-US" altLang="zh-CN" sz="2200" b="1" dirty="0">
                <a:latin typeface="Times New Roman" panose="02020603050405020304" pitchFamily="18" charset="0"/>
                <a:ea typeface="华文细黑" panose="02010600040101010101" pitchFamily="2" charset="-122"/>
              </a:rPr>
              <a:t>d</a:t>
            </a:r>
          </a:p>
          <a:p>
            <a:pPr>
              <a:lnSpc>
                <a:spcPct val="150000"/>
              </a:lnSpc>
            </a:pPr>
            <a:endParaRPr lang="zh-CN" altLang="en-US" sz="2200" b="1" dirty="0">
              <a:latin typeface="Times New Roman" panose="02020603050405020304" pitchFamily="18" charset="0"/>
              <a:ea typeface="华文细黑" panose="02010600040101010101" pitchFamily="2" charset="-122"/>
            </a:endParaRPr>
          </a:p>
        </p:txBody>
      </p:sp>
      <p:sp>
        <p:nvSpPr>
          <p:cNvPr id="13" name="TextBox 12"/>
          <p:cNvSpPr txBox="1"/>
          <p:nvPr/>
        </p:nvSpPr>
        <p:spPr>
          <a:xfrm>
            <a:off x="34905" y="2406973"/>
            <a:ext cx="5093813" cy="1093213"/>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表示叶绿体吸收</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b</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表示叶绿体释放</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4" name="TextBox 13"/>
          <p:cNvSpPr txBox="1"/>
          <p:nvPr/>
        </p:nvSpPr>
        <p:spPr>
          <a:xfrm>
            <a:off x="34905" y="3594829"/>
            <a:ext cx="8807774"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e</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表示线粒体吸收</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f</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表示线粒体释放</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pic>
        <p:nvPicPr>
          <p:cNvPr id="8194" name="Picture 2" descr="20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814299" y="1127190"/>
            <a:ext cx="3180734" cy="25756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 name="TextBox 20"/>
          <p:cNvSpPr txBox="1"/>
          <p:nvPr/>
        </p:nvSpPr>
        <p:spPr>
          <a:xfrm>
            <a:off x="34905" y="4782686"/>
            <a:ext cx="8807774" cy="1601044"/>
          </a:xfrm>
          <a:prstGeom prst="rect">
            <a:avLst/>
          </a:prstGeom>
          <a:noFill/>
        </p:spPr>
        <p:txBody>
          <a:bodyPr wrap="square" lIns="76800" tIns="38400" rIns="76800" bIns="38400" rtlCol="0">
            <a:spAutoFit/>
          </a:bodyPr>
          <a:lstStyle/>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                                  以</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en-US" altLang="zh-CN" sz="2200" b="1" kern="100" baseline="30000" dirty="0">
                <a:solidFill>
                  <a:srgbClr val="0000FF"/>
                </a:solidFill>
                <a:latin typeface="Times New Roman" panose="02020603050405020304" pitchFamily="18" charset="0"/>
                <a:ea typeface="华文细黑" panose="02010600040101010101" pitchFamily="2" charset="-122"/>
                <a:cs typeface="Times New Roman"/>
              </a:rPr>
              <a:t>18</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作原料进行光合作用，</a:t>
            </a:r>
            <a:r>
              <a:rPr lang="en-US" altLang="zh-CN" sz="2200" b="1" kern="100" baseline="30000" dirty="0">
                <a:solidFill>
                  <a:srgbClr val="0000FF"/>
                </a:solidFill>
                <a:latin typeface="Times New Roman" panose="02020603050405020304" pitchFamily="18" charset="0"/>
                <a:ea typeface="华文细黑" panose="02010600040101010101" pitchFamily="2" charset="-122"/>
                <a:cs typeface="Times New Roman"/>
              </a:rPr>
              <a:t>18</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的转移途径为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en-US" altLang="zh-CN" sz="2200" b="1" kern="100" baseline="30000" dirty="0">
                <a:solidFill>
                  <a:srgbClr val="0000FF"/>
                </a:solidFill>
                <a:latin typeface="Times New Roman" panose="02020603050405020304" pitchFamily="18" charset="0"/>
                <a:ea typeface="华文细黑" panose="02010600040101010101" pitchFamily="2" charset="-122"/>
                <a:cs typeface="Times New Roman"/>
              </a:rPr>
              <a:t>18</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有机物→</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en-US" altLang="zh-CN" sz="2200" b="1" kern="100" baseline="30000" dirty="0">
                <a:solidFill>
                  <a:srgbClr val="0000FF"/>
                </a:solidFill>
                <a:latin typeface="Times New Roman" panose="02020603050405020304" pitchFamily="18" charset="0"/>
                <a:ea typeface="华文细黑" panose="02010600040101010101" pitchFamily="2" charset="-122"/>
                <a:cs typeface="Times New Roman"/>
              </a:rPr>
              <a:t>18</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，在较强光照下，光合作用速率大于呼吸作用速率，呼吸产物</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en-US" altLang="zh-CN" sz="2200" b="1" kern="100" baseline="30000" dirty="0">
                <a:solidFill>
                  <a:srgbClr val="0000FF"/>
                </a:solidFill>
                <a:latin typeface="Times New Roman" panose="02020603050405020304" pitchFamily="18" charset="0"/>
                <a:ea typeface="华文细黑" panose="02010600040101010101" pitchFamily="2" charset="-122"/>
                <a:cs typeface="Times New Roman"/>
              </a:rPr>
              <a:t>18</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主要被叶绿体利用，即主要去向是图中的</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d</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5" name="Rectangle 21">
            <a:hlinkClick r:id="rId3" action="ppaction://hlinksldjump"/>
          </p:cNvPr>
          <p:cNvSpPr>
            <a:spLocks noChangeArrowheads="1"/>
          </p:cNvSpPr>
          <p:nvPr/>
        </p:nvSpPr>
        <p:spPr bwMode="auto">
          <a:xfrm>
            <a:off x="2357466"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6" name="Rectangle 21">
            <a:hlinkClick r:id="rId4" action="ppaction://hlinksldjump"/>
          </p:cNvPr>
          <p:cNvSpPr>
            <a:spLocks noChangeArrowheads="1"/>
          </p:cNvSpPr>
          <p:nvPr/>
        </p:nvSpPr>
        <p:spPr bwMode="auto">
          <a:xfrm>
            <a:off x="2717761"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5" action="ppaction://hlinksldjump"/>
          </p:cNvPr>
          <p:cNvSpPr>
            <a:spLocks noChangeArrowheads="1"/>
          </p:cNvSpPr>
          <p:nvPr/>
        </p:nvSpPr>
        <p:spPr bwMode="auto">
          <a:xfrm>
            <a:off x="3059948"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2" name="Rectangle 21">
            <a:hlinkClick r:id="rId6" action="ppaction://hlinksldjump"/>
          </p:cNvPr>
          <p:cNvSpPr>
            <a:spLocks noChangeArrowheads="1"/>
          </p:cNvSpPr>
          <p:nvPr/>
        </p:nvSpPr>
        <p:spPr bwMode="auto">
          <a:xfrm>
            <a:off x="3384026"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3" name="Rectangle 21">
            <a:hlinkClick r:id="rId7" action="ppaction://hlinksldjump"/>
          </p:cNvPr>
          <p:cNvSpPr>
            <a:spLocks noChangeArrowheads="1"/>
          </p:cNvSpPr>
          <p:nvPr/>
        </p:nvSpPr>
        <p:spPr bwMode="auto">
          <a:xfrm>
            <a:off x="3744009"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4" name="Rectangle 21">
            <a:hlinkClick r:id="rId8" action="ppaction://hlinksldjump"/>
          </p:cNvPr>
          <p:cNvSpPr>
            <a:spLocks noChangeArrowheads="1"/>
          </p:cNvSpPr>
          <p:nvPr/>
        </p:nvSpPr>
        <p:spPr bwMode="auto">
          <a:xfrm>
            <a:off x="4103991"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5" name="Rectangle 21">
            <a:hlinkClick r:id="rId9" action="ppaction://hlinksldjump"/>
          </p:cNvPr>
          <p:cNvSpPr>
            <a:spLocks noChangeArrowheads="1"/>
          </p:cNvSpPr>
          <p:nvPr/>
        </p:nvSpPr>
        <p:spPr bwMode="auto">
          <a:xfrm>
            <a:off x="44639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6" name="Rectangle 21">
            <a:hlinkClick r:id="rId10" action="ppaction://hlinksldjump"/>
          </p:cNvPr>
          <p:cNvSpPr>
            <a:spLocks noChangeArrowheads="1"/>
          </p:cNvSpPr>
          <p:nvPr/>
        </p:nvSpPr>
        <p:spPr bwMode="auto">
          <a:xfrm>
            <a:off x="482295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7" name="Rectangle 21">
            <a:hlinkClick r:id="rId11" action="ppaction://hlinksldjump"/>
          </p:cNvPr>
          <p:cNvSpPr>
            <a:spLocks noChangeArrowheads="1"/>
          </p:cNvSpPr>
          <p:nvPr/>
        </p:nvSpPr>
        <p:spPr bwMode="auto">
          <a:xfrm>
            <a:off x="51693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8" name="Rectangle 21">
            <a:hlinkClick r:id="rId12" action="ppaction://hlinksldjump"/>
          </p:cNvPr>
          <p:cNvSpPr>
            <a:spLocks noChangeArrowheads="1"/>
          </p:cNvSpPr>
          <p:nvPr/>
        </p:nvSpPr>
        <p:spPr bwMode="auto">
          <a:xfrm>
            <a:off x="5570640"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10</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rId13" action="ppaction://hlinksldjump"/>
          </p:cNvPr>
          <p:cNvSpPr>
            <a:spLocks noChangeArrowheads="1"/>
          </p:cNvSpPr>
          <p:nvPr/>
        </p:nvSpPr>
        <p:spPr bwMode="auto">
          <a:xfrm>
            <a:off x="5957414"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11</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0" name="Rectangle 21">
            <a:hlinkClick r:id="rId14" action="ppaction://hlinksldjump"/>
          </p:cNvPr>
          <p:cNvSpPr>
            <a:spLocks noChangeArrowheads="1"/>
          </p:cNvSpPr>
          <p:nvPr/>
        </p:nvSpPr>
        <p:spPr bwMode="auto">
          <a:xfrm>
            <a:off x="6371795" y="6461426"/>
            <a:ext cx="270610"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 action="ppaction://noaction"/>
          </p:cNvPr>
          <p:cNvSpPr>
            <a:spLocks noChangeArrowheads="1"/>
          </p:cNvSpPr>
          <p:nvPr/>
        </p:nvSpPr>
        <p:spPr bwMode="auto">
          <a:xfrm>
            <a:off x="675892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2" name="Rectangle 21">
            <a:hlinkClick r:id="" action="ppaction://noaction"/>
          </p:cNvPr>
          <p:cNvSpPr>
            <a:spLocks noChangeArrowheads="1"/>
          </p:cNvSpPr>
          <p:nvPr/>
        </p:nvSpPr>
        <p:spPr bwMode="auto">
          <a:xfrm>
            <a:off x="7137018"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11893190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linds(horizont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13"/>
                                        </p:tgtEl>
                                      </p:cBhvr>
                                    </p:animEffect>
                                    <p:set>
                                      <p:cBhvr>
                                        <p:cTn id="22" dur="1" fill="hold">
                                          <p:stCondLst>
                                            <p:cond delay="499"/>
                                          </p:stCondLst>
                                        </p:cTn>
                                        <p:tgtEl>
                                          <p:spTgt spid="13"/>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14"/>
                                        </p:tgtEl>
                                      </p:cBhvr>
                                    </p:animEffect>
                                    <p:set>
                                      <p:cBhvr>
                                        <p:cTn id="25" dur="1" fill="hold">
                                          <p:stCondLst>
                                            <p:cond delay="499"/>
                                          </p:stCondLst>
                                        </p:cTn>
                                        <p:tgtEl>
                                          <p:spTgt spid="14"/>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21"/>
                                        </p:tgtEl>
                                      </p:cBhvr>
                                    </p:animEffect>
                                    <p:set>
                                      <p:cBhvr>
                                        <p:cTn id="28"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34"/>
                  </p:tgtEl>
                </p:cond>
              </p:nextCondLst>
            </p:seq>
          </p:childTnLst>
        </p:cTn>
      </p:par>
    </p:tnLst>
    <p:bldLst>
      <p:bldP spid="13" grpId="0"/>
      <p:bldP spid="13" grpId="1"/>
      <p:bldP spid="14" grpId="0"/>
      <p:bldP spid="14" grpId="1"/>
      <p:bldP spid="21" grpId="0"/>
      <p:bldP spid="21" grpId="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34905" y="521476"/>
            <a:ext cx="8912150" cy="3150386"/>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如图为某植物细胞部分结构示意图，据图分析，下列四项叙述中，正确的是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r>
              <a:rPr lang="en-US" altLang="zh-CN" sz="2200" b="1" dirty="0">
                <a:latin typeface="Times New Roman" panose="02020603050405020304" pitchFamily="18" charset="0"/>
                <a:ea typeface="华文细黑" panose="02010600040101010101" pitchFamily="2" charset="-122"/>
              </a:rPr>
              <a:t>D.</a:t>
            </a:r>
            <a:r>
              <a:rPr lang="zh-CN" altLang="en-US" sz="2200" b="1" dirty="0">
                <a:latin typeface="Times New Roman" panose="02020603050405020304" pitchFamily="18" charset="0"/>
                <a:ea typeface="华文细黑" panose="02010600040101010101" pitchFamily="2" charset="-122"/>
              </a:rPr>
              <a:t>以</a:t>
            </a:r>
            <a:r>
              <a:rPr lang="en-US" altLang="zh-CN" sz="2200" b="1" dirty="0" smtClean="0">
                <a:latin typeface="Times New Roman" panose="02020603050405020304" pitchFamily="18" charset="0"/>
                <a:ea typeface="华文细黑" panose="02010600040101010101" pitchFamily="2" charset="-122"/>
              </a:rPr>
              <a:t>H</a:t>
            </a:r>
            <a:r>
              <a:rPr lang="en-US" altLang="zh-CN" sz="2200" b="1" baseline="-25000" dirty="0" smtClean="0">
                <a:latin typeface="Times New Roman" panose="02020603050405020304" pitchFamily="18" charset="0"/>
                <a:ea typeface="华文细黑" panose="02010600040101010101" pitchFamily="2" charset="-122"/>
              </a:rPr>
              <a:t>2</a:t>
            </a:r>
            <a:r>
              <a:rPr lang="en-US" altLang="zh-CN" sz="2200" b="1" baseline="30000" dirty="0" smtClean="0">
                <a:latin typeface="Times New Roman" panose="02020603050405020304" pitchFamily="18" charset="0"/>
                <a:ea typeface="华文细黑" panose="02010600040101010101" pitchFamily="2" charset="-122"/>
              </a:rPr>
              <a:t>18</a:t>
            </a:r>
            <a:r>
              <a:rPr lang="en-US" altLang="zh-CN" sz="2200" b="1" dirty="0" smtClean="0">
                <a:latin typeface="Times New Roman" panose="02020603050405020304" pitchFamily="18" charset="0"/>
                <a:ea typeface="华文细黑" panose="02010600040101010101" pitchFamily="2" charset="-122"/>
              </a:rPr>
              <a:t>O</a:t>
            </a:r>
            <a:r>
              <a:rPr lang="zh-CN" altLang="en-US" sz="2200" b="1" dirty="0">
                <a:latin typeface="Times New Roman" panose="02020603050405020304" pitchFamily="18" charset="0"/>
                <a:ea typeface="华文细黑" panose="02010600040101010101" pitchFamily="2" charset="-122"/>
              </a:rPr>
              <a:t>作原料进行光合作用，在较强</a:t>
            </a:r>
            <a:r>
              <a:rPr lang="zh-CN" altLang="en-US" sz="2200" b="1" dirty="0" smtClean="0">
                <a:latin typeface="Times New Roman" panose="02020603050405020304" pitchFamily="18" charset="0"/>
                <a:ea typeface="华文细黑" panose="02010600040101010101" pitchFamily="2" charset="-122"/>
              </a:rPr>
              <a:t>呼吸作用</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下</a:t>
            </a:r>
            <a:r>
              <a:rPr lang="zh-CN" altLang="en-US" sz="2200" b="1" dirty="0">
                <a:latin typeface="Times New Roman" panose="02020603050405020304" pitchFamily="18" charset="0"/>
                <a:ea typeface="华文细黑" panose="02010600040101010101" pitchFamily="2" charset="-122"/>
              </a:rPr>
              <a:t>，测得含</a:t>
            </a:r>
            <a:r>
              <a:rPr lang="en-US" altLang="zh-CN" sz="2200" b="1" baseline="30000" dirty="0">
                <a:latin typeface="Times New Roman" panose="02020603050405020304" pitchFamily="18" charset="0"/>
                <a:ea typeface="华文细黑" panose="02010600040101010101" pitchFamily="2" charset="-122"/>
              </a:rPr>
              <a:t>18</a:t>
            </a:r>
            <a:r>
              <a:rPr lang="en-US" altLang="zh-CN" sz="2200" b="1" dirty="0">
                <a:latin typeface="Times New Roman" panose="02020603050405020304" pitchFamily="18" charset="0"/>
                <a:ea typeface="华文细黑" panose="02010600040101010101" pitchFamily="2" charset="-122"/>
              </a:rPr>
              <a:t>O</a:t>
            </a:r>
            <a:r>
              <a:rPr lang="zh-CN" altLang="en-US" sz="2200" b="1" dirty="0">
                <a:latin typeface="Times New Roman" panose="02020603050405020304" pitchFamily="18" charset="0"/>
                <a:ea typeface="华文细黑" panose="02010600040101010101" pitchFamily="2" charset="-122"/>
              </a:rPr>
              <a:t>的光合作用产物的主要去向是图</a:t>
            </a:r>
            <a:r>
              <a:rPr lang="zh-CN" altLang="en-US" sz="2200" b="1" dirty="0" smtClean="0">
                <a:latin typeface="Times New Roman" panose="02020603050405020304" pitchFamily="18" charset="0"/>
                <a:ea typeface="华文细黑" panose="02010600040101010101" pitchFamily="2" charset="-122"/>
              </a:rPr>
              <a:t>中</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的</a:t>
            </a:r>
            <a:r>
              <a:rPr lang="en-US" altLang="zh-CN" sz="2200" b="1" dirty="0">
                <a:latin typeface="Times New Roman" panose="02020603050405020304" pitchFamily="18" charset="0"/>
                <a:ea typeface="华文细黑" panose="02010600040101010101" pitchFamily="2" charset="-122"/>
              </a:rPr>
              <a:t>b</a:t>
            </a:r>
          </a:p>
          <a:p>
            <a:pPr>
              <a:lnSpc>
                <a:spcPct val="150000"/>
              </a:lnSpc>
            </a:pPr>
            <a:r>
              <a:rPr lang="en-US" altLang="zh-CN" sz="2200" b="1" dirty="0">
                <a:latin typeface="Times New Roman" panose="02020603050405020304" pitchFamily="18" charset="0"/>
                <a:ea typeface="华文细黑" panose="02010600040101010101" pitchFamily="2" charset="-122"/>
              </a:rPr>
              <a:t> </a:t>
            </a:r>
            <a:endParaRPr lang="zh-CN" altLang="en-US" sz="2200" b="1" dirty="0">
              <a:latin typeface="Times New Roman" panose="02020603050405020304" pitchFamily="18" charset="0"/>
              <a:ea typeface="华文细黑" panose="02010600040101010101" pitchFamily="2" charset="-122"/>
            </a:endParaRPr>
          </a:p>
        </p:txBody>
      </p:sp>
      <p:sp>
        <p:nvSpPr>
          <p:cNvPr id="13" name="TextBox 12"/>
          <p:cNvSpPr txBox="1"/>
          <p:nvPr/>
        </p:nvSpPr>
        <p:spPr>
          <a:xfrm>
            <a:off x="34905" y="3500991"/>
            <a:ext cx="8652672"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以</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H</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en-US" altLang="zh-CN" sz="2200" b="1" kern="100" baseline="30000" dirty="0" smtClean="0">
                <a:solidFill>
                  <a:srgbClr val="0000FF"/>
                </a:solidFill>
                <a:latin typeface="Times New Roman" panose="02020603050405020304" pitchFamily="18" charset="0"/>
                <a:ea typeface="华文细黑" panose="02010600040101010101" pitchFamily="2" charset="-122"/>
                <a:cs typeface="Times New Roman"/>
              </a:rPr>
              <a:t>18</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O</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作原料进行光合作用，</a:t>
            </a:r>
            <a:r>
              <a:rPr lang="en-US" altLang="zh-CN" sz="2200" b="1" kern="100" baseline="30000" dirty="0">
                <a:solidFill>
                  <a:srgbClr val="0000FF"/>
                </a:solidFill>
                <a:latin typeface="Times New Roman" panose="02020603050405020304" pitchFamily="18" charset="0"/>
                <a:ea typeface="华文细黑" panose="02010600040101010101" pitchFamily="2" charset="-122"/>
                <a:cs typeface="Times New Roman"/>
              </a:rPr>
              <a:t>18</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全部生成氧气，在较强呼吸作用下，氧气主要被线粒体利用，进行有氧呼吸，即主要去向是图中的</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c</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8" name="矩形 17"/>
          <p:cNvSpPr/>
          <p:nvPr/>
        </p:nvSpPr>
        <p:spPr>
          <a:xfrm>
            <a:off x="1285852" y="1071546"/>
            <a:ext cx="281605"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C</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pic>
        <p:nvPicPr>
          <p:cNvPr id="8194" name="Picture 2" descr="20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814299" y="1069348"/>
            <a:ext cx="3180734" cy="25756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Text Box 18"/>
          <p:cNvSpPr txBox="1">
            <a:spLocks noChangeArrowheads="1"/>
          </p:cNvSpPr>
          <p:nvPr/>
        </p:nvSpPr>
        <p:spPr bwMode="auto">
          <a:xfrm>
            <a:off x="34906" y="-26584"/>
            <a:ext cx="8807773" cy="4727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400" b="1" dirty="0">
                <a:solidFill>
                  <a:srgbClr val="0000FF"/>
                </a:solidFill>
                <a:latin typeface="华文细黑" panose="02010600040101010101" pitchFamily="2" charset="-122"/>
                <a:ea typeface="华文细黑" panose="02010600040101010101" pitchFamily="2" charset="-122"/>
              </a:rPr>
              <a:t>题组二　以叶绿体和线粒体为载体分析光合作用和细胞呼吸</a:t>
            </a:r>
            <a:endParaRPr lang="en-US" altLang="zh-CN" sz="2400" b="1" dirty="0">
              <a:solidFill>
                <a:srgbClr val="0000FF"/>
              </a:solidFill>
              <a:latin typeface="华文细黑" panose="02010600040101010101" pitchFamily="2" charset="-122"/>
              <a:ea typeface="华文细黑" panose="02010600040101010101" pitchFamily="2" charset="-122"/>
            </a:endParaRPr>
          </a:p>
        </p:txBody>
      </p:sp>
      <p:sp>
        <p:nvSpPr>
          <p:cNvPr id="9" name="矩形 8"/>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圆角矩形 9"/>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1" name="Rectangle 21">
            <a:hlinkClick r:id="rId3" action="ppaction://hlinksldjump"/>
          </p:cNvPr>
          <p:cNvSpPr>
            <a:spLocks noChangeArrowheads="1"/>
          </p:cNvSpPr>
          <p:nvPr/>
        </p:nvSpPr>
        <p:spPr bwMode="auto">
          <a:xfrm>
            <a:off x="2357466"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4" name="Rectangle 21">
            <a:hlinkClick r:id="rId4" action="ppaction://hlinksldjump"/>
          </p:cNvPr>
          <p:cNvSpPr>
            <a:spLocks noChangeArrowheads="1"/>
          </p:cNvSpPr>
          <p:nvPr/>
        </p:nvSpPr>
        <p:spPr bwMode="auto">
          <a:xfrm>
            <a:off x="2717761"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5" action="ppaction://hlinksldjump"/>
          </p:cNvPr>
          <p:cNvSpPr>
            <a:spLocks noChangeArrowheads="1"/>
          </p:cNvSpPr>
          <p:nvPr/>
        </p:nvSpPr>
        <p:spPr bwMode="auto">
          <a:xfrm>
            <a:off x="3059948"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6" name="Rectangle 21">
            <a:hlinkClick r:id="rId6" action="ppaction://hlinksldjump"/>
          </p:cNvPr>
          <p:cNvSpPr>
            <a:spLocks noChangeArrowheads="1"/>
          </p:cNvSpPr>
          <p:nvPr/>
        </p:nvSpPr>
        <p:spPr bwMode="auto">
          <a:xfrm>
            <a:off x="3384026"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9" name="Rectangle 21">
            <a:hlinkClick r:id="rId7" action="ppaction://hlinksldjump"/>
          </p:cNvPr>
          <p:cNvSpPr>
            <a:spLocks noChangeArrowheads="1"/>
          </p:cNvSpPr>
          <p:nvPr/>
        </p:nvSpPr>
        <p:spPr bwMode="auto">
          <a:xfrm>
            <a:off x="3744009"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0" name="Rectangle 21">
            <a:hlinkClick r:id="rId8" action="ppaction://hlinksldjump"/>
          </p:cNvPr>
          <p:cNvSpPr>
            <a:spLocks noChangeArrowheads="1"/>
          </p:cNvSpPr>
          <p:nvPr/>
        </p:nvSpPr>
        <p:spPr bwMode="auto">
          <a:xfrm>
            <a:off x="4103991"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1" name="Rectangle 21">
            <a:hlinkClick r:id="rId9" action="ppaction://hlinksldjump"/>
          </p:cNvPr>
          <p:cNvSpPr>
            <a:spLocks noChangeArrowheads="1"/>
          </p:cNvSpPr>
          <p:nvPr/>
        </p:nvSpPr>
        <p:spPr bwMode="auto">
          <a:xfrm>
            <a:off x="44639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2" name="Rectangle 21">
            <a:hlinkClick r:id="rId10" action="ppaction://hlinksldjump"/>
          </p:cNvPr>
          <p:cNvSpPr>
            <a:spLocks noChangeArrowheads="1"/>
          </p:cNvSpPr>
          <p:nvPr/>
        </p:nvSpPr>
        <p:spPr bwMode="auto">
          <a:xfrm>
            <a:off x="482295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3" name="Rectangle 21">
            <a:hlinkClick r:id="rId11" action="ppaction://hlinksldjump"/>
          </p:cNvPr>
          <p:cNvSpPr>
            <a:spLocks noChangeArrowheads="1"/>
          </p:cNvSpPr>
          <p:nvPr/>
        </p:nvSpPr>
        <p:spPr bwMode="auto">
          <a:xfrm>
            <a:off x="51693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4" name="Rectangle 21">
            <a:hlinkClick r:id="rId12" action="ppaction://hlinksldjump"/>
          </p:cNvPr>
          <p:cNvSpPr>
            <a:spLocks noChangeArrowheads="1"/>
          </p:cNvSpPr>
          <p:nvPr/>
        </p:nvSpPr>
        <p:spPr bwMode="auto">
          <a:xfrm>
            <a:off x="5570640"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10</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5" name="Rectangle 21">
            <a:hlinkClick r:id="rId13" action="ppaction://hlinksldjump"/>
          </p:cNvPr>
          <p:cNvSpPr>
            <a:spLocks noChangeArrowheads="1"/>
          </p:cNvSpPr>
          <p:nvPr/>
        </p:nvSpPr>
        <p:spPr bwMode="auto">
          <a:xfrm>
            <a:off x="5957414"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11</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6" name="Rectangle 21">
            <a:hlinkClick r:id="rId14" action="ppaction://hlinksldjump"/>
          </p:cNvPr>
          <p:cNvSpPr>
            <a:spLocks noChangeArrowheads="1"/>
          </p:cNvSpPr>
          <p:nvPr/>
        </p:nvSpPr>
        <p:spPr bwMode="auto">
          <a:xfrm>
            <a:off x="6371795" y="6461426"/>
            <a:ext cx="270610"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7" name="Rectangle 21">
            <a:hlinkClick r:id="" action="ppaction://noaction"/>
          </p:cNvPr>
          <p:cNvSpPr>
            <a:spLocks noChangeArrowheads="1"/>
          </p:cNvSpPr>
          <p:nvPr/>
        </p:nvSpPr>
        <p:spPr bwMode="auto">
          <a:xfrm>
            <a:off x="675892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8" name="Rectangle 21">
            <a:hlinkClick r:id="" action="ppaction://noaction"/>
          </p:cNvPr>
          <p:cNvSpPr>
            <a:spLocks noChangeArrowheads="1"/>
          </p:cNvSpPr>
          <p:nvPr/>
        </p:nvSpPr>
        <p:spPr bwMode="auto">
          <a:xfrm>
            <a:off x="7137018"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8481093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3"/>
                                        </p:tgtEl>
                                      </p:cBhvr>
                                    </p:animEffect>
                                    <p:set>
                                      <p:cBhvr>
                                        <p:cTn id="17" dur="1" fill="hold">
                                          <p:stCondLst>
                                            <p:cond delay="499"/>
                                          </p:stCondLst>
                                        </p:cTn>
                                        <p:tgtEl>
                                          <p:spTgt spid="13"/>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8"/>
                                        </p:tgtEl>
                                      </p:cBhvr>
                                    </p:animEffect>
                                    <p:set>
                                      <p:cBhvr>
                                        <p:cTn id="20"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13" grpId="0"/>
      <p:bldP spid="13" grpId="1"/>
      <p:bldP spid="18" grpId="0"/>
      <p:bldP spid="18" grpId="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8" name="圆角矩形 27"/>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a:t>
            </a:r>
            <a:endParaRPr lang="zh-CN" altLang="en-US" sz="1200" dirty="0">
              <a:solidFill>
                <a:srgbClr val="C00000"/>
              </a:solidFill>
              <a:latin typeface="黑体" pitchFamily="49" charset="-122"/>
              <a:ea typeface="黑体" pitchFamily="49" charset="-122"/>
            </a:endParaRPr>
          </a:p>
        </p:txBody>
      </p:sp>
      <p:sp>
        <p:nvSpPr>
          <p:cNvPr id="12" name="矩形 11"/>
          <p:cNvSpPr/>
          <p:nvPr/>
        </p:nvSpPr>
        <p:spPr>
          <a:xfrm>
            <a:off x="34905" y="45408"/>
            <a:ext cx="8912150" cy="4673880"/>
          </a:xfrm>
          <a:prstGeom prst="rect">
            <a:avLst/>
          </a:prstGeom>
        </p:spPr>
        <p:txBody>
          <a:bodyPr wrap="square" lIns="102398" tIns="51199" rIns="102398" bIns="51199">
            <a:spAutoFit/>
          </a:bodyPr>
          <a:lstStyle/>
          <a:p>
            <a:pPr>
              <a:lnSpc>
                <a:spcPct val="150000"/>
              </a:lnSpc>
            </a:pPr>
            <a:r>
              <a:rPr lang="en-US" altLang="zh-CN" sz="2200" b="1" dirty="0" smtClean="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植物的光合作用受</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浓度、温度与光照强度的影响。如图为在一定</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浓度和适宜温度条件下，测定某植物叶片在不同光照条件下的光合作用速率。下列有关说法不正确的是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r>
              <a:rPr lang="en-US" altLang="zh-CN" sz="2200" b="1" dirty="0" smtClean="0">
                <a:latin typeface="Times New Roman" panose="02020603050405020304" pitchFamily="18" charset="0"/>
                <a:ea typeface="华文细黑" panose="02010600040101010101" pitchFamily="2" charset="-122"/>
              </a:rPr>
              <a:t>A</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在</a:t>
            </a:r>
            <a:r>
              <a:rPr lang="en-US" altLang="zh-CN" sz="2200" b="1" dirty="0">
                <a:latin typeface="Times New Roman" panose="02020603050405020304" pitchFamily="18" charset="0"/>
                <a:ea typeface="华文细黑" panose="02010600040101010101" pitchFamily="2" charset="-122"/>
              </a:rPr>
              <a:t>a</a:t>
            </a:r>
            <a:r>
              <a:rPr lang="zh-CN" altLang="en-US" sz="2200" b="1" dirty="0">
                <a:latin typeface="Times New Roman" panose="02020603050405020304" pitchFamily="18" charset="0"/>
                <a:ea typeface="华文细黑" panose="02010600040101010101" pitchFamily="2" charset="-122"/>
              </a:rPr>
              <a:t>点所示条件下，该植物的叶肉细胞内能够产生</a:t>
            </a:r>
            <a:r>
              <a:rPr lang="en-US" altLang="zh-CN" sz="2200" b="1" dirty="0" smtClean="0">
                <a:latin typeface="Times New Roman" panose="02020603050405020304" pitchFamily="18" charset="0"/>
                <a:ea typeface="华文细黑" panose="02010600040101010101" pitchFamily="2" charset="-122"/>
              </a:rPr>
              <a:t>ATP</a:t>
            </a:r>
          </a:p>
          <a:p>
            <a:pPr>
              <a:lnSpc>
                <a:spcPct val="150000"/>
              </a:lnSpc>
            </a:pPr>
            <a:r>
              <a:rPr lang="zh-CN" altLang="en-US" sz="2200" b="1" dirty="0" smtClean="0">
                <a:latin typeface="Times New Roman" panose="02020603050405020304" pitchFamily="18" charset="0"/>
                <a:ea typeface="华文细黑" panose="02010600040101010101" pitchFamily="2" charset="-122"/>
              </a:rPr>
              <a:t>的</a:t>
            </a:r>
            <a:r>
              <a:rPr lang="zh-CN" altLang="en-US" sz="2200" b="1" dirty="0">
                <a:latin typeface="Times New Roman" panose="02020603050405020304" pitchFamily="18" charset="0"/>
                <a:ea typeface="华文细黑" panose="02010600040101010101" pitchFamily="2" charset="-122"/>
              </a:rPr>
              <a:t>部位是</a:t>
            </a:r>
            <a:r>
              <a:rPr lang="zh-CN" altLang="en-US" sz="2200" b="1" dirty="0" smtClean="0">
                <a:latin typeface="Times New Roman" panose="02020603050405020304" pitchFamily="18" charset="0"/>
                <a:ea typeface="华文细黑" panose="02010600040101010101" pitchFamily="2" charset="-122"/>
              </a:rPr>
              <a:t>线粒体</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该植物叶片的呼吸速率是</a:t>
            </a:r>
            <a:r>
              <a:rPr lang="en-US" altLang="zh-CN" sz="2200" b="1" dirty="0">
                <a:latin typeface="Times New Roman" panose="02020603050405020304" pitchFamily="18" charset="0"/>
                <a:ea typeface="华文细黑" panose="02010600040101010101" pitchFamily="2" charset="-122"/>
              </a:rPr>
              <a:t>5 mg CO</a:t>
            </a:r>
            <a:r>
              <a:rPr lang="en-US" altLang="zh-CN" sz="2200" b="1" baseline="-25000" dirty="0">
                <a:latin typeface="Times New Roman" panose="02020603050405020304" pitchFamily="18" charset="0"/>
                <a:ea typeface="华文细黑" panose="02010600040101010101" pitchFamily="2" charset="-122"/>
              </a:rPr>
              <a:t>2</a:t>
            </a:r>
            <a:r>
              <a:rPr lang="en-US" altLang="zh-CN" sz="2200" b="1" dirty="0">
                <a:latin typeface="Times New Roman" panose="02020603050405020304" pitchFamily="18" charset="0"/>
                <a:ea typeface="华文细黑" panose="02010600040101010101" pitchFamily="2" charset="-122"/>
              </a:rPr>
              <a:t>/(100 cm</a:t>
            </a:r>
            <a:r>
              <a:rPr lang="en-US" altLang="zh-CN" sz="2200" b="1" baseline="30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叶</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小时</a:t>
            </a:r>
            <a:r>
              <a:rPr lang="en-US" altLang="zh-CN" sz="2200" b="1" dirty="0">
                <a:latin typeface="Times New Roman" panose="02020603050405020304" pitchFamily="18" charset="0"/>
                <a:ea typeface="华文细黑" panose="02010600040101010101" pitchFamily="2" charset="-122"/>
              </a:rPr>
              <a:t>)</a:t>
            </a:r>
          </a:p>
        </p:txBody>
      </p:sp>
      <p:sp>
        <p:nvSpPr>
          <p:cNvPr id="11" name="TextBox 10"/>
          <p:cNvSpPr txBox="1"/>
          <p:nvPr/>
        </p:nvSpPr>
        <p:spPr>
          <a:xfrm>
            <a:off x="88918" y="2976439"/>
            <a:ext cx="6354835" cy="2108875"/>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由题图可知，在</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点该植物只进行细胞呼吸，不进行光合作用，所以在</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点所示条件下，该植物的叶肉细胞内能够产生</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ATP</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的部位是细胞质基质和线粒体。</a:t>
            </a:r>
          </a:p>
        </p:txBody>
      </p:sp>
      <p:pic>
        <p:nvPicPr>
          <p:cNvPr id="11266" name="Picture 2" descr="20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354430" y="1269261"/>
            <a:ext cx="2712503" cy="30017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extBox 6"/>
          <p:cNvSpPr txBox="1"/>
          <p:nvPr/>
        </p:nvSpPr>
        <p:spPr>
          <a:xfrm>
            <a:off x="142931" y="5424145"/>
            <a:ext cx="8627696"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由题图可知，在</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点该植物只进行细胞呼吸</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，呼吸速率是</a:t>
            </a:r>
            <a:r>
              <a:rPr lang="en-US" altLang="zh-CN" sz="2200" b="1" dirty="0">
                <a:solidFill>
                  <a:srgbClr val="0000FF"/>
                </a:solidFill>
                <a:latin typeface="Times New Roman" panose="02020603050405020304" pitchFamily="18" charset="0"/>
                <a:ea typeface="华文细黑" panose="02010600040101010101" pitchFamily="2" charset="-122"/>
              </a:rPr>
              <a:t>5 mg CO</a:t>
            </a:r>
            <a:r>
              <a:rPr lang="en-US" altLang="zh-CN" sz="2200" b="1" baseline="-25000" dirty="0">
                <a:solidFill>
                  <a:srgbClr val="0000FF"/>
                </a:solidFill>
                <a:latin typeface="Times New Roman" panose="02020603050405020304" pitchFamily="18" charset="0"/>
                <a:ea typeface="华文细黑" panose="02010600040101010101" pitchFamily="2" charset="-122"/>
              </a:rPr>
              <a:t>2</a:t>
            </a:r>
            <a:r>
              <a:rPr lang="en-US" altLang="zh-CN" sz="2200" b="1" dirty="0">
                <a:solidFill>
                  <a:srgbClr val="0000FF"/>
                </a:solidFill>
                <a:latin typeface="Times New Roman" panose="02020603050405020304" pitchFamily="18" charset="0"/>
                <a:ea typeface="华文细黑" panose="02010600040101010101" pitchFamily="2" charset="-122"/>
              </a:rPr>
              <a:t>/(100 cm</a:t>
            </a:r>
            <a:r>
              <a:rPr lang="en-US" altLang="zh-CN" sz="2200" b="1" baseline="30000" dirty="0">
                <a:solidFill>
                  <a:srgbClr val="0000FF"/>
                </a:solidFill>
                <a:latin typeface="Times New Roman" panose="02020603050405020304" pitchFamily="18" charset="0"/>
                <a:ea typeface="华文细黑" panose="02010600040101010101" pitchFamily="2" charset="-122"/>
              </a:rPr>
              <a:t>2</a:t>
            </a:r>
            <a:r>
              <a:rPr lang="zh-CN" altLang="en-US" sz="2200" b="1" dirty="0">
                <a:solidFill>
                  <a:srgbClr val="0000FF"/>
                </a:solidFill>
                <a:latin typeface="Times New Roman" panose="02020603050405020304" pitchFamily="18" charset="0"/>
                <a:ea typeface="华文细黑" panose="02010600040101010101" pitchFamily="2" charset="-122"/>
              </a:rPr>
              <a:t>叶</a:t>
            </a:r>
            <a:r>
              <a:rPr lang="en-US" altLang="zh-CN" sz="2200" b="1" dirty="0">
                <a:solidFill>
                  <a:srgbClr val="0000FF"/>
                </a:solidFill>
                <a:latin typeface="Times New Roman" panose="02020603050405020304" pitchFamily="18" charset="0"/>
                <a:ea typeface="华文细黑" panose="02010600040101010101" pitchFamily="2" charset="-122"/>
              </a:rPr>
              <a:t>·</a:t>
            </a:r>
            <a:r>
              <a:rPr lang="zh-CN" altLang="en-US" sz="2200" b="1" dirty="0">
                <a:solidFill>
                  <a:srgbClr val="0000FF"/>
                </a:solidFill>
                <a:latin typeface="Times New Roman" panose="02020603050405020304" pitchFamily="18" charset="0"/>
                <a:ea typeface="华文细黑" panose="02010600040101010101" pitchFamily="2" charset="-122"/>
              </a:rPr>
              <a:t>小时</a:t>
            </a:r>
            <a:r>
              <a:rPr lang="en-US" altLang="zh-CN" sz="2200" b="1" dirty="0" smtClean="0">
                <a:solidFill>
                  <a:srgbClr val="0000FF"/>
                </a:solidFill>
                <a:latin typeface="Times New Roman" panose="02020603050405020304" pitchFamily="18" charset="0"/>
                <a:ea typeface="华文细黑" panose="02010600040101010101" pitchFamily="2" charset="-122"/>
              </a:rPr>
              <a:t>)</a:t>
            </a:r>
            <a:r>
              <a:rPr lang="zh-CN" altLang="en-US" sz="2200" b="1" dirty="0" smtClean="0">
                <a:solidFill>
                  <a:srgbClr val="0000FF"/>
                </a:solidFill>
                <a:latin typeface="Times New Roman" panose="02020603050405020304" pitchFamily="18" charset="0"/>
                <a:ea typeface="华文细黑" panose="02010600040101010101" pitchFamily="2" charset="-122"/>
              </a:rPr>
              <a:t>。</a:t>
            </a:r>
            <a:endParaRPr lang="en-US" altLang="zh-CN" sz="2200" b="1" dirty="0">
              <a:solidFill>
                <a:srgbClr val="0000FF"/>
              </a:solidFill>
              <a:latin typeface="Times New Roman" panose="02020603050405020304" pitchFamily="18" charset="0"/>
              <a:ea typeface="华文细黑" panose="02010600040101010101" pitchFamily="2" charset="-122"/>
            </a:endParaRPr>
          </a:p>
        </p:txBody>
      </p:sp>
      <p:sp>
        <p:nvSpPr>
          <p:cNvPr id="10" name="Rectangle 21">
            <a:hlinkClick r:id="rId3" action="ppaction://hlinksldjump"/>
          </p:cNvPr>
          <p:cNvSpPr>
            <a:spLocks noChangeArrowheads="1"/>
          </p:cNvSpPr>
          <p:nvPr/>
        </p:nvSpPr>
        <p:spPr bwMode="auto">
          <a:xfrm>
            <a:off x="2357466"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3" name="Rectangle 21">
            <a:hlinkClick r:id="rId4" action="ppaction://hlinksldjump"/>
          </p:cNvPr>
          <p:cNvSpPr>
            <a:spLocks noChangeArrowheads="1"/>
          </p:cNvSpPr>
          <p:nvPr/>
        </p:nvSpPr>
        <p:spPr bwMode="auto">
          <a:xfrm>
            <a:off x="2717761"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4" name="Rectangle 21">
            <a:hlinkClick r:id="rId5" action="ppaction://hlinksldjump"/>
          </p:cNvPr>
          <p:cNvSpPr>
            <a:spLocks noChangeArrowheads="1"/>
          </p:cNvSpPr>
          <p:nvPr/>
        </p:nvSpPr>
        <p:spPr bwMode="auto">
          <a:xfrm>
            <a:off x="3059948"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5" name="Rectangle 21">
            <a:hlinkClick r:id="rId6" action="ppaction://hlinksldjump"/>
          </p:cNvPr>
          <p:cNvSpPr>
            <a:spLocks noChangeArrowheads="1"/>
          </p:cNvSpPr>
          <p:nvPr/>
        </p:nvSpPr>
        <p:spPr bwMode="auto">
          <a:xfrm>
            <a:off x="3384026"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6" name="Rectangle 21">
            <a:hlinkClick r:id="rId7" action="ppaction://hlinksldjump"/>
          </p:cNvPr>
          <p:cNvSpPr>
            <a:spLocks noChangeArrowheads="1"/>
          </p:cNvSpPr>
          <p:nvPr/>
        </p:nvSpPr>
        <p:spPr bwMode="auto">
          <a:xfrm>
            <a:off x="3744009"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Rectangle 21">
            <a:hlinkClick r:id="rId8" action="ppaction://hlinksldjump"/>
          </p:cNvPr>
          <p:cNvSpPr>
            <a:spLocks noChangeArrowheads="1"/>
          </p:cNvSpPr>
          <p:nvPr/>
        </p:nvSpPr>
        <p:spPr bwMode="auto">
          <a:xfrm>
            <a:off x="4103991"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19" name="Rectangle 21">
            <a:hlinkClick r:id="rId9" action="ppaction://hlinksldjump"/>
          </p:cNvPr>
          <p:cNvSpPr>
            <a:spLocks noChangeArrowheads="1"/>
          </p:cNvSpPr>
          <p:nvPr/>
        </p:nvSpPr>
        <p:spPr bwMode="auto">
          <a:xfrm>
            <a:off x="44639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0" name="Rectangle 21">
            <a:hlinkClick r:id="rId10" action="ppaction://hlinksldjump"/>
          </p:cNvPr>
          <p:cNvSpPr>
            <a:spLocks noChangeArrowheads="1"/>
          </p:cNvSpPr>
          <p:nvPr/>
        </p:nvSpPr>
        <p:spPr bwMode="auto">
          <a:xfrm>
            <a:off x="482295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1" name="Rectangle 21">
            <a:hlinkClick r:id="rId11" action="ppaction://hlinksldjump"/>
          </p:cNvPr>
          <p:cNvSpPr>
            <a:spLocks noChangeArrowheads="1"/>
          </p:cNvSpPr>
          <p:nvPr/>
        </p:nvSpPr>
        <p:spPr bwMode="auto">
          <a:xfrm>
            <a:off x="51693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2" name="Rectangle 21">
            <a:hlinkClick r:id="rId12" action="ppaction://hlinksldjump"/>
          </p:cNvPr>
          <p:cNvSpPr>
            <a:spLocks noChangeArrowheads="1"/>
          </p:cNvSpPr>
          <p:nvPr/>
        </p:nvSpPr>
        <p:spPr bwMode="auto">
          <a:xfrm>
            <a:off x="5570640"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10</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3" name="Rectangle 21">
            <a:hlinkClick r:id="rId13" action="ppaction://hlinksldjump"/>
          </p:cNvPr>
          <p:cNvSpPr>
            <a:spLocks noChangeArrowheads="1"/>
          </p:cNvSpPr>
          <p:nvPr/>
        </p:nvSpPr>
        <p:spPr bwMode="auto">
          <a:xfrm>
            <a:off x="5957414"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11</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4" name="Rectangle 21">
            <a:hlinkClick r:id="rId14" action="ppaction://hlinksldjump"/>
          </p:cNvPr>
          <p:cNvSpPr>
            <a:spLocks noChangeArrowheads="1"/>
          </p:cNvSpPr>
          <p:nvPr/>
        </p:nvSpPr>
        <p:spPr bwMode="auto">
          <a:xfrm>
            <a:off x="6371795" y="6461426"/>
            <a:ext cx="270610"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5" name="Rectangle 21">
            <a:hlinkClick r:id="" action="ppaction://noaction"/>
          </p:cNvPr>
          <p:cNvSpPr>
            <a:spLocks noChangeArrowheads="1"/>
          </p:cNvSpPr>
          <p:nvPr/>
        </p:nvSpPr>
        <p:spPr bwMode="auto">
          <a:xfrm>
            <a:off x="675892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6" name="Rectangle 21">
            <a:hlinkClick r:id="" action="ppaction://noaction"/>
          </p:cNvPr>
          <p:cNvSpPr>
            <a:spLocks noChangeArrowheads="1"/>
          </p:cNvSpPr>
          <p:nvPr/>
        </p:nvSpPr>
        <p:spPr bwMode="auto">
          <a:xfrm>
            <a:off x="7137018"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34418585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7"/>
                                        </p:tgtEl>
                                      </p:cBhvr>
                                    </p:animEffect>
                                    <p:set>
                                      <p:cBhvr>
                                        <p:cTn id="20"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28"/>
                  </p:tgtEl>
                </p:cond>
              </p:nextCondLst>
            </p:seq>
          </p:childTnLst>
        </p:cTn>
      </p:par>
    </p:tnLst>
    <p:bldLst>
      <p:bldP spid="11" grpId="0"/>
      <p:bldP spid="11" grpId="1"/>
      <p:bldP spid="7" grpId="0"/>
      <p:bldP spid="7" grpId="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34905" y="45408"/>
            <a:ext cx="8912150" cy="5874209"/>
          </a:xfrm>
          <a:prstGeom prst="rect">
            <a:avLst/>
          </a:prstGeom>
        </p:spPr>
        <p:txBody>
          <a:bodyPr wrap="square" lIns="102398" tIns="51199" rIns="102398" bIns="51199">
            <a:spAutoFit/>
          </a:bodyPr>
          <a:lstStyle/>
          <a:p>
            <a:pPr>
              <a:lnSpc>
                <a:spcPct val="150000"/>
              </a:lnSpc>
            </a:pPr>
            <a:r>
              <a:rPr lang="en-US" altLang="zh-CN" sz="2200" b="1" dirty="0" smtClean="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植物的光合作用受</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浓度、温度与光照强度的影响。如图为在一定</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浓度和适宜温度条件下，测定某植物叶片在不同光照条件下的光合作用速率。下列有关说法不正确的是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p>
          <a:p>
            <a:pPr>
              <a:lnSpc>
                <a:spcPct val="150000"/>
              </a:lnSpc>
            </a:pPr>
            <a:r>
              <a:rPr lang="en-US" altLang="zh-CN" sz="2200" b="1" dirty="0">
                <a:latin typeface="Times New Roman" panose="02020603050405020304" pitchFamily="18" charset="0"/>
                <a:ea typeface="华文细黑" panose="02010600040101010101" pitchFamily="2" charset="-122"/>
              </a:rPr>
              <a:t>C.</a:t>
            </a:r>
            <a:r>
              <a:rPr lang="zh-CN" altLang="en-US" sz="2200" b="1" dirty="0">
                <a:latin typeface="Times New Roman" panose="02020603050405020304" pitchFamily="18" charset="0"/>
                <a:ea typeface="华文细黑" panose="02010600040101010101" pitchFamily="2" charset="-122"/>
              </a:rPr>
              <a:t>在一昼夜中，将该植物叶片置于</a:t>
            </a:r>
            <a:r>
              <a:rPr lang="en-US" altLang="zh-CN" sz="2200" b="1" dirty="0">
                <a:latin typeface="Times New Roman" panose="02020603050405020304" pitchFamily="18" charset="0"/>
                <a:ea typeface="华文细黑" panose="02010600040101010101" pitchFamily="2" charset="-122"/>
              </a:rPr>
              <a:t>c</a:t>
            </a:r>
            <a:r>
              <a:rPr lang="zh-CN" altLang="en-US" sz="2200" b="1" dirty="0">
                <a:latin typeface="Times New Roman" panose="02020603050405020304" pitchFamily="18" charset="0"/>
                <a:ea typeface="华文细黑" panose="02010600040101010101" pitchFamily="2" charset="-122"/>
              </a:rPr>
              <a:t>点所示光照强度</a:t>
            </a:r>
            <a:r>
              <a:rPr lang="zh-CN" altLang="en-US" sz="2200" b="1" dirty="0" smtClean="0">
                <a:latin typeface="Times New Roman" panose="02020603050405020304" pitchFamily="18" charset="0"/>
                <a:ea typeface="华文细黑" panose="02010600040101010101" pitchFamily="2" charset="-122"/>
              </a:rPr>
              <a:t>条件</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下</a:t>
            </a:r>
            <a:r>
              <a:rPr lang="en-US" altLang="zh-CN" sz="2200" b="1" dirty="0">
                <a:latin typeface="Times New Roman" panose="02020603050405020304" pitchFamily="18" charset="0"/>
                <a:ea typeface="华文细黑" panose="02010600040101010101" pitchFamily="2" charset="-122"/>
              </a:rPr>
              <a:t>11</a:t>
            </a:r>
            <a:r>
              <a:rPr lang="zh-CN" altLang="en-US" sz="2200" b="1" dirty="0">
                <a:latin typeface="Times New Roman" panose="02020603050405020304" pitchFamily="18" charset="0"/>
                <a:ea typeface="华文细黑" panose="02010600040101010101" pitchFamily="2" charset="-122"/>
              </a:rPr>
              <a:t>小时，其余时间置于黑暗中，则每</a:t>
            </a:r>
            <a:r>
              <a:rPr lang="en-US" altLang="zh-CN" sz="2200" b="1" dirty="0">
                <a:latin typeface="Times New Roman" panose="02020603050405020304" pitchFamily="18" charset="0"/>
                <a:ea typeface="华文细黑" panose="02010600040101010101" pitchFamily="2" charset="-122"/>
              </a:rPr>
              <a:t>100 cm</a:t>
            </a:r>
            <a:r>
              <a:rPr lang="en-US" altLang="zh-CN" sz="2200" b="1" baseline="30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叶片一</a:t>
            </a:r>
            <a:r>
              <a:rPr lang="zh-CN" altLang="en-US" sz="2200" b="1" dirty="0" smtClean="0">
                <a:latin typeface="Times New Roman" panose="02020603050405020304" pitchFamily="18" charset="0"/>
                <a:ea typeface="华文细黑" panose="02010600040101010101" pitchFamily="2" charset="-122"/>
              </a:rPr>
              <a:t>昼</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夜</a:t>
            </a:r>
            <a:r>
              <a:rPr lang="zh-CN" altLang="en-US" sz="2200" b="1" dirty="0">
                <a:latin typeface="Times New Roman" panose="02020603050405020304" pitchFamily="18" charset="0"/>
                <a:ea typeface="华文细黑" panose="02010600040101010101" pitchFamily="2" charset="-122"/>
              </a:rPr>
              <a:t>中</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的净吸收量为</a:t>
            </a:r>
            <a:r>
              <a:rPr lang="en-US" altLang="zh-CN" sz="2200" b="1" dirty="0">
                <a:latin typeface="Times New Roman" panose="02020603050405020304" pitchFamily="18" charset="0"/>
                <a:ea typeface="华文细黑" panose="02010600040101010101" pitchFamily="2" charset="-122"/>
              </a:rPr>
              <a:t>45 mg</a:t>
            </a: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D</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已知该植物光合作用和细胞呼吸的最适温度分别为</a:t>
            </a:r>
            <a:r>
              <a:rPr lang="en-US" altLang="zh-CN" sz="2200" b="1" dirty="0">
                <a:latin typeface="Times New Roman" panose="02020603050405020304" pitchFamily="18" charset="0"/>
                <a:ea typeface="华文细黑" panose="02010600040101010101" pitchFamily="2" charset="-122"/>
              </a:rPr>
              <a:t>25 ℃</a:t>
            </a:r>
            <a:r>
              <a:rPr lang="zh-CN" altLang="en-US" sz="2200" b="1" dirty="0">
                <a:latin typeface="Times New Roman" panose="02020603050405020304" pitchFamily="18" charset="0"/>
                <a:ea typeface="华文细黑" panose="02010600040101010101" pitchFamily="2" charset="-122"/>
              </a:rPr>
              <a:t>和</a:t>
            </a:r>
            <a:r>
              <a:rPr lang="en-US" altLang="zh-CN" sz="2200" b="1" dirty="0">
                <a:latin typeface="Times New Roman" panose="02020603050405020304" pitchFamily="18" charset="0"/>
                <a:ea typeface="华文细黑" panose="02010600040101010101" pitchFamily="2" charset="-122"/>
              </a:rPr>
              <a:t>30 ℃</a:t>
            </a:r>
            <a:r>
              <a:rPr lang="zh-CN" altLang="en-US" sz="2200" b="1" dirty="0">
                <a:latin typeface="Times New Roman" panose="02020603050405020304" pitchFamily="18" charset="0"/>
                <a:ea typeface="华文细黑" panose="02010600040101010101" pitchFamily="2" charset="-122"/>
              </a:rPr>
              <a:t>。若将温度提高到</a:t>
            </a:r>
            <a:r>
              <a:rPr lang="en-US" altLang="zh-CN" sz="2200" b="1" dirty="0">
                <a:latin typeface="Times New Roman" panose="02020603050405020304" pitchFamily="18" charset="0"/>
                <a:ea typeface="华文细黑" panose="02010600040101010101" pitchFamily="2" charset="-122"/>
              </a:rPr>
              <a:t>30 ℃</a:t>
            </a:r>
            <a:r>
              <a:rPr lang="zh-CN" altLang="en-US" sz="2200" b="1" dirty="0">
                <a:latin typeface="Times New Roman" panose="02020603050405020304" pitchFamily="18" charset="0"/>
                <a:ea typeface="华文细黑" panose="02010600040101010101" pitchFamily="2" charset="-122"/>
              </a:rPr>
              <a:t>的条件下</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原光照强度和</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浓度不变</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，则图中</a:t>
            </a: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点将右移，</a:t>
            </a:r>
            <a:r>
              <a:rPr lang="en-US" altLang="zh-CN" sz="2200" b="1" dirty="0">
                <a:latin typeface="Times New Roman" panose="02020603050405020304" pitchFamily="18" charset="0"/>
                <a:ea typeface="华文细黑" panose="02010600040101010101" pitchFamily="2" charset="-122"/>
              </a:rPr>
              <a:t>c</a:t>
            </a:r>
            <a:r>
              <a:rPr lang="zh-CN" altLang="en-US" sz="2200" b="1" dirty="0">
                <a:latin typeface="Times New Roman" panose="02020603050405020304" pitchFamily="18" charset="0"/>
                <a:ea typeface="华文细黑" panose="02010600040101010101" pitchFamily="2" charset="-122"/>
              </a:rPr>
              <a:t>点将下移</a:t>
            </a:r>
          </a:p>
        </p:txBody>
      </p:sp>
      <p:pic>
        <p:nvPicPr>
          <p:cNvPr id="11266" name="Picture 2" descr="20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354430" y="1269261"/>
            <a:ext cx="2712503" cy="30017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extBox 6"/>
          <p:cNvSpPr txBox="1"/>
          <p:nvPr/>
        </p:nvSpPr>
        <p:spPr>
          <a:xfrm>
            <a:off x="131079" y="6048328"/>
            <a:ext cx="8978015" cy="585381"/>
          </a:xfrm>
          <a:prstGeom prst="rect">
            <a:avLst/>
          </a:prstGeom>
          <a:noFill/>
        </p:spPr>
        <p:txBody>
          <a:bodyPr wrap="square" lIns="76800" tIns="38400" rIns="76800" bIns="38400" rtlCol="0">
            <a:spAutoFit/>
          </a:bodyPr>
          <a:lstStyle/>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细胞</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呼吸强度会增大，光合作用强度会减小，故</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b</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点将右移，</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点将下移。</a:t>
            </a:r>
          </a:p>
        </p:txBody>
      </p:sp>
      <p:grpSp>
        <p:nvGrpSpPr>
          <p:cNvPr id="2" name="组合 19"/>
          <p:cNvGrpSpPr/>
          <p:nvPr/>
        </p:nvGrpSpPr>
        <p:grpSpPr>
          <a:xfrm>
            <a:off x="131080" y="5444757"/>
            <a:ext cx="8545910" cy="603570"/>
            <a:chOff x="174750" y="5446018"/>
            <a:chExt cx="11393064" cy="603710"/>
          </a:xfrm>
        </p:grpSpPr>
        <p:cxnSp>
          <p:nvCxnSpPr>
            <p:cNvPr id="8" name="直接连接符 7"/>
            <p:cNvCxnSpPr/>
            <p:nvPr/>
          </p:nvCxnSpPr>
          <p:spPr>
            <a:xfrm>
              <a:off x="9911630" y="5446018"/>
              <a:ext cx="1656184"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74750" y="6049728"/>
              <a:ext cx="2909524"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11" name="TextBox 10"/>
          <p:cNvSpPr txBox="1"/>
          <p:nvPr/>
        </p:nvSpPr>
        <p:spPr>
          <a:xfrm>
            <a:off x="357158" y="2714620"/>
            <a:ext cx="6223349" cy="1093213"/>
          </a:xfrm>
          <a:prstGeom prst="rect">
            <a:avLst/>
          </a:prstGeom>
          <a:noFill/>
        </p:spPr>
        <p:txBody>
          <a:bodyPr wrap="square" lIns="76800" tIns="38400" rIns="76800" bIns="38400" rtlCol="0">
            <a:spAutoFit/>
          </a:bodyPr>
          <a:lstStyle/>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  每</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100 cm</a:t>
            </a:r>
            <a:r>
              <a:rPr lang="en-US" altLang="zh-CN" sz="2200" b="1" kern="100" baseline="30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叶片</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的净吸收量为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10×11</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110(mg</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p>
        </p:txBody>
      </p:sp>
      <p:sp>
        <p:nvSpPr>
          <p:cNvPr id="13" name="矩形 12"/>
          <p:cNvSpPr/>
          <p:nvPr/>
        </p:nvSpPr>
        <p:spPr>
          <a:xfrm>
            <a:off x="2313506" y="1281499"/>
            <a:ext cx="281605"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A</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grpSp>
        <p:nvGrpSpPr>
          <p:cNvPr id="3" name="组合 15"/>
          <p:cNvGrpSpPr/>
          <p:nvPr/>
        </p:nvGrpSpPr>
        <p:grpSpPr>
          <a:xfrm>
            <a:off x="190321" y="2421121"/>
            <a:ext cx="5948057" cy="690254"/>
            <a:chOff x="253727" y="2421682"/>
            <a:chExt cx="7929711" cy="690414"/>
          </a:xfrm>
        </p:grpSpPr>
        <p:cxnSp>
          <p:nvCxnSpPr>
            <p:cNvPr id="14" name="直接连接符 13"/>
            <p:cNvCxnSpPr/>
            <p:nvPr/>
          </p:nvCxnSpPr>
          <p:spPr>
            <a:xfrm>
              <a:off x="2522345" y="2421682"/>
              <a:ext cx="5661093"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53727" y="3112096"/>
              <a:ext cx="1375785"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17" name="TextBox 16"/>
          <p:cNvSpPr txBox="1"/>
          <p:nvPr/>
        </p:nvSpPr>
        <p:spPr>
          <a:xfrm>
            <a:off x="0" y="3429000"/>
            <a:ext cx="8858137" cy="1032235"/>
          </a:xfrm>
          <a:prstGeom prst="rect">
            <a:avLst/>
          </a:prstGeom>
          <a:noFill/>
        </p:spPr>
        <p:txBody>
          <a:bodyPr wrap="square" lIns="76800" tIns="38400" rIns="76800" bIns="38400" rtlCol="0">
            <a:spAutoFit/>
          </a:bodyPr>
          <a:lstStyle/>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每</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100 cm</a:t>
            </a:r>
            <a:r>
              <a:rPr lang="en-US" altLang="zh-CN" sz="2200" b="1" kern="100" baseline="30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叶片</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的释放量</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为</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5×13</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65(mg)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故每</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100 cm</a:t>
            </a:r>
            <a:r>
              <a:rPr lang="en-US" altLang="zh-CN" sz="2200" b="1" kern="100" baseline="30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叶片一昼夜中</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的净吸收量为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110</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65</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45(mg)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p>
        </p:txBody>
      </p:sp>
      <p:cxnSp>
        <p:nvCxnSpPr>
          <p:cNvPr id="19" name="直接连接符 18"/>
          <p:cNvCxnSpPr/>
          <p:nvPr/>
        </p:nvCxnSpPr>
        <p:spPr>
          <a:xfrm>
            <a:off x="1439244" y="3127137"/>
            <a:ext cx="2123186"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1" name="圆角矩形 20"/>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22" name="Rectangle 21">
            <a:hlinkClick r:id="rId3" action="ppaction://hlinksldjump"/>
          </p:cNvPr>
          <p:cNvSpPr>
            <a:spLocks noChangeArrowheads="1"/>
          </p:cNvSpPr>
          <p:nvPr/>
        </p:nvSpPr>
        <p:spPr bwMode="auto">
          <a:xfrm>
            <a:off x="2357466"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3" name="Rectangle 21">
            <a:hlinkClick r:id="rId4" action="ppaction://hlinksldjump"/>
          </p:cNvPr>
          <p:cNvSpPr>
            <a:spLocks noChangeArrowheads="1"/>
          </p:cNvSpPr>
          <p:nvPr/>
        </p:nvSpPr>
        <p:spPr bwMode="auto">
          <a:xfrm>
            <a:off x="2717761"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4" name="Rectangle 21">
            <a:hlinkClick r:id="rId5" action="ppaction://hlinksldjump"/>
          </p:cNvPr>
          <p:cNvSpPr>
            <a:spLocks noChangeArrowheads="1"/>
          </p:cNvSpPr>
          <p:nvPr/>
        </p:nvSpPr>
        <p:spPr bwMode="auto">
          <a:xfrm>
            <a:off x="3059948"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5" name="Rectangle 21">
            <a:hlinkClick r:id="rId6" action="ppaction://hlinksldjump"/>
          </p:cNvPr>
          <p:cNvSpPr>
            <a:spLocks noChangeArrowheads="1"/>
          </p:cNvSpPr>
          <p:nvPr/>
        </p:nvSpPr>
        <p:spPr bwMode="auto">
          <a:xfrm>
            <a:off x="3384026"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6" name="Rectangle 21">
            <a:hlinkClick r:id="rId7" action="ppaction://hlinksldjump"/>
          </p:cNvPr>
          <p:cNvSpPr>
            <a:spLocks noChangeArrowheads="1"/>
          </p:cNvSpPr>
          <p:nvPr/>
        </p:nvSpPr>
        <p:spPr bwMode="auto">
          <a:xfrm>
            <a:off x="3744009"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7" name="Rectangle 21">
            <a:hlinkClick r:id="rId8" action="ppaction://hlinksldjump"/>
          </p:cNvPr>
          <p:cNvSpPr>
            <a:spLocks noChangeArrowheads="1"/>
          </p:cNvSpPr>
          <p:nvPr/>
        </p:nvSpPr>
        <p:spPr bwMode="auto">
          <a:xfrm>
            <a:off x="4103991"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8" name="Rectangle 21">
            <a:hlinkClick r:id="rId9" action="ppaction://hlinksldjump"/>
          </p:cNvPr>
          <p:cNvSpPr>
            <a:spLocks noChangeArrowheads="1"/>
          </p:cNvSpPr>
          <p:nvPr/>
        </p:nvSpPr>
        <p:spPr bwMode="auto">
          <a:xfrm>
            <a:off x="44639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rId10" action="ppaction://hlinksldjump"/>
          </p:cNvPr>
          <p:cNvSpPr>
            <a:spLocks noChangeArrowheads="1"/>
          </p:cNvSpPr>
          <p:nvPr/>
        </p:nvSpPr>
        <p:spPr bwMode="auto">
          <a:xfrm>
            <a:off x="482295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0" name="Rectangle 21">
            <a:hlinkClick r:id="rId11" action="ppaction://hlinksldjump"/>
          </p:cNvPr>
          <p:cNvSpPr>
            <a:spLocks noChangeArrowheads="1"/>
          </p:cNvSpPr>
          <p:nvPr/>
        </p:nvSpPr>
        <p:spPr bwMode="auto">
          <a:xfrm>
            <a:off x="51693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2" action="ppaction://hlinksldjump"/>
          </p:cNvPr>
          <p:cNvSpPr>
            <a:spLocks noChangeArrowheads="1"/>
          </p:cNvSpPr>
          <p:nvPr/>
        </p:nvSpPr>
        <p:spPr bwMode="auto">
          <a:xfrm>
            <a:off x="5570640"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10</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2" name="Rectangle 21">
            <a:hlinkClick r:id="rId13" action="ppaction://hlinksldjump"/>
          </p:cNvPr>
          <p:cNvSpPr>
            <a:spLocks noChangeArrowheads="1"/>
          </p:cNvSpPr>
          <p:nvPr/>
        </p:nvSpPr>
        <p:spPr bwMode="auto">
          <a:xfrm>
            <a:off x="5957414"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11</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3" name="Rectangle 21">
            <a:hlinkClick r:id="rId14" action="ppaction://hlinksldjump"/>
          </p:cNvPr>
          <p:cNvSpPr>
            <a:spLocks noChangeArrowheads="1"/>
          </p:cNvSpPr>
          <p:nvPr/>
        </p:nvSpPr>
        <p:spPr bwMode="auto">
          <a:xfrm>
            <a:off x="6371795" y="6461426"/>
            <a:ext cx="270610"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4" name="Rectangle 21">
            <a:hlinkClick r:id="" action="ppaction://noaction"/>
          </p:cNvPr>
          <p:cNvSpPr>
            <a:spLocks noChangeArrowheads="1"/>
          </p:cNvSpPr>
          <p:nvPr/>
        </p:nvSpPr>
        <p:spPr bwMode="auto">
          <a:xfrm>
            <a:off x="675892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5" name="Rectangle 21">
            <a:hlinkClick r:id="" action="ppaction://noaction"/>
          </p:cNvPr>
          <p:cNvSpPr>
            <a:spLocks noChangeArrowheads="1"/>
          </p:cNvSpPr>
          <p:nvPr/>
        </p:nvSpPr>
        <p:spPr bwMode="auto">
          <a:xfrm>
            <a:off x="7137018"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34532261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linds(horizontal)">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linds(horizontal)">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linds(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3"/>
                                        </p:tgtEl>
                                      </p:cBhvr>
                                    </p:animEffect>
                                    <p:set>
                                      <p:cBhvr>
                                        <p:cTn id="42" dur="1" fill="hold">
                                          <p:stCondLst>
                                            <p:cond delay="499"/>
                                          </p:stCondLst>
                                        </p:cTn>
                                        <p:tgtEl>
                                          <p:spTgt spid="3"/>
                                        </p:tgtEl>
                                        <p:attrNameLst>
                                          <p:attrName>style.visibility</p:attrName>
                                        </p:attrNameLst>
                                      </p:cBhvr>
                                      <p:to>
                                        <p:strVal val="hidden"/>
                                      </p:to>
                                    </p:set>
                                  </p:childTnLst>
                                </p:cTn>
                              </p:par>
                              <p:par>
                                <p:cTn id="43" presetID="10" presetClass="exit" presetSubtype="0" fill="hold" grpId="1" nodeType="withEffect">
                                  <p:stCondLst>
                                    <p:cond delay="0"/>
                                  </p:stCondLst>
                                  <p:childTnLst>
                                    <p:animEffect transition="out" filter="fade">
                                      <p:cBhvr>
                                        <p:cTn id="44" dur="500"/>
                                        <p:tgtEl>
                                          <p:spTgt spid="11"/>
                                        </p:tgtEl>
                                      </p:cBhvr>
                                    </p:animEffect>
                                    <p:set>
                                      <p:cBhvr>
                                        <p:cTn id="45" dur="1" fill="hold">
                                          <p:stCondLst>
                                            <p:cond delay="499"/>
                                          </p:stCondLst>
                                        </p:cTn>
                                        <p:tgtEl>
                                          <p:spTgt spid="11"/>
                                        </p:tgtEl>
                                        <p:attrNameLst>
                                          <p:attrName>style.visibility</p:attrName>
                                        </p:attrNameLst>
                                      </p:cBhvr>
                                      <p:to>
                                        <p:strVal val="hidden"/>
                                      </p:to>
                                    </p:set>
                                  </p:childTnLst>
                                </p:cTn>
                              </p:par>
                              <p:par>
                                <p:cTn id="46" presetID="10" presetClass="exit" presetSubtype="0" fill="hold" nodeType="withEffect">
                                  <p:stCondLst>
                                    <p:cond delay="0"/>
                                  </p:stCondLst>
                                  <p:childTnLst>
                                    <p:animEffect transition="out" filter="fade">
                                      <p:cBhvr>
                                        <p:cTn id="47" dur="500"/>
                                        <p:tgtEl>
                                          <p:spTgt spid="19"/>
                                        </p:tgtEl>
                                      </p:cBhvr>
                                    </p:animEffect>
                                    <p:set>
                                      <p:cBhvr>
                                        <p:cTn id="48" dur="1" fill="hold">
                                          <p:stCondLst>
                                            <p:cond delay="499"/>
                                          </p:stCondLst>
                                        </p:cTn>
                                        <p:tgtEl>
                                          <p:spTgt spid="19"/>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17"/>
                                        </p:tgtEl>
                                      </p:cBhvr>
                                    </p:animEffect>
                                    <p:set>
                                      <p:cBhvr>
                                        <p:cTn id="51" dur="1" fill="hold">
                                          <p:stCondLst>
                                            <p:cond delay="499"/>
                                          </p:stCondLst>
                                        </p:cTn>
                                        <p:tgtEl>
                                          <p:spTgt spid="17"/>
                                        </p:tgtEl>
                                        <p:attrNameLst>
                                          <p:attrName>style.visibility</p:attrName>
                                        </p:attrNameLst>
                                      </p:cBhvr>
                                      <p:to>
                                        <p:strVal val="hidden"/>
                                      </p:to>
                                    </p:set>
                                  </p:childTnLst>
                                </p:cTn>
                              </p:par>
                              <p:par>
                                <p:cTn id="52" presetID="10" presetClass="exit" presetSubtype="0" fill="hold" nodeType="withEffect">
                                  <p:stCondLst>
                                    <p:cond delay="0"/>
                                  </p:stCondLst>
                                  <p:childTnLst>
                                    <p:animEffect transition="out" filter="fade">
                                      <p:cBhvr>
                                        <p:cTn id="53" dur="500"/>
                                        <p:tgtEl>
                                          <p:spTgt spid="2"/>
                                        </p:tgtEl>
                                      </p:cBhvr>
                                    </p:animEffect>
                                    <p:set>
                                      <p:cBhvr>
                                        <p:cTn id="54" dur="1" fill="hold">
                                          <p:stCondLst>
                                            <p:cond delay="499"/>
                                          </p:stCondLst>
                                        </p:cTn>
                                        <p:tgtEl>
                                          <p:spTgt spid="2"/>
                                        </p:tgtEl>
                                        <p:attrNameLst>
                                          <p:attrName>style.visibility</p:attrName>
                                        </p:attrNameLst>
                                      </p:cBhvr>
                                      <p:to>
                                        <p:strVal val="hidden"/>
                                      </p:to>
                                    </p:set>
                                  </p:childTnLst>
                                </p:cTn>
                              </p:par>
                              <p:par>
                                <p:cTn id="55" presetID="10" presetClass="exit" presetSubtype="0" fill="hold" grpId="1" nodeType="withEffect">
                                  <p:stCondLst>
                                    <p:cond delay="0"/>
                                  </p:stCondLst>
                                  <p:childTnLst>
                                    <p:animEffect transition="out" filter="fade">
                                      <p:cBhvr>
                                        <p:cTn id="56" dur="500"/>
                                        <p:tgtEl>
                                          <p:spTgt spid="7"/>
                                        </p:tgtEl>
                                      </p:cBhvr>
                                    </p:animEffect>
                                    <p:set>
                                      <p:cBhvr>
                                        <p:cTn id="57" dur="1" fill="hold">
                                          <p:stCondLst>
                                            <p:cond delay="499"/>
                                          </p:stCondLst>
                                        </p:cTn>
                                        <p:tgtEl>
                                          <p:spTgt spid="7"/>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13"/>
                                        </p:tgtEl>
                                      </p:cBhvr>
                                    </p:animEffect>
                                    <p:set>
                                      <p:cBhvr>
                                        <p:cTn id="60"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7" grpId="0"/>
      <p:bldP spid="7" grpId="1"/>
      <p:bldP spid="11" grpId="0"/>
      <p:bldP spid="11" grpId="1"/>
      <p:bldP spid="13" grpId="0"/>
      <p:bldP spid="13" grpId="1"/>
      <p:bldP spid="17" grpId="0"/>
      <p:bldP spid="17" grpId="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7" name="圆角矩形 26"/>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a:t>
            </a:r>
            <a:endParaRPr lang="zh-CN" altLang="en-US" sz="1200" dirty="0">
              <a:solidFill>
                <a:srgbClr val="C00000"/>
              </a:solidFill>
              <a:latin typeface="黑体" pitchFamily="49" charset="-122"/>
              <a:ea typeface="黑体" pitchFamily="49" charset="-122"/>
            </a:endParaRPr>
          </a:p>
        </p:txBody>
      </p:sp>
      <p:pic>
        <p:nvPicPr>
          <p:cNvPr id="15362" name="Picture 2" descr="21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804013" y="1800839"/>
            <a:ext cx="5251068" cy="36439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矩形 11"/>
          <p:cNvSpPr/>
          <p:nvPr/>
        </p:nvSpPr>
        <p:spPr>
          <a:xfrm>
            <a:off x="34905" y="521832"/>
            <a:ext cx="8912150" cy="2734888"/>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10.</a:t>
            </a:r>
            <a:r>
              <a:rPr lang="zh-CN" altLang="en-US" sz="2200" b="1" dirty="0">
                <a:latin typeface="Times New Roman" panose="02020603050405020304" pitchFamily="18" charset="0"/>
                <a:ea typeface="华文细黑" panose="02010600040101010101" pitchFamily="2" charset="-122"/>
              </a:rPr>
              <a:t>图甲表示水稻的叶肉细胞在光照强度分别为</a:t>
            </a:r>
            <a:r>
              <a:rPr lang="en-US" altLang="zh-CN" sz="2200" b="1" dirty="0">
                <a:latin typeface="Times New Roman" panose="02020603050405020304" pitchFamily="18" charset="0"/>
                <a:ea typeface="华文细黑" panose="02010600040101010101" pitchFamily="2" charset="-122"/>
              </a:rPr>
              <a:t>A</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C</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D</a:t>
            </a:r>
            <a:r>
              <a:rPr lang="zh-CN" altLang="en-US" sz="2200" b="1" dirty="0">
                <a:latin typeface="Times New Roman" panose="02020603050405020304" pitchFamily="18" charset="0"/>
                <a:ea typeface="华文细黑" panose="02010600040101010101" pitchFamily="2" charset="-122"/>
              </a:rPr>
              <a:t>时，单位时间内</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释放量和</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产生总量的变化。图乙表示蓝藻光合速率与光照强度的关系，下列说法正确的是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p>
          <a:p>
            <a:pPr>
              <a:lnSpc>
                <a:spcPct val="150000"/>
              </a:lnSpc>
            </a:pPr>
            <a:r>
              <a:rPr lang="en-US" altLang="zh-CN" sz="2200" b="1" dirty="0" smtClean="0">
                <a:latin typeface="Times New Roman" panose="02020603050405020304" pitchFamily="18" charset="0"/>
                <a:ea typeface="华文细黑" panose="02010600040101010101" pitchFamily="2" charset="-122"/>
              </a:rPr>
              <a:t>A</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图甲中，光照强度为</a:t>
            </a: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时，光</a:t>
            </a:r>
            <a:r>
              <a:rPr lang="zh-CN" altLang="en-US" sz="2200" b="1" dirty="0" smtClean="0">
                <a:latin typeface="Times New Roman" panose="02020603050405020304" pitchFamily="18" charset="0"/>
                <a:ea typeface="华文细黑" panose="02010600040101010101" pitchFamily="2" charset="-122"/>
              </a:rPr>
              <a:t>合</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速率</a:t>
            </a:r>
            <a:r>
              <a:rPr lang="zh-CN" altLang="en-US" sz="2200" b="1" dirty="0">
                <a:latin typeface="Times New Roman" panose="02020603050405020304" pitchFamily="18" charset="0"/>
                <a:ea typeface="华文细黑" panose="02010600040101010101" pitchFamily="2" charset="-122"/>
              </a:rPr>
              <a:t>等于</a:t>
            </a:r>
            <a:r>
              <a:rPr lang="zh-CN" altLang="en-US" sz="2200" b="1" dirty="0" smtClean="0">
                <a:latin typeface="Times New Roman" panose="02020603050405020304" pitchFamily="18" charset="0"/>
                <a:ea typeface="华文细黑" panose="02010600040101010101" pitchFamily="2" charset="-122"/>
              </a:rPr>
              <a:t>呼吸速率</a:t>
            </a:r>
            <a:endParaRPr lang="en-US" altLang="zh-CN" sz="2200" b="1" dirty="0">
              <a:latin typeface="Times New Roman" panose="02020603050405020304" pitchFamily="18" charset="0"/>
              <a:ea typeface="华文细黑" panose="02010600040101010101" pitchFamily="2" charset="-122"/>
            </a:endParaRPr>
          </a:p>
        </p:txBody>
      </p:sp>
      <p:sp>
        <p:nvSpPr>
          <p:cNvPr id="8" name="TextBox 7"/>
          <p:cNvSpPr txBox="1"/>
          <p:nvPr/>
        </p:nvSpPr>
        <p:spPr>
          <a:xfrm>
            <a:off x="34905" y="3408387"/>
            <a:ext cx="8966163" cy="2709040"/>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分析甲图可知，光照强度为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B</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时</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a:p>
            <a:pPr>
              <a:lnSpc>
                <a:spcPct val="150000"/>
              </a:lnSpc>
            </a:pP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释放量和</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产生总量相等</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都</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单位，细胞呼吸释放的</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p>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首先</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供应</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叶绿体</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进行光合作用，剩余部分释放到外界，说明此时细胞呼吸大于</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光合作用。</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6" name="Text Box 18"/>
          <p:cNvSpPr txBox="1">
            <a:spLocks noChangeArrowheads="1"/>
          </p:cNvSpPr>
          <p:nvPr/>
        </p:nvSpPr>
        <p:spPr bwMode="auto">
          <a:xfrm>
            <a:off x="34906" y="117399"/>
            <a:ext cx="8807773" cy="44193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200" b="1" dirty="0">
                <a:solidFill>
                  <a:srgbClr val="0000FF"/>
                </a:solidFill>
                <a:latin typeface="华文细黑" panose="02010600040101010101" pitchFamily="2" charset="-122"/>
                <a:ea typeface="华文细黑" panose="02010600040101010101" pitchFamily="2" charset="-122"/>
              </a:rPr>
              <a:t>题</a:t>
            </a:r>
            <a:r>
              <a:rPr lang="zh-CN" altLang="en-US" sz="2200" b="1" dirty="0" smtClean="0">
                <a:solidFill>
                  <a:srgbClr val="0000FF"/>
                </a:solidFill>
                <a:latin typeface="华文细黑" panose="02010600040101010101" pitchFamily="2" charset="-122"/>
                <a:ea typeface="华文细黑" panose="02010600040101010101" pitchFamily="2" charset="-122"/>
              </a:rPr>
              <a:t>组</a:t>
            </a:r>
            <a:r>
              <a:rPr lang="zh-CN" altLang="en-US" sz="2200" b="1" dirty="0">
                <a:solidFill>
                  <a:srgbClr val="0000FF"/>
                </a:solidFill>
                <a:latin typeface="华文细黑" panose="02010600040101010101" pitchFamily="2" charset="-122"/>
                <a:ea typeface="华文细黑" panose="02010600040101010101" pitchFamily="2" charset="-122"/>
              </a:rPr>
              <a:t>　以图、表、曲线为载体综合分析光合作用与细胞呼吸</a:t>
            </a:r>
            <a:endParaRPr lang="en-US" altLang="zh-CN" sz="2200" b="1" dirty="0">
              <a:solidFill>
                <a:srgbClr val="0000FF"/>
              </a:solidFill>
              <a:latin typeface="华文细黑" panose="02010600040101010101" pitchFamily="2" charset="-122"/>
              <a:ea typeface="华文细黑" panose="02010600040101010101" pitchFamily="2" charset="-122"/>
            </a:endParaRPr>
          </a:p>
        </p:txBody>
      </p:sp>
      <p:sp>
        <p:nvSpPr>
          <p:cNvPr id="10" name="Rectangle 21">
            <a:hlinkClick r:id="rId3" action="ppaction://hlinksldjump"/>
          </p:cNvPr>
          <p:cNvSpPr>
            <a:spLocks noChangeArrowheads="1"/>
          </p:cNvSpPr>
          <p:nvPr/>
        </p:nvSpPr>
        <p:spPr bwMode="auto">
          <a:xfrm>
            <a:off x="2357466"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1" name="Rectangle 21">
            <a:hlinkClick r:id="rId4" action="ppaction://hlinksldjump"/>
          </p:cNvPr>
          <p:cNvSpPr>
            <a:spLocks noChangeArrowheads="1"/>
          </p:cNvSpPr>
          <p:nvPr/>
        </p:nvSpPr>
        <p:spPr bwMode="auto">
          <a:xfrm>
            <a:off x="2717761"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3" name="Rectangle 21">
            <a:hlinkClick r:id="rId5" action="ppaction://hlinksldjump"/>
          </p:cNvPr>
          <p:cNvSpPr>
            <a:spLocks noChangeArrowheads="1"/>
          </p:cNvSpPr>
          <p:nvPr/>
        </p:nvSpPr>
        <p:spPr bwMode="auto">
          <a:xfrm>
            <a:off x="3059948"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4" name="Rectangle 21">
            <a:hlinkClick r:id="rId6" action="ppaction://hlinksldjump"/>
          </p:cNvPr>
          <p:cNvSpPr>
            <a:spLocks noChangeArrowheads="1"/>
          </p:cNvSpPr>
          <p:nvPr/>
        </p:nvSpPr>
        <p:spPr bwMode="auto">
          <a:xfrm>
            <a:off x="3384026"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5" name="Rectangle 21">
            <a:hlinkClick r:id="rId7" action="ppaction://hlinksldjump"/>
          </p:cNvPr>
          <p:cNvSpPr>
            <a:spLocks noChangeArrowheads="1"/>
          </p:cNvSpPr>
          <p:nvPr/>
        </p:nvSpPr>
        <p:spPr bwMode="auto">
          <a:xfrm>
            <a:off x="3744009"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6" name="Rectangle 21">
            <a:hlinkClick r:id="rId8" action="ppaction://hlinksldjump"/>
          </p:cNvPr>
          <p:cNvSpPr>
            <a:spLocks noChangeArrowheads="1"/>
          </p:cNvSpPr>
          <p:nvPr/>
        </p:nvSpPr>
        <p:spPr bwMode="auto">
          <a:xfrm>
            <a:off x="4103991"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Rectangle 21">
            <a:hlinkClick r:id="rId9" action="ppaction://hlinksldjump"/>
          </p:cNvPr>
          <p:cNvSpPr>
            <a:spLocks noChangeArrowheads="1"/>
          </p:cNvSpPr>
          <p:nvPr/>
        </p:nvSpPr>
        <p:spPr bwMode="auto">
          <a:xfrm>
            <a:off x="44639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Rectangle 21">
            <a:hlinkClick r:id="rId10" action="ppaction://hlinksldjump"/>
          </p:cNvPr>
          <p:cNvSpPr>
            <a:spLocks noChangeArrowheads="1"/>
          </p:cNvSpPr>
          <p:nvPr/>
        </p:nvSpPr>
        <p:spPr bwMode="auto">
          <a:xfrm>
            <a:off x="482295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0" name="Rectangle 21">
            <a:hlinkClick r:id="rId11" action="ppaction://hlinksldjump"/>
          </p:cNvPr>
          <p:cNvSpPr>
            <a:spLocks noChangeArrowheads="1"/>
          </p:cNvSpPr>
          <p:nvPr/>
        </p:nvSpPr>
        <p:spPr bwMode="auto">
          <a:xfrm>
            <a:off x="51693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1" name="Rectangle 21">
            <a:hlinkClick r:id="rId12" action="ppaction://hlinksldjump"/>
          </p:cNvPr>
          <p:cNvSpPr>
            <a:spLocks noChangeArrowheads="1"/>
          </p:cNvSpPr>
          <p:nvPr/>
        </p:nvSpPr>
        <p:spPr bwMode="auto">
          <a:xfrm>
            <a:off x="5570640"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2" name="Rectangle 21">
            <a:hlinkClick r:id="rId13" action="ppaction://hlinksldjump"/>
          </p:cNvPr>
          <p:cNvSpPr>
            <a:spLocks noChangeArrowheads="1"/>
          </p:cNvSpPr>
          <p:nvPr/>
        </p:nvSpPr>
        <p:spPr bwMode="auto">
          <a:xfrm>
            <a:off x="5957414"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11</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3" name="Rectangle 21">
            <a:hlinkClick r:id="rId14" action="ppaction://hlinksldjump"/>
          </p:cNvPr>
          <p:cNvSpPr>
            <a:spLocks noChangeArrowheads="1"/>
          </p:cNvSpPr>
          <p:nvPr/>
        </p:nvSpPr>
        <p:spPr bwMode="auto">
          <a:xfrm>
            <a:off x="6371795" y="6461426"/>
            <a:ext cx="270610"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4" name="Rectangle 21">
            <a:hlinkClick r:id="" action="ppaction://noaction"/>
          </p:cNvPr>
          <p:cNvSpPr>
            <a:spLocks noChangeArrowheads="1"/>
          </p:cNvSpPr>
          <p:nvPr/>
        </p:nvSpPr>
        <p:spPr bwMode="auto">
          <a:xfrm>
            <a:off x="675892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5" name="Rectangle 21">
            <a:hlinkClick r:id="" action="ppaction://noaction"/>
          </p:cNvPr>
          <p:cNvSpPr>
            <a:spLocks noChangeArrowheads="1"/>
          </p:cNvSpPr>
          <p:nvPr/>
        </p:nvSpPr>
        <p:spPr bwMode="auto">
          <a:xfrm>
            <a:off x="7137018"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37054316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27"/>
                  </p:tgtEl>
                </p:cond>
              </p:nextCondLst>
            </p:seq>
          </p:childTnLst>
        </p:cTn>
      </p:par>
    </p:tnLst>
    <p:bldLst>
      <p:bldP spid="8" grpId="0"/>
      <p:bldP spid="8"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8" name="圆角矩形 27"/>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a:t>
            </a:r>
            <a:endParaRPr lang="zh-CN" altLang="en-US" sz="1200" dirty="0">
              <a:solidFill>
                <a:srgbClr val="C00000"/>
              </a:solidFill>
              <a:latin typeface="黑体" pitchFamily="49" charset="-122"/>
              <a:ea typeface="黑体" pitchFamily="49" charset="-122"/>
            </a:endParaRPr>
          </a:p>
        </p:txBody>
      </p:sp>
      <p:pic>
        <p:nvPicPr>
          <p:cNvPr id="15362" name="Picture 2" descr="21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804013" y="1800839"/>
            <a:ext cx="5251068" cy="36439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矩形 11"/>
          <p:cNvSpPr/>
          <p:nvPr/>
        </p:nvSpPr>
        <p:spPr>
          <a:xfrm>
            <a:off x="34905" y="521832"/>
            <a:ext cx="8912150" cy="3150386"/>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10.</a:t>
            </a:r>
            <a:r>
              <a:rPr lang="zh-CN" altLang="en-US" sz="2200" b="1" dirty="0">
                <a:latin typeface="Times New Roman" panose="02020603050405020304" pitchFamily="18" charset="0"/>
                <a:ea typeface="华文细黑" panose="02010600040101010101" pitchFamily="2" charset="-122"/>
              </a:rPr>
              <a:t>图甲表示水稻的叶肉细胞在光照强度分别为</a:t>
            </a:r>
            <a:r>
              <a:rPr lang="en-US" altLang="zh-CN" sz="2200" b="1" dirty="0">
                <a:latin typeface="Times New Roman" panose="02020603050405020304" pitchFamily="18" charset="0"/>
                <a:ea typeface="华文细黑" panose="02010600040101010101" pitchFamily="2" charset="-122"/>
              </a:rPr>
              <a:t>A</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C</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D</a:t>
            </a:r>
            <a:r>
              <a:rPr lang="zh-CN" altLang="en-US" sz="2200" b="1" dirty="0">
                <a:latin typeface="Times New Roman" panose="02020603050405020304" pitchFamily="18" charset="0"/>
                <a:ea typeface="华文细黑" panose="02010600040101010101" pitchFamily="2" charset="-122"/>
              </a:rPr>
              <a:t>时，单位时间内</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释放量和</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产生总量的变化。图乙表示蓝藻光合速率与光照强度的关系，下列说法正确的是</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p>
          <a:p>
            <a:pPr>
              <a:lnSpc>
                <a:spcPct val="150000"/>
              </a:lnSpc>
            </a:pPr>
            <a:r>
              <a:rPr lang="en-US" altLang="zh-CN" sz="2200" b="1" dirty="0" smtClean="0">
                <a:latin typeface="Times New Roman" panose="02020603050405020304" pitchFamily="18" charset="0"/>
                <a:ea typeface="华文细黑" panose="02010600040101010101" pitchFamily="2" charset="-122"/>
              </a:rPr>
              <a:t>B</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图甲中，光照强度为</a:t>
            </a:r>
            <a:r>
              <a:rPr lang="en-US" altLang="zh-CN" sz="2200" b="1" dirty="0">
                <a:latin typeface="Times New Roman" panose="02020603050405020304" pitchFamily="18" charset="0"/>
                <a:ea typeface="华文细黑" panose="02010600040101010101" pitchFamily="2" charset="-122"/>
              </a:rPr>
              <a:t>D</a:t>
            </a:r>
            <a:r>
              <a:rPr lang="zh-CN" altLang="en-US" sz="2200" b="1" dirty="0">
                <a:latin typeface="Times New Roman" panose="02020603050405020304" pitchFamily="18" charset="0"/>
                <a:ea typeface="华文细黑" panose="02010600040101010101" pitchFamily="2" charset="-122"/>
              </a:rPr>
              <a:t>时，</a:t>
            </a:r>
            <a:r>
              <a:rPr lang="zh-CN" altLang="en-US" sz="2200" b="1" dirty="0" smtClean="0">
                <a:latin typeface="Times New Roman" panose="02020603050405020304" pitchFamily="18" charset="0"/>
                <a:ea typeface="华文细黑" panose="02010600040101010101" pitchFamily="2" charset="-122"/>
              </a:rPr>
              <a:t>单位</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时间</a:t>
            </a:r>
            <a:r>
              <a:rPr lang="zh-CN" altLang="en-US" sz="2200" b="1" dirty="0">
                <a:latin typeface="Times New Roman" panose="02020603050405020304" pitchFamily="18" charset="0"/>
                <a:ea typeface="华文细黑" panose="02010600040101010101" pitchFamily="2" charset="-122"/>
              </a:rPr>
              <a:t>内细胞从周围吸收</a:t>
            </a: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个单位</a:t>
            </a:r>
            <a:r>
              <a:rPr lang="zh-CN" altLang="en-US" sz="2200" b="1" dirty="0" smtClean="0">
                <a:latin typeface="Times New Roman" panose="02020603050405020304" pitchFamily="18" charset="0"/>
                <a:ea typeface="华文细黑" panose="02010600040101010101" pitchFamily="2" charset="-122"/>
              </a:rPr>
              <a:t>的</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CO</a:t>
            </a:r>
            <a:r>
              <a:rPr lang="en-US" altLang="zh-CN" sz="2200" b="1" baseline="-25000" dirty="0" smtClean="0">
                <a:latin typeface="Times New Roman" panose="02020603050405020304" pitchFamily="18" charset="0"/>
                <a:ea typeface="华文细黑" panose="02010600040101010101" pitchFamily="2" charset="-122"/>
              </a:rPr>
              <a:t>2</a:t>
            </a:r>
            <a:endParaRPr lang="en-US" altLang="zh-CN" sz="2200" b="1" baseline="-25000" dirty="0">
              <a:latin typeface="Times New Roman" panose="02020603050405020304" pitchFamily="18" charset="0"/>
              <a:ea typeface="华文细黑" panose="02010600040101010101" pitchFamily="2" charset="-122"/>
            </a:endParaRPr>
          </a:p>
        </p:txBody>
      </p:sp>
      <p:sp>
        <p:nvSpPr>
          <p:cNvPr id="9" name="TextBox 8"/>
          <p:cNvSpPr txBox="1"/>
          <p:nvPr/>
        </p:nvSpPr>
        <p:spPr>
          <a:xfrm>
            <a:off x="34905" y="4076922"/>
            <a:ext cx="8650045" cy="2709040"/>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光照强度为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D</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时，水稻叶肉细胞</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光</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合作</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用速率大于细胞呼吸速率，</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光</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照</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强度为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时，</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释放量即为呼吸速率，则光照强度为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D</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时，</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产生总量为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8</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单位，需要消耗的</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也为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8</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单位，所以单位时间内需从外界吸收</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单位。</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7" name="Text Box 18"/>
          <p:cNvSpPr txBox="1">
            <a:spLocks noChangeArrowheads="1"/>
          </p:cNvSpPr>
          <p:nvPr/>
        </p:nvSpPr>
        <p:spPr bwMode="auto">
          <a:xfrm>
            <a:off x="34906" y="117399"/>
            <a:ext cx="8807773" cy="44193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200" b="1" dirty="0">
                <a:solidFill>
                  <a:srgbClr val="0000FF"/>
                </a:solidFill>
                <a:latin typeface="华文细黑" panose="02010600040101010101" pitchFamily="2" charset="-122"/>
                <a:ea typeface="华文细黑" panose="02010600040101010101" pitchFamily="2" charset="-122"/>
              </a:rPr>
              <a:t>题组五　以图、表、曲线为载体综合分析光合作用与细胞呼吸</a:t>
            </a:r>
            <a:endParaRPr lang="en-US" altLang="zh-CN" sz="2200" b="1" dirty="0">
              <a:solidFill>
                <a:srgbClr val="0000FF"/>
              </a:solidFill>
              <a:latin typeface="华文细黑" panose="02010600040101010101" pitchFamily="2" charset="-122"/>
              <a:ea typeface="华文细黑" panose="02010600040101010101" pitchFamily="2" charset="-122"/>
            </a:endParaRPr>
          </a:p>
        </p:txBody>
      </p:sp>
      <p:sp>
        <p:nvSpPr>
          <p:cNvPr id="11" name="Rectangle 21">
            <a:hlinkClick r:id="rId3" action="ppaction://hlinksldjump"/>
          </p:cNvPr>
          <p:cNvSpPr>
            <a:spLocks noChangeArrowheads="1"/>
          </p:cNvSpPr>
          <p:nvPr/>
        </p:nvSpPr>
        <p:spPr bwMode="auto">
          <a:xfrm>
            <a:off x="2357466"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3" name="Rectangle 21">
            <a:hlinkClick r:id="rId4" action="ppaction://hlinksldjump"/>
          </p:cNvPr>
          <p:cNvSpPr>
            <a:spLocks noChangeArrowheads="1"/>
          </p:cNvSpPr>
          <p:nvPr/>
        </p:nvSpPr>
        <p:spPr bwMode="auto">
          <a:xfrm>
            <a:off x="2717761"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4" name="Rectangle 21">
            <a:hlinkClick r:id="rId5" action="ppaction://hlinksldjump"/>
          </p:cNvPr>
          <p:cNvSpPr>
            <a:spLocks noChangeArrowheads="1"/>
          </p:cNvSpPr>
          <p:nvPr/>
        </p:nvSpPr>
        <p:spPr bwMode="auto">
          <a:xfrm>
            <a:off x="3059948"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5" name="Rectangle 21">
            <a:hlinkClick r:id="rId6" action="ppaction://hlinksldjump"/>
          </p:cNvPr>
          <p:cNvSpPr>
            <a:spLocks noChangeArrowheads="1"/>
          </p:cNvSpPr>
          <p:nvPr/>
        </p:nvSpPr>
        <p:spPr bwMode="auto">
          <a:xfrm>
            <a:off x="3384026"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6" name="Rectangle 21">
            <a:hlinkClick r:id="rId7" action="ppaction://hlinksldjump"/>
          </p:cNvPr>
          <p:cNvSpPr>
            <a:spLocks noChangeArrowheads="1"/>
          </p:cNvSpPr>
          <p:nvPr/>
        </p:nvSpPr>
        <p:spPr bwMode="auto">
          <a:xfrm>
            <a:off x="3744009"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Rectangle 21">
            <a:hlinkClick r:id="rId8" action="ppaction://hlinksldjump"/>
          </p:cNvPr>
          <p:cNvSpPr>
            <a:spLocks noChangeArrowheads="1"/>
          </p:cNvSpPr>
          <p:nvPr/>
        </p:nvSpPr>
        <p:spPr bwMode="auto">
          <a:xfrm>
            <a:off x="4103991"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9" name="Rectangle 21">
            <a:hlinkClick r:id="rId9" action="ppaction://hlinksldjump"/>
          </p:cNvPr>
          <p:cNvSpPr>
            <a:spLocks noChangeArrowheads="1"/>
          </p:cNvSpPr>
          <p:nvPr/>
        </p:nvSpPr>
        <p:spPr bwMode="auto">
          <a:xfrm>
            <a:off x="44639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0" name="Rectangle 21">
            <a:hlinkClick r:id="rId10" action="ppaction://hlinksldjump"/>
          </p:cNvPr>
          <p:cNvSpPr>
            <a:spLocks noChangeArrowheads="1"/>
          </p:cNvSpPr>
          <p:nvPr/>
        </p:nvSpPr>
        <p:spPr bwMode="auto">
          <a:xfrm>
            <a:off x="482295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1" name="Rectangle 21">
            <a:hlinkClick r:id="rId11" action="ppaction://hlinksldjump"/>
          </p:cNvPr>
          <p:cNvSpPr>
            <a:spLocks noChangeArrowheads="1"/>
          </p:cNvSpPr>
          <p:nvPr/>
        </p:nvSpPr>
        <p:spPr bwMode="auto">
          <a:xfrm>
            <a:off x="51693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2" name="Rectangle 21">
            <a:hlinkClick r:id="rId12" action="ppaction://hlinksldjump"/>
          </p:cNvPr>
          <p:cNvSpPr>
            <a:spLocks noChangeArrowheads="1"/>
          </p:cNvSpPr>
          <p:nvPr/>
        </p:nvSpPr>
        <p:spPr bwMode="auto">
          <a:xfrm>
            <a:off x="5570640"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3" name="Rectangle 21">
            <a:hlinkClick r:id="rId13" action="ppaction://hlinksldjump"/>
          </p:cNvPr>
          <p:cNvSpPr>
            <a:spLocks noChangeArrowheads="1"/>
          </p:cNvSpPr>
          <p:nvPr/>
        </p:nvSpPr>
        <p:spPr bwMode="auto">
          <a:xfrm>
            <a:off x="5957414"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11</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4" name="Rectangle 21">
            <a:hlinkClick r:id="rId14" action="ppaction://hlinksldjump"/>
          </p:cNvPr>
          <p:cNvSpPr>
            <a:spLocks noChangeArrowheads="1"/>
          </p:cNvSpPr>
          <p:nvPr/>
        </p:nvSpPr>
        <p:spPr bwMode="auto">
          <a:xfrm>
            <a:off x="6371795" y="6461426"/>
            <a:ext cx="270610"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5" name="Rectangle 21">
            <a:hlinkClick r:id="" action="ppaction://noaction"/>
          </p:cNvPr>
          <p:cNvSpPr>
            <a:spLocks noChangeArrowheads="1"/>
          </p:cNvSpPr>
          <p:nvPr/>
        </p:nvSpPr>
        <p:spPr bwMode="auto">
          <a:xfrm>
            <a:off x="675892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6" name="Rectangle 21">
            <a:hlinkClick r:id="" action="ppaction://noaction"/>
          </p:cNvPr>
          <p:cNvSpPr>
            <a:spLocks noChangeArrowheads="1"/>
          </p:cNvSpPr>
          <p:nvPr/>
        </p:nvSpPr>
        <p:spPr bwMode="auto">
          <a:xfrm>
            <a:off x="7137018"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4105840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28"/>
                  </p:tgtEl>
                </p:cond>
              </p:nextCondLst>
            </p:seq>
          </p:childTnLst>
        </p:cTn>
      </p:par>
    </p:tnLst>
    <p:bldLst>
      <p:bldP spid="9" grpId="0"/>
      <p:bldP spid="9" grpId="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21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804013" y="1800839"/>
            <a:ext cx="5251068" cy="36439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矩形 11"/>
          <p:cNvSpPr/>
          <p:nvPr/>
        </p:nvSpPr>
        <p:spPr>
          <a:xfrm>
            <a:off x="34905" y="521833"/>
            <a:ext cx="8912150" cy="4766213"/>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10.</a:t>
            </a:r>
            <a:r>
              <a:rPr lang="zh-CN" altLang="en-US" sz="2200" b="1" dirty="0">
                <a:latin typeface="Times New Roman" panose="02020603050405020304" pitchFamily="18" charset="0"/>
                <a:ea typeface="华文细黑" panose="02010600040101010101" pitchFamily="2" charset="-122"/>
              </a:rPr>
              <a:t>图甲表示水稻的叶肉细胞在光照强度分别为</a:t>
            </a:r>
            <a:r>
              <a:rPr lang="en-US" altLang="zh-CN" sz="2200" b="1" dirty="0">
                <a:latin typeface="Times New Roman" panose="02020603050405020304" pitchFamily="18" charset="0"/>
                <a:ea typeface="华文细黑" panose="02010600040101010101" pitchFamily="2" charset="-122"/>
              </a:rPr>
              <a:t>A</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C</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D</a:t>
            </a:r>
            <a:r>
              <a:rPr lang="zh-CN" altLang="en-US" sz="2200" b="1" dirty="0">
                <a:latin typeface="Times New Roman" panose="02020603050405020304" pitchFamily="18" charset="0"/>
                <a:ea typeface="华文细黑" panose="02010600040101010101" pitchFamily="2" charset="-122"/>
              </a:rPr>
              <a:t>时，单位时间内</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释放量和</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产生总量的变化。图乙表示蓝藻光合速率与光照强度的</a:t>
            </a:r>
            <a:r>
              <a:rPr lang="zh-CN" altLang="en-US" sz="2200" b="1">
                <a:latin typeface="Times New Roman" panose="02020603050405020304" pitchFamily="18" charset="0"/>
                <a:ea typeface="华文细黑" panose="02010600040101010101" pitchFamily="2" charset="-122"/>
              </a:rPr>
              <a:t>关系</a:t>
            </a:r>
            <a:r>
              <a:rPr lang="zh-CN" altLang="en-US" sz="2200" b="1" smtClean="0">
                <a:latin typeface="Times New Roman" panose="02020603050405020304" pitchFamily="18" charset="0"/>
                <a:ea typeface="华文细黑" panose="02010600040101010101" pitchFamily="2" charset="-122"/>
              </a:rPr>
              <a:t>，下列说法正确的是</a:t>
            </a:r>
            <a:r>
              <a:rPr lang="en-US" altLang="zh-CN" sz="2200" b="1" smtClean="0">
                <a:latin typeface="Times New Roman" panose="02020603050405020304" pitchFamily="18" charset="0"/>
                <a:ea typeface="华文细黑" panose="02010600040101010101" pitchFamily="2" charset="-122"/>
              </a:rPr>
              <a:t>(</a:t>
            </a:r>
            <a:r>
              <a:rPr lang="zh-CN" altLang="en-US" sz="2200" b="1" smtClean="0">
                <a:latin typeface="Times New Roman" panose="02020603050405020304" pitchFamily="18" charset="0"/>
                <a:ea typeface="华文细黑" panose="02010600040101010101" pitchFamily="2" charset="-122"/>
              </a:rPr>
              <a:t>　　</a:t>
            </a:r>
            <a:r>
              <a:rPr lang="en-US" altLang="zh-CN" sz="2200" b="1" smtClean="0">
                <a:latin typeface="Times New Roman" panose="02020603050405020304" pitchFamily="18" charset="0"/>
                <a:ea typeface="华文细黑" panose="02010600040101010101" pitchFamily="2" charset="-122"/>
              </a:rPr>
              <a:t>)</a:t>
            </a:r>
          </a:p>
          <a:p>
            <a:pPr>
              <a:lnSpc>
                <a:spcPct val="150000"/>
              </a:lnSpc>
            </a:pPr>
            <a:r>
              <a:rPr lang="en-US" altLang="zh-CN" sz="2200" b="1" smtClean="0">
                <a:latin typeface="Times New Roman" panose="02020603050405020304" pitchFamily="18" charset="0"/>
                <a:ea typeface="华文细黑" panose="02010600040101010101" pitchFamily="2" charset="-122"/>
              </a:rPr>
              <a:t>C.</a:t>
            </a:r>
            <a:r>
              <a:rPr lang="zh-CN" altLang="en-US" sz="2200" b="1" smtClean="0">
                <a:latin typeface="Times New Roman" panose="02020603050405020304" pitchFamily="18" charset="0"/>
                <a:ea typeface="华文细黑" panose="02010600040101010101" pitchFamily="2" charset="-122"/>
              </a:rPr>
              <a:t>图乙中，当光照强度为</a:t>
            </a:r>
            <a:r>
              <a:rPr lang="en-US" altLang="zh-CN" sz="2200" b="1" smtClean="0">
                <a:latin typeface="Times New Roman" panose="02020603050405020304" pitchFamily="18" charset="0"/>
                <a:ea typeface="华文细黑" panose="02010600040101010101" pitchFamily="2" charset="-122"/>
              </a:rPr>
              <a:t>X</a:t>
            </a:r>
            <a:r>
              <a:rPr lang="zh-CN" altLang="en-US" sz="2200" b="1" smtClean="0">
                <a:latin typeface="Times New Roman" panose="02020603050405020304" pitchFamily="18" charset="0"/>
                <a:ea typeface="华文细黑" panose="02010600040101010101" pitchFamily="2" charset="-122"/>
              </a:rPr>
              <a:t>时，</a:t>
            </a:r>
            <a:endParaRPr lang="en-US" altLang="zh-CN" sz="2200" b="1" smtClean="0">
              <a:latin typeface="Times New Roman" panose="02020603050405020304" pitchFamily="18" charset="0"/>
              <a:ea typeface="华文细黑" panose="02010600040101010101" pitchFamily="2" charset="-122"/>
            </a:endParaRPr>
          </a:p>
          <a:p>
            <a:pPr>
              <a:lnSpc>
                <a:spcPct val="150000"/>
              </a:lnSpc>
            </a:pPr>
            <a:r>
              <a:rPr lang="zh-CN" altLang="en-US" sz="2200" b="1" smtClean="0">
                <a:latin typeface="Times New Roman" panose="02020603050405020304" pitchFamily="18" charset="0"/>
                <a:ea typeface="华文细黑" panose="02010600040101010101" pitchFamily="2" charset="-122"/>
              </a:rPr>
              <a:t>细胞</a:t>
            </a:r>
            <a:r>
              <a:rPr lang="zh-CN" altLang="en-US" sz="2200" b="1" dirty="0">
                <a:latin typeface="Times New Roman" panose="02020603050405020304" pitchFamily="18" charset="0"/>
                <a:ea typeface="华文细黑" panose="02010600040101010101" pitchFamily="2" charset="-122"/>
              </a:rPr>
              <a:t>中产生</a:t>
            </a:r>
            <a:r>
              <a:rPr lang="en-US" altLang="zh-CN" sz="2200" b="1" dirty="0">
                <a:latin typeface="Times New Roman" panose="02020603050405020304" pitchFamily="18" charset="0"/>
                <a:ea typeface="华文细黑" panose="02010600040101010101" pitchFamily="2" charset="-122"/>
              </a:rPr>
              <a:t>ATP</a:t>
            </a:r>
            <a:r>
              <a:rPr lang="zh-CN" altLang="en-US" sz="2200" b="1" dirty="0">
                <a:latin typeface="Times New Roman" panose="02020603050405020304" pitchFamily="18" charset="0"/>
                <a:ea typeface="华文细黑" panose="02010600040101010101" pitchFamily="2" charset="-122"/>
              </a:rPr>
              <a:t>的场所有</a:t>
            </a:r>
            <a:r>
              <a:rPr lang="zh-CN" altLang="en-US" sz="2200" b="1" dirty="0" smtClean="0">
                <a:latin typeface="Times New Roman" panose="02020603050405020304" pitchFamily="18" charset="0"/>
                <a:ea typeface="华文细黑" panose="02010600040101010101" pitchFamily="2" charset="-122"/>
              </a:rPr>
              <a:t>细胞</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质</a:t>
            </a:r>
            <a:r>
              <a:rPr lang="zh-CN" altLang="en-US" sz="2200" b="1" dirty="0">
                <a:latin typeface="Times New Roman" panose="02020603050405020304" pitchFamily="18" charset="0"/>
                <a:ea typeface="华文细黑" panose="02010600040101010101" pitchFamily="2" charset="-122"/>
              </a:rPr>
              <a:t>基质、线粒体和</a:t>
            </a:r>
            <a:r>
              <a:rPr lang="zh-CN" altLang="en-US" sz="2200" b="1" dirty="0" smtClean="0">
                <a:latin typeface="Times New Roman" panose="02020603050405020304" pitchFamily="18" charset="0"/>
                <a:ea typeface="华文细黑" panose="02010600040101010101" pitchFamily="2" charset="-122"/>
              </a:rPr>
              <a:t>叶绿体</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baseline="-25000" dirty="0">
              <a:latin typeface="Times New Roman" panose="02020603050405020304" pitchFamily="18" charset="0"/>
              <a:ea typeface="华文细黑" panose="02010600040101010101" pitchFamily="2" charset="-122"/>
            </a:endParaRPr>
          </a:p>
          <a:p>
            <a:pPr>
              <a:lnSpc>
                <a:spcPct val="150000"/>
              </a:lnSpc>
            </a:pPr>
            <a:endParaRPr lang="en-US" altLang="zh-CN" sz="2200" b="1" baseline="-25000" dirty="0" smtClean="0">
              <a:latin typeface="Times New Roman" panose="02020603050405020304" pitchFamily="18" charset="0"/>
              <a:ea typeface="华文细黑" panose="02010600040101010101" pitchFamily="2" charset="-122"/>
            </a:endParaRPr>
          </a:p>
          <a:p>
            <a:pPr>
              <a:lnSpc>
                <a:spcPct val="150000"/>
              </a:lnSpc>
            </a:pPr>
            <a:endParaRPr lang="en-US" altLang="zh-CN" sz="2200" b="1" baseline="-25000"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D.</a:t>
            </a:r>
            <a:r>
              <a:rPr lang="zh-CN" altLang="en-US" sz="2200" b="1" dirty="0">
                <a:latin typeface="Times New Roman" panose="02020603050405020304" pitchFamily="18" charset="0"/>
                <a:ea typeface="华文细黑" panose="02010600040101010101" pitchFamily="2" charset="-122"/>
              </a:rPr>
              <a:t>图乙中，限制</a:t>
            </a:r>
            <a:r>
              <a:rPr lang="en-US" altLang="zh-CN" sz="2200" b="1" dirty="0">
                <a:latin typeface="Times New Roman" panose="02020603050405020304" pitchFamily="18" charset="0"/>
                <a:ea typeface="华文细黑" panose="02010600040101010101" pitchFamily="2" charset="-122"/>
              </a:rPr>
              <a:t>E</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F</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G</a:t>
            </a:r>
            <a:r>
              <a:rPr lang="zh-CN" altLang="en-US" sz="2200" b="1" dirty="0">
                <a:latin typeface="Times New Roman" panose="02020603050405020304" pitchFamily="18" charset="0"/>
                <a:ea typeface="华文细黑" panose="02010600040101010101" pitchFamily="2" charset="-122"/>
              </a:rPr>
              <a:t>点光合作用速率的因素主要是光照强度</a:t>
            </a:r>
            <a:endParaRPr lang="en-US" altLang="zh-CN" sz="2200" b="1" dirty="0">
              <a:latin typeface="Times New Roman" panose="02020603050405020304" pitchFamily="18" charset="0"/>
              <a:ea typeface="华文细黑" panose="02010600040101010101" pitchFamily="2" charset="-122"/>
            </a:endParaRPr>
          </a:p>
        </p:txBody>
      </p:sp>
      <p:sp>
        <p:nvSpPr>
          <p:cNvPr id="9" name="TextBox 8"/>
          <p:cNvSpPr txBox="1"/>
          <p:nvPr/>
        </p:nvSpPr>
        <p:spPr>
          <a:xfrm>
            <a:off x="61606" y="4080466"/>
            <a:ext cx="5779394"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图乙中所示生物为蓝藻，蓝藻</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不</a:t>
            </a:r>
            <a:endPar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endParaRPr>
          </a:p>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含</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线粒体和</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叶绿体。</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0" name="TextBox 9"/>
          <p:cNvSpPr txBox="1"/>
          <p:nvPr/>
        </p:nvSpPr>
        <p:spPr>
          <a:xfrm>
            <a:off x="34905" y="5783511"/>
            <a:ext cx="9060681"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图乙中，限制</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点光合作用速率的因素不是光照强度，可能</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是</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smtClean="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浓度</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及温度</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等。</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11" name="Text Box 18"/>
          <p:cNvSpPr txBox="1">
            <a:spLocks noChangeArrowheads="1"/>
          </p:cNvSpPr>
          <p:nvPr/>
        </p:nvSpPr>
        <p:spPr bwMode="auto">
          <a:xfrm>
            <a:off x="34906" y="117399"/>
            <a:ext cx="8807773" cy="44193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200" b="1" dirty="0">
                <a:solidFill>
                  <a:srgbClr val="0000FF"/>
                </a:solidFill>
                <a:latin typeface="华文细黑" panose="02010600040101010101" pitchFamily="2" charset="-122"/>
                <a:ea typeface="华文细黑" panose="02010600040101010101" pitchFamily="2" charset="-122"/>
              </a:rPr>
              <a:t>题组五　以图、表、曲线为载体综合分析光合作用与细胞呼吸</a:t>
            </a:r>
            <a:endParaRPr lang="en-US" altLang="zh-CN" sz="2200" b="1" dirty="0">
              <a:solidFill>
                <a:srgbClr val="0000FF"/>
              </a:solidFill>
              <a:latin typeface="华文细黑" panose="02010600040101010101" pitchFamily="2" charset="-122"/>
              <a:ea typeface="华文细黑" panose="02010600040101010101" pitchFamily="2" charset="-122"/>
            </a:endParaRPr>
          </a:p>
        </p:txBody>
      </p:sp>
      <p:sp>
        <p:nvSpPr>
          <p:cNvPr id="13" name="矩形 12"/>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4" name="圆角矩形 13"/>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5" name="Rectangle 21">
            <a:hlinkClick r:id="rId3" action="ppaction://hlinksldjump"/>
          </p:cNvPr>
          <p:cNvSpPr>
            <a:spLocks noChangeArrowheads="1"/>
          </p:cNvSpPr>
          <p:nvPr/>
        </p:nvSpPr>
        <p:spPr bwMode="auto">
          <a:xfrm>
            <a:off x="2357466"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6" name="Rectangle 21">
            <a:hlinkClick r:id="rId4" action="ppaction://hlinksldjump"/>
          </p:cNvPr>
          <p:cNvSpPr>
            <a:spLocks noChangeArrowheads="1"/>
          </p:cNvSpPr>
          <p:nvPr/>
        </p:nvSpPr>
        <p:spPr bwMode="auto">
          <a:xfrm>
            <a:off x="2717761"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7" name="Rectangle 21">
            <a:hlinkClick r:id="rId5" action="ppaction://hlinksldjump"/>
          </p:cNvPr>
          <p:cNvSpPr>
            <a:spLocks noChangeArrowheads="1"/>
          </p:cNvSpPr>
          <p:nvPr/>
        </p:nvSpPr>
        <p:spPr bwMode="auto">
          <a:xfrm>
            <a:off x="3059948"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6" action="ppaction://hlinksldjump"/>
          </p:cNvPr>
          <p:cNvSpPr>
            <a:spLocks noChangeArrowheads="1"/>
          </p:cNvSpPr>
          <p:nvPr/>
        </p:nvSpPr>
        <p:spPr bwMode="auto">
          <a:xfrm>
            <a:off x="3384026"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7" action="ppaction://hlinksldjump"/>
          </p:cNvPr>
          <p:cNvSpPr>
            <a:spLocks noChangeArrowheads="1"/>
          </p:cNvSpPr>
          <p:nvPr/>
        </p:nvSpPr>
        <p:spPr bwMode="auto">
          <a:xfrm>
            <a:off x="3744009"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1" name="Rectangle 21">
            <a:hlinkClick r:id="rId8" action="ppaction://hlinksldjump"/>
          </p:cNvPr>
          <p:cNvSpPr>
            <a:spLocks noChangeArrowheads="1"/>
          </p:cNvSpPr>
          <p:nvPr/>
        </p:nvSpPr>
        <p:spPr bwMode="auto">
          <a:xfrm>
            <a:off x="4103991"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2" name="Rectangle 21">
            <a:hlinkClick r:id="rId9" action="ppaction://hlinksldjump"/>
          </p:cNvPr>
          <p:cNvSpPr>
            <a:spLocks noChangeArrowheads="1"/>
          </p:cNvSpPr>
          <p:nvPr/>
        </p:nvSpPr>
        <p:spPr bwMode="auto">
          <a:xfrm>
            <a:off x="44639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3" name="Rectangle 21">
            <a:hlinkClick r:id="rId10" action="ppaction://hlinksldjump"/>
          </p:cNvPr>
          <p:cNvSpPr>
            <a:spLocks noChangeArrowheads="1"/>
          </p:cNvSpPr>
          <p:nvPr/>
        </p:nvSpPr>
        <p:spPr bwMode="auto">
          <a:xfrm>
            <a:off x="482295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4" name="Rectangle 21">
            <a:hlinkClick r:id="rId11" action="ppaction://hlinksldjump"/>
          </p:cNvPr>
          <p:cNvSpPr>
            <a:spLocks noChangeArrowheads="1"/>
          </p:cNvSpPr>
          <p:nvPr/>
        </p:nvSpPr>
        <p:spPr bwMode="auto">
          <a:xfrm>
            <a:off x="51693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5" name="Rectangle 21">
            <a:hlinkClick r:id="rId12" action="ppaction://hlinksldjump"/>
          </p:cNvPr>
          <p:cNvSpPr>
            <a:spLocks noChangeArrowheads="1"/>
          </p:cNvSpPr>
          <p:nvPr/>
        </p:nvSpPr>
        <p:spPr bwMode="auto">
          <a:xfrm>
            <a:off x="5570640"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6" name="Rectangle 21">
            <a:hlinkClick r:id="rId13" action="ppaction://hlinksldjump"/>
          </p:cNvPr>
          <p:cNvSpPr>
            <a:spLocks noChangeArrowheads="1"/>
          </p:cNvSpPr>
          <p:nvPr/>
        </p:nvSpPr>
        <p:spPr bwMode="auto">
          <a:xfrm>
            <a:off x="5957414"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11</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7" name="Rectangle 21">
            <a:hlinkClick r:id="rId14" action="ppaction://hlinksldjump"/>
          </p:cNvPr>
          <p:cNvSpPr>
            <a:spLocks noChangeArrowheads="1"/>
          </p:cNvSpPr>
          <p:nvPr/>
        </p:nvSpPr>
        <p:spPr bwMode="auto">
          <a:xfrm>
            <a:off x="6371795" y="6461426"/>
            <a:ext cx="270610"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8" name="Rectangle 21">
            <a:hlinkClick r:id="" action="ppaction://noaction"/>
          </p:cNvPr>
          <p:cNvSpPr>
            <a:spLocks noChangeArrowheads="1"/>
          </p:cNvSpPr>
          <p:nvPr/>
        </p:nvSpPr>
        <p:spPr bwMode="auto">
          <a:xfrm>
            <a:off x="675892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 action="ppaction://noaction"/>
          </p:cNvPr>
          <p:cNvSpPr>
            <a:spLocks noChangeArrowheads="1"/>
          </p:cNvSpPr>
          <p:nvPr/>
        </p:nvSpPr>
        <p:spPr bwMode="auto">
          <a:xfrm>
            <a:off x="7137018"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0" name="矩形 29"/>
          <p:cNvSpPr/>
          <p:nvPr/>
        </p:nvSpPr>
        <p:spPr>
          <a:xfrm>
            <a:off x="4000496" y="1557735"/>
            <a:ext cx="281605" cy="585381"/>
          </a:xfrm>
          <a:prstGeom prst="rect">
            <a:avLst/>
          </a:prstGeom>
          <a:noFill/>
        </p:spPr>
        <p:txBody>
          <a:bodyPr wrap="square" lIns="76800" tIns="38400" rIns="76800" bIns="38400" rtlCol="0">
            <a:spAutoFit/>
          </a:bodyPr>
          <a:lstStyle/>
          <a:p>
            <a:pPr>
              <a:lnSpc>
                <a:spcPct val="150000"/>
              </a:lnSpc>
            </a:pPr>
            <a:r>
              <a:rPr lang="en-US" altLang="zh-CN" sz="2200" b="1" kern="100" dirty="0" smtClean="0">
                <a:solidFill>
                  <a:srgbClr val="FF0000"/>
                </a:solidFill>
                <a:latin typeface="Times New Roman" panose="02020603050405020304" pitchFamily="18" charset="0"/>
                <a:ea typeface="华文细黑" panose="02010600040101010101" pitchFamily="2" charset="-122"/>
                <a:cs typeface="Times New Roman"/>
              </a:rPr>
              <a:t>B</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Tree>
    <p:extLst>
      <p:ext uri="{BB962C8B-B14F-4D97-AF65-F5344CB8AC3E}">
        <p14:creationId xmlns:p14="http://schemas.microsoft.com/office/powerpoint/2010/main" xmlns="" val="4105840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blinds(horizontal)">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9"/>
                                        </p:tgtEl>
                                      </p:cBhvr>
                                    </p:animEffect>
                                    <p:set>
                                      <p:cBhvr>
                                        <p:cTn id="22" dur="1" fill="hold">
                                          <p:stCondLst>
                                            <p:cond delay="499"/>
                                          </p:stCondLst>
                                        </p:cTn>
                                        <p:tgtEl>
                                          <p:spTgt spid="9"/>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10"/>
                                        </p:tgtEl>
                                      </p:cBhvr>
                                    </p:animEffect>
                                    <p:set>
                                      <p:cBhvr>
                                        <p:cTn id="25" dur="1" fill="hold">
                                          <p:stCondLst>
                                            <p:cond delay="499"/>
                                          </p:stCondLst>
                                        </p:cTn>
                                        <p:tgtEl>
                                          <p:spTgt spid="10"/>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30"/>
                                        </p:tgtEl>
                                      </p:cBhvr>
                                    </p:animEffect>
                                    <p:set>
                                      <p:cBhvr>
                                        <p:cTn id="28"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9" grpId="0"/>
      <p:bldP spid="9" grpId="1"/>
      <p:bldP spid="10" grpId="0"/>
      <p:bldP spid="10" grpId="1"/>
      <p:bldP spid="30" grpId="0"/>
      <p:bldP spid="30" grpId="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34905" y="-169678"/>
            <a:ext cx="8912150" cy="4673880"/>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11.</a:t>
            </a:r>
            <a:r>
              <a:rPr lang="zh-CN" altLang="en-US" sz="2200" b="1" dirty="0">
                <a:latin typeface="Times New Roman" panose="02020603050405020304" pitchFamily="18" charset="0"/>
                <a:ea typeface="华文细黑" panose="02010600040101010101" pitchFamily="2" charset="-122"/>
              </a:rPr>
              <a:t>将某种大小相同的绿色植物叶片在不同温度下分别暗处理</a:t>
            </a:r>
            <a:r>
              <a:rPr lang="en-US" altLang="zh-CN" sz="2200" b="1" dirty="0">
                <a:latin typeface="Times New Roman" panose="02020603050405020304" pitchFamily="18" charset="0"/>
                <a:ea typeface="华文细黑" panose="02010600040101010101" pitchFamily="2" charset="-122"/>
              </a:rPr>
              <a:t>1 h</a:t>
            </a:r>
            <a:r>
              <a:rPr lang="zh-CN" altLang="en-US" sz="2200" b="1" dirty="0">
                <a:latin typeface="Times New Roman" panose="02020603050405020304" pitchFamily="18" charset="0"/>
                <a:ea typeface="华文细黑" panose="02010600040101010101" pitchFamily="2" charset="-122"/>
              </a:rPr>
              <a:t>，测其重量变化，立即光照</a:t>
            </a:r>
            <a:r>
              <a:rPr lang="en-US" altLang="zh-CN" sz="2200" b="1" dirty="0">
                <a:latin typeface="Times New Roman" panose="02020603050405020304" pitchFamily="18" charset="0"/>
                <a:ea typeface="华文细黑" panose="02010600040101010101" pitchFamily="2" charset="-122"/>
              </a:rPr>
              <a:t>1 h</a:t>
            </a:r>
            <a:r>
              <a:rPr lang="zh-CN" altLang="en-US" sz="2200" b="1" dirty="0">
                <a:latin typeface="Times New Roman" panose="02020603050405020304" pitchFamily="18" charset="0"/>
                <a:ea typeface="华文细黑" panose="02010600040101010101" pitchFamily="2" charset="-122"/>
              </a:rPr>
              <a:t>，再测其重量变化。结果如下表</a:t>
            </a:r>
            <a:r>
              <a:rPr lang="zh-CN" altLang="en-US" sz="2200" b="1" dirty="0" smtClean="0">
                <a:latin typeface="Times New Roman" panose="02020603050405020304" pitchFamily="18" charset="0"/>
                <a:ea typeface="华文细黑" panose="02010600040101010101" pitchFamily="2" charset="-122"/>
              </a:rPr>
              <a:t>：分析</a:t>
            </a:r>
            <a:r>
              <a:rPr lang="zh-CN" altLang="en-US" sz="2200" b="1" dirty="0">
                <a:latin typeface="Times New Roman" panose="02020603050405020304" pitchFamily="18" charset="0"/>
                <a:ea typeface="华文细黑" panose="02010600040101010101" pitchFamily="2" charset="-122"/>
              </a:rPr>
              <a:t>表中数据可判定</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　　</a:t>
            </a:r>
            <a:r>
              <a:rPr lang="en-US" altLang="zh-CN" sz="2200" b="1" dirty="0">
                <a:latin typeface="Times New Roman" panose="02020603050405020304" pitchFamily="18" charset="0"/>
                <a:ea typeface="华文细黑" panose="02010600040101010101" pitchFamily="2" charset="-122"/>
              </a:rPr>
              <a:t>)</a:t>
            </a:r>
          </a:p>
          <a:p>
            <a:pPr>
              <a:lnSpc>
                <a:spcPct val="150000"/>
              </a:lnSpc>
            </a:pPr>
            <a:r>
              <a:rPr lang="en-US" altLang="zh-CN" sz="2200" b="1" dirty="0">
                <a:latin typeface="Times New Roman" panose="02020603050405020304" pitchFamily="18" charset="0"/>
                <a:ea typeface="华文细黑" panose="02010600040101010101" pitchFamily="2" charset="-122"/>
              </a:rPr>
              <a:t>A.</a:t>
            </a:r>
            <a:r>
              <a:rPr lang="zh-CN" altLang="en-US" sz="2200" b="1" dirty="0">
                <a:latin typeface="Times New Roman" panose="02020603050405020304" pitchFamily="18" charset="0"/>
                <a:ea typeface="华文细黑" panose="02010600040101010101" pitchFamily="2" charset="-122"/>
              </a:rPr>
              <a:t>光照的</a:t>
            </a:r>
            <a:r>
              <a:rPr lang="en-US" altLang="zh-CN" sz="2200" b="1" dirty="0">
                <a:latin typeface="Times New Roman" panose="02020603050405020304" pitchFamily="18" charset="0"/>
                <a:ea typeface="华文细黑" panose="02010600040101010101" pitchFamily="2" charset="-122"/>
              </a:rPr>
              <a:t>1 h</a:t>
            </a:r>
            <a:r>
              <a:rPr lang="zh-CN" altLang="en-US" sz="2200" b="1" dirty="0">
                <a:latin typeface="Times New Roman" panose="02020603050405020304" pitchFamily="18" charset="0"/>
                <a:ea typeface="华文细黑" panose="02010600040101010101" pitchFamily="2" charset="-122"/>
              </a:rPr>
              <a:t>时间内，第</a:t>
            </a:r>
            <a:r>
              <a:rPr lang="en-US" altLang="zh-CN" sz="2200" b="1"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组合成</a:t>
            </a:r>
            <a:r>
              <a:rPr lang="zh-CN" altLang="en-US" sz="2200" b="1" dirty="0" smtClean="0">
                <a:latin typeface="Times New Roman" panose="02020603050405020304" pitchFamily="18" charset="0"/>
                <a:ea typeface="华文细黑" panose="02010600040101010101" pitchFamily="2" charset="-122"/>
              </a:rPr>
              <a:t>葡萄糖</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总量</a:t>
            </a:r>
            <a:r>
              <a:rPr lang="zh-CN" altLang="en-US" sz="2200" b="1" dirty="0">
                <a:latin typeface="Times New Roman" panose="02020603050405020304" pitchFamily="18" charset="0"/>
                <a:ea typeface="华文细黑" panose="02010600040101010101" pitchFamily="2" charset="-122"/>
              </a:rPr>
              <a:t>为</a:t>
            </a:r>
            <a:r>
              <a:rPr lang="en-US" altLang="zh-CN" sz="2200" b="1" dirty="0">
                <a:latin typeface="Times New Roman" panose="02020603050405020304" pitchFamily="18" charset="0"/>
                <a:ea typeface="华文细黑" panose="02010600040101010101" pitchFamily="2" charset="-122"/>
              </a:rPr>
              <a:t>2 mg</a:t>
            </a:r>
          </a:p>
          <a:p>
            <a:pPr>
              <a:lnSpc>
                <a:spcPct val="150000"/>
              </a:lnSpc>
            </a:pPr>
            <a:r>
              <a:rPr lang="en-US" altLang="zh-CN" sz="2200" b="1" dirty="0">
                <a:latin typeface="Times New Roman" panose="02020603050405020304" pitchFamily="18" charset="0"/>
                <a:ea typeface="华文细黑" panose="02010600040101010101" pitchFamily="2" charset="-122"/>
              </a:rPr>
              <a:t>B.</a:t>
            </a:r>
            <a:r>
              <a:rPr lang="zh-CN" altLang="en-US" sz="2200" b="1" dirty="0">
                <a:latin typeface="Times New Roman" panose="02020603050405020304" pitchFamily="18" charset="0"/>
                <a:ea typeface="华文细黑" panose="02010600040101010101" pitchFamily="2" charset="-122"/>
              </a:rPr>
              <a:t>光照的</a:t>
            </a:r>
            <a:r>
              <a:rPr lang="en-US" altLang="zh-CN" sz="2200" b="1" dirty="0">
                <a:latin typeface="Times New Roman" panose="02020603050405020304" pitchFamily="18" charset="0"/>
                <a:ea typeface="华文细黑" panose="02010600040101010101" pitchFamily="2" charset="-122"/>
              </a:rPr>
              <a:t>1 h</a:t>
            </a:r>
            <a:r>
              <a:rPr lang="zh-CN" altLang="en-US" sz="2200" b="1" dirty="0">
                <a:latin typeface="Times New Roman" panose="02020603050405020304" pitchFamily="18" charset="0"/>
                <a:ea typeface="华文细黑" panose="02010600040101010101" pitchFamily="2" charset="-122"/>
              </a:rPr>
              <a:t>时间内，第</a:t>
            </a: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组</a:t>
            </a:r>
            <a:r>
              <a:rPr lang="zh-CN" altLang="en-US" sz="2200" b="1" dirty="0" smtClean="0">
                <a:latin typeface="Times New Roman" panose="02020603050405020304" pitchFamily="18" charset="0"/>
                <a:ea typeface="华文细黑" panose="02010600040101010101" pitchFamily="2" charset="-122"/>
              </a:rPr>
              <a:t>释放</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的</a:t>
            </a:r>
            <a:r>
              <a:rPr lang="zh-CN" altLang="en-US" sz="2200" b="1" dirty="0">
                <a:latin typeface="Times New Roman" panose="02020603050405020304" pitchFamily="18" charset="0"/>
                <a:ea typeface="华文细黑" panose="02010600040101010101" pitchFamily="2" charset="-122"/>
              </a:rPr>
              <a:t>氧气量相等</a:t>
            </a:r>
          </a:p>
          <a:p>
            <a:pPr>
              <a:lnSpc>
                <a:spcPct val="150000"/>
              </a:lnSpc>
            </a:pPr>
            <a:r>
              <a:rPr lang="en-US" altLang="zh-CN" sz="2200" b="1" dirty="0">
                <a:latin typeface="Times New Roman" panose="02020603050405020304" pitchFamily="18" charset="0"/>
                <a:ea typeface="华文细黑" panose="02010600040101010101" pitchFamily="2" charset="-122"/>
              </a:rPr>
              <a:t>C.</a:t>
            </a:r>
            <a:r>
              <a:rPr lang="zh-CN" altLang="en-US" sz="2200" b="1" dirty="0">
                <a:latin typeface="Times New Roman" panose="02020603050405020304" pitchFamily="18" charset="0"/>
                <a:ea typeface="华文细黑" panose="02010600040101010101" pitchFamily="2" charset="-122"/>
              </a:rPr>
              <a:t>光照的</a:t>
            </a:r>
            <a:r>
              <a:rPr lang="en-US" altLang="zh-CN" sz="2200" b="1" dirty="0">
                <a:latin typeface="Times New Roman" panose="02020603050405020304" pitchFamily="18" charset="0"/>
                <a:ea typeface="华文细黑" panose="02010600040101010101" pitchFamily="2" charset="-122"/>
              </a:rPr>
              <a:t>1 h</a:t>
            </a:r>
            <a:r>
              <a:rPr lang="zh-CN" altLang="en-US" sz="2200" b="1" dirty="0">
                <a:latin typeface="Times New Roman" panose="02020603050405020304" pitchFamily="18" charset="0"/>
                <a:ea typeface="华文细黑" panose="02010600040101010101" pitchFamily="2" charset="-122"/>
              </a:rPr>
              <a:t>时间内，四组光合作用</a:t>
            </a:r>
            <a:r>
              <a:rPr lang="zh-CN" altLang="en-US" sz="2200" b="1" dirty="0" smtClean="0">
                <a:latin typeface="Times New Roman" panose="02020603050405020304" pitchFamily="18" charset="0"/>
                <a:ea typeface="华文细黑" panose="02010600040101010101" pitchFamily="2" charset="-122"/>
              </a:rPr>
              <a:t>强度</a:t>
            </a:r>
            <a:r>
              <a:rPr lang="zh-CN" altLang="en-US" sz="2200" b="1" dirty="0">
                <a:latin typeface="Times New Roman" panose="02020603050405020304" pitchFamily="18" charset="0"/>
                <a:ea typeface="华文细黑" panose="02010600040101010101" pitchFamily="2" charset="-122"/>
              </a:rPr>
              <a:t>均大于呼吸强度</a:t>
            </a:r>
          </a:p>
          <a:p>
            <a:pPr>
              <a:lnSpc>
                <a:spcPct val="150000"/>
              </a:lnSpc>
            </a:pPr>
            <a:r>
              <a:rPr lang="en-US" altLang="zh-CN" sz="2200" b="1" dirty="0">
                <a:latin typeface="Times New Roman" panose="02020603050405020304" pitchFamily="18" charset="0"/>
                <a:ea typeface="华文细黑" panose="02010600040101010101" pitchFamily="2" charset="-122"/>
              </a:rPr>
              <a:t>D.</a:t>
            </a:r>
            <a:r>
              <a:rPr lang="zh-CN" altLang="en-US" sz="2200" b="1" dirty="0">
                <a:latin typeface="Times New Roman" panose="02020603050405020304" pitchFamily="18" charset="0"/>
                <a:ea typeface="华文细黑" panose="02010600040101010101" pitchFamily="2" charset="-122"/>
              </a:rPr>
              <a:t>呼吸酶的最适温度是</a:t>
            </a:r>
            <a:r>
              <a:rPr lang="en-US" altLang="zh-CN" sz="2200" b="1" dirty="0">
                <a:latin typeface="Times New Roman" panose="02020603050405020304" pitchFamily="18" charset="0"/>
                <a:ea typeface="华文细黑" panose="02010600040101010101" pitchFamily="2" charset="-122"/>
              </a:rPr>
              <a:t>29 </a:t>
            </a:r>
            <a:r>
              <a:rPr lang="en-US" altLang="zh-CN" sz="2200" b="1" dirty="0" smtClean="0">
                <a:latin typeface="Times New Roman" panose="02020603050405020304" pitchFamily="18" charset="0"/>
                <a:ea typeface="华文细黑" panose="02010600040101010101" pitchFamily="2" charset="-122"/>
              </a:rPr>
              <a:t>℃</a:t>
            </a:r>
            <a:endParaRPr lang="en-US" altLang="zh-CN" sz="2200" b="1" dirty="0">
              <a:latin typeface="Times New Roman" panose="02020603050405020304" pitchFamily="18" charset="0"/>
              <a:ea typeface="华文细黑" panose="02010600040101010101" pitchFamily="2" charset="-122"/>
            </a:endParaRPr>
          </a:p>
        </p:txBody>
      </p:sp>
      <p:graphicFrame>
        <p:nvGraphicFramePr>
          <p:cNvPr id="2" name="表格 1"/>
          <p:cNvGraphicFramePr>
            <a:graphicFrameLocks noGrp="1"/>
          </p:cNvGraphicFramePr>
          <p:nvPr>
            <p:extLst>
              <p:ext uri="{D42A27DB-BD31-4B8C-83A1-F6EECF244321}">
                <p14:modId xmlns:p14="http://schemas.microsoft.com/office/powerpoint/2010/main" xmlns="" val="3332482903"/>
              </p:ext>
            </p:extLst>
          </p:nvPr>
        </p:nvGraphicFramePr>
        <p:xfrm>
          <a:off x="4517986" y="1110403"/>
          <a:ext cx="4483080" cy="3169920"/>
        </p:xfrm>
        <a:graphic>
          <a:graphicData uri="http://schemas.openxmlformats.org/drawingml/2006/table">
            <a:tbl>
              <a:tblPr>
                <a:tableStyleId>{5C22544A-7EE6-4342-B048-85BDC9FD1C3A}</a:tableStyleId>
              </a:tblPr>
              <a:tblGrid>
                <a:gridCol w="1890456"/>
                <a:gridCol w="648156"/>
                <a:gridCol w="648156"/>
                <a:gridCol w="702169"/>
                <a:gridCol w="594143"/>
              </a:tblGrid>
              <a:tr h="396148">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组别</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2</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3</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4</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396148">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温度</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25</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27</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29</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31</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792297">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暗处理后</a:t>
                      </a:r>
                      <a:r>
                        <a:rPr lang="zh-CN" sz="2600" b="1" i="0" kern="100" baseline="0" dirty="0" smtClean="0">
                          <a:solidFill>
                            <a:schemeClr val="dk1"/>
                          </a:solidFill>
                          <a:effectLst/>
                          <a:latin typeface="Times New Roman" panose="02020603050405020304" pitchFamily="18" charset="0"/>
                          <a:ea typeface="华文细黑" panose="02010600040101010101" pitchFamily="2" charset="-122"/>
                          <a:cs typeface="+mn-cs"/>
                        </a:rPr>
                        <a:t>质</a:t>
                      </a:r>
                      <a:endParaRPr lang="en-US" altLang="zh-CN" sz="2600" b="1" i="0" kern="100" baseline="0" dirty="0" smtClean="0">
                        <a:solidFill>
                          <a:schemeClr val="dk1"/>
                        </a:solidFill>
                        <a:effectLst/>
                        <a:latin typeface="Times New Roman" panose="02020603050405020304" pitchFamily="18" charset="0"/>
                        <a:ea typeface="华文细黑" panose="02010600040101010101" pitchFamily="2" charset="-122"/>
                        <a:cs typeface="+mn-cs"/>
                      </a:endParaRPr>
                    </a:p>
                    <a:p>
                      <a:pPr marL="0" algn="ctr" defTabSz="1219140" rtl="0" eaLnBrk="1" latinLnBrk="0" hangingPunct="1">
                        <a:lnSpc>
                          <a:spcPct val="100000"/>
                        </a:lnSpc>
                        <a:spcAft>
                          <a:spcPts val="0"/>
                        </a:spcAft>
                      </a:pPr>
                      <a:r>
                        <a:rPr lang="zh-CN" sz="2600" b="1" i="0" kern="100" baseline="0" dirty="0" smtClean="0">
                          <a:solidFill>
                            <a:schemeClr val="dk1"/>
                          </a:solidFill>
                          <a:effectLst/>
                          <a:latin typeface="Times New Roman" panose="02020603050405020304" pitchFamily="18" charset="0"/>
                          <a:ea typeface="华文细黑" panose="02010600040101010101" pitchFamily="2" charset="-122"/>
                          <a:cs typeface="+mn-cs"/>
                        </a:rPr>
                        <a:t>量</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变化</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(mg)</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a:solidFill>
                            <a:schemeClr val="dk1"/>
                          </a:solidFill>
                          <a:effectLst/>
                          <a:latin typeface="Times New Roman" panose="02020603050405020304" pitchFamily="18" charset="0"/>
                          <a:ea typeface="华文细黑" panose="02010600040101010101" pitchFamily="2" charset="-122"/>
                          <a:cs typeface="+mn-cs"/>
                        </a:rPr>
                        <a:t>－</a:t>
                      </a: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1</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a:solidFill>
                            <a:schemeClr val="dk1"/>
                          </a:solidFill>
                          <a:effectLst/>
                          <a:latin typeface="Times New Roman" panose="02020603050405020304" pitchFamily="18" charset="0"/>
                          <a:ea typeface="华文细黑" panose="02010600040101010101" pitchFamily="2" charset="-122"/>
                          <a:cs typeface="+mn-cs"/>
                        </a:rPr>
                        <a:t>－</a:t>
                      </a:r>
                      <a:r>
                        <a:rPr lang="en-US" sz="2600" b="1" i="0" kern="100" baseline="0">
                          <a:solidFill>
                            <a:schemeClr val="dk1"/>
                          </a:solidFill>
                          <a:effectLst/>
                          <a:latin typeface="Times New Roman" panose="02020603050405020304" pitchFamily="18" charset="0"/>
                          <a:ea typeface="华文细黑" panose="02010600040101010101" pitchFamily="2" charset="-122"/>
                          <a:cs typeface="+mn-cs"/>
                        </a:rPr>
                        <a:t>2</a:t>
                      </a:r>
                      <a:endParaRPr lang="zh-CN" sz="2600" b="1" i="0" kern="100" baseline="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3</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792297">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光照后与暗处</a:t>
                      </a:r>
                      <a:r>
                        <a:rPr lang="zh-CN" sz="2600" b="1" i="0" kern="100" baseline="0" dirty="0" smtClean="0">
                          <a:solidFill>
                            <a:schemeClr val="dk1"/>
                          </a:solidFill>
                          <a:effectLst/>
                          <a:latin typeface="Times New Roman" panose="02020603050405020304" pitchFamily="18" charset="0"/>
                          <a:ea typeface="华文细黑" panose="02010600040101010101" pitchFamily="2" charset="-122"/>
                          <a:cs typeface="+mn-cs"/>
                        </a:rPr>
                        <a:t>理</a:t>
                      </a:r>
                      <a:endParaRPr lang="en-US" altLang="zh-CN" sz="2600" b="1" i="0" kern="100" baseline="0" dirty="0" smtClean="0">
                        <a:solidFill>
                          <a:schemeClr val="dk1"/>
                        </a:solidFill>
                        <a:effectLst/>
                        <a:latin typeface="Times New Roman" panose="02020603050405020304" pitchFamily="18" charset="0"/>
                        <a:ea typeface="华文细黑" panose="02010600040101010101" pitchFamily="2" charset="-122"/>
                        <a:cs typeface="+mn-cs"/>
                      </a:endParaRPr>
                    </a:p>
                    <a:p>
                      <a:pPr marL="0" algn="ctr" defTabSz="1219140" rtl="0" eaLnBrk="1" latinLnBrk="0" hangingPunct="1">
                        <a:lnSpc>
                          <a:spcPct val="100000"/>
                        </a:lnSpc>
                        <a:spcAft>
                          <a:spcPts val="0"/>
                        </a:spcAft>
                      </a:pPr>
                      <a:r>
                        <a:rPr lang="zh-CN" sz="2600" b="1" i="0" kern="100" baseline="0" dirty="0" smtClean="0">
                          <a:solidFill>
                            <a:schemeClr val="dk1"/>
                          </a:solidFill>
                          <a:effectLst/>
                          <a:latin typeface="Times New Roman" panose="02020603050405020304" pitchFamily="18" charset="0"/>
                          <a:ea typeface="华文细黑" panose="02010600040101010101" pitchFamily="2" charset="-122"/>
                          <a:cs typeface="+mn-cs"/>
                        </a:rPr>
                        <a:t>前</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质量变化</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(mg)</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3</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3</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3</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bl>
          </a:graphicData>
        </a:graphic>
      </p:graphicFrame>
      <p:sp>
        <p:nvSpPr>
          <p:cNvPr id="18" name="矩形 17"/>
          <p:cNvSpPr/>
          <p:nvPr/>
        </p:nvSpPr>
        <p:spPr>
          <a:xfrm>
            <a:off x="7592333" y="462481"/>
            <a:ext cx="232731" cy="585381"/>
          </a:xfrm>
          <a:prstGeom prst="rect">
            <a:avLst/>
          </a:prstGeom>
          <a:noFill/>
        </p:spPr>
        <p:txBody>
          <a:bodyPr wrap="square" lIns="76800" tIns="38400" rIns="76800" bIns="38400" rtlCol="0">
            <a:spAutoFit/>
          </a:bodyPr>
          <a:lstStyle/>
          <a:p>
            <a:pPr>
              <a:lnSpc>
                <a:spcPct val="150000"/>
              </a:lnSpc>
            </a:pPr>
            <a:r>
              <a:rPr lang="en-US" altLang="zh-CN" sz="2200" b="1" kern="100" dirty="0">
                <a:solidFill>
                  <a:srgbClr val="FF0000"/>
                </a:solidFill>
                <a:latin typeface="Times New Roman" panose="02020603050405020304" pitchFamily="18" charset="0"/>
                <a:ea typeface="华文细黑" panose="02010600040101010101" pitchFamily="2" charset="-122"/>
                <a:cs typeface="Times New Roman"/>
              </a:rPr>
              <a:t>C</a:t>
            </a:r>
            <a:endParaRPr lang="zh-CN" altLang="en-US" sz="2200" b="1" kern="100" dirty="0">
              <a:solidFill>
                <a:srgbClr val="FF0000"/>
              </a:solidFill>
              <a:latin typeface="Times New Roman" panose="02020603050405020304" pitchFamily="18" charset="0"/>
              <a:ea typeface="华文细黑" panose="02010600040101010101" pitchFamily="2" charset="-122"/>
              <a:cs typeface="Times New Roman"/>
            </a:endParaRPr>
          </a:p>
        </p:txBody>
      </p:sp>
      <p:sp>
        <p:nvSpPr>
          <p:cNvPr id="10" name="TextBox 9"/>
          <p:cNvSpPr txBox="1"/>
          <p:nvPr/>
        </p:nvSpPr>
        <p:spPr>
          <a:xfrm>
            <a:off x="62184" y="4544056"/>
            <a:ext cx="9046910" cy="2278152"/>
          </a:xfrm>
          <a:prstGeom prst="rect">
            <a:avLst/>
          </a:prstGeom>
          <a:noFill/>
        </p:spPr>
        <p:txBody>
          <a:bodyPr wrap="square" lIns="76800" tIns="38400" rIns="76800" bIns="38400" rtlCol="0">
            <a:spAutoFit/>
          </a:bodyPr>
          <a:lstStyle/>
          <a:p>
            <a:pPr>
              <a:lnSpc>
                <a:spcPct val="13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从</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表中数据可知，光照</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 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，质量变化</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分别为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4 mg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5 mg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6 mg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2 mg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，可知光合</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速率</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均大于呼吸速率，每组释放的氧气量均不相等，每组合成的葡萄糖总量分别为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5 mg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7 mg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9 mg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3 </a:t>
            </a:r>
            <a:r>
              <a:rPr lang="en-US" altLang="zh-CN" sz="2200" b="1" kern="100" dirty="0" smtClean="0">
                <a:solidFill>
                  <a:srgbClr val="0000FF"/>
                </a:solidFill>
                <a:latin typeface="Times New Roman" panose="02020603050405020304" pitchFamily="18" charset="0"/>
                <a:ea typeface="华文细黑" panose="02010600040101010101" pitchFamily="2" charset="-122"/>
                <a:cs typeface="Times New Roman"/>
              </a:rPr>
              <a:t>mg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。暗处理</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 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，其质量变化反映了呼吸强度，可知四组温度中</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29 ℃</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是适宜温度，但由于实验组别少，不能确定</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最适温度。   </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6" name="矩形 5"/>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圆角矩形 6"/>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8" name="Rectangle 21">
            <a:hlinkClick r:id="rId2" action="ppaction://hlinksldjump"/>
          </p:cNvPr>
          <p:cNvSpPr>
            <a:spLocks noChangeArrowheads="1"/>
          </p:cNvSpPr>
          <p:nvPr/>
        </p:nvSpPr>
        <p:spPr bwMode="auto">
          <a:xfrm>
            <a:off x="2357466"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9" name="Rectangle 21">
            <a:hlinkClick r:id="rId3" action="ppaction://hlinksldjump"/>
          </p:cNvPr>
          <p:cNvSpPr>
            <a:spLocks noChangeArrowheads="1"/>
          </p:cNvSpPr>
          <p:nvPr/>
        </p:nvSpPr>
        <p:spPr bwMode="auto">
          <a:xfrm>
            <a:off x="2717761"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1" name="Rectangle 21">
            <a:hlinkClick r:id="rId4" action="ppaction://hlinksldjump"/>
          </p:cNvPr>
          <p:cNvSpPr>
            <a:spLocks noChangeArrowheads="1"/>
          </p:cNvSpPr>
          <p:nvPr/>
        </p:nvSpPr>
        <p:spPr bwMode="auto">
          <a:xfrm>
            <a:off x="3059948"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3" name="Rectangle 21">
            <a:hlinkClick r:id="rId5" action="ppaction://hlinksldjump"/>
          </p:cNvPr>
          <p:cNvSpPr>
            <a:spLocks noChangeArrowheads="1"/>
          </p:cNvSpPr>
          <p:nvPr/>
        </p:nvSpPr>
        <p:spPr bwMode="auto">
          <a:xfrm>
            <a:off x="3384026"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4" name="Rectangle 21">
            <a:hlinkClick r:id="rId6" action="ppaction://hlinksldjump"/>
          </p:cNvPr>
          <p:cNvSpPr>
            <a:spLocks noChangeArrowheads="1"/>
          </p:cNvSpPr>
          <p:nvPr/>
        </p:nvSpPr>
        <p:spPr bwMode="auto">
          <a:xfrm>
            <a:off x="3744009"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5" name="Rectangle 21">
            <a:hlinkClick r:id="rId7" action="ppaction://hlinksldjump"/>
          </p:cNvPr>
          <p:cNvSpPr>
            <a:spLocks noChangeArrowheads="1"/>
          </p:cNvSpPr>
          <p:nvPr/>
        </p:nvSpPr>
        <p:spPr bwMode="auto">
          <a:xfrm>
            <a:off x="4103991"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6" name="Rectangle 21">
            <a:hlinkClick r:id="rId8" action="ppaction://hlinksldjump"/>
          </p:cNvPr>
          <p:cNvSpPr>
            <a:spLocks noChangeArrowheads="1"/>
          </p:cNvSpPr>
          <p:nvPr/>
        </p:nvSpPr>
        <p:spPr bwMode="auto">
          <a:xfrm>
            <a:off x="44639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Rectangle 21">
            <a:hlinkClick r:id="rId9" action="ppaction://hlinksldjump"/>
          </p:cNvPr>
          <p:cNvSpPr>
            <a:spLocks noChangeArrowheads="1"/>
          </p:cNvSpPr>
          <p:nvPr/>
        </p:nvSpPr>
        <p:spPr bwMode="auto">
          <a:xfrm>
            <a:off x="482295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9" name="Rectangle 21">
            <a:hlinkClick r:id="rId10" action="ppaction://hlinksldjump"/>
          </p:cNvPr>
          <p:cNvSpPr>
            <a:spLocks noChangeArrowheads="1"/>
          </p:cNvSpPr>
          <p:nvPr/>
        </p:nvSpPr>
        <p:spPr bwMode="auto">
          <a:xfrm>
            <a:off x="51693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0" name="Rectangle 21">
            <a:hlinkClick r:id="rId11" action="ppaction://hlinksldjump"/>
          </p:cNvPr>
          <p:cNvSpPr>
            <a:spLocks noChangeArrowheads="1"/>
          </p:cNvSpPr>
          <p:nvPr/>
        </p:nvSpPr>
        <p:spPr bwMode="auto">
          <a:xfrm>
            <a:off x="5570640"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10</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1" name="Rectangle 21">
            <a:hlinkClick r:id="rId12" action="ppaction://hlinksldjump"/>
          </p:cNvPr>
          <p:cNvSpPr>
            <a:spLocks noChangeArrowheads="1"/>
          </p:cNvSpPr>
          <p:nvPr/>
        </p:nvSpPr>
        <p:spPr bwMode="auto">
          <a:xfrm>
            <a:off x="5957414"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2" name="Rectangle 21">
            <a:hlinkClick r:id="rId13" action="ppaction://hlinksldjump"/>
          </p:cNvPr>
          <p:cNvSpPr>
            <a:spLocks noChangeArrowheads="1"/>
          </p:cNvSpPr>
          <p:nvPr/>
        </p:nvSpPr>
        <p:spPr bwMode="auto">
          <a:xfrm>
            <a:off x="6371795" y="6461426"/>
            <a:ext cx="270610"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3" name="Rectangle 21">
            <a:hlinkClick r:id="" action="ppaction://noaction"/>
          </p:cNvPr>
          <p:cNvSpPr>
            <a:spLocks noChangeArrowheads="1"/>
          </p:cNvSpPr>
          <p:nvPr/>
        </p:nvSpPr>
        <p:spPr bwMode="auto">
          <a:xfrm>
            <a:off x="675892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4" name="Rectangle 21">
            <a:hlinkClick r:id="" action="ppaction://noaction"/>
          </p:cNvPr>
          <p:cNvSpPr>
            <a:spLocks noChangeArrowheads="1"/>
          </p:cNvSpPr>
          <p:nvPr/>
        </p:nvSpPr>
        <p:spPr bwMode="auto">
          <a:xfrm>
            <a:off x="7137018"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4105840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0"/>
                                        </p:tgtEl>
                                      </p:cBhvr>
                                    </p:animEffect>
                                    <p:set>
                                      <p:cBhvr>
                                        <p:cTn id="17" dur="1" fill="hold">
                                          <p:stCondLst>
                                            <p:cond delay="499"/>
                                          </p:stCondLst>
                                        </p:cTn>
                                        <p:tgtEl>
                                          <p:spTgt spid="10"/>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8"/>
                                        </p:tgtEl>
                                      </p:cBhvr>
                                    </p:animEffect>
                                    <p:set>
                                      <p:cBhvr>
                                        <p:cTn id="20"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18" grpId="0"/>
      <p:bldP spid="18" grpId="1"/>
      <p:bldP spid="10" grpId="0"/>
      <p:bldP spid="10" grpId="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56339" y="549347"/>
            <a:ext cx="8912150" cy="2134723"/>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12.</a:t>
            </a:r>
            <a:r>
              <a:rPr lang="zh-CN" altLang="en-US" sz="2200" b="1" dirty="0">
                <a:latin typeface="Times New Roman" panose="02020603050405020304" pitchFamily="18" charset="0"/>
                <a:ea typeface="华文细黑" panose="02010600040101010101" pitchFamily="2" charset="-122"/>
              </a:rPr>
              <a:t>某转基因作物有很强的光合作用能力。某中学生物兴趣小组在暑假开展了对该转基因作物光合作用强度测试的研究课题，设计了如图所示装置。请你利用这些装置完成光合作用强度的测试实验，并分析回答有关问题</a:t>
            </a:r>
            <a:r>
              <a:rPr lang="zh-CN" altLang="en-US" sz="2200" b="1" dirty="0" smtClean="0">
                <a:latin typeface="Times New Roman" panose="02020603050405020304" pitchFamily="18" charset="0"/>
                <a:ea typeface="华文细黑" panose="02010600040101010101" pitchFamily="2" charset="-122"/>
              </a:rPr>
              <a:t>：</a:t>
            </a:r>
            <a:endParaRPr lang="en-US" altLang="zh-CN" sz="2200" b="1" baseline="-25000" dirty="0">
              <a:latin typeface="Times New Roman" panose="02020603050405020304" pitchFamily="18" charset="0"/>
              <a:ea typeface="华文细黑" panose="02010600040101010101" pitchFamily="2" charset="-122"/>
            </a:endParaRPr>
          </a:p>
        </p:txBody>
      </p:sp>
      <p:sp>
        <p:nvSpPr>
          <p:cNvPr id="19" name="Text Box 18"/>
          <p:cNvSpPr txBox="1">
            <a:spLocks noChangeArrowheads="1"/>
          </p:cNvSpPr>
          <p:nvPr/>
        </p:nvSpPr>
        <p:spPr bwMode="auto">
          <a:xfrm>
            <a:off x="56340" y="107876"/>
            <a:ext cx="8807773" cy="44193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102382" tIns="51190" rIns="102382" bIns="51190">
            <a:spAutoFit/>
          </a:bodyPr>
          <a:lstStyle>
            <a:lvl1pPr algn="l">
              <a:defRPr>
                <a:solidFill>
                  <a:schemeClr val="tx1"/>
                </a:solidFill>
                <a:latin typeface="Calibri" pitchFamily="34" charset="0"/>
                <a:ea typeface="宋体" charset="-122"/>
              </a:defRPr>
            </a:lvl1pPr>
            <a:lvl2pPr marL="742950" indent="-285750" algn="l">
              <a:defRPr>
                <a:solidFill>
                  <a:schemeClr val="tx1"/>
                </a:solidFill>
                <a:latin typeface="Calibri" pitchFamily="34" charset="0"/>
                <a:ea typeface="宋体" charset="-122"/>
              </a:defRPr>
            </a:lvl2pPr>
            <a:lvl3pPr marL="1143000" indent="-228600" algn="l">
              <a:defRPr>
                <a:solidFill>
                  <a:schemeClr val="tx1"/>
                </a:solidFill>
                <a:latin typeface="Calibri" pitchFamily="34" charset="0"/>
                <a:ea typeface="宋体" charset="-122"/>
              </a:defRPr>
            </a:lvl3pPr>
            <a:lvl4pPr marL="1600200" indent="-228600" algn="l">
              <a:defRPr>
                <a:solidFill>
                  <a:schemeClr val="tx1"/>
                </a:solidFill>
                <a:latin typeface="Calibri" pitchFamily="34" charset="0"/>
                <a:ea typeface="宋体" charset="-122"/>
              </a:defRPr>
            </a:lvl4pPr>
            <a:lvl5pPr marL="2057400" indent="-228600" algn="l">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spcBef>
                <a:spcPct val="50000"/>
              </a:spcBef>
            </a:pPr>
            <a:r>
              <a:rPr lang="zh-CN" altLang="en-US" sz="2200" b="1" dirty="0">
                <a:solidFill>
                  <a:srgbClr val="0000FF"/>
                </a:solidFill>
                <a:latin typeface="华文细黑" panose="02010600040101010101" pitchFamily="2" charset="-122"/>
                <a:ea typeface="华文细黑" panose="02010600040101010101" pitchFamily="2" charset="-122"/>
              </a:rPr>
              <a:t>题组六　光合速率与呼吸速率的常用测定方法</a:t>
            </a:r>
            <a:endParaRPr lang="en-US" altLang="zh-CN" sz="2200" b="1" dirty="0">
              <a:solidFill>
                <a:srgbClr val="0000FF"/>
              </a:solidFill>
              <a:latin typeface="华文细黑" panose="02010600040101010101" pitchFamily="2" charset="-122"/>
              <a:ea typeface="华文细黑" panose="02010600040101010101" pitchFamily="2" charset="-122"/>
            </a:endParaRPr>
          </a:p>
        </p:txBody>
      </p:sp>
      <p:pic>
        <p:nvPicPr>
          <p:cNvPr id="29698" name="Picture 2" descr="21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385231" y="2493113"/>
            <a:ext cx="6764690" cy="38439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6"/>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Rectangle 21">
            <a:hlinkClick r:id="rId3" action="ppaction://hlinksldjump"/>
          </p:cNvPr>
          <p:cNvSpPr>
            <a:spLocks noChangeArrowheads="1"/>
          </p:cNvSpPr>
          <p:nvPr/>
        </p:nvSpPr>
        <p:spPr bwMode="auto">
          <a:xfrm>
            <a:off x="2357466"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0" name="Rectangle 21">
            <a:hlinkClick r:id="rId4" action="ppaction://hlinksldjump"/>
          </p:cNvPr>
          <p:cNvSpPr>
            <a:spLocks noChangeArrowheads="1"/>
          </p:cNvSpPr>
          <p:nvPr/>
        </p:nvSpPr>
        <p:spPr bwMode="auto">
          <a:xfrm>
            <a:off x="2717761"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1" name="Rectangle 21">
            <a:hlinkClick r:id="rId5" action="ppaction://hlinksldjump"/>
          </p:cNvPr>
          <p:cNvSpPr>
            <a:spLocks noChangeArrowheads="1"/>
          </p:cNvSpPr>
          <p:nvPr/>
        </p:nvSpPr>
        <p:spPr bwMode="auto">
          <a:xfrm>
            <a:off x="3059948"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3" name="Rectangle 21">
            <a:hlinkClick r:id="rId6" action="ppaction://hlinksldjump"/>
          </p:cNvPr>
          <p:cNvSpPr>
            <a:spLocks noChangeArrowheads="1"/>
          </p:cNvSpPr>
          <p:nvPr/>
        </p:nvSpPr>
        <p:spPr bwMode="auto">
          <a:xfrm>
            <a:off x="3384026"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4" name="Rectangle 21">
            <a:hlinkClick r:id="rId7" action="ppaction://hlinksldjump"/>
          </p:cNvPr>
          <p:cNvSpPr>
            <a:spLocks noChangeArrowheads="1"/>
          </p:cNvSpPr>
          <p:nvPr/>
        </p:nvSpPr>
        <p:spPr bwMode="auto">
          <a:xfrm>
            <a:off x="3744009"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4103991"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44639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482295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51693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0" name="Rectangle 21">
            <a:hlinkClick r:id="rId12" action="ppaction://hlinksldjump"/>
          </p:cNvPr>
          <p:cNvSpPr>
            <a:spLocks noChangeArrowheads="1"/>
          </p:cNvSpPr>
          <p:nvPr/>
        </p:nvSpPr>
        <p:spPr bwMode="auto">
          <a:xfrm>
            <a:off x="5570640"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10</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1" name="Rectangle 21">
            <a:hlinkClick r:id="rId13" action="ppaction://hlinksldjump"/>
          </p:cNvPr>
          <p:cNvSpPr>
            <a:spLocks noChangeArrowheads="1"/>
          </p:cNvSpPr>
          <p:nvPr/>
        </p:nvSpPr>
        <p:spPr bwMode="auto">
          <a:xfrm>
            <a:off x="5957414"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11</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2" name="Rectangle 21">
            <a:hlinkClick r:id="rId14" action="ppaction://hlinksldjump"/>
          </p:cNvPr>
          <p:cNvSpPr>
            <a:spLocks noChangeArrowheads="1"/>
          </p:cNvSpPr>
          <p:nvPr/>
        </p:nvSpPr>
        <p:spPr bwMode="auto">
          <a:xfrm>
            <a:off x="6371795" y="6461426"/>
            <a:ext cx="270610"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3" name="Rectangle 21">
            <a:hlinkClick r:id="" action="ppaction://noaction"/>
          </p:cNvPr>
          <p:cNvSpPr>
            <a:spLocks noChangeArrowheads="1"/>
          </p:cNvSpPr>
          <p:nvPr/>
        </p:nvSpPr>
        <p:spPr bwMode="auto">
          <a:xfrm>
            <a:off x="675892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4" name="Rectangle 21">
            <a:hlinkClick r:id="" action="ppaction://noaction"/>
          </p:cNvPr>
          <p:cNvSpPr>
            <a:spLocks noChangeArrowheads="1"/>
          </p:cNvSpPr>
          <p:nvPr/>
        </p:nvSpPr>
        <p:spPr bwMode="auto">
          <a:xfrm>
            <a:off x="7137018"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217202305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21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14669" y="45407"/>
            <a:ext cx="5194425" cy="29516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矩形 4"/>
          <p:cNvSpPr/>
          <p:nvPr/>
        </p:nvSpPr>
        <p:spPr>
          <a:xfrm>
            <a:off x="34905" y="45408"/>
            <a:ext cx="8912150" cy="3658217"/>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先测定植物的呼吸作用强度</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方法</a:t>
            </a:r>
            <a:r>
              <a:rPr lang="zh-CN" altLang="en-US" sz="2200" b="1" dirty="0">
                <a:latin typeface="Times New Roman" panose="02020603050405020304" pitchFamily="18" charset="0"/>
                <a:ea typeface="华文细黑" panose="02010600040101010101" pitchFamily="2" charset="-122"/>
              </a:rPr>
              <a:t>步骤如下：</a:t>
            </a:r>
          </a:p>
          <a:p>
            <a:pPr>
              <a:lnSpc>
                <a:spcPct val="150000"/>
              </a:lnSpc>
            </a:pPr>
            <a:r>
              <a:rPr lang="zh-CN" altLang="en-US" sz="2200" b="1" dirty="0">
                <a:latin typeface="Times New Roman" panose="02020603050405020304" pitchFamily="18" charset="0"/>
                <a:ea typeface="华文细黑" panose="02010600040101010101" pitchFamily="2" charset="-122"/>
              </a:rPr>
              <a:t>①甲、乙两装置的</a:t>
            </a:r>
            <a:r>
              <a:rPr lang="en-US" altLang="zh-CN" sz="2200" b="1" dirty="0">
                <a:latin typeface="Times New Roman" panose="02020603050405020304" pitchFamily="18" charset="0"/>
                <a:ea typeface="华文细黑" panose="02010600040101010101" pitchFamily="2" charset="-122"/>
              </a:rPr>
              <a:t>D</a:t>
            </a:r>
            <a:r>
              <a:rPr lang="zh-CN" altLang="en-US" sz="2200" b="1" dirty="0">
                <a:latin typeface="Times New Roman" panose="02020603050405020304" pitchFamily="18" charset="0"/>
                <a:ea typeface="华文细黑" panose="02010600040101010101" pitchFamily="2" charset="-122"/>
              </a:rPr>
              <a:t>中都放</a:t>
            </a:r>
            <a:r>
              <a:rPr lang="zh-CN" altLang="en-US" sz="2200" b="1" dirty="0" smtClean="0">
                <a:latin typeface="Times New Roman" panose="02020603050405020304" pitchFamily="18" charset="0"/>
                <a:ea typeface="华文细黑" panose="02010600040101010101" pitchFamily="2" charset="-122"/>
              </a:rPr>
              <a:t>入</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__________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装置乙作为对照。</a:t>
            </a:r>
          </a:p>
          <a:p>
            <a:pPr>
              <a:lnSpc>
                <a:spcPct val="150000"/>
              </a:lnSpc>
            </a:pPr>
            <a:r>
              <a:rPr lang="zh-CN" altLang="en-US" sz="2200" b="1" dirty="0">
                <a:latin typeface="Times New Roman" panose="02020603050405020304" pitchFamily="18" charset="0"/>
                <a:ea typeface="华文细黑" panose="02010600040101010101" pitchFamily="2" charset="-122"/>
              </a:rPr>
              <a:t>②将甲、乙装置的玻璃钟罩</a:t>
            </a:r>
            <a:r>
              <a:rPr lang="zh-CN" altLang="en-US" sz="2200" b="1" dirty="0" smtClean="0">
                <a:latin typeface="Times New Roman" panose="02020603050405020304" pitchFamily="18" charset="0"/>
                <a:ea typeface="华文细黑" panose="02010600040101010101" pitchFamily="2" charset="-122"/>
              </a:rPr>
              <a:t>进行</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_____</a:t>
            </a:r>
            <a:r>
              <a:rPr lang="zh-CN" altLang="en-US" sz="2200" b="1" dirty="0" smtClean="0">
                <a:latin typeface="Times New Roman" panose="02020603050405020304" pitchFamily="18" charset="0"/>
                <a:ea typeface="华文细黑" panose="02010600040101010101" pitchFamily="2" charset="-122"/>
              </a:rPr>
              <a:t>处理</a:t>
            </a:r>
            <a:r>
              <a:rPr lang="zh-CN" altLang="en-US" sz="2200" b="1" dirty="0">
                <a:latin typeface="Times New Roman" panose="02020603050405020304" pitchFamily="18" charset="0"/>
                <a:ea typeface="华文细黑" panose="02010600040101010101" pitchFamily="2" charset="-122"/>
              </a:rPr>
              <a:t>，放在温度等相同且适宜的环境中。</a:t>
            </a:r>
          </a:p>
          <a:p>
            <a:pPr>
              <a:lnSpc>
                <a:spcPct val="150000"/>
              </a:lnSpc>
            </a:pPr>
            <a:r>
              <a:rPr lang="zh-CN" altLang="en-US" sz="2200" b="1" dirty="0">
                <a:latin typeface="Times New Roman" panose="02020603050405020304" pitchFamily="18" charset="0"/>
                <a:ea typeface="华文细黑" panose="02010600040101010101" pitchFamily="2" charset="-122"/>
              </a:rPr>
              <a:t>③</a:t>
            </a:r>
            <a:r>
              <a:rPr lang="en-US" altLang="zh-CN" sz="2200" b="1" dirty="0">
                <a:latin typeface="Times New Roman" panose="02020603050405020304" pitchFamily="18" charset="0"/>
                <a:ea typeface="华文细黑" panose="02010600040101010101" pitchFamily="2" charset="-122"/>
              </a:rPr>
              <a:t>30</a:t>
            </a:r>
            <a:r>
              <a:rPr lang="zh-CN" altLang="en-US" sz="2200" b="1" dirty="0">
                <a:latin typeface="Times New Roman" panose="02020603050405020304" pitchFamily="18" charset="0"/>
                <a:ea typeface="华文细黑" panose="02010600040101010101" pitchFamily="2" charset="-122"/>
              </a:rPr>
              <a:t>分钟后分别记录甲、乙两装置中红墨水滴移动的方向和距离。</a:t>
            </a:r>
          </a:p>
        </p:txBody>
      </p:sp>
      <p:sp>
        <p:nvSpPr>
          <p:cNvPr id="6" name="TextBox 5"/>
          <p:cNvSpPr txBox="1"/>
          <p:nvPr/>
        </p:nvSpPr>
        <p:spPr>
          <a:xfrm>
            <a:off x="0" y="1571612"/>
            <a:ext cx="2000232"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err="1"/>
              <a:t>NaOH</a:t>
            </a:r>
            <a:r>
              <a:rPr lang="zh-CN" altLang="en-US" b="1" dirty="0"/>
              <a:t>溶液</a:t>
            </a:r>
          </a:p>
        </p:txBody>
      </p:sp>
      <p:sp>
        <p:nvSpPr>
          <p:cNvPr id="7" name="TextBox 6"/>
          <p:cNvSpPr txBox="1"/>
          <p:nvPr/>
        </p:nvSpPr>
        <p:spPr>
          <a:xfrm>
            <a:off x="0" y="2500306"/>
            <a:ext cx="1071538"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遮光</a:t>
            </a:r>
          </a:p>
        </p:txBody>
      </p:sp>
      <p:sp>
        <p:nvSpPr>
          <p:cNvPr id="8" name="TextBox 7"/>
          <p:cNvSpPr txBox="1"/>
          <p:nvPr/>
        </p:nvSpPr>
        <p:spPr>
          <a:xfrm>
            <a:off x="34905" y="4220905"/>
            <a:ext cx="8912150" cy="1093213"/>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在测呼吸作用强度时一定要将实验装置置于黑暗条件下，使植物只进行呼吸作用</a:t>
            </a: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0000FF"/>
              </a:solidFill>
              <a:latin typeface="Times New Roman" panose="02020603050405020304" pitchFamily="18" charset="0"/>
              <a:ea typeface="华文细黑" panose="02010600040101010101" pitchFamily="2" charset="-122"/>
              <a:cs typeface="Times New Roman"/>
            </a:endParaRPr>
          </a:p>
        </p:txBody>
      </p:sp>
      <p:sp>
        <p:nvSpPr>
          <p:cNvPr id="9" name="TextBox 8"/>
          <p:cNvSpPr txBox="1"/>
          <p:nvPr/>
        </p:nvSpPr>
        <p:spPr>
          <a:xfrm>
            <a:off x="34905" y="4868827"/>
            <a:ext cx="9074189" cy="1601044"/>
          </a:xfrm>
          <a:prstGeom prst="rect">
            <a:avLst/>
          </a:prstGeom>
          <a:noFill/>
        </p:spPr>
        <p:txBody>
          <a:bodyPr wrap="square" lIns="76800" tIns="38400" rIns="76800" bIns="38400" rtlCol="0">
            <a:spAutoFit/>
          </a:bodyPr>
          <a:lstStyle/>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用</a:t>
            </a:r>
            <a:r>
              <a:rPr lang="en-US" altLang="zh-CN" sz="2200" b="1" kern="100" dirty="0" err="1">
                <a:solidFill>
                  <a:srgbClr val="0000FF"/>
                </a:solidFill>
                <a:latin typeface="Times New Roman" panose="02020603050405020304" pitchFamily="18" charset="0"/>
                <a:ea typeface="华文细黑" panose="02010600040101010101" pitchFamily="2" charset="-122"/>
                <a:cs typeface="Times New Roman"/>
              </a:rPr>
              <a:t>NaOH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溶液除去玻璃钟罩内的</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，植物进行呼吸作用消耗一定量的</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，释放等量的</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，而</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被</a:t>
            </a:r>
            <a:r>
              <a:rPr lang="en-US" altLang="zh-CN" sz="2200" b="1" kern="100" dirty="0" err="1">
                <a:solidFill>
                  <a:srgbClr val="0000FF"/>
                </a:solidFill>
                <a:latin typeface="Times New Roman" panose="02020603050405020304" pitchFamily="18" charset="0"/>
                <a:ea typeface="华文细黑" panose="02010600040101010101" pitchFamily="2" charset="-122"/>
                <a:cs typeface="Times New Roman"/>
              </a:rPr>
              <a:t>NaOH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溶液吸收，根据一定时间内玻璃钟罩内气体体积的减少量即可计算出呼吸作用强度</a:t>
            </a:r>
          </a:p>
        </p:txBody>
      </p:sp>
      <p:sp>
        <p:nvSpPr>
          <p:cNvPr id="10" name="矩形 9"/>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1" name="圆角矩形 10"/>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2" name="Rectangle 21">
            <a:hlinkClick r:id="rId4" action="ppaction://hlinksldjump"/>
          </p:cNvPr>
          <p:cNvSpPr>
            <a:spLocks noChangeArrowheads="1"/>
          </p:cNvSpPr>
          <p:nvPr/>
        </p:nvSpPr>
        <p:spPr bwMode="auto">
          <a:xfrm>
            <a:off x="2357466"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3" name="Rectangle 21">
            <a:hlinkClick r:id="rId5" action="ppaction://hlinksldjump"/>
          </p:cNvPr>
          <p:cNvSpPr>
            <a:spLocks noChangeArrowheads="1"/>
          </p:cNvSpPr>
          <p:nvPr/>
        </p:nvSpPr>
        <p:spPr bwMode="auto">
          <a:xfrm>
            <a:off x="2717761"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4" name="Rectangle 21">
            <a:hlinkClick r:id="rId6" action="ppaction://hlinksldjump"/>
          </p:cNvPr>
          <p:cNvSpPr>
            <a:spLocks noChangeArrowheads="1"/>
          </p:cNvSpPr>
          <p:nvPr/>
        </p:nvSpPr>
        <p:spPr bwMode="auto">
          <a:xfrm>
            <a:off x="3059948"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5" name="Rectangle 21">
            <a:hlinkClick r:id="rId7" action="ppaction://hlinksldjump"/>
          </p:cNvPr>
          <p:cNvSpPr>
            <a:spLocks noChangeArrowheads="1"/>
          </p:cNvSpPr>
          <p:nvPr/>
        </p:nvSpPr>
        <p:spPr bwMode="auto">
          <a:xfrm>
            <a:off x="3384026"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6" name="Rectangle 21">
            <a:hlinkClick r:id="rId8" action="ppaction://hlinksldjump"/>
          </p:cNvPr>
          <p:cNvSpPr>
            <a:spLocks noChangeArrowheads="1"/>
          </p:cNvSpPr>
          <p:nvPr/>
        </p:nvSpPr>
        <p:spPr bwMode="auto">
          <a:xfrm>
            <a:off x="3744009"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Rectangle 21">
            <a:hlinkClick r:id="rId9" action="ppaction://hlinksldjump"/>
          </p:cNvPr>
          <p:cNvSpPr>
            <a:spLocks noChangeArrowheads="1"/>
          </p:cNvSpPr>
          <p:nvPr/>
        </p:nvSpPr>
        <p:spPr bwMode="auto">
          <a:xfrm>
            <a:off x="4103991"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Rectangle 21">
            <a:hlinkClick r:id="rId10" action="ppaction://hlinksldjump"/>
          </p:cNvPr>
          <p:cNvSpPr>
            <a:spLocks noChangeArrowheads="1"/>
          </p:cNvSpPr>
          <p:nvPr/>
        </p:nvSpPr>
        <p:spPr bwMode="auto">
          <a:xfrm>
            <a:off x="44639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9" name="Rectangle 21">
            <a:hlinkClick r:id="rId11" action="ppaction://hlinksldjump"/>
          </p:cNvPr>
          <p:cNvSpPr>
            <a:spLocks noChangeArrowheads="1"/>
          </p:cNvSpPr>
          <p:nvPr/>
        </p:nvSpPr>
        <p:spPr bwMode="auto">
          <a:xfrm>
            <a:off x="482295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0" name="Rectangle 21">
            <a:hlinkClick r:id="rId12" action="ppaction://hlinksldjump"/>
          </p:cNvPr>
          <p:cNvSpPr>
            <a:spLocks noChangeArrowheads="1"/>
          </p:cNvSpPr>
          <p:nvPr/>
        </p:nvSpPr>
        <p:spPr bwMode="auto">
          <a:xfrm>
            <a:off x="51693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1" name="Rectangle 21">
            <a:hlinkClick r:id="rId13" action="ppaction://hlinksldjump"/>
          </p:cNvPr>
          <p:cNvSpPr>
            <a:spLocks noChangeArrowheads="1"/>
          </p:cNvSpPr>
          <p:nvPr/>
        </p:nvSpPr>
        <p:spPr bwMode="auto">
          <a:xfrm>
            <a:off x="5570640"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10</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2" name="Rectangle 21">
            <a:hlinkClick r:id="rId14" action="ppaction://hlinksldjump"/>
          </p:cNvPr>
          <p:cNvSpPr>
            <a:spLocks noChangeArrowheads="1"/>
          </p:cNvSpPr>
          <p:nvPr/>
        </p:nvSpPr>
        <p:spPr bwMode="auto">
          <a:xfrm>
            <a:off x="5957414"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11</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3" name="Rectangle 21">
            <a:hlinkClick r:id="rId15" action="ppaction://hlinksldjump"/>
          </p:cNvPr>
          <p:cNvSpPr>
            <a:spLocks noChangeArrowheads="1"/>
          </p:cNvSpPr>
          <p:nvPr/>
        </p:nvSpPr>
        <p:spPr bwMode="auto">
          <a:xfrm>
            <a:off x="6371795" y="6461426"/>
            <a:ext cx="270610"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4" name="Rectangle 21">
            <a:hlinkClick r:id="" action="ppaction://noaction"/>
          </p:cNvPr>
          <p:cNvSpPr>
            <a:spLocks noChangeArrowheads="1"/>
          </p:cNvSpPr>
          <p:nvPr/>
        </p:nvSpPr>
        <p:spPr bwMode="auto">
          <a:xfrm>
            <a:off x="675892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5" name="Rectangle 21">
            <a:hlinkClick r:id="" action="ppaction://noaction"/>
          </p:cNvPr>
          <p:cNvSpPr>
            <a:spLocks noChangeArrowheads="1"/>
          </p:cNvSpPr>
          <p:nvPr/>
        </p:nvSpPr>
        <p:spPr bwMode="auto">
          <a:xfrm>
            <a:off x="7137018"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34338871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7"/>
                                        </p:tgtEl>
                                      </p:cBhvr>
                                    </p:animEffect>
                                    <p:set>
                                      <p:cBhvr>
                                        <p:cTn id="30" dur="1" fill="hold">
                                          <p:stCondLst>
                                            <p:cond delay="499"/>
                                          </p:stCondLst>
                                        </p:cTn>
                                        <p:tgtEl>
                                          <p:spTgt spid="7"/>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9"/>
                                        </p:tgtEl>
                                      </p:cBhvr>
                                    </p:animEffect>
                                    <p:set>
                                      <p:cBhvr>
                                        <p:cTn id="33" dur="1" fill="hold">
                                          <p:stCondLst>
                                            <p:cond delay="499"/>
                                          </p:stCondLst>
                                        </p:cTn>
                                        <p:tgtEl>
                                          <p:spTgt spid="9"/>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6"/>
                                        </p:tgtEl>
                                      </p:cBhvr>
                                    </p:animEffect>
                                    <p:set>
                                      <p:cBhvr>
                                        <p:cTn id="36"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p:bldP spid="6" grpId="1"/>
      <p:bldP spid="7" grpId="0"/>
      <p:bldP spid="7" grpId="1"/>
      <p:bldP spid="8" grpId="0"/>
      <p:bldP spid="8" grpId="1"/>
      <p:bldP spid="9" grpId="0"/>
      <p:bldP spid="9" grpId="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21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14669" y="45407"/>
            <a:ext cx="5194425" cy="29516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矩形 4"/>
          <p:cNvSpPr/>
          <p:nvPr/>
        </p:nvSpPr>
        <p:spPr>
          <a:xfrm>
            <a:off x="34905" y="14935"/>
            <a:ext cx="8912150" cy="3658217"/>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测定植物的净光合作用强度</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方法</a:t>
            </a:r>
            <a:r>
              <a:rPr lang="zh-CN" altLang="en-US" sz="2200" b="1" dirty="0">
                <a:latin typeface="Times New Roman" panose="02020603050405020304" pitchFamily="18" charset="0"/>
                <a:ea typeface="华文细黑" panose="02010600040101010101" pitchFamily="2" charset="-122"/>
              </a:rPr>
              <a:t>步骤如下：</a:t>
            </a:r>
          </a:p>
          <a:p>
            <a:pPr>
              <a:lnSpc>
                <a:spcPct val="150000"/>
              </a:lnSpc>
            </a:pPr>
            <a:r>
              <a:rPr lang="zh-CN" altLang="en-US" sz="2200" b="1" dirty="0">
                <a:latin typeface="Times New Roman" panose="02020603050405020304" pitchFamily="18" charset="0"/>
                <a:ea typeface="华文细黑" panose="02010600040101010101" pitchFamily="2" charset="-122"/>
              </a:rPr>
              <a:t>①甲、</a:t>
            </a:r>
            <a:r>
              <a:rPr lang="zh-CN" altLang="en-US" sz="2200" b="1">
                <a:latin typeface="Times New Roman" panose="02020603050405020304" pitchFamily="18" charset="0"/>
                <a:ea typeface="华文细黑" panose="02010600040101010101" pitchFamily="2" charset="-122"/>
              </a:rPr>
              <a:t>乙</a:t>
            </a:r>
            <a:r>
              <a:rPr lang="zh-CN" altLang="en-US" sz="2200" b="1" smtClean="0">
                <a:latin typeface="Times New Roman" panose="02020603050405020304" pitchFamily="18" charset="0"/>
                <a:ea typeface="华文细黑" panose="02010600040101010101" pitchFamily="2" charset="-122"/>
              </a:rPr>
              <a:t>两装置的</a:t>
            </a:r>
            <a:r>
              <a:rPr lang="en-US" altLang="zh-CN" sz="2200" b="1" smtClean="0">
                <a:latin typeface="Times New Roman" panose="02020603050405020304" pitchFamily="18" charset="0"/>
                <a:ea typeface="华文细黑" panose="02010600040101010101" pitchFamily="2" charset="-122"/>
              </a:rPr>
              <a:t>D</a:t>
            </a:r>
            <a:r>
              <a:rPr lang="zh-CN" altLang="en-US" sz="2200" b="1" smtClean="0">
                <a:latin typeface="Times New Roman" panose="02020603050405020304" pitchFamily="18" charset="0"/>
                <a:ea typeface="华文细黑" panose="02010600040101010101" pitchFamily="2" charset="-122"/>
              </a:rPr>
              <a:t>中放入</a:t>
            </a:r>
            <a:endParaRPr lang="en-US" altLang="zh-CN" sz="2200" b="1" smtClean="0">
              <a:latin typeface="Times New Roman" panose="02020603050405020304" pitchFamily="18" charset="0"/>
              <a:ea typeface="华文细黑" panose="02010600040101010101" pitchFamily="2" charset="-122"/>
            </a:endParaRPr>
          </a:p>
          <a:p>
            <a:pPr>
              <a:lnSpc>
                <a:spcPct val="150000"/>
              </a:lnSpc>
            </a:pPr>
            <a:r>
              <a:rPr lang="en-US" altLang="zh-CN" sz="2200" b="1" smtClean="0">
                <a:latin typeface="Times New Roman" panose="02020603050405020304" pitchFamily="18" charset="0"/>
                <a:ea typeface="华文细黑" panose="02010600040101010101" pitchFamily="2" charset="-122"/>
              </a:rPr>
              <a:t>_____________________________</a:t>
            </a:r>
            <a:r>
              <a:rPr lang="zh-CN" altLang="en-US" sz="2200" b="1" smtClean="0">
                <a:latin typeface="Times New Roman" panose="02020603050405020304" pitchFamily="18" charset="0"/>
                <a:ea typeface="华文细黑" panose="02010600040101010101" pitchFamily="2" charset="-122"/>
              </a:rPr>
              <a:t>。</a:t>
            </a:r>
          </a:p>
          <a:p>
            <a:pPr>
              <a:lnSpc>
                <a:spcPct val="150000"/>
              </a:lnSpc>
            </a:pPr>
            <a:r>
              <a:rPr lang="zh-CN" altLang="en-US" sz="2200" b="1" smtClean="0">
                <a:latin typeface="Times New Roman" panose="02020603050405020304" pitchFamily="18" charset="0"/>
                <a:ea typeface="华文细黑" panose="02010600040101010101" pitchFamily="2" charset="-122"/>
              </a:rPr>
              <a:t>②</a:t>
            </a:r>
            <a:r>
              <a:rPr lang="zh-CN" altLang="en-US" sz="2200" b="1" dirty="0">
                <a:latin typeface="Times New Roman" panose="02020603050405020304" pitchFamily="18" charset="0"/>
                <a:ea typeface="华文细黑" panose="02010600040101010101" pitchFamily="2" charset="-122"/>
              </a:rPr>
              <a:t>把甲、乙装置放</a:t>
            </a:r>
            <a:r>
              <a:rPr lang="zh-CN" altLang="en-US" sz="2200" b="1" dirty="0" smtClean="0">
                <a:latin typeface="Times New Roman" panose="02020603050405020304" pitchFamily="18" charset="0"/>
                <a:ea typeface="华文细黑" panose="02010600040101010101" pitchFamily="2" charset="-122"/>
              </a:rPr>
              <a:t>在</a:t>
            </a:r>
            <a:r>
              <a:rPr lang="en-US" altLang="zh-CN" sz="2200" b="1" dirty="0" smtClean="0">
                <a:latin typeface="Times New Roman" panose="02020603050405020304" pitchFamily="18" charset="0"/>
                <a:ea typeface="华文细黑" panose="02010600040101010101" pitchFamily="2" charset="-122"/>
              </a:rPr>
              <a:t>____________</a:t>
            </a:r>
          </a:p>
          <a:p>
            <a:pPr>
              <a:lnSpc>
                <a:spcPct val="150000"/>
              </a:lnSpc>
            </a:pPr>
            <a:r>
              <a:rPr lang="en-US" altLang="zh-CN" sz="2200" b="1" dirty="0" smtClean="0">
                <a:latin typeface="Times New Roman" panose="02020603050405020304" pitchFamily="18" charset="0"/>
                <a:ea typeface="华文细黑" panose="02010600040101010101" pitchFamily="2" charset="-122"/>
              </a:rPr>
              <a:t>_________________________</a:t>
            </a:r>
            <a:r>
              <a:rPr lang="zh-CN" altLang="en-US" sz="2200" b="1" dirty="0">
                <a:latin typeface="Times New Roman" panose="02020603050405020304" pitchFamily="18" charset="0"/>
                <a:ea typeface="华文细黑" panose="02010600040101010101" pitchFamily="2" charset="-122"/>
              </a:rPr>
              <a:t>。</a:t>
            </a:r>
          </a:p>
          <a:p>
            <a:pPr>
              <a:lnSpc>
                <a:spcPct val="150000"/>
              </a:lnSpc>
            </a:pPr>
            <a:r>
              <a:rPr lang="zh-CN" altLang="en-US" sz="2200" b="1" dirty="0">
                <a:latin typeface="Times New Roman" panose="02020603050405020304" pitchFamily="18" charset="0"/>
                <a:ea typeface="华文细黑" panose="02010600040101010101" pitchFamily="2" charset="-122"/>
              </a:rPr>
              <a:t>③</a:t>
            </a:r>
            <a:r>
              <a:rPr lang="en-US" altLang="zh-CN" sz="2200" b="1" dirty="0">
                <a:latin typeface="Times New Roman" panose="02020603050405020304" pitchFamily="18" charset="0"/>
                <a:ea typeface="华文细黑" panose="02010600040101010101" pitchFamily="2" charset="-122"/>
              </a:rPr>
              <a:t>30</a:t>
            </a:r>
            <a:r>
              <a:rPr lang="zh-CN" altLang="en-US" sz="2200" b="1" dirty="0">
                <a:latin typeface="Times New Roman" panose="02020603050405020304" pitchFamily="18" charset="0"/>
                <a:ea typeface="华文细黑" panose="02010600040101010101" pitchFamily="2" charset="-122"/>
              </a:rPr>
              <a:t>分钟后分别记录甲、乙两装置中红墨水滴移动的方向和距离。</a:t>
            </a:r>
          </a:p>
        </p:txBody>
      </p:sp>
      <p:sp>
        <p:nvSpPr>
          <p:cNvPr id="6" name="TextBox 5"/>
          <p:cNvSpPr txBox="1"/>
          <p:nvPr/>
        </p:nvSpPr>
        <p:spPr>
          <a:xfrm>
            <a:off x="0" y="1571612"/>
            <a:ext cx="4591108" cy="903617"/>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smtClean="0"/>
              <a:t>NaHCO</a:t>
            </a:r>
            <a:r>
              <a:rPr lang="en-US" altLang="zh-CN" b="1" baseline="-25000" dirty="0" smtClean="0"/>
              <a:t>3</a:t>
            </a:r>
            <a:r>
              <a:rPr lang="zh-CN" altLang="en-US" b="1" dirty="0" smtClean="0"/>
              <a:t>溶液，装置乙作为对照</a:t>
            </a:r>
            <a:endParaRPr lang="zh-CN" altLang="en-US" b="1" dirty="0"/>
          </a:p>
        </p:txBody>
      </p:sp>
      <p:sp>
        <p:nvSpPr>
          <p:cNvPr id="7" name="TextBox 6"/>
          <p:cNvSpPr txBox="1"/>
          <p:nvPr/>
        </p:nvSpPr>
        <p:spPr>
          <a:xfrm>
            <a:off x="0" y="2071678"/>
            <a:ext cx="4696611" cy="1303727"/>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pPr>
              <a:lnSpc>
                <a:spcPct val="150000"/>
              </a:lnSpc>
            </a:pPr>
            <a:r>
              <a:rPr lang="zh-CN" altLang="en-US" b="1" dirty="0" smtClean="0"/>
              <a:t>                                     光照</a:t>
            </a:r>
            <a:r>
              <a:rPr lang="zh-CN" altLang="en-US" b="1" dirty="0"/>
              <a:t>充足</a:t>
            </a:r>
            <a:r>
              <a:rPr lang="zh-CN" altLang="en-US" b="1" dirty="0" smtClean="0"/>
              <a:t>、</a:t>
            </a:r>
            <a:endParaRPr lang="en-US" altLang="zh-CN" b="1" dirty="0" smtClean="0"/>
          </a:p>
          <a:p>
            <a:pPr>
              <a:lnSpc>
                <a:spcPct val="150000"/>
              </a:lnSpc>
            </a:pPr>
            <a:r>
              <a:rPr lang="zh-CN" altLang="en-US" b="1" dirty="0" smtClean="0"/>
              <a:t>温度</a:t>
            </a:r>
            <a:r>
              <a:rPr lang="zh-CN" altLang="en-US" b="1" dirty="0"/>
              <a:t>等相同且适宜的环境中</a:t>
            </a:r>
          </a:p>
        </p:txBody>
      </p:sp>
      <p:sp>
        <p:nvSpPr>
          <p:cNvPr id="8" name="TextBox 7"/>
          <p:cNvSpPr txBox="1"/>
          <p:nvPr/>
        </p:nvSpPr>
        <p:spPr>
          <a:xfrm>
            <a:off x="34905" y="4118440"/>
            <a:ext cx="8912150" cy="2616707"/>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在测定净光合作用强度时要满足光合作用所需的条件：充足的光照、一定浓度的</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由</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NaHCO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溶液提供</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，光合作用过程中消耗一定量</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，产生等量</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，而</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NaHCO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3</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溶液可保证装置内</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浓度的恒定，因此，玻璃钟罩内气体体积的变化只受</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释放量的影响，而不受</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CO</a:t>
            </a:r>
            <a:r>
              <a:rPr lang="en-US" altLang="zh-CN" sz="2200" b="1" kern="100" baseline="-25000" dirty="0">
                <a:solidFill>
                  <a:srgbClr val="0000FF"/>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气体减少量的影响。</a:t>
            </a:r>
          </a:p>
        </p:txBody>
      </p:sp>
      <p:sp>
        <p:nvSpPr>
          <p:cNvPr id="9" name="矩形 8"/>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圆角矩形 9"/>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1" name="Rectangle 21">
            <a:hlinkClick r:id="rId3" action="ppaction://hlinksldjump"/>
          </p:cNvPr>
          <p:cNvSpPr>
            <a:spLocks noChangeArrowheads="1"/>
          </p:cNvSpPr>
          <p:nvPr/>
        </p:nvSpPr>
        <p:spPr bwMode="auto">
          <a:xfrm>
            <a:off x="2357466"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2" name="Rectangle 21">
            <a:hlinkClick r:id="rId4" action="ppaction://hlinksldjump"/>
          </p:cNvPr>
          <p:cNvSpPr>
            <a:spLocks noChangeArrowheads="1"/>
          </p:cNvSpPr>
          <p:nvPr/>
        </p:nvSpPr>
        <p:spPr bwMode="auto">
          <a:xfrm>
            <a:off x="2717761"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3" name="Rectangle 21">
            <a:hlinkClick r:id="rId5" action="ppaction://hlinksldjump"/>
          </p:cNvPr>
          <p:cNvSpPr>
            <a:spLocks noChangeArrowheads="1"/>
          </p:cNvSpPr>
          <p:nvPr/>
        </p:nvSpPr>
        <p:spPr bwMode="auto">
          <a:xfrm>
            <a:off x="3059948"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4" name="Rectangle 21">
            <a:hlinkClick r:id="rId6" action="ppaction://hlinksldjump"/>
          </p:cNvPr>
          <p:cNvSpPr>
            <a:spLocks noChangeArrowheads="1"/>
          </p:cNvSpPr>
          <p:nvPr/>
        </p:nvSpPr>
        <p:spPr bwMode="auto">
          <a:xfrm>
            <a:off x="3384026"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5" name="Rectangle 21">
            <a:hlinkClick r:id="rId7" action="ppaction://hlinksldjump"/>
          </p:cNvPr>
          <p:cNvSpPr>
            <a:spLocks noChangeArrowheads="1"/>
          </p:cNvSpPr>
          <p:nvPr/>
        </p:nvSpPr>
        <p:spPr bwMode="auto">
          <a:xfrm>
            <a:off x="3744009"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6" name="Rectangle 21">
            <a:hlinkClick r:id="rId8" action="ppaction://hlinksldjump"/>
          </p:cNvPr>
          <p:cNvSpPr>
            <a:spLocks noChangeArrowheads="1"/>
          </p:cNvSpPr>
          <p:nvPr/>
        </p:nvSpPr>
        <p:spPr bwMode="auto">
          <a:xfrm>
            <a:off x="4103991"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Rectangle 21">
            <a:hlinkClick r:id="rId9" action="ppaction://hlinksldjump"/>
          </p:cNvPr>
          <p:cNvSpPr>
            <a:spLocks noChangeArrowheads="1"/>
          </p:cNvSpPr>
          <p:nvPr/>
        </p:nvSpPr>
        <p:spPr bwMode="auto">
          <a:xfrm>
            <a:off x="44639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Rectangle 21">
            <a:hlinkClick r:id="rId10" action="ppaction://hlinksldjump"/>
          </p:cNvPr>
          <p:cNvSpPr>
            <a:spLocks noChangeArrowheads="1"/>
          </p:cNvSpPr>
          <p:nvPr/>
        </p:nvSpPr>
        <p:spPr bwMode="auto">
          <a:xfrm>
            <a:off x="482295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9" name="Rectangle 21">
            <a:hlinkClick r:id="rId11" action="ppaction://hlinksldjump"/>
          </p:cNvPr>
          <p:cNvSpPr>
            <a:spLocks noChangeArrowheads="1"/>
          </p:cNvSpPr>
          <p:nvPr/>
        </p:nvSpPr>
        <p:spPr bwMode="auto">
          <a:xfrm>
            <a:off x="51693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0" name="Rectangle 21">
            <a:hlinkClick r:id="rId12" action="ppaction://hlinksldjump"/>
          </p:cNvPr>
          <p:cNvSpPr>
            <a:spLocks noChangeArrowheads="1"/>
          </p:cNvSpPr>
          <p:nvPr/>
        </p:nvSpPr>
        <p:spPr bwMode="auto">
          <a:xfrm>
            <a:off x="5570640"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10</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1" name="Rectangle 21">
            <a:hlinkClick r:id="rId13" action="ppaction://hlinksldjump"/>
          </p:cNvPr>
          <p:cNvSpPr>
            <a:spLocks noChangeArrowheads="1"/>
          </p:cNvSpPr>
          <p:nvPr/>
        </p:nvSpPr>
        <p:spPr bwMode="auto">
          <a:xfrm>
            <a:off x="5957414"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11</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2" name="Rectangle 21">
            <a:hlinkClick r:id="rId14" action="ppaction://hlinksldjump"/>
          </p:cNvPr>
          <p:cNvSpPr>
            <a:spLocks noChangeArrowheads="1"/>
          </p:cNvSpPr>
          <p:nvPr/>
        </p:nvSpPr>
        <p:spPr bwMode="auto">
          <a:xfrm>
            <a:off x="6371795" y="6461426"/>
            <a:ext cx="270610"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3" name="Rectangle 21">
            <a:hlinkClick r:id="" action="ppaction://noaction"/>
          </p:cNvPr>
          <p:cNvSpPr>
            <a:spLocks noChangeArrowheads="1"/>
          </p:cNvSpPr>
          <p:nvPr/>
        </p:nvSpPr>
        <p:spPr bwMode="auto">
          <a:xfrm>
            <a:off x="675892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4" name="Rectangle 21">
            <a:hlinkClick r:id="" action="ppaction://noaction"/>
          </p:cNvPr>
          <p:cNvSpPr>
            <a:spLocks noChangeArrowheads="1"/>
          </p:cNvSpPr>
          <p:nvPr/>
        </p:nvSpPr>
        <p:spPr bwMode="auto">
          <a:xfrm>
            <a:off x="7137018"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35343620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8"/>
                                        </p:tgtEl>
                                      </p:cBhvr>
                                    </p:animEffect>
                                    <p:set>
                                      <p:cBhvr>
                                        <p:cTn id="22" dur="1" fill="hold">
                                          <p:stCondLst>
                                            <p:cond delay="499"/>
                                          </p:stCondLst>
                                        </p:cTn>
                                        <p:tgtEl>
                                          <p:spTgt spid="8"/>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7"/>
                                        </p:tgtEl>
                                      </p:cBhvr>
                                    </p:animEffect>
                                    <p:set>
                                      <p:cBhvr>
                                        <p:cTn id="28"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6" grpId="0"/>
      <p:bldP spid="6" grpId="1"/>
      <p:bldP spid="7" grpId="0"/>
      <p:bldP spid="7" grpId="1"/>
      <p:bldP spid="8" grpId="0"/>
      <p:bldP spid="8" grpId="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xmlns="" val="784942309"/>
              </p:ext>
            </p:extLst>
          </p:nvPr>
        </p:nvGraphicFramePr>
        <p:xfrm>
          <a:off x="1214414" y="2895600"/>
          <a:ext cx="6286544" cy="3434554"/>
        </p:xfrm>
        <a:graphic>
          <a:graphicData uri="http://schemas.openxmlformats.org/drawingml/2006/table">
            <a:tbl>
              <a:tblPr>
                <a:tableStyleId>{5C22544A-7EE6-4342-B048-85BDC9FD1C3A}</a:tableStyleId>
              </a:tblPr>
              <a:tblGrid>
                <a:gridCol w="1502759"/>
                <a:gridCol w="1302392"/>
                <a:gridCol w="3481393"/>
              </a:tblGrid>
              <a:tr h="695386">
                <a:tc gridSpan="2">
                  <a:txBody>
                    <a:bodyPr/>
                    <a:lstStyle/>
                    <a:p>
                      <a:pPr algn="ctr">
                        <a:lnSpc>
                          <a:spcPct val="150000"/>
                        </a:lnSpc>
                        <a:spcAft>
                          <a:spcPts val="0"/>
                        </a:spcAft>
                      </a:pPr>
                      <a:r>
                        <a:rPr lang="en-US" sz="2600" b="1" i="0" kern="100" baseline="0" dirty="0">
                          <a:effectLst/>
                          <a:latin typeface="Times New Roman" panose="02020603050405020304" pitchFamily="18" charset="0"/>
                          <a:ea typeface="华文细黑" panose="02010600040101010101" pitchFamily="2" charset="-122"/>
                        </a:rPr>
                        <a:t> </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noFill/>
                  </a:tcPr>
                </a:tc>
                <a:tc hMerge="1">
                  <a:txBody>
                    <a:bodyPr/>
                    <a:lstStyle/>
                    <a:p>
                      <a:endParaRPr lang="zh-CN" altLang="en-US"/>
                    </a:p>
                  </a:txBody>
                  <a:tcPr/>
                </a:tc>
                <a:tc>
                  <a:txBody>
                    <a:bodyPr/>
                    <a:lstStyle/>
                    <a:p>
                      <a:pPr algn="ctr">
                        <a:lnSpc>
                          <a:spcPct val="100000"/>
                        </a:lnSpc>
                        <a:spcAft>
                          <a:spcPts val="0"/>
                        </a:spcAft>
                      </a:pPr>
                      <a:r>
                        <a:rPr lang="zh-CN" sz="2600" b="1" i="0" kern="100" baseline="0" dirty="0">
                          <a:effectLst/>
                          <a:latin typeface="Times New Roman" panose="02020603050405020304" pitchFamily="18" charset="0"/>
                          <a:ea typeface="华文细黑" panose="02010600040101010101" pitchFamily="2" charset="-122"/>
                        </a:rPr>
                        <a:t>实验</a:t>
                      </a:r>
                      <a:r>
                        <a:rPr lang="en-US" sz="2600" b="1" i="0" kern="100" baseline="0" dirty="0">
                          <a:effectLst/>
                          <a:latin typeface="Times New Roman" panose="02020603050405020304" pitchFamily="18" charset="0"/>
                          <a:ea typeface="华文细黑" panose="02010600040101010101" pitchFamily="2" charset="-122"/>
                        </a:rPr>
                        <a:t>30</a:t>
                      </a:r>
                      <a:r>
                        <a:rPr lang="zh-CN" sz="2600" b="1" i="0" kern="100" baseline="0" dirty="0">
                          <a:effectLst/>
                          <a:latin typeface="Times New Roman" panose="02020603050405020304" pitchFamily="18" charset="0"/>
                          <a:ea typeface="华文细黑" panose="02010600040101010101" pitchFamily="2" charset="-122"/>
                        </a:rPr>
                        <a:t>分钟后红墨水滴移动情况</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695386">
                <a:tc rowSpan="2">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测定植物呼吸作用强度</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甲装置</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smtClean="0">
                          <a:solidFill>
                            <a:schemeClr val="dk1"/>
                          </a:solidFill>
                          <a:effectLst/>
                          <a:latin typeface="Times New Roman" panose="02020603050405020304" pitchFamily="18" charset="0"/>
                          <a:ea typeface="华文细黑" panose="02010600040101010101" pitchFamily="2" charset="-122"/>
                          <a:cs typeface="+mn-cs"/>
                        </a:rPr>
                        <a:t>___(</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填</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左</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或</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右</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移</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1.5 cm</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528557">
                <a:tc vMerge="1">
                  <a:txBody>
                    <a:bodyPr/>
                    <a:lstStyle/>
                    <a:p>
                      <a:endParaRPr lang="zh-CN" altLang="en-US"/>
                    </a:p>
                  </a:txBody>
                  <a:tcPr/>
                </a:tc>
                <a:tc>
                  <a:txBody>
                    <a:bodyPr/>
                    <a:lstStyle/>
                    <a:p>
                      <a:pPr marL="0" algn="ctr" defTabSz="1219140" rtl="0" eaLnBrk="1" latinLnBrk="0" hangingPunct="1">
                        <a:lnSpc>
                          <a:spcPct val="100000"/>
                        </a:lnSpc>
                        <a:spcAft>
                          <a:spcPts val="0"/>
                        </a:spcAft>
                      </a:pPr>
                      <a:r>
                        <a:rPr lang="zh-CN" sz="2600" b="1" i="0" kern="100" baseline="0">
                          <a:solidFill>
                            <a:schemeClr val="dk1"/>
                          </a:solidFill>
                          <a:effectLst/>
                          <a:latin typeface="Times New Roman" panose="02020603050405020304" pitchFamily="18" charset="0"/>
                          <a:ea typeface="华文细黑" panose="02010600040101010101" pitchFamily="2" charset="-122"/>
                          <a:cs typeface="+mn-cs"/>
                        </a:rPr>
                        <a:t>乙装置</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右移</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0.5 cm</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695386">
                <a:tc rowSpan="2">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测定植物净光合作用强度</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甲装置</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smtClean="0">
                          <a:solidFill>
                            <a:schemeClr val="dk1"/>
                          </a:solidFill>
                          <a:effectLst/>
                          <a:latin typeface="Times New Roman" panose="02020603050405020304" pitchFamily="18" charset="0"/>
                          <a:ea typeface="华文细黑" panose="02010600040101010101" pitchFamily="2" charset="-122"/>
                          <a:cs typeface="+mn-cs"/>
                        </a:rPr>
                        <a:t>___(</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填</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左</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或</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右</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移</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4.5 cm</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528557">
                <a:tc vMerge="1">
                  <a:txBody>
                    <a:bodyPr/>
                    <a:lstStyle/>
                    <a:p>
                      <a:endParaRPr lang="zh-CN" altLang="en-US"/>
                    </a:p>
                  </a:txBody>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乙装置</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右移</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0.5 cm</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bl>
          </a:graphicData>
        </a:graphic>
      </p:graphicFrame>
      <p:pic>
        <p:nvPicPr>
          <p:cNvPr id="29698" name="Picture 2" descr="21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14669" y="45407"/>
            <a:ext cx="5194425" cy="29516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矩形 4"/>
          <p:cNvSpPr/>
          <p:nvPr/>
        </p:nvSpPr>
        <p:spPr>
          <a:xfrm>
            <a:off x="34905" y="45408"/>
            <a:ext cx="8912150" cy="1119061"/>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实验进行</a:t>
            </a:r>
            <a:r>
              <a:rPr lang="en-US" altLang="zh-CN" sz="2200" b="1" dirty="0">
                <a:latin typeface="Times New Roman" panose="02020603050405020304" pitchFamily="18" charset="0"/>
                <a:ea typeface="华文细黑" panose="02010600040101010101" pitchFamily="2" charset="-122"/>
              </a:rPr>
              <a:t>30</a:t>
            </a:r>
            <a:r>
              <a:rPr lang="zh-CN" altLang="en-US" sz="2200" b="1" dirty="0">
                <a:latin typeface="Times New Roman" panose="02020603050405020304" pitchFamily="18" charset="0"/>
                <a:ea typeface="华文细黑" panose="02010600040101010101" pitchFamily="2" charset="-122"/>
              </a:rPr>
              <a:t>分钟后，记录的甲</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乙</a:t>
            </a:r>
            <a:r>
              <a:rPr lang="zh-CN" altLang="en-US" sz="2200" b="1" dirty="0">
                <a:latin typeface="Times New Roman" panose="02020603050405020304" pitchFamily="18" charset="0"/>
                <a:ea typeface="华文细黑" panose="02010600040101010101" pitchFamily="2" charset="-122"/>
              </a:rPr>
              <a:t>装置中红墨水滴移动情况如下表：</a:t>
            </a:r>
          </a:p>
        </p:txBody>
      </p:sp>
      <p:sp>
        <p:nvSpPr>
          <p:cNvPr id="6" name="TextBox 5"/>
          <p:cNvSpPr txBox="1"/>
          <p:nvPr/>
        </p:nvSpPr>
        <p:spPr>
          <a:xfrm>
            <a:off x="4143372" y="3643314"/>
            <a:ext cx="972235"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smtClean="0"/>
              <a:t>左</a:t>
            </a:r>
            <a:endParaRPr lang="zh-CN" altLang="en-US" b="1" dirty="0"/>
          </a:p>
        </p:txBody>
      </p:sp>
      <p:sp>
        <p:nvSpPr>
          <p:cNvPr id="8" name="TextBox 7"/>
          <p:cNvSpPr txBox="1"/>
          <p:nvPr/>
        </p:nvSpPr>
        <p:spPr>
          <a:xfrm>
            <a:off x="214282" y="1142984"/>
            <a:ext cx="3294795" cy="2108875"/>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对照实验装置乙中红墨水滴右移是环境因素</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如气压等</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对实验产生影响的结果。</a:t>
            </a:r>
          </a:p>
        </p:txBody>
      </p:sp>
      <p:sp>
        <p:nvSpPr>
          <p:cNvPr id="9" name="TextBox 8"/>
          <p:cNvSpPr txBox="1"/>
          <p:nvPr/>
        </p:nvSpPr>
        <p:spPr>
          <a:xfrm>
            <a:off x="4143372" y="4929198"/>
            <a:ext cx="972235"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smtClean="0"/>
              <a:t>右</a:t>
            </a:r>
            <a:endParaRPr lang="zh-CN" altLang="en-US" b="1" dirty="0"/>
          </a:p>
        </p:txBody>
      </p:sp>
      <p:sp>
        <p:nvSpPr>
          <p:cNvPr id="10" name="矩形 9"/>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1" name="圆角矩形 10"/>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2" name="Rectangle 21">
            <a:hlinkClick r:id="rId3" action="ppaction://hlinksldjump"/>
          </p:cNvPr>
          <p:cNvSpPr>
            <a:spLocks noChangeArrowheads="1"/>
          </p:cNvSpPr>
          <p:nvPr/>
        </p:nvSpPr>
        <p:spPr bwMode="auto">
          <a:xfrm>
            <a:off x="2357466"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3" name="Rectangle 21">
            <a:hlinkClick r:id="rId4" action="ppaction://hlinksldjump"/>
          </p:cNvPr>
          <p:cNvSpPr>
            <a:spLocks noChangeArrowheads="1"/>
          </p:cNvSpPr>
          <p:nvPr/>
        </p:nvSpPr>
        <p:spPr bwMode="auto">
          <a:xfrm>
            <a:off x="2717761"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4" name="Rectangle 21">
            <a:hlinkClick r:id="rId5" action="ppaction://hlinksldjump"/>
          </p:cNvPr>
          <p:cNvSpPr>
            <a:spLocks noChangeArrowheads="1"/>
          </p:cNvSpPr>
          <p:nvPr/>
        </p:nvSpPr>
        <p:spPr bwMode="auto">
          <a:xfrm>
            <a:off x="3059948"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5" name="Rectangle 21">
            <a:hlinkClick r:id="rId6" action="ppaction://hlinksldjump"/>
          </p:cNvPr>
          <p:cNvSpPr>
            <a:spLocks noChangeArrowheads="1"/>
          </p:cNvSpPr>
          <p:nvPr/>
        </p:nvSpPr>
        <p:spPr bwMode="auto">
          <a:xfrm>
            <a:off x="3384026"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6" name="Rectangle 21">
            <a:hlinkClick r:id="rId7" action="ppaction://hlinksldjump"/>
          </p:cNvPr>
          <p:cNvSpPr>
            <a:spLocks noChangeArrowheads="1"/>
          </p:cNvSpPr>
          <p:nvPr/>
        </p:nvSpPr>
        <p:spPr bwMode="auto">
          <a:xfrm>
            <a:off x="3744009"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Rectangle 21">
            <a:hlinkClick r:id="rId8" action="ppaction://hlinksldjump"/>
          </p:cNvPr>
          <p:cNvSpPr>
            <a:spLocks noChangeArrowheads="1"/>
          </p:cNvSpPr>
          <p:nvPr/>
        </p:nvSpPr>
        <p:spPr bwMode="auto">
          <a:xfrm>
            <a:off x="4103991"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Rectangle 21">
            <a:hlinkClick r:id="rId9" action="ppaction://hlinksldjump"/>
          </p:cNvPr>
          <p:cNvSpPr>
            <a:spLocks noChangeArrowheads="1"/>
          </p:cNvSpPr>
          <p:nvPr/>
        </p:nvSpPr>
        <p:spPr bwMode="auto">
          <a:xfrm>
            <a:off x="44639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9" name="Rectangle 21">
            <a:hlinkClick r:id="rId10" action="ppaction://hlinksldjump"/>
          </p:cNvPr>
          <p:cNvSpPr>
            <a:spLocks noChangeArrowheads="1"/>
          </p:cNvSpPr>
          <p:nvPr/>
        </p:nvSpPr>
        <p:spPr bwMode="auto">
          <a:xfrm>
            <a:off x="482295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0" name="Rectangle 21">
            <a:hlinkClick r:id="rId11" action="ppaction://hlinksldjump"/>
          </p:cNvPr>
          <p:cNvSpPr>
            <a:spLocks noChangeArrowheads="1"/>
          </p:cNvSpPr>
          <p:nvPr/>
        </p:nvSpPr>
        <p:spPr bwMode="auto">
          <a:xfrm>
            <a:off x="51693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1" name="Rectangle 21">
            <a:hlinkClick r:id="rId12" action="ppaction://hlinksldjump"/>
          </p:cNvPr>
          <p:cNvSpPr>
            <a:spLocks noChangeArrowheads="1"/>
          </p:cNvSpPr>
          <p:nvPr/>
        </p:nvSpPr>
        <p:spPr bwMode="auto">
          <a:xfrm>
            <a:off x="5570640"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10</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2" name="Rectangle 21">
            <a:hlinkClick r:id="rId13" action="ppaction://hlinksldjump"/>
          </p:cNvPr>
          <p:cNvSpPr>
            <a:spLocks noChangeArrowheads="1"/>
          </p:cNvSpPr>
          <p:nvPr/>
        </p:nvSpPr>
        <p:spPr bwMode="auto">
          <a:xfrm>
            <a:off x="5957414"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11</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3" name="Rectangle 21">
            <a:hlinkClick r:id="rId14" action="ppaction://hlinksldjump"/>
          </p:cNvPr>
          <p:cNvSpPr>
            <a:spLocks noChangeArrowheads="1"/>
          </p:cNvSpPr>
          <p:nvPr/>
        </p:nvSpPr>
        <p:spPr bwMode="auto">
          <a:xfrm>
            <a:off x="6371795" y="6461426"/>
            <a:ext cx="270610"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4" name="Rectangle 21">
            <a:hlinkClick r:id="" action="ppaction://noaction"/>
          </p:cNvPr>
          <p:cNvSpPr>
            <a:spLocks noChangeArrowheads="1"/>
          </p:cNvSpPr>
          <p:nvPr/>
        </p:nvSpPr>
        <p:spPr bwMode="auto">
          <a:xfrm>
            <a:off x="675892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5" name="Rectangle 21">
            <a:hlinkClick r:id="" action="ppaction://noaction"/>
          </p:cNvPr>
          <p:cNvSpPr>
            <a:spLocks noChangeArrowheads="1"/>
          </p:cNvSpPr>
          <p:nvPr/>
        </p:nvSpPr>
        <p:spPr bwMode="auto">
          <a:xfrm>
            <a:off x="7137018"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25459257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8"/>
                                        </p:tgtEl>
                                      </p:cBhvr>
                                    </p:animEffect>
                                    <p:set>
                                      <p:cBhvr>
                                        <p:cTn id="22" dur="1" fill="hold">
                                          <p:stCondLst>
                                            <p:cond delay="499"/>
                                          </p:stCondLst>
                                        </p:cTn>
                                        <p:tgtEl>
                                          <p:spTgt spid="8"/>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p:bldP spid="6" grpId="1"/>
      <p:bldP spid="8" grpId="0"/>
      <p:bldP spid="8" grpId="1"/>
      <p:bldP spid="9" grpId="0"/>
      <p:bldP spid="9" grpId="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xmlns="" val="4161158828"/>
              </p:ext>
            </p:extLst>
          </p:nvPr>
        </p:nvGraphicFramePr>
        <p:xfrm>
          <a:off x="2222434" y="3141035"/>
          <a:ext cx="6778635" cy="3582154"/>
        </p:xfrm>
        <a:graphic>
          <a:graphicData uri="http://schemas.openxmlformats.org/drawingml/2006/table">
            <a:tbl>
              <a:tblPr>
                <a:tableStyleId>{5C22544A-7EE6-4342-B048-85BDC9FD1C3A}</a:tableStyleId>
              </a:tblPr>
              <a:tblGrid>
                <a:gridCol w="1620390"/>
                <a:gridCol w="1404339"/>
                <a:gridCol w="3753906"/>
              </a:tblGrid>
              <a:tr h="719913">
                <a:tc gridSpan="2">
                  <a:txBody>
                    <a:bodyPr/>
                    <a:lstStyle/>
                    <a:p>
                      <a:pPr algn="ctr">
                        <a:lnSpc>
                          <a:spcPct val="150000"/>
                        </a:lnSpc>
                        <a:spcAft>
                          <a:spcPts val="0"/>
                        </a:spcAft>
                      </a:pPr>
                      <a:r>
                        <a:rPr lang="en-US" sz="2600" b="1" i="0" kern="100" baseline="0" dirty="0">
                          <a:effectLst/>
                          <a:latin typeface="Times New Roman" panose="02020603050405020304" pitchFamily="18" charset="0"/>
                          <a:ea typeface="华文细黑" panose="02010600040101010101" pitchFamily="2" charset="-122"/>
                        </a:rPr>
                        <a:t> </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noFill/>
                  </a:tcPr>
                </a:tc>
                <a:tc hMerge="1">
                  <a:txBody>
                    <a:bodyPr/>
                    <a:lstStyle/>
                    <a:p>
                      <a:endParaRPr lang="zh-CN" altLang="en-US"/>
                    </a:p>
                  </a:txBody>
                  <a:tcPr/>
                </a:tc>
                <a:tc>
                  <a:txBody>
                    <a:bodyPr/>
                    <a:lstStyle/>
                    <a:p>
                      <a:pPr algn="ctr">
                        <a:lnSpc>
                          <a:spcPct val="100000"/>
                        </a:lnSpc>
                        <a:spcAft>
                          <a:spcPts val="0"/>
                        </a:spcAft>
                      </a:pPr>
                      <a:r>
                        <a:rPr lang="zh-CN" sz="2600" b="1" i="0" kern="100" baseline="0" dirty="0">
                          <a:effectLst/>
                          <a:latin typeface="Times New Roman" panose="02020603050405020304" pitchFamily="18" charset="0"/>
                          <a:ea typeface="华文细黑" panose="02010600040101010101" pitchFamily="2" charset="-122"/>
                        </a:rPr>
                        <a:t>实验</a:t>
                      </a:r>
                      <a:r>
                        <a:rPr lang="en-US" sz="2600" b="1" i="0" kern="100" baseline="0" dirty="0">
                          <a:effectLst/>
                          <a:latin typeface="Times New Roman" panose="02020603050405020304" pitchFamily="18" charset="0"/>
                          <a:ea typeface="华文细黑" panose="02010600040101010101" pitchFamily="2" charset="-122"/>
                        </a:rPr>
                        <a:t>30</a:t>
                      </a:r>
                      <a:r>
                        <a:rPr lang="zh-CN" sz="2600" b="1" i="0" kern="100" baseline="0" dirty="0">
                          <a:effectLst/>
                          <a:latin typeface="Times New Roman" panose="02020603050405020304" pitchFamily="18" charset="0"/>
                          <a:ea typeface="华文细黑" panose="02010600040101010101" pitchFamily="2" charset="-122"/>
                        </a:rPr>
                        <a:t>分钟后红墨水滴移动情况</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791905">
                <a:tc rowSpan="2">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测定植物呼吸作用强度</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甲装置</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smtClean="0">
                          <a:solidFill>
                            <a:schemeClr val="dk1"/>
                          </a:solidFill>
                          <a:effectLst/>
                          <a:latin typeface="Times New Roman" panose="02020603050405020304" pitchFamily="18" charset="0"/>
                          <a:ea typeface="华文细黑" panose="02010600040101010101" pitchFamily="2" charset="-122"/>
                          <a:cs typeface="+mn-cs"/>
                        </a:rPr>
                        <a:t>___(</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填</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左</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或</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右</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移</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1.5 cm</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602357">
                <a:tc vMerge="1">
                  <a:txBody>
                    <a:bodyPr/>
                    <a:lstStyle/>
                    <a:p>
                      <a:endParaRPr lang="zh-CN" altLang="en-US"/>
                    </a:p>
                  </a:txBody>
                  <a:tcPr/>
                </a:tc>
                <a:tc>
                  <a:txBody>
                    <a:bodyPr/>
                    <a:lstStyle/>
                    <a:p>
                      <a:pPr marL="0" algn="ctr" defTabSz="1219140" rtl="0" eaLnBrk="1" latinLnBrk="0" hangingPunct="1">
                        <a:lnSpc>
                          <a:spcPct val="100000"/>
                        </a:lnSpc>
                        <a:spcAft>
                          <a:spcPts val="0"/>
                        </a:spcAft>
                      </a:pPr>
                      <a:r>
                        <a:rPr lang="zh-CN" sz="2600" b="1" i="0" kern="100" baseline="0">
                          <a:solidFill>
                            <a:schemeClr val="dk1"/>
                          </a:solidFill>
                          <a:effectLst/>
                          <a:latin typeface="Times New Roman" panose="02020603050405020304" pitchFamily="18" charset="0"/>
                          <a:ea typeface="华文细黑" panose="02010600040101010101" pitchFamily="2" charset="-122"/>
                          <a:cs typeface="+mn-cs"/>
                        </a:rPr>
                        <a:t>乙装置</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右移</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0.5 cm</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549505">
                <a:tc rowSpan="2">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测定植物净光合作用强度</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甲装置</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en-US" sz="2600" b="1" i="0" kern="100" baseline="0" dirty="0" smtClean="0">
                          <a:solidFill>
                            <a:schemeClr val="dk1"/>
                          </a:solidFill>
                          <a:effectLst/>
                          <a:latin typeface="Times New Roman" panose="02020603050405020304" pitchFamily="18" charset="0"/>
                          <a:ea typeface="华文细黑" panose="02010600040101010101" pitchFamily="2" charset="-122"/>
                          <a:cs typeface="+mn-cs"/>
                        </a:rPr>
                        <a:t>___(</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填</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左</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或</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右</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a:t>
                      </a: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移</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4.5 cm</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602357">
                <a:tc vMerge="1">
                  <a:txBody>
                    <a:bodyPr/>
                    <a:lstStyle/>
                    <a:p>
                      <a:endParaRPr lang="zh-CN" altLang="en-US"/>
                    </a:p>
                  </a:txBody>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乙装置</a:t>
                      </a: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marL="0" algn="ctr" defTabSz="1219140" rtl="0" eaLnBrk="1" latinLnBrk="0" hangingPunct="1">
                        <a:lnSpc>
                          <a:spcPct val="100000"/>
                        </a:lnSpc>
                        <a:spcAft>
                          <a:spcPts val="0"/>
                        </a:spcAft>
                      </a:pPr>
                      <a:r>
                        <a:rPr lang="zh-CN" sz="2600" b="1" i="0" kern="100" baseline="0" dirty="0">
                          <a:solidFill>
                            <a:schemeClr val="dk1"/>
                          </a:solidFill>
                          <a:effectLst/>
                          <a:latin typeface="Times New Roman" panose="02020603050405020304" pitchFamily="18" charset="0"/>
                          <a:ea typeface="华文细黑" panose="02010600040101010101" pitchFamily="2" charset="-122"/>
                          <a:cs typeface="+mn-cs"/>
                        </a:rPr>
                        <a:t>右移</a:t>
                      </a:r>
                      <a:r>
                        <a:rPr lang="en-US" sz="2600" b="1" i="0" kern="100" baseline="0" dirty="0">
                          <a:solidFill>
                            <a:schemeClr val="dk1"/>
                          </a:solidFill>
                          <a:effectLst/>
                          <a:latin typeface="Times New Roman" panose="02020603050405020304" pitchFamily="18" charset="0"/>
                          <a:ea typeface="华文细黑" panose="02010600040101010101" pitchFamily="2" charset="-122"/>
                          <a:cs typeface="+mn-cs"/>
                        </a:rPr>
                        <a:t>0.5 cm</a:t>
                      </a:r>
                      <a:endParaRPr lang="zh-CN" sz="2600" b="1" i="0" kern="100" baseline="0" dirty="0">
                        <a:solidFill>
                          <a:schemeClr val="dk1"/>
                        </a:solidFill>
                        <a:effectLst/>
                        <a:latin typeface="Times New Roman" panose="02020603050405020304" pitchFamily="18" charset="0"/>
                        <a:ea typeface="华文细黑" panose="02010600040101010101" pitchFamily="2" charset="-122"/>
                        <a:cs typeface="+mn-cs"/>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bl>
          </a:graphicData>
        </a:graphic>
      </p:graphicFrame>
      <p:sp>
        <p:nvSpPr>
          <p:cNvPr id="5" name="矩形 4"/>
          <p:cNvSpPr/>
          <p:nvPr/>
        </p:nvSpPr>
        <p:spPr>
          <a:xfrm>
            <a:off x="34905" y="45408"/>
            <a:ext cx="9020176" cy="1626892"/>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(4)</a:t>
            </a:r>
            <a:r>
              <a:rPr lang="zh-CN" altLang="en-US" sz="2200" b="1" dirty="0">
                <a:latin typeface="Times New Roman" panose="02020603050405020304" pitchFamily="18" charset="0"/>
                <a:ea typeface="华文细黑" panose="02010600040101010101" pitchFamily="2" charset="-122"/>
              </a:rPr>
              <a:t>假设红墨水滴每移动</a:t>
            </a:r>
            <a:r>
              <a:rPr lang="en-US" altLang="zh-CN" sz="2200" b="1" dirty="0">
                <a:latin typeface="Times New Roman" panose="02020603050405020304" pitchFamily="18" charset="0"/>
                <a:ea typeface="华文细黑" panose="02010600040101010101" pitchFamily="2" charset="-122"/>
              </a:rPr>
              <a:t>1 cm</a:t>
            </a:r>
            <a:r>
              <a:rPr lang="zh-CN" altLang="en-US" sz="2200" b="1" dirty="0">
                <a:latin typeface="Times New Roman" panose="02020603050405020304" pitchFamily="18" charset="0"/>
                <a:ea typeface="华文细黑" panose="02010600040101010101" pitchFamily="2" charset="-122"/>
              </a:rPr>
              <a:t>，植物体内的葡萄糖增加或减少</a:t>
            </a:r>
            <a:r>
              <a:rPr lang="en-US" altLang="zh-CN" sz="2200" b="1" dirty="0">
                <a:latin typeface="Times New Roman" panose="02020603050405020304" pitchFamily="18" charset="0"/>
                <a:ea typeface="华文细黑" panose="02010600040101010101" pitchFamily="2" charset="-122"/>
              </a:rPr>
              <a:t>1 g</a:t>
            </a:r>
            <a:r>
              <a:rPr lang="zh-CN" altLang="en-US" sz="2200" b="1" dirty="0">
                <a:latin typeface="Times New Roman" panose="02020603050405020304" pitchFamily="18" charset="0"/>
                <a:ea typeface="华文细黑" panose="02010600040101010101" pitchFamily="2" charset="-122"/>
              </a:rPr>
              <a:t>，那么该植物的呼吸速率是</a:t>
            </a:r>
            <a:r>
              <a:rPr lang="en-US" altLang="zh-CN" sz="2200" b="1" dirty="0" smtClean="0">
                <a:latin typeface="Times New Roman" panose="02020603050405020304" pitchFamily="18" charset="0"/>
                <a:ea typeface="华文细黑" panose="02010600040101010101" pitchFamily="2" charset="-122"/>
              </a:rPr>
              <a:t>___g/h</a:t>
            </a:r>
            <a:r>
              <a:rPr lang="zh-CN" altLang="en-US" sz="2200" b="1" dirty="0">
                <a:latin typeface="Times New Roman" panose="02020603050405020304" pitchFamily="18" charset="0"/>
                <a:ea typeface="华文细黑" panose="02010600040101010101" pitchFamily="2" charset="-122"/>
              </a:rPr>
              <a:t>；白天光照</a:t>
            </a:r>
            <a:r>
              <a:rPr lang="en-US" altLang="zh-CN" sz="2200" b="1" dirty="0">
                <a:latin typeface="Times New Roman" panose="02020603050405020304" pitchFamily="18" charset="0"/>
                <a:ea typeface="华文细黑" panose="02010600040101010101" pitchFamily="2" charset="-122"/>
              </a:rPr>
              <a:t>15 h</a:t>
            </a:r>
            <a:r>
              <a:rPr lang="zh-CN" altLang="en-US" sz="2200" b="1" dirty="0">
                <a:latin typeface="Times New Roman" panose="02020603050405020304" pitchFamily="18" charset="0"/>
                <a:ea typeface="华文细黑" panose="02010600040101010101" pitchFamily="2" charset="-122"/>
              </a:rPr>
              <a:t>，一昼夜葡萄糖的积累量是</a:t>
            </a:r>
            <a:r>
              <a:rPr lang="en-US" altLang="zh-CN" sz="2200" b="1" dirty="0" smtClean="0">
                <a:latin typeface="Times New Roman" panose="02020603050405020304" pitchFamily="18" charset="0"/>
                <a:ea typeface="华文细黑" panose="02010600040101010101" pitchFamily="2" charset="-122"/>
              </a:rPr>
              <a:t>____g</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不考虑昼夜温差的影响</a:t>
            </a:r>
            <a:r>
              <a:rPr lang="en-US" altLang="zh-CN" sz="2200" b="1" dirty="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a:t>
            </a:r>
          </a:p>
        </p:txBody>
      </p:sp>
      <p:sp>
        <p:nvSpPr>
          <p:cNvPr id="6" name="TextBox 5"/>
          <p:cNvSpPr txBox="1"/>
          <p:nvPr/>
        </p:nvSpPr>
        <p:spPr>
          <a:xfrm>
            <a:off x="5357818" y="3929066"/>
            <a:ext cx="972235"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smtClean="0"/>
              <a:t>左</a:t>
            </a:r>
            <a:endParaRPr lang="zh-CN" altLang="en-US" b="1" dirty="0"/>
          </a:p>
        </p:txBody>
      </p:sp>
      <p:sp>
        <p:nvSpPr>
          <p:cNvPr id="8" name="TextBox 7"/>
          <p:cNvSpPr txBox="1"/>
          <p:nvPr/>
        </p:nvSpPr>
        <p:spPr>
          <a:xfrm>
            <a:off x="34905" y="1776680"/>
            <a:ext cx="9055081" cy="1601044"/>
          </a:xfrm>
          <a:prstGeom prst="rect">
            <a:avLst/>
          </a:prstGeom>
          <a:noFill/>
        </p:spPr>
        <p:txBody>
          <a:bodyPr wrap="square" lIns="76800" tIns="38400" rIns="76800" bIns="38400" rtlCol="0">
            <a:spAutoFit/>
          </a:bodyPr>
          <a:lstStyle/>
          <a:p>
            <a:pPr>
              <a:lnSpc>
                <a:spcPct val="150000"/>
              </a:lnSpc>
            </a:pPr>
            <a:r>
              <a:rPr lang="zh-CN" altLang="en-US" sz="2200" b="1" kern="100" dirty="0">
                <a:solidFill>
                  <a:srgbClr val="0000CC"/>
                </a:solidFill>
                <a:latin typeface="Times New Roman" panose="02020603050405020304" pitchFamily="18" charset="0"/>
                <a:ea typeface="华文细黑" panose="02010600040101010101" pitchFamily="2" charset="-122"/>
                <a:cs typeface="Times New Roman"/>
              </a:rPr>
              <a:t>实验装置甲同样也受环境因素的影响，因此，植物呼吸作用消耗</a:t>
            </a:r>
            <a:r>
              <a:rPr lang="en-US" altLang="zh-CN" sz="2200" b="1" kern="100" dirty="0">
                <a:solidFill>
                  <a:srgbClr val="0000CC"/>
                </a:solidFill>
                <a:latin typeface="Times New Roman" panose="02020603050405020304" pitchFamily="18" charset="0"/>
                <a:ea typeface="华文细黑" panose="02010600040101010101" pitchFamily="2" charset="-122"/>
                <a:cs typeface="Times New Roman"/>
              </a:rPr>
              <a:t>O</a:t>
            </a:r>
            <a:r>
              <a:rPr lang="en-US" altLang="zh-CN" sz="2200" b="1" kern="100" baseline="-25000" dirty="0">
                <a:solidFill>
                  <a:srgbClr val="0000CC"/>
                </a:solidFill>
                <a:latin typeface="Times New Roman" panose="02020603050405020304" pitchFamily="18" charset="0"/>
                <a:ea typeface="华文细黑" panose="02010600040101010101" pitchFamily="2" charset="-122"/>
                <a:cs typeface="Times New Roman"/>
              </a:rPr>
              <a:t>2</a:t>
            </a:r>
            <a:r>
              <a:rPr lang="zh-CN" altLang="en-US" sz="2200" b="1" kern="100" dirty="0">
                <a:solidFill>
                  <a:srgbClr val="0000CC"/>
                </a:solidFill>
                <a:latin typeface="Times New Roman" panose="02020603050405020304" pitchFamily="18" charset="0"/>
                <a:ea typeface="华文细黑" panose="02010600040101010101" pitchFamily="2" charset="-122"/>
                <a:cs typeface="Times New Roman"/>
              </a:rPr>
              <a:t>量等于玻璃钟罩内气体体积的改变量，即该植物的呼吸速率为</a:t>
            </a:r>
            <a:r>
              <a:rPr lang="en-US" altLang="zh-CN" sz="2200" b="1" kern="100" dirty="0">
                <a:solidFill>
                  <a:srgbClr val="0000CC"/>
                </a:solidFill>
                <a:latin typeface="Times New Roman" panose="02020603050405020304" pitchFamily="18" charset="0"/>
                <a:ea typeface="华文细黑" panose="02010600040101010101" pitchFamily="2" charset="-122"/>
                <a:cs typeface="Times New Roman"/>
              </a:rPr>
              <a:t>1.5</a:t>
            </a:r>
            <a:r>
              <a:rPr lang="zh-CN" altLang="en-US" sz="2200" b="1" kern="100" dirty="0">
                <a:solidFill>
                  <a:srgbClr val="0000CC"/>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CC"/>
                </a:solidFill>
                <a:latin typeface="Times New Roman" panose="02020603050405020304" pitchFamily="18" charset="0"/>
                <a:ea typeface="华文细黑" panose="02010600040101010101" pitchFamily="2" charset="-122"/>
                <a:cs typeface="Times New Roman"/>
              </a:rPr>
              <a:t>0.5</a:t>
            </a:r>
            <a:r>
              <a:rPr lang="zh-CN" altLang="en-US" sz="2200" b="1" kern="100" dirty="0">
                <a:solidFill>
                  <a:srgbClr val="0000CC"/>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CC"/>
                </a:solidFill>
                <a:latin typeface="Times New Roman" panose="02020603050405020304" pitchFamily="18" charset="0"/>
                <a:ea typeface="华文细黑" panose="02010600040101010101" pitchFamily="2" charset="-122"/>
                <a:cs typeface="Times New Roman"/>
              </a:rPr>
              <a:t>2(g/</a:t>
            </a:r>
            <a:r>
              <a:rPr lang="zh-CN" altLang="en-US" sz="2200" b="1" kern="100" dirty="0">
                <a:solidFill>
                  <a:srgbClr val="0000CC"/>
                </a:solidFill>
                <a:latin typeface="Times New Roman" panose="02020603050405020304" pitchFamily="18" charset="0"/>
                <a:ea typeface="华文细黑" panose="02010600040101010101" pitchFamily="2" charset="-122"/>
                <a:cs typeface="Times New Roman"/>
              </a:rPr>
              <a:t>半小时</a:t>
            </a:r>
            <a:r>
              <a:rPr lang="en-US" altLang="zh-CN" sz="2200" b="1" kern="100" dirty="0" smtClean="0">
                <a:solidFill>
                  <a:srgbClr val="0000CC"/>
                </a:solidFill>
                <a:latin typeface="Times New Roman" panose="02020603050405020304" pitchFamily="18" charset="0"/>
                <a:ea typeface="华文细黑" panose="02010600040101010101" pitchFamily="2" charset="-122"/>
                <a:cs typeface="Times New Roman"/>
              </a:rPr>
              <a:t>)</a:t>
            </a:r>
            <a:r>
              <a:rPr lang="zh-CN" altLang="en-US" sz="2200" b="1" kern="100" dirty="0" smtClean="0">
                <a:solidFill>
                  <a:srgbClr val="0000CC"/>
                </a:solidFill>
                <a:latin typeface="Times New Roman" panose="02020603050405020304" pitchFamily="18" charset="0"/>
                <a:ea typeface="华文细黑" panose="02010600040101010101" pitchFamily="2" charset="-122"/>
                <a:cs typeface="Times New Roman"/>
              </a:rPr>
              <a:t>。</a:t>
            </a:r>
            <a:endParaRPr lang="zh-CN" altLang="en-US" sz="2200" b="1" kern="100" dirty="0">
              <a:solidFill>
                <a:srgbClr val="0000CC"/>
              </a:solidFill>
              <a:latin typeface="Times New Roman" panose="02020603050405020304" pitchFamily="18" charset="0"/>
              <a:ea typeface="华文细黑" panose="02010600040101010101" pitchFamily="2" charset="-122"/>
              <a:cs typeface="Times New Roman"/>
            </a:endParaRPr>
          </a:p>
        </p:txBody>
      </p:sp>
      <p:sp>
        <p:nvSpPr>
          <p:cNvPr id="9" name="TextBox 8"/>
          <p:cNvSpPr txBox="1"/>
          <p:nvPr/>
        </p:nvSpPr>
        <p:spPr>
          <a:xfrm>
            <a:off x="5143504" y="5286388"/>
            <a:ext cx="972235"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smtClean="0"/>
              <a:t>右</a:t>
            </a:r>
            <a:endParaRPr lang="zh-CN" altLang="en-US" b="1" dirty="0"/>
          </a:p>
        </p:txBody>
      </p:sp>
      <p:sp>
        <p:nvSpPr>
          <p:cNvPr id="10" name="TextBox 9"/>
          <p:cNvSpPr txBox="1"/>
          <p:nvPr/>
        </p:nvSpPr>
        <p:spPr>
          <a:xfrm>
            <a:off x="2428860" y="500042"/>
            <a:ext cx="972235"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a:t>4</a:t>
            </a:r>
            <a:endParaRPr lang="zh-CN" altLang="en-US" b="1" dirty="0"/>
          </a:p>
        </p:txBody>
      </p:sp>
      <p:sp>
        <p:nvSpPr>
          <p:cNvPr id="11" name="TextBox 10"/>
          <p:cNvSpPr txBox="1"/>
          <p:nvPr/>
        </p:nvSpPr>
        <p:spPr>
          <a:xfrm>
            <a:off x="214282" y="1071546"/>
            <a:ext cx="972235"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smtClean="0"/>
              <a:t>84</a:t>
            </a:r>
            <a:endParaRPr lang="zh-CN" altLang="en-US" b="1" dirty="0"/>
          </a:p>
        </p:txBody>
      </p:sp>
      <p:sp>
        <p:nvSpPr>
          <p:cNvPr id="12" name="TextBox 11"/>
          <p:cNvSpPr txBox="1"/>
          <p:nvPr/>
        </p:nvSpPr>
        <p:spPr>
          <a:xfrm>
            <a:off x="0" y="1643050"/>
            <a:ext cx="9157961" cy="2108875"/>
          </a:xfrm>
          <a:prstGeom prst="rect">
            <a:avLst/>
          </a:prstGeom>
          <a:solidFill>
            <a:schemeClr val="bg1"/>
          </a:solidFill>
        </p:spPr>
        <p:txBody>
          <a:bodyPr wrap="square" lIns="76800" tIns="38400" rIns="76800" bIns="38400" rtlCol="0">
            <a:spAutoFit/>
          </a:bodyPr>
          <a:lstStyle/>
          <a:p>
            <a:pPr>
              <a:lnSpc>
                <a:spcPct val="150000"/>
              </a:lnSpc>
            </a:pPr>
            <a:r>
              <a:rPr lang="zh-CN" altLang="en-US" sz="2200" b="1" kern="100" dirty="0" smtClean="0">
                <a:solidFill>
                  <a:srgbClr val="0000FF"/>
                </a:solidFill>
                <a:latin typeface="Times New Roman" panose="02020603050405020304" pitchFamily="18" charset="0"/>
                <a:ea typeface="华文细黑" panose="02010600040101010101" pitchFamily="2" charset="-122"/>
                <a:cs typeface="Times New Roman"/>
              </a:rPr>
              <a:t>净光合</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速率为</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4.5</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0.5</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4(g/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半小时</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，白天光照</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15 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的净光合作用量是</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(4×2)×15</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120(g)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，一昼夜葡萄糖的积累量是</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15 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的光合作用实际生产量减去</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24 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的呼吸作用消耗量，等同于</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15 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的净光合作用量减去</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9 h</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的呼吸作用消耗量，即</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120</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4×9</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r>
              <a:rPr lang="en-US" altLang="zh-CN" sz="2200" b="1" kern="100" dirty="0">
                <a:solidFill>
                  <a:srgbClr val="0000FF"/>
                </a:solidFill>
                <a:latin typeface="Times New Roman" panose="02020603050405020304" pitchFamily="18" charset="0"/>
                <a:ea typeface="华文细黑" panose="02010600040101010101" pitchFamily="2" charset="-122"/>
                <a:cs typeface="Times New Roman"/>
              </a:rPr>
              <a:t>84(g)</a:t>
            </a:r>
            <a:r>
              <a:rPr lang="zh-CN" altLang="en-US" sz="2200" b="1" kern="100" dirty="0">
                <a:solidFill>
                  <a:srgbClr val="0000FF"/>
                </a:solidFill>
                <a:latin typeface="Times New Roman" panose="02020603050405020304" pitchFamily="18" charset="0"/>
                <a:ea typeface="华文细黑" panose="02010600040101010101" pitchFamily="2" charset="-122"/>
                <a:cs typeface="Times New Roman"/>
              </a:rPr>
              <a:t>。</a:t>
            </a:r>
          </a:p>
        </p:txBody>
      </p:sp>
      <p:sp>
        <p:nvSpPr>
          <p:cNvPr id="13" name="矩形 12"/>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4" name="圆角矩形 13"/>
          <p:cNvSpPr/>
          <p:nvPr/>
        </p:nvSpPr>
        <p:spPr>
          <a:xfrm>
            <a:off x="8304944" y="6657290"/>
            <a:ext cx="845101" cy="19248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解析答案</a:t>
            </a:r>
            <a:endParaRPr lang="zh-CN" altLang="en-US" sz="1200" dirty="0">
              <a:solidFill>
                <a:srgbClr val="C00000"/>
              </a:solidFill>
              <a:latin typeface="黑体" pitchFamily="49" charset="-122"/>
              <a:ea typeface="黑体" pitchFamily="49" charset="-122"/>
            </a:endParaRPr>
          </a:p>
        </p:txBody>
      </p:sp>
      <p:sp>
        <p:nvSpPr>
          <p:cNvPr id="15" name="Rectangle 21">
            <a:hlinkClick r:id="rId2" action="ppaction://hlinksldjump"/>
          </p:cNvPr>
          <p:cNvSpPr>
            <a:spLocks noChangeArrowheads="1"/>
          </p:cNvSpPr>
          <p:nvPr/>
        </p:nvSpPr>
        <p:spPr bwMode="auto">
          <a:xfrm>
            <a:off x="2357466" y="6461426"/>
            <a:ext cx="297985"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6" name="Rectangle 21">
            <a:hlinkClick r:id="rId3" action="ppaction://hlinksldjump"/>
          </p:cNvPr>
          <p:cNvSpPr>
            <a:spLocks noChangeArrowheads="1"/>
          </p:cNvSpPr>
          <p:nvPr/>
        </p:nvSpPr>
        <p:spPr bwMode="auto">
          <a:xfrm>
            <a:off x="2717761" y="6461426"/>
            <a:ext cx="279876"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7" name="Rectangle 21">
            <a:hlinkClick r:id="rId4" action="ppaction://hlinksldjump"/>
          </p:cNvPr>
          <p:cNvSpPr>
            <a:spLocks noChangeArrowheads="1"/>
          </p:cNvSpPr>
          <p:nvPr/>
        </p:nvSpPr>
        <p:spPr bwMode="auto">
          <a:xfrm>
            <a:off x="3059948" y="6461426"/>
            <a:ext cx="261768"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8" name="Rectangle 21">
            <a:hlinkClick r:id="rId5" action="ppaction://hlinksldjump"/>
          </p:cNvPr>
          <p:cNvSpPr>
            <a:spLocks noChangeArrowheads="1"/>
          </p:cNvSpPr>
          <p:nvPr/>
        </p:nvSpPr>
        <p:spPr bwMode="auto">
          <a:xfrm>
            <a:off x="3384026"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9" name="Rectangle 21">
            <a:hlinkClick r:id="rId6" action="ppaction://hlinksldjump"/>
          </p:cNvPr>
          <p:cNvSpPr>
            <a:spLocks noChangeArrowheads="1"/>
          </p:cNvSpPr>
          <p:nvPr/>
        </p:nvSpPr>
        <p:spPr bwMode="auto">
          <a:xfrm>
            <a:off x="3744009"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0" name="Rectangle 21">
            <a:hlinkClick r:id="rId7" action="ppaction://hlinksldjump"/>
          </p:cNvPr>
          <p:cNvSpPr>
            <a:spLocks noChangeArrowheads="1"/>
          </p:cNvSpPr>
          <p:nvPr/>
        </p:nvSpPr>
        <p:spPr bwMode="auto">
          <a:xfrm>
            <a:off x="4103991"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1" name="Rectangle 21">
            <a:hlinkClick r:id="rId8" action="ppaction://hlinksldjump"/>
          </p:cNvPr>
          <p:cNvSpPr>
            <a:spLocks noChangeArrowheads="1"/>
          </p:cNvSpPr>
          <p:nvPr/>
        </p:nvSpPr>
        <p:spPr bwMode="auto">
          <a:xfrm>
            <a:off x="44639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2" name="Rectangle 21">
            <a:hlinkClick r:id="rId9" action="ppaction://hlinksldjump"/>
          </p:cNvPr>
          <p:cNvSpPr>
            <a:spLocks noChangeArrowheads="1"/>
          </p:cNvSpPr>
          <p:nvPr/>
        </p:nvSpPr>
        <p:spPr bwMode="auto">
          <a:xfrm>
            <a:off x="482295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8</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3" name="Rectangle 21">
            <a:hlinkClick r:id="rId10" action="ppaction://hlinksldjump"/>
          </p:cNvPr>
          <p:cNvSpPr>
            <a:spLocks noChangeArrowheads="1"/>
          </p:cNvSpPr>
          <p:nvPr/>
        </p:nvSpPr>
        <p:spPr bwMode="auto">
          <a:xfrm>
            <a:off x="5169373"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9</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4" name="Rectangle 21">
            <a:hlinkClick r:id="rId11" action="ppaction://hlinksldjump"/>
          </p:cNvPr>
          <p:cNvSpPr>
            <a:spLocks noChangeArrowheads="1"/>
          </p:cNvSpPr>
          <p:nvPr/>
        </p:nvSpPr>
        <p:spPr bwMode="auto">
          <a:xfrm>
            <a:off x="5570640"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10</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5" name="Rectangle 21">
            <a:hlinkClick r:id="rId12" action="ppaction://hlinksldjump"/>
          </p:cNvPr>
          <p:cNvSpPr>
            <a:spLocks noChangeArrowheads="1"/>
          </p:cNvSpPr>
          <p:nvPr/>
        </p:nvSpPr>
        <p:spPr bwMode="auto">
          <a:xfrm>
            <a:off x="5957414"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11</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6" name="Rectangle 21">
            <a:hlinkClick r:id="rId13" action="ppaction://hlinksldjump"/>
          </p:cNvPr>
          <p:cNvSpPr>
            <a:spLocks noChangeArrowheads="1"/>
          </p:cNvSpPr>
          <p:nvPr/>
        </p:nvSpPr>
        <p:spPr bwMode="auto">
          <a:xfrm>
            <a:off x="6371795" y="6461426"/>
            <a:ext cx="270610"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12</a:t>
            </a:r>
          </a:p>
        </p:txBody>
      </p:sp>
      <p:sp>
        <p:nvSpPr>
          <p:cNvPr id="27" name="Rectangle 21">
            <a:hlinkClick r:id="" action="ppaction://noaction"/>
          </p:cNvPr>
          <p:cNvSpPr>
            <a:spLocks noChangeArrowheads="1"/>
          </p:cNvSpPr>
          <p:nvPr/>
        </p:nvSpPr>
        <p:spPr bwMode="auto">
          <a:xfrm>
            <a:off x="6758927"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8" name="Rectangle 21">
            <a:hlinkClick r:id="" action="ppaction://noaction"/>
          </p:cNvPr>
          <p:cNvSpPr>
            <a:spLocks noChangeArrowheads="1"/>
          </p:cNvSpPr>
          <p:nvPr/>
        </p:nvSpPr>
        <p:spPr bwMode="auto">
          <a:xfrm>
            <a:off x="7137018" y="6461426"/>
            <a:ext cx="297672" cy="575734"/>
          </a:xfrm>
          <a:prstGeom prst="rect">
            <a:avLst/>
          </a:prstGeom>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lIns="102382" tIns="51190" rIns="102382" bIns="51190" anchor="ctr"/>
          <a:lstStyle/>
          <a:p>
            <a:pPr algn="ctr" defTabSz="768096"/>
            <a:r>
              <a:rPr lang="en-US" altLang="zh-CN" sz="17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14</a:t>
            </a:r>
            <a:endParaRPr lang="en-US" altLang="zh-CN" sz="17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5392795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10"/>
                                        </p:tgtEl>
                                      </p:cBhvr>
                                    </p:animEffect>
                                    <p:set>
                                      <p:cBhvr>
                                        <p:cTn id="30" dur="1" fill="hold">
                                          <p:stCondLst>
                                            <p:cond delay="499"/>
                                          </p:stCondLst>
                                        </p:cTn>
                                        <p:tgtEl>
                                          <p:spTgt spid="10"/>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12"/>
                                        </p:tgtEl>
                                      </p:cBhvr>
                                    </p:animEffect>
                                    <p:set>
                                      <p:cBhvr>
                                        <p:cTn id="33" dur="1" fill="hold">
                                          <p:stCondLst>
                                            <p:cond delay="499"/>
                                          </p:stCondLst>
                                        </p:cTn>
                                        <p:tgtEl>
                                          <p:spTgt spid="12"/>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11"/>
                                        </p:tgtEl>
                                      </p:cBhvr>
                                    </p:animEffect>
                                    <p:set>
                                      <p:cBhvr>
                                        <p:cTn id="36"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8" grpId="0"/>
      <p:bldP spid="8" grpId="1"/>
      <p:bldP spid="10" grpId="0"/>
      <p:bldP spid="10" grpId="1"/>
      <p:bldP spid="11" grpId="0"/>
      <p:bldP spid="11" grpId="1"/>
      <p:bldP spid="12" grpId="0" animBg="1"/>
      <p:bldP spid="12" grpId="1"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200"/>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732660" y="261381"/>
            <a:ext cx="3289658" cy="38875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2" name="矩形 21"/>
          <p:cNvSpPr/>
          <p:nvPr/>
        </p:nvSpPr>
        <p:spPr>
          <a:xfrm>
            <a:off x="88918" y="45408"/>
            <a:ext cx="8966163" cy="6705205"/>
          </a:xfrm>
          <a:prstGeom prst="rect">
            <a:avLst/>
          </a:prstGeom>
        </p:spPr>
        <p:txBody>
          <a:bodyPr wrap="square" lIns="102398" tIns="51199" rIns="102398" bIns="51199">
            <a:spAutoFit/>
          </a:bodyPr>
          <a:lstStyle/>
          <a:p>
            <a:pPr>
              <a:lnSpc>
                <a:spcPct val="150000"/>
              </a:lnSpc>
            </a:pPr>
            <a:r>
              <a:rPr lang="zh-CN" altLang="en-US" sz="2200" b="1" dirty="0" smtClean="0">
                <a:latin typeface="Times New Roman" panose="02020603050405020304" pitchFamily="18" charset="0"/>
                <a:ea typeface="华文细黑" panose="02010600040101010101" pitchFamily="2" charset="-122"/>
              </a:rPr>
              <a:t>在</a:t>
            </a:r>
            <a:r>
              <a:rPr lang="zh-CN" altLang="en-US" sz="2200" b="1" dirty="0">
                <a:latin typeface="Times New Roman" panose="02020603050405020304" pitchFamily="18" charset="0"/>
                <a:ea typeface="华文细黑" panose="02010600040101010101" pitchFamily="2" charset="-122"/>
              </a:rPr>
              <a:t>不同的光照条件下，光合速率与呼吸速率的</a:t>
            </a:r>
            <a:r>
              <a:rPr lang="zh-CN" altLang="en-US" sz="2200" b="1" dirty="0" smtClean="0">
                <a:latin typeface="Times New Roman" panose="02020603050405020304" pitchFamily="18" charset="0"/>
                <a:ea typeface="华文细黑" panose="02010600040101010101" pitchFamily="2" charset="-122"/>
              </a:rPr>
              <a:t>计算</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绿色植物组织在黑暗条件下测得的</a:t>
            </a:r>
            <a:r>
              <a:rPr lang="zh-CN" altLang="en-US" sz="2200" b="1" dirty="0" smtClean="0">
                <a:latin typeface="Times New Roman" panose="02020603050405020304" pitchFamily="18" charset="0"/>
                <a:ea typeface="华文细黑" panose="02010600040101010101" pitchFamily="2" charset="-122"/>
              </a:rPr>
              <a:t>数值表示</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  _________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绿色植物组织在有光的条件下，光合作用</a:t>
            </a:r>
            <a:r>
              <a:rPr lang="zh-CN" altLang="en-US" sz="2200" b="1" dirty="0" smtClean="0">
                <a:latin typeface="Times New Roman" panose="02020603050405020304" pitchFamily="18" charset="0"/>
                <a:ea typeface="华文细黑" panose="02010600040101010101" pitchFamily="2" charset="-122"/>
              </a:rPr>
              <a:t>与</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细胞</a:t>
            </a:r>
            <a:r>
              <a:rPr lang="zh-CN" altLang="en-US" sz="2200" b="1" dirty="0">
                <a:latin typeface="Times New Roman" panose="02020603050405020304" pitchFamily="18" charset="0"/>
                <a:ea typeface="华文细黑" panose="02010600040101010101" pitchFamily="2" charset="-122"/>
              </a:rPr>
              <a:t>呼吸同时进行</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测</a:t>
            </a:r>
            <a:r>
              <a:rPr lang="zh-CN" altLang="en-US" sz="2200" b="1" dirty="0">
                <a:latin typeface="Times New Roman" panose="02020603050405020304" pitchFamily="18" charset="0"/>
                <a:ea typeface="华文细黑" panose="02010600040101010101" pitchFamily="2" charset="-122"/>
              </a:rPr>
              <a:t>得的</a:t>
            </a:r>
            <a:r>
              <a:rPr lang="zh-CN" altLang="en-US" sz="2200" b="1" dirty="0" smtClean="0">
                <a:latin typeface="Times New Roman" panose="02020603050405020304" pitchFamily="18" charset="0"/>
                <a:ea typeface="华文细黑" panose="02010600040101010101" pitchFamily="2" charset="-122"/>
              </a:rPr>
              <a:t>数值表示</a:t>
            </a:r>
            <a:r>
              <a:rPr lang="en-US" altLang="zh-CN" sz="2200" b="1" dirty="0" smtClean="0">
                <a:latin typeface="Times New Roman" panose="02020603050405020304" pitchFamily="18" charset="0"/>
                <a:ea typeface="华文细黑" panose="02010600040101010101" pitchFamily="2" charset="-122"/>
              </a:rPr>
              <a:t>___________</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3)</a:t>
            </a:r>
            <a:r>
              <a:rPr lang="zh-CN" altLang="en-US" sz="2200" b="1" dirty="0">
                <a:latin typeface="Times New Roman" panose="02020603050405020304" pitchFamily="18" charset="0"/>
                <a:ea typeface="华文细黑" panose="02010600040101010101" pitchFamily="2" charset="-122"/>
              </a:rPr>
              <a:t>真光合速率＝净光合速率＋呼吸速率</a:t>
            </a:r>
            <a:r>
              <a:rPr lang="zh-CN" altLang="en-US" sz="2200" b="1" dirty="0" smtClean="0">
                <a:latin typeface="Times New Roman" panose="02020603050405020304" pitchFamily="18" charset="0"/>
                <a:ea typeface="华文细黑" panose="02010600040101010101" pitchFamily="2" charset="-122"/>
              </a:rPr>
              <a:t>。</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zh-CN" altLang="en-US" sz="2200" b="1" dirty="0" smtClean="0">
                <a:latin typeface="Times New Roman" panose="02020603050405020304" pitchFamily="18" charset="0"/>
                <a:ea typeface="华文细黑" panose="02010600040101010101" pitchFamily="2" charset="-122"/>
              </a:rPr>
              <a:t>用</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smtClean="0">
                <a:latin typeface="Times New Roman" panose="02020603050405020304" pitchFamily="18" charset="0"/>
                <a:ea typeface="华文细黑" panose="02010600040101010101" pitchFamily="2" charset="-122"/>
              </a:rPr>
              <a:t>、</a:t>
            </a:r>
            <a:r>
              <a:rPr lang="en-US" altLang="zh-CN" sz="2200" b="1" dirty="0" smtClean="0">
                <a:latin typeface="Times New Roman" panose="02020603050405020304" pitchFamily="18" charset="0"/>
                <a:ea typeface="华文细黑" panose="02010600040101010101" pitchFamily="2" charset="-122"/>
              </a:rPr>
              <a:t>CO</a:t>
            </a:r>
            <a:r>
              <a:rPr lang="en-US" altLang="zh-CN" sz="2200" b="1" baseline="-25000" dirty="0" smtClean="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或葡萄糖的量表示如下：</a:t>
            </a:r>
          </a:p>
          <a:p>
            <a:pPr>
              <a:lnSpc>
                <a:spcPct val="150000"/>
              </a:lnSpc>
            </a:pPr>
            <a:r>
              <a:rPr lang="zh-CN" altLang="en-US" sz="2200" b="1" dirty="0">
                <a:latin typeface="Times New Roman" panose="02020603050405020304" pitchFamily="18" charset="0"/>
                <a:ea typeface="华文细黑" panose="02010600040101010101" pitchFamily="2" charset="-122"/>
              </a:rPr>
              <a:t>①光合作用产生的</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量＝实测的</a:t>
            </a:r>
            <a:r>
              <a:rPr lang="en-US" altLang="zh-CN" sz="2200" b="1" dirty="0" smtClean="0">
                <a:latin typeface="Times New Roman" panose="02020603050405020304" pitchFamily="18" charset="0"/>
                <a:ea typeface="华文细黑" panose="02010600040101010101" pitchFamily="2" charset="-122"/>
              </a:rPr>
              <a:t>O</a:t>
            </a:r>
            <a:r>
              <a:rPr lang="en-US" altLang="zh-CN" sz="2200" b="1" baseline="-25000" dirty="0" smtClean="0">
                <a:latin typeface="Times New Roman" panose="02020603050405020304" pitchFamily="18" charset="0"/>
                <a:ea typeface="华文细黑" panose="02010600040101010101" pitchFamily="2" charset="-122"/>
              </a:rPr>
              <a:t>2</a:t>
            </a:r>
            <a:r>
              <a:rPr lang="en-US" altLang="zh-CN" sz="2200" b="1" dirty="0" smtClean="0">
                <a:latin typeface="Times New Roman" panose="02020603050405020304" pitchFamily="18" charset="0"/>
                <a:ea typeface="华文细黑" panose="02010600040101010101" pitchFamily="2" charset="-122"/>
              </a:rPr>
              <a:t>_______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细胞呼吸消耗的</a:t>
            </a:r>
            <a:r>
              <a:rPr lang="en-US" altLang="zh-CN" sz="2200" b="1" dirty="0">
                <a:latin typeface="Times New Roman" panose="02020603050405020304" pitchFamily="18" charset="0"/>
                <a:ea typeface="华文细黑" panose="02010600040101010101" pitchFamily="2" charset="-122"/>
              </a:rPr>
              <a:t>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量。</a:t>
            </a:r>
          </a:p>
          <a:p>
            <a:pPr>
              <a:lnSpc>
                <a:spcPct val="150000"/>
              </a:lnSpc>
            </a:pPr>
            <a:r>
              <a:rPr lang="zh-CN" altLang="en-US" sz="2200" b="1" dirty="0">
                <a:latin typeface="Times New Roman" panose="02020603050405020304" pitchFamily="18" charset="0"/>
                <a:ea typeface="华文细黑" panose="02010600040101010101" pitchFamily="2" charset="-122"/>
              </a:rPr>
              <a:t>②光合作用固定的</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量＝实测的</a:t>
            </a:r>
            <a:r>
              <a:rPr lang="en-US" altLang="zh-CN" sz="2200" b="1" dirty="0" smtClean="0">
                <a:latin typeface="Times New Roman" panose="02020603050405020304" pitchFamily="18" charset="0"/>
                <a:ea typeface="华文细黑" panose="02010600040101010101" pitchFamily="2" charset="-122"/>
              </a:rPr>
              <a:t>CO</a:t>
            </a:r>
            <a:r>
              <a:rPr lang="en-US" altLang="zh-CN" sz="2200" b="1" baseline="-25000" dirty="0" smtClean="0">
                <a:latin typeface="Times New Roman" panose="02020603050405020304" pitchFamily="18" charset="0"/>
                <a:ea typeface="华文细黑" panose="02010600040101010101" pitchFamily="2" charset="-122"/>
              </a:rPr>
              <a:t>2</a:t>
            </a:r>
            <a:r>
              <a:rPr lang="en-US" altLang="zh-CN" sz="2200" b="1" dirty="0" smtClean="0">
                <a:latin typeface="Times New Roman" panose="02020603050405020304" pitchFamily="18" charset="0"/>
                <a:ea typeface="华文细黑" panose="02010600040101010101" pitchFamily="2" charset="-122"/>
              </a:rPr>
              <a:t>_______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细胞呼吸释放的</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量。</a:t>
            </a:r>
          </a:p>
          <a:p>
            <a:pPr>
              <a:lnSpc>
                <a:spcPct val="150000"/>
              </a:lnSpc>
            </a:pPr>
            <a:r>
              <a:rPr lang="zh-CN" altLang="en-US" sz="2200" b="1" dirty="0">
                <a:latin typeface="Times New Roman" panose="02020603050405020304" pitchFamily="18" charset="0"/>
                <a:ea typeface="华文细黑" panose="02010600040101010101" pitchFamily="2" charset="-122"/>
              </a:rPr>
              <a:t>③光合作用产生的葡萄糖量＝葡萄糖</a:t>
            </a:r>
            <a:r>
              <a:rPr lang="zh-CN" altLang="en-US" sz="2200" b="1" dirty="0" smtClean="0">
                <a:latin typeface="Times New Roman" panose="02020603050405020304" pitchFamily="18" charset="0"/>
                <a:ea typeface="华文细黑" panose="02010600040101010101" pitchFamily="2" charset="-122"/>
              </a:rPr>
              <a:t>的</a:t>
            </a:r>
            <a:r>
              <a:rPr lang="en-US" altLang="zh-CN" sz="2200" b="1" dirty="0" smtClean="0">
                <a:latin typeface="Times New Roman" panose="02020603050405020304" pitchFamily="18" charset="0"/>
                <a:ea typeface="华文细黑" panose="02010600040101010101" pitchFamily="2" charset="-122"/>
              </a:rPr>
              <a:t>________________</a:t>
            </a:r>
            <a:r>
              <a:rPr lang="zh-CN" altLang="en-US" sz="2200" b="1" dirty="0" smtClean="0">
                <a:latin typeface="Times New Roman" panose="02020603050405020304" pitchFamily="18" charset="0"/>
                <a:ea typeface="华文细黑" panose="02010600040101010101" pitchFamily="2" charset="-122"/>
              </a:rPr>
              <a:t>＋</a:t>
            </a:r>
            <a:r>
              <a:rPr lang="zh-CN" altLang="en-US" sz="2200" b="1" dirty="0">
                <a:latin typeface="Times New Roman" panose="02020603050405020304" pitchFamily="18" charset="0"/>
                <a:ea typeface="华文细黑" panose="02010600040101010101" pitchFamily="2" charset="-122"/>
              </a:rPr>
              <a:t>细胞呼吸消耗的葡萄糖量</a:t>
            </a:r>
            <a:r>
              <a:rPr lang="zh-CN" altLang="en-US" sz="2200" b="1" dirty="0" smtClean="0">
                <a:latin typeface="Times New Roman" panose="02020603050405020304" pitchFamily="18" charset="0"/>
                <a:ea typeface="华文细黑" panose="02010600040101010101" pitchFamily="2" charset="-122"/>
              </a:rPr>
              <a:t>。</a:t>
            </a:r>
            <a:endParaRPr lang="zh-CN" altLang="en-US" sz="2200" b="1" dirty="0">
              <a:latin typeface="Times New Roman" panose="02020603050405020304" pitchFamily="18" charset="0"/>
              <a:ea typeface="华文细黑" panose="02010600040101010101" pitchFamily="2" charset="-122"/>
            </a:endParaRPr>
          </a:p>
        </p:txBody>
      </p:sp>
      <p:sp>
        <p:nvSpPr>
          <p:cNvPr id="29" name="TextBox 28"/>
          <p:cNvSpPr txBox="1"/>
          <p:nvPr/>
        </p:nvSpPr>
        <p:spPr>
          <a:xfrm>
            <a:off x="285720" y="1142984"/>
            <a:ext cx="2159989"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呼吸速率</a:t>
            </a:r>
          </a:p>
        </p:txBody>
      </p:sp>
      <p:sp>
        <p:nvSpPr>
          <p:cNvPr id="12" name="TextBox 11"/>
          <p:cNvSpPr txBox="1"/>
          <p:nvPr/>
        </p:nvSpPr>
        <p:spPr>
          <a:xfrm>
            <a:off x="2214546" y="2500306"/>
            <a:ext cx="1956369"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净光合速率</a:t>
            </a:r>
          </a:p>
        </p:txBody>
      </p:sp>
      <p:sp>
        <p:nvSpPr>
          <p:cNvPr id="13" name="TextBox 12"/>
          <p:cNvSpPr txBox="1"/>
          <p:nvPr/>
        </p:nvSpPr>
        <p:spPr>
          <a:xfrm>
            <a:off x="4500562" y="4500570"/>
            <a:ext cx="1620391"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释放</a:t>
            </a:r>
            <a:r>
              <a:rPr lang="zh-CN" altLang="en-US" b="1" dirty="0" smtClean="0"/>
              <a:t>量</a:t>
            </a:r>
            <a:endParaRPr lang="zh-CN" altLang="en-US" b="1" dirty="0"/>
          </a:p>
        </p:txBody>
      </p:sp>
      <p:sp>
        <p:nvSpPr>
          <p:cNvPr id="14" name="TextBox 13"/>
          <p:cNvSpPr txBox="1"/>
          <p:nvPr/>
        </p:nvSpPr>
        <p:spPr>
          <a:xfrm>
            <a:off x="4643438" y="5000636"/>
            <a:ext cx="1620391"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吸收量</a:t>
            </a:r>
          </a:p>
        </p:txBody>
      </p:sp>
      <p:sp>
        <p:nvSpPr>
          <p:cNvPr id="15" name="TextBox 14"/>
          <p:cNvSpPr txBox="1"/>
          <p:nvPr/>
        </p:nvSpPr>
        <p:spPr>
          <a:xfrm>
            <a:off x="4929190" y="5572140"/>
            <a:ext cx="2785912"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积累量</a:t>
            </a:r>
            <a:r>
              <a:rPr lang="en-US" altLang="zh-CN" b="1" dirty="0"/>
              <a:t>(</a:t>
            </a:r>
            <a:r>
              <a:rPr lang="zh-CN" altLang="en-US" b="1" dirty="0"/>
              <a:t>增重部分</a:t>
            </a:r>
            <a:r>
              <a:rPr lang="en-US" altLang="zh-CN" b="1" dirty="0"/>
              <a:t>)</a:t>
            </a:r>
            <a:endParaRPr lang="zh-CN" altLang="en-US" b="1" dirty="0"/>
          </a:p>
        </p:txBody>
      </p:sp>
      <p:sp>
        <p:nvSpPr>
          <p:cNvPr id="9" name="矩形 8"/>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0" name="圆角矩形 9"/>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27241216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linds(horizontal)">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29"/>
                                        </p:tgtEl>
                                      </p:cBhvr>
                                    </p:animEffect>
                                    <p:set>
                                      <p:cBhvr>
                                        <p:cTn id="32" dur="1" fill="hold">
                                          <p:stCondLst>
                                            <p:cond delay="499"/>
                                          </p:stCondLst>
                                        </p:cTn>
                                        <p:tgtEl>
                                          <p:spTgt spid="29"/>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12"/>
                                        </p:tgtEl>
                                      </p:cBhvr>
                                    </p:animEffect>
                                    <p:set>
                                      <p:cBhvr>
                                        <p:cTn id="35" dur="1" fill="hold">
                                          <p:stCondLst>
                                            <p:cond delay="499"/>
                                          </p:stCondLst>
                                        </p:cTn>
                                        <p:tgtEl>
                                          <p:spTgt spid="12"/>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3"/>
                                        </p:tgtEl>
                                      </p:cBhvr>
                                    </p:animEffect>
                                    <p:set>
                                      <p:cBhvr>
                                        <p:cTn id="38" dur="1" fill="hold">
                                          <p:stCondLst>
                                            <p:cond delay="499"/>
                                          </p:stCondLst>
                                        </p:cTn>
                                        <p:tgtEl>
                                          <p:spTgt spid="13"/>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14"/>
                                        </p:tgtEl>
                                      </p:cBhvr>
                                    </p:animEffect>
                                    <p:set>
                                      <p:cBhvr>
                                        <p:cTn id="41" dur="1" fill="hold">
                                          <p:stCondLst>
                                            <p:cond delay="499"/>
                                          </p:stCondLst>
                                        </p:cTn>
                                        <p:tgtEl>
                                          <p:spTgt spid="14"/>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15"/>
                                        </p:tgtEl>
                                      </p:cBhvr>
                                    </p:animEffect>
                                    <p:set>
                                      <p:cBhvr>
                                        <p:cTn id="44"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29" grpId="0"/>
      <p:bldP spid="29" grpId="1"/>
      <p:bldP spid="12" grpId="0"/>
      <p:bldP spid="12" grpId="1"/>
      <p:bldP spid="13" grpId="0"/>
      <p:bldP spid="13" grpId="1"/>
      <p:bldP spid="14" grpId="0"/>
      <p:bldP spid="14" grpId="1"/>
      <p:bldP spid="15" grpId="0"/>
      <p:bldP spid="15" grpId="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4905" y="978168"/>
            <a:ext cx="9109095" cy="5689543"/>
          </a:xfrm>
          <a:prstGeom prst="rect">
            <a:avLst/>
          </a:prstGeom>
        </p:spPr>
        <p:txBody>
          <a:bodyPr wrap="square" lIns="102398" tIns="51199" rIns="102398" bIns="51199">
            <a:spAutoFit/>
          </a:bodyPr>
          <a:lstStyle/>
          <a:p>
            <a:pPr>
              <a:lnSpc>
                <a:spcPct val="150000"/>
              </a:lnSpc>
            </a:pPr>
            <a:r>
              <a:rPr lang="zh-CN" altLang="en-US" sz="2200" b="1" dirty="0" smtClean="0">
                <a:solidFill>
                  <a:srgbClr val="0000FF"/>
                </a:solidFill>
                <a:latin typeface="Times New Roman" panose="02020603050405020304" pitchFamily="18" charset="0"/>
                <a:ea typeface="华文细黑" panose="02010600040101010101" pitchFamily="2" charset="-122"/>
              </a:rPr>
              <a:t>多</a:t>
            </a:r>
            <a:r>
              <a:rPr lang="zh-CN" altLang="en-US" sz="2200" b="1" dirty="0">
                <a:solidFill>
                  <a:srgbClr val="0000FF"/>
                </a:solidFill>
                <a:latin typeface="Times New Roman" panose="02020603050405020304" pitchFamily="18" charset="0"/>
                <a:ea typeface="华文细黑" panose="02010600040101010101" pitchFamily="2" charset="-122"/>
              </a:rPr>
              <a:t>因子对光合速率影响的</a:t>
            </a:r>
            <a:r>
              <a:rPr lang="zh-CN" altLang="en-US" sz="2200" b="1" dirty="0" smtClean="0">
                <a:solidFill>
                  <a:srgbClr val="0000FF"/>
                </a:solidFill>
                <a:latin typeface="Times New Roman" panose="02020603050405020304" pitchFamily="18" charset="0"/>
                <a:ea typeface="华文细黑" panose="02010600040101010101" pitchFamily="2" charset="-122"/>
              </a:rPr>
              <a:t>分析</a:t>
            </a:r>
            <a:endParaRPr lang="en-US" altLang="zh-CN" sz="2200" b="1" dirty="0" smtClean="0">
              <a:solidFill>
                <a:srgbClr val="0000FF"/>
              </a:solidFill>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P</a:t>
            </a:r>
            <a:r>
              <a:rPr lang="zh-CN" altLang="en-US" sz="2200" b="1" dirty="0">
                <a:latin typeface="Times New Roman" panose="02020603050405020304" pitchFamily="18" charset="0"/>
                <a:ea typeface="华文细黑" panose="02010600040101010101" pitchFamily="2" charset="-122"/>
              </a:rPr>
              <a:t>点：限制光合速率的因素应为横坐标所表示的因子，随着因子的不断加强，光合速率不断提高。</a:t>
            </a:r>
          </a:p>
          <a:p>
            <a:pPr>
              <a:lnSpc>
                <a:spcPct val="150000"/>
              </a:lnSpc>
            </a:pPr>
            <a:r>
              <a:rPr lang="en-US" altLang="zh-CN" sz="2200" b="1" dirty="0">
                <a:latin typeface="Times New Roman" panose="02020603050405020304" pitchFamily="18" charset="0"/>
                <a:ea typeface="华文细黑" panose="02010600040101010101" pitchFamily="2" charset="-122"/>
              </a:rPr>
              <a:t>Q</a:t>
            </a:r>
            <a:r>
              <a:rPr lang="zh-CN" altLang="en-US" sz="2200" b="1" dirty="0">
                <a:latin typeface="Times New Roman" panose="02020603050405020304" pitchFamily="18" charset="0"/>
                <a:ea typeface="华文细黑" panose="02010600040101010101" pitchFamily="2" charset="-122"/>
              </a:rPr>
              <a:t>点：横坐标所表示的因子不再影响光合速率，要想提高光合速率，可适当提高图中的其他因子。</a:t>
            </a:r>
          </a:p>
          <a:p>
            <a:pPr>
              <a:lnSpc>
                <a:spcPct val="150000"/>
              </a:lnSpc>
            </a:pPr>
            <a:endParaRPr lang="en-US" altLang="zh-CN" sz="2200" b="1" dirty="0">
              <a:latin typeface="Times New Roman" panose="02020603050405020304" pitchFamily="18" charset="0"/>
              <a:ea typeface="华文细黑" panose="02010600040101010101" pitchFamily="2" charset="-122"/>
            </a:endParaRPr>
          </a:p>
        </p:txBody>
      </p:sp>
      <p:sp>
        <p:nvSpPr>
          <p:cNvPr id="12" name="矩形 11"/>
          <p:cNvSpPr/>
          <p:nvPr/>
        </p:nvSpPr>
        <p:spPr>
          <a:xfrm>
            <a:off x="-249449" y="267937"/>
            <a:ext cx="2214534" cy="657378"/>
          </a:xfrm>
          <a:prstGeom prst="rect">
            <a:avLst/>
          </a:prstGeom>
        </p:spPr>
        <p:txBody>
          <a:bodyPr wrap="square" lIns="102382" tIns="51190" rIns="102382" bIns="51190">
            <a:spAutoFit/>
          </a:bodyPr>
          <a:lstStyle/>
          <a:p>
            <a:pPr algn="ctr">
              <a:lnSpc>
                <a:spcPct val="150000"/>
              </a:lnSpc>
              <a:tabLst>
                <a:tab pos="1587932" algn="l"/>
              </a:tabLst>
            </a:pPr>
            <a:r>
              <a:rPr lang="zh-CN" altLang="en-US" sz="2400" b="1" kern="100" dirty="0" smtClean="0">
                <a:solidFill>
                  <a:schemeClr val="bg1"/>
                </a:solidFill>
                <a:latin typeface="+mj-ea"/>
                <a:ea typeface="+mj-ea"/>
                <a:cs typeface="Courier New"/>
              </a:rPr>
              <a:t>诊断与思考</a:t>
            </a:r>
            <a:endParaRPr lang="zh-CN" altLang="zh-CN" sz="2400" b="1" kern="100" dirty="0">
              <a:solidFill>
                <a:schemeClr val="bg1"/>
              </a:solidFill>
              <a:latin typeface="+mj-ea"/>
              <a:ea typeface="+mj-ea"/>
              <a:cs typeface="Courier New"/>
            </a:endParaRPr>
          </a:p>
        </p:txBody>
      </p:sp>
      <p:sp>
        <p:nvSpPr>
          <p:cNvPr id="14" name="矩形 13"/>
          <p:cNvSpPr/>
          <p:nvPr/>
        </p:nvSpPr>
        <p:spPr>
          <a:xfrm>
            <a:off x="0" y="362005"/>
            <a:ext cx="1655296" cy="6097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76800" tIns="38400" rIns="76800" bIns="38400" rtlCol="0" anchor="ctr"/>
          <a:lstStyle/>
          <a:p>
            <a:pPr algn="ctr"/>
            <a:endParaRPr lang="zh-CN" altLang="en-US"/>
          </a:p>
        </p:txBody>
      </p:sp>
      <p:sp>
        <p:nvSpPr>
          <p:cNvPr id="15" name="矩形 14"/>
          <p:cNvSpPr/>
          <p:nvPr/>
        </p:nvSpPr>
        <p:spPr>
          <a:xfrm>
            <a:off x="-259226" y="277421"/>
            <a:ext cx="2214534" cy="657378"/>
          </a:xfrm>
          <a:prstGeom prst="rect">
            <a:avLst/>
          </a:prstGeom>
        </p:spPr>
        <p:txBody>
          <a:bodyPr wrap="square" lIns="102382" tIns="51190" rIns="102382" bIns="51190">
            <a:spAutoFit/>
          </a:bodyPr>
          <a:lstStyle/>
          <a:p>
            <a:pPr algn="ctr">
              <a:lnSpc>
                <a:spcPct val="150000"/>
              </a:lnSpc>
              <a:tabLst>
                <a:tab pos="1587932" algn="l"/>
              </a:tabLst>
            </a:pPr>
            <a:r>
              <a:rPr lang="zh-CN" altLang="en-US" sz="2400" b="1" kern="100" dirty="0">
                <a:solidFill>
                  <a:schemeClr val="bg1"/>
                </a:solidFill>
                <a:latin typeface="+mj-ea"/>
                <a:ea typeface="+mj-ea"/>
                <a:cs typeface="Courier New"/>
              </a:rPr>
              <a:t>归纳整合</a:t>
            </a:r>
            <a:endParaRPr lang="zh-CN" altLang="zh-CN" sz="2400" b="1" kern="100" dirty="0">
              <a:solidFill>
                <a:schemeClr val="bg1"/>
              </a:solidFill>
              <a:latin typeface="+mj-ea"/>
              <a:ea typeface="+mj-ea"/>
              <a:cs typeface="Courier New"/>
            </a:endParaRPr>
          </a:p>
        </p:txBody>
      </p:sp>
      <p:pic>
        <p:nvPicPr>
          <p:cNvPr id="58370" name="Picture 2" descr="19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47808" y="1845191"/>
            <a:ext cx="4780374" cy="20648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8371" name="Picture 3" descr="194"/>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544234" y="1904918"/>
            <a:ext cx="2430586" cy="2005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4476903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xmlns="" val="3544312049"/>
              </p:ext>
            </p:extLst>
          </p:nvPr>
        </p:nvGraphicFramePr>
        <p:xfrm>
          <a:off x="0" y="571480"/>
          <a:ext cx="8839074" cy="6173627"/>
        </p:xfrm>
        <a:graphic>
          <a:graphicData uri="http://schemas.openxmlformats.org/drawingml/2006/table">
            <a:tbl>
              <a:tblPr>
                <a:tableStyleId>{5C22544A-7EE6-4342-B048-85BDC9FD1C3A}</a:tableStyleId>
              </a:tblPr>
              <a:tblGrid>
                <a:gridCol w="1314487"/>
                <a:gridCol w="2663414"/>
                <a:gridCol w="4861173"/>
              </a:tblGrid>
              <a:tr h="735693">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项目</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光合作用</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有氧呼吸</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914188">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物质变化</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l">
                        <a:lnSpc>
                          <a:spcPct val="150000"/>
                        </a:lnSpc>
                        <a:spcAft>
                          <a:spcPts val="0"/>
                        </a:spcAft>
                      </a:pPr>
                      <a:r>
                        <a:rPr lang="zh-CN" sz="2600" b="1" i="0" u="none" kern="100" baseline="0" dirty="0">
                          <a:effectLst/>
                          <a:latin typeface="Times New Roman" panose="02020603050405020304" pitchFamily="18" charset="0"/>
                          <a:ea typeface="华文细黑" panose="02010600040101010101" pitchFamily="2" charset="-122"/>
                        </a:rPr>
                        <a:t>无机物</a:t>
                      </a:r>
                      <a:r>
                        <a:rPr lang="zh-CN" sz="2600" b="1" i="0" u="none" kern="100" baseline="0" dirty="0" smtClean="0">
                          <a:effectLst/>
                          <a:latin typeface="Times New Roman" panose="02020603050405020304" pitchFamily="18" charset="0"/>
                          <a:ea typeface="华文细黑" panose="02010600040101010101" pitchFamily="2" charset="-122"/>
                        </a:rPr>
                        <a:t>合成</a:t>
                      </a:r>
                      <a:r>
                        <a:rPr lang="en-US" altLang="zh-CN" sz="2600" b="1" i="0" u="none" kern="100" baseline="0" dirty="0" smtClean="0">
                          <a:effectLst/>
                          <a:latin typeface="Times New Roman" panose="02020603050405020304" pitchFamily="18" charset="0"/>
                          <a:ea typeface="华文细黑" panose="02010600040101010101" pitchFamily="2" charset="-122"/>
                        </a:rPr>
                        <a:t>_______</a:t>
                      </a:r>
                      <a:endParaRPr lang="zh-CN" sz="2600" b="1" i="0" u="none"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l">
                        <a:lnSpc>
                          <a:spcPct val="150000"/>
                        </a:lnSpc>
                        <a:spcAft>
                          <a:spcPts val="0"/>
                        </a:spcAft>
                      </a:pPr>
                      <a:r>
                        <a:rPr lang="zh-CN" sz="2600" b="1" i="0" u="none" kern="100" baseline="0" dirty="0">
                          <a:effectLst/>
                          <a:latin typeface="Times New Roman" panose="02020603050405020304" pitchFamily="18" charset="0"/>
                          <a:ea typeface="华文细黑" panose="02010600040101010101" pitchFamily="2" charset="-122"/>
                        </a:rPr>
                        <a:t>有机物被分解</a:t>
                      </a:r>
                      <a:r>
                        <a:rPr lang="zh-CN" sz="2600" b="1" i="0" u="none" kern="100" baseline="0" dirty="0" smtClean="0">
                          <a:effectLst/>
                          <a:latin typeface="Times New Roman" panose="02020603050405020304" pitchFamily="18" charset="0"/>
                          <a:ea typeface="华文细黑" panose="02010600040101010101" pitchFamily="2" charset="-122"/>
                        </a:rPr>
                        <a:t>成</a:t>
                      </a:r>
                      <a:r>
                        <a:rPr lang="en-US" altLang="zh-CN" sz="2600" b="1" i="0" u="none" kern="100" baseline="0" dirty="0" smtClean="0">
                          <a:effectLst/>
                          <a:latin typeface="Times New Roman" panose="02020603050405020304" pitchFamily="18" charset="0"/>
                          <a:ea typeface="华文细黑" panose="02010600040101010101" pitchFamily="2" charset="-122"/>
                        </a:rPr>
                        <a:t>_______</a:t>
                      </a:r>
                      <a:endParaRPr lang="zh-CN" sz="2600" b="1" i="0" u="none"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860750">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能量变化</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l">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光能</a:t>
                      </a:r>
                      <a:r>
                        <a:rPr lang="en-US" sz="2600" b="1" i="0" kern="100" baseline="0" dirty="0" smtClean="0">
                          <a:effectLst/>
                          <a:latin typeface="Times New Roman" panose="02020603050405020304" pitchFamily="18" charset="0"/>
                          <a:ea typeface="华文细黑" panose="02010600040101010101" pitchFamily="2" charset="-122"/>
                        </a:rPr>
                        <a:t>→</a:t>
                      </a:r>
                      <a:r>
                        <a:rPr lang="en-US" sz="2600" b="1" i="0" u="none" kern="100" baseline="0" dirty="0" smtClean="0">
                          <a:effectLst/>
                          <a:latin typeface="Times New Roman" panose="02020603050405020304" pitchFamily="18" charset="0"/>
                          <a:ea typeface="华文细黑" panose="02010600040101010101" pitchFamily="2" charset="-122"/>
                        </a:rPr>
                        <a:t>____________</a:t>
                      </a:r>
                      <a:endParaRPr lang="zh-CN" sz="2600" b="1" i="0" u="none"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l">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稳定的化学能</a:t>
                      </a:r>
                      <a:r>
                        <a:rPr lang="en-US" sz="2600" b="1" i="0" kern="100" baseline="0" dirty="0" smtClean="0">
                          <a:effectLst/>
                          <a:latin typeface="Times New Roman" panose="02020603050405020304" pitchFamily="18" charset="0"/>
                          <a:ea typeface="华文细黑" panose="02010600040101010101" pitchFamily="2" charset="-122"/>
                        </a:rPr>
                        <a:t>→</a:t>
                      </a:r>
                      <a:r>
                        <a:rPr lang="en-US" sz="2600" b="1" i="0" u="none" kern="100" baseline="0" dirty="0" smtClean="0">
                          <a:effectLst/>
                          <a:latin typeface="Times New Roman" panose="02020603050405020304" pitchFamily="18" charset="0"/>
                          <a:ea typeface="华文细黑" panose="02010600040101010101" pitchFamily="2" charset="-122"/>
                        </a:rPr>
                        <a:t>________________________</a:t>
                      </a:r>
                      <a:endParaRPr lang="zh-CN" sz="2600" b="1" i="0" u="none"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791905">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实质</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l">
                        <a:lnSpc>
                          <a:spcPct val="150000"/>
                        </a:lnSpc>
                        <a:spcAft>
                          <a:spcPts val="0"/>
                        </a:spcAft>
                      </a:pPr>
                      <a:r>
                        <a:rPr lang="en-US" altLang="zh-CN" sz="2600" b="1" i="0" u="none" kern="100" baseline="0" dirty="0" smtClean="0">
                          <a:effectLst/>
                          <a:latin typeface="Times New Roman" panose="02020603050405020304" pitchFamily="18" charset="0"/>
                          <a:ea typeface="华文细黑" panose="02010600040101010101" pitchFamily="2" charset="-122"/>
                          <a:cs typeface="+mn-cs"/>
                        </a:rPr>
                        <a:t>____________________</a:t>
                      </a:r>
                      <a:endParaRPr lang="zh-CN" sz="2600" b="1" i="0" u="none"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l">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分解有机物、释放能量，供细胞利用</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935887">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场所</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l">
                        <a:lnSpc>
                          <a:spcPct val="150000"/>
                        </a:lnSpc>
                        <a:spcAft>
                          <a:spcPts val="0"/>
                        </a:spcAft>
                      </a:pPr>
                      <a:r>
                        <a:rPr lang="zh-CN" sz="2600" b="1" i="0" kern="100" baseline="0">
                          <a:effectLst/>
                          <a:latin typeface="Times New Roman" panose="02020603050405020304" pitchFamily="18" charset="0"/>
                          <a:ea typeface="华文细黑" panose="02010600040101010101" pitchFamily="2" charset="-122"/>
                        </a:rPr>
                        <a:t>主要是叶绿体</a:t>
                      </a:r>
                      <a:endParaRPr lang="zh-CN" sz="2600" b="1" i="0" kern="100" baseline="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l">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细胞质基质和线粒体</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935887">
                <a:tc>
                  <a:txBody>
                    <a:bodyPr/>
                    <a:lstStyle/>
                    <a:p>
                      <a:pPr algn="ctr">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条件</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l">
                        <a:lnSpc>
                          <a:spcPct val="150000"/>
                        </a:lnSpc>
                        <a:spcAft>
                          <a:spcPts val="0"/>
                        </a:spcAft>
                      </a:pPr>
                      <a:r>
                        <a:rPr lang="en-US" altLang="zh-CN" sz="2600" b="1" i="0" u="none" kern="100" baseline="0" dirty="0" smtClean="0">
                          <a:effectLst/>
                          <a:latin typeface="Times New Roman" panose="02020603050405020304" pitchFamily="18" charset="0"/>
                          <a:ea typeface="华文细黑" panose="02010600040101010101" pitchFamily="2" charset="-122"/>
                          <a:cs typeface="+mn-cs"/>
                        </a:rPr>
                        <a:t>_____________</a:t>
                      </a:r>
                      <a:endParaRPr lang="zh-CN" sz="2600" b="1" i="0" u="none"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l">
                        <a:lnSpc>
                          <a:spcPct val="150000"/>
                        </a:lnSpc>
                        <a:spcAft>
                          <a:spcPts val="0"/>
                        </a:spcAft>
                      </a:pPr>
                      <a:r>
                        <a:rPr lang="zh-CN" sz="2600" b="1" i="0" kern="100" baseline="0" dirty="0">
                          <a:effectLst/>
                          <a:latin typeface="Times New Roman" panose="02020603050405020304" pitchFamily="18" charset="0"/>
                          <a:ea typeface="华文细黑" panose="02010600040101010101" pitchFamily="2" charset="-122"/>
                        </a:rPr>
                        <a:t>时刻都能进行</a:t>
                      </a:r>
                      <a:endParaRPr lang="zh-CN" sz="2600" b="1" i="0" kern="100" baseline="0" dirty="0">
                        <a:effectLst/>
                        <a:latin typeface="Times New Roman" panose="02020603050405020304" pitchFamily="18" charset="0"/>
                        <a:ea typeface="华文细黑" panose="02010600040101010101" pitchFamily="2" charset="-122"/>
                        <a:cs typeface="Courier New"/>
                      </a:endParaRPr>
                    </a:p>
                  </a:txBody>
                  <a:tcPr marL="51442" marR="51442" marT="0" marB="0" anchor="ctr" anchorCtr="1">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bl>
          </a:graphicData>
        </a:graphic>
      </p:graphicFrame>
      <p:sp>
        <p:nvSpPr>
          <p:cNvPr id="41" name="TextBox 40"/>
          <p:cNvSpPr txBox="1"/>
          <p:nvPr/>
        </p:nvSpPr>
        <p:spPr>
          <a:xfrm>
            <a:off x="1928794" y="1857364"/>
            <a:ext cx="1512365"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有机物</a:t>
            </a:r>
          </a:p>
        </p:txBody>
      </p:sp>
      <p:sp>
        <p:nvSpPr>
          <p:cNvPr id="42" name="TextBox 41"/>
          <p:cNvSpPr txBox="1"/>
          <p:nvPr/>
        </p:nvSpPr>
        <p:spPr>
          <a:xfrm>
            <a:off x="7000892" y="1571612"/>
            <a:ext cx="1512365"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无机物</a:t>
            </a:r>
          </a:p>
        </p:txBody>
      </p:sp>
      <p:sp>
        <p:nvSpPr>
          <p:cNvPr id="43" name="TextBox 42"/>
          <p:cNvSpPr txBox="1"/>
          <p:nvPr/>
        </p:nvSpPr>
        <p:spPr>
          <a:xfrm>
            <a:off x="2071670" y="2643182"/>
            <a:ext cx="1734099" cy="903617"/>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稳定的化学能</a:t>
            </a:r>
          </a:p>
        </p:txBody>
      </p:sp>
      <p:sp>
        <p:nvSpPr>
          <p:cNvPr id="44" name="TextBox 43"/>
          <p:cNvSpPr txBox="1"/>
          <p:nvPr/>
        </p:nvSpPr>
        <p:spPr>
          <a:xfrm>
            <a:off x="5286380" y="2643182"/>
            <a:ext cx="3426887" cy="903617"/>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热能、</a:t>
            </a:r>
            <a:r>
              <a:rPr lang="en-US" altLang="zh-CN" b="1" dirty="0"/>
              <a:t>ATP</a:t>
            </a:r>
            <a:r>
              <a:rPr lang="zh-CN" altLang="en-US" b="1" dirty="0"/>
              <a:t>中活跃的化学能</a:t>
            </a:r>
          </a:p>
        </p:txBody>
      </p:sp>
      <p:sp>
        <p:nvSpPr>
          <p:cNvPr id="45" name="TextBox 44"/>
          <p:cNvSpPr txBox="1"/>
          <p:nvPr/>
        </p:nvSpPr>
        <p:spPr>
          <a:xfrm>
            <a:off x="1285852" y="3643314"/>
            <a:ext cx="2683177" cy="903617"/>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合成有机物，储存能量</a:t>
            </a:r>
          </a:p>
        </p:txBody>
      </p:sp>
      <p:sp>
        <p:nvSpPr>
          <p:cNvPr id="46" name="TextBox 45"/>
          <p:cNvSpPr txBox="1"/>
          <p:nvPr/>
        </p:nvSpPr>
        <p:spPr>
          <a:xfrm>
            <a:off x="1500166" y="5786454"/>
            <a:ext cx="2599466" cy="503508"/>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zh-CN" altLang="en-US" b="1" dirty="0"/>
              <a:t>只在光下进行</a:t>
            </a:r>
          </a:p>
        </p:txBody>
      </p:sp>
      <p:sp>
        <p:nvSpPr>
          <p:cNvPr id="13" name="五边形 12"/>
          <p:cNvSpPr/>
          <p:nvPr/>
        </p:nvSpPr>
        <p:spPr bwMode="auto">
          <a:xfrm rot="5400000">
            <a:off x="7760754" y="-106921"/>
            <a:ext cx="1289052" cy="1487820"/>
          </a:xfrm>
          <a:prstGeom prst="homePlate">
            <a:avLst>
              <a:gd name="adj" fmla="val 33921"/>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02382" tIns="51190" rIns="102382" bIns="51190" anchor="ctr"/>
          <a:lstStyle/>
          <a:p>
            <a:pPr algn="ctr" eaLnBrk="1" hangingPunct="1"/>
            <a:endParaRPr lang="zh-CN" altLang="en-US" b="1">
              <a:solidFill>
                <a:srgbClr val="FFFFFF"/>
              </a:solidFill>
              <a:ea typeface="宋体" charset="-122"/>
            </a:endParaRPr>
          </a:p>
        </p:txBody>
      </p:sp>
      <p:sp>
        <p:nvSpPr>
          <p:cNvPr id="14" name="矩形 13"/>
          <p:cNvSpPr/>
          <p:nvPr/>
        </p:nvSpPr>
        <p:spPr>
          <a:xfrm>
            <a:off x="7762252" y="264397"/>
            <a:ext cx="1443915" cy="462271"/>
          </a:xfrm>
          <a:prstGeom prst="rect">
            <a:avLst/>
          </a:prstGeom>
        </p:spPr>
        <p:txBody>
          <a:bodyPr wrap="none" lIns="76800" tIns="38400" rIns="76800" bIns="38400">
            <a:spAutoFit/>
          </a:bodyPr>
          <a:lstStyle/>
          <a:p>
            <a:pPr lvl="0" algn="ctr">
              <a:defRPr/>
            </a:pPr>
            <a:r>
              <a:rPr lang="zh-CN" altLang="en-US" sz="2500" b="1" dirty="0">
                <a:solidFill>
                  <a:schemeClr val="lt1"/>
                </a:solidFill>
                <a:latin typeface="+mj-ea"/>
                <a:ea typeface="+mj-ea"/>
              </a:rPr>
              <a:t>知识梳理</a:t>
            </a:r>
          </a:p>
        </p:txBody>
      </p:sp>
      <p:sp>
        <p:nvSpPr>
          <p:cNvPr id="15" name="矩形 14"/>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6" name="圆角矩形 15"/>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9425390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blinds(horizontal)">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blinds(horizontal)">
                                      <p:cBhvr>
                                        <p:cTn id="12" dur="500"/>
                                        <p:tgtEl>
                                          <p:spTgt spid="4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blinds(horizontal)">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blinds(horizontal)">
                                      <p:cBhvr>
                                        <p:cTn id="22" dur="500"/>
                                        <p:tgtEl>
                                          <p:spTgt spid="4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blinds(horizontal)">
                                      <p:cBhvr>
                                        <p:cTn id="27" dur="500"/>
                                        <p:tgtEl>
                                          <p:spTgt spid="4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blinds(horizontal)">
                                      <p:cBhvr>
                                        <p:cTn id="32" dur="500"/>
                                        <p:tgtEl>
                                          <p:spTgt spid="4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1" nodeType="clickEffect">
                                  <p:stCondLst>
                                    <p:cond delay="0"/>
                                  </p:stCondLst>
                                  <p:childTnLst>
                                    <p:animEffect transition="out" filter="fade">
                                      <p:cBhvr>
                                        <p:cTn id="36" dur="500"/>
                                        <p:tgtEl>
                                          <p:spTgt spid="41"/>
                                        </p:tgtEl>
                                      </p:cBhvr>
                                    </p:animEffect>
                                    <p:set>
                                      <p:cBhvr>
                                        <p:cTn id="37" dur="1" fill="hold">
                                          <p:stCondLst>
                                            <p:cond delay="499"/>
                                          </p:stCondLst>
                                        </p:cTn>
                                        <p:tgtEl>
                                          <p:spTgt spid="41"/>
                                        </p:tgtEl>
                                        <p:attrNameLst>
                                          <p:attrName>style.visibility</p:attrName>
                                        </p:attrNameLst>
                                      </p:cBhvr>
                                      <p:to>
                                        <p:strVal val="hidden"/>
                                      </p:to>
                                    </p:set>
                                  </p:childTnLst>
                                </p:cTn>
                              </p:par>
                              <p:par>
                                <p:cTn id="38" presetID="10" presetClass="exit" presetSubtype="0" fill="hold" grpId="1" nodeType="withEffect">
                                  <p:stCondLst>
                                    <p:cond delay="0"/>
                                  </p:stCondLst>
                                  <p:childTnLst>
                                    <p:animEffect transition="out" filter="fade">
                                      <p:cBhvr>
                                        <p:cTn id="39" dur="500"/>
                                        <p:tgtEl>
                                          <p:spTgt spid="42"/>
                                        </p:tgtEl>
                                      </p:cBhvr>
                                    </p:animEffect>
                                    <p:set>
                                      <p:cBhvr>
                                        <p:cTn id="40" dur="1" fill="hold">
                                          <p:stCondLst>
                                            <p:cond delay="499"/>
                                          </p:stCondLst>
                                        </p:cTn>
                                        <p:tgtEl>
                                          <p:spTgt spid="42"/>
                                        </p:tgtEl>
                                        <p:attrNameLst>
                                          <p:attrName>style.visibility</p:attrName>
                                        </p:attrNameLst>
                                      </p:cBhvr>
                                      <p:to>
                                        <p:strVal val="hidden"/>
                                      </p:to>
                                    </p:set>
                                  </p:childTnLst>
                                </p:cTn>
                              </p:par>
                              <p:par>
                                <p:cTn id="41" presetID="10" presetClass="exit" presetSubtype="0" fill="hold" grpId="1" nodeType="withEffect">
                                  <p:stCondLst>
                                    <p:cond delay="0"/>
                                  </p:stCondLst>
                                  <p:childTnLst>
                                    <p:animEffect transition="out" filter="fade">
                                      <p:cBhvr>
                                        <p:cTn id="42" dur="500"/>
                                        <p:tgtEl>
                                          <p:spTgt spid="43"/>
                                        </p:tgtEl>
                                      </p:cBhvr>
                                    </p:animEffect>
                                    <p:set>
                                      <p:cBhvr>
                                        <p:cTn id="43" dur="1" fill="hold">
                                          <p:stCondLst>
                                            <p:cond delay="499"/>
                                          </p:stCondLst>
                                        </p:cTn>
                                        <p:tgtEl>
                                          <p:spTgt spid="43"/>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44"/>
                                        </p:tgtEl>
                                      </p:cBhvr>
                                    </p:animEffect>
                                    <p:set>
                                      <p:cBhvr>
                                        <p:cTn id="46" dur="1" fill="hold">
                                          <p:stCondLst>
                                            <p:cond delay="499"/>
                                          </p:stCondLst>
                                        </p:cTn>
                                        <p:tgtEl>
                                          <p:spTgt spid="44"/>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45"/>
                                        </p:tgtEl>
                                      </p:cBhvr>
                                    </p:animEffect>
                                    <p:set>
                                      <p:cBhvr>
                                        <p:cTn id="49" dur="1" fill="hold">
                                          <p:stCondLst>
                                            <p:cond delay="499"/>
                                          </p:stCondLst>
                                        </p:cTn>
                                        <p:tgtEl>
                                          <p:spTgt spid="45"/>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46"/>
                                        </p:tgtEl>
                                      </p:cBhvr>
                                    </p:animEffect>
                                    <p:set>
                                      <p:cBhvr>
                                        <p:cTn id="52" dur="1" fill="hold">
                                          <p:stCondLst>
                                            <p:cond delay="4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41" grpId="0"/>
      <p:bldP spid="41" grpId="1"/>
      <p:bldP spid="42" grpId="0"/>
      <p:bldP spid="42" grpId="1"/>
      <p:bldP spid="43" grpId="0"/>
      <p:bldP spid="43" grpId="1"/>
      <p:bldP spid="44" grpId="0"/>
      <p:bldP spid="44" grpId="1"/>
      <p:bldP spid="45" grpId="0"/>
      <p:bldP spid="45" grpId="1"/>
      <p:bldP spid="46" grpId="0"/>
      <p:bldP spid="46" grpId="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88918" y="-66328"/>
            <a:ext cx="8966163" cy="7213037"/>
          </a:xfrm>
          <a:prstGeom prst="rect">
            <a:avLst/>
          </a:prstGeom>
        </p:spPr>
        <p:txBody>
          <a:bodyPr wrap="square" lIns="102398" tIns="51199" rIns="102398" bIns="51199">
            <a:spAutoFit/>
          </a:bodyPr>
          <a:lstStyle/>
          <a:p>
            <a:pPr>
              <a:lnSpc>
                <a:spcPct val="150000"/>
              </a:lnSpc>
            </a:pPr>
            <a:r>
              <a:rPr lang="en-US" altLang="zh-CN" sz="2200" b="1" dirty="0">
                <a:latin typeface="Times New Roman" panose="02020603050405020304" pitchFamily="18" charset="0"/>
                <a:ea typeface="华文细黑" panose="02010600040101010101" pitchFamily="2" charset="-122"/>
              </a:rPr>
              <a:t>2.</a:t>
            </a:r>
            <a:r>
              <a:rPr lang="zh-CN" altLang="en-US" sz="2200" b="1" dirty="0">
                <a:latin typeface="Times New Roman" panose="02020603050405020304" pitchFamily="18" charset="0"/>
                <a:ea typeface="华文细黑" panose="02010600040101010101" pitchFamily="2" charset="-122"/>
              </a:rPr>
              <a:t>光合作用与有氧呼吸的</a:t>
            </a:r>
            <a:r>
              <a:rPr lang="zh-CN" altLang="en-US" sz="2200" b="1" dirty="0" smtClean="0">
                <a:latin typeface="Times New Roman" panose="02020603050405020304" pitchFamily="18" charset="0"/>
                <a:ea typeface="华文细黑" panose="02010600040101010101" pitchFamily="2" charset="-122"/>
              </a:rPr>
              <a:t>联系</a:t>
            </a: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1)</a:t>
            </a:r>
            <a:r>
              <a:rPr lang="zh-CN" altLang="en-US" sz="2200" b="1" dirty="0">
                <a:latin typeface="Times New Roman" panose="02020603050405020304" pitchFamily="18" charset="0"/>
                <a:ea typeface="华文细黑" panose="02010600040101010101" pitchFamily="2" charset="-122"/>
              </a:rPr>
              <a:t>物质方面</a:t>
            </a:r>
          </a:p>
          <a:p>
            <a:pPr>
              <a:lnSpc>
                <a:spcPct val="150000"/>
              </a:lnSpc>
            </a:pPr>
            <a:r>
              <a:rPr lang="en-US" altLang="zh-CN" sz="2200" b="1" dirty="0">
                <a:latin typeface="Times New Roman" panose="02020603050405020304" pitchFamily="18" charset="0"/>
                <a:ea typeface="华文细黑" panose="02010600040101010101" pitchFamily="2" charset="-122"/>
              </a:rPr>
              <a:t>C</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CO</a:t>
            </a:r>
            <a:r>
              <a:rPr lang="en-US" altLang="zh-CN" sz="2200" b="1" baseline="-25000" dirty="0">
                <a:latin typeface="Times New Roman" panose="02020603050405020304" pitchFamily="18" charset="0"/>
                <a:ea typeface="华文细黑" panose="02010600040101010101" pitchFamily="2" charset="-122"/>
              </a:rPr>
              <a:t>2</a:t>
            </a:r>
            <a:r>
              <a:rPr lang="en-US" altLang="zh-CN" sz="2200" b="1" spc="-336" dirty="0">
                <a:latin typeface="Times New Roman" panose="02020603050405020304" pitchFamily="18" charset="0"/>
                <a:ea typeface="华文细黑" panose="02010600040101010101" pitchFamily="2" charset="-122"/>
              </a:rPr>
              <a:t>―――</a:t>
            </a:r>
            <a:r>
              <a:rPr lang="en-US" altLang="zh-CN" sz="2200" b="1" spc="-336"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_______</a:t>
            </a:r>
            <a:r>
              <a:rPr lang="en-US" altLang="zh-CN" sz="2200" b="1" baseline="-25000" dirty="0" smtClean="0">
                <a:latin typeface="Times New Roman" panose="02020603050405020304" pitchFamily="18" charset="0"/>
                <a:ea typeface="华文细黑" panose="02010600040101010101" pitchFamily="2" charset="-122"/>
              </a:rPr>
              <a:t>   </a:t>
            </a:r>
            <a:r>
              <a:rPr lang="en-US" altLang="zh-CN" sz="2200" b="1" spc="-336" dirty="0">
                <a:latin typeface="Times New Roman" panose="02020603050405020304" pitchFamily="18" charset="0"/>
                <a:ea typeface="华文细黑" panose="02010600040101010101" pitchFamily="2" charset="-122"/>
              </a:rPr>
              <a:t>――――</a:t>
            </a:r>
            <a:r>
              <a:rPr lang="en-US" altLang="zh-CN" sz="2200" b="1" spc="-336"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________</a:t>
            </a:r>
            <a:r>
              <a:rPr lang="en-US" altLang="zh-CN" sz="2200" b="1" baseline="-25000" dirty="0" smtClean="0">
                <a:latin typeface="Times New Roman" panose="02020603050405020304" pitchFamily="18" charset="0"/>
                <a:ea typeface="华文细黑" panose="02010600040101010101" pitchFamily="2" charset="-122"/>
              </a:rPr>
              <a:t> </a:t>
            </a:r>
            <a:r>
              <a:rPr lang="en-US" altLang="zh-CN" sz="2200" b="1" spc="-336" dirty="0">
                <a:latin typeface="Times New Roman" panose="02020603050405020304" pitchFamily="18" charset="0"/>
                <a:ea typeface="华文细黑" panose="02010600040101010101" pitchFamily="2" charset="-122"/>
              </a:rPr>
              <a:t>――――→    </a:t>
            </a:r>
            <a:r>
              <a:rPr lang="zh-CN" altLang="en-US" sz="2200" b="1"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_____</a:t>
            </a:r>
            <a:endParaRPr lang="en-US" altLang="zh-CN" sz="2200" b="1" baseline="-25000" dirty="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O</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H</a:t>
            </a:r>
            <a:r>
              <a:rPr lang="en-US" altLang="zh-CN" sz="2200" b="1" baseline="-25000" dirty="0">
                <a:latin typeface="Times New Roman" panose="02020603050405020304" pitchFamily="18" charset="0"/>
                <a:ea typeface="华文细黑" panose="02010600040101010101" pitchFamily="2" charset="-122"/>
              </a:rPr>
              <a:t>2</a:t>
            </a:r>
            <a:r>
              <a:rPr lang="en-US" altLang="zh-CN" sz="2200" b="1" dirty="0">
                <a:latin typeface="Times New Roman" panose="02020603050405020304" pitchFamily="18" charset="0"/>
                <a:ea typeface="华文细黑" panose="02010600040101010101" pitchFamily="2" charset="-122"/>
              </a:rPr>
              <a:t>O</a:t>
            </a:r>
            <a:r>
              <a:rPr lang="en-US" altLang="zh-CN" sz="2200" b="1" spc="-336" dirty="0">
                <a:latin typeface="Times New Roman" panose="02020603050405020304" pitchFamily="18" charset="0"/>
                <a:ea typeface="华文细黑" panose="02010600040101010101" pitchFamily="2" charset="-122"/>
              </a:rPr>
              <a:t>―――</a:t>
            </a:r>
            <a:r>
              <a:rPr lang="en-US" altLang="zh-CN" sz="2200" b="1" spc="-336" dirty="0" smtClean="0">
                <a:latin typeface="Times New Roman" panose="02020603050405020304" pitchFamily="18" charset="0"/>
                <a:ea typeface="华文细黑" panose="02010600040101010101" pitchFamily="2" charset="-122"/>
              </a:rPr>
              <a:t>→   </a:t>
            </a:r>
            <a:r>
              <a:rPr lang="zh-CN" altLang="en-US" sz="2200" b="1"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_____</a:t>
            </a:r>
            <a:r>
              <a:rPr lang="en-US" altLang="zh-CN" sz="2200" b="1" spc="-336" dirty="0" smtClean="0">
                <a:latin typeface="Times New Roman" panose="02020603050405020304" pitchFamily="18" charset="0"/>
                <a:ea typeface="华文细黑" panose="02010600040101010101" pitchFamily="2" charset="-122"/>
              </a:rPr>
              <a:t>――――→</a:t>
            </a:r>
            <a:r>
              <a:rPr lang="zh-CN" altLang="en-US" sz="2200" b="1" spc="-336"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_____</a:t>
            </a:r>
            <a:endParaRPr lang="en-US" altLang="zh-CN" sz="2200" b="1" dirty="0">
              <a:latin typeface="Times New Roman" panose="02020603050405020304" pitchFamily="18" charset="0"/>
              <a:ea typeface="华文细黑" panose="02010600040101010101" pitchFamily="2" charset="-122"/>
            </a:endParaRPr>
          </a:p>
          <a:p>
            <a:pPr>
              <a:lnSpc>
                <a:spcPct val="150000"/>
              </a:lnSpc>
            </a:pPr>
            <a:endParaRPr lang="en-US" altLang="zh-CN" sz="2200" b="1" dirty="0" smtClean="0">
              <a:latin typeface="Times New Roman" panose="02020603050405020304" pitchFamily="18" charset="0"/>
              <a:ea typeface="华文细黑" panose="02010600040101010101" pitchFamily="2" charset="-122"/>
            </a:endParaRPr>
          </a:p>
          <a:p>
            <a:pPr>
              <a:lnSpc>
                <a:spcPct val="150000"/>
              </a:lnSpc>
            </a:pPr>
            <a:r>
              <a:rPr lang="en-US" altLang="zh-CN" sz="2200" b="1" dirty="0" smtClean="0">
                <a:latin typeface="Times New Roman" panose="02020603050405020304" pitchFamily="18" charset="0"/>
                <a:ea typeface="华文细黑" panose="02010600040101010101" pitchFamily="2" charset="-122"/>
              </a:rPr>
              <a:t>H</a:t>
            </a:r>
            <a:r>
              <a:rPr lang="zh-CN" altLang="en-US" sz="2200" b="1" dirty="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H</a:t>
            </a:r>
            <a:r>
              <a:rPr lang="en-US" altLang="zh-CN" sz="2200" b="1" baseline="-25000" dirty="0">
                <a:latin typeface="Times New Roman" panose="02020603050405020304" pitchFamily="18" charset="0"/>
                <a:ea typeface="华文细黑" panose="02010600040101010101" pitchFamily="2" charset="-122"/>
              </a:rPr>
              <a:t>2</a:t>
            </a:r>
            <a:r>
              <a:rPr lang="en-US" altLang="zh-CN" sz="2200" b="1" dirty="0">
                <a:latin typeface="Times New Roman" panose="02020603050405020304" pitchFamily="18" charset="0"/>
                <a:ea typeface="华文细黑" panose="02010600040101010101" pitchFamily="2" charset="-122"/>
              </a:rPr>
              <a:t>O</a:t>
            </a:r>
            <a:r>
              <a:rPr lang="en-US" altLang="zh-CN" sz="2200" b="1" spc="-336" dirty="0">
                <a:latin typeface="Times New Roman" panose="02020603050405020304" pitchFamily="18" charset="0"/>
                <a:ea typeface="华文细黑" panose="02010600040101010101" pitchFamily="2" charset="-122"/>
              </a:rPr>
              <a:t>―――</a:t>
            </a:r>
            <a:r>
              <a:rPr lang="en-US" altLang="zh-CN" sz="2200" b="1" spc="-336" dirty="0" smtClean="0">
                <a:latin typeface="Times New Roman" panose="02020603050405020304" pitchFamily="18" charset="0"/>
                <a:ea typeface="华文细黑" panose="02010600040101010101" pitchFamily="2" charset="-122"/>
              </a:rPr>
              <a:t>→ </a:t>
            </a:r>
            <a:r>
              <a:rPr lang="zh-CN" altLang="en-US" sz="2200" b="1"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a:t>
            </a:r>
            <a:r>
              <a:rPr lang="en-US" altLang="zh-CN" sz="2200" b="1" dirty="0">
                <a:latin typeface="Times New Roman" panose="02020603050405020304" pitchFamily="18" charset="0"/>
                <a:ea typeface="华文细黑" panose="02010600040101010101" pitchFamily="2" charset="-122"/>
              </a:rPr>
              <a:t>H] </a:t>
            </a:r>
            <a:r>
              <a:rPr lang="en-US" altLang="zh-CN" sz="2200" b="1" dirty="0" smtClean="0">
                <a:latin typeface="Times New Roman" panose="02020603050405020304" pitchFamily="18" charset="0"/>
                <a:ea typeface="华文细黑" panose="02010600040101010101" pitchFamily="2" charset="-122"/>
              </a:rPr>
              <a:t>  </a:t>
            </a:r>
            <a:r>
              <a:rPr lang="en-US" altLang="zh-CN" sz="2200" b="1" spc="-336"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________</a:t>
            </a:r>
            <a:r>
              <a:rPr lang="en-US" altLang="zh-CN" sz="2200" b="1" baseline="-25000" dirty="0" smtClean="0">
                <a:latin typeface="Times New Roman" panose="02020603050405020304" pitchFamily="18" charset="0"/>
                <a:ea typeface="华文细黑" panose="02010600040101010101" pitchFamily="2" charset="-122"/>
              </a:rPr>
              <a:t>  </a:t>
            </a:r>
            <a:r>
              <a:rPr lang="en-US" altLang="zh-CN" sz="2200" b="1" spc="-336" dirty="0">
                <a:latin typeface="Times New Roman" panose="02020603050405020304" pitchFamily="18" charset="0"/>
                <a:ea typeface="华文细黑" panose="02010600040101010101" pitchFamily="2" charset="-122"/>
              </a:rPr>
              <a:t>―――――</a:t>
            </a:r>
            <a:r>
              <a:rPr lang="en-US" altLang="zh-CN" sz="2200" b="1" spc="-336" dirty="0" smtClean="0">
                <a:solidFill>
                  <a:srgbClr val="FF0000"/>
                </a:solidFill>
                <a:latin typeface="Times New Roman" panose="02020603050405020304" pitchFamily="18" charset="0"/>
                <a:ea typeface="华文细黑" panose="02010600040101010101" pitchFamily="2" charset="-122"/>
              </a:rPr>
              <a:t>→  </a:t>
            </a:r>
            <a:r>
              <a:rPr lang="zh-CN" altLang="en-US" sz="2200" b="1" dirty="0" smtClean="0">
                <a:solidFill>
                  <a:srgbClr val="FF0000"/>
                </a:solidFill>
                <a:latin typeface="Times New Roman" panose="02020603050405020304" pitchFamily="18" charset="0"/>
                <a:ea typeface="华文细黑" panose="02010600040101010101" pitchFamily="2" charset="-122"/>
              </a:rPr>
              <a:t> </a:t>
            </a:r>
            <a:r>
              <a:rPr lang="en-US" altLang="zh-CN" sz="2200" b="1" dirty="0" smtClean="0">
                <a:solidFill>
                  <a:srgbClr val="FF0000"/>
                </a:solidFill>
                <a:latin typeface="Times New Roman" panose="02020603050405020304" pitchFamily="18" charset="0"/>
                <a:ea typeface="华文细黑" panose="02010600040101010101" pitchFamily="2" charset="-122"/>
              </a:rPr>
              <a:t>[H]  </a:t>
            </a:r>
            <a:r>
              <a:rPr lang="en-US" altLang="zh-CN" sz="2200" b="1" spc="-336" dirty="0" smtClean="0">
                <a:solidFill>
                  <a:srgbClr val="FF0000"/>
                </a:solidFill>
                <a:latin typeface="Times New Roman" panose="02020603050405020304" pitchFamily="18" charset="0"/>
                <a:ea typeface="华文细黑" panose="02010600040101010101" pitchFamily="2" charset="-122"/>
              </a:rPr>
              <a:t> </a:t>
            </a:r>
            <a:r>
              <a:rPr lang="en-US" altLang="zh-CN" sz="2200" b="1" spc="-336" dirty="0" smtClean="0">
                <a:latin typeface="Times New Roman" panose="02020603050405020304" pitchFamily="18" charset="0"/>
                <a:ea typeface="华文细黑" panose="02010600040101010101" pitchFamily="2" charset="-122"/>
              </a:rPr>
              <a:t>――――→  </a:t>
            </a:r>
            <a:r>
              <a:rPr lang="en-US" altLang="zh-CN" sz="2200" b="1" dirty="0" smtClean="0">
                <a:latin typeface="Times New Roman" panose="02020603050405020304" pitchFamily="18" charset="0"/>
                <a:ea typeface="华文细黑" panose="02010600040101010101" pitchFamily="2" charset="-122"/>
              </a:rPr>
              <a:t>_____</a:t>
            </a:r>
            <a:endParaRPr lang="en-US" altLang="zh-CN" sz="2200" b="1" dirty="0">
              <a:latin typeface="Times New Roman" panose="02020603050405020304" pitchFamily="18" charset="0"/>
              <a:ea typeface="华文细黑" panose="02010600040101010101" pitchFamily="2" charset="-122"/>
            </a:endParaRPr>
          </a:p>
        </p:txBody>
      </p:sp>
      <p:sp>
        <p:nvSpPr>
          <p:cNvPr id="23" name="TextBox 22"/>
          <p:cNvSpPr txBox="1"/>
          <p:nvPr/>
        </p:nvSpPr>
        <p:spPr>
          <a:xfrm>
            <a:off x="2021354" y="3594548"/>
            <a:ext cx="1512365"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a:t>C</a:t>
            </a:r>
            <a:r>
              <a:rPr lang="en-US" altLang="zh-CN" b="1" baseline="-25000" dirty="0"/>
              <a:t>6</a:t>
            </a:r>
            <a:r>
              <a:rPr lang="en-US" altLang="zh-CN" b="1" dirty="0"/>
              <a:t>H</a:t>
            </a:r>
            <a:r>
              <a:rPr lang="en-US" altLang="zh-CN" b="1" baseline="-25000" dirty="0"/>
              <a:t>12</a:t>
            </a:r>
            <a:r>
              <a:rPr lang="en-US" altLang="zh-CN" b="1" dirty="0"/>
              <a:t>O</a:t>
            </a:r>
            <a:r>
              <a:rPr lang="en-US" altLang="zh-CN" b="1" baseline="-25000" dirty="0"/>
              <a:t>6</a:t>
            </a:r>
            <a:endParaRPr lang="zh-CN" altLang="en-US" b="1" dirty="0"/>
          </a:p>
        </p:txBody>
      </p:sp>
      <p:pic>
        <p:nvPicPr>
          <p:cNvPr id="2050" name="Picture 2" descr="199"/>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449288" y="86725"/>
            <a:ext cx="5605793" cy="3285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矩形 5"/>
          <p:cNvSpPr/>
          <p:nvPr/>
        </p:nvSpPr>
        <p:spPr>
          <a:xfrm>
            <a:off x="1214414" y="3643314"/>
            <a:ext cx="1026247" cy="518896"/>
          </a:xfrm>
          <a:prstGeom prst="rect">
            <a:avLst/>
          </a:prstGeom>
        </p:spPr>
        <p:txBody>
          <a:bodyPr wrap="square" lIns="102398" tIns="51199" rIns="102398" bIns="51199">
            <a:spAutoFit/>
          </a:bodyPr>
          <a:lstStyle/>
          <a:p>
            <a:pPr>
              <a:lnSpc>
                <a:spcPct val="150000"/>
              </a:lnSpc>
            </a:pPr>
            <a:r>
              <a:rPr lang="zh-CN" altLang="en-US" b="1" dirty="0">
                <a:latin typeface="Times New Roman" panose="02020603050405020304" pitchFamily="18" charset="0"/>
                <a:ea typeface="华文细黑" panose="02010600040101010101" pitchFamily="2" charset="-122"/>
              </a:rPr>
              <a:t>暗反应</a:t>
            </a:r>
            <a:endParaRPr lang="zh-CN" altLang="zh-CN" b="1" dirty="0">
              <a:latin typeface="Times New Roman" panose="02020603050405020304" pitchFamily="18" charset="0"/>
              <a:ea typeface="华文细黑" panose="02010600040101010101" pitchFamily="2" charset="-122"/>
            </a:endParaRPr>
          </a:p>
        </p:txBody>
      </p:sp>
      <p:sp>
        <p:nvSpPr>
          <p:cNvPr id="7" name="矩形 6"/>
          <p:cNvSpPr/>
          <p:nvPr/>
        </p:nvSpPr>
        <p:spPr>
          <a:xfrm>
            <a:off x="3357554" y="3643314"/>
            <a:ext cx="1350326" cy="657396"/>
          </a:xfrm>
          <a:prstGeom prst="rect">
            <a:avLst/>
          </a:prstGeom>
        </p:spPr>
        <p:txBody>
          <a:bodyPr wrap="square" lIns="102398" tIns="51199" rIns="102398" bIns="51199">
            <a:spAutoFit/>
          </a:bodyPr>
          <a:lstStyle/>
          <a:p>
            <a:r>
              <a:rPr lang="zh-CN" altLang="en-US" b="1" dirty="0">
                <a:latin typeface="Times New Roman" panose="02020603050405020304" pitchFamily="18" charset="0"/>
                <a:ea typeface="华文细黑" panose="02010600040101010101" pitchFamily="2" charset="-122"/>
              </a:rPr>
              <a:t>有氧</a:t>
            </a:r>
            <a:r>
              <a:rPr lang="zh-CN" altLang="en-US" b="1" dirty="0" smtClean="0">
                <a:latin typeface="Times New Roman" panose="02020603050405020304" pitchFamily="18" charset="0"/>
                <a:ea typeface="华文细黑" panose="02010600040101010101" pitchFamily="2" charset="-122"/>
              </a:rPr>
              <a:t>呼吸</a:t>
            </a:r>
            <a:endParaRPr lang="en-US" altLang="zh-CN" b="1" dirty="0" smtClean="0">
              <a:latin typeface="Times New Roman" panose="02020603050405020304" pitchFamily="18" charset="0"/>
              <a:ea typeface="华文细黑" panose="02010600040101010101" pitchFamily="2" charset="-122"/>
            </a:endParaRPr>
          </a:p>
          <a:p>
            <a:r>
              <a:rPr lang="zh-CN" altLang="en-US" b="1" dirty="0" smtClean="0">
                <a:latin typeface="Times New Roman" panose="02020603050405020304" pitchFamily="18" charset="0"/>
                <a:ea typeface="华文细黑" panose="02010600040101010101" pitchFamily="2" charset="-122"/>
              </a:rPr>
              <a:t>第一</a:t>
            </a:r>
            <a:r>
              <a:rPr lang="zh-CN" altLang="en-US" b="1" dirty="0">
                <a:latin typeface="Times New Roman" panose="02020603050405020304" pitchFamily="18" charset="0"/>
                <a:ea typeface="华文细黑" panose="02010600040101010101" pitchFamily="2" charset="-122"/>
              </a:rPr>
              <a:t>阶段</a:t>
            </a:r>
            <a:endParaRPr lang="zh-CN" altLang="zh-CN" b="1" dirty="0">
              <a:latin typeface="Times New Roman" panose="02020603050405020304" pitchFamily="18" charset="0"/>
              <a:ea typeface="华文细黑" panose="02010600040101010101" pitchFamily="2" charset="-122"/>
            </a:endParaRPr>
          </a:p>
        </p:txBody>
      </p:sp>
      <p:sp>
        <p:nvSpPr>
          <p:cNvPr id="8" name="矩形 7"/>
          <p:cNvSpPr/>
          <p:nvPr/>
        </p:nvSpPr>
        <p:spPr>
          <a:xfrm>
            <a:off x="5929322" y="3643314"/>
            <a:ext cx="1350326" cy="657396"/>
          </a:xfrm>
          <a:prstGeom prst="rect">
            <a:avLst/>
          </a:prstGeom>
        </p:spPr>
        <p:txBody>
          <a:bodyPr wrap="square" lIns="102398" tIns="51199" rIns="102398" bIns="51199">
            <a:spAutoFit/>
          </a:bodyPr>
          <a:lstStyle/>
          <a:p>
            <a:r>
              <a:rPr lang="zh-CN" altLang="en-US" b="1" dirty="0">
                <a:latin typeface="Times New Roman" panose="02020603050405020304" pitchFamily="18" charset="0"/>
                <a:ea typeface="华文细黑" panose="02010600040101010101" pitchFamily="2" charset="-122"/>
              </a:rPr>
              <a:t>有氧</a:t>
            </a:r>
            <a:r>
              <a:rPr lang="zh-CN" altLang="en-US" b="1" dirty="0" smtClean="0">
                <a:latin typeface="Times New Roman" panose="02020603050405020304" pitchFamily="18" charset="0"/>
                <a:ea typeface="华文细黑" panose="02010600040101010101" pitchFamily="2" charset="-122"/>
              </a:rPr>
              <a:t>呼吸</a:t>
            </a:r>
            <a:endParaRPr lang="en-US" altLang="zh-CN" b="1" dirty="0" smtClean="0">
              <a:latin typeface="Times New Roman" panose="02020603050405020304" pitchFamily="18" charset="0"/>
              <a:ea typeface="华文细黑" panose="02010600040101010101" pitchFamily="2" charset="-122"/>
            </a:endParaRPr>
          </a:p>
          <a:p>
            <a:r>
              <a:rPr lang="zh-CN" altLang="en-US" b="1" dirty="0" smtClean="0">
                <a:latin typeface="Times New Roman" panose="02020603050405020304" pitchFamily="18" charset="0"/>
                <a:ea typeface="华文细黑" panose="02010600040101010101" pitchFamily="2" charset="-122"/>
              </a:rPr>
              <a:t>第二阶段</a:t>
            </a:r>
            <a:endParaRPr lang="zh-CN" altLang="zh-CN" b="1" dirty="0">
              <a:latin typeface="Times New Roman" panose="02020603050405020304" pitchFamily="18" charset="0"/>
              <a:ea typeface="华文细黑" panose="02010600040101010101" pitchFamily="2" charset="-122"/>
            </a:endParaRPr>
          </a:p>
        </p:txBody>
      </p:sp>
      <p:sp>
        <p:nvSpPr>
          <p:cNvPr id="9" name="矩形 8"/>
          <p:cNvSpPr/>
          <p:nvPr/>
        </p:nvSpPr>
        <p:spPr>
          <a:xfrm>
            <a:off x="1115224" y="4527549"/>
            <a:ext cx="1026247" cy="518896"/>
          </a:xfrm>
          <a:prstGeom prst="rect">
            <a:avLst/>
          </a:prstGeom>
        </p:spPr>
        <p:txBody>
          <a:bodyPr wrap="square" lIns="102398" tIns="51199" rIns="102398" bIns="51199">
            <a:spAutoFit/>
          </a:bodyPr>
          <a:lstStyle/>
          <a:p>
            <a:pPr>
              <a:lnSpc>
                <a:spcPct val="150000"/>
              </a:lnSpc>
            </a:pPr>
            <a:r>
              <a:rPr lang="zh-CN" altLang="en-US" b="1" dirty="0" smtClean="0">
                <a:latin typeface="Times New Roman" panose="02020603050405020304" pitchFamily="18" charset="0"/>
                <a:ea typeface="华文细黑" panose="02010600040101010101" pitchFamily="2" charset="-122"/>
              </a:rPr>
              <a:t>光反应</a:t>
            </a:r>
            <a:endParaRPr lang="zh-CN" altLang="zh-CN" b="1" dirty="0">
              <a:latin typeface="Times New Roman" panose="02020603050405020304" pitchFamily="18" charset="0"/>
              <a:ea typeface="华文细黑" panose="02010600040101010101" pitchFamily="2" charset="-122"/>
            </a:endParaRPr>
          </a:p>
        </p:txBody>
      </p:sp>
      <p:sp>
        <p:nvSpPr>
          <p:cNvPr id="10" name="矩形 9"/>
          <p:cNvSpPr/>
          <p:nvPr/>
        </p:nvSpPr>
        <p:spPr>
          <a:xfrm>
            <a:off x="2928926" y="4643446"/>
            <a:ext cx="1350326" cy="657396"/>
          </a:xfrm>
          <a:prstGeom prst="rect">
            <a:avLst/>
          </a:prstGeom>
        </p:spPr>
        <p:txBody>
          <a:bodyPr wrap="square" lIns="102398" tIns="51199" rIns="102398" bIns="51199">
            <a:spAutoFit/>
          </a:bodyPr>
          <a:lstStyle/>
          <a:p>
            <a:r>
              <a:rPr lang="zh-CN" altLang="en-US" b="1" dirty="0">
                <a:latin typeface="Times New Roman" panose="02020603050405020304" pitchFamily="18" charset="0"/>
                <a:ea typeface="华文细黑" panose="02010600040101010101" pitchFamily="2" charset="-122"/>
              </a:rPr>
              <a:t>有氧</a:t>
            </a:r>
            <a:r>
              <a:rPr lang="zh-CN" altLang="en-US" b="1" dirty="0" smtClean="0">
                <a:latin typeface="Times New Roman" panose="02020603050405020304" pitchFamily="18" charset="0"/>
                <a:ea typeface="华文细黑" panose="02010600040101010101" pitchFamily="2" charset="-122"/>
              </a:rPr>
              <a:t>呼吸</a:t>
            </a:r>
            <a:endParaRPr lang="en-US" altLang="zh-CN" b="1" dirty="0" smtClean="0">
              <a:latin typeface="Times New Roman" panose="02020603050405020304" pitchFamily="18" charset="0"/>
              <a:ea typeface="华文细黑" panose="02010600040101010101" pitchFamily="2" charset="-122"/>
            </a:endParaRPr>
          </a:p>
          <a:p>
            <a:r>
              <a:rPr lang="zh-CN" altLang="en-US" b="1" dirty="0" smtClean="0">
                <a:latin typeface="Times New Roman" panose="02020603050405020304" pitchFamily="18" charset="0"/>
                <a:ea typeface="华文细黑" panose="02010600040101010101" pitchFamily="2" charset="-122"/>
              </a:rPr>
              <a:t>第二阶段</a:t>
            </a:r>
            <a:endParaRPr lang="zh-CN" altLang="zh-CN" b="1" dirty="0">
              <a:latin typeface="Times New Roman" panose="02020603050405020304" pitchFamily="18" charset="0"/>
              <a:ea typeface="华文细黑" panose="02010600040101010101" pitchFamily="2" charset="-122"/>
            </a:endParaRPr>
          </a:p>
        </p:txBody>
      </p:sp>
      <p:sp>
        <p:nvSpPr>
          <p:cNvPr id="11" name="矩形 10"/>
          <p:cNvSpPr/>
          <p:nvPr/>
        </p:nvSpPr>
        <p:spPr>
          <a:xfrm>
            <a:off x="1285852" y="5715016"/>
            <a:ext cx="1026247" cy="518896"/>
          </a:xfrm>
          <a:prstGeom prst="rect">
            <a:avLst/>
          </a:prstGeom>
        </p:spPr>
        <p:txBody>
          <a:bodyPr wrap="square" lIns="102398" tIns="51199" rIns="102398" bIns="51199">
            <a:spAutoFit/>
          </a:bodyPr>
          <a:lstStyle/>
          <a:p>
            <a:pPr>
              <a:lnSpc>
                <a:spcPct val="150000"/>
              </a:lnSpc>
            </a:pPr>
            <a:r>
              <a:rPr lang="zh-CN" altLang="en-US" b="1" dirty="0" smtClean="0">
                <a:latin typeface="Times New Roman" panose="02020603050405020304" pitchFamily="18" charset="0"/>
                <a:ea typeface="华文细黑" panose="02010600040101010101" pitchFamily="2" charset="-122"/>
              </a:rPr>
              <a:t>光反应</a:t>
            </a:r>
            <a:endParaRPr lang="zh-CN" altLang="zh-CN" b="1" dirty="0">
              <a:latin typeface="Times New Roman" panose="02020603050405020304" pitchFamily="18" charset="0"/>
              <a:ea typeface="华文细黑" panose="02010600040101010101" pitchFamily="2" charset="-122"/>
            </a:endParaRPr>
          </a:p>
        </p:txBody>
      </p:sp>
      <p:sp>
        <p:nvSpPr>
          <p:cNvPr id="12" name="矩形 11"/>
          <p:cNvSpPr/>
          <p:nvPr/>
        </p:nvSpPr>
        <p:spPr>
          <a:xfrm>
            <a:off x="2786050" y="5715016"/>
            <a:ext cx="1026247" cy="518896"/>
          </a:xfrm>
          <a:prstGeom prst="rect">
            <a:avLst/>
          </a:prstGeom>
        </p:spPr>
        <p:txBody>
          <a:bodyPr wrap="square" lIns="102398" tIns="51199" rIns="102398" bIns="51199">
            <a:spAutoFit/>
          </a:bodyPr>
          <a:lstStyle/>
          <a:p>
            <a:pPr>
              <a:lnSpc>
                <a:spcPct val="150000"/>
              </a:lnSpc>
            </a:pPr>
            <a:r>
              <a:rPr lang="zh-CN" altLang="en-US" b="1" dirty="0">
                <a:latin typeface="Times New Roman" panose="02020603050405020304" pitchFamily="18" charset="0"/>
                <a:ea typeface="华文细黑" panose="02010600040101010101" pitchFamily="2" charset="-122"/>
              </a:rPr>
              <a:t>暗反应</a:t>
            </a:r>
            <a:endParaRPr lang="zh-CN" altLang="zh-CN" b="1" dirty="0">
              <a:latin typeface="Times New Roman" panose="02020603050405020304" pitchFamily="18" charset="0"/>
              <a:ea typeface="华文细黑" panose="02010600040101010101" pitchFamily="2" charset="-122"/>
            </a:endParaRPr>
          </a:p>
        </p:txBody>
      </p:sp>
      <p:sp>
        <p:nvSpPr>
          <p:cNvPr id="13" name="矩形 12"/>
          <p:cNvSpPr/>
          <p:nvPr/>
        </p:nvSpPr>
        <p:spPr>
          <a:xfrm>
            <a:off x="5214942" y="5572140"/>
            <a:ext cx="1350326" cy="657396"/>
          </a:xfrm>
          <a:prstGeom prst="rect">
            <a:avLst/>
          </a:prstGeom>
        </p:spPr>
        <p:txBody>
          <a:bodyPr wrap="square" lIns="102398" tIns="51199" rIns="102398" bIns="51199">
            <a:spAutoFit/>
          </a:bodyPr>
          <a:lstStyle/>
          <a:p>
            <a:r>
              <a:rPr lang="zh-CN" altLang="en-US" b="1" dirty="0">
                <a:latin typeface="Times New Roman" panose="02020603050405020304" pitchFamily="18" charset="0"/>
                <a:ea typeface="华文细黑" panose="02010600040101010101" pitchFamily="2" charset="-122"/>
              </a:rPr>
              <a:t>有氧呼吸第一、二阶段</a:t>
            </a:r>
            <a:endParaRPr lang="zh-CN" altLang="zh-CN" b="1" dirty="0">
              <a:latin typeface="Times New Roman" panose="02020603050405020304" pitchFamily="18" charset="0"/>
              <a:ea typeface="华文细黑" panose="02010600040101010101" pitchFamily="2" charset="-122"/>
            </a:endParaRPr>
          </a:p>
        </p:txBody>
      </p:sp>
      <p:sp>
        <p:nvSpPr>
          <p:cNvPr id="14" name="矩形 13"/>
          <p:cNvSpPr/>
          <p:nvPr/>
        </p:nvSpPr>
        <p:spPr>
          <a:xfrm>
            <a:off x="7215206" y="5500702"/>
            <a:ext cx="1350326" cy="657396"/>
          </a:xfrm>
          <a:prstGeom prst="rect">
            <a:avLst/>
          </a:prstGeom>
        </p:spPr>
        <p:txBody>
          <a:bodyPr wrap="square" lIns="102398" tIns="51199" rIns="102398" bIns="51199">
            <a:spAutoFit/>
          </a:bodyPr>
          <a:lstStyle/>
          <a:p>
            <a:r>
              <a:rPr lang="zh-CN" altLang="en-US" b="1" dirty="0">
                <a:latin typeface="Times New Roman" panose="02020603050405020304" pitchFamily="18" charset="0"/>
                <a:ea typeface="华文细黑" panose="02010600040101010101" pitchFamily="2" charset="-122"/>
              </a:rPr>
              <a:t>有氧</a:t>
            </a:r>
            <a:r>
              <a:rPr lang="zh-CN" altLang="en-US" b="1" dirty="0" smtClean="0">
                <a:latin typeface="Times New Roman" panose="02020603050405020304" pitchFamily="18" charset="0"/>
                <a:ea typeface="华文细黑" panose="02010600040101010101" pitchFamily="2" charset="-122"/>
              </a:rPr>
              <a:t>呼吸</a:t>
            </a:r>
            <a:endParaRPr lang="en-US" altLang="zh-CN" b="1" dirty="0" smtClean="0">
              <a:latin typeface="Times New Roman" panose="02020603050405020304" pitchFamily="18" charset="0"/>
              <a:ea typeface="华文细黑" panose="02010600040101010101" pitchFamily="2" charset="-122"/>
            </a:endParaRPr>
          </a:p>
          <a:p>
            <a:r>
              <a:rPr lang="zh-CN" altLang="en-US" b="1" dirty="0" smtClean="0">
                <a:latin typeface="Times New Roman" panose="02020603050405020304" pitchFamily="18" charset="0"/>
                <a:ea typeface="华文细黑" panose="02010600040101010101" pitchFamily="2" charset="-122"/>
              </a:rPr>
              <a:t>第三阶段</a:t>
            </a:r>
            <a:endParaRPr lang="zh-CN" altLang="zh-CN" b="1" dirty="0">
              <a:latin typeface="Times New Roman" panose="02020603050405020304" pitchFamily="18" charset="0"/>
              <a:ea typeface="华文细黑" panose="02010600040101010101" pitchFamily="2" charset="-122"/>
            </a:endParaRPr>
          </a:p>
        </p:txBody>
      </p:sp>
      <p:sp>
        <p:nvSpPr>
          <p:cNvPr id="15" name="TextBox 14"/>
          <p:cNvSpPr txBox="1"/>
          <p:nvPr/>
        </p:nvSpPr>
        <p:spPr>
          <a:xfrm>
            <a:off x="4572000" y="3714752"/>
            <a:ext cx="1512365"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a:t>C</a:t>
            </a:r>
            <a:r>
              <a:rPr lang="en-US" altLang="zh-CN" b="1" baseline="-25000" dirty="0"/>
              <a:t>3</a:t>
            </a:r>
            <a:r>
              <a:rPr lang="en-US" altLang="zh-CN" b="1" dirty="0"/>
              <a:t>H</a:t>
            </a:r>
            <a:r>
              <a:rPr lang="en-US" altLang="zh-CN" b="1" baseline="-25000" dirty="0"/>
              <a:t>4</a:t>
            </a:r>
            <a:r>
              <a:rPr lang="en-US" altLang="zh-CN" b="1" dirty="0"/>
              <a:t>O</a:t>
            </a:r>
            <a:r>
              <a:rPr lang="en-US" altLang="zh-CN" b="1" baseline="-25000" dirty="0"/>
              <a:t>3</a:t>
            </a:r>
            <a:endParaRPr lang="zh-CN" altLang="en-US" b="1" dirty="0"/>
          </a:p>
        </p:txBody>
      </p:sp>
      <p:sp>
        <p:nvSpPr>
          <p:cNvPr id="16" name="TextBox 15"/>
          <p:cNvSpPr txBox="1"/>
          <p:nvPr/>
        </p:nvSpPr>
        <p:spPr>
          <a:xfrm>
            <a:off x="7286644" y="3643314"/>
            <a:ext cx="853690" cy="703562"/>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pPr>
              <a:lnSpc>
                <a:spcPct val="150000"/>
              </a:lnSpc>
            </a:pPr>
            <a:r>
              <a:rPr lang="en-US" altLang="zh-CN" b="1" dirty="0"/>
              <a:t>CO</a:t>
            </a:r>
            <a:r>
              <a:rPr lang="en-US" altLang="zh-CN" b="1" baseline="-25000" dirty="0"/>
              <a:t>2</a:t>
            </a:r>
          </a:p>
        </p:txBody>
      </p:sp>
      <p:sp>
        <p:nvSpPr>
          <p:cNvPr id="17" name="TextBox 16"/>
          <p:cNvSpPr txBox="1"/>
          <p:nvPr/>
        </p:nvSpPr>
        <p:spPr>
          <a:xfrm>
            <a:off x="2214546" y="4643446"/>
            <a:ext cx="858950" cy="703562"/>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pPr>
              <a:lnSpc>
                <a:spcPct val="150000"/>
              </a:lnSpc>
            </a:pPr>
            <a:r>
              <a:rPr lang="en-US" altLang="zh-CN" b="1" dirty="0" smtClean="0"/>
              <a:t>O</a:t>
            </a:r>
            <a:r>
              <a:rPr lang="en-US" altLang="zh-CN" b="1" baseline="-25000" dirty="0" smtClean="0"/>
              <a:t>2</a:t>
            </a:r>
            <a:endParaRPr lang="en-US" altLang="zh-CN" b="1" baseline="-25000" dirty="0"/>
          </a:p>
        </p:txBody>
      </p:sp>
      <p:sp>
        <p:nvSpPr>
          <p:cNvPr id="18" name="TextBox 17"/>
          <p:cNvSpPr txBox="1"/>
          <p:nvPr/>
        </p:nvSpPr>
        <p:spPr>
          <a:xfrm>
            <a:off x="4357686" y="4572008"/>
            <a:ext cx="1143008" cy="703562"/>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pPr>
              <a:lnSpc>
                <a:spcPct val="150000"/>
              </a:lnSpc>
            </a:pPr>
            <a:r>
              <a:rPr lang="en-US" altLang="zh-CN" b="1" dirty="0"/>
              <a:t>H</a:t>
            </a:r>
            <a:r>
              <a:rPr lang="en-US" altLang="zh-CN" b="1" baseline="-25000" dirty="0"/>
              <a:t>2</a:t>
            </a:r>
            <a:r>
              <a:rPr lang="en-US" altLang="zh-CN" b="1" dirty="0"/>
              <a:t>O</a:t>
            </a:r>
          </a:p>
        </p:txBody>
      </p:sp>
      <p:sp>
        <p:nvSpPr>
          <p:cNvPr id="21" name="TextBox 20"/>
          <p:cNvSpPr txBox="1"/>
          <p:nvPr/>
        </p:nvSpPr>
        <p:spPr>
          <a:xfrm>
            <a:off x="3538131" y="5950253"/>
            <a:ext cx="1512365" cy="523095"/>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r>
              <a:rPr lang="en-US" altLang="zh-CN" b="1" dirty="0"/>
              <a:t>C</a:t>
            </a:r>
            <a:r>
              <a:rPr lang="en-US" altLang="zh-CN" b="1" baseline="-25000" dirty="0"/>
              <a:t>6</a:t>
            </a:r>
            <a:r>
              <a:rPr lang="en-US" altLang="zh-CN" b="1" dirty="0"/>
              <a:t>H</a:t>
            </a:r>
            <a:r>
              <a:rPr lang="en-US" altLang="zh-CN" b="1" baseline="-25000" dirty="0"/>
              <a:t>12</a:t>
            </a:r>
            <a:r>
              <a:rPr lang="en-US" altLang="zh-CN" b="1" dirty="0"/>
              <a:t>O</a:t>
            </a:r>
            <a:r>
              <a:rPr lang="en-US" altLang="zh-CN" b="1" baseline="-25000" dirty="0"/>
              <a:t>6</a:t>
            </a:r>
            <a:endParaRPr lang="zh-CN" altLang="en-US" b="1" dirty="0"/>
          </a:p>
        </p:txBody>
      </p:sp>
      <p:sp>
        <p:nvSpPr>
          <p:cNvPr id="25" name="TextBox 24"/>
          <p:cNvSpPr txBox="1"/>
          <p:nvPr/>
        </p:nvSpPr>
        <p:spPr>
          <a:xfrm>
            <a:off x="7611972" y="5833772"/>
            <a:ext cx="1317746" cy="703562"/>
          </a:xfrm>
          <a:prstGeom prst="rect">
            <a:avLst/>
          </a:prstGeom>
          <a:noFill/>
        </p:spPr>
        <p:txBody>
          <a:bodyPr wrap="square" lIns="102398" tIns="51199" rIns="102398" bIns="51199" rtlCol="0">
            <a:spAutoFit/>
          </a:bodyPr>
          <a:lstStyle>
            <a:defPPr>
              <a:defRPr lang="zh-CN"/>
            </a:defPPr>
            <a:lvl1pPr>
              <a:defRPr sz="2600" kern="100">
                <a:solidFill>
                  <a:srgbClr val="FF0000"/>
                </a:solidFill>
                <a:latin typeface="Times New Roman" panose="02020603050405020304" pitchFamily="18" charset="0"/>
                <a:ea typeface="华文细黑" panose="02010600040101010101" pitchFamily="2" charset="-122"/>
                <a:cs typeface="Times New Roman"/>
              </a:defRPr>
            </a:lvl1pPr>
          </a:lstStyle>
          <a:p>
            <a:pPr>
              <a:lnSpc>
                <a:spcPct val="150000"/>
              </a:lnSpc>
            </a:pPr>
            <a:r>
              <a:rPr lang="en-US" altLang="zh-CN" b="1" dirty="0"/>
              <a:t>H</a:t>
            </a:r>
            <a:r>
              <a:rPr lang="en-US" altLang="zh-CN" b="1" baseline="-25000" dirty="0"/>
              <a:t>2</a:t>
            </a:r>
            <a:r>
              <a:rPr lang="en-US" altLang="zh-CN" b="1" dirty="0"/>
              <a:t>O</a:t>
            </a:r>
          </a:p>
        </p:txBody>
      </p:sp>
      <p:sp>
        <p:nvSpPr>
          <p:cNvPr id="20" name="矩形 19"/>
          <p:cNvSpPr/>
          <p:nvPr/>
        </p:nvSpPr>
        <p:spPr>
          <a:xfrm>
            <a:off x="1" y="6662451"/>
            <a:ext cx="9147390" cy="193962"/>
          </a:xfrm>
          <a:prstGeom prst="rect">
            <a:avLst/>
          </a:prstGeom>
          <a:solidFill>
            <a:schemeClr val="accent3">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76800" tIns="38400" rIns="76800" bIns="38400" rtlCol="0" anchor="ctr"/>
          <a:lstStyle/>
          <a:p>
            <a:pPr algn="ctr">
              <a:lnSpc>
                <a:spcPct val="150000"/>
              </a:lnSpc>
            </a:pPr>
            <a:endParaRPr lang="zh-CN" altLang="en-US" sz="2000"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4" name="圆角矩形 23"/>
          <p:cNvSpPr/>
          <p:nvPr/>
        </p:nvSpPr>
        <p:spPr>
          <a:xfrm>
            <a:off x="8538002" y="6656606"/>
            <a:ext cx="605998" cy="200796"/>
          </a:xfrm>
          <a:prstGeom prst="roundRect">
            <a:avLst/>
          </a:prstGeom>
          <a:ln>
            <a:noFill/>
          </a:ln>
        </p:spPr>
        <p:style>
          <a:lnRef idx="1">
            <a:schemeClr val="dk1"/>
          </a:lnRef>
          <a:fillRef idx="2">
            <a:schemeClr val="dk1"/>
          </a:fillRef>
          <a:effectRef idx="1">
            <a:schemeClr val="dk1"/>
          </a:effectRef>
          <a:fontRef idx="minor">
            <a:schemeClr val="dk1"/>
          </a:fontRef>
        </p:style>
        <p:txBody>
          <a:bodyPr lIns="76800" tIns="38400" rIns="76800" bIns="38400" rtlCol="0" anchor="ctr"/>
          <a:lstStyle/>
          <a:p>
            <a:pPr algn="ctr"/>
            <a:r>
              <a:rPr lang="zh-CN" altLang="en-US" sz="1200" dirty="0" smtClean="0">
                <a:solidFill>
                  <a:srgbClr val="C00000"/>
                </a:solidFill>
                <a:latin typeface="黑体" pitchFamily="49" charset="-122"/>
                <a:ea typeface="黑体" pitchFamily="49" charset="-122"/>
              </a:rPr>
              <a:t>答案</a:t>
            </a:r>
            <a:endParaRPr lang="zh-CN" altLang="en-US" sz="12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22321012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linds(horizont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linds(horizont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linds(horizontal)">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blinds(horizontal)">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linds(horizontal)">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blinds(horizontal)">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1" nodeType="clickEffect">
                                  <p:stCondLst>
                                    <p:cond delay="0"/>
                                  </p:stCondLst>
                                  <p:childTnLst>
                                    <p:animEffect transition="out" filter="fade">
                                      <p:cBhvr>
                                        <p:cTn id="41" dur="500"/>
                                        <p:tgtEl>
                                          <p:spTgt spid="23"/>
                                        </p:tgtEl>
                                      </p:cBhvr>
                                    </p:animEffect>
                                    <p:set>
                                      <p:cBhvr>
                                        <p:cTn id="42" dur="1" fill="hold">
                                          <p:stCondLst>
                                            <p:cond delay="499"/>
                                          </p:stCondLst>
                                        </p:cTn>
                                        <p:tgtEl>
                                          <p:spTgt spid="23"/>
                                        </p:tgtEl>
                                        <p:attrNameLst>
                                          <p:attrName>style.visibility</p:attrName>
                                        </p:attrNameLst>
                                      </p:cBhvr>
                                      <p:to>
                                        <p:strVal val="hidden"/>
                                      </p:to>
                                    </p:set>
                                  </p:childTnLst>
                                </p:cTn>
                              </p:par>
                              <p:par>
                                <p:cTn id="43" presetID="10" presetClass="exit" presetSubtype="0" fill="hold" grpId="1" nodeType="withEffect">
                                  <p:stCondLst>
                                    <p:cond delay="0"/>
                                  </p:stCondLst>
                                  <p:childTnLst>
                                    <p:animEffect transition="out" filter="fade">
                                      <p:cBhvr>
                                        <p:cTn id="44" dur="500"/>
                                        <p:tgtEl>
                                          <p:spTgt spid="15"/>
                                        </p:tgtEl>
                                      </p:cBhvr>
                                    </p:animEffect>
                                    <p:set>
                                      <p:cBhvr>
                                        <p:cTn id="45" dur="1" fill="hold">
                                          <p:stCondLst>
                                            <p:cond delay="499"/>
                                          </p:stCondLst>
                                        </p:cTn>
                                        <p:tgtEl>
                                          <p:spTgt spid="15"/>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16"/>
                                        </p:tgtEl>
                                      </p:cBhvr>
                                    </p:animEffect>
                                    <p:set>
                                      <p:cBhvr>
                                        <p:cTn id="48" dur="1" fill="hold">
                                          <p:stCondLst>
                                            <p:cond delay="499"/>
                                          </p:stCondLst>
                                        </p:cTn>
                                        <p:tgtEl>
                                          <p:spTgt spid="16"/>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17"/>
                                        </p:tgtEl>
                                      </p:cBhvr>
                                    </p:animEffect>
                                    <p:set>
                                      <p:cBhvr>
                                        <p:cTn id="51" dur="1" fill="hold">
                                          <p:stCondLst>
                                            <p:cond delay="499"/>
                                          </p:stCondLst>
                                        </p:cTn>
                                        <p:tgtEl>
                                          <p:spTgt spid="17"/>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18"/>
                                        </p:tgtEl>
                                      </p:cBhvr>
                                    </p:animEffect>
                                    <p:set>
                                      <p:cBhvr>
                                        <p:cTn id="54" dur="1" fill="hold">
                                          <p:stCondLst>
                                            <p:cond delay="499"/>
                                          </p:stCondLst>
                                        </p:cTn>
                                        <p:tgtEl>
                                          <p:spTgt spid="18"/>
                                        </p:tgtEl>
                                        <p:attrNameLst>
                                          <p:attrName>style.visibility</p:attrName>
                                        </p:attrNameLst>
                                      </p:cBhvr>
                                      <p:to>
                                        <p:strVal val="hidden"/>
                                      </p:to>
                                    </p:set>
                                  </p:childTnLst>
                                </p:cTn>
                              </p:par>
                              <p:par>
                                <p:cTn id="55" presetID="10" presetClass="exit" presetSubtype="0" fill="hold" grpId="1" nodeType="withEffect">
                                  <p:stCondLst>
                                    <p:cond delay="0"/>
                                  </p:stCondLst>
                                  <p:childTnLst>
                                    <p:animEffect transition="out" filter="fade">
                                      <p:cBhvr>
                                        <p:cTn id="56" dur="500"/>
                                        <p:tgtEl>
                                          <p:spTgt spid="21"/>
                                        </p:tgtEl>
                                      </p:cBhvr>
                                    </p:animEffect>
                                    <p:set>
                                      <p:cBhvr>
                                        <p:cTn id="57" dur="1" fill="hold">
                                          <p:stCondLst>
                                            <p:cond delay="499"/>
                                          </p:stCondLst>
                                        </p:cTn>
                                        <p:tgtEl>
                                          <p:spTgt spid="21"/>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25"/>
                                        </p:tgtEl>
                                      </p:cBhvr>
                                    </p:animEffect>
                                    <p:set>
                                      <p:cBhvr>
                                        <p:cTn id="60"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23" grpId="0"/>
      <p:bldP spid="23" grpId="1"/>
      <p:bldP spid="15" grpId="0"/>
      <p:bldP spid="15" grpId="1"/>
      <p:bldP spid="16" grpId="0"/>
      <p:bldP spid="16" grpId="1"/>
      <p:bldP spid="17" grpId="0"/>
      <p:bldP spid="17" grpId="1"/>
      <p:bldP spid="18" grpId="0"/>
      <p:bldP spid="18" grpId="1"/>
      <p:bldP spid="21" grpId="0"/>
      <p:bldP spid="21" grpId="1"/>
      <p:bldP spid="25" grpId="0"/>
      <p:bldP spid="25" grpId="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1354</TotalTime>
  <Words>5891</Words>
  <PresentationFormat>全屏显示(4:3)</PresentationFormat>
  <Paragraphs>1025</Paragraphs>
  <Slides>59</Slides>
  <Notes>3</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59</vt:i4>
      </vt:variant>
    </vt:vector>
  </HeadingPairs>
  <TitlesOfParts>
    <vt:vector size="61" baseType="lpstr">
      <vt:lpstr>Office 主题</vt:lpstr>
      <vt:lpstr>文档</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cp:lastModifiedBy>
  <cp:revision>96</cp:revision>
  <dcterms:created xsi:type="dcterms:W3CDTF">2016-09-23T11:21:12Z</dcterms:created>
  <dcterms:modified xsi:type="dcterms:W3CDTF">2016-09-30T00:30:11Z</dcterms:modified>
</cp:coreProperties>
</file>