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av" ContentType="audio/x-wav"/>
  <Default Extension="jpeg" ContentType="image/jpeg"/>
  <Default Extension="JPG" ContentType="image/.jpg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9" r:id="rId3"/>
    <p:sldMasterId id="2147483684" r:id="rId4"/>
  </p:sldMasterIdLst>
  <p:notesMasterIdLst>
    <p:notesMasterId r:id="rId7"/>
  </p:notesMasterIdLst>
  <p:handoutMasterIdLst>
    <p:handoutMasterId r:id="rId36"/>
  </p:handoutMasterIdLst>
  <p:sldIdLst>
    <p:sldId id="256" r:id="rId5"/>
    <p:sldId id="1791" r:id="rId6"/>
    <p:sldId id="511" r:id="rId8"/>
    <p:sldId id="1792" r:id="rId9"/>
    <p:sldId id="1793" r:id="rId10"/>
    <p:sldId id="1794" r:id="rId11"/>
    <p:sldId id="1795" r:id="rId12"/>
    <p:sldId id="1796" r:id="rId13"/>
    <p:sldId id="1799" r:id="rId14"/>
    <p:sldId id="1797" r:id="rId15"/>
    <p:sldId id="1800" r:id="rId16"/>
    <p:sldId id="1804" r:id="rId17"/>
    <p:sldId id="1805" r:id="rId18"/>
    <p:sldId id="1802" r:id="rId19"/>
    <p:sldId id="1801" r:id="rId20"/>
    <p:sldId id="1806" r:id="rId21"/>
    <p:sldId id="1807" r:id="rId22"/>
    <p:sldId id="1808" r:id="rId23"/>
    <p:sldId id="1809" r:id="rId24"/>
    <p:sldId id="1810" r:id="rId25"/>
    <p:sldId id="1811" r:id="rId26"/>
    <p:sldId id="1813" r:id="rId27"/>
    <p:sldId id="1812" r:id="rId28"/>
    <p:sldId id="538" r:id="rId29"/>
    <p:sldId id="1777" r:id="rId30"/>
    <p:sldId id="1814" r:id="rId31"/>
    <p:sldId id="1819" r:id="rId32"/>
    <p:sldId id="1815" r:id="rId33"/>
    <p:sldId id="1816" r:id="rId34"/>
    <p:sldId id="1817" r:id="rId35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41"/>
      <p:bold r:id="rId42"/>
      <p:italic r:id="rId43"/>
      <p:boldItalic r:id="rId44"/>
    </p:embeddedFont>
    <p:embeddedFont>
      <p:font typeface="微软雅黑" panose="020B0503020204020204" pitchFamily="34" charset="-122"/>
      <p:regular r:id="rId45"/>
    </p:embeddedFont>
    <p:embeddedFont>
      <p:font typeface="Impact" panose="020B0806030902050204" pitchFamily="34" charset="0"/>
      <p:regular r:id="rId46"/>
    </p:embeddedFont>
    <p:embeddedFont>
      <p:font typeface="黑体" panose="02010609060101010101" pitchFamily="49" charset="-122"/>
      <p:regular r:id="rId47"/>
    </p:embeddedFont>
    <p:embeddedFont>
      <p:font typeface="方正舒体" panose="02010601030101010101" pitchFamily="2" charset="-122"/>
      <p:regular r:id="rId48"/>
    </p:embeddedFont>
    <p:embeddedFont>
      <p:font typeface="FZXingKai-S04" panose="02010600030101010101" charset="-122"/>
      <p:regular r:id="rId49"/>
    </p:embeddedFont>
    <p:embeddedFont>
      <p:font typeface="楷体" panose="02010609060101010101" pitchFamily="49" charset="-122"/>
      <p:regular r:id="rId50"/>
    </p:embeddedFont>
    <p:embeddedFont>
      <p:font typeface="仿宋" panose="02010609060101010101" charset="-122"/>
      <p:regular r:id="rId51"/>
    </p:embeddedFont>
    <p:embeddedFont>
      <p:font typeface="Segoe Print" panose="02000600000000000000" charset="0"/>
      <p:regular r:id="rId52"/>
      <p:bold r:id="rId53"/>
    </p:embeddedFont>
  </p:embeddedFontLst>
  <p:custDataLst>
    <p:tags r:id="rId5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ao Tao" initials="TT" lastIdx="14" clrIdx="0"/>
  <p:cmAuthor id="2" name="Administrat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00"/>
    <a:srgbClr val="3297EC"/>
    <a:srgbClr val="CC00FF"/>
    <a:srgbClr val="00B0F0"/>
    <a:srgbClr val="FFFFCC"/>
    <a:srgbClr val="D60093"/>
    <a:srgbClr val="FFEBAD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5888" autoAdjust="0"/>
  </p:normalViewPr>
  <p:slideViewPr>
    <p:cSldViewPr snapToGrid="0">
      <p:cViewPr varScale="1">
        <p:scale>
          <a:sx n="111" d="100"/>
          <a:sy n="111" d="100"/>
        </p:scale>
        <p:origin x="-372" y="-84"/>
      </p:cViewPr>
      <p:guideLst>
        <p:guide orient="horz" pos="169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2.xml"/><Relationship Id="rId54" Type="http://schemas.openxmlformats.org/officeDocument/2006/relationships/tags" Target="tags/tag5.xml"/><Relationship Id="rId53" Type="http://schemas.openxmlformats.org/officeDocument/2006/relationships/font" Target="fonts/font13.fntdata"/><Relationship Id="rId52" Type="http://schemas.openxmlformats.org/officeDocument/2006/relationships/font" Target="fonts/font12.fntdata"/><Relationship Id="rId51" Type="http://schemas.openxmlformats.org/officeDocument/2006/relationships/font" Target="fonts/font11.fntdata"/><Relationship Id="rId50" Type="http://schemas.openxmlformats.org/officeDocument/2006/relationships/font" Target="fonts/font10.fntdata"/><Relationship Id="rId5" Type="http://schemas.openxmlformats.org/officeDocument/2006/relationships/slide" Target="slides/slide1.xml"/><Relationship Id="rId49" Type="http://schemas.openxmlformats.org/officeDocument/2006/relationships/font" Target="fonts/font9.fntdata"/><Relationship Id="rId48" Type="http://schemas.openxmlformats.org/officeDocument/2006/relationships/font" Target="fonts/font8.fntdata"/><Relationship Id="rId47" Type="http://schemas.openxmlformats.org/officeDocument/2006/relationships/font" Target="fonts/font7.fntdata"/><Relationship Id="rId46" Type="http://schemas.openxmlformats.org/officeDocument/2006/relationships/font" Target="fonts/font6.fntdata"/><Relationship Id="rId45" Type="http://schemas.openxmlformats.org/officeDocument/2006/relationships/font" Target="fonts/font5.fntdata"/><Relationship Id="rId44" Type="http://schemas.openxmlformats.org/officeDocument/2006/relationships/font" Target="fonts/font4.fntdata"/><Relationship Id="rId43" Type="http://schemas.openxmlformats.org/officeDocument/2006/relationships/font" Target="fonts/font3.fntdata"/><Relationship Id="rId42" Type="http://schemas.openxmlformats.org/officeDocument/2006/relationships/font" Target="fonts/font2.fntdata"/><Relationship Id="rId41" Type="http://schemas.openxmlformats.org/officeDocument/2006/relationships/font" Target="fonts/font1.fntdata"/><Relationship Id="rId40" Type="http://schemas.openxmlformats.org/officeDocument/2006/relationships/commentAuthors" Target="commentAuthors.xml"/><Relationship Id="rId4" Type="http://schemas.openxmlformats.org/officeDocument/2006/relationships/slideMaster" Target="slideMasters/slideMaster3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handoutMaster" Target="handoutMasters/handoutMaster1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4" Type="http://schemas.openxmlformats.org/officeDocument/2006/relationships/image" Target="../media/image6.wmf"/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4" Type="http://schemas.openxmlformats.org/officeDocument/2006/relationships/image" Target="../media/image10.wmf"/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buFontTx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buFontTx/>
              <a:buNone/>
              <a:defRPr sz="1200" dirty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buFontTx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2BD17BAC-F6D6-4629-AC21-71BACEF2D7FF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image" Target="../media/image33.png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Tx/>
              <a:buNone/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Tx/>
              <a:buNone/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dirty="0"/>
              <a:t>单击此处编辑母版文本样式</a:t>
            </a:r>
            <a:endParaRPr lang="zh-CN" altLang="en-US" noProof="0" dirty="0"/>
          </a:p>
          <a:p>
            <a:pPr lvl="1"/>
            <a:r>
              <a:rPr lang="zh-CN" altLang="en-US" noProof="0" dirty="0"/>
              <a:t>第二级</a:t>
            </a:r>
            <a:endParaRPr lang="zh-CN" altLang="en-US" noProof="0" dirty="0"/>
          </a:p>
          <a:p>
            <a:pPr lvl="2"/>
            <a:r>
              <a:rPr lang="zh-CN" altLang="en-US" noProof="0" dirty="0"/>
              <a:t>第三级</a:t>
            </a:r>
            <a:endParaRPr lang="zh-CN" altLang="en-US" noProof="0" dirty="0"/>
          </a:p>
          <a:p>
            <a:pPr lvl="3"/>
            <a:r>
              <a:rPr lang="zh-CN" altLang="en-US" noProof="0" dirty="0"/>
              <a:t>第四级</a:t>
            </a:r>
            <a:endParaRPr lang="zh-CN" altLang="en-US" noProof="0" dirty="0"/>
          </a:p>
          <a:p>
            <a:pPr lvl="4"/>
            <a:r>
              <a:rPr lang="zh-CN" altLang="en-US" noProof="0" dirty="0"/>
              <a:t>第五级</a:t>
            </a:r>
            <a:endParaRPr lang="zh-CN" altLang="en-US" noProof="0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Tx/>
              <a:buNone/>
              <a:defRPr sz="1200">
                <a:latin typeface="Arial" panose="020B0604020202020204" pitchFamily="34" charset="0"/>
                <a:ea typeface="黑体" panose="02010609060101010101" pitchFamily="49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Char char="•"/>
              <a:defRPr sz="1200">
                <a:ea typeface="黑体" panose="02010609060101010101" pitchFamily="49" charset="-122"/>
              </a:defRPr>
            </a:lvl1pPr>
          </a:lstStyle>
          <a:p>
            <a:fld id="{1DF0446C-F853-47D0-B54F-4757C7888A85}" type="slidenum">
              <a:rPr lang="en-US" altLang="en-US"/>
            </a:fld>
            <a:endParaRPr lang="en-US" altLang="en-US"/>
          </a:p>
        </p:txBody>
      </p:sp>
      <p:pic>
        <p:nvPicPr>
          <p:cNvPr id="47111" name="Picture 2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63" y="581025"/>
            <a:ext cx="1747837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400" name="TextBox 7"/>
          <p:cNvSpPr txBox="1">
            <a:spLocks noChangeArrowheads="1"/>
          </p:cNvSpPr>
          <p:nvPr/>
        </p:nvSpPr>
        <p:spPr bwMode="auto">
          <a:xfrm>
            <a:off x="3756025" y="3690938"/>
            <a:ext cx="24495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Tx/>
              <a:buNone/>
              <a:defRPr/>
            </a:pPr>
            <a:r>
              <a:rPr lang="zh-CN" altLang="en-US">
                <a:solidFill>
                  <a:srgbClr val="CC00FF"/>
                </a:solidFill>
                <a:latin typeface="方正舒体" panose="02010601030101010101" pitchFamily="2" charset="-122"/>
                <a:ea typeface="方正舒体" panose="02010601030101010101" pitchFamily="2" charset="-122"/>
                <a:sym typeface="+mn-ea"/>
              </a:rPr>
              <a:t>七彩城就梦想</a:t>
            </a:r>
            <a:endParaRPr lang="zh-CN" altLang="en-US">
              <a:solidFill>
                <a:srgbClr val="CC00FF"/>
              </a:solidFill>
              <a:latin typeface="方正舒体" panose="02010601030101010101" pitchFamily="2" charset="-122"/>
              <a:ea typeface="方正舒体" panose="02010601030101010101" pitchFamily="2" charset="-122"/>
              <a:sym typeface="+mn-ea"/>
            </a:endParaRPr>
          </a:p>
        </p:txBody>
      </p:sp>
      <p:sp>
        <p:nvSpPr>
          <p:cNvPr id="9" name="幻灯片图像占位符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</p:spPr>
      </p:sp>
      <p:sp>
        <p:nvSpPr>
          <p:cNvPr id="614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  <p:sp>
        <p:nvSpPr>
          <p:cNvPr id="614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/>
            <a:fld id="{9A0DB2DC-4C9A-4742-B13C-FB6460FD3503}" type="slidenum">
              <a:rPr lang="zh-CN" altLang="en-US" sz="1200" dirty="0">
                <a:solidFill>
                  <a:schemeClr val="tx1"/>
                </a:solidFill>
              </a:rPr>
            </a:fld>
            <a:endParaRPr lang="zh-CN" altLang="en-U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9E7EFAE-3406-414B-BE9A-269D62FFC03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74650" y="1135063"/>
            <a:ext cx="8229600" cy="33940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E865369-4893-4893-A4F8-DE8F7D4228D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1C2CBC6-236B-46EF-B658-5724E4E701B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F336DBD0-F85C-498B-8E36-7366C55D8A9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1B61816-E29E-480A-A91D-2E8AAE198A1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E48CCCF-F4C4-494C-A94C-134A5B9098F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50A1C60-FED8-412D-8200-69D758695F3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4DDCE1B-8093-4F10-987B-C6007C34D62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E64DDD9-AF8D-4DC9-8D91-1F0C44A2C18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74650" y="1135063"/>
            <a:ext cx="8229600" cy="33940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C95CD85-BDA5-4317-A2A1-A0563362ED4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99495B1C-DED8-437C-878D-98449A66E98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9C67855-45E2-4F89-972C-7768A2B5D55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684713"/>
            <a:ext cx="2133600" cy="3571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684713"/>
            <a:ext cx="2895600" cy="3571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684713"/>
            <a:ext cx="2133600" cy="3571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B522075-962E-4528-91CD-18215FB87B8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781" y="2914650"/>
            <a:ext cx="6400443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62" y="1200151"/>
            <a:ext cx="8229481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2871604D-03BF-41B3-97AC-7D44ACF5FE7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684713"/>
            <a:ext cx="2133600" cy="35718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684713"/>
            <a:ext cx="2895600" cy="35718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684713"/>
            <a:ext cx="2133600" cy="3571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1C09DCEA-E62B-4566-BB04-8886AB9F839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74650" y="1135063"/>
            <a:ext cx="8229600" cy="33940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AAA68AFD-C349-4D70-BAA0-06B578E5502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413658"/>
            <a:ext cx="7886700" cy="416922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4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5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6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lnSpc>
                <a:spcPct val="120000"/>
              </a:lnSpc>
              <a:defRPr sz="1400"/>
            </a:lvl1pPr>
          </a:lstStyle>
          <a:p>
            <a:fld id="{210E8E41-D588-47AF-B1C9-281EBBE29196}" type="slidenum">
              <a:rPr lang="zh-CN" altLang="zh-CN"/>
            </a:fld>
            <a:endParaRPr lang="zh-CN" altLang="zh-CN"/>
          </a:p>
        </p:txBody>
      </p:sp>
    </p:spTree>
  </p:cSld>
  <p:clrMapOvr>
    <a:masterClrMapping/>
  </p:clrMapOvr>
  <p:transition spd="slow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369219"/>
            <a:ext cx="3886200" cy="1574006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369219"/>
            <a:ext cx="3886200" cy="1574006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3057525"/>
            <a:ext cx="3886200" cy="1575197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3057525"/>
            <a:ext cx="3886200" cy="1575197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369219"/>
            <a:ext cx="3886200" cy="1574006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3057525"/>
            <a:ext cx="3886200" cy="1575197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/>
          <a:lstStyle/>
          <a:p>
            <a:pPr lvl="0" algn="r" eaLnBrk="1" fontAlgn="base" hangingPunct="1"/>
            <a:fld id="{9A0DB2DC-4C9A-4742-B13C-FB6460FD3503}" type="slidenum">
              <a:rPr lang="zh-CN" altLang="zh-CN" sz="140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zh-CN" sz="1400" strike="noStrike" noProof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8"/>
          </a:xfrm>
          <a:prstGeom prst="rect">
            <a:avLst/>
          </a:prstGeom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5094288"/>
            <a:ext cx="9144000" cy="508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kumimoji="1" lang="zh-CN" alt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0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F2FF2B81-74CE-43B2-91BC-FAD82A76335B}" type="slidenum">
              <a:rPr lang="zh-CN" altLang="en-US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684713"/>
            <a:ext cx="2133600" cy="35718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684713"/>
            <a:ext cx="2895600" cy="35718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684713"/>
            <a:ext cx="2133600" cy="3571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DDE36CF8-661F-4793-881F-DDA1E2772620}" type="slidenum">
              <a:rPr lang="zh-CN" altLang="en-US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74650" y="1135063"/>
            <a:ext cx="8229600" cy="33940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F04ED808-54E5-454D-82A6-6F4246E6E885}" type="slidenum">
              <a:rPr lang="zh-CN" altLang="en-US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random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</p:spPr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</p:spPr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683919"/>
            <a:ext cx="2133600" cy="357188"/>
          </a:xfrm>
        </p:spPr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  <p:sndAc>
      <p:stSnd>
        <p:snd r:embed="rId2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9.xml"/><Relationship Id="rId8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5" Type="http://schemas.openxmlformats.org/officeDocument/2006/relationships/theme" Target="../theme/theme2.xml"/><Relationship Id="rId14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3.xml"/><Relationship Id="rId8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8.xml"/><Relationship Id="rId3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6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44.xml"/><Relationship Id="rId1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5094288"/>
            <a:ext cx="9144000" cy="508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7" name="组合 2"/>
          <p:cNvGrpSpPr>
            <a:grpSpLocks noChangeAspect="1"/>
          </p:cNvGrpSpPr>
          <p:nvPr userDrawn="1"/>
        </p:nvGrpSpPr>
        <p:grpSpPr>
          <a:xfrm>
            <a:off x="8462963" y="4670425"/>
            <a:ext cx="539750" cy="509588"/>
            <a:chOff x="8129100" y="4468960"/>
            <a:chExt cx="793376" cy="749228"/>
          </a:xfrm>
        </p:grpSpPr>
        <p:grpSp>
          <p:nvGrpSpPr>
            <p:cNvPr id="8" name="组合 5"/>
            <p:cNvGrpSpPr/>
            <p:nvPr userDrawn="1"/>
          </p:nvGrpSpPr>
          <p:grpSpPr>
            <a:xfrm rot="-2735440">
              <a:off x="8130274" y="4756936"/>
              <a:ext cx="460078" cy="462426"/>
              <a:chOff x="9691036" y="494501"/>
              <a:chExt cx="460078" cy="462426"/>
            </a:xfrm>
          </p:grpSpPr>
          <p:sp>
            <p:nvSpPr>
              <p:cNvPr id="21" name="Freeform 304"/>
              <p:cNvSpPr/>
              <p:nvPr/>
            </p:nvSpPr>
            <p:spPr>
              <a:xfrm>
                <a:off x="9791971" y="494501"/>
                <a:ext cx="359143" cy="361491"/>
              </a:xfrm>
              <a:custGeom>
                <a:avLst/>
                <a:gdLst/>
                <a:ahLst/>
                <a:cxnLst>
                  <a:cxn ang="0">
                    <a:pos x="123509488" y="287112125"/>
                  </a:cxn>
                  <a:cxn ang="0">
                    <a:pos x="467572682" y="291529881"/>
                  </a:cxn>
                  <a:cxn ang="0">
                    <a:pos x="471983210" y="636064431"/>
                  </a:cxn>
                  <a:cxn ang="0">
                    <a:pos x="591082170" y="759742692"/>
                  </a:cxn>
                  <a:cxn ang="0">
                    <a:pos x="595492698" y="163433864"/>
                  </a:cxn>
                  <a:cxn ang="0">
                    <a:pos x="0" y="163433864"/>
                  </a:cxn>
                  <a:cxn ang="0">
                    <a:pos x="123509488" y="287112125"/>
                  </a:cxn>
                </a:cxnLst>
                <a:rect l="0" t="0" r="0" b="0"/>
                <a:pathLst>
                  <a:path w="171" h="172">
                    <a:moveTo>
                      <a:pt x="28" y="65"/>
                    </a:moveTo>
                    <a:cubicBezTo>
                      <a:pt x="51" y="45"/>
                      <a:pt x="85" y="45"/>
                      <a:pt x="106" y="66"/>
                    </a:cubicBezTo>
                    <a:cubicBezTo>
                      <a:pt x="127" y="87"/>
                      <a:pt x="127" y="121"/>
                      <a:pt x="107" y="144"/>
                    </a:cubicBezTo>
                    <a:cubicBezTo>
                      <a:pt x="134" y="172"/>
                      <a:pt x="134" y="172"/>
                      <a:pt x="134" y="172"/>
                    </a:cubicBezTo>
                    <a:cubicBezTo>
                      <a:pt x="171" y="133"/>
                      <a:pt x="171" y="73"/>
                      <a:pt x="135" y="37"/>
                    </a:cubicBezTo>
                    <a:cubicBezTo>
                      <a:pt x="98" y="0"/>
                      <a:pt x="39" y="1"/>
                      <a:pt x="0" y="37"/>
                    </a:cubicBezTo>
                    <a:lnTo>
                      <a:pt x="28" y="65"/>
                    </a:lnTo>
                    <a:close/>
                  </a:path>
                </a:pathLst>
              </a:custGeom>
              <a:solidFill>
                <a:srgbClr val="FFB103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Freeform 305"/>
              <p:cNvSpPr/>
              <p:nvPr/>
            </p:nvSpPr>
            <p:spPr>
              <a:xfrm>
                <a:off x="9691036" y="523842"/>
                <a:ext cx="433085" cy="433085"/>
              </a:xfrm>
              <a:custGeom>
                <a:avLst/>
                <a:gdLst/>
                <a:ahLst/>
                <a:cxnLst>
                  <a:cxn ang="0">
                    <a:pos x="0" y="86782488"/>
                  </a:cxn>
                  <a:cxn ang="0">
                    <a:pos x="85405770" y="0"/>
                  </a:cxn>
                  <a:cxn ang="0">
                    <a:pos x="508299776" y="422894005"/>
                  </a:cxn>
                  <a:cxn ang="0">
                    <a:pos x="421517288" y="508299776"/>
                  </a:cxn>
                  <a:cxn ang="0">
                    <a:pos x="0" y="86782488"/>
                  </a:cxn>
                </a:cxnLst>
                <a:rect l="0" t="0" r="0" b="0"/>
                <a:pathLst>
                  <a:path w="369" h="369">
                    <a:moveTo>
                      <a:pt x="0" y="63"/>
                    </a:moveTo>
                    <a:lnTo>
                      <a:pt x="62" y="0"/>
                    </a:lnTo>
                    <a:lnTo>
                      <a:pt x="369" y="307"/>
                    </a:lnTo>
                    <a:lnTo>
                      <a:pt x="306" y="369"/>
                    </a:lnTo>
                    <a:lnTo>
                      <a:pt x="0" y="63"/>
                    </a:lnTo>
                    <a:close/>
                  </a:path>
                </a:pathLst>
              </a:custGeom>
              <a:solidFill>
                <a:srgbClr val="FFB720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Freeform 306"/>
              <p:cNvSpPr/>
              <p:nvPr/>
            </p:nvSpPr>
            <p:spPr>
              <a:xfrm>
                <a:off x="10018489" y="900591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28927691"/>
                  </a:cxn>
                  <a:cxn ang="0">
                    <a:pos x="30305591" y="0"/>
                  </a:cxn>
                  <a:cxn ang="0">
                    <a:pos x="34438119" y="5510428"/>
                  </a:cxn>
                  <a:cxn ang="0">
                    <a:pos x="5510428" y="34438119"/>
                  </a:cxn>
                  <a:cxn ang="0">
                    <a:pos x="0" y="28927691"/>
                  </a:cxn>
                </a:cxnLst>
                <a:rect l="0" t="0" r="0" b="0"/>
                <a:pathLst>
                  <a:path w="25" h="25">
                    <a:moveTo>
                      <a:pt x="0" y="21"/>
                    </a:moveTo>
                    <a:lnTo>
                      <a:pt x="22" y="0"/>
                    </a:lnTo>
                    <a:lnTo>
                      <a:pt x="25" y="4"/>
                    </a:lnTo>
                    <a:lnTo>
                      <a:pt x="4" y="25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" name="Freeform 307"/>
              <p:cNvSpPr/>
              <p:nvPr/>
            </p:nvSpPr>
            <p:spPr>
              <a:xfrm>
                <a:off x="9975064" y="855991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30305591"/>
                  </a:cxn>
                  <a:cxn ang="0">
                    <a:pos x="28927691" y="0"/>
                  </a:cxn>
                  <a:cxn ang="0">
                    <a:pos x="34438119" y="5510428"/>
                  </a:cxn>
                  <a:cxn ang="0">
                    <a:pos x="4132527" y="34438119"/>
                  </a:cxn>
                  <a:cxn ang="0">
                    <a:pos x="0" y="30305591"/>
                  </a:cxn>
                </a:cxnLst>
                <a:rect l="0" t="0" r="0" b="0"/>
                <a:pathLst>
                  <a:path w="25" h="25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3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" name="Freeform 308"/>
              <p:cNvSpPr/>
              <p:nvPr/>
            </p:nvSpPr>
            <p:spPr>
              <a:xfrm>
                <a:off x="9935159" y="816087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30305591"/>
                  </a:cxn>
                  <a:cxn ang="0">
                    <a:pos x="28927691" y="0"/>
                  </a:cxn>
                  <a:cxn ang="0">
                    <a:pos x="34438119" y="5510428"/>
                  </a:cxn>
                  <a:cxn ang="0">
                    <a:pos x="4132527" y="34438119"/>
                  </a:cxn>
                  <a:cxn ang="0">
                    <a:pos x="0" y="30305591"/>
                  </a:cxn>
                </a:cxnLst>
                <a:rect l="0" t="0" r="0" b="0"/>
                <a:pathLst>
                  <a:path w="25" h="25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3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" name="Freeform 309"/>
              <p:cNvSpPr/>
              <p:nvPr/>
            </p:nvSpPr>
            <p:spPr>
              <a:xfrm>
                <a:off x="9890560" y="772660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28927691"/>
                  </a:cxn>
                  <a:cxn ang="0">
                    <a:pos x="28927691" y="0"/>
                  </a:cxn>
                  <a:cxn ang="0">
                    <a:pos x="34438119" y="4132527"/>
                  </a:cxn>
                  <a:cxn ang="0">
                    <a:pos x="5510428" y="34438119"/>
                  </a:cxn>
                  <a:cxn ang="0">
                    <a:pos x="0" y="28927691"/>
                  </a:cxn>
                </a:cxnLst>
                <a:rect l="0" t="0" r="0" b="0"/>
                <a:pathLst>
                  <a:path w="25" h="25">
                    <a:moveTo>
                      <a:pt x="0" y="21"/>
                    </a:moveTo>
                    <a:lnTo>
                      <a:pt x="21" y="0"/>
                    </a:lnTo>
                    <a:lnTo>
                      <a:pt x="25" y="3"/>
                    </a:lnTo>
                    <a:lnTo>
                      <a:pt x="4" y="25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" name="Freeform 310"/>
              <p:cNvSpPr/>
              <p:nvPr/>
            </p:nvSpPr>
            <p:spPr>
              <a:xfrm>
                <a:off x="9853002" y="733930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30305591"/>
                  </a:cxn>
                  <a:cxn ang="0">
                    <a:pos x="28927691" y="0"/>
                  </a:cxn>
                  <a:cxn ang="0">
                    <a:pos x="34438119" y="5510428"/>
                  </a:cxn>
                  <a:cxn ang="0">
                    <a:pos x="4132527" y="34438119"/>
                  </a:cxn>
                  <a:cxn ang="0">
                    <a:pos x="0" y="30305591"/>
                  </a:cxn>
                </a:cxnLst>
                <a:rect l="0" t="0" r="0" b="0"/>
                <a:pathLst>
                  <a:path w="25" h="25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3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" name="Freeform 311"/>
              <p:cNvSpPr/>
              <p:nvPr/>
            </p:nvSpPr>
            <p:spPr>
              <a:xfrm>
                <a:off x="9808403" y="690504"/>
                <a:ext cx="29342" cy="29342"/>
              </a:xfrm>
              <a:custGeom>
                <a:avLst/>
                <a:gdLst/>
                <a:ahLst/>
                <a:cxnLst>
                  <a:cxn ang="0">
                    <a:pos x="0" y="28927691"/>
                  </a:cxn>
                  <a:cxn ang="0">
                    <a:pos x="30305591" y="0"/>
                  </a:cxn>
                  <a:cxn ang="0">
                    <a:pos x="34438119" y="4132527"/>
                  </a:cxn>
                  <a:cxn ang="0">
                    <a:pos x="5510428" y="34438119"/>
                  </a:cxn>
                  <a:cxn ang="0">
                    <a:pos x="0" y="28927691"/>
                  </a:cxn>
                </a:cxnLst>
                <a:rect l="0" t="0" r="0" b="0"/>
                <a:pathLst>
                  <a:path w="25" h="25">
                    <a:moveTo>
                      <a:pt x="0" y="21"/>
                    </a:moveTo>
                    <a:lnTo>
                      <a:pt x="22" y="0"/>
                    </a:lnTo>
                    <a:lnTo>
                      <a:pt x="25" y="3"/>
                    </a:lnTo>
                    <a:lnTo>
                      <a:pt x="4" y="25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" name="Freeform 312"/>
              <p:cNvSpPr/>
              <p:nvPr/>
            </p:nvSpPr>
            <p:spPr>
              <a:xfrm>
                <a:off x="9760282" y="643557"/>
                <a:ext cx="31689" cy="29342"/>
              </a:xfrm>
              <a:custGeom>
                <a:avLst/>
                <a:gdLst/>
                <a:ahLst/>
                <a:cxnLst>
                  <a:cxn ang="0">
                    <a:pos x="0" y="30305591"/>
                  </a:cxn>
                  <a:cxn ang="0">
                    <a:pos x="28927362" y="0"/>
                  </a:cxn>
                  <a:cxn ang="0">
                    <a:pos x="37192323" y="5510428"/>
                  </a:cxn>
                  <a:cxn ang="0">
                    <a:pos x="6887076" y="34438119"/>
                  </a:cxn>
                  <a:cxn ang="0">
                    <a:pos x="0" y="30305591"/>
                  </a:cxn>
                </a:cxnLst>
                <a:rect l="0" t="0" r="0" b="0"/>
                <a:pathLst>
                  <a:path w="27" h="25">
                    <a:moveTo>
                      <a:pt x="0" y="22"/>
                    </a:moveTo>
                    <a:lnTo>
                      <a:pt x="21" y="0"/>
                    </a:lnTo>
                    <a:lnTo>
                      <a:pt x="27" y="4"/>
                    </a:lnTo>
                    <a:lnTo>
                      <a:pt x="5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" name="Freeform 313"/>
              <p:cNvSpPr/>
              <p:nvPr/>
            </p:nvSpPr>
            <p:spPr>
              <a:xfrm>
                <a:off x="9718030" y="598957"/>
                <a:ext cx="29342" cy="30515"/>
              </a:xfrm>
              <a:custGeom>
                <a:avLst/>
                <a:gdLst/>
                <a:ahLst/>
                <a:cxnLst>
                  <a:cxn ang="0">
                    <a:pos x="0" y="30303742"/>
                  </a:cxn>
                  <a:cxn ang="0">
                    <a:pos x="28927691" y="0"/>
                  </a:cxn>
                  <a:cxn ang="0">
                    <a:pos x="34438119" y="5510305"/>
                  </a:cxn>
                  <a:cxn ang="0">
                    <a:pos x="5510428" y="35814047"/>
                  </a:cxn>
                  <a:cxn ang="0">
                    <a:pos x="0" y="30303742"/>
                  </a:cxn>
                </a:cxnLst>
                <a:rect l="0" t="0" r="0" b="0"/>
                <a:pathLst>
                  <a:path w="25" h="26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4" y="26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9" name="组合 16"/>
            <p:cNvGrpSpPr/>
            <p:nvPr userDrawn="1"/>
          </p:nvGrpSpPr>
          <p:grpSpPr>
            <a:xfrm rot="2109475">
              <a:off x="8808629" y="4468960"/>
              <a:ext cx="113847" cy="630261"/>
              <a:chOff x="10155809" y="569616"/>
              <a:chExt cx="113847" cy="630261"/>
            </a:xfrm>
          </p:grpSpPr>
          <p:sp>
            <p:nvSpPr>
              <p:cNvPr id="10" name="Rectangle 315"/>
              <p:cNvSpPr>
                <a:spLocks noChangeArrowheads="1"/>
              </p:cNvSpPr>
              <p:nvPr/>
            </p:nvSpPr>
            <p:spPr bwMode="auto">
              <a:xfrm>
                <a:off x="10146930" y="672678"/>
                <a:ext cx="114339" cy="424796"/>
              </a:xfrm>
              <a:prstGeom prst="rect">
                <a:avLst/>
              </a:prstGeom>
              <a:solidFill>
                <a:srgbClr val="FFB7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1" name="Rectangle 316"/>
              <p:cNvSpPr>
                <a:spLocks noChangeArrowheads="1"/>
              </p:cNvSpPr>
              <p:nvPr/>
            </p:nvSpPr>
            <p:spPr bwMode="auto">
              <a:xfrm>
                <a:off x="10146930" y="672678"/>
                <a:ext cx="114339" cy="4247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2" name="Rectangle 317"/>
              <p:cNvSpPr>
                <a:spLocks noChangeArrowheads="1"/>
              </p:cNvSpPr>
              <p:nvPr/>
            </p:nvSpPr>
            <p:spPr bwMode="auto">
              <a:xfrm>
                <a:off x="10224974" y="669691"/>
                <a:ext cx="39670" cy="424796"/>
              </a:xfrm>
              <a:prstGeom prst="rect">
                <a:avLst/>
              </a:prstGeom>
              <a:solidFill>
                <a:srgbClr val="ED851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3" name="Rectangle 318"/>
              <p:cNvSpPr>
                <a:spLocks noChangeArrowheads="1"/>
              </p:cNvSpPr>
              <p:nvPr/>
            </p:nvSpPr>
            <p:spPr bwMode="auto">
              <a:xfrm>
                <a:off x="10183698" y="668190"/>
                <a:ext cx="37336" cy="424796"/>
              </a:xfrm>
              <a:prstGeom prst="rect">
                <a:avLst/>
              </a:prstGeom>
              <a:solidFill>
                <a:srgbClr val="F8901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4" name="Rectangle 319"/>
              <p:cNvSpPr>
                <a:spLocks noChangeArrowheads="1"/>
              </p:cNvSpPr>
              <p:nvPr/>
            </p:nvSpPr>
            <p:spPr bwMode="auto">
              <a:xfrm>
                <a:off x="10183698" y="668190"/>
                <a:ext cx="37336" cy="4247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5" name="Freeform 320"/>
              <p:cNvSpPr/>
              <p:nvPr/>
            </p:nvSpPr>
            <p:spPr>
              <a:xfrm>
                <a:off x="10195714" y="1170535"/>
                <a:ext cx="34037" cy="29342"/>
              </a:xfrm>
              <a:custGeom>
                <a:avLst/>
                <a:gdLst/>
                <a:ahLst/>
                <a:cxnLst>
                  <a:cxn ang="0">
                    <a:pos x="0" y="8785833"/>
                  </a:cxn>
                  <a:cxn ang="0">
                    <a:pos x="36204731" y="61496640"/>
                  </a:cxn>
                  <a:cxn ang="0">
                    <a:pos x="72407336" y="8785833"/>
                  </a:cxn>
                  <a:cxn ang="0">
                    <a:pos x="36204731" y="0"/>
                  </a:cxn>
                  <a:cxn ang="0">
                    <a:pos x="0" y="8785833"/>
                  </a:cxn>
                </a:cxnLst>
                <a:rect l="0" t="0" r="0" b="0"/>
                <a:pathLst>
                  <a:path w="16" h="14">
                    <a:moveTo>
                      <a:pt x="0" y="2"/>
                    </a:moveTo>
                    <a:cubicBezTo>
                      <a:pt x="8" y="14"/>
                      <a:pt x="8" y="14"/>
                      <a:pt x="8" y="14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3" y="1"/>
                      <a:pt x="11" y="0"/>
                      <a:pt x="8" y="0"/>
                    </a:cubicBezTo>
                    <a:cubicBezTo>
                      <a:pt x="5" y="0"/>
                      <a:pt x="2" y="1"/>
                      <a:pt x="0" y="2"/>
                    </a:cubicBezTo>
                    <a:close/>
                  </a:path>
                </a:pathLst>
              </a:custGeom>
              <a:solidFill>
                <a:srgbClr val="E74C3C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Rectangle 321"/>
              <p:cNvSpPr>
                <a:spLocks noChangeArrowheads="1"/>
              </p:cNvSpPr>
              <p:nvPr/>
            </p:nvSpPr>
            <p:spPr bwMode="auto">
              <a:xfrm>
                <a:off x="10146514" y="631515"/>
                <a:ext cx="116674" cy="35011"/>
              </a:xfrm>
              <a:prstGeom prst="rect">
                <a:avLst/>
              </a:prstGeom>
              <a:solidFill>
                <a:srgbClr val="D1D3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7" name="Rectangle 322"/>
              <p:cNvSpPr>
                <a:spLocks noChangeArrowheads="1"/>
              </p:cNvSpPr>
              <p:nvPr/>
            </p:nvSpPr>
            <p:spPr bwMode="auto">
              <a:xfrm>
                <a:off x="10154814" y="620520"/>
                <a:ext cx="114339" cy="32677"/>
              </a:xfrm>
              <a:prstGeom prst="rect">
                <a:avLst/>
              </a:prstGeom>
              <a:solidFill>
                <a:srgbClr val="BCBE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8" name="Rectangle 323"/>
              <p:cNvSpPr>
                <a:spLocks noChangeArrowheads="1"/>
              </p:cNvSpPr>
              <p:nvPr/>
            </p:nvSpPr>
            <p:spPr bwMode="auto">
              <a:xfrm>
                <a:off x="10141839" y="617630"/>
                <a:ext cx="119006" cy="16338"/>
              </a:xfrm>
              <a:prstGeom prst="rect">
                <a:avLst/>
              </a:prstGeom>
              <a:solidFill>
                <a:srgbClr val="9395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en-US" altLang="zh-CN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19" name="Freeform 324"/>
              <p:cNvSpPr/>
              <p:nvPr/>
            </p:nvSpPr>
            <p:spPr>
              <a:xfrm>
                <a:off x="10155809" y="569616"/>
                <a:ext cx="113846" cy="50468"/>
              </a:xfrm>
              <a:custGeom>
                <a:avLst/>
                <a:gdLst/>
                <a:ahLst/>
                <a:cxnLst>
                  <a:cxn ang="0">
                    <a:pos x="120008442" y="0"/>
                  </a:cxn>
                  <a:cxn ang="0">
                    <a:pos x="0" y="106125793"/>
                  </a:cxn>
                  <a:cxn ang="0">
                    <a:pos x="240016884" y="106125793"/>
                  </a:cxn>
                  <a:cxn ang="0">
                    <a:pos x="120008442" y="0"/>
                  </a:cxn>
                </a:cxnLst>
                <a:rect l="0" t="0" r="0" b="0"/>
                <a:pathLst>
                  <a:path w="54" h="24">
                    <a:moveTo>
                      <a:pt x="27" y="0"/>
                    </a:moveTo>
                    <a:cubicBezTo>
                      <a:pt x="12" y="0"/>
                      <a:pt x="0" y="11"/>
                      <a:pt x="0" y="24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11"/>
                      <a:pt x="42" y="0"/>
                      <a:pt x="27" y="0"/>
                    </a:cubicBezTo>
                    <a:close/>
                  </a:path>
                </a:pathLst>
              </a:custGeom>
              <a:solidFill>
                <a:srgbClr val="E24348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Freeform 325"/>
              <p:cNvSpPr/>
              <p:nvPr/>
            </p:nvSpPr>
            <p:spPr>
              <a:xfrm>
                <a:off x="10155809" y="1077815"/>
                <a:ext cx="113846" cy="96241"/>
              </a:xfrm>
              <a:custGeom>
                <a:avLst/>
                <a:gdLst/>
                <a:ahLst/>
                <a:cxnLst>
                  <a:cxn ang="0">
                    <a:pos x="84450541" y="201355002"/>
                  </a:cxn>
                  <a:cxn ang="0">
                    <a:pos x="120008442" y="192601255"/>
                  </a:cxn>
                  <a:cxn ang="0">
                    <a:pos x="155566342" y="201355002"/>
                  </a:cxn>
                  <a:cxn ang="0">
                    <a:pos x="240016884" y="35019171"/>
                  </a:cxn>
                  <a:cxn ang="0">
                    <a:pos x="200014772" y="0"/>
                  </a:cxn>
                  <a:cxn ang="0">
                    <a:pos x="160010553" y="35019171"/>
                  </a:cxn>
                  <a:cxn ang="0">
                    <a:pos x="120008442" y="0"/>
                  </a:cxn>
                  <a:cxn ang="0">
                    <a:pos x="80006331" y="35019171"/>
                  </a:cxn>
                  <a:cxn ang="0">
                    <a:pos x="40002111" y="0"/>
                  </a:cxn>
                  <a:cxn ang="0">
                    <a:pos x="0" y="35019171"/>
                  </a:cxn>
                  <a:cxn ang="0">
                    <a:pos x="84450541" y="201355002"/>
                  </a:cxn>
                </a:cxnLst>
                <a:rect l="0" t="0" r="0" b="0"/>
                <a:pathLst>
                  <a:path w="54" h="46">
                    <a:moveTo>
                      <a:pt x="19" y="46"/>
                    </a:moveTo>
                    <a:cubicBezTo>
                      <a:pt x="21" y="45"/>
                      <a:pt x="24" y="44"/>
                      <a:pt x="27" y="44"/>
                    </a:cubicBezTo>
                    <a:cubicBezTo>
                      <a:pt x="30" y="44"/>
                      <a:pt x="32" y="45"/>
                      <a:pt x="35" y="46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4"/>
                      <a:pt x="50" y="0"/>
                      <a:pt x="45" y="0"/>
                    </a:cubicBezTo>
                    <a:cubicBezTo>
                      <a:pt x="40" y="0"/>
                      <a:pt x="36" y="4"/>
                      <a:pt x="36" y="8"/>
                    </a:cubicBezTo>
                    <a:cubicBezTo>
                      <a:pt x="36" y="4"/>
                      <a:pt x="32" y="0"/>
                      <a:pt x="27" y="0"/>
                    </a:cubicBezTo>
                    <a:cubicBezTo>
                      <a:pt x="22" y="0"/>
                      <a:pt x="18" y="4"/>
                      <a:pt x="18" y="8"/>
                    </a:cubicBezTo>
                    <a:cubicBezTo>
                      <a:pt x="18" y="4"/>
                      <a:pt x="14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lnTo>
                      <a:pt x="19" y="46"/>
                    </a:lnTo>
                    <a:close/>
                  </a:path>
                </a:pathLst>
              </a:custGeom>
              <a:solidFill>
                <a:srgbClr val="F4CFB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31" name="组合 1"/>
          <p:cNvGrpSpPr>
            <a:grpSpLocks noChangeAspect="1"/>
          </p:cNvGrpSpPr>
          <p:nvPr userDrawn="1"/>
        </p:nvGrpSpPr>
        <p:grpSpPr>
          <a:xfrm>
            <a:off x="50800" y="4670425"/>
            <a:ext cx="755650" cy="417513"/>
            <a:chOff x="50446" y="4572401"/>
            <a:chExt cx="938635" cy="517558"/>
          </a:xfrm>
        </p:grpSpPr>
        <p:sp>
          <p:nvSpPr>
            <p:cNvPr id="32" name="Freeform 60"/>
            <p:cNvSpPr>
              <a:spLocks noChangeAspect="1" noEditPoints="1"/>
            </p:cNvSpPr>
            <p:nvPr/>
          </p:nvSpPr>
          <p:spPr bwMode="auto">
            <a:xfrm>
              <a:off x="50446" y="4572401"/>
              <a:ext cx="502841" cy="501815"/>
            </a:xfrm>
            <a:custGeom>
              <a:avLst/>
              <a:gdLst>
                <a:gd name="T0" fmla="*/ 0 w 196"/>
                <a:gd name="T1" fmla="*/ 30 h 196"/>
                <a:gd name="T2" fmla="*/ 196 w 196"/>
                <a:gd name="T3" fmla="*/ 165 h 196"/>
                <a:gd name="T4" fmla="*/ 8 w 196"/>
                <a:gd name="T5" fmla="*/ 30 h 196"/>
                <a:gd name="T6" fmla="*/ 26 w 196"/>
                <a:gd name="T7" fmla="*/ 18 h 196"/>
                <a:gd name="T8" fmla="*/ 8 w 196"/>
                <a:gd name="T9" fmla="*/ 30 h 196"/>
                <a:gd name="T10" fmla="*/ 22 w 196"/>
                <a:gd name="T11" fmla="*/ 30 h 196"/>
                <a:gd name="T12" fmla="*/ 20 w 196"/>
                <a:gd name="T13" fmla="*/ 42 h 196"/>
                <a:gd name="T14" fmla="*/ 22 w 196"/>
                <a:gd name="T15" fmla="*/ 46 h 196"/>
                <a:gd name="T16" fmla="*/ 42 w 196"/>
                <a:gd name="T17" fmla="*/ 34 h 196"/>
                <a:gd name="T18" fmla="*/ 22 w 196"/>
                <a:gd name="T19" fmla="*/ 46 h 196"/>
                <a:gd name="T20" fmla="*/ 38 w 196"/>
                <a:gd name="T21" fmla="*/ 46 h 196"/>
                <a:gd name="T22" fmla="*/ 34 w 196"/>
                <a:gd name="T23" fmla="*/ 57 h 196"/>
                <a:gd name="T24" fmla="*/ 38 w 196"/>
                <a:gd name="T25" fmla="*/ 61 h 196"/>
                <a:gd name="T26" fmla="*/ 58 w 196"/>
                <a:gd name="T27" fmla="*/ 49 h 196"/>
                <a:gd name="T28" fmla="*/ 38 w 196"/>
                <a:gd name="T29" fmla="*/ 61 h 196"/>
                <a:gd name="T30" fmla="*/ 54 w 196"/>
                <a:gd name="T31" fmla="*/ 61 h 196"/>
                <a:gd name="T32" fmla="*/ 50 w 196"/>
                <a:gd name="T33" fmla="*/ 73 h 196"/>
                <a:gd name="T34" fmla="*/ 54 w 196"/>
                <a:gd name="T35" fmla="*/ 76 h 196"/>
                <a:gd name="T36" fmla="*/ 73 w 196"/>
                <a:gd name="T37" fmla="*/ 65 h 196"/>
                <a:gd name="T38" fmla="*/ 54 w 196"/>
                <a:gd name="T39" fmla="*/ 76 h 196"/>
                <a:gd name="T40" fmla="*/ 69 w 196"/>
                <a:gd name="T41" fmla="*/ 76 h 196"/>
                <a:gd name="T42" fmla="*/ 65 w 196"/>
                <a:gd name="T43" fmla="*/ 88 h 196"/>
                <a:gd name="T44" fmla="*/ 69 w 196"/>
                <a:gd name="T45" fmla="*/ 91 h 196"/>
                <a:gd name="T46" fmla="*/ 89 w 196"/>
                <a:gd name="T47" fmla="*/ 80 h 196"/>
                <a:gd name="T48" fmla="*/ 69 w 196"/>
                <a:gd name="T49" fmla="*/ 91 h 196"/>
                <a:gd name="T50" fmla="*/ 85 w 196"/>
                <a:gd name="T51" fmla="*/ 91 h 196"/>
                <a:gd name="T52" fmla="*/ 81 w 196"/>
                <a:gd name="T53" fmla="*/ 103 h 196"/>
                <a:gd name="T54" fmla="*/ 85 w 196"/>
                <a:gd name="T55" fmla="*/ 107 h 196"/>
                <a:gd name="T56" fmla="*/ 104 w 196"/>
                <a:gd name="T57" fmla="*/ 95 h 196"/>
                <a:gd name="T58" fmla="*/ 85 w 196"/>
                <a:gd name="T59" fmla="*/ 107 h 196"/>
                <a:gd name="T60" fmla="*/ 100 w 196"/>
                <a:gd name="T61" fmla="*/ 107 h 196"/>
                <a:gd name="T62" fmla="*/ 96 w 196"/>
                <a:gd name="T63" fmla="*/ 119 h 196"/>
                <a:gd name="T64" fmla="*/ 100 w 196"/>
                <a:gd name="T65" fmla="*/ 123 h 196"/>
                <a:gd name="T66" fmla="*/ 119 w 196"/>
                <a:gd name="T67" fmla="*/ 111 h 196"/>
                <a:gd name="T68" fmla="*/ 100 w 196"/>
                <a:gd name="T69" fmla="*/ 123 h 196"/>
                <a:gd name="T70" fmla="*/ 115 w 196"/>
                <a:gd name="T71" fmla="*/ 123 h 196"/>
                <a:gd name="T72" fmla="*/ 111 w 196"/>
                <a:gd name="T73" fmla="*/ 133 h 196"/>
                <a:gd name="T74" fmla="*/ 115 w 196"/>
                <a:gd name="T75" fmla="*/ 137 h 196"/>
                <a:gd name="T76" fmla="*/ 135 w 196"/>
                <a:gd name="T77" fmla="*/ 127 h 196"/>
                <a:gd name="T78" fmla="*/ 115 w 196"/>
                <a:gd name="T79" fmla="*/ 137 h 196"/>
                <a:gd name="T80" fmla="*/ 131 w 196"/>
                <a:gd name="T81" fmla="*/ 137 h 196"/>
                <a:gd name="T82" fmla="*/ 127 w 196"/>
                <a:gd name="T83" fmla="*/ 149 h 196"/>
                <a:gd name="T84" fmla="*/ 131 w 196"/>
                <a:gd name="T85" fmla="*/ 153 h 196"/>
                <a:gd name="T86" fmla="*/ 149 w 196"/>
                <a:gd name="T87" fmla="*/ 141 h 196"/>
                <a:gd name="T88" fmla="*/ 131 w 196"/>
                <a:gd name="T89" fmla="*/ 153 h 196"/>
                <a:gd name="T90" fmla="*/ 147 w 196"/>
                <a:gd name="T91" fmla="*/ 153 h 196"/>
                <a:gd name="T92" fmla="*/ 143 w 196"/>
                <a:gd name="T93" fmla="*/ 165 h 196"/>
                <a:gd name="T94" fmla="*/ 147 w 196"/>
                <a:gd name="T95" fmla="*/ 169 h 196"/>
                <a:gd name="T96" fmla="*/ 165 w 196"/>
                <a:gd name="T97" fmla="*/ 157 h 196"/>
                <a:gd name="T98" fmla="*/ 147 w 196"/>
                <a:gd name="T99" fmla="*/ 169 h 196"/>
                <a:gd name="T100" fmla="*/ 161 w 196"/>
                <a:gd name="T101" fmla="*/ 169 h 196"/>
                <a:gd name="T102" fmla="*/ 157 w 196"/>
                <a:gd name="T103" fmla="*/ 180 h 196"/>
                <a:gd name="T104" fmla="*/ 161 w 196"/>
                <a:gd name="T105" fmla="*/ 184 h 196"/>
                <a:gd name="T106" fmla="*/ 181 w 196"/>
                <a:gd name="T107" fmla="*/ 173 h 196"/>
                <a:gd name="T108" fmla="*/ 161 w 196"/>
                <a:gd name="T109" fmla="*/ 18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96" h="196">
                  <a:moveTo>
                    <a:pt x="30" y="0"/>
                  </a:moveTo>
                  <a:lnTo>
                    <a:pt x="0" y="30"/>
                  </a:lnTo>
                  <a:lnTo>
                    <a:pt x="165" y="196"/>
                  </a:lnTo>
                  <a:lnTo>
                    <a:pt x="196" y="165"/>
                  </a:lnTo>
                  <a:lnTo>
                    <a:pt x="30" y="0"/>
                  </a:lnTo>
                  <a:close/>
                  <a:moveTo>
                    <a:pt x="8" y="30"/>
                  </a:moveTo>
                  <a:lnTo>
                    <a:pt x="22" y="14"/>
                  </a:lnTo>
                  <a:lnTo>
                    <a:pt x="26" y="18"/>
                  </a:lnTo>
                  <a:lnTo>
                    <a:pt x="12" y="34"/>
                  </a:lnTo>
                  <a:lnTo>
                    <a:pt x="8" y="30"/>
                  </a:lnTo>
                  <a:close/>
                  <a:moveTo>
                    <a:pt x="16" y="38"/>
                  </a:moveTo>
                  <a:lnTo>
                    <a:pt x="22" y="30"/>
                  </a:lnTo>
                  <a:lnTo>
                    <a:pt x="26" y="34"/>
                  </a:lnTo>
                  <a:lnTo>
                    <a:pt x="20" y="42"/>
                  </a:lnTo>
                  <a:lnTo>
                    <a:pt x="16" y="38"/>
                  </a:lnTo>
                  <a:close/>
                  <a:moveTo>
                    <a:pt x="22" y="46"/>
                  </a:moveTo>
                  <a:lnTo>
                    <a:pt x="38" y="30"/>
                  </a:lnTo>
                  <a:lnTo>
                    <a:pt x="42" y="34"/>
                  </a:lnTo>
                  <a:lnTo>
                    <a:pt x="26" y="49"/>
                  </a:lnTo>
                  <a:lnTo>
                    <a:pt x="22" y="46"/>
                  </a:lnTo>
                  <a:close/>
                  <a:moveTo>
                    <a:pt x="30" y="53"/>
                  </a:moveTo>
                  <a:lnTo>
                    <a:pt x="38" y="46"/>
                  </a:lnTo>
                  <a:lnTo>
                    <a:pt x="42" y="49"/>
                  </a:lnTo>
                  <a:lnTo>
                    <a:pt x="34" y="57"/>
                  </a:lnTo>
                  <a:lnTo>
                    <a:pt x="30" y="53"/>
                  </a:lnTo>
                  <a:close/>
                  <a:moveTo>
                    <a:pt x="38" y="61"/>
                  </a:moveTo>
                  <a:lnTo>
                    <a:pt x="54" y="46"/>
                  </a:lnTo>
                  <a:lnTo>
                    <a:pt x="58" y="49"/>
                  </a:lnTo>
                  <a:lnTo>
                    <a:pt x="42" y="65"/>
                  </a:lnTo>
                  <a:lnTo>
                    <a:pt x="38" y="61"/>
                  </a:lnTo>
                  <a:close/>
                  <a:moveTo>
                    <a:pt x="46" y="69"/>
                  </a:moveTo>
                  <a:lnTo>
                    <a:pt x="54" y="61"/>
                  </a:lnTo>
                  <a:lnTo>
                    <a:pt x="58" y="65"/>
                  </a:lnTo>
                  <a:lnTo>
                    <a:pt x="50" y="73"/>
                  </a:lnTo>
                  <a:lnTo>
                    <a:pt x="46" y="69"/>
                  </a:lnTo>
                  <a:close/>
                  <a:moveTo>
                    <a:pt x="54" y="76"/>
                  </a:moveTo>
                  <a:lnTo>
                    <a:pt x="69" y="61"/>
                  </a:lnTo>
                  <a:lnTo>
                    <a:pt x="73" y="65"/>
                  </a:lnTo>
                  <a:lnTo>
                    <a:pt x="58" y="80"/>
                  </a:lnTo>
                  <a:lnTo>
                    <a:pt x="54" y="76"/>
                  </a:lnTo>
                  <a:close/>
                  <a:moveTo>
                    <a:pt x="62" y="84"/>
                  </a:moveTo>
                  <a:lnTo>
                    <a:pt x="69" y="76"/>
                  </a:lnTo>
                  <a:lnTo>
                    <a:pt x="73" y="80"/>
                  </a:lnTo>
                  <a:lnTo>
                    <a:pt x="65" y="88"/>
                  </a:lnTo>
                  <a:lnTo>
                    <a:pt x="62" y="84"/>
                  </a:lnTo>
                  <a:close/>
                  <a:moveTo>
                    <a:pt x="69" y="91"/>
                  </a:moveTo>
                  <a:lnTo>
                    <a:pt x="85" y="76"/>
                  </a:lnTo>
                  <a:lnTo>
                    <a:pt x="89" y="80"/>
                  </a:lnTo>
                  <a:lnTo>
                    <a:pt x="73" y="95"/>
                  </a:lnTo>
                  <a:lnTo>
                    <a:pt x="69" y="91"/>
                  </a:lnTo>
                  <a:close/>
                  <a:moveTo>
                    <a:pt x="77" y="99"/>
                  </a:moveTo>
                  <a:lnTo>
                    <a:pt x="85" y="91"/>
                  </a:lnTo>
                  <a:lnTo>
                    <a:pt x="89" y="95"/>
                  </a:lnTo>
                  <a:lnTo>
                    <a:pt x="81" y="103"/>
                  </a:lnTo>
                  <a:lnTo>
                    <a:pt x="77" y="99"/>
                  </a:lnTo>
                  <a:close/>
                  <a:moveTo>
                    <a:pt x="85" y="107"/>
                  </a:moveTo>
                  <a:lnTo>
                    <a:pt x="100" y="91"/>
                  </a:lnTo>
                  <a:lnTo>
                    <a:pt x="104" y="95"/>
                  </a:lnTo>
                  <a:lnTo>
                    <a:pt x="89" y="111"/>
                  </a:lnTo>
                  <a:lnTo>
                    <a:pt x="85" y="107"/>
                  </a:lnTo>
                  <a:close/>
                  <a:moveTo>
                    <a:pt x="93" y="115"/>
                  </a:moveTo>
                  <a:lnTo>
                    <a:pt x="100" y="107"/>
                  </a:lnTo>
                  <a:lnTo>
                    <a:pt x="104" y="111"/>
                  </a:lnTo>
                  <a:lnTo>
                    <a:pt x="96" y="119"/>
                  </a:lnTo>
                  <a:lnTo>
                    <a:pt x="93" y="115"/>
                  </a:lnTo>
                  <a:close/>
                  <a:moveTo>
                    <a:pt x="100" y="123"/>
                  </a:moveTo>
                  <a:lnTo>
                    <a:pt x="115" y="107"/>
                  </a:lnTo>
                  <a:lnTo>
                    <a:pt x="119" y="111"/>
                  </a:lnTo>
                  <a:lnTo>
                    <a:pt x="104" y="127"/>
                  </a:lnTo>
                  <a:lnTo>
                    <a:pt x="100" y="123"/>
                  </a:lnTo>
                  <a:close/>
                  <a:moveTo>
                    <a:pt x="108" y="131"/>
                  </a:moveTo>
                  <a:lnTo>
                    <a:pt x="115" y="123"/>
                  </a:lnTo>
                  <a:lnTo>
                    <a:pt x="119" y="127"/>
                  </a:lnTo>
                  <a:lnTo>
                    <a:pt x="111" y="133"/>
                  </a:lnTo>
                  <a:lnTo>
                    <a:pt x="108" y="131"/>
                  </a:lnTo>
                  <a:close/>
                  <a:moveTo>
                    <a:pt x="115" y="137"/>
                  </a:moveTo>
                  <a:lnTo>
                    <a:pt x="131" y="123"/>
                  </a:lnTo>
                  <a:lnTo>
                    <a:pt x="135" y="127"/>
                  </a:lnTo>
                  <a:lnTo>
                    <a:pt x="119" y="141"/>
                  </a:lnTo>
                  <a:lnTo>
                    <a:pt x="115" y="137"/>
                  </a:lnTo>
                  <a:close/>
                  <a:moveTo>
                    <a:pt x="123" y="145"/>
                  </a:moveTo>
                  <a:lnTo>
                    <a:pt x="131" y="137"/>
                  </a:lnTo>
                  <a:lnTo>
                    <a:pt x="135" y="141"/>
                  </a:lnTo>
                  <a:lnTo>
                    <a:pt x="127" y="149"/>
                  </a:lnTo>
                  <a:lnTo>
                    <a:pt x="123" y="145"/>
                  </a:lnTo>
                  <a:close/>
                  <a:moveTo>
                    <a:pt x="131" y="153"/>
                  </a:moveTo>
                  <a:lnTo>
                    <a:pt x="147" y="137"/>
                  </a:lnTo>
                  <a:lnTo>
                    <a:pt x="149" y="141"/>
                  </a:lnTo>
                  <a:lnTo>
                    <a:pt x="135" y="157"/>
                  </a:lnTo>
                  <a:lnTo>
                    <a:pt x="131" y="153"/>
                  </a:lnTo>
                  <a:close/>
                  <a:moveTo>
                    <a:pt x="139" y="161"/>
                  </a:moveTo>
                  <a:lnTo>
                    <a:pt x="147" y="153"/>
                  </a:lnTo>
                  <a:lnTo>
                    <a:pt x="149" y="157"/>
                  </a:lnTo>
                  <a:lnTo>
                    <a:pt x="143" y="165"/>
                  </a:lnTo>
                  <a:lnTo>
                    <a:pt x="139" y="161"/>
                  </a:lnTo>
                  <a:close/>
                  <a:moveTo>
                    <a:pt x="147" y="169"/>
                  </a:moveTo>
                  <a:lnTo>
                    <a:pt x="161" y="153"/>
                  </a:lnTo>
                  <a:lnTo>
                    <a:pt x="165" y="157"/>
                  </a:lnTo>
                  <a:lnTo>
                    <a:pt x="149" y="173"/>
                  </a:lnTo>
                  <a:lnTo>
                    <a:pt x="147" y="169"/>
                  </a:lnTo>
                  <a:close/>
                  <a:moveTo>
                    <a:pt x="153" y="176"/>
                  </a:moveTo>
                  <a:lnTo>
                    <a:pt x="161" y="169"/>
                  </a:lnTo>
                  <a:lnTo>
                    <a:pt x="165" y="173"/>
                  </a:lnTo>
                  <a:lnTo>
                    <a:pt x="157" y="180"/>
                  </a:lnTo>
                  <a:lnTo>
                    <a:pt x="153" y="176"/>
                  </a:lnTo>
                  <a:close/>
                  <a:moveTo>
                    <a:pt x="161" y="184"/>
                  </a:moveTo>
                  <a:lnTo>
                    <a:pt x="177" y="169"/>
                  </a:lnTo>
                  <a:lnTo>
                    <a:pt x="181" y="173"/>
                  </a:lnTo>
                  <a:lnTo>
                    <a:pt x="165" y="188"/>
                  </a:lnTo>
                  <a:lnTo>
                    <a:pt x="161" y="18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33" name="组合 28"/>
            <p:cNvGrpSpPr>
              <a:grpSpLocks noChangeAspect="1"/>
            </p:cNvGrpSpPr>
            <p:nvPr userDrawn="1"/>
          </p:nvGrpSpPr>
          <p:grpSpPr>
            <a:xfrm>
              <a:off x="590618" y="4691496"/>
              <a:ext cx="398463" cy="398463"/>
              <a:chOff x="6531804" y="2008188"/>
              <a:chExt cx="962025" cy="962025"/>
            </a:xfrm>
          </p:grpSpPr>
          <p:sp>
            <p:nvSpPr>
              <p:cNvPr id="34" name="Rectangle 169"/>
              <p:cNvSpPr>
                <a:spLocks noChangeArrowheads="1"/>
              </p:cNvSpPr>
              <p:nvPr/>
            </p:nvSpPr>
            <p:spPr bwMode="auto">
              <a:xfrm>
                <a:off x="7374808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5" name="Rectangle 170"/>
              <p:cNvSpPr>
                <a:spLocks noChangeArrowheads="1"/>
              </p:cNvSpPr>
              <p:nvPr/>
            </p:nvSpPr>
            <p:spPr bwMode="auto">
              <a:xfrm>
                <a:off x="7284350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6" name="Rectangle 171"/>
              <p:cNvSpPr>
                <a:spLocks noChangeArrowheads="1"/>
              </p:cNvSpPr>
              <p:nvPr/>
            </p:nvSpPr>
            <p:spPr bwMode="auto">
              <a:xfrm>
                <a:off x="7193894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7" name="Rectangle 172"/>
              <p:cNvSpPr>
                <a:spLocks noChangeArrowheads="1"/>
              </p:cNvSpPr>
              <p:nvPr/>
            </p:nvSpPr>
            <p:spPr bwMode="auto">
              <a:xfrm>
                <a:off x="7103435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8" name="Rectangle 173"/>
              <p:cNvSpPr>
                <a:spLocks noChangeArrowheads="1"/>
              </p:cNvSpPr>
              <p:nvPr/>
            </p:nvSpPr>
            <p:spPr bwMode="auto">
              <a:xfrm>
                <a:off x="7012980" y="2732654"/>
                <a:ext cx="61890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39" name="Rectangle 174"/>
              <p:cNvSpPr>
                <a:spLocks noChangeArrowheads="1"/>
              </p:cNvSpPr>
              <p:nvPr/>
            </p:nvSpPr>
            <p:spPr bwMode="auto">
              <a:xfrm>
                <a:off x="6589259" y="2732654"/>
                <a:ext cx="61893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0" name="Rectangle 175"/>
              <p:cNvSpPr>
                <a:spLocks noChangeArrowheads="1"/>
              </p:cNvSpPr>
              <p:nvPr/>
            </p:nvSpPr>
            <p:spPr bwMode="auto">
              <a:xfrm>
                <a:off x="6679717" y="2732654"/>
                <a:ext cx="61890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1" name="Rectangle 176"/>
              <p:cNvSpPr>
                <a:spLocks noChangeArrowheads="1"/>
              </p:cNvSpPr>
              <p:nvPr/>
            </p:nvSpPr>
            <p:spPr bwMode="auto">
              <a:xfrm>
                <a:off x="6770173" y="2732654"/>
                <a:ext cx="61893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2" name="Rectangle 177"/>
              <p:cNvSpPr>
                <a:spLocks noChangeArrowheads="1"/>
              </p:cNvSpPr>
              <p:nvPr/>
            </p:nvSpPr>
            <p:spPr bwMode="auto">
              <a:xfrm>
                <a:off x="6860631" y="2732654"/>
                <a:ext cx="61890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43" name="Freeform 178"/>
              <p:cNvSpPr>
                <a:spLocks noEditPoints="1"/>
              </p:cNvSpPr>
              <p:nvPr/>
            </p:nvSpPr>
            <p:spPr>
              <a:xfrm>
                <a:off x="6531804" y="2008188"/>
                <a:ext cx="962025" cy="962025"/>
              </a:xfrm>
              <a:custGeom>
                <a:avLst/>
                <a:gdLst/>
                <a:ahLst/>
                <a:cxnLst>
                  <a:cxn ang="0">
                    <a:pos x="715724375" y="0"/>
                  </a:cxn>
                  <a:cxn ang="0">
                    <a:pos x="667842200" y="0"/>
                  </a:cxn>
                  <a:cxn ang="0">
                    <a:pos x="0" y="1146671888"/>
                  </a:cxn>
                  <a:cxn ang="0">
                    <a:pos x="0" y="1194554063"/>
                  </a:cxn>
                  <a:cxn ang="0">
                    <a:pos x="667842200" y="1527214688"/>
                  </a:cxn>
                  <a:cxn ang="0">
                    <a:pos x="715724375" y="1527214688"/>
                  </a:cxn>
                  <a:cxn ang="0">
                    <a:pos x="1527214688" y="1194554063"/>
                  </a:cxn>
                  <a:cxn ang="0">
                    <a:pos x="1527214688" y="1146671888"/>
                  </a:cxn>
                  <a:cxn ang="0">
                    <a:pos x="715724375" y="0"/>
                  </a:cxn>
                  <a:cxn ang="0">
                    <a:pos x="1479332513" y="1164312188"/>
                  </a:cxn>
                  <a:cxn ang="0">
                    <a:pos x="703124388" y="1479332513"/>
                  </a:cxn>
                  <a:cxn ang="0">
                    <a:pos x="680442188" y="1479332513"/>
                  </a:cxn>
                  <a:cxn ang="0">
                    <a:pos x="45362813" y="1164312188"/>
                  </a:cxn>
                  <a:cxn ang="0">
                    <a:pos x="45362813" y="1156752513"/>
                  </a:cxn>
                  <a:cxn ang="0">
                    <a:pos x="690522813" y="52924075"/>
                  </a:cxn>
                  <a:cxn ang="0">
                    <a:pos x="1479332513" y="1164312188"/>
                  </a:cxn>
                </a:cxnLst>
                <a:rect l="0" t="0" r="0" b="0"/>
                <a:pathLst>
                  <a:path w="606" h="606">
                    <a:moveTo>
                      <a:pt x="284" y="0"/>
                    </a:moveTo>
                    <a:lnTo>
                      <a:pt x="265" y="0"/>
                    </a:lnTo>
                    <a:lnTo>
                      <a:pt x="0" y="455"/>
                    </a:lnTo>
                    <a:lnTo>
                      <a:pt x="0" y="474"/>
                    </a:lnTo>
                    <a:lnTo>
                      <a:pt x="265" y="606"/>
                    </a:lnTo>
                    <a:lnTo>
                      <a:pt x="284" y="606"/>
                    </a:lnTo>
                    <a:lnTo>
                      <a:pt x="606" y="474"/>
                    </a:lnTo>
                    <a:lnTo>
                      <a:pt x="606" y="455"/>
                    </a:lnTo>
                    <a:lnTo>
                      <a:pt x="284" y="0"/>
                    </a:lnTo>
                    <a:close/>
                    <a:moveTo>
                      <a:pt x="587" y="462"/>
                    </a:moveTo>
                    <a:lnTo>
                      <a:pt x="279" y="587"/>
                    </a:lnTo>
                    <a:lnTo>
                      <a:pt x="270" y="587"/>
                    </a:lnTo>
                    <a:lnTo>
                      <a:pt x="18" y="462"/>
                    </a:lnTo>
                    <a:lnTo>
                      <a:pt x="18" y="459"/>
                    </a:lnTo>
                    <a:lnTo>
                      <a:pt x="274" y="21"/>
                    </a:lnTo>
                    <a:lnTo>
                      <a:pt x="587" y="462"/>
                    </a:lnTo>
                    <a:close/>
                  </a:path>
                </a:pathLst>
              </a:custGeom>
              <a:solidFill>
                <a:srgbClr val="B0BEC5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" name="Rectangle 179"/>
              <p:cNvSpPr>
                <a:spLocks noChangeArrowheads="1"/>
              </p:cNvSpPr>
              <p:nvPr/>
            </p:nvSpPr>
            <p:spPr bwMode="auto">
              <a:xfrm>
                <a:off x="6951087" y="2010475"/>
                <a:ext cx="33328" cy="959738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</p:sldLayoutIdLst>
  <p:transition spd="slow">
    <p:random/>
  </p:transition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2"/>
          <p:cNvGrpSpPr>
            <a:grpSpLocks noChangeAspect="1"/>
          </p:cNvGrpSpPr>
          <p:nvPr userDrawn="1"/>
        </p:nvGrpSpPr>
        <p:grpSpPr bwMode="auto">
          <a:xfrm>
            <a:off x="8462963" y="4670425"/>
            <a:ext cx="539750" cy="509588"/>
            <a:chOff x="8129100" y="4468960"/>
            <a:chExt cx="793376" cy="749228"/>
          </a:xfrm>
        </p:grpSpPr>
        <p:grpSp>
          <p:nvGrpSpPr>
            <p:cNvPr id="7" name="组合 5"/>
            <p:cNvGrpSpPr/>
            <p:nvPr userDrawn="1"/>
          </p:nvGrpSpPr>
          <p:grpSpPr bwMode="auto">
            <a:xfrm rot="-2735440">
              <a:off x="8130274" y="4756936"/>
              <a:ext cx="460078" cy="462426"/>
              <a:chOff x="9691036" y="494501"/>
              <a:chExt cx="460078" cy="462426"/>
            </a:xfrm>
          </p:grpSpPr>
          <p:sp>
            <p:nvSpPr>
              <p:cNvPr id="20" name="Freeform 304"/>
              <p:cNvSpPr>
                <a:spLocks noChangeArrowheads="1"/>
              </p:cNvSpPr>
              <p:nvPr/>
            </p:nvSpPr>
            <p:spPr bwMode="auto">
              <a:xfrm>
                <a:off x="9791971" y="494501"/>
                <a:ext cx="359143" cy="361491"/>
              </a:xfrm>
              <a:custGeom>
                <a:avLst/>
                <a:gdLst>
                  <a:gd name="T0" fmla="*/ 28 w 171"/>
                  <a:gd name="T1" fmla="*/ 65 h 172"/>
                  <a:gd name="T2" fmla="*/ 106 w 171"/>
                  <a:gd name="T3" fmla="*/ 66 h 172"/>
                  <a:gd name="T4" fmla="*/ 107 w 171"/>
                  <a:gd name="T5" fmla="*/ 144 h 172"/>
                  <a:gd name="T6" fmla="*/ 134 w 171"/>
                  <a:gd name="T7" fmla="*/ 172 h 172"/>
                  <a:gd name="T8" fmla="*/ 135 w 171"/>
                  <a:gd name="T9" fmla="*/ 37 h 172"/>
                  <a:gd name="T10" fmla="*/ 0 w 171"/>
                  <a:gd name="T11" fmla="*/ 37 h 172"/>
                  <a:gd name="T12" fmla="*/ 28 w 171"/>
                  <a:gd name="T13" fmla="*/ 65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1" h="172">
                    <a:moveTo>
                      <a:pt x="28" y="65"/>
                    </a:moveTo>
                    <a:cubicBezTo>
                      <a:pt x="51" y="45"/>
                      <a:pt x="85" y="45"/>
                      <a:pt x="106" y="66"/>
                    </a:cubicBezTo>
                    <a:cubicBezTo>
                      <a:pt x="127" y="87"/>
                      <a:pt x="127" y="121"/>
                      <a:pt x="107" y="144"/>
                    </a:cubicBezTo>
                    <a:cubicBezTo>
                      <a:pt x="134" y="172"/>
                      <a:pt x="134" y="172"/>
                      <a:pt x="134" y="172"/>
                    </a:cubicBezTo>
                    <a:cubicBezTo>
                      <a:pt x="171" y="133"/>
                      <a:pt x="171" y="73"/>
                      <a:pt x="135" y="37"/>
                    </a:cubicBezTo>
                    <a:cubicBezTo>
                      <a:pt x="98" y="0"/>
                      <a:pt x="39" y="1"/>
                      <a:pt x="0" y="37"/>
                    </a:cubicBezTo>
                    <a:lnTo>
                      <a:pt x="28" y="65"/>
                    </a:lnTo>
                    <a:close/>
                  </a:path>
                </a:pathLst>
              </a:custGeom>
              <a:solidFill>
                <a:srgbClr val="FFB10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305"/>
              <p:cNvSpPr>
                <a:spLocks noChangeArrowheads="1"/>
              </p:cNvSpPr>
              <p:nvPr/>
            </p:nvSpPr>
            <p:spPr bwMode="auto">
              <a:xfrm>
                <a:off x="9691036" y="523842"/>
                <a:ext cx="433085" cy="433085"/>
              </a:xfrm>
              <a:custGeom>
                <a:avLst/>
                <a:gdLst>
                  <a:gd name="T0" fmla="*/ 0 w 369"/>
                  <a:gd name="T1" fmla="*/ 63 h 369"/>
                  <a:gd name="T2" fmla="*/ 62 w 369"/>
                  <a:gd name="T3" fmla="*/ 0 h 369"/>
                  <a:gd name="T4" fmla="*/ 369 w 369"/>
                  <a:gd name="T5" fmla="*/ 307 h 369"/>
                  <a:gd name="T6" fmla="*/ 306 w 369"/>
                  <a:gd name="T7" fmla="*/ 369 h 369"/>
                  <a:gd name="T8" fmla="*/ 0 w 369"/>
                  <a:gd name="T9" fmla="*/ 63 h 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9" h="369">
                    <a:moveTo>
                      <a:pt x="0" y="63"/>
                    </a:moveTo>
                    <a:lnTo>
                      <a:pt x="62" y="0"/>
                    </a:lnTo>
                    <a:lnTo>
                      <a:pt x="369" y="307"/>
                    </a:lnTo>
                    <a:lnTo>
                      <a:pt x="306" y="369"/>
                    </a:lnTo>
                    <a:lnTo>
                      <a:pt x="0" y="63"/>
                    </a:lnTo>
                    <a:close/>
                  </a:path>
                </a:pathLst>
              </a:custGeom>
              <a:solidFill>
                <a:srgbClr val="FFB7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" name="Freeform 306"/>
              <p:cNvSpPr>
                <a:spLocks noChangeArrowheads="1"/>
              </p:cNvSpPr>
              <p:nvPr/>
            </p:nvSpPr>
            <p:spPr bwMode="auto">
              <a:xfrm>
                <a:off x="10018489" y="900591"/>
                <a:ext cx="29342" cy="29342"/>
              </a:xfrm>
              <a:custGeom>
                <a:avLst/>
                <a:gdLst>
                  <a:gd name="T0" fmla="*/ 0 w 25"/>
                  <a:gd name="T1" fmla="*/ 21 h 25"/>
                  <a:gd name="T2" fmla="*/ 22 w 25"/>
                  <a:gd name="T3" fmla="*/ 0 h 25"/>
                  <a:gd name="T4" fmla="*/ 25 w 25"/>
                  <a:gd name="T5" fmla="*/ 4 h 25"/>
                  <a:gd name="T6" fmla="*/ 4 w 25"/>
                  <a:gd name="T7" fmla="*/ 25 h 25"/>
                  <a:gd name="T8" fmla="*/ 0 w 25"/>
                  <a:gd name="T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5">
                    <a:moveTo>
                      <a:pt x="0" y="21"/>
                    </a:moveTo>
                    <a:lnTo>
                      <a:pt x="22" y="0"/>
                    </a:lnTo>
                    <a:lnTo>
                      <a:pt x="25" y="4"/>
                    </a:lnTo>
                    <a:lnTo>
                      <a:pt x="4" y="25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B85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307"/>
              <p:cNvSpPr>
                <a:spLocks noChangeArrowheads="1"/>
              </p:cNvSpPr>
              <p:nvPr/>
            </p:nvSpPr>
            <p:spPr bwMode="auto">
              <a:xfrm>
                <a:off x="9975064" y="855991"/>
                <a:ext cx="29342" cy="29342"/>
              </a:xfrm>
              <a:custGeom>
                <a:avLst/>
                <a:gdLst>
                  <a:gd name="T0" fmla="*/ 0 w 25"/>
                  <a:gd name="T1" fmla="*/ 22 h 25"/>
                  <a:gd name="T2" fmla="*/ 21 w 25"/>
                  <a:gd name="T3" fmla="*/ 0 h 25"/>
                  <a:gd name="T4" fmla="*/ 25 w 25"/>
                  <a:gd name="T5" fmla="*/ 4 h 25"/>
                  <a:gd name="T6" fmla="*/ 3 w 25"/>
                  <a:gd name="T7" fmla="*/ 25 h 25"/>
                  <a:gd name="T8" fmla="*/ 0 w 25"/>
                  <a:gd name="T9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5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3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Freeform 308"/>
              <p:cNvSpPr>
                <a:spLocks noChangeArrowheads="1"/>
              </p:cNvSpPr>
              <p:nvPr/>
            </p:nvSpPr>
            <p:spPr bwMode="auto">
              <a:xfrm>
                <a:off x="9935159" y="816087"/>
                <a:ext cx="29342" cy="29342"/>
              </a:xfrm>
              <a:custGeom>
                <a:avLst/>
                <a:gdLst>
                  <a:gd name="T0" fmla="*/ 0 w 25"/>
                  <a:gd name="T1" fmla="*/ 22 h 25"/>
                  <a:gd name="T2" fmla="*/ 21 w 25"/>
                  <a:gd name="T3" fmla="*/ 0 h 25"/>
                  <a:gd name="T4" fmla="*/ 25 w 25"/>
                  <a:gd name="T5" fmla="*/ 4 h 25"/>
                  <a:gd name="T6" fmla="*/ 3 w 25"/>
                  <a:gd name="T7" fmla="*/ 25 h 25"/>
                  <a:gd name="T8" fmla="*/ 0 w 25"/>
                  <a:gd name="T9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5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3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Freeform 309"/>
              <p:cNvSpPr>
                <a:spLocks noChangeArrowheads="1"/>
              </p:cNvSpPr>
              <p:nvPr/>
            </p:nvSpPr>
            <p:spPr bwMode="auto">
              <a:xfrm>
                <a:off x="9890560" y="772660"/>
                <a:ext cx="29342" cy="29342"/>
              </a:xfrm>
              <a:custGeom>
                <a:avLst/>
                <a:gdLst>
                  <a:gd name="T0" fmla="*/ 0 w 25"/>
                  <a:gd name="T1" fmla="*/ 21 h 25"/>
                  <a:gd name="T2" fmla="*/ 21 w 25"/>
                  <a:gd name="T3" fmla="*/ 0 h 25"/>
                  <a:gd name="T4" fmla="*/ 25 w 25"/>
                  <a:gd name="T5" fmla="*/ 3 h 25"/>
                  <a:gd name="T6" fmla="*/ 4 w 25"/>
                  <a:gd name="T7" fmla="*/ 25 h 25"/>
                  <a:gd name="T8" fmla="*/ 0 w 25"/>
                  <a:gd name="T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5">
                    <a:moveTo>
                      <a:pt x="0" y="21"/>
                    </a:moveTo>
                    <a:lnTo>
                      <a:pt x="21" y="0"/>
                    </a:lnTo>
                    <a:lnTo>
                      <a:pt x="25" y="3"/>
                    </a:lnTo>
                    <a:lnTo>
                      <a:pt x="4" y="25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B85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Freeform 310"/>
              <p:cNvSpPr>
                <a:spLocks noChangeArrowheads="1"/>
              </p:cNvSpPr>
              <p:nvPr/>
            </p:nvSpPr>
            <p:spPr bwMode="auto">
              <a:xfrm>
                <a:off x="9853002" y="733930"/>
                <a:ext cx="29342" cy="29342"/>
              </a:xfrm>
              <a:custGeom>
                <a:avLst/>
                <a:gdLst>
                  <a:gd name="T0" fmla="*/ 0 w 25"/>
                  <a:gd name="T1" fmla="*/ 22 h 25"/>
                  <a:gd name="T2" fmla="*/ 21 w 25"/>
                  <a:gd name="T3" fmla="*/ 0 h 25"/>
                  <a:gd name="T4" fmla="*/ 25 w 25"/>
                  <a:gd name="T5" fmla="*/ 4 h 25"/>
                  <a:gd name="T6" fmla="*/ 3 w 25"/>
                  <a:gd name="T7" fmla="*/ 25 h 25"/>
                  <a:gd name="T8" fmla="*/ 0 w 25"/>
                  <a:gd name="T9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5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3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311"/>
              <p:cNvSpPr>
                <a:spLocks noChangeArrowheads="1"/>
              </p:cNvSpPr>
              <p:nvPr/>
            </p:nvSpPr>
            <p:spPr bwMode="auto">
              <a:xfrm>
                <a:off x="9808403" y="690504"/>
                <a:ext cx="29342" cy="29342"/>
              </a:xfrm>
              <a:custGeom>
                <a:avLst/>
                <a:gdLst>
                  <a:gd name="T0" fmla="*/ 0 w 25"/>
                  <a:gd name="T1" fmla="*/ 21 h 25"/>
                  <a:gd name="T2" fmla="*/ 22 w 25"/>
                  <a:gd name="T3" fmla="*/ 0 h 25"/>
                  <a:gd name="T4" fmla="*/ 25 w 25"/>
                  <a:gd name="T5" fmla="*/ 3 h 25"/>
                  <a:gd name="T6" fmla="*/ 4 w 25"/>
                  <a:gd name="T7" fmla="*/ 25 h 25"/>
                  <a:gd name="T8" fmla="*/ 0 w 25"/>
                  <a:gd name="T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5">
                    <a:moveTo>
                      <a:pt x="0" y="21"/>
                    </a:moveTo>
                    <a:lnTo>
                      <a:pt x="22" y="0"/>
                    </a:lnTo>
                    <a:lnTo>
                      <a:pt x="25" y="3"/>
                    </a:lnTo>
                    <a:lnTo>
                      <a:pt x="4" y="25"/>
                    </a:lnTo>
                    <a:lnTo>
                      <a:pt x="0" y="21"/>
                    </a:lnTo>
                    <a:close/>
                  </a:path>
                </a:pathLst>
              </a:custGeom>
              <a:solidFill>
                <a:srgbClr val="FB85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312"/>
              <p:cNvSpPr>
                <a:spLocks noChangeArrowheads="1"/>
              </p:cNvSpPr>
              <p:nvPr/>
            </p:nvSpPr>
            <p:spPr bwMode="auto">
              <a:xfrm>
                <a:off x="9760282" y="643557"/>
                <a:ext cx="31689" cy="29342"/>
              </a:xfrm>
              <a:custGeom>
                <a:avLst/>
                <a:gdLst>
                  <a:gd name="T0" fmla="*/ 0 w 27"/>
                  <a:gd name="T1" fmla="*/ 22 h 25"/>
                  <a:gd name="T2" fmla="*/ 21 w 27"/>
                  <a:gd name="T3" fmla="*/ 0 h 25"/>
                  <a:gd name="T4" fmla="*/ 27 w 27"/>
                  <a:gd name="T5" fmla="*/ 4 h 25"/>
                  <a:gd name="T6" fmla="*/ 5 w 27"/>
                  <a:gd name="T7" fmla="*/ 25 h 25"/>
                  <a:gd name="T8" fmla="*/ 0 w 27"/>
                  <a:gd name="T9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25">
                    <a:moveTo>
                      <a:pt x="0" y="22"/>
                    </a:moveTo>
                    <a:lnTo>
                      <a:pt x="21" y="0"/>
                    </a:lnTo>
                    <a:lnTo>
                      <a:pt x="27" y="4"/>
                    </a:lnTo>
                    <a:lnTo>
                      <a:pt x="5" y="25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313"/>
              <p:cNvSpPr>
                <a:spLocks noChangeArrowheads="1"/>
              </p:cNvSpPr>
              <p:nvPr/>
            </p:nvSpPr>
            <p:spPr bwMode="auto">
              <a:xfrm>
                <a:off x="9718030" y="598957"/>
                <a:ext cx="29342" cy="30515"/>
              </a:xfrm>
              <a:custGeom>
                <a:avLst/>
                <a:gdLst>
                  <a:gd name="T0" fmla="*/ 0 w 25"/>
                  <a:gd name="T1" fmla="*/ 22 h 26"/>
                  <a:gd name="T2" fmla="*/ 21 w 25"/>
                  <a:gd name="T3" fmla="*/ 0 h 26"/>
                  <a:gd name="T4" fmla="*/ 25 w 25"/>
                  <a:gd name="T5" fmla="*/ 4 h 26"/>
                  <a:gd name="T6" fmla="*/ 4 w 25"/>
                  <a:gd name="T7" fmla="*/ 26 h 26"/>
                  <a:gd name="T8" fmla="*/ 0 w 25"/>
                  <a:gd name="T9" fmla="*/ 2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26">
                    <a:moveTo>
                      <a:pt x="0" y="22"/>
                    </a:moveTo>
                    <a:lnTo>
                      <a:pt x="21" y="0"/>
                    </a:lnTo>
                    <a:lnTo>
                      <a:pt x="25" y="4"/>
                    </a:lnTo>
                    <a:lnTo>
                      <a:pt x="4" y="26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FB850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8" name="组合 16"/>
            <p:cNvGrpSpPr/>
            <p:nvPr userDrawn="1"/>
          </p:nvGrpSpPr>
          <p:grpSpPr bwMode="auto">
            <a:xfrm rot="2109475">
              <a:off x="8808629" y="4468960"/>
              <a:ext cx="113847" cy="630261"/>
              <a:chOff x="10155809" y="569616"/>
              <a:chExt cx="113847" cy="630261"/>
            </a:xfrm>
          </p:grpSpPr>
          <p:sp>
            <p:nvSpPr>
              <p:cNvPr id="9" name="Rectangle 315"/>
              <p:cNvSpPr>
                <a:spLocks noChangeArrowheads="1"/>
              </p:cNvSpPr>
              <p:nvPr/>
            </p:nvSpPr>
            <p:spPr bwMode="auto">
              <a:xfrm>
                <a:off x="10143678" y="672114"/>
                <a:ext cx="114341" cy="424795"/>
              </a:xfrm>
              <a:prstGeom prst="rect">
                <a:avLst/>
              </a:prstGeom>
              <a:solidFill>
                <a:srgbClr val="FFB72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en-US" altLang="zh-CN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10" name="Rectangle 316"/>
              <p:cNvSpPr>
                <a:spLocks noChangeArrowheads="1"/>
              </p:cNvSpPr>
              <p:nvPr/>
            </p:nvSpPr>
            <p:spPr bwMode="auto">
              <a:xfrm>
                <a:off x="10143678" y="672114"/>
                <a:ext cx="114341" cy="4247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en-US" altLang="zh-CN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11" name="Rectangle 317"/>
              <p:cNvSpPr>
                <a:spLocks noChangeArrowheads="1"/>
              </p:cNvSpPr>
              <p:nvPr/>
            </p:nvSpPr>
            <p:spPr bwMode="auto">
              <a:xfrm>
                <a:off x="10224975" y="669692"/>
                <a:ext cx="39670" cy="424795"/>
              </a:xfrm>
              <a:prstGeom prst="rect">
                <a:avLst/>
              </a:prstGeom>
              <a:solidFill>
                <a:srgbClr val="ED851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en-US" altLang="zh-CN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12" name="Rectangle 318"/>
              <p:cNvSpPr>
                <a:spLocks noChangeArrowheads="1"/>
              </p:cNvSpPr>
              <p:nvPr/>
            </p:nvSpPr>
            <p:spPr bwMode="auto">
              <a:xfrm>
                <a:off x="10182355" y="666282"/>
                <a:ext cx="37336" cy="424795"/>
              </a:xfrm>
              <a:prstGeom prst="rect">
                <a:avLst/>
              </a:prstGeom>
              <a:solidFill>
                <a:srgbClr val="F8901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en-US" altLang="zh-CN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13" name="Rectangle 319"/>
              <p:cNvSpPr>
                <a:spLocks noChangeArrowheads="1"/>
              </p:cNvSpPr>
              <p:nvPr/>
            </p:nvSpPr>
            <p:spPr bwMode="auto">
              <a:xfrm>
                <a:off x="10182355" y="666282"/>
                <a:ext cx="37336" cy="4247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en-US" altLang="zh-CN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14" name="Freeform 320"/>
              <p:cNvSpPr>
                <a:spLocks noChangeArrowheads="1"/>
              </p:cNvSpPr>
              <p:nvPr/>
            </p:nvSpPr>
            <p:spPr bwMode="auto">
              <a:xfrm>
                <a:off x="10195714" y="1170535"/>
                <a:ext cx="34037" cy="29342"/>
              </a:xfrm>
              <a:custGeom>
                <a:avLst/>
                <a:gdLst>
                  <a:gd name="T0" fmla="*/ 0 w 16"/>
                  <a:gd name="T1" fmla="*/ 2 h 14"/>
                  <a:gd name="T2" fmla="*/ 8 w 16"/>
                  <a:gd name="T3" fmla="*/ 14 h 14"/>
                  <a:gd name="T4" fmla="*/ 16 w 16"/>
                  <a:gd name="T5" fmla="*/ 2 h 14"/>
                  <a:gd name="T6" fmla="*/ 8 w 16"/>
                  <a:gd name="T7" fmla="*/ 0 h 14"/>
                  <a:gd name="T8" fmla="*/ 0 w 16"/>
                  <a:gd name="T9" fmla="*/ 2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0" y="2"/>
                    </a:moveTo>
                    <a:cubicBezTo>
                      <a:pt x="8" y="14"/>
                      <a:pt x="8" y="14"/>
                      <a:pt x="8" y="14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3" y="1"/>
                      <a:pt x="11" y="0"/>
                      <a:pt x="8" y="0"/>
                    </a:cubicBezTo>
                    <a:cubicBezTo>
                      <a:pt x="5" y="0"/>
                      <a:pt x="2" y="1"/>
                      <a:pt x="0" y="2"/>
                    </a:cubicBezTo>
                    <a:close/>
                  </a:path>
                </a:pathLst>
              </a:custGeom>
              <a:solidFill>
                <a:srgbClr val="E74C3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5" name="Rectangle 321"/>
              <p:cNvSpPr>
                <a:spLocks noChangeArrowheads="1"/>
              </p:cNvSpPr>
              <p:nvPr/>
            </p:nvSpPr>
            <p:spPr bwMode="auto">
              <a:xfrm>
                <a:off x="10143262" y="630952"/>
                <a:ext cx="116674" cy="35011"/>
              </a:xfrm>
              <a:prstGeom prst="rect">
                <a:avLst/>
              </a:prstGeom>
              <a:solidFill>
                <a:srgbClr val="D1D3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en-US" altLang="zh-CN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16" name="Rectangle 322"/>
              <p:cNvSpPr>
                <a:spLocks noChangeArrowheads="1"/>
              </p:cNvSpPr>
              <p:nvPr/>
            </p:nvSpPr>
            <p:spPr bwMode="auto">
              <a:xfrm>
                <a:off x="10154814" y="620521"/>
                <a:ext cx="114339" cy="32677"/>
              </a:xfrm>
              <a:prstGeom prst="rect">
                <a:avLst/>
              </a:prstGeom>
              <a:solidFill>
                <a:srgbClr val="BCBE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en-US" altLang="zh-CN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17" name="Rectangle 323"/>
              <p:cNvSpPr>
                <a:spLocks noChangeArrowheads="1"/>
              </p:cNvSpPr>
              <p:nvPr/>
            </p:nvSpPr>
            <p:spPr bwMode="auto">
              <a:xfrm>
                <a:off x="10139930" y="618974"/>
                <a:ext cx="119008" cy="16339"/>
              </a:xfrm>
              <a:prstGeom prst="rect">
                <a:avLst/>
              </a:prstGeom>
              <a:solidFill>
                <a:srgbClr val="9395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en-US" altLang="zh-CN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18" name="Freeform 324"/>
              <p:cNvSpPr>
                <a:spLocks noChangeArrowheads="1"/>
              </p:cNvSpPr>
              <p:nvPr/>
            </p:nvSpPr>
            <p:spPr bwMode="auto">
              <a:xfrm>
                <a:off x="10155809" y="569616"/>
                <a:ext cx="113846" cy="50468"/>
              </a:xfrm>
              <a:custGeom>
                <a:avLst/>
                <a:gdLst>
                  <a:gd name="T0" fmla="*/ 27 w 54"/>
                  <a:gd name="T1" fmla="*/ 0 h 24"/>
                  <a:gd name="T2" fmla="*/ 0 w 54"/>
                  <a:gd name="T3" fmla="*/ 24 h 24"/>
                  <a:gd name="T4" fmla="*/ 54 w 54"/>
                  <a:gd name="T5" fmla="*/ 24 h 24"/>
                  <a:gd name="T6" fmla="*/ 27 w 54"/>
                  <a:gd name="T7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4" h="24">
                    <a:moveTo>
                      <a:pt x="27" y="0"/>
                    </a:moveTo>
                    <a:cubicBezTo>
                      <a:pt x="12" y="0"/>
                      <a:pt x="0" y="11"/>
                      <a:pt x="0" y="24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11"/>
                      <a:pt x="42" y="0"/>
                      <a:pt x="27" y="0"/>
                    </a:cubicBezTo>
                    <a:close/>
                  </a:path>
                </a:pathLst>
              </a:custGeom>
              <a:solidFill>
                <a:srgbClr val="E243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Freeform 325"/>
              <p:cNvSpPr>
                <a:spLocks noChangeArrowheads="1"/>
              </p:cNvSpPr>
              <p:nvPr/>
            </p:nvSpPr>
            <p:spPr bwMode="auto">
              <a:xfrm>
                <a:off x="10155809" y="1077815"/>
                <a:ext cx="113846" cy="96241"/>
              </a:xfrm>
              <a:custGeom>
                <a:avLst/>
                <a:gdLst>
                  <a:gd name="T0" fmla="*/ 19 w 54"/>
                  <a:gd name="T1" fmla="*/ 46 h 46"/>
                  <a:gd name="T2" fmla="*/ 27 w 54"/>
                  <a:gd name="T3" fmla="*/ 44 h 46"/>
                  <a:gd name="T4" fmla="*/ 35 w 54"/>
                  <a:gd name="T5" fmla="*/ 46 h 46"/>
                  <a:gd name="T6" fmla="*/ 54 w 54"/>
                  <a:gd name="T7" fmla="*/ 8 h 46"/>
                  <a:gd name="T8" fmla="*/ 45 w 54"/>
                  <a:gd name="T9" fmla="*/ 0 h 46"/>
                  <a:gd name="T10" fmla="*/ 36 w 54"/>
                  <a:gd name="T11" fmla="*/ 8 h 46"/>
                  <a:gd name="T12" fmla="*/ 27 w 54"/>
                  <a:gd name="T13" fmla="*/ 0 h 46"/>
                  <a:gd name="T14" fmla="*/ 18 w 54"/>
                  <a:gd name="T15" fmla="*/ 8 h 46"/>
                  <a:gd name="T16" fmla="*/ 9 w 54"/>
                  <a:gd name="T17" fmla="*/ 0 h 46"/>
                  <a:gd name="T18" fmla="*/ 0 w 54"/>
                  <a:gd name="T19" fmla="*/ 8 h 46"/>
                  <a:gd name="T20" fmla="*/ 19 w 54"/>
                  <a:gd name="T21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" h="46">
                    <a:moveTo>
                      <a:pt x="19" y="46"/>
                    </a:moveTo>
                    <a:cubicBezTo>
                      <a:pt x="21" y="45"/>
                      <a:pt x="24" y="44"/>
                      <a:pt x="27" y="44"/>
                    </a:cubicBezTo>
                    <a:cubicBezTo>
                      <a:pt x="30" y="44"/>
                      <a:pt x="32" y="45"/>
                      <a:pt x="35" y="46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4"/>
                      <a:pt x="50" y="0"/>
                      <a:pt x="45" y="0"/>
                    </a:cubicBezTo>
                    <a:cubicBezTo>
                      <a:pt x="40" y="0"/>
                      <a:pt x="36" y="4"/>
                      <a:pt x="36" y="8"/>
                    </a:cubicBezTo>
                    <a:cubicBezTo>
                      <a:pt x="36" y="4"/>
                      <a:pt x="32" y="0"/>
                      <a:pt x="27" y="0"/>
                    </a:cubicBezTo>
                    <a:cubicBezTo>
                      <a:pt x="22" y="0"/>
                      <a:pt x="18" y="4"/>
                      <a:pt x="18" y="8"/>
                    </a:cubicBezTo>
                    <a:cubicBezTo>
                      <a:pt x="18" y="4"/>
                      <a:pt x="14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lnTo>
                      <a:pt x="19" y="46"/>
                    </a:lnTo>
                    <a:close/>
                  </a:path>
                </a:pathLst>
              </a:custGeom>
              <a:solidFill>
                <a:srgbClr val="F4CF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0" name="组合 1"/>
          <p:cNvGrpSpPr>
            <a:grpSpLocks noChangeAspect="1"/>
          </p:cNvGrpSpPr>
          <p:nvPr userDrawn="1"/>
        </p:nvGrpSpPr>
        <p:grpSpPr bwMode="auto">
          <a:xfrm>
            <a:off x="50800" y="4670425"/>
            <a:ext cx="755650" cy="417513"/>
            <a:chOff x="50446" y="4572401"/>
            <a:chExt cx="938635" cy="517558"/>
          </a:xfrm>
        </p:grpSpPr>
        <p:sp>
          <p:nvSpPr>
            <p:cNvPr id="31" name="Freeform 60"/>
            <p:cNvSpPr>
              <a:spLocks noChangeAspect="1" noEditPoints="1"/>
            </p:cNvSpPr>
            <p:nvPr/>
          </p:nvSpPr>
          <p:spPr bwMode="auto">
            <a:xfrm>
              <a:off x="50446" y="4572401"/>
              <a:ext cx="502841" cy="501815"/>
            </a:xfrm>
            <a:custGeom>
              <a:avLst/>
              <a:gdLst>
                <a:gd name="T0" fmla="*/ 0 w 196"/>
                <a:gd name="T1" fmla="*/ 30 h 196"/>
                <a:gd name="T2" fmla="*/ 196 w 196"/>
                <a:gd name="T3" fmla="*/ 165 h 196"/>
                <a:gd name="T4" fmla="*/ 8 w 196"/>
                <a:gd name="T5" fmla="*/ 30 h 196"/>
                <a:gd name="T6" fmla="*/ 26 w 196"/>
                <a:gd name="T7" fmla="*/ 18 h 196"/>
                <a:gd name="T8" fmla="*/ 8 w 196"/>
                <a:gd name="T9" fmla="*/ 30 h 196"/>
                <a:gd name="T10" fmla="*/ 22 w 196"/>
                <a:gd name="T11" fmla="*/ 30 h 196"/>
                <a:gd name="T12" fmla="*/ 20 w 196"/>
                <a:gd name="T13" fmla="*/ 42 h 196"/>
                <a:gd name="T14" fmla="*/ 22 w 196"/>
                <a:gd name="T15" fmla="*/ 46 h 196"/>
                <a:gd name="T16" fmla="*/ 42 w 196"/>
                <a:gd name="T17" fmla="*/ 34 h 196"/>
                <a:gd name="T18" fmla="*/ 22 w 196"/>
                <a:gd name="T19" fmla="*/ 46 h 196"/>
                <a:gd name="T20" fmla="*/ 38 w 196"/>
                <a:gd name="T21" fmla="*/ 46 h 196"/>
                <a:gd name="T22" fmla="*/ 34 w 196"/>
                <a:gd name="T23" fmla="*/ 57 h 196"/>
                <a:gd name="T24" fmla="*/ 38 w 196"/>
                <a:gd name="T25" fmla="*/ 61 h 196"/>
                <a:gd name="T26" fmla="*/ 58 w 196"/>
                <a:gd name="T27" fmla="*/ 49 h 196"/>
                <a:gd name="T28" fmla="*/ 38 w 196"/>
                <a:gd name="T29" fmla="*/ 61 h 196"/>
                <a:gd name="T30" fmla="*/ 54 w 196"/>
                <a:gd name="T31" fmla="*/ 61 h 196"/>
                <a:gd name="T32" fmla="*/ 50 w 196"/>
                <a:gd name="T33" fmla="*/ 73 h 196"/>
                <a:gd name="T34" fmla="*/ 54 w 196"/>
                <a:gd name="T35" fmla="*/ 76 h 196"/>
                <a:gd name="T36" fmla="*/ 73 w 196"/>
                <a:gd name="T37" fmla="*/ 65 h 196"/>
                <a:gd name="T38" fmla="*/ 54 w 196"/>
                <a:gd name="T39" fmla="*/ 76 h 196"/>
                <a:gd name="T40" fmla="*/ 69 w 196"/>
                <a:gd name="T41" fmla="*/ 76 h 196"/>
                <a:gd name="T42" fmla="*/ 65 w 196"/>
                <a:gd name="T43" fmla="*/ 88 h 196"/>
                <a:gd name="T44" fmla="*/ 69 w 196"/>
                <a:gd name="T45" fmla="*/ 91 h 196"/>
                <a:gd name="T46" fmla="*/ 89 w 196"/>
                <a:gd name="T47" fmla="*/ 80 h 196"/>
                <a:gd name="T48" fmla="*/ 69 w 196"/>
                <a:gd name="T49" fmla="*/ 91 h 196"/>
                <a:gd name="T50" fmla="*/ 85 w 196"/>
                <a:gd name="T51" fmla="*/ 91 h 196"/>
                <a:gd name="T52" fmla="*/ 81 w 196"/>
                <a:gd name="T53" fmla="*/ 103 h 196"/>
                <a:gd name="T54" fmla="*/ 85 w 196"/>
                <a:gd name="T55" fmla="*/ 107 h 196"/>
                <a:gd name="T56" fmla="*/ 104 w 196"/>
                <a:gd name="T57" fmla="*/ 95 h 196"/>
                <a:gd name="T58" fmla="*/ 85 w 196"/>
                <a:gd name="T59" fmla="*/ 107 h 196"/>
                <a:gd name="T60" fmla="*/ 100 w 196"/>
                <a:gd name="T61" fmla="*/ 107 h 196"/>
                <a:gd name="T62" fmla="*/ 96 w 196"/>
                <a:gd name="T63" fmla="*/ 119 h 196"/>
                <a:gd name="T64" fmla="*/ 100 w 196"/>
                <a:gd name="T65" fmla="*/ 123 h 196"/>
                <a:gd name="T66" fmla="*/ 119 w 196"/>
                <a:gd name="T67" fmla="*/ 111 h 196"/>
                <a:gd name="T68" fmla="*/ 100 w 196"/>
                <a:gd name="T69" fmla="*/ 123 h 196"/>
                <a:gd name="T70" fmla="*/ 115 w 196"/>
                <a:gd name="T71" fmla="*/ 123 h 196"/>
                <a:gd name="T72" fmla="*/ 111 w 196"/>
                <a:gd name="T73" fmla="*/ 133 h 196"/>
                <a:gd name="T74" fmla="*/ 115 w 196"/>
                <a:gd name="T75" fmla="*/ 137 h 196"/>
                <a:gd name="T76" fmla="*/ 135 w 196"/>
                <a:gd name="T77" fmla="*/ 127 h 196"/>
                <a:gd name="T78" fmla="*/ 115 w 196"/>
                <a:gd name="T79" fmla="*/ 137 h 196"/>
                <a:gd name="T80" fmla="*/ 131 w 196"/>
                <a:gd name="T81" fmla="*/ 137 h 196"/>
                <a:gd name="T82" fmla="*/ 127 w 196"/>
                <a:gd name="T83" fmla="*/ 149 h 196"/>
                <a:gd name="T84" fmla="*/ 131 w 196"/>
                <a:gd name="T85" fmla="*/ 153 h 196"/>
                <a:gd name="T86" fmla="*/ 149 w 196"/>
                <a:gd name="T87" fmla="*/ 141 h 196"/>
                <a:gd name="T88" fmla="*/ 131 w 196"/>
                <a:gd name="T89" fmla="*/ 153 h 196"/>
                <a:gd name="T90" fmla="*/ 147 w 196"/>
                <a:gd name="T91" fmla="*/ 153 h 196"/>
                <a:gd name="T92" fmla="*/ 143 w 196"/>
                <a:gd name="T93" fmla="*/ 165 h 196"/>
                <a:gd name="T94" fmla="*/ 147 w 196"/>
                <a:gd name="T95" fmla="*/ 169 h 196"/>
                <a:gd name="T96" fmla="*/ 165 w 196"/>
                <a:gd name="T97" fmla="*/ 157 h 196"/>
                <a:gd name="T98" fmla="*/ 147 w 196"/>
                <a:gd name="T99" fmla="*/ 169 h 196"/>
                <a:gd name="T100" fmla="*/ 161 w 196"/>
                <a:gd name="T101" fmla="*/ 169 h 196"/>
                <a:gd name="T102" fmla="*/ 157 w 196"/>
                <a:gd name="T103" fmla="*/ 180 h 196"/>
                <a:gd name="T104" fmla="*/ 161 w 196"/>
                <a:gd name="T105" fmla="*/ 184 h 196"/>
                <a:gd name="T106" fmla="*/ 181 w 196"/>
                <a:gd name="T107" fmla="*/ 173 h 196"/>
                <a:gd name="T108" fmla="*/ 161 w 196"/>
                <a:gd name="T109" fmla="*/ 18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96" h="196">
                  <a:moveTo>
                    <a:pt x="30" y="0"/>
                  </a:moveTo>
                  <a:lnTo>
                    <a:pt x="0" y="30"/>
                  </a:lnTo>
                  <a:lnTo>
                    <a:pt x="165" y="196"/>
                  </a:lnTo>
                  <a:lnTo>
                    <a:pt x="196" y="165"/>
                  </a:lnTo>
                  <a:lnTo>
                    <a:pt x="30" y="0"/>
                  </a:lnTo>
                  <a:close/>
                  <a:moveTo>
                    <a:pt x="8" y="30"/>
                  </a:moveTo>
                  <a:lnTo>
                    <a:pt x="22" y="14"/>
                  </a:lnTo>
                  <a:lnTo>
                    <a:pt x="26" y="18"/>
                  </a:lnTo>
                  <a:lnTo>
                    <a:pt x="12" y="34"/>
                  </a:lnTo>
                  <a:lnTo>
                    <a:pt x="8" y="30"/>
                  </a:lnTo>
                  <a:close/>
                  <a:moveTo>
                    <a:pt x="16" y="38"/>
                  </a:moveTo>
                  <a:lnTo>
                    <a:pt x="22" y="30"/>
                  </a:lnTo>
                  <a:lnTo>
                    <a:pt x="26" y="34"/>
                  </a:lnTo>
                  <a:lnTo>
                    <a:pt x="20" y="42"/>
                  </a:lnTo>
                  <a:lnTo>
                    <a:pt x="16" y="38"/>
                  </a:lnTo>
                  <a:close/>
                  <a:moveTo>
                    <a:pt x="22" y="46"/>
                  </a:moveTo>
                  <a:lnTo>
                    <a:pt x="38" y="30"/>
                  </a:lnTo>
                  <a:lnTo>
                    <a:pt x="42" y="34"/>
                  </a:lnTo>
                  <a:lnTo>
                    <a:pt x="26" y="49"/>
                  </a:lnTo>
                  <a:lnTo>
                    <a:pt x="22" y="46"/>
                  </a:lnTo>
                  <a:close/>
                  <a:moveTo>
                    <a:pt x="30" y="53"/>
                  </a:moveTo>
                  <a:lnTo>
                    <a:pt x="38" y="46"/>
                  </a:lnTo>
                  <a:lnTo>
                    <a:pt x="42" y="49"/>
                  </a:lnTo>
                  <a:lnTo>
                    <a:pt x="34" y="57"/>
                  </a:lnTo>
                  <a:lnTo>
                    <a:pt x="30" y="53"/>
                  </a:lnTo>
                  <a:close/>
                  <a:moveTo>
                    <a:pt x="38" y="61"/>
                  </a:moveTo>
                  <a:lnTo>
                    <a:pt x="54" y="46"/>
                  </a:lnTo>
                  <a:lnTo>
                    <a:pt x="58" y="49"/>
                  </a:lnTo>
                  <a:lnTo>
                    <a:pt x="42" y="65"/>
                  </a:lnTo>
                  <a:lnTo>
                    <a:pt x="38" y="61"/>
                  </a:lnTo>
                  <a:close/>
                  <a:moveTo>
                    <a:pt x="46" y="69"/>
                  </a:moveTo>
                  <a:lnTo>
                    <a:pt x="54" y="61"/>
                  </a:lnTo>
                  <a:lnTo>
                    <a:pt x="58" y="65"/>
                  </a:lnTo>
                  <a:lnTo>
                    <a:pt x="50" y="73"/>
                  </a:lnTo>
                  <a:lnTo>
                    <a:pt x="46" y="69"/>
                  </a:lnTo>
                  <a:close/>
                  <a:moveTo>
                    <a:pt x="54" y="76"/>
                  </a:moveTo>
                  <a:lnTo>
                    <a:pt x="69" y="61"/>
                  </a:lnTo>
                  <a:lnTo>
                    <a:pt x="73" y="65"/>
                  </a:lnTo>
                  <a:lnTo>
                    <a:pt x="58" y="80"/>
                  </a:lnTo>
                  <a:lnTo>
                    <a:pt x="54" y="76"/>
                  </a:lnTo>
                  <a:close/>
                  <a:moveTo>
                    <a:pt x="62" y="84"/>
                  </a:moveTo>
                  <a:lnTo>
                    <a:pt x="69" y="76"/>
                  </a:lnTo>
                  <a:lnTo>
                    <a:pt x="73" y="80"/>
                  </a:lnTo>
                  <a:lnTo>
                    <a:pt x="65" y="88"/>
                  </a:lnTo>
                  <a:lnTo>
                    <a:pt x="62" y="84"/>
                  </a:lnTo>
                  <a:close/>
                  <a:moveTo>
                    <a:pt x="69" y="91"/>
                  </a:moveTo>
                  <a:lnTo>
                    <a:pt x="85" y="76"/>
                  </a:lnTo>
                  <a:lnTo>
                    <a:pt x="89" y="80"/>
                  </a:lnTo>
                  <a:lnTo>
                    <a:pt x="73" y="95"/>
                  </a:lnTo>
                  <a:lnTo>
                    <a:pt x="69" y="91"/>
                  </a:lnTo>
                  <a:close/>
                  <a:moveTo>
                    <a:pt x="77" y="99"/>
                  </a:moveTo>
                  <a:lnTo>
                    <a:pt x="85" y="91"/>
                  </a:lnTo>
                  <a:lnTo>
                    <a:pt x="89" y="95"/>
                  </a:lnTo>
                  <a:lnTo>
                    <a:pt x="81" y="103"/>
                  </a:lnTo>
                  <a:lnTo>
                    <a:pt x="77" y="99"/>
                  </a:lnTo>
                  <a:close/>
                  <a:moveTo>
                    <a:pt x="85" y="107"/>
                  </a:moveTo>
                  <a:lnTo>
                    <a:pt x="100" y="91"/>
                  </a:lnTo>
                  <a:lnTo>
                    <a:pt x="104" y="95"/>
                  </a:lnTo>
                  <a:lnTo>
                    <a:pt x="89" y="111"/>
                  </a:lnTo>
                  <a:lnTo>
                    <a:pt x="85" y="107"/>
                  </a:lnTo>
                  <a:close/>
                  <a:moveTo>
                    <a:pt x="93" y="115"/>
                  </a:moveTo>
                  <a:lnTo>
                    <a:pt x="100" y="107"/>
                  </a:lnTo>
                  <a:lnTo>
                    <a:pt x="104" y="111"/>
                  </a:lnTo>
                  <a:lnTo>
                    <a:pt x="96" y="119"/>
                  </a:lnTo>
                  <a:lnTo>
                    <a:pt x="93" y="115"/>
                  </a:lnTo>
                  <a:close/>
                  <a:moveTo>
                    <a:pt x="100" y="123"/>
                  </a:moveTo>
                  <a:lnTo>
                    <a:pt x="115" y="107"/>
                  </a:lnTo>
                  <a:lnTo>
                    <a:pt x="119" y="111"/>
                  </a:lnTo>
                  <a:lnTo>
                    <a:pt x="104" y="127"/>
                  </a:lnTo>
                  <a:lnTo>
                    <a:pt x="100" y="123"/>
                  </a:lnTo>
                  <a:close/>
                  <a:moveTo>
                    <a:pt x="108" y="131"/>
                  </a:moveTo>
                  <a:lnTo>
                    <a:pt x="115" y="123"/>
                  </a:lnTo>
                  <a:lnTo>
                    <a:pt x="119" y="127"/>
                  </a:lnTo>
                  <a:lnTo>
                    <a:pt x="111" y="133"/>
                  </a:lnTo>
                  <a:lnTo>
                    <a:pt x="108" y="131"/>
                  </a:lnTo>
                  <a:close/>
                  <a:moveTo>
                    <a:pt x="115" y="137"/>
                  </a:moveTo>
                  <a:lnTo>
                    <a:pt x="131" y="123"/>
                  </a:lnTo>
                  <a:lnTo>
                    <a:pt x="135" y="127"/>
                  </a:lnTo>
                  <a:lnTo>
                    <a:pt x="119" y="141"/>
                  </a:lnTo>
                  <a:lnTo>
                    <a:pt x="115" y="137"/>
                  </a:lnTo>
                  <a:close/>
                  <a:moveTo>
                    <a:pt x="123" y="145"/>
                  </a:moveTo>
                  <a:lnTo>
                    <a:pt x="131" y="137"/>
                  </a:lnTo>
                  <a:lnTo>
                    <a:pt x="135" y="141"/>
                  </a:lnTo>
                  <a:lnTo>
                    <a:pt x="127" y="149"/>
                  </a:lnTo>
                  <a:lnTo>
                    <a:pt x="123" y="145"/>
                  </a:lnTo>
                  <a:close/>
                  <a:moveTo>
                    <a:pt x="131" y="153"/>
                  </a:moveTo>
                  <a:lnTo>
                    <a:pt x="147" y="137"/>
                  </a:lnTo>
                  <a:lnTo>
                    <a:pt x="149" y="141"/>
                  </a:lnTo>
                  <a:lnTo>
                    <a:pt x="135" y="157"/>
                  </a:lnTo>
                  <a:lnTo>
                    <a:pt x="131" y="153"/>
                  </a:lnTo>
                  <a:close/>
                  <a:moveTo>
                    <a:pt x="139" y="161"/>
                  </a:moveTo>
                  <a:lnTo>
                    <a:pt x="147" y="153"/>
                  </a:lnTo>
                  <a:lnTo>
                    <a:pt x="149" y="157"/>
                  </a:lnTo>
                  <a:lnTo>
                    <a:pt x="143" y="165"/>
                  </a:lnTo>
                  <a:lnTo>
                    <a:pt x="139" y="161"/>
                  </a:lnTo>
                  <a:close/>
                  <a:moveTo>
                    <a:pt x="147" y="169"/>
                  </a:moveTo>
                  <a:lnTo>
                    <a:pt x="161" y="153"/>
                  </a:lnTo>
                  <a:lnTo>
                    <a:pt x="165" y="157"/>
                  </a:lnTo>
                  <a:lnTo>
                    <a:pt x="149" y="173"/>
                  </a:lnTo>
                  <a:lnTo>
                    <a:pt x="147" y="169"/>
                  </a:lnTo>
                  <a:close/>
                  <a:moveTo>
                    <a:pt x="153" y="176"/>
                  </a:moveTo>
                  <a:lnTo>
                    <a:pt x="161" y="169"/>
                  </a:lnTo>
                  <a:lnTo>
                    <a:pt x="165" y="173"/>
                  </a:lnTo>
                  <a:lnTo>
                    <a:pt x="157" y="180"/>
                  </a:lnTo>
                  <a:lnTo>
                    <a:pt x="153" y="176"/>
                  </a:lnTo>
                  <a:close/>
                  <a:moveTo>
                    <a:pt x="161" y="184"/>
                  </a:moveTo>
                  <a:lnTo>
                    <a:pt x="177" y="169"/>
                  </a:lnTo>
                  <a:lnTo>
                    <a:pt x="181" y="173"/>
                  </a:lnTo>
                  <a:lnTo>
                    <a:pt x="165" y="188"/>
                  </a:lnTo>
                  <a:lnTo>
                    <a:pt x="161" y="184"/>
                  </a:ln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endParaRPr>
            </a:p>
          </p:txBody>
        </p:sp>
        <p:grpSp>
          <p:nvGrpSpPr>
            <p:cNvPr id="32" name="组合 28"/>
            <p:cNvGrpSpPr>
              <a:grpSpLocks noChangeAspect="1"/>
            </p:cNvGrpSpPr>
            <p:nvPr userDrawn="1"/>
          </p:nvGrpSpPr>
          <p:grpSpPr bwMode="auto">
            <a:xfrm>
              <a:off x="590618" y="4691496"/>
              <a:ext cx="398463" cy="398463"/>
              <a:chOff x="6531804" y="2008188"/>
              <a:chExt cx="962025" cy="962025"/>
            </a:xfrm>
          </p:grpSpPr>
          <p:sp>
            <p:nvSpPr>
              <p:cNvPr id="33" name="Rectangle 169"/>
              <p:cNvSpPr>
                <a:spLocks noChangeArrowheads="1"/>
              </p:cNvSpPr>
              <p:nvPr/>
            </p:nvSpPr>
            <p:spPr bwMode="auto">
              <a:xfrm>
                <a:off x="7374808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34" name="Rectangle 170"/>
              <p:cNvSpPr>
                <a:spLocks noChangeArrowheads="1"/>
              </p:cNvSpPr>
              <p:nvPr/>
            </p:nvSpPr>
            <p:spPr bwMode="auto">
              <a:xfrm>
                <a:off x="7284350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35" name="Rectangle 171"/>
              <p:cNvSpPr>
                <a:spLocks noChangeArrowheads="1"/>
              </p:cNvSpPr>
              <p:nvPr/>
            </p:nvSpPr>
            <p:spPr bwMode="auto">
              <a:xfrm>
                <a:off x="7193894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36" name="Rectangle 172"/>
              <p:cNvSpPr>
                <a:spLocks noChangeArrowheads="1"/>
              </p:cNvSpPr>
              <p:nvPr/>
            </p:nvSpPr>
            <p:spPr bwMode="auto">
              <a:xfrm>
                <a:off x="7103435" y="2732654"/>
                <a:ext cx="57131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37" name="Rectangle 173"/>
              <p:cNvSpPr>
                <a:spLocks noChangeArrowheads="1"/>
              </p:cNvSpPr>
              <p:nvPr/>
            </p:nvSpPr>
            <p:spPr bwMode="auto">
              <a:xfrm>
                <a:off x="7012980" y="2732654"/>
                <a:ext cx="61890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38" name="Rectangle 174"/>
              <p:cNvSpPr>
                <a:spLocks noChangeArrowheads="1"/>
              </p:cNvSpPr>
              <p:nvPr/>
            </p:nvSpPr>
            <p:spPr bwMode="auto">
              <a:xfrm>
                <a:off x="6589259" y="2732654"/>
                <a:ext cx="61893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39" name="Rectangle 175"/>
              <p:cNvSpPr>
                <a:spLocks noChangeArrowheads="1"/>
              </p:cNvSpPr>
              <p:nvPr/>
            </p:nvSpPr>
            <p:spPr bwMode="auto">
              <a:xfrm>
                <a:off x="6679717" y="2732654"/>
                <a:ext cx="61890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40" name="Rectangle 176"/>
              <p:cNvSpPr>
                <a:spLocks noChangeArrowheads="1"/>
              </p:cNvSpPr>
              <p:nvPr/>
            </p:nvSpPr>
            <p:spPr bwMode="auto">
              <a:xfrm>
                <a:off x="6770173" y="2732654"/>
                <a:ext cx="61893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41" name="Rectangle 177"/>
              <p:cNvSpPr>
                <a:spLocks noChangeArrowheads="1"/>
              </p:cNvSpPr>
              <p:nvPr/>
            </p:nvSpPr>
            <p:spPr bwMode="auto">
              <a:xfrm>
                <a:off x="6860631" y="2732654"/>
                <a:ext cx="61890" cy="28507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  <p:sp>
            <p:nvSpPr>
              <p:cNvPr id="42" name="Freeform 178"/>
              <p:cNvSpPr>
                <a:spLocks noEditPoints="1" noChangeArrowheads="1"/>
              </p:cNvSpPr>
              <p:nvPr/>
            </p:nvSpPr>
            <p:spPr bwMode="auto">
              <a:xfrm>
                <a:off x="6531804" y="2008188"/>
                <a:ext cx="962025" cy="962025"/>
              </a:xfrm>
              <a:custGeom>
                <a:avLst/>
                <a:gdLst>
                  <a:gd name="T0" fmla="*/ 284 w 606"/>
                  <a:gd name="T1" fmla="*/ 0 h 606"/>
                  <a:gd name="T2" fmla="*/ 265 w 606"/>
                  <a:gd name="T3" fmla="*/ 0 h 606"/>
                  <a:gd name="T4" fmla="*/ 0 w 606"/>
                  <a:gd name="T5" fmla="*/ 455 h 606"/>
                  <a:gd name="T6" fmla="*/ 0 w 606"/>
                  <a:gd name="T7" fmla="*/ 474 h 606"/>
                  <a:gd name="T8" fmla="*/ 265 w 606"/>
                  <a:gd name="T9" fmla="*/ 606 h 606"/>
                  <a:gd name="T10" fmla="*/ 284 w 606"/>
                  <a:gd name="T11" fmla="*/ 606 h 606"/>
                  <a:gd name="T12" fmla="*/ 606 w 606"/>
                  <a:gd name="T13" fmla="*/ 474 h 606"/>
                  <a:gd name="T14" fmla="*/ 606 w 606"/>
                  <a:gd name="T15" fmla="*/ 455 h 606"/>
                  <a:gd name="T16" fmla="*/ 284 w 606"/>
                  <a:gd name="T17" fmla="*/ 0 h 606"/>
                  <a:gd name="T18" fmla="*/ 587 w 606"/>
                  <a:gd name="T19" fmla="*/ 462 h 606"/>
                  <a:gd name="T20" fmla="*/ 279 w 606"/>
                  <a:gd name="T21" fmla="*/ 587 h 606"/>
                  <a:gd name="T22" fmla="*/ 270 w 606"/>
                  <a:gd name="T23" fmla="*/ 587 h 606"/>
                  <a:gd name="T24" fmla="*/ 18 w 606"/>
                  <a:gd name="T25" fmla="*/ 462 h 606"/>
                  <a:gd name="T26" fmla="*/ 18 w 606"/>
                  <a:gd name="T27" fmla="*/ 459 h 606"/>
                  <a:gd name="T28" fmla="*/ 274 w 606"/>
                  <a:gd name="T29" fmla="*/ 21 h 606"/>
                  <a:gd name="T30" fmla="*/ 587 w 606"/>
                  <a:gd name="T31" fmla="*/ 462 h 6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06" h="606">
                    <a:moveTo>
                      <a:pt x="284" y="0"/>
                    </a:moveTo>
                    <a:lnTo>
                      <a:pt x="265" y="0"/>
                    </a:lnTo>
                    <a:lnTo>
                      <a:pt x="0" y="455"/>
                    </a:lnTo>
                    <a:lnTo>
                      <a:pt x="0" y="474"/>
                    </a:lnTo>
                    <a:lnTo>
                      <a:pt x="265" y="606"/>
                    </a:lnTo>
                    <a:lnTo>
                      <a:pt x="284" y="606"/>
                    </a:lnTo>
                    <a:lnTo>
                      <a:pt x="606" y="474"/>
                    </a:lnTo>
                    <a:lnTo>
                      <a:pt x="606" y="455"/>
                    </a:lnTo>
                    <a:lnTo>
                      <a:pt x="284" y="0"/>
                    </a:lnTo>
                    <a:close/>
                    <a:moveTo>
                      <a:pt x="587" y="462"/>
                    </a:moveTo>
                    <a:lnTo>
                      <a:pt x="279" y="587"/>
                    </a:lnTo>
                    <a:lnTo>
                      <a:pt x="270" y="587"/>
                    </a:lnTo>
                    <a:lnTo>
                      <a:pt x="18" y="462"/>
                    </a:lnTo>
                    <a:lnTo>
                      <a:pt x="18" y="459"/>
                    </a:lnTo>
                    <a:lnTo>
                      <a:pt x="274" y="21"/>
                    </a:lnTo>
                    <a:lnTo>
                      <a:pt x="587" y="462"/>
                    </a:lnTo>
                    <a:close/>
                  </a:path>
                </a:pathLst>
              </a:cu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3" name="Rectangle 179"/>
              <p:cNvSpPr>
                <a:spLocks noChangeArrowheads="1"/>
              </p:cNvSpPr>
              <p:nvPr/>
            </p:nvSpPr>
            <p:spPr bwMode="auto">
              <a:xfrm>
                <a:off x="6951087" y="2010475"/>
                <a:ext cx="33328" cy="959738"/>
              </a:xfrm>
              <a:prstGeom prst="rect">
                <a:avLst/>
              </a:prstGeom>
              <a:solidFill>
                <a:srgbClr val="B0BE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defRPr/>
                </a:pPr>
                <a:endParaRPr lang="zh-CN" altLang="en-US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</p:grpSp>
      </p:grpSp>
      <p:sp>
        <p:nvSpPr>
          <p:cNvPr id="44" name="灯片编号占位符 5"/>
          <p:cNvSpPr>
            <a:spLocks noGrp="1" noChangeArrowheads="1"/>
          </p:cNvSpPr>
          <p:nvPr userDrawn="1"/>
        </p:nvSpPr>
        <p:spPr bwMode="auto">
          <a:xfrm>
            <a:off x="6553200" y="4767263"/>
            <a:ext cx="2133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r"/>
            <a:r>
              <a:rPr lang="en-US" altLang="zh-CN" sz="1200">
                <a:solidFill>
                  <a:srgbClr val="898989"/>
                </a:solidFill>
              </a:rPr>
              <a:t> </a:t>
            </a:r>
            <a:endParaRPr lang="en-US" altLang="zh-CN" sz="1200">
              <a:solidFill>
                <a:srgbClr val="898989"/>
              </a:solidFill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0" y="5094288"/>
            <a:ext cx="9144000" cy="508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kumimoji="1"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random/>
  </p:transition>
  <p:timing>
    <p:tnLst>
      <p:par>
        <p:cTn id="1" dur="indefinite" restart="never" nodeType="tmRoot"/>
      </p:par>
    </p:tnLst>
  </p:timing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 panose="020B0503020204020204" pitchFamily="34" charset="-122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tags" Target="../tags/tag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35.xml"/><Relationship Id="rId2" Type="http://schemas.openxmlformats.org/officeDocument/2006/relationships/image" Target="../media/image2.wmf"/><Relationship Id="rId1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4.xml"/><Relationship Id="rId8" Type="http://schemas.openxmlformats.org/officeDocument/2006/relationships/image" Target="../media/image6.wmf"/><Relationship Id="rId7" Type="http://schemas.openxmlformats.org/officeDocument/2006/relationships/oleObject" Target="../embeddings/oleObject5.bin"/><Relationship Id="rId6" Type="http://schemas.openxmlformats.org/officeDocument/2006/relationships/image" Target="../media/image5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4.w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3.wmf"/><Relationship Id="rId10" Type="http://schemas.openxmlformats.org/officeDocument/2006/relationships/vmlDrawing" Target="../drawings/vmlDrawing2.vml"/><Relationship Id="rId1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.png"/><Relationship Id="rId8" Type="http://schemas.openxmlformats.org/officeDocument/2006/relationships/image" Target="../media/image10.wmf"/><Relationship Id="rId7" Type="http://schemas.openxmlformats.org/officeDocument/2006/relationships/oleObject" Target="../embeddings/oleObject9.bin"/><Relationship Id="rId6" Type="http://schemas.openxmlformats.org/officeDocument/2006/relationships/image" Target="../media/image9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8.wmf"/><Relationship Id="rId3" Type="http://schemas.openxmlformats.org/officeDocument/2006/relationships/oleObject" Target="../embeddings/oleObject7.bin"/><Relationship Id="rId2" Type="http://schemas.openxmlformats.org/officeDocument/2006/relationships/image" Target="../media/image7.wmf"/><Relationship Id="rId11" Type="http://schemas.openxmlformats.org/officeDocument/2006/relationships/vmlDrawing" Target="../drawings/vmlDrawing3.vml"/><Relationship Id="rId10" Type="http://schemas.openxmlformats.org/officeDocument/2006/relationships/slideLayout" Target="../slideLayouts/slideLayout35.xml"/><Relationship Id="rId1" Type="http://schemas.openxmlformats.org/officeDocument/2006/relationships/oleObject" Target="../embeddings/oleObject6.bin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35.xml"/><Relationship Id="rId2" Type="http://schemas.openxmlformats.org/officeDocument/2006/relationships/image" Target="../media/image12.wmf"/><Relationship Id="rId1" Type="http://schemas.openxmlformats.org/officeDocument/2006/relationships/oleObject" Target="../embeddings/oleObject10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5.vml"/><Relationship Id="rId7" Type="http://schemas.openxmlformats.org/officeDocument/2006/relationships/slideLayout" Target="../slideLayouts/slideLayout43.x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14.wmf"/><Relationship Id="rId3" Type="http://schemas.openxmlformats.org/officeDocument/2006/relationships/oleObject" Target="../embeddings/oleObject12.bin"/><Relationship Id="rId2" Type="http://schemas.openxmlformats.org/officeDocument/2006/relationships/image" Target="../media/image13.wmf"/><Relationship Id="rId1" Type="http://schemas.openxmlformats.org/officeDocument/2006/relationships/oleObject" Target="../embeddings/oleObject11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6.vml"/><Relationship Id="rId7" Type="http://schemas.openxmlformats.org/officeDocument/2006/relationships/slideLayout" Target="../slideLayouts/slideLayout42.x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17.wmf"/><Relationship Id="rId3" Type="http://schemas.openxmlformats.org/officeDocument/2006/relationships/oleObject" Target="../embeddings/oleObject15.bin"/><Relationship Id="rId2" Type="http://schemas.openxmlformats.org/officeDocument/2006/relationships/image" Target="../media/image16.wmf"/><Relationship Id="rId1" Type="http://schemas.openxmlformats.org/officeDocument/2006/relationships/oleObject" Target="../embeddings/oleObject14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7.vml"/><Relationship Id="rId4" Type="http://schemas.openxmlformats.org/officeDocument/2006/relationships/slideLayout" Target="../slideLayouts/slideLayout35.xml"/><Relationship Id="rId3" Type="http://schemas.openxmlformats.org/officeDocument/2006/relationships/image" Target="../media/image11.png"/><Relationship Id="rId2" Type="http://schemas.openxmlformats.org/officeDocument/2006/relationships/image" Target="../media/image12.wmf"/><Relationship Id="rId1" Type="http://schemas.openxmlformats.org/officeDocument/2006/relationships/oleObject" Target="../embeddings/oleObject17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8.vml"/><Relationship Id="rId6" Type="http://schemas.openxmlformats.org/officeDocument/2006/relationships/slideLayout" Target="../slideLayouts/slideLayout35.xml"/><Relationship Id="rId5" Type="http://schemas.openxmlformats.org/officeDocument/2006/relationships/image" Target="../media/image11.png"/><Relationship Id="rId4" Type="http://schemas.openxmlformats.org/officeDocument/2006/relationships/image" Target="../media/image19.wmf"/><Relationship Id="rId3" Type="http://schemas.openxmlformats.org/officeDocument/2006/relationships/oleObject" Target="../embeddings/oleObject19.bin"/><Relationship Id="rId2" Type="http://schemas.openxmlformats.org/officeDocument/2006/relationships/image" Target="../media/image18.wmf"/><Relationship Id="rId1" Type="http://schemas.openxmlformats.org/officeDocument/2006/relationships/oleObject" Target="../embeddings/oleObject18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tags" Target="../tags/tag3.xml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9.vml"/><Relationship Id="rId3" Type="http://schemas.openxmlformats.org/officeDocument/2006/relationships/slideLayout" Target="../slideLayouts/slideLayout35.xml"/><Relationship Id="rId2" Type="http://schemas.openxmlformats.org/officeDocument/2006/relationships/image" Target="../media/image20.wmf"/><Relationship Id="rId1" Type="http://schemas.openxmlformats.org/officeDocument/2006/relationships/oleObject" Target="../embeddings/oleObject20.bin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0.vml"/><Relationship Id="rId5" Type="http://schemas.openxmlformats.org/officeDocument/2006/relationships/slideLayout" Target="../slideLayouts/slideLayout35.xml"/><Relationship Id="rId4" Type="http://schemas.openxmlformats.org/officeDocument/2006/relationships/image" Target="../media/image22.wmf"/><Relationship Id="rId3" Type="http://schemas.openxmlformats.org/officeDocument/2006/relationships/oleObject" Target="../embeddings/oleObject22.bin"/><Relationship Id="rId2" Type="http://schemas.openxmlformats.org/officeDocument/2006/relationships/image" Target="../media/image21.wmf"/><Relationship Id="rId1" Type="http://schemas.openxmlformats.org/officeDocument/2006/relationships/oleObject" Target="../embeddings/oleObject21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image" Target="../media/image11.png"/><Relationship Id="rId1" Type="http://schemas.openxmlformats.org/officeDocument/2006/relationships/tags" Target="../tags/tag4.xml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1.vml"/><Relationship Id="rId5" Type="http://schemas.openxmlformats.org/officeDocument/2006/relationships/slideLayout" Target="../slideLayouts/slideLayout35.xml"/><Relationship Id="rId4" Type="http://schemas.openxmlformats.org/officeDocument/2006/relationships/image" Target="../media/image24.wmf"/><Relationship Id="rId3" Type="http://schemas.openxmlformats.org/officeDocument/2006/relationships/oleObject" Target="../embeddings/oleObject24.bin"/><Relationship Id="rId2" Type="http://schemas.openxmlformats.org/officeDocument/2006/relationships/image" Target="../media/image23.wmf"/><Relationship Id="rId1" Type="http://schemas.openxmlformats.org/officeDocument/2006/relationships/oleObject" Target="../embeddings/oleObject23.bin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2.vml"/><Relationship Id="rId5" Type="http://schemas.openxmlformats.org/officeDocument/2006/relationships/slideLayout" Target="../slideLayouts/slideLayout41.xml"/><Relationship Id="rId4" Type="http://schemas.openxmlformats.org/officeDocument/2006/relationships/image" Target="../media/image26.wmf"/><Relationship Id="rId3" Type="http://schemas.openxmlformats.org/officeDocument/2006/relationships/oleObject" Target="../embeddings/oleObject26.bin"/><Relationship Id="rId2" Type="http://schemas.openxmlformats.org/officeDocument/2006/relationships/image" Target="../media/image25.wmf"/><Relationship Id="rId1" Type="http://schemas.openxmlformats.org/officeDocument/2006/relationships/oleObject" Target="../embeddings/oleObject25.bin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3.vml"/><Relationship Id="rId3" Type="http://schemas.openxmlformats.org/officeDocument/2006/relationships/slideLayout" Target="../slideLayouts/slideLayout35.xml"/><Relationship Id="rId2" Type="http://schemas.openxmlformats.org/officeDocument/2006/relationships/image" Target="../media/image27.wmf"/><Relationship Id="rId1" Type="http://schemas.openxmlformats.org/officeDocument/2006/relationships/oleObject" Target="../embeddings/oleObject27.bin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4.vml"/><Relationship Id="rId5" Type="http://schemas.openxmlformats.org/officeDocument/2006/relationships/slideLayout" Target="../slideLayouts/slideLayout35.xml"/><Relationship Id="rId4" Type="http://schemas.openxmlformats.org/officeDocument/2006/relationships/image" Target="../media/image29.wmf"/><Relationship Id="rId3" Type="http://schemas.openxmlformats.org/officeDocument/2006/relationships/oleObject" Target="../embeddings/oleObject29.bin"/><Relationship Id="rId2" Type="http://schemas.openxmlformats.org/officeDocument/2006/relationships/image" Target="../media/image28.wmf"/><Relationship Id="rId1" Type="http://schemas.openxmlformats.org/officeDocument/2006/relationships/oleObject" Target="../embeddings/oleObject28.bin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5.vml"/><Relationship Id="rId7" Type="http://schemas.openxmlformats.org/officeDocument/2006/relationships/slideLayout" Target="../slideLayouts/slideLayout35.xml"/><Relationship Id="rId6" Type="http://schemas.openxmlformats.org/officeDocument/2006/relationships/image" Target="../media/image32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31.wmf"/><Relationship Id="rId3" Type="http://schemas.openxmlformats.org/officeDocument/2006/relationships/oleObject" Target="../embeddings/oleObject31.bin"/><Relationship Id="rId2" Type="http://schemas.openxmlformats.org/officeDocument/2006/relationships/image" Target="../media/image30.wmf"/><Relationship Id="rId1" Type="http://schemas.openxmlformats.org/officeDocument/2006/relationships/oleObject" Target="../embeddings/oleObject30.bin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5" descr="https://ss1.baidu.com/6ONXsjip0QIZ8tyhnq/it/u=3806147764,994740599&amp;fm=173&amp;app=25&amp;f=JPEG?w=600&amp;h=401&amp;s=E27BAF7653B36C37D6EBECC80300F0F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24"/>
          <a:stretch>
            <a:fillRect/>
          </a:stretch>
        </p:blipFill>
        <p:spPr bwMode="auto">
          <a:xfrm>
            <a:off x="0" y="11049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48"/>
          <p:cNvSpPr txBox="1"/>
          <p:nvPr/>
        </p:nvSpPr>
        <p:spPr>
          <a:xfrm>
            <a:off x="503070" y="1158954"/>
            <a:ext cx="8325867" cy="142240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31750"/>
          </a:effectLst>
        </p:spPr>
        <p:txBody>
          <a:bodyPr wrap="square" lIns="68580" tIns="34290" rIns="68580" bIns="34290">
            <a:spAutoFit/>
          </a:bodyPr>
          <a:lstStyle/>
          <a:p>
            <a:pPr algn="ctr" eaLnBrk="0" hangingPunct="0">
              <a:buFontTx/>
              <a:buNone/>
              <a:defRPr/>
            </a:pPr>
            <a:r>
              <a:rPr lang="en-US" sz="44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cs typeface="黑体" panose="02010609060101010101" pitchFamily="49" charset="-122"/>
                <a:sym typeface="+mn-ea"/>
              </a:rPr>
              <a:t>8.4 </a:t>
            </a: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cs typeface="黑体" panose="02010609060101010101" pitchFamily="49" charset="-122"/>
                <a:sym typeface="+mn-ea"/>
              </a:rPr>
              <a:t>三元一次方程组的解法</a:t>
            </a:r>
            <a:endParaRPr lang="en-US" sz="4400" b="1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cs typeface="黑体" panose="02010609060101010101" pitchFamily="49" charset="-122"/>
              <a:sym typeface="+mn-ea"/>
            </a:endParaRPr>
          </a:p>
          <a:p>
            <a:pPr algn="ctr" eaLnBrk="0" hangingPunct="0">
              <a:buFontTx/>
              <a:buNone/>
              <a:defRPr/>
            </a:pPr>
            <a:endParaRPr lang="zh-CN" altLang="en-US" sz="4400" b="1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14" name="圆角矩形 13"/>
          <p:cNvSpPr/>
          <p:nvPr>
            <p:custDataLst>
              <p:tags r:id="rId2"/>
            </p:custDataLst>
          </p:nvPr>
        </p:nvSpPr>
        <p:spPr>
          <a:xfrm>
            <a:off x="15875" y="19050"/>
            <a:ext cx="3261360" cy="367030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000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 charset="-122"/>
                <a:sym typeface="+mn-ea"/>
              </a:rPr>
              <a:t>人教版 </a:t>
            </a:r>
            <a:r>
              <a:rPr lang="zh-CN" altLang="en-US" sz="20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 charset="-122"/>
                <a:sym typeface="+mn-ea"/>
              </a:rPr>
              <a:t>数学 </a:t>
            </a:r>
            <a:r>
              <a:rPr lang="zh-CN" altLang="en-US" sz="2000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FZXingKai-S04" panose="02010600030101010101" charset="-122"/>
                <a:sym typeface="+mn-ea"/>
              </a:rPr>
              <a:t>七年级 下册</a:t>
            </a:r>
            <a:endParaRPr kumimoji="0" lang="zh-CN" altLang="en-US" sz="2000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FZXingKai-S04" panose="02010600030101010101" charset="-122"/>
              <a:sym typeface="+mn-ea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4"/>
          <p:cNvSpPr txBox="1"/>
          <p:nvPr/>
        </p:nvSpPr>
        <p:spPr>
          <a:xfrm>
            <a:off x="1293495" y="779145"/>
            <a:ext cx="5278120" cy="6076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1.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解二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元一次方程组有哪几种方法？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5124" name="Rectangle 5"/>
          <p:cNvSpPr/>
          <p:nvPr/>
        </p:nvSpPr>
        <p:spPr>
          <a:xfrm>
            <a:off x="1293495" y="2152650"/>
            <a:ext cx="5830442" cy="6093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2.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解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二元一次方程组的基本思路是什么？ 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7174" name="Text Box 6"/>
          <p:cNvSpPr txBox="1"/>
          <p:nvPr/>
        </p:nvSpPr>
        <p:spPr>
          <a:xfrm>
            <a:off x="1608455" y="3111897"/>
            <a:ext cx="26289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二元一次方程组</a:t>
            </a:r>
            <a:endParaRPr lang="zh-CN" altLang="en-US" sz="2400" b="1" dirty="0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7175" name="AutoShape 7"/>
          <p:cNvSpPr/>
          <p:nvPr/>
        </p:nvSpPr>
        <p:spPr>
          <a:xfrm>
            <a:off x="4020185" y="3018155"/>
            <a:ext cx="1099820" cy="753745"/>
          </a:xfrm>
          <a:prstGeom prst="rightArrow">
            <a:avLst>
              <a:gd name="adj1" fmla="val 50000"/>
              <a:gd name="adj2" fmla="val 55448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1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6" name="Text Box 8"/>
          <p:cNvSpPr txBox="1"/>
          <p:nvPr/>
        </p:nvSpPr>
        <p:spPr>
          <a:xfrm>
            <a:off x="4020344" y="2760345"/>
            <a:ext cx="972741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66"/>
                </a:solidFill>
                <a:latin typeface="仿宋" panose="02010609060101010101" charset="-122"/>
                <a:ea typeface="仿宋" panose="02010609060101010101" charset="-122"/>
              </a:rPr>
              <a:t>代入</a:t>
            </a:r>
            <a:endParaRPr lang="zh-CN" altLang="en-US" sz="2400" b="1" dirty="0">
              <a:solidFill>
                <a:srgbClr val="FF0066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7177" name="Text Box 9"/>
          <p:cNvSpPr txBox="1"/>
          <p:nvPr/>
        </p:nvSpPr>
        <p:spPr>
          <a:xfrm>
            <a:off x="4002405" y="3526155"/>
            <a:ext cx="9906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66"/>
                </a:solidFill>
                <a:latin typeface="仿宋" panose="02010609060101010101" charset="-122"/>
                <a:ea typeface="仿宋" panose="02010609060101010101" charset="-122"/>
              </a:rPr>
              <a:t>加减</a:t>
            </a:r>
            <a:endParaRPr lang="zh-CN" altLang="en-US" sz="2400" b="1" dirty="0">
              <a:solidFill>
                <a:srgbClr val="FF0066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7178" name="Text Box 10"/>
          <p:cNvSpPr txBox="1"/>
          <p:nvPr/>
        </p:nvSpPr>
        <p:spPr>
          <a:xfrm>
            <a:off x="4032750" y="3164839"/>
            <a:ext cx="8382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消元</a:t>
            </a:r>
            <a:endParaRPr lang="zh-CN" altLang="en-US" sz="2400" b="1" dirty="0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7179" name="Text Box 11"/>
          <p:cNvSpPr txBox="1"/>
          <p:nvPr/>
        </p:nvSpPr>
        <p:spPr>
          <a:xfrm>
            <a:off x="5157788" y="3112294"/>
            <a:ext cx="21145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一元一次方程</a:t>
            </a:r>
            <a:endParaRPr lang="zh-CN" altLang="en-US" sz="2400" b="1" dirty="0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7180" name="Rectangle 12"/>
          <p:cNvSpPr/>
          <p:nvPr/>
        </p:nvSpPr>
        <p:spPr>
          <a:xfrm>
            <a:off x="2778998" y="3899694"/>
            <a:ext cx="201930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</a:rPr>
              <a:t>化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二元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</a:rPr>
              <a:t>为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一元</a:t>
            </a:r>
            <a:endParaRPr lang="zh-CN" altLang="en-US" sz="2400" b="1" dirty="0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7181" name="Text Box 13"/>
          <p:cNvSpPr txBox="1"/>
          <p:nvPr/>
        </p:nvSpPr>
        <p:spPr>
          <a:xfrm>
            <a:off x="5106590" y="3899297"/>
            <a:ext cx="2165747" cy="364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 fontAlgn="t"/>
            <a:r>
              <a:rPr lang="zh-CN" altLang="en-US" sz="2400" b="1" dirty="0">
                <a:solidFill>
                  <a:srgbClr val="0C00F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化归转化思想</a:t>
            </a:r>
            <a:endParaRPr lang="zh-CN" altLang="en-US" sz="2400" b="1" dirty="0">
              <a:solidFill>
                <a:srgbClr val="0C00F4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82" name="Text Box 14"/>
          <p:cNvSpPr txBox="1"/>
          <p:nvPr/>
        </p:nvSpPr>
        <p:spPr>
          <a:xfrm>
            <a:off x="1608296" y="1551226"/>
            <a:ext cx="354965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代入消元法和加减消元法</a:t>
            </a:r>
            <a:endParaRPr lang="zh-CN" altLang="en-US" sz="2400" b="1" dirty="0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7183" name="Text Box 15"/>
          <p:cNvSpPr txBox="1"/>
          <p:nvPr/>
        </p:nvSpPr>
        <p:spPr>
          <a:xfrm>
            <a:off x="5303679" y="1610043"/>
            <a:ext cx="1137047" cy="3429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 fontAlgn="t"/>
            <a:r>
              <a:rPr lang="zh-CN" altLang="en-US" sz="2400" b="1" dirty="0">
                <a:solidFill>
                  <a:srgbClr val="0C00F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消元法</a:t>
            </a:r>
            <a:endParaRPr lang="zh-CN" altLang="en-US" sz="2400" b="1" dirty="0">
              <a:solidFill>
                <a:srgbClr val="0C00F4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59484" y="4382308"/>
            <a:ext cx="6449695" cy="461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【</a:t>
            </a:r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思考</a:t>
            </a:r>
            <a:r>
              <a:rPr lang="en-US" altLang="zh-CN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】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若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含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有</a:t>
            </a:r>
            <a:r>
              <a:rPr lang="en-US" altLang="zh-CN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3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个未知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数的方程组如何求解？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-11475" y="-48895"/>
            <a:ext cx="2023745" cy="476885"/>
            <a:chOff x="3" y="-61"/>
            <a:chExt cx="3187" cy="751"/>
          </a:xfrm>
        </p:grpSpPr>
        <p:grpSp>
          <p:nvGrpSpPr>
            <p:cNvPr id="5" name="组合 4"/>
            <p:cNvGrpSpPr/>
            <p:nvPr/>
          </p:nvGrpSpPr>
          <p:grpSpPr>
            <a:xfrm>
              <a:off x="248" y="-61"/>
              <a:ext cx="2942" cy="751"/>
              <a:chOff x="248" y="-61"/>
              <a:chExt cx="2942" cy="751"/>
            </a:xfrm>
          </p:grpSpPr>
          <p:sp>
            <p:nvSpPr>
              <p:cNvPr id="6" name="文本框 18"/>
              <p:cNvSpPr txBox="1">
                <a:spLocks noChangeArrowheads="1"/>
              </p:cNvSpPr>
              <p:nvPr/>
            </p:nvSpPr>
            <p:spPr bwMode="auto">
              <a:xfrm>
                <a:off x="870" y="-61"/>
                <a:ext cx="2320" cy="7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zh-CN" altLang="en-US" sz="2500" b="1" dirty="0">
                    <a:solidFill>
                      <a:prstClr val="black"/>
                    </a:solidFill>
                    <a:latin typeface="宋体" panose="02010600030101010101" pitchFamily="2" charset="-122"/>
                  </a:rPr>
                  <a:t>导入新知</a:t>
                </a:r>
                <a:endPara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endParaRPr>
              </a:p>
            </p:txBody>
          </p:sp>
          <p:sp>
            <p:nvSpPr>
              <p:cNvPr id="7" name="Freeform 74"/>
              <p:cNvSpPr>
                <a:spLocks noChangeAspect="1" noEditPoints="1"/>
              </p:cNvSpPr>
              <p:nvPr/>
            </p:nvSpPr>
            <p:spPr bwMode="auto">
              <a:xfrm>
                <a:off x="248" y="93"/>
                <a:ext cx="567" cy="502"/>
              </a:xfrm>
              <a:custGeom>
                <a:avLst/>
                <a:gdLst>
                  <a:gd name="T0" fmla="*/ 127 w 167"/>
                  <a:gd name="T1" fmla="*/ 22 h 148"/>
                  <a:gd name="T2" fmla="*/ 74 w 167"/>
                  <a:gd name="T3" fmla="*/ 0 h 148"/>
                  <a:gd name="T4" fmla="*/ 0 w 167"/>
                  <a:gd name="T5" fmla="*/ 74 h 148"/>
                  <a:gd name="T6" fmla="*/ 74 w 167"/>
                  <a:gd name="T7" fmla="*/ 148 h 148"/>
                  <a:gd name="T8" fmla="*/ 143 w 167"/>
                  <a:gd name="T9" fmla="*/ 99 h 148"/>
                  <a:gd name="T10" fmla="*/ 70 w 167"/>
                  <a:gd name="T11" fmla="*/ 79 h 148"/>
                  <a:gd name="T12" fmla="*/ 127 w 167"/>
                  <a:gd name="T13" fmla="*/ 22 h 148"/>
                  <a:gd name="T14" fmla="*/ 147 w 167"/>
                  <a:gd name="T15" fmla="*/ 19 h 148"/>
                  <a:gd name="T16" fmla="*/ 93 w 167"/>
                  <a:gd name="T17" fmla="*/ 73 h 148"/>
                  <a:gd name="T18" fmla="*/ 164 w 167"/>
                  <a:gd name="T19" fmla="*/ 92 h 148"/>
                  <a:gd name="T20" fmla="*/ 167 w 167"/>
                  <a:gd name="T21" fmla="*/ 69 h 148"/>
                  <a:gd name="T22" fmla="*/ 147 w 167"/>
                  <a:gd name="T23" fmla="*/ 19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7" h="148">
                    <a:moveTo>
                      <a:pt x="127" y="22"/>
                    </a:moveTo>
                    <a:cubicBezTo>
                      <a:pt x="113" y="8"/>
                      <a:pt x="95" y="0"/>
                      <a:pt x="74" y="0"/>
                    </a:cubicBezTo>
                    <a:cubicBezTo>
                      <a:pt x="33" y="0"/>
                      <a:pt x="0" y="33"/>
                      <a:pt x="0" y="74"/>
                    </a:cubicBezTo>
                    <a:cubicBezTo>
                      <a:pt x="0" y="115"/>
                      <a:pt x="33" y="148"/>
                      <a:pt x="74" y="148"/>
                    </a:cubicBezTo>
                    <a:cubicBezTo>
                      <a:pt x="106" y="148"/>
                      <a:pt x="133" y="127"/>
                      <a:pt x="143" y="99"/>
                    </a:cubicBezTo>
                    <a:cubicBezTo>
                      <a:pt x="70" y="79"/>
                      <a:pt x="70" y="79"/>
                      <a:pt x="70" y="79"/>
                    </a:cubicBezTo>
                    <a:lnTo>
                      <a:pt x="127" y="22"/>
                    </a:lnTo>
                    <a:close/>
                    <a:moveTo>
                      <a:pt x="147" y="19"/>
                    </a:moveTo>
                    <a:cubicBezTo>
                      <a:pt x="93" y="73"/>
                      <a:pt x="93" y="73"/>
                      <a:pt x="93" y="73"/>
                    </a:cubicBezTo>
                    <a:cubicBezTo>
                      <a:pt x="164" y="92"/>
                      <a:pt x="164" y="92"/>
                      <a:pt x="164" y="92"/>
                    </a:cubicBezTo>
                    <a:cubicBezTo>
                      <a:pt x="166" y="85"/>
                      <a:pt x="167" y="77"/>
                      <a:pt x="167" y="69"/>
                    </a:cubicBezTo>
                    <a:cubicBezTo>
                      <a:pt x="167" y="50"/>
                      <a:pt x="160" y="32"/>
                      <a:pt x="147" y="19"/>
                    </a:cubicBezTo>
                    <a:close/>
                  </a:path>
                </a:pathLst>
              </a:custGeom>
              <a:solidFill>
                <a:srgbClr val="FFBF53">
                  <a:lumMod val="75000"/>
                </a:srgbClr>
              </a:solidFill>
              <a:ln>
                <a:noFill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</a:endParaRPr>
              </a:p>
            </p:txBody>
          </p:sp>
        </p:grpSp>
        <p:cxnSp>
          <p:nvCxnSpPr>
            <p:cNvPr id="34" name="直线连接符 10"/>
            <p:cNvCxnSpPr/>
            <p:nvPr/>
          </p:nvCxnSpPr>
          <p:spPr>
            <a:xfrm>
              <a:off x="3" y="66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2" dur="80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3" dur="80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80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1"/>
      <p:bldP spid="7175" grpId="0" bldLvl="0" animBg="1"/>
      <p:bldP spid="7176" grpId="0"/>
      <p:bldP spid="7177" grpId="0"/>
      <p:bldP spid="7178" grpId="0"/>
      <p:bldP spid="7179" grpId="0"/>
      <p:bldP spid="7180" grpId="0"/>
      <p:bldP spid="7181" grpId="0" bldLvl="0" animBg="1"/>
      <p:bldP spid="7182" grpId="0"/>
      <p:bldP spid="7183" grpId="0" bldLvl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矩形 11"/>
          <p:cNvSpPr/>
          <p:nvPr/>
        </p:nvSpPr>
        <p:spPr>
          <a:xfrm>
            <a:off x="821769" y="3814001"/>
            <a:ext cx="6942762" cy="828040"/>
          </a:xfrm>
          <a:prstGeom prst="rect">
            <a:avLst/>
          </a:prstGeom>
          <a:solidFill>
            <a:srgbClr val="F2F5D7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sz="2800" b="1" noProof="1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</a:rPr>
              <a:t>1. </a:t>
            </a:r>
            <a:r>
              <a:rPr lang="zh-CN" altLang="en-US" sz="2800" b="1" dirty="0"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了解三元一次方程组的</a:t>
            </a:r>
            <a:r>
              <a:rPr lang="zh-CN" altLang="en-US" sz="28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概念</a:t>
            </a:r>
            <a:r>
              <a:rPr lang="en-US" altLang="zh-CN" sz="2800" b="1" dirty="0"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.</a:t>
            </a:r>
            <a:endParaRPr lang="zh-CN" altLang="en-US" sz="2800" b="1" noProof="1">
              <a:solidFill>
                <a:prstClr val="black"/>
              </a:solidFill>
              <a:latin typeface="+mn-lt"/>
              <a:ea typeface="楷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51208" name="矩形 2"/>
          <p:cNvSpPr>
            <a:spLocks noChangeArrowheads="1"/>
          </p:cNvSpPr>
          <p:nvPr/>
        </p:nvSpPr>
        <p:spPr bwMode="auto">
          <a:xfrm>
            <a:off x="1019656" y="2239681"/>
            <a:ext cx="7119092" cy="1284605"/>
          </a:xfrm>
          <a:prstGeom prst="rect">
            <a:avLst/>
          </a:prstGeom>
          <a:solidFill>
            <a:srgbClr val="F2F5D7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</a:rPr>
              <a:t>2. </a:t>
            </a:r>
            <a:r>
              <a:rPr lang="zh-CN" altLang="en-US" sz="2800" b="1" dirty="0"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能解简单的三元一次方程组，在解的过程中进一步</a:t>
            </a:r>
            <a:r>
              <a:rPr lang="zh-CN" altLang="en-US" sz="28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体会“消元”思想</a:t>
            </a:r>
            <a:r>
              <a:rPr lang="en-US" altLang="zh-CN" sz="28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微软雅黑" panose="020B0503020204020204" pitchFamily="34" charset="-122"/>
              </a:rPr>
              <a:t>.</a:t>
            </a:r>
            <a:endParaRPr lang="en-US" altLang="zh-CN" sz="2800" b="1" dirty="0">
              <a:solidFill>
                <a:srgbClr val="FF0000"/>
              </a:solidFill>
              <a:latin typeface="+mn-lt"/>
              <a:ea typeface="楷体" panose="02010609060101010101" pitchFamily="49" charset="-122"/>
              <a:cs typeface="黑体" panose="02010609060101010101" pitchFamily="49" charset="-122"/>
              <a:sym typeface="微软雅黑" panose="020B0503020204020204" pitchFamily="34" charset="-122"/>
            </a:endParaRPr>
          </a:p>
        </p:txBody>
      </p:sp>
      <p:cxnSp>
        <p:nvCxnSpPr>
          <p:cNvPr id="14" name="直线连接符 14"/>
          <p:cNvCxnSpPr/>
          <p:nvPr/>
        </p:nvCxnSpPr>
        <p:spPr>
          <a:xfrm>
            <a:off x="-6295" y="403225"/>
            <a:ext cx="2006600" cy="0"/>
          </a:xfrm>
          <a:prstGeom prst="line">
            <a:avLst/>
          </a:prstGeom>
          <a:noFill/>
          <a:ln w="25400" cap="flat" cmpd="sng" algn="ctr">
            <a:solidFill>
              <a:srgbClr val="00B05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15" name="文本框 18"/>
          <p:cNvSpPr txBox="1">
            <a:spLocks noChangeArrowheads="1"/>
          </p:cNvSpPr>
          <p:nvPr/>
        </p:nvSpPr>
        <p:spPr bwMode="auto">
          <a:xfrm>
            <a:off x="544567" y="-64815"/>
            <a:ext cx="147348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rPr>
              <a:t>素养目标</a:t>
            </a:r>
            <a:endParaRPr lang="zh-CN" altLang="en-US" sz="2500" b="1" dirty="0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sp>
        <p:nvSpPr>
          <p:cNvPr id="16" name="Freeform 74"/>
          <p:cNvSpPr>
            <a:spLocks noChangeAspect="1" noEditPoints="1"/>
          </p:cNvSpPr>
          <p:nvPr/>
        </p:nvSpPr>
        <p:spPr bwMode="auto">
          <a:xfrm>
            <a:off x="157163" y="39688"/>
            <a:ext cx="360362" cy="319087"/>
          </a:xfrm>
          <a:custGeom>
            <a:avLst/>
            <a:gdLst>
              <a:gd name="T0" fmla="*/ 127 w 167"/>
              <a:gd name="T1" fmla="*/ 22 h 148"/>
              <a:gd name="T2" fmla="*/ 74 w 167"/>
              <a:gd name="T3" fmla="*/ 0 h 148"/>
              <a:gd name="T4" fmla="*/ 0 w 167"/>
              <a:gd name="T5" fmla="*/ 74 h 148"/>
              <a:gd name="T6" fmla="*/ 74 w 167"/>
              <a:gd name="T7" fmla="*/ 148 h 148"/>
              <a:gd name="T8" fmla="*/ 143 w 167"/>
              <a:gd name="T9" fmla="*/ 99 h 148"/>
              <a:gd name="T10" fmla="*/ 70 w 167"/>
              <a:gd name="T11" fmla="*/ 79 h 148"/>
              <a:gd name="T12" fmla="*/ 127 w 167"/>
              <a:gd name="T13" fmla="*/ 22 h 148"/>
              <a:gd name="T14" fmla="*/ 147 w 167"/>
              <a:gd name="T15" fmla="*/ 19 h 148"/>
              <a:gd name="T16" fmla="*/ 93 w 167"/>
              <a:gd name="T17" fmla="*/ 73 h 148"/>
              <a:gd name="T18" fmla="*/ 164 w 167"/>
              <a:gd name="T19" fmla="*/ 92 h 148"/>
              <a:gd name="T20" fmla="*/ 167 w 167"/>
              <a:gd name="T21" fmla="*/ 69 h 148"/>
              <a:gd name="T22" fmla="*/ 147 w 167"/>
              <a:gd name="T23" fmla="*/ 19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7" h="148">
                <a:moveTo>
                  <a:pt x="127" y="22"/>
                </a:moveTo>
                <a:cubicBezTo>
                  <a:pt x="113" y="8"/>
                  <a:pt x="95" y="0"/>
                  <a:pt x="74" y="0"/>
                </a:cubicBezTo>
                <a:cubicBezTo>
                  <a:pt x="33" y="0"/>
                  <a:pt x="0" y="33"/>
                  <a:pt x="0" y="74"/>
                </a:cubicBezTo>
                <a:cubicBezTo>
                  <a:pt x="0" y="115"/>
                  <a:pt x="33" y="148"/>
                  <a:pt x="74" y="148"/>
                </a:cubicBezTo>
                <a:cubicBezTo>
                  <a:pt x="106" y="148"/>
                  <a:pt x="133" y="127"/>
                  <a:pt x="143" y="99"/>
                </a:cubicBezTo>
                <a:cubicBezTo>
                  <a:pt x="70" y="79"/>
                  <a:pt x="70" y="79"/>
                  <a:pt x="70" y="79"/>
                </a:cubicBezTo>
                <a:lnTo>
                  <a:pt x="127" y="22"/>
                </a:lnTo>
                <a:close/>
                <a:moveTo>
                  <a:pt x="147" y="19"/>
                </a:moveTo>
                <a:cubicBezTo>
                  <a:pt x="93" y="73"/>
                  <a:pt x="93" y="73"/>
                  <a:pt x="93" y="73"/>
                </a:cubicBezTo>
                <a:cubicBezTo>
                  <a:pt x="164" y="92"/>
                  <a:pt x="164" y="92"/>
                  <a:pt x="164" y="92"/>
                </a:cubicBezTo>
                <a:cubicBezTo>
                  <a:pt x="166" y="85"/>
                  <a:pt x="167" y="77"/>
                  <a:pt x="167" y="69"/>
                </a:cubicBezTo>
                <a:cubicBezTo>
                  <a:pt x="167" y="50"/>
                  <a:pt x="160" y="32"/>
                  <a:pt x="147" y="19"/>
                </a:cubicBezTo>
                <a:close/>
              </a:path>
            </a:pathLst>
          </a:custGeom>
          <a:solidFill>
            <a:srgbClr val="FFBF53">
              <a:lumMod val="75000"/>
            </a:srgbClr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2" name="矩形 2"/>
          <p:cNvSpPr>
            <a:spLocks noChangeArrowheads="1"/>
          </p:cNvSpPr>
          <p:nvPr/>
        </p:nvSpPr>
        <p:spPr bwMode="auto">
          <a:xfrm>
            <a:off x="1454100" y="1218974"/>
            <a:ext cx="7209055" cy="713105"/>
          </a:xfrm>
          <a:prstGeom prst="rect">
            <a:avLst/>
          </a:prstGeom>
          <a:solidFill>
            <a:srgbClr val="F2F5D7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fontAlgn="b">
              <a:lnSpc>
                <a:spcPct val="150000"/>
              </a:lnSpc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</a:rPr>
              <a:t>3. </a:t>
            </a:r>
            <a:r>
              <a:rPr lang="zh-CN" altLang="en-US" sz="2800" b="1" dirty="0"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会解</a:t>
            </a:r>
            <a:r>
              <a:rPr lang="zh-CN" altLang="en-US" sz="28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较复杂</a:t>
            </a:r>
            <a:r>
              <a:rPr lang="zh-CN" altLang="en-US" sz="2800" b="1" dirty="0"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+mn-ea"/>
              </a:rPr>
              <a:t>的三元一次方程组</a:t>
            </a:r>
            <a:r>
              <a:rPr lang="en-US" altLang="zh-CN" sz="2800" b="1" dirty="0">
                <a:solidFill>
                  <a:prstClr val="black"/>
                </a:solidFill>
                <a:latin typeface="+mn-lt"/>
                <a:ea typeface="楷体" panose="02010609060101010101" pitchFamily="49" charset="-122"/>
                <a:cs typeface="黑体" panose="02010609060101010101" pitchFamily="49" charset="-122"/>
                <a:sym typeface="微软雅黑" panose="020B0503020204020204" pitchFamily="34" charset="-122"/>
              </a:rPr>
              <a:t>.</a:t>
            </a:r>
            <a:endParaRPr lang="zh-CN" altLang="zh-CN" sz="2800" b="1" dirty="0">
              <a:solidFill>
                <a:prstClr val="black"/>
              </a:solidFill>
              <a:latin typeface="+mn-lt"/>
              <a:ea typeface="楷体" panose="02010609060101010101" pitchFamily="49" charset="-122"/>
              <a:cs typeface="黑体" panose="02010609060101010101" pitchFamily="49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25730" y="543035"/>
            <a:ext cx="8119535" cy="4214142"/>
            <a:chOff x="625730" y="543035"/>
            <a:chExt cx="8119535" cy="4214142"/>
          </a:xfrm>
        </p:grpSpPr>
        <p:grpSp>
          <p:nvGrpSpPr>
            <p:cNvPr id="18" name="组合 17"/>
            <p:cNvGrpSpPr/>
            <p:nvPr/>
          </p:nvGrpSpPr>
          <p:grpSpPr>
            <a:xfrm>
              <a:off x="625730" y="543035"/>
              <a:ext cx="8101709" cy="4214142"/>
              <a:chOff x="656210" y="298476"/>
              <a:chExt cx="8101709" cy="4214142"/>
            </a:xfrm>
          </p:grpSpPr>
          <p:grpSp>
            <p:nvGrpSpPr>
              <p:cNvPr id="20" name="组合 19"/>
              <p:cNvGrpSpPr/>
              <p:nvPr/>
            </p:nvGrpSpPr>
            <p:grpSpPr bwMode="auto">
              <a:xfrm>
                <a:off x="656210" y="298476"/>
                <a:ext cx="8101709" cy="4214142"/>
                <a:chOff x="1001" y="319"/>
                <a:chExt cx="13328" cy="6637"/>
              </a:xfrm>
            </p:grpSpPr>
            <p:cxnSp>
              <p:nvCxnSpPr>
                <p:cNvPr id="24" name="直接连接符 15"/>
                <p:cNvCxnSpPr>
                  <a:cxnSpLocks noChangeShapeType="1"/>
                </p:cNvCxnSpPr>
                <p:nvPr/>
              </p:nvCxnSpPr>
              <p:spPr bwMode="auto">
                <a:xfrm flipV="1">
                  <a:off x="1001" y="6916"/>
                  <a:ext cx="11904" cy="0"/>
                </a:xfrm>
                <a:prstGeom prst="line">
                  <a:avLst/>
                </a:prstGeom>
                <a:noFill/>
                <a:ln w="57150">
                  <a:solidFill>
                    <a:srgbClr val="0070C0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2" name="直接连接符 3"/>
                <p:cNvCxnSpPr>
                  <a:cxnSpLocks noChangeShapeType="1"/>
                </p:cNvCxnSpPr>
                <p:nvPr/>
              </p:nvCxnSpPr>
              <p:spPr bwMode="auto">
                <a:xfrm>
                  <a:off x="12847" y="5142"/>
                  <a:ext cx="0" cy="1814"/>
                </a:xfrm>
                <a:prstGeom prst="line">
                  <a:avLst/>
                </a:prstGeom>
                <a:noFill/>
                <a:ln w="57150">
                  <a:solidFill>
                    <a:srgbClr val="0B5FD1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3" name="直接连接符 32"/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12809" y="5140"/>
                  <a:ext cx="711" cy="0"/>
                </a:xfrm>
                <a:prstGeom prst="line">
                  <a:avLst/>
                </a:prstGeom>
                <a:noFill/>
                <a:ln w="57150">
                  <a:solidFill>
                    <a:srgbClr val="0B5FD1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34" name="直接箭头连接符 33"/>
                <p:cNvCxnSpPr>
                  <a:cxnSpLocks noChangeShapeType="1"/>
                </p:cNvCxnSpPr>
                <p:nvPr/>
              </p:nvCxnSpPr>
              <p:spPr bwMode="auto">
                <a:xfrm flipH="1" flipV="1">
                  <a:off x="14329" y="319"/>
                  <a:ext cx="0" cy="2551"/>
                </a:xfrm>
                <a:prstGeom prst="straightConnector1">
                  <a:avLst/>
                </a:prstGeom>
                <a:noFill/>
                <a:ln w="57150">
                  <a:solidFill>
                    <a:srgbClr val="0B5FD1"/>
                  </a:solidFill>
                  <a:miter lim="800000"/>
                  <a:tailEnd type="arrow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  <p:cxnSp>
            <p:nvCxnSpPr>
              <p:cNvPr id="21" name="直接连接符 3"/>
              <p:cNvCxnSpPr>
                <a:cxnSpLocks noChangeShapeType="1"/>
              </p:cNvCxnSpPr>
              <p:nvPr/>
            </p:nvCxnSpPr>
            <p:spPr bwMode="auto">
              <a:xfrm>
                <a:off x="8240826" y="1867585"/>
                <a:ext cx="0" cy="1512000"/>
              </a:xfrm>
              <a:prstGeom prst="line">
                <a:avLst/>
              </a:prstGeom>
              <a:noFill/>
              <a:ln w="57150">
                <a:solidFill>
                  <a:srgbClr val="0B5FD1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19" name="直接连接符 18"/>
            <p:cNvCxnSpPr>
              <a:cxnSpLocks noChangeShapeType="1"/>
            </p:cNvCxnSpPr>
            <p:nvPr/>
          </p:nvCxnSpPr>
          <p:spPr bwMode="auto">
            <a:xfrm flipH="1">
              <a:off x="8205265" y="2138447"/>
              <a:ext cx="540000" cy="0"/>
            </a:xfrm>
            <a:prstGeom prst="line">
              <a:avLst/>
            </a:prstGeom>
            <a:noFill/>
            <a:ln w="57150">
              <a:solidFill>
                <a:srgbClr val="0B5FD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 bldLvl="0" animBg="1"/>
      <p:bldP spid="51208" grpId="0" bldLvl="0" animBg="1"/>
      <p:bldP spid="2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1"/>
          <p:cNvSpPr/>
          <p:nvPr/>
        </p:nvSpPr>
        <p:spPr>
          <a:xfrm>
            <a:off x="1111383" y="2950995"/>
            <a:ext cx="6288901" cy="1684244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问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题</a:t>
            </a:r>
            <a:r>
              <a:rPr lang="zh-CN" altLang="en-US" sz="2400" b="1" dirty="0" smtClean="0">
                <a:solidFill>
                  <a:srgbClr val="0000FF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： </a:t>
            </a:r>
            <a:r>
              <a:rPr lang="en-US" altLang="zh-CN" sz="2400" b="1" dirty="0" smtClean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．题目中有几个条件？</a:t>
            </a:r>
            <a:endParaRPr lang="zh-CN" altLang="en-US" sz="2400" b="1" dirty="0">
              <a:solidFill>
                <a:schemeClr val="tx1"/>
              </a:solidFill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      </a:t>
            </a:r>
            <a:r>
              <a:rPr lang="zh-CN" altLang="en-US" sz="2400" b="1" dirty="0" smtClean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       </a:t>
            </a:r>
            <a:r>
              <a:rPr lang="en-US" altLang="zh-CN" sz="2400" b="1" dirty="0" smtClean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2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．问题中有几个未知量？</a:t>
            </a:r>
            <a:endParaRPr lang="zh-CN" altLang="en-US" sz="2400" b="1" dirty="0">
              <a:solidFill>
                <a:schemeClr val="tx1"/>
              </a:solidFill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     </a:t>
            </a:r>
            <a:r>
              <a:rPr lang="zh-CN" altLang="en-US" sz="2400" b="1" dirty="0" smtClean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        </a:t>
            </a:r>
            <a:r>
              <a:rPr lang="en-US" altLang="zh-CN" sz="2400" b="1" dirty="0" smtClean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3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．根据等量关系你能列出方程组吗？</a:t>
            </a:r>
            <a:endParaRPr lang="zh-CN" altLang="en-US" sz="2400" b="1" dirty="0">
              <a:solidFill>
                <a:schemeClr val="tx1"/>
              </a:solidFill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312811" y="1133475"/>
            <a:ext cx="8246110" cy="25146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5000"/>
              <a:buFont typeface="Wingdings" panose="05000000000000000000" pitchFamily="2" charset="2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小明手头有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12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张面额分别是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1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元、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元、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5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元的纸币，共计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22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元，其中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1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元纸币的数量是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元纸币数量的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4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倍．求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1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元、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元、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5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元的纸币各多少张？ 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grpSp>
        <p:nvGrpSpPr>
          <p:cNvPr id="29" name="组合 18"/>
          <p:cNvGrpSpPr/>
          <p:nvPr/>
        </p:nvGrpSpPr>
        <p:grpSpPr bwMode="auto">
          <a:xfrm>
            <a:off x="1960106" y="647027"/>
            <a:ext cx="1712912" cy="428625"/>
            <a:chOff x="2056130" y="684067"/>
            <a:chExt cx="2021840" cy="485831"/>
          </a:xfrm>
        </p:grpSpPr>
        <p:sp>
          <p:nvSpPr>
            <p:cNvPr id="30" name="圆角矩形 29"/>
            <p:cNvSpPr/>
            <p:nvPr/>
          </p:nvSpPr>
          <p:spPr>
            <a:xfrm>
              <a:off x="2213530" y="684067"/>
              <a:ext cx="1684554" cy="453442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100" noProof="1">
                <a:solidFill>
                  <a:sysClr val="windowText" lastClr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1" name="矩形 1"/>
            <p:cNvSpPr>
              <a:spLocks noChangeArrowheads="1"/>
            </p:cNvSpPr>
            <p:nvPr/>
          </p:nvSpPr>
          <p:spPr bwMode="auto">
            <a:xfrm>
              <a:off x="2056130" y="731692"/>
              <a:ext cx="2021840" cy="438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CN" altLang="en-US" sz="2400">
                  <a:solidFill>
                    <a:srgbClr val="FFFFFF"/>
                  </a:solidFill>
                  <a:latin typeface="+mn-lt"/>
                  <a:ea typeface="黑体" panose="02010609060101010101" pitchFamily="49" charset="-122"/>
                </a:rPr>
                <a:t>知识点 </a:t>
              </a:r>
              <a:r>
                <a:rPr lang="en-US" altLang="zh-CN" sz="2400" b="1">
                  <a:solidFill>
                    <a:srgbClr val="FFFFFF"/>
                  </a:solidFill>
                  <a:latin typeface="+mn-lt"/>
                  <a:ea typeface="黑体" panose="02010609060101010101" pitchFamily="49" charset="-122"/>
                </a:rPr>
                <a:t>1</a:t>
              </a:r>
              <a:endParaRPr lang="zh-CN" altLang="en-US" sz="2400" b="1">
                <a:solidFill>
                  <a:srgbClr val="FFFFFF"/>
                </a:solidFill>
                <a:latin typeface="+mn-lt"/>
                <a:ea typeface="黑体" panose="02010609060101010101" pitchFamily="49" charset="-122"/>
              </a:endParaRPr>
            </a:p>
          </p:txBody>
        </p:sp>
      </p:grpSp>
      <p:sp>
        <p:nvSpPr>
          <p:cNvPr id="28" name="矩形 4"/>
          <p:cNvSpPr>
            <a:spLocks noChangeArrowheads="1"/>
          </p:cNvSpPr>
          <p:nvPr/>
        </p:nvSpPr>
        <p:spPr bwMode="auto">
          <a:xfrm>
            <a:off x="3775497" y="639507"/>
            <a:ext cx="3278462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 b="1" noProof="1">
                <a:solidFill>
                  <a:sysClr val="windowText" lastClr="000000"/>
                </a:solidFill>
                <a:latin typeface="+mn-lt"/>
                <a:ea typeface="黑体" panose="02010609060101010101" pitchFamily="49" charset="-122"/>
                <a:cs typeface="+mn-ea"/>
                <a:sym typeface="微软雅黑" panose="020B0503020204020204" pitchFamily="34" charset="-122"/>
              </a:rPr>
              <a:t>三元一次方程组的概念</a:t>
            </a:r>
            <a:endParaRPr lang="zh-CN" altLang="en-US" sz="2400" b="1" noProof="1">
              <a:solidFill>
                <a:sysClr val="windowText" lastClr="000000"/>
              </a:solidFill>
              <a:latin typeface="+mn-lt"/>
              <a:ea typeface="黑体" panose="02010609060101010101" pitchFamily="49" charset="-122"/>
              <a:cs typeface="+mn-ea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257293" y="1074967"/>
          <a:ext cx="6629400" cy="3172082"/>
        </p:xfrm>
        <a:graphic>
          <a:graphicData uri="http://schemas.openxmlformats.org/drawingml/2006/table">
            <a:tbl>
              <a:tblPr/>
              <a:tblGrid>
                <a:gridCol w="1549400"/>
                <a:gridCol w="1764665"/>
                <a:gridCol w="1657350"/>
                <a:gridCol w="1657985"/>
              </a:tblGrid>
              <a:tr h="6502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US" altLang="en-US" sz="2400" kern="100" dirty="0"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zh-CN" altLang="en-US" sz="1800" kern="100" dirty="0"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zh-CN" altLang="en-US" sz="1800" kern="100" dirty="0"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zh-CN" altLang="en-US" sz="1800" kern="100" dirty="0"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50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2400" kern="100" dirty="0"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latin typeface="+mn-lt"/>
                          <a:ea typeface="宋体" panose="02010600030101010101" pitchFamily="2" charset="-122"/>
                        </a:rPr>
                        <a:t>1</a:t>
                      </a:r>
                      <a:r>
                        <a:rPr lang="zh-CN" sz="2400" b="1" kern="100" dirty="0">
                          <a:latin typeface="+mn-lt"/>
                          <a:ea typeface="宋体" panose="02010600030101010101" pitchFamily="2" charset="-122"/>
                        </a:rPr>
                        <a:t>元</a:t>
                      </a:r>
                      <a:endParaRPr lang="zh-CN" sz="1800" b="1" kern="100" dirty="0"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22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2400" kern="100"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latin typeface="+mn-lt"/>
                          <a:ea typeface="宋体" panose="02010600030101010101" pitchFamily="2" charset="-122"/>
                        </a:rPr>
                        <a:t>2</a:t>
                      </a:r>
                      <a:r>
                        <a:rPr lang="zh-CN" sz="2400" b="1" kern="100" dirty="0">
                          <a:latin typeface="+mn-lt"/>
                          <a:ea typeface="宋体" panose="02010600030101010101" pitchFamily="2" charset="-122"/>
                        </a:rPr>
                        <a:t>元</a:t>
                      </a:r>
                      <a:endParaRPr lang="zh-CN" sz="1800" b="1" kern="100" dirty="0"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234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2400" kern="100"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00" dirty="0">
                          <a:latin typeface="+mn-lt"/>
                          <a:ea typeface="宋体" panose="02010600030101010101" pitchFamily="2" charset="-122"/>
                        </a:rPr>
                        <a:t>5</a:t>
                      </a:r>
                      <a:r>
                        <a:rPr lang="zh-CN" sz="2400" b="1" kern="100" dirty="0">
                          <a:latin typeface="+mn-lt"/>
                          <a:ea typeface="宋体" panose="02010600030101010101" pitchFamily="2" charset="-122"/>
                        </a:rPr>
                        <a:t>元</a:t>
                      </a:r>
                      <a:endParaRPr lang="zh-CN" sz="1800" b="1" kern="100" dirty="0">
                        <a:latin typeface="+mn-lt"/>
                        <a:ea typeface="宋体" panose="02010600030101010101" pitchFamily="2" charset="-122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4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400" b="1" kern="100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合</a:t>
                      </a:r>
                      <a:r>
                        <a:rPr lang="en-US" sz="2400" b="1" kern="100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</a:t>
                      </a:r>
                      <a:r>
                        <a:rPr lang="zh-CN" sz="2400" b="1" kern="100" dirty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计</a:t>
                      </a:r>
                      <a:endParaRPr lang="zh-CN" sz="1800" b="1" kern="100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2400" kern="100"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83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CN" sz="1800" b="1" kern="100" dirty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CN" sz="1800" kern="100" dirty="0"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/>
                </a:tc>
                <a:tc hMerge="1">
                  <a:tcPr/>
                </a:tc>
              </a:tr>
            </a:tbl>
          </a:graphicData>
        </a:graphic>
      </p:graphicFrame>
      <p:sp>
        <p:nvSpPr>
          <p:cNvPr id="14368" name="Rectangle 1"/>
          <p:cNvSpPr/>
          <p:nvPr/>
        </p:nvSpPr>
        <p:spPr>
          <a:xfrm>
            <a:off x="914393" y="457756"/>
            <a:ext cx="6629400" cy="4603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（三个量关系）每张面值 </a:t>
            </a:r>
            <a:r>
              <a:rPr lang="en-US" altLang="zh-CN" sz="24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× 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张数  </a:t>
            </a:r>
            <a:r>
              <a:rPr lang="en-US" altLang="zh-CN" sz="24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=    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钱数</a:t>
            </a:r>
            <a:endParaRPr lang="zh-CN" altLang="en-US" sz="2400" b="1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98947" y="2478281"/>
            <a:ext cx="5143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+mn-lt"/>
                <a:cs typeface="Times New Roman" panose="02020603050405020304" charset="0"/>
              </a:rPr>
              <a:t>5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cs typeface="Times New Roman" panose="02020603050405020304" charset="0"/>
              </a:rPr>
              <a:t>z</a:t>
            </a:r>
            <a:endParaRPr lang="en-US" altLang="zh-CN" sz="2400" b="1" i="1" dirty="0">
              <a:solidFill>
                <a:srgbClr val="FF0000"/>
              </a:solidFill>
              <a:latin typeface="+mn-lt"/>
              <a:cs typeface="Times New Roman" panose="0202060305040502030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08422" y="2898688"/>
            <a:ext cx="7721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+mn-lt"/>
              </a:rPr>
              <a:t>12</a:t>
            </a:r>
            <a:endParaRPr lang="zh-CN" altLang="en-US" sz="24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26940" y="2894163"/>
            <a:ext cx="8572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+mn-lt"/>
              </a:rPr>
              <a:t>22</a:t>
            </a:r>
            <a:endParaRPr lang="zh-CN" altLang="en-US" sz="24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37974" y="3422767"/>
            <a:ext cx="4972050" cy="8299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>
              <a:spcAft>
                <a:spcPts val="0"/>
              </a:spcAft>
              <a:buClrTx/>
              <a:buSzTx/>
              <a:buFontTx/>
              <a:defRPr/>
            </a:pPr>
            <a:r>
              <a:rPr kumimoji="0" lang="en-US" altLang="zh-CN" sz="2400" b="1" kern="100" cap="none" spc="0" normalizeH="0" baseline="0" noProof="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</a:t>
            </a:r>
            <a:r>
              <a:rPr kumimoji="0" lang="zh-CN" altLang="zh-CN" sz="2400" b="1" kern="100" cap="none" spc="0" normalizeH="0" baseline="0" noProof="0" dirty="0">
                <a:solidFill>
                  <a:srgbClr val="FF0000"/>
                </a:solidFill>
                <a:latin typeface="Times New Roman" panose="02020603050405020304"/>
                <a:ea typeface="宋体" panose="02010600030101010101" pitchFamily="2" charset="-122"/>
                <a:cs typeface="+mn-cs"/>
              </a:rPr>
              <a:t>元纸币的数量是</a:t>
            </a:r>
            <a:r>
              <a:rPr kumimoji="0" lang="en-US" altLang="zh-CN" sz="2400" b="1" kern="100" cap="none" spc="0" normalizeH="0" baseline="0" noProof="0" dirty="0">
                <a:solidFill>
                  <a:srgbClr val="FF0000"/>
                </a:solidFill>
                <a:latin typeface="Times New Roman" panose="02020603050405020304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zh-CN" sz="2400" b="1" kern="100" cap="none" spc="0" normalizeH="0" baseline="0" noProof="0" dirty="0">
                <a:solidFill>
                  <a:srgbClr val="FF0000"/>
                </a:solidFill>
                <a:latin typeface="Times New Roman" panose="02020603050405020304"/>
                <a:ea typeface="宋体" panose="02010600030101010101" pitchFamily="2" charset="-122"/>
                <a:cs typeface="+mn-cs"/>
              </a:rPr>
              <a:t>元纸币数量的</a:t>
            </a:r>
            <a:r>
              <a:rPr kumimoji="0" lang="en-US" altLang="zh-CN" sz="2400" b="1" kern="100" cap="none" spc="0" normalizeH="0" baseline="0" noProof="0" dirty="0">
                <a:solidFill>
                  <a:srgbClr val="FF0000"/>
                </a:solidFill>
                <a:latin typeface="Times New Roman" panose="02020603050405020304"/>
                <a:ea typeface="宋体" panose="02010600030101010101" pitchFamily="2" charset="-122"/>
                <a:cs typeface="+mn-cs"/>
              </a:rPr>
              <a:t>4</a:t>
            </a:r>
            <a:r>
              <a:rPr kumimoji="0" lang="zh-CN" altLang="zh-CN" sz="2400" b="1" kern="100" cap="none" spc="0" normalizeH="0" baseline="0" noProof="0" dirty="0">
                <a:solidFill>
                  <a:srgbClr val="FF0000"/>
                </a:solidFill>
                <a:latin typeface="Times New Roman" panose="02020603050405020304"/>
                <a:ea typeface="宋体" panose="02010600030101010101" pitchFamily="2" charset="-122"/>
                <a:cs typeface="+mn-cs"/>
              </a:rPr>
              <a:t>倍，即</a:t>
            </a:r>
            <a:r>
              <a:rPr kumimoji="0" lang="en-US" altLang="zh-CN" sz="2400" b="1" i="1" kern="100" cap="none" spc="0" normalizeH="0" baseline="0" noProof="0" dirty="0">
                <a:solidFill>
                  <a:srgbClr val="FF0000"/>
                </a:solidFill>
                <a:latin typeface="Times New Roman" panose="02020603050405020304"/>
                <a:ea typeface="宋体" panose="02010600030101010101" pitchFamily="2" charset="-122"/>
                <a:cs typeface="+mn-cs"/>
              </a:rPr>
              <a:t>x=</a:t>
            </a:r>
            <a:r>
              <a:rPr kumimoji="0" lang="en-US" altLang="zh-CN" sz="2400" b="1" kern="100" cap="none" spc="0" normalizeH="0" baseline="0" noProof="0" dirty="0">
                <a:solidFill>
                  <a:srgbClr val="FF0000"/>
                </a:solidFill>
                <a:latin typeface="Times New Roman" panose="02020603050405020304"/>
                <a:ea typeface="宋体" panose="02010600030101010101" pitchFamily="2" charset="-122"/>
                <a:cs typeface="+mn-cs"/>
              </a:rPr>
              <a:t>4</a:t>
            </a:r>
            <a:r>
              <a:rPr kumimoji="0" lang="en-US" altLang="zh-CN" sz="2400" b="1" i="1" kern="100" cap="none" spc="0" normalizeH="0" baseline="0" noProof="0" dirty="0">
                <a:solidFill>
                  <a:srgbClr val="FF0000"/>
                </a:solidFill>
                <a:latin typeface="Times New Roman" panose="02020603050405020304"/>
                <a:ea typeface="宋体" panose="02010600030101010101" pitchFamily="2" charset="-122"/>
                <a:cs typeface="+mn-cs"/>
              </a:rPr>
              <a:t>y</a:t>
            </a:r>
            <a:endParaRPr kumimoji="0" lang="zh-CN" altLang="zh-CN" sz="1800" b="1" i="1" kern="100" cap="none" spc="0" normalizeH="0" baseline="0" noProof="0" dirty="0">
              <a:solidFill>
                <a:srgbClr val="FF0000"/>
              </a:solidFill>
              <a:latin typeface="Times New Roman" panose="020206030504050203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15" name="文本框 14"/>
          <p:cNvSpPr txBox="1"/>
          <p:nvPr/>
        </p:nvSpPr>
        <p:spPr>
          <a:xfrm>
            <a:off x="3336918" y="1118235"/>
            <a:ext cx="9886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宋体" panose="02010600030101010101" pitchFamily="2" charset="-122"/>
              </a:rPr>
              <a:t>面值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906003" y="1118235"/>
            <a:ext cx="9886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宋体" panose="02010600030101010101" pitchFamily="2" charset="-122"/>
              </a:rPr>
              <a:t>张数</a:t>
            </a:r>
            <a:endParaRPr lang="zh-CN" altLang="en-US" sz="2400" b="1">
              <a:latin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55098" y="1118235"/>
            <a:ext cx="9886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宋体" panose="02010600030101010101" pitchFamily="2" charset="-122"/>
              </a:rPr>
              <a:t>钱数</a:t>
            </a:r>
            <a:endParaRPr lang="zh-CN" altLang="en-US" sz="2400" b="1">
              <a:latin typeface="宋体" panose="02010600030101010101" pitchFamily="2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156483" y="1659821"/>
            <a:ext cx="5143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i="1" dirty="0">
                <a:solidFill>
                  <a:srgbClr val="FF0000"/>
                </a:solidFill>
                <a:latin typeface="+mn-lt"/>
                <a:cs typeface="Times New Roman" panose="02020603050405020304" charset="0"/>
              </a:rPr>
              <a:t>x</a:t>
            </a:r>
            <a:endParaRPr lang="en-US" altLang="zh-CN" sz="2400" b="1" i="1" dirty="0">
              <a:solidFill>
                <a:srgbClr val="FF0000"/>
              </a:solidFill>
              <a:latin typeface="+mn-lt"/>
              <a:cs typeface="Times New Roman" panose="0202060305040502030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170363" y="2043713"/>
            <a:ext cx="5143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i="1" dirty="0">
                <a:solidFill>
                  <a:srgbClr val="FF0000"/>
                </a:solidFill>
                <a:latin typeface="+mn-lt"/>
                <a:cs typeface="Times New Roman" panose="02020603050405020304" charset="0"/>
              </a:rPr>
              <a:t>y</a:t>
            </a:r>
            <a:endParaRPr lang="en-US" altLang="zh-CN" sz="2400" b="1" i="1" dirty="0">
              <a:solidFill>
                <a:srgbClr val="FF0000"/>
              </a:solidFill>
              <a:latin typeface="+mn-lt"/>
              <a:cs typeface="Times New Roman" panose="0202060305040502030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156483" y="2471112"/>
            <a:ext cx="5143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i="1" dirty="0">
                <a:solidFill>
                  <a:srgbClr val="FF0000"/>
                </a:solidFill>
                <a:latin typeface="+mn-lt"/>
                <a:cs typeface="Times New Roman" panose="02020603050405020304" charset="0"/>
              </a:rPr>
              <a:t>z</a:t>
            </a:r>
            <a:endParaRPr lang="en-US" altLang="zh-CN" sz="2400" b="1" i="1" dirty="0">
              <a:solidFill>
                <a:srgbClr val="FF0000"/>
              </a:solidFill>
              <a:latin typeface="+mn-lt"/>
              <a:cs typeface="Times New Roman" panose="0202060305040502030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854933" y="1667317"/>
            <a:ext cx="5143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i="1" dirty="0">
                <a:solidFill>
                  <a:srgbClr val="FF0000"/>
                </a:solidFill>
                <a:latin typeface="+mn-lt"/>
                <a:cs typeface="Times New Roman" panose="02020603050405020304" charset="0"/>
              </a:rPr>
              <a:t>x</a:t>
            </a:r>
            <a:endParaRPr lang="en-US" altLang="zh-CN" sz="2400" b="1" i="1" dirty="0">
              <a:solidFill>
                <a:srgbClr val="FF0000"/>
              </a:solidFill>
              <a:latin typeface="+mn-lt"/>
              <a:cs typeface="Times New Roman" panose="0202060305040502030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794765" y="2070698"/>
            <a:ext cx="5143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+mn-lt"/>
                <a:cs typeface="Times New Roman" panose="02020603050405020304" charset="0"/>
              </a:rPr>
              <a:t>2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cs typeface="Times New Roman" panose="02020603050405020304" charset="0"/>
              </a:rPr>
              <a:t>y</a:t>
            </a:r>
            <a:endParaRPr lang="en-US" altLang="zh-CN" sz="2400" b="1" i="1" dirty="0">
              <a:solidFill>
                <a:srgbClr val="FF0000"/>
              </a:solidFill>
              <a:latin typeface="+mn-lt"/>
              <a:cs typeface="Times New Roman" panose="0202060305040502030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778782" y="3610607"/>
            <a:ext cx="4940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zh-CN" altLang="zh-CN" sz="2400" b="1" kern="100" dirty="0">
                <a:latin typeface="宋体" panose="02010600030101010101" pitchFamily="2" charset="-122"/>
              </a:rPr>
              <a:t>注</a:t>
            </a:r>
            <a:endParaRPr lang="zh-CN" altLang="zh-CN" sz="2400" b="1" kern="100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20" grpId="0"/>
      <p:bldP spid="21" grpId="0"/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6"/>
          <p:cNvSpPr/>
          <p:nvPr/>
        </p:nvSpPr>
        <p:spPr>
          <a:xfrm>
            <a:off x="800735" y="228600"/>
            <a:ext cx="7694295" cy="33718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分析</a:t>
            </a:r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zh-CN" altLang="en-US" sz="2400" b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在这个题目中，要我们求的有三个未知数，我们自然会想到设</a:t>
            </a:r>
            <a:r>
              <a:rPr lang="en-US" altLang="zh-CN" sz="2400" b="1" dirty="0">
                <a:solidFill>
                  <a:srgbClr val="000000"/>
                </a:solidFill>
                <a:latin typeface="+mn-lt"/>
                <a:cs typeface="Times New Roman" panose="02020603050405020304" charset="0"/>
              </a:rPr>
              <a:t>1</a:t>
            </a:r>
            <a:r>
              <a:rPr lang="zh-CN" altLang="en-US" sz="2400" b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元、</a:t>
            </a:r>
            <a:r>
              <a:rPr lang="en-US" altLang="zh-CN" sz="2400" b="1" dirty="0">
                <a:solidFill>
                  <a:srgbClr val="000000"/>
                </a:solidFill>
                <a:latin typeface="+mn-lt"/>
                <a:cs typeface="Times New Roman" panose="02020603050405020304" charset="0"/>
              </a:rPr>
              <a:t>2</a:t>
            </a:r>
            <a:r>
              <a:rPr lang="zh-CN" altLang="en-US" sz="2400" b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元、</a:t>
            </a:r>
            <a:r>
              <a:rPr lang="en-US" altLang="zh-CN" sz="2400" b="1" dirty="0">
                <a:solidFill>
                  <a:srgbClr val="000000"/>
                </a:solidFill>
                <a:latin typeface="+mn-lt"/>
                <a:cs typeface="Times New Roman" panose="02020603050405020304" charset="0"/>
              </a:rPr>
              <a:t>5</a:t>
            </a:r>
            <a:r>
              <a:rPr lang="zh-CN" altLang="en-US" sz="2400" b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元的纸币分别是</a:t>
            </a:r>
            <a:r>
              <a:rPr lang="en-US" altLang="zh-CN" sz="2400" b="1" i="1" dirty="0">
                <a:solidFill>
                  <a:srgbClr val="000000"/>
                </a:solidFill>
                <a:latin typeface="+mn-lt"/>
                <a:cs typeface="Times New Roman" panose="02020603050405020304" charset="0"/>
              </a:rPr>
              <a:t>x</a:t>
            </a:r>
            <a:r>
              <a:rPr lang="zh-CN" altLang="en-US" sz="2400" b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张、</a:t>
            </a:r>
            <a:r>
              <a:rPr lang="en-US" altLang="zh-CN" sz="2400" b="1" i="1" dirty="0">
                <a:solidFill>
                  <a:srgbClr val="000000"/>
                </a:solidFill>
                <a:latin typeface="+mn-lt"/>
                <a:cs typeface="Times New Roman" panose="02020603050405020304" charset="0"/>
              </a:rPr>
              <a:t>y</a:t>
            </a:r>
            <a:r>
              <a:rPr lang="zh-CN" altLang="en-US" sz="2400" b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张、</a:t>
            </a:r>
            <a:r>
              <a:rPr lang="zh-CN" altLang="en-US" sz="2400" b="1" i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 </a:t>
            </a:r>
            <a:r>
              <a:rPr lang="en-US" altLang="zh-CN" sz="2400" b="1" i="1" dirty="0">
                <a:solidFill>
                  <a:srgbClr val="000000"/>
                </a:solidFill>
                <a:latin typeface="+mn-lt"/>
                <a:cs typeface="Times New Roman" panose="02020603050405020304" charset="0"/>
              </a:rPr>
              <a:t>z</a:t>
            </a:r>
            <a:r>
              <a:rPr lang="zh-CN" altLang="en-US" sz="2400" b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张，根据题意可以得到下列三个方程</a:t>
            </a:r>
            <a:r>
              <a:rPr lang="en-US" altLang="zh-CN" sz="2400" b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:</a:t>
            </a:r>
            <a:br>
              <a:rPr lang="en-US" altLang="zh-CN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</a:br>
            <a:endParaRPr lang="en-US" altLang="zh-CN" sz="2400" dirty="0">
              <a:solidFill>
                <a:schemeClr val="tx2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56327" name="Text Box 7"/>
          <p:cNvSpPr txBox="1"/>
          <p:nvPr/>
        </p:nvSpPr>
        <p:spPr>
          <a:xfrm>
            <a:off x="3156585" y="2558256"/>
            <a:ext cx="1811714" cy="142192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x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+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y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+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z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=12,</a:t>
            </a:r>
            <a:br>
              <a:rPr lang="en-US" altLang="zh-CN" sz="2400" b="1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x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+2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y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+5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z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=22,</a:t>
            </a:r>
            <a:br>
              <a:rPr lang="en-US" altLang="zh-CN" sz="2400" b="1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x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=4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y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-22860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4"/>
          <p:cNvSpPr/>
          <p:nvPr/>
        </p:nvSpPr>
        <p:spPr>
          <a:xfrm>
            <a:off x="2897981" y="876300"/>
            <a:ext cx="3564731" cy="3238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algn="ctr"/>
            <a:endParaRPr lang="zh-CN" altLang="zh-CN" sz="33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8" name="Rectangle 6"/>
          <p:cNvSpPr/>
          <p:nvPr/>
        </p:nvSpPr>
        <p:spPr>
          <a:xfrm>
            <a:off x="730795" y="621209"/>
            <a:ext cx="7729855" cy="1052596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 smtClean="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    对</a:t>
            </a:r>
            <a:r>
              <a:rPr lang="zh-CN" altLang="en-US" sz="2400" b="1" dirty="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于这个问题</a:t>
            </a:r>
            <a:r>
              <a:rPr lang="zh-CN" altLang="en-US" sz="2400" b="1" dirty="0" smtClean="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的解必</a:t>
            </a:r>
            <a:r>
              <a:rPr lang="zh-CN" altLang="en-US" sz="2400" b="1" dirty="0">
                <a:solidFill>
                  <a:schemeClr val="tx1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须同时满足上面三个条件，因此，我们把三个方程合在一起写成 </a:t>
            </a:r>
            <a:endParaRPr lang="zh-CN" altLang="en-US" sz="2400" b="1" dirty="0">
              <a:solidFill>
                <a:schemeClr val="tx1"/>
              </a:solidFill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29" name="Rectangle 11"/>
          <p:cNvSpPr/>
          <p:nvPr/>
        </p:nvSpPr>
        <p:spPr>
          <a:xfrm>
            <a:off x="1143000" y="2257664"/>
            <a:ext cx="309880" cy="10668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zh-CN" altLang="en-US" sz="100" dirty="0">
              <a:latin typeface="Arial" panose="020B0604020202020204" pitchFamily="34" charset="0"/>
            </a:endParaRPr>
          </a:p>
        </p:txBody>
      </p:sp>
      <p:graphicFrame>
        <p:nvGraphicFramePr>
          <p:cNvPr id="57354" name="Object 10"/>
          <p:cNvGraphicFramePr/>
          <p:nvPr/>
        </p:nvGraphicFramePr>
        <p:xfrm>
          <a:off x="2987566" y="1773621"/>
          <a:ext cx="2175641" cy="14740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" name="Equation" r:id="rId1" imgW="28041600" imgH="16764000" progId="Equation.DSMT4">
                  <p:embed/>
                </p:oleObj>
              </mc:Choice>
              <mc:Fallback>
                <p:oleObj name="Equation" r:id="rId1" imgW="28041600" imgH="167640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987566" y="1773621"/>
                        <a:ext cx="2175641" cy="147407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356" name="Text Box 12"/>
          <p:cNvSpPr txBox="1"/>
          <p:nvPr/>
        </p:nvSpPr>
        <p:spPr>
          <a:xfrm>
            <a:off x="691515" y="3538104"/>
            <a:ext cx="8109585" cy="105259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 smtClean="0">
                <a:solidFill>
                  <a:schemeClr val="tx1"/>
                </a:solidFill>
                <a:latin typeface="Arial" panose="020B0604020202020204" pitchFamily="34" charset="0"/>
              </a:rPr>
              <a:t>        这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个方程组中含有</a:t>
            </a:r>
            <a:r>
              <a:rPr lang="zh-CN" altLang="en-US" sz="2400" b="1" u="sng" dirty="0">
                <a:solidFill>
                  <a:schemeClr val="tx1"/>
                </a:solidFill>
                <a:latin typeface="Arial" panose="020B0604020202020204" pitchFamily="34" charset="0"/>
              </a:rPr>
              <a:t>      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</a:rPr>
              <a:t>个未知数，每个方程中含未知数的项的次数是</a:t>
            </a:r>
            <a:r>
              <a:rPr lang="zh-CN" altLang="en-US" sz="2400" b="1" u="sng" dirty="0">
                <a:solidFill>
                  <a:schemeClr val="tx1"/>
                </a:solidFill>
                <a:latin typeface="Arial" panose="020B0604020202020204" pitchFamily="34" charset="0"/>
              </a:rPr>
              <a:t>          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  <a:endParaRPr lang="en-US" altLang="zh-CN" sz="24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57358" name="Text Box 14"/>
          <p:cNvSpPr txBox="1"/>
          <p:nvPr/>
        </p:nvSpPr>
        <p:spPr>
          <a:xfrm>
            <a:off x="3918651" y="3538104"/>
            <a:ext cx="494046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三</a:t>
            </a:r>
            <a:endParaRPr lang="zh-CN" altLang="en-US" sz="2400" b="1" dirty="0">
              <a:solidFill>
                <a:srgbClr val="FF0000"/>
              </a:solidFill>
              <a:latin typeface="+mn-lt"/>
              <a:ea typeface="仿宋" panose="02010609060101010101" charset="-122"/>
            </a:endParaRPr>
          </a:p>
        </p:txBody>
      </p:sp>
      <p:sp>
        <p:nvSpPr>
          <p:cNvPr id="57359" name="Text Box 15"/>
          <p:cNvSpPr txBox="1"/>
          <p:nvPr/>
        </p:nvSpPr>
        <p:spPr>
          <a:xfrm>
            <a:off x="2921630" y="4015535"/>
            <a:ext cx="3352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Times New Roman" panose="02020603050405020304" charset="0"/>
              </a:rPr>
              <a:t>1</a:t>
            </a:r>
            <a:endParaRPr lang="en-US" altLang="zh-CN" sz="2400" b="1" dirty="0">
              <a:solidFill>
                <a:srgbClr val="FF0000"/>
              </a:solidFill>
              <a:latin typeface="+mn-lt"/>
              <a:ea typeface="仿宋" panose="02010609060101010101" charset="-122"/>
              <a:cs typeface="Times New Roman" panose="0202060305040502030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7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7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7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6" grpId="0"/>
      <p:bldP spid="57358" grpId="0"/>
      <p:bldP spid="5735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3"/>
          <p:cNvSpPr>
            <a:spLocks noGrp="1" noRot="1"/>
          </p:cNvSpPr>
          <p:nvPr>
            <p:ph idx="1"/>
          </p:nvPr>
        </p:nvSpPr>
        <p:spPr>
          <a:xfrm>
            <a:off x="494046" y="1460500"/>
            <a:ext cx="8173403" cy="1732017"/>
          </a:xfrm>
          <a:solidFill>
            <a:schemeClr val="accent3">
              <a:lumMod val="20000"/>
              <a:lumOff val="80000"/>
            </a:schemeClr>
          </a:solidFill>
        </p:spPr>
        <p:txBody>
          <a:bodyPr vert="horz" wrap="square" lIns="68580" tIns="34290" rIns="68580" bIns="34290" anchor="t"/>
          <a:lstStyle/>
          <a:p>
            <a:pPr marL="0" indent="0" eaLnBrk="1" hangingPunct="1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b="1" dirty="0" smtClean="0">
                <a:solidFill>
                  <a:schemeClr val="tx1"/>
                </a:solidFill>
                <a:ea typeface="宋体" panose="02010600030101010101" pitchFamily="2" charset="-122"/>
                <a:cs typeface="宋体" panose="02010600030101010101" pitchFamily="2" charset="-122"/>
              </a:rPr>
              <a:t>含</a:t>
            </a:r>
            <a:r>
              <a:rPr lang="zh-CN" altLang="en-US" b="1" dirty="0">
                <a:solidFill>
                  <a:schemeClr val="tx1"/>
                </a:solidFill>
                <a:ea typeface="宋体" panose="02010600030101010101" pitchFamily="2" charset="-122"/>
                <a:cs typeface="宋体" panose="02010600030101010101" pitchFamily="2" charset="-122"/>
              </a:rPr>
              <a:t>有</a:t>
            </a:r>
            <a:r>
              <a:rPr lang="zh-CN" altLang="en-US" b="1" dirty="0">
                <a:solidFill>
                  <a:srgbClr val="FF0000"/>
                </a:solidFill>
                <a:ea typeface="宋体" panose="02010600030101010101" pitchFamily="2" charset="-122"/>
                <a:cs typeface="宋体" panose="02010600030101010101" pitchFamily="2" charset="-122"/>
              </a:rPr>
              <a:t>三</a:t>
            </a:r>
            <a:r>
              <a:rPr lang="zh-CN" altLang="en-US" b="1" dirty="0" smtClean="0">
                <a:solidFill>
                  <a:schemeClr val="tx1"/>
                </a:solidFill>
                <a:ea typeface="宋体" panose="02010600030101010101" pitchFamily="2" charset="-122"/>
                <a:cs typeface="宋体" panose="02010600030101010101" pitchFamily="2" charset="-122"/>
              </a:rPr>
              <a:t>个未知数</a:t>
            </a:r>
            <a:r>
              <a:rPr lang="zh-CN" altLang="en-US" b="1" dirty="0">
                <a:solidFill>
                  <a:schemeClr val="tx1"/>
                </a:solidFill>
                <a:ea typeface="宋体" panose="02010600030101010101" pitchFamily="2" charset="-122"/>
                <a:cs typeface="宋体" panose="02010600030101010101" pitchFamily="2" charset="-122"/>
              </a:rPr>
              <a:t>，且每个方程中含未知数的项的</a:t>
            </a:r>
            <a:r>
              <a:rPr lang="zh-CN" altLang="en-US" b="1" dirty="0">
                <a:solidFill>
                  <a:srgbClr val="FF0000"/>
                </a:solidFill>
                <a:ea typeface="宋体" panose="02010600030101010101" pitchFamily="2" charset="-122"/>
                <a:cs typeface="宋体" panose="02010600030101010101" pitchFamily="2" charset="-122"/>
              </a:rPr>
              <a:t>次数都是</a:t>
            </a:r>
            <a:r>
              <a:rPr lang="en-US" altLang="zh-CN" b="1" dirty="0">
                <a:solidFill>
                  <a:srgbClr val="FF0000"/>
                </a:solidFill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b="1" dirty="0">
                <a:solidFill>
                  <a:schemeClr val="tx1"/>
                </a:solidFill>
                <a:ea typeface="宋体" panose="02010600030101010101" pitchFamily="2" charset="-122"/>
                <a:cs typeface="宋体" panose="02010600030101010101" pitchFamily="2" charset="-122"/>
              </a:rPr>
              <a:t>，并且一共有</a:t>
            </a:r>
            <a:r>
              <a:rPr lang="zh-CN" altLang="en-US" b="1" dirty="0">
                <a:solidFill>
                  <a:srgbClr val="FF0000"/>
                </a:solidFill>
                <a:ea typeface="宋体" panose="02010600030101010101" pitchFamily="2" charset="-122"/>
                <a:cs typeface="宋体" panose="02010600030101010101" pitchFamily="2" charset="-122"/>
              </a:rPr>
              <a:t>三个方程</a:t>
            </a:r>
            <a:r>
              <a:rPr lang="zh-CN" altLang="en-US" b="1" dirty="0">
                <a:solidFill>
                  <a:schemeClr val="tx1"/>
                </a:solidFill>
                <a:ea typeface="宋体" panose="02010600030101010101" pitchFamily="2" charset="-122"/>
                <a:cs typeface="宋体" panose="02010600030101010101" pitchFamily="2" charset="-122"/>
              </a:rPr>
              <a:t>，像这样的方程组叫做</a:t>
            </a:r>
            <a:r>
              <a:rPr lang="zh-CN" altLang="en-US" b="1" dirty="0">
                <a:solidFill>
                  <a:srgbClr val="FF0000"/>
                </a:solidFill>
                <a:ea typeface="宋体" panose="02010600030101010101" pitchFamily="2" charset="-122"/>
                <a:cs typeface="宋体" panose="02010600030101010101" pitchFamily="2" charset="-122"/>
              </a:rPr>
              <a:t>三元一次方程组</a:t>
            </a:r>
            <a:r>
              <a:rPr lang="zh-CN" altLang="en-US" b="1" dirty="0">
                <a:solidFill>
                  <a:schemeClr val="tx1"/>
                </a:solidFill>
                <a:ea typeface="宋体" panose="02010600030101010101" pitchFamily="2" charset="-122"/>
                <a:cs typeface="宋体" panose="02010600030101010101" pitchFamily="2" charset="-122"/>
              </a:rPr>
              <a:t>． </a:t>
            </a:r>
            <a:endParaRPr lang="zh-CN" altLang="en-US" b="1" dirty="0">
              <a:solidFill>
                <a:schemeClr val="tx1"/>
              </a:solidFill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-22860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2" name="文本框 1"/>
          <p:cNvSpPr txBox="1"/>
          <p:nvPr/>
        </p:nvSpPr>
        <p:spPr>
          <a:xfrm>
            <a:off x="907942" y="640715"/>
            <a:ext cx="648335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由此，我们得出</a:t>
            </a: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三元一次方程组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的定义</a:t>
            </a:r>
            <a:endParaRPr lang="zh-CN" altLang="en-US" sz="2400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animBg="1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4" name="文本框 3"/>
          <p:cNvSpPr txBox="1"/>
          <p:nvPr/>
        </p:nvSpPr>
        <p:spPr>
          <a:xfrm>
            <a:off x="1531354" y="1230265"/>
            <a:ext cx="8730615" cy="29484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pitchFamily="49" charset="-122"/>
              </a:rPr>
              <a:t>例</a:t>
            </a:r>
            <a:r>
              <a:rPr lang="en-US" altLang="zh-CN" sz="2400" b="1" dirty="0">
                <a:solidFill>
                  <a:srgbClr val="0000FF"/>
                </a:solidFill>
                <a:latin typeface="+mn-lt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  <a:latin typeface="+mn-lt"/>
                <a:ea typeface="楷体" panose="02010609060101010101" pitchFamily="49" charset="-122"/>
              </a:rPr>
              <a:t> </a:t>
            </a:r>
            <a:r>
              <a:rPr lang="zh-CN" altLang="en-US" sz="2400" b="1" dirty="0" smtClean="0">
                <a:latin typeface="+mn-lt"/>
                <a:ea typeface="楷体" panose="02010609060101010101" pitchFamily="49" charset="-122"/>
              </a:rPr>
              <a:t>下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</a:rPr>
              <a:t>列是三元一次方程组的是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(　　)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2400" b="1" dirty="0">
              <a:latin typeface="+mn-lt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  <a:spcBef>
                <a:spcPts val="1200"/>
              </a:spcBef>
            </a:pPr>
            <a:r>
              <a:rPr lang="zh-CN" altLang="en-US" sz="2400" b="1" dirty="0">
                <a:latin typeface="+mn-lt"/>
                <a:ea typeface="楷体" panose="02010609060101010101" pitchFamily="49" charset="-122"/>
              </a:rPr>
              <a:t>A.　　　　　   </a:t>
            </a:r>
            <a:r>
              <a:rPr lang="zh-CN" altLang="en-US" sz="2400" b="1" dirty="0" smtClean="0">
                <a:latin typeface="+mn-lt"/>
                <a:ea typeface="楷体" panose="02010609060101010101" pitchFamily="49" charset="-122"/>
              </a:rPr>
              <a:t>             B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</a:rPr>
              <a:t>.</a:t>
            </a:r>
            <a:endParaRPr lang="zh-CN" altLang="en-US" sz="2400" b="1" dirty="0">
              <a:latin typeface="+mn-lt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endParaRPr lang="zh-CN" altLang="en-US" sz="2400" b="1" dirty="0">
              <a:latin typeface="+mn-lt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  <a:spcBef>
                <a:spcPts val="1200"/>
              </a:spcBef>
            </a:pPr>
            <a:r>
              <a:rPr lang="zh-CN" altLang="en-US" sz="2400" b="1" dirty="0">
                <a:latin typeface="+mn-lt"/>
                <a:ea typeface="楷体" panose="02010609060101010101" pitchFamily="49" charset="-122"/>
              </a:rPr>
              <a:t>C. 　　　　　  </a:t>
            </a:r>
            <a:r>
              <a:rPr lang="zh-CN" altLang="en-US" sz="2400" b="1" dirty="0" smtClean="0">
                <a:latin typeface="+mn-lt"/>
                <a:ea typeface="楷体" panose="02010609060101010101" pitchFamily="49" charset="-122"/>
              </a:rPr>
              <a:t>             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</a:rPr>
              <a:t>D.</a:t>
            </a:r>
            <a:endParaRPr lang="zh-CN" altLang="en-US" sz="2400" b="1" dirty="0">
              <a:latin typeface="+mn-lt"/>
              <a:ea typeface="楷体" panose="02010609060101010101" pitchFamily="49" charset="-122"/>
            </a:endParaRPr>
          </a:p>
          <a:p>
            <a:endParaRPr lang="zh-CN" altLang="en-US" sz="2400" b="1" dirty="0">
              <a:solidFill>
                <a:srgbClr val="0000FF"/>
              </a:solidFill>
              <a:latin typeface="+mn-lt"/>
              <a:ea typeface="楷体" panose="02010609060101010101" pitchFamily="49" charset="-122"/>
              <a:cs typeface="仿宋" panose="02010609060101010101" charset="-122"/>
            </a:endParaRPr>
          </a:p>
        </p:txBody>
      </p:sp>
      <p:grpSp>
        <p:nvGrpSpPr>
          <p:cNvPr id="58384" name="组合 6"/>
          <p:cNvGrpSpPr/>
          <p:nvPr/>
        </p:nvGrpSpPr>
        <p:grpSpPr>
          <a:xfrm>
            <a:off x="1543704" y="591528"/>
            <a:ext cx="1830473" cy="460112"/>
            <a:chOff x="397404" y="556710"/>
            <a:chExt cx="1829779" cy="460856"/>
          </a:xfrm>
        </p:grpSpPr>
        <p:grpSp>
          <p:nvGrpSpPr>
            <p:cNvPr id="23634" name="组合 5"/>
            <p:cNvGrpSpPr/>
            <p:nvPr/>
          </p:nvGrpSpPr>
          <p:grpSpPr>
            <a:xfrm>
              <a:off x="468723" y="591841"/>
              <a:ext cx="1417172" cy="425725"/>
              <a:chOff x="2177459" y="-557354"/>
              <a:chExt cx="1417172" cy="425725"/>
            </a:xfrm>
          </p:grpSpPr>
          <p:sp>
            <p:nvSpPr>
              <p:cNvPr id="23635" name="椭圆 5"/>
              <p:cNvSpPr/>
              <p:nvPr/>
            </p:nvSpPr>
            <p:spPr>
              <a:xfrm>
                <a:off x="2177459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6" name="椭圆 8"/>
              <p:cNvSpPr/>
              <p:nvPr/>
            </p:nvSpPr>
            <p:spPr>
              <a:xfrm>
                <a:off x="2507551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7" name="椭圆 9"/>
              <p:cNvSpPr/>
              <p:nvPr/>
            </p:nvSpPr>
            <p:spPr>
              <a:xfrm>
                <a:off x="2837642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8" name="椭圆 24"/>
              <p:cNvSpPr/>
              <p:nvPr/>
            </p:nvSpPr>
            <p:spPr>
              <a:xfrm>
                <a:off x="3167734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640" name="文本框 11"/>
            <p:cNvSpPr txBox="1"/>
            <p:nvPr/>
          </p:nvSpPr>
          <p:spPr>
            <a:xfrm>
              <a:off x="397404" y="556710"/>
              <a:ext cx="1829779" cy="460061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7" tIns="45718" rIns="91437" bIns="45718" anchor="t">
              <a:spAutoFit/>
            </a:bodyPr>
            <a:lstStyle/>
            <a:p>
              <a:pPr algn="dist" defTabSz="1219200" eaLnBrk="0" hangingPunct="0"/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素养考点 </a:t>
              </a:r>
              <a:r>
                <a: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zh-CN" altLang="en-US" sz="24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3565" name="文本框 5"/>
          <p:cNvSpPr txBox="1"/>
          <p:nvPr/>
        </p:nvSpPr>
        <p:spPr>
          <a:xfrm>
            <a:off x="3399246" y="590576"/>
            <a:ext cx="55943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三元一次方</a:t>
            </a:r>
            <a:r>
              <a:rPr lang="zh-CN" altLang="en-US" sz="2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程组的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判断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5" name="对象 4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038338" y="1899756"/>
          <a:ext cx="1264057" cy="10786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4" name="" r:id="rId1" imgW="862965" imgH="736600" progId="Equation.KSEE3">
                  <p:embed/>
                </p:oleObj>
              </mc:Choice>
              <mc:Fallback>
                <p:oleObj name="" r:id="rId1" imgW="862965" imgH="7366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38338" y="1899756"/>
                        <a:ext cx="1264057" cy="10786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070359" y="3096633"/>
          <a:ext cx="1283463" cy="10575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5" name="Equation" r:id="rId3" imgW="20726400" imgH="17068800" progId="Equation.DSMT4">
                  <p:embed/>
                </p:oleObj>
              </mc:Choice>
              <mc:Fallback>
                <p:oleObj name="Equation" r:id="rId3" imgW="20726400" imgH="17068800" progId="Equation.DSMT4">
                  <p:embed/>
                  <p:pic>
                    <p:nvPicPr>
                      <p:cNvPr id="0" name="图片 102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70359" y="3096633"/>
                        <a:ext cx="1283463" cy="10575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135534" y="3008379"/>
          <a:ext cx="1052436" cy="1133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6" name="Equation" r:id="rId5" imgW="15849600" imgH="17068800" progId="Equation.DSMT4">
                  <p:embed/>
                </p:oleObj>
              </mc:Choice>
              <mc:Fallback>
                <p:oleObj name="Equation" r:id="rId5" imgW="15849600" imgH="17068800" progId="Equation.DSMT4">
                  <p:embed/>
                  <p:pic>
                    <p:nvPicPr>
                      <p:cNvPr id="0" name="图片 102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35534" y="3008379"/>
                        <a:ext cx="1052436" cy="11334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" name="文本框 13"/>
          <p:cNvSpPr txBox="1"/>
          <p:nvPr/>
        </p:nvSpPr>
        <p:spPr>
          <a:xfrm>
            <a:off x="6186233" y="1228863"/>
            <a:ext cx="22383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</a:rPr>
              <a:t>D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charset="0"/>
              <a:ea typeface="黑体" panose="02010609060101010101" pitchFamily="49" charset="-122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5154415" y="1736834"/>
          <a:ext cx="1192592" cy="13181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7" name="Equation" r:id="rId7" imgW="23164800" imgH="25603200" progId="Equation.DSMT4">
                  <p:embed/>
                </p:oleObj>
              </mc:Choice>
              <mc:Fallback>
                <p:oleObj name="Equation" r:id="rId7" imgW="23164800" imgH="25603200" progId="Equation.DSMT4">
                  <p:embed/>
                  <p:pic>
                    <p:nvPicPr>
                      <p:cNvPr id="0" name="图片 120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154415" y="1736834"/>
                        <a:ext cx="1192592" cy="13181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文本框 2"/>
          <p:cNvSpPr txBox="1"/>
          <p:nvPr/>
        </p:nvSpPr>
        <p:spPr>
          <a:xfrm>
            <a:off x="1185121" y="615633"/>
            <a:ext cx="6298519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2400" b="1" kern="1200" cap="none" spc="0" normalizeH="0" baseline="0" noProof="1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Arial" panose="020B0604020202020204"/>
              </a:rPr>
              <a:t>下列</a:t>
            </a:r>
            <a:r>
              <a:rPr kumimoji="0" lang="zh-CN" altLang="en-US" sz="2400" b="1" kern="1200" cap="none" spc="0" normalizeH="0" baseline="0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Arial" panose="020B0604020202020204"/>
              </a:rPr>
              <a:t>方程组不是三元一次方程组的</a:t>
            </a:r>
            <a:r>
              <a:rPr kumimoji="0" lang="zh-CN" altLang="en-US" sz="2400" b="1" kern="1200" cap="none" spc="0" normalizeH="0" baseline="0" noProof="1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Arial" panose="020B0604020202020204"/>
              </a:rPr>
              <a:t>是(    </a:t>
            </a:r>
            <a:r>
              <a:rPr kumimoji="0" lang="zh-CN" altLang="en-US" sz="2400" b="1" kern="1200" cap="none" spc="0" normalizeH="0" baseline="0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Arial" panose="020B0604020202020204"/>
              </a:rPr>
              <a:t>)</a:t>
            </a:r>
            <a:endParaRPr kumimoji="0" lang="zh-CN" altLang="en-US" sz="2400" b="1" kern="1200" cap="none" spc="0" normalizeH="0" baseline="0" noProof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Arial" panose="020B0604020202020204"/>
            </a:endParaRPr>
          </a:p>
        </p:txBody>
      </p:sp>
      <p:graphicFrame>
        <p:nvGraphicFramePr>
          <p:cNvPr id="3074" name="对象 1024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92701" y="1124596"/>
          <a:ext cx="851422" cy="10848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77" name="" r:id="rId1" imgW="699770" imgH="711835" progId="Equation.DSMT4">
                  <p:embed/>
                </p:oleObj>
              </mc:Choice>
              <mc:Fallback>
                <p:oleObj name="" r:id="rId1" imgW="699770" imgH="711835" progId="Equation.DSMT4">
                  <p:embed/>
                  <p:pic>
                    <p:nvPicPr>
                      <p:cNvPr id="0" name="图片 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92701" y="1124596"/>
                        <a:ext cx="851422" cy="108487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9" name="文本框 4"/>
          <p:cNvSpPr txBox="1"/>
          <p:nvPr/>
        </p:nvSpPr>
        <p:spPr>
          <a:xfrm>
            <a:off x="1252127" y="1473912"/>
            <a:ext cx="426941" cy="461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黑体" panose="02010609060101010101" pitchFamily="49" charset="-122"/>
              </a:rPr>
              <a:t>A.</a:t>
            </a:r>
            <a:endParaRPr lang="en-US" altLang="zh-CN" sz="2400" b="1" dirty="0">
              <a:solidFill>
                <a:schemeClr val="tx1"/>
              </a:solidFill>
              <a:latin typeface="Times New Roman" panose="02020603050405020304" charset="0"/>
              <a:ea typeface="黑体" panose="02010609060101010101" pitchFamily="49" charset="-122"/>
            </a:endParaRPr>
          </a:p>
        </p:txBody>
      </p:sp>
      <p:sp>
        <p:nvSpPr>
          <p:cNvPr id="3080" name="文本框 5"/>
          <p:cNvSpPr txBox="1"/>
          <p:nvPr/>
        </p:nvSpPr>
        <p:spPr>
          <a:xfrm>
            <a:off x="4316926" y="1473994"/>
            <a:ext cx="404542" cy="461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黑体" panose="02010609060101010101" pitchFamily="49" charset="-122"/>
              </a:rPr>
              <a:t>B.</a:t>
            </a:r>
            <a:endParaRPr lang="en-US" altLang="zh-CN" sz="2400" b="1" dirty="0">
              <a:solidFill>
                <a:schemeClr val="tx1"/>
              </a:solidFill>
              <a:latin typeface="Times New Roman" panose="02020603050405020304" charset="0"/>
              <a:ea typeface="黑体" panose="02010609060101010101" pitchFamily="49" charset="-122"/>
            </a:endParaRPr>
          </a:p>
        </p:txBody>
      </p:sp>
      <p:graphicFrame>
        <p:nvGraphicFramePr>
          <p:cNvPr id="3075" name="对象 10245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822847" y="1110442"/>
          <a:ext cx="1326582" cy="11620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78" name="" r:id="rId3" imgW="1017270" imgH="711835" progId="Equation.DSMT4">
                  <p:embed/>
                </p:oleObj>
              </mc:Choice>
              <mc:Fallback>
                <p:oleObj name="" r:id="rId3" imgW="1017270" imgH="711835" progId="Equation.DSMT4">
                  <p:embed/>
                  <p:pic>
                    <p:nvPicPr>
                      <p:cNvPr id="0" name="图片 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22847" y="1110442"/>
                        <a:ext cx="1326582" cy="116209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1" name="文本框 7"/>
          <p:cNvSpPr txBox="1"/>
          <p:nvPr/>
        </p:nvSpPr>
        <p:spPr>
          <a:xfrm>
            <a:off x="1252127" y="2574136"/>
            <a:ext cx="748178" cy="461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黑体" panose="02010609060101010101" pitchFamily="49" charset="-122"/>
              </a:rPr>
              <a:t>C.</a:t>
            </a:r>
            <a:endParaRPr lang="en-US" altLang="zh-CN" sz="2400" b="1" dirty="0">
              <a:solidFill>
                <a:schemeClr val="tx1"/>
              </a:solidFill>
              <a:latin typeface="Times New Roman" panose="02020603050405020304" charset="0"/>
              <a:ea typeface="黑体" panose="02010609060101010101" pitchFamily="49" charset="-122"/>
            </a:endParaRPr>
          </a:p>
        </p:txBody>
      </p:sp>
      <p:graphicFrame>
        <p:nvGraphicFramePr>
          <p:cNvPr id="3076" name="对象 10247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798576" y="2237463"/>
          <a:ext cx="940143" cy="11772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79" name="" r:id="rId5" imgW="711835" imgH="711835" progId="Equation.DSMT4">
                  <p:embed/>
                </p:oleObj>
              </mc:Choice>
              <mc:Fallback>
                <p:oleObj name="" r:id="rId5" imgW="711835" imgH="711835" progId="Equation.DSMT4">
                  <p:embed/>
                  <p:pic>
                    <p:nvPicPr>
                      <p:cNvPr id="0" name="图片 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98576" y="2237463"/>
                        <a:ext cx="940143" cy="1177211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2" name="文本框 10"/>
          <p:cNvSpPr txBox="1"/>
          <p:nvPr/>
        </p:nvSpPr>
        <p:spPr>
          <a:xfrm>
            <a:off x="4356341" y="2648441"/>
            <a:ext cx="475798" cy="461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黑体" panose="02010609060101010101" pitchFamily="49" charset="-122"/>
              </a:rPr>
              <a:t>D.</a:t>
            </a:r>
            <a:endParaRPr lang="en-US" altLang="zh-CN" sz="2400" b="1" dirty="0">
              <a:solidFill>
                <a:schemeClr val="tx1"/>
              </a:solidFill>
              <a:latin typeface="Times New Roman" panose="02020603050405020304" charset="0"/>
              <a:ea typeface="黑体" panose="02010609060101010101" pitchFamily="49" charset="-122"/>
            </a:endParaRPr>
          </a:p>
        </p:txBody>
      </p:sp>
      <p:graphicFrame>
        <p:nvGraphicFramePr>
          <p:cNvPr id="3077" name="对象 10249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855787" y="2335154"/>
          <a:ext cx="1313307" cy="11504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80" name="" r:id="rId7" imgW="1017270" imgH="711835" progId="Equation.DSMT4">
                  <p:embed/>
                </p:oleObj>
              </mc:Choice>
              <mc:Fallback>
                <p:oleObj name="" r:id="rId7" imgW="1017270" imgH="711835" progId="Equation.DSMT4">
                  <p:embed/>
                  <p:pic>
                    <p:nvPicPr>
                      <p:cNvPr id="0" name="图片 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855787" y="2335154"/>
                        <a:ext cx="1313307" cy="115046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51" name="文本框 13"/>
          <p:cNvSpPr txBox="1"/>
          <p:nvPr/>
        </p:nvSpPr>
        <p:spPr>
          <a:xfrm>
            <a:off x="6624123" y="602163"/>
            <a:ext cx="22383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</a:rPr>
              <a:t>D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charset="0"/>
              <a:ea typeface="黑体" panose="02010609060101010101" pitchFamily="49" charset="-122"/>
            </a:endParaRPr>
          </a:p>
        </p:txBody>
      </p:sp>
      <p:sp>
        <p:nvSpPr>
          <p:cNvPr id="10252" name="文本框 20"/>
          <p:cNvSpPr txBox="1"/>
          <p:nvPr/>
        </p:nvSpPr>
        <p:spPr>
          <a:xfrm>
            <a:off x="619125" y="3558540"/>
            <a:ext cx="8228330" cy="1198880"/>
          </a:xfrm>
          <a:prstGeom prst="rect">
            <a:avLst/>
          </a:prstGeom>
          <a:noFill/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  <a:sym typeface="宋体" panose="02010600030101010101" pitchFamily="2" charset="-122"/>
              </a:rPr>
              <a:t>提示</a:t>
            </a:r>
            <a:r>
              <a:rPr lang="zh-CN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：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 </a:t>
            </a:r>
            <a:r>
              <a:rPr lang="zh-CN" altLang="en-US" sz="2400" b="1" dirty="0">
                <a:solidFill>
                  <a:schemeClr val="tx1"/>
                </a:solidFill>
                <a:latin typeface="宋体" panose="02010600030101010101" pitchFamily="2" charset="-122"/>
                <a:cs typeface="仿宋" panose="02010609060101010101" charset="-122"/>
                <a:sym typeface="宋体" panose="02010600030101010101" pitchFamily="2" charset="-122"/>
              </a:rPr>
              <a:t>组成三元一次方程组的三个一次方程中，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cs typeface="仿宋" panose="02010609060101010101" charset="-122"/>
                <a:sym typeface="宋体" panose="02010600030101010101" pitchFamily="2" charset="-122"/>
              </a:rPr>
              <a:t>不一定</a:t>
            </a:r>
            <a:r>
              <a:rPr lang="zh-CN" altLang="en-US" sz="2400" b="1" dirty="0">
                <a:solidFill>
                  <a:schemeClr val="tx1"/>
                </a:solidFill>
                <a:latin typeface="宋体" panose="02010600030101010101" pitchFamily="2" charset="-122"/>
                <a:cs typeface="仿宋" panose="02010609060101010101" charset="-122"/>
                <a:sym typeface="宋体" panose="02010600030101010101" pitchFamily="2" charset="-122"/>
              </a:rPr>
              <a:t>要求每一个一次方程都含有三个未知数．</a:t>
            </a:r>
            <a:endParaRPr lang="zh-CN" altLang="en-US" sz="2400" b="1" dirty="0">
              <a:solidFill>
                <a:schemeClr val="tx1"/>
              </a:solidFill>
              <a:latin typeface="宋体" panose="02010600030101010101" pitchFamily="2" charset="-122"/>
              <a:cs typeface="仿宋" panose="02010609060101010101" charset="-122"/>
              <a:sym typeface="宋体" panose="02010600030101010101" pitchFamily="2" charset="-122"/>
            </a:endParaRPr>
          </a:p>
        </p:txBody>
      </p:sp>
      <p:grpSp>
        <p:nvGrpSpPr>
          <p:cNvPr id="11" name="组合 24"/>
          <p:cNvGrpSpPr/>
          <p:nvPr/>
        </p:nvGrpSpPr>
        <p:grpSpPr>
          <a:xfrm>
            <a:off x="-6295" y="-30271"/>
            <a:ext cx="2017712" cy="477837"/>
            <a:chOff x="1588" y="41166"/>
            <a:chExt cx="2017712" cy="477838"/>
          </a:xfrm>
        </p:grpSpPr>
        <p:cxnSp>
          <p:nvCxnSpPr>
            <p:cNvPr id="12" name="直线连接符 14"/>
            <p:cNvCxnSpPr/>
            <p:nvPr/>
          </p:nvCxnSpPr>
          <p:spPr>
            <a:xfrm>
              <a:off x="1588" y="463551"/>
              <a:ext cx="200660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653" name="文本框 15"/>
            <p:cNvSpPr txBox="1"/>
            <p:nvPr/>
          </p:nvSpPr>
          <p:spPr>
            <a:xfrm>
              <a:off x="552450" y="41166"/>
              <a:ext cx="1466850" cy="47783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latin typeface="Segoe Print" panose="02000600000000000000" charset="0"/>
                  <a:ea typeface="宋体" panose="02010600030101010101" pitchFamily="2" charset="-122"/>
                </a:rPr>
                <a:t>巩固练习</a:t>
              </a:r>
              <a:endParaRPr lang="zh-CN" altLang="en-US" sz="2500" b="1" dirty="0">
                <a:latin typeface="Segoe Print" panose="02000600000000000000" charset="0"/>
                <a:ea typeface="Segoe Print" panose="02000600000000000000" charset="0"/>
              </a:endParaRPr>
            </a:p>
          </p:txBody>
        </p:sp>
        <p:sp>
          <p:nvSpPr>
            <p:cNvPr id="13" name="Freeform 74"/>
            <p:cNvSpPr>
              <a:spLocks noChangeAspect="1" noEditPoints="1"/>
            </p:cNvSpPr>
            <p:nvPr/>
          </p:nvSpPr>
          <p:spPr bwMode="auto">
            <a:xfrm>
              <a:off x="157163" y="100013"/>
              <a:ext cx="360362" cy="319088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pic>
        <p:nvPicPr>
          <p:cNvPr id="17" name="Picture 20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2" t="6828" r="14489"/>
          <a:stretch>
            <a:fillRect/>
          </a:stretch>
        </p:blipFill>
        <p:spPr bwMode="auto">
          <a:xfrm>
            <a:off x="417501" y="570723"/>
            <a:ext cx="684529" cy="68927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1" grpId="0"/>
      <p:bldP spid="1025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/>
          <p:nvPr/>
        </p:nvSpPr>
        <p:spPr>
          <a:xfrm>
            <a:off x="527685" y="1010311"/>
            <a:ext cx="827151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latin typeface="宋体" panose="02010600030101010101" pitchFamily="2" charset="-122"/>
                <a:cs typeface="宋体" panose="02010600030101010101" pitchFamily="2" charset="-122"/>
              </a:rPr>
              <a:t>    类似二元一次方程组的解，三元一次方程组中各个方程的公共解，叫做这个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三元一次方程组的解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  <a:cs typeface="宋体" panose="02010600030101010101" pitchFamily="2" charset="-122"/>
              </a:rPr>
              <a:t>.</a:t>
            </a:r>
            <a:endParaRPr lang="en-US" altLang="zh-CN" sz="2400" b="1" dirty="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0372" name="矩形标注 100371"/>
          <p:cNvSpPr/>
          <p:nvPr/>
        </p:nvSpPr>
        <p:spPr>
          <a:xfrm>
            <a:off x="2170430" y="2301240"/>
            <a:ext cx="3991610" cy="432435"/>
          </a:xfrm>
          <a:prstGeom prst="wedgeRectCallout">
            <a:avLst>
              <a:gd name="adj1" fmla="val -35507"/>
              <a:gd name="adj2" fmla="val 173788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怎样解三元一次方程组呢？</a:t>
            </a:r>
            <a:endParaRPr lang="zh-CN" altLang="en-US" sz="24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505607" y="3231936"/>
            <a:ext cx="2950903" cy="1407525"/>
            <a:chOff x="1303" y="6875"/>
            <a:chExt cx="6134" cy="2660"/>
          </a:xfrm>
        </p:grpSpPr>
        <p:graphicFrame>
          <p:nvGraphicFramePr>
            <p:cNvPr id="11274" name="对象 5"/>
            <p:cNvGraphicFramePr>
              <a:graphicFrameLocks noChangeAspect="1"/>
            </p:cNvGraphicFramePr>
            <p:nvPr/>
          </p:nvGraphicFramePr>
          <p:xfrm>
            <a:off x="1303" y="6875"/>
            <a:ext cx="5227" cy="26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69" name="" r:id="rId1" imgW="1055370" imgH="711835" progId="Equation.DSMT4">
                    <p:embed/>
                  </p:oleObj>
                </mc:Choice>
                <mc:Fallback>
                  <p:oleObj name="" r:id="rId1" imgW="1055370" imgH="711835" progId="Equation.DSMT4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303" y="6875"/>
                          <a:ext cx="5227" cy="266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" name="文本框 2"/>
            <p:cNvSpPr txBox="1"/>
            <p:nvPr/>
          </p:nvSpPr>
          <p:spPr>
            <a:xfrm>
              <a:off x="6293" y="6934"/>
              <a:ext cx="1144" cy="78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100" b="1" noProof="1" smtClean="0">
                  <a:solidFill>
                    <a:schemeClr val="accent4"/>
                  </a:solidFill>
                  <a:sym typeface="Wingdings" panose="05000000000000000000" charset="0"/>
                </a:rPr>
                <a:t>①</a:t>
              </a:r>
              <a:endParaRPr lang="zh-CN" altLang="en-US" sz="2100" b="1" noProof="1">
                <a:solidFill>
                  <a:schemeClr val="accent4"/>
                </a:solidFill>
                <a:sym typeface="Wingdings" panose="05000000000000000000" charset="0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6293" y="7782"/>
              <a:ext cx="716" cy="78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100" b="1" noProof="1" smtClean="0">
                  <a:solidFill>
                    <a:schemeClr val="accent4"/>
                  </a:solidFill>
                  <a:sym typeface="Wingdings" panose="05000000000000000000" charset="0"/>
                </a:rPr>
                <a:t>②</a:t>
              </a:r>
              <a:endParaRPr lang="zh-CN" altLang="en-US" sz="2100" b="1" noProof="1">
                <a:solidFill>
                  <a:schemeClr val="accent4"/>
                </a:solidFill>
                <a:sym typeface="Wingdings" panose="05000000000000000000" charset="0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6293" y="8635"/>
              <a:ext cx="716" cy="78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100" b="1" noProof="1" smtClean="0">
                  <a:solidFill>
                    <a:schemeClr val="accent4"/>
                  </a:solidFill>
                  <a:sym typeface="Wingdings" panose="05000000000000000000" charset="0"/>
                </a:rPr>
                <a:t>③</a:t>
              </a:r>
              <a:endParaRPr lang="zh-CN" altLang="en-US" sz="2100" b="1" noProof="1">
                <a:solidFill>
                  <a:schemeClr val="accent4"/>
                </a:solidFill>
                <a:sym typeface="Wingdings" panose="05000000000000000000" charset="0"/>
              </a:endParaRPr>
            </a:p>
          </p:txBody>
        </p:sp>
      </p:grpSp>
      <p:sp>
        <p:nvSpPr>
          <p:cNvPr id="7" name="圆角矩形标注 6"/>
          <p:cNvSpPr/>
          <p:nvPr/>
        </p:nvSpPr>
        <p:spPr>
          <a:xfrm>
            <a:off x="4824730" y="3489960"/>
            <a:ext cx="3973830" cy="1020445"/>
          </a:xfrm>
          <a:prstGeom prst="wedgeRoundRectCallout">
            <a:avLst>
              <a:gd name="adj1" fmla="val -63566"/>
              <a:gd name="adj2" fmla="val -24424"/>
              <a:gd name="adj3" fmla="val 16667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11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能不能像以前一样“消元”，把“三元”化成“二元”呢？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29" name="组合 18"/>
          <p:cNvGrpSpPr/>
          <p:nvPr/>
        </p:nvGrpSpPr>
        <p:grpSpPr bwMode="auto">
          <a:xfrm>
            <a:off x="1991638" y="591846"/>
            <a:ext cx="1712912" cy="428097"/>
            <a:chOff x="2056130" y="684067"/>
            <a:chExt cx="2021840" cy="485233"/>
          </a:xfrm>
        </p:grpSpPr>
        <p:sp>
          <p:nvSpPr>
            <p:cNvPr id="30" name="圆角矩形 29"/>
            <p:cNvSpPr/>
            <p:nvPr/>
          </p:nvSpPr>
          <p:spPr>
            <a:xfrm>
              <a:off x="2213530" y="684067"/>
              <a:ext cx="1684554" cy="453442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100" noProof="1">
                <a:solidFill>
                  <a:sysClr val="windowText" lastClr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1" name="矩形 1"/>
            <p:cNvSpPr>
              <a:spLocks noChangeArrowheads="1"/>
            </p:cNvSpPr>
            <p:nvPr/>
          </p:nvSpPr>
          <p:spPr bwMode="auto">
            <a:xfrm>
              <a:off x="2056130" y="731692"/>
              <a:ext cx="2021840" cy="437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zh-CN" altLang="en-US" sz="2400">
                  <a:solidFill>
                    <a:srgbClr val="FFFFFF"/>
                  </a:solidFill>
                  <a:latin typeface="+mn-lt"/>
                  <a:ea typeface="黑体" panose="02010609060101010101" pitchFamily="49" charset="-122"/>
                </a:rPr>
                <a:t>知识点 </a:t>
              </a:r>
              <a:r>
                <a:rPr lang="en-US" altLang="zh-CN" sz="2400" b="1">
                  <a:solidFill>
                    <a:srgbClr val="FFFFFF"/>
                  </a:solidFill>
                  <a:latin typeface="+mn-lt"/>
                  <a:ea typeface="黑体" panose="02010609060101010101" pitchFamily="49" charset="-122"/>
                </a:rPr>
                <a:t>2</a:t>
              </a:r>
              <a:endParaRPr lang="zh-CN" altLang="en-US" sz="2400" b="1">
                <a:solidFill>
                  <a:srgbClr val="FFFFFF"/>
                </a:solidFill>
                <a:latin typeface="+mn-lt"/>
                <a:ea typeface="黑体" panose="02010609060101010101" pitchFamily="49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23565" name="文本框 5"/>
          <p:cNvSpPr txBox="1"/>
          <p:nvPr/>
        </p:nvSpPr>
        <p:spPr>
          <a:xfrm>
            <a:off x="3803373" y="552431"/>
            <a:ext cx="55943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三元一次方程组的解法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0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72" grpId="0" bldLvl="0" animBg="1"/>
      <p:bldP spid="7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Object 4"/>
          <p:cNvGraphicFramePr>
            <a:graphicFrameLocks noChangeAspect="1"/>
          </p:cNvGraphicFramePr>
          <p:nvPr/>
        </p:nvGraphicFramePr>
        <p:xfrm>
          <a:off x="1992442" y="1577599"/>
          <a:ext cx="2061557" cy="13454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1" name="" r:id="rId1" imgW="1104900" imgH="711200" progId="Equation.DSMT4">
                  <p:embed/>
                </p:oleObj>
              </mc:Choice>
              <mc:Fallback>
                <p:oleObj name="" r:id="rId1" imgW="1104900" imgH="711200" progId="Equation.DSMT4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92442" y="1577599"/>
                        <a:ext cx="2061557" cy="134542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1" name="Text Box 6"/>
          <p:cNvSpPr txBox="1"/>
          <p:nvPr/>
        </p:nvSpPr>
        <p:spPr>
          <a:xfrm>
            <a:off x="1129086" y="1103868"/>
            <a:ext cx="3887391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例</a:t>
            </a:r>
            <a:r>
              <a:rPr lang="en-US" altLang="zh-CN" sz="2400" b="1" dirty="0" smtClean="0">
                <a:solidFill>
                  <a:srgbClr val="0000FF"/>
                </a:solidFill>
                <a:ea typeface="楷体" panose="02010609060101010101" pitchFamily="49" charset="-122"/>
                <a:cs typeface="楷体" panose="02010609060101010101" pitchFamily="49" charset="-122"/>
              </a:rPr>
              <a:t>1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解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三元一次方程组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109879" y="1420769"/>
            <a:ext cx="445294" cy="15532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ts val="3800"/>
              </a:lnSpc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charset="0"/>
              </a:rPr>
              <a:t>①</a:t>
            </a:r>
            <a:endParaRPr lang="en-US" altLang="zh-CN" sz="2400" b="1" dirty="0">
              <a:solidFill>
                <a:srgbClr val="000000"/>
              </a:solidFill>
              <a:ea typeface="楷体" panose="02010609060101010101" pitchFamily="49" charset="-122"/>
              <a:cs typeface="Times New Roman" panose="02020603050405020304" charset="0"/>
            </a:endParaRPr>
          </a:p>
          <a:p>
            <a:pPr marL="0" lvl="0" indent="0" eaLnBrk="1" hangingPunct="1">
              <a:lnSpc>
                <a:spcPts val="3800"/>
              </a:lnSpc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charset="0"/>
              </a:rPr>
              <a:t>②</a:t>
            </a:r>
            <a:endParaRPr lang="en-US" altLang="zh-CN" sz="2400" b="1" dirty="0">
              <a:solidFill>
                <a:srgbClr val="000000"/>
              </a:solidFill>
              <a:ea typeface="楷体" panose="02010609060101010101" pitchFamily="49" charset="-122"/>
              <a:cs typeface="Times New Roman" panose="02020603050405020304" charset="0"/>
            </a:endParaRPr>
          </a:p>
          <a:p>
            <a:pPr marL="0" lvl="0" indent="0" eaLnBrk="1" hangingPunct="1">
              <a:lnSpc>
                <a:spcPts val="3800"/>
              </a:lnSpc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charset="0"/>
              </a:rPr>
              <a:t>③</a:t>
            </a:r>
            <a:endParaRPr lang="en-US" altLang="zh-CN" sz="2400" b="1" dirty="0">
              <a:solidFill>
                <a:srgbClr val="000000"/>
              </a:solidFill>
              <a:ea typeface="楷体" panose="02010609060101010101" pitchFamily="49" charset="-122"/>
            </a:endParaRPr>
          </a:p>
        </p:txBody>
      </p:sp>
      <p:sp>
        <p:nvSpPr>
          <p:cNvPr id="24" name="Text Box 13"/>
          <p:cNvSpPr txBox="1"/>
          <p:nvPr/>
        </p:nvSpPr>
        <p:spPr>
          <a:xfrm>
            <a:off x="1080770" y="3003140"/>
            <a:ext cx="58394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解</a:t>
            </a:r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zh-CN" altLang="en-US" sz="2400" b="1" dirty="0">
                <a:solidFill>
                  <a:srgbClr val="000000"/>
                </a:solidFill>
                <a:ea typeface="仿宋" panose="02010609060101010101" charset="-122"/>
                <a:cs typeface="仿宋" panose="02010609060101010101" charset="-122"/>
              </a:rPr>
              <a:t>②</a:t>
            </a:r>
            <a:r>
              <a:rPr lang="en-US" altLang="zh-CN" sz="2400" b="1" dirty="0">
                <a:solidFill>
                  <a:srgbClr val="000000"/>
                </a:solidFill>
                <a:ea typeface="仿宋" panose="02010609060101010101" charset="-122"/>
                <a:cs typeface="仿宋" panose="02010609060101010101" charset="-122"/>
              </a:rPr>
              <a:t>×3</a:t>
            </a:r>
            <a:r>
              <a:rPr lang="zh-CN" altLang="en-US" sz="2400" b="1" dirty="0">
                <a:solidFill>
                  <a:srgbClr val="000000"/>
                </a:solidFill>
                <a:ea typeface="仿宋" panose="02010609060101010101" charset="-122"/>
                <a:cs typeface="仿宋" panose="02010609060101010101" charset="-122"/>
              </a:rPr>
              <a:t>＋③，得 </a:t>
            </a:r>
            <a:r>
              <a:rPr lang="en-US" altLang="zh-CN" sz="2400" b="1" dirty="0">
                <a:solidFill>
                  <a:srgbClr val="FF0000"/>
                </a:solidFill>
                <a:ea typeface="仿宋" panose="02010609060101010101" charset="-122"/>
                <a:cs typeface="仿宋" panose="02010609060101010101" charset="-122"/>
              </a:rPr>
              <a:t>11</a:t>
            </a:r>
            <a:r>
              <a:rPr lang="en-US" altLang="zh-CN" sz="2400" b="1" i="1" dirty="0">
                <a:solidFill>
                  <a:srgbClr val="FF0000"/>
                </a:solidFill>
                <a:ea typeface="仿宋" panose="02010609060101010101" charset="-122"/>
                <a:cs typeface="仿宋" panose="02010609060101010101" charset="-122"/>
              </a:rPr>
              <a:t>x</a:t>
            </a:r>
            <a:r>
              <a:rPr lang="zh-CN" altLang="en-US" sz="2400" b="1" dirty="0">
                <a:solidFill>
                  <a:srgbClr val="FF0000"/>
                </a:solidFill>
                <a:ea typeface="仿宋" panose="02010609060101010101" charset="-122"/>
                <a:cs typeface="仿宋" panose="02010609060101010101" charset="-122"/>
              </a:rPr>
              <a:t>＋</a:t>
            </a:r>
            <a:r>
              <a:rPr lang="en-US" altLang="zh-CN" sz="2400" b="1" dirty="0" smtClean="0">
                <a:solidFill>
                  <a:srgbClr val="FF0000"/>
                </a:solidFill>
                <a:ea typeface="仿宋" panose="02010609060101010101" charset="-122"/>
                <a:cs typeface="仿宋" panose="02010609060101010101" charset="-122"/>
              </a:rPr>
              <a:t>10</a:t>
            </a:r>
            <a:r>
              <a:rPr lang="en-US" altLang="zh-CN" sz="2400" b="1" i="1" dirty="0" smtClean="0">
                <a:solidFill>
                  <a:srgbClr val="FF0000"/>
                </a:solidFill>
                <a:ea typeface="仿宋" panose="02010609060101010101" charset="-122"/>
                <a:cs typeface="仿宋" panose="02010609060101010101" charset="-122"/>
              </a:rPr>
              <a:t>z</a:t>
            </a:r>
            <a:r>
              <a:rPr lang="en-US" altLang="zh-CN" sz="2400" b="1" dirty="0" smtClean="0">
                <a:solidFill>
                  <a:srgbClr val="FF0000"/>
                </a:solidFill>
                <a:ea typeface="仿宋" panose="02010609060101010101" charset="-122"/>
                <a:cs typeface="仿宋" panose="02010609060101010101" charset="-122"/>
              </a:rPr>
              <a:t>=35</a:t>
            </a:r>
            <a:r>
              <a:rPr lang="en-US" altLang="zh-CN" sz="2400" b="1" dirty="0">
                <a:solidFill>
                  <a:srgbClr val="FF0000"/>
                </a:solidFill>
                <a:ea typeface="仿宋" panose="02010609060101010101" charset="-122"/>
                <a:cs typeface="仿宋" panose="02010609060101010101" charset="-122"/>
              </a:rPr>
              <a:t>.</a:t>
            </a:r>
            <a:r>
              <a:rPr lang="en-US" altLang="zh-CN" sz="2400" b="1" dirty="0" smtClean="0">
                <a:solidFill>
                  <a:srgbClr val="000000"/>
                </a:solidFill>
                <a:ea typeface="仿宋" panose="02010609060101010101" charset="-122"/>
                <a:cs typeface="仿宋" panose="02010609060101010101" charset="-122"/>
              </a:rPr>
              <a:t>④</a:t>
            </a:r>
            <a:endParaRPr lang="en-US" altLang="zh-CN" sz="2400" b="1" dirty="0">
              <a:solidFill>
                <a:srgbClr val="000000"/>
              </a:solidFill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25" name="Text Box 14"/>
          <p:cNvSpPr txBox="1"/>
          <p:nvPr/>
        </p:nvSpPr>
        <p:spPr>
          <a:xfrm>
            <a:off x="1422638" y="3640680"/>
            <a:ext cx="2659702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rgbClr val="000000"/>
                </a:solidFill>
                <a:ea typeface="仿宋" panose="02010609060101010101" charset="-122"/>
                <a:cs typeface="Times New Roman" panose="02020603050405020304" charset="0"/>
              </a:rPr>
              <a:t>①</a:t>
            </a:r>
            <a:r>
              <a:rPr lang="zh-CN" altLang="en-US" sz="2400" b="1" dirty="0">
                <a:solidFill>
                  <a:srgbClr val="000000"/>
                </a:solidFill>
                <a:ea typeface="仿宋" panose="02010609060101010101" charset="-122"/>
                <a:cs typeface="Times New Roman" panose="02020603050405020304" charset="0"/>
              </a:rPr>
              <a:t>与④组成方程组</a:t>
            </a:r>
            <a:endParaRPr lang="zh-CN" altLang="en-US" sz="2400" b="1" dirty="0">
              <a:solidFill>
                <a:srgbClr val="000000"/>
              </a:solidFill>
              <a:ea typeface="仿宋" panose="02010609060101010101" charset="-122"/>
            </a:endParaRPr>
          </a:p>
        </p:txBody>
      </p:sp>
      <p:sp>
        <p:nvSpPr>
          <p:cNvPr id="26" name="Text Box 17"/>
          <p:cNvSpPr txBox="1"/>
          <p:nvPr/>
        </p:nvSpPr>
        <p:spPr>
          <a:xfrm>
            <a:off x="1460341" y="4327512"/>
            <a:ext cx="26314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Times New Roman" panose="02020603050405020304" charset="0"/>
              </a:rPr>
              <a:t>解这个方程组，得</a:t>
            </a:r>
            <a:endParaRPr lang="zh-CN" altLang="en-US" sz="2400" b="1" dirty="0">
              <a:solidFill>
                <a:srgbClr val="000000"/>
              </a:solidFill>
              <a:latin typeface="仿宋" panose="02010609060101010101" charset="-122"/>
              <a:ea typeface="仿宋" panose="02010609060101010101" charset="-122"/>
              <a:cs typeface="Times New Roman" panose="02020603050405020304" charset="0"/>
            </a:endParaRPr>
          </a:p>
        </p:txBody>
      </p:sp>
      <p:graphicFrame>
        <p:nvGraphicFramePr>
          <p:cNvPr id="27" name="Object 4"/>
          <p:cNvGraphicFramePr>
            <a:graphicFrameLocks noChangeAspect="1"/>
          </p:cNvGraphicFramePr>
          <p:nvPr/>
        </p:nvGraphicFramePr>
        <p:xfrm>
          <a:off x="4070350" y="3406775"/>
          <a:ext cx="1793875" cy="820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2" name="Equation" r:id="rId3" imgW="24384000" imgH="10972800" progId="Equation.DSMT4">
                  <p:embed/>
                </p:oleObj>
              </mc:Choice>
              <mc:Fallback>
                <p:oleObj name="Equation" r:id="rId3" imgW="24384000" imgH="10972800" progId="Equation.DSMT4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70350" y="3406775"/>
                        <a:ext cx="1793875" cy="8207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4"/>
          <p:cNvGraphicFramePr>
            <a:graphicFrameLocks noChangeAspect="1"/>
          </p:cNvGraphicFramePr>
          <p:nvPr/>
        </p:nvGraphicFramePr>
        <p:xfrm>
          <a:off x="4057650" y="4227513"/>
          <a:ext cx="923925" cy="84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3" name="Equation" r:id="rId5" imgW="12192000" imgH="10972800" progId="Equation.DSMT4">
                  <p:embed/>
                </p:oleObj>
              </mc:Choice>
              <mc:Fallback>
                <p:oleObj name="Equation" r:id="rId5" imgW="12192000" imgH="10972800" progId="Equation.DSMT4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57650" y="4227513"/>
                        <a:ext cx="923925" cy="844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" name="组合 7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2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3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6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grpSp>
        <p:nvGrpSpPr>
          <p:cNvPr id="58384" name="组合 6"/>
          <p:cNvGrpSpPr/>
          <p:nvPr/>
        </p:nvGrpSpPr>
        <p:grpSpPr>
          <a:xfrm>
            <a:off x="1165320" y="528465"/>
            <a:ext cx="1889125" cy="460375"/>
            <a:chOff x="397404" y="556710"/>
            <a:chExt cx="1888409" cy="461119"/>
          </a:xfrm>
        </p:grpSpPr>
        <p:grpSp>
          <p:nvGrpSpPr>
            <p:cNvPr id="23634" name="组合 5"/>
            <p:cNvGrpSpPr/>
            <p:nvPr/>
          </p:nvGrpSpPr>
          <p:grpSpPr>
            <a:xfrm>
              <a:off x="468915" y="591581"/>
              <a:ext cx="1816898" cy="426248"/>
              <a:chOff x="2177651" y="-557614"/>
              <a:chExt cx="1816898" cy="426248"/>
            </a:xfrm>
          </p:grpSpPr>
          <p:sp>
            <p:nvSpPr>
              <p:cNvPr id="23635" name="椭圆 5"/>
              <p:cNvSpPr/>
              <p:nvPr/>
            </p:nvSpPr>
            <p:spPr>
              <a:xfrm>
                <a:off x="2177459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6" name="椭圆 8"/>
              <p:cNvSpPr/>
              <p:nvPr/>
            </p:nvSpPr>
            <p:spPr>
              <a:xfrm>
                <a:off x="2507551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7" name="椭圆 9"/>
              <p:cNvSpPr/>
              <p:nvPr/>
            </p:nvSpPr>
            <p:spPr>
              <a:xfrm>
                <a:off x="2837642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8" name="椭圆 24"/>
              <p:cNvSpPr/>
              <p:nvPr/>
            </p:nvSpPr>
            <p:spPr>
              <a:xfrm>
                <a:off x="3167734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9" name="椭圆 10"/>
              <p:cNvSpPr/>
              <p:nvPr/>
            </p:nvSpPr>
            <p:spPr>
              <a:xfrm>
                <a:off x="3567652" y="-557354"/>
                <a:ext cx="426897" cy="425725"/>
              </a:xfrm>
              <a:prstGeom prst="ellipse">
                <a:avLst/>
              </a:prstGeom>
              <a:solidFill>
                <a:srgbClr val="0085B4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640" name="文本框 11"/>
            <p:cNvSpPr txBox="1"/>
            <p:nvPr/>
          </p:nvSpPr>
          <p:spPr>
            <a:xfrm>
              <a:off x="397404" y="556710"/>
              <a:ext cx="1829779" cy="460061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7" tIns="45718" rIns="91437" bIns="45718" anchor="t">
              <a:spAutoFit/>
            </a:bodyPr>
            <a:lstStyle/>
            <a:p>
              <a:pPr algn="dist" defTabSz="1219200" eaLnBrk="0" hangingPunct="0"/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素养考点 </a:t>
              </a:r>
              <a:r>
                <a:rPr lang="en-US" altLang="zh-CN" sz="2400" b="1" dirty="0">
                  <a:solidFill>
                    <a:schemeClr val="bg1"/>
                  </a:solidFill>
                  <a:latin typeface="+mn-lt"/>
                  <a:ea typeface="宋体" panose="02010600030101010101" pitchFamily="2" charset="-122"/>
                </a:rPr>
                <a:t>1</a:t>
              </a:r>
              <a:endParaRPr lang="zh-CN" altLang="en-US" sz="2400" b="1" dirty="0">
                <a:solidFill>
                  <a:schemeClr val="bg1"/>
                </a:solidFill>
                <a:latin typeface="+mn-lt"/>
                <a:ea typeface="宋体" panose="02010600030101010101" pitchFamily="2" charset="-122"/>
              </a:endParaRPr>
            </a:p>
          </p:txBody>
        </p:sp>
      </p:grpSp>
      <p:sp>
        <p:nvSpPr>
          <p:cNvPr id="23565" name="文本框 5"/>
          <p:cNvSpPr txBox="1"/>
          <p:nvPr/>
        </p:nvSpPr>
        <p:spPr>
          <a:xfrm>
            <a:off x="3372115" y="540193"/>
            <a:ext cx="55943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三元一次方程组的解法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980023" y="1467237"/>
            <a:ext cx="2509708" cy="2677656"/>
          </a:xfrm>
          <a:prstGeom prst="rect">
            <a:avLst/>
          </a:prstGeom>
          <a:ln w="28575">
            <a:solidFill>
              <a:srgbClr val="FF0000"/>
            </a:solidFill>
            <a:prstDash val="dashDot"/>
          </a:ln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分析：</a:t>
            </a:r>
            <a:r>
              <a:rPr lang="zh-CN" altLang="en-US" sz="2400" b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方程①中只含</a:t>
            </a:r>
            <a:r>
              <a:rPr lang="en-US" altLang="zh-CN" sz="2400" b="1" i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x</a:t>
            </a:r>
            <a:r>
              <a:rPr lang="en-US" altLang="zh-CN" sz="2400" b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, </a:t>
            </a:r>
            <a:r>
              <a:rPr lang="en-US" altLang="zh-CN" sz="2400" b="1" i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z</a:t>
            </a:r>
            <a:r>
              <a:rPr lang="en-US" altLang="zh-CN" sz="2400" b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, </a:t>
            </a:r>
            <a:r>
              <a:rPr lang="zh-CN" altLang="en-US" sz="2400" b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因此</a:t>
            </a:r>
            <a:r>
              <a:rPr lang="en-US" altLang="zh-CN" sz="2400" b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可以由②③消去</a:t>
            </a:r>
            <a:r>
              <a:rPr lang="en-US" altLang="zh-CN" sz="2400" b="1" i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y</a:t>
            </a:r>
            <a:r>
              <a:rPr lang="en-US" altLang="zh-CN" sz="2400" b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,  </a:t>
            </a:r>
            <a:r>
              <a:rPr lang="zh-CN" altLang="en-US" sz="2400" b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得到一个只含</a:t>
            </a:r>
            <a:r>
              <a:rPr lang="en-US" altLang="zh-CN" sz="2400" b="1" i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x</a:t>
            </a:r>
            <a:r>
              <a:rPr lang="en-US" altLang="zh-CN" sz="2400" b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, </a:t>
            </a:r>
            <a:r>
              <a:rPr lang="en-US" altLang="zh-CN" sz="2400" b="1" i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z</a:t>
            </a:r>
            <a:r>
              <a:rPr lang="zh-CN" altLang="en-US" sz="2400" b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的方程</a:t>
            </a:r>
            <a:r>
              <a:rPr lang="en-US" altLang="zh-CN" sz="2400" b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, </a:t>
            </a:r>
            <a:r>
              <a:rPr lang="zh-CN" altLang="en-US" sz="2400" b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与方程①组成一个二元一次方程组</a:t>
            </a:r>
            <a:r>
              <a:rPr lang="en-US" altLang="zh-CN" sz="2400" b="1" dirty="0">
                <a:solidFill>
                  <a:srgbClr val="000000"/>
                </a:solidFill>
                <a:latin typeface="+mn-lt"/>
                <a:cs typeface="仿宋" panose="02010609060101010101" charset="-122"/>
              </a:rPr>
              <a:t>.</a:t>
            </a:r>
            <a:endParaRPr lang="zh-CN" altLang="en-US" sz="2400" b="1" dirty="0">
              <a:solidFill>
                <a:srgbClr val="000000"/>
              </a:solidFill>
              <a:latin typeface="+mn-lt"/>
              <a:cs typeface="仿宋" panose="02010609060101010101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20"/>
          <p:cNvSpPr txBox="1"/>
          <p:nvPr/>
        </p:nvSpPr>
        <p:spPr>
          <a:xfrm>
            <a:off x="1534917" y="2764076"/>
            <a:ext cx="401320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00"/>
                </a:solidFill>
                <a:ea typeface="仿宋" panose="02010609060101010101" charset="-122"/>
                <a:cs typeface="仿宋" panose="02010609060101010101" charset="-122"/>
              </a:rPr>
              <a:t>把 </a:t>
            </a:r>
            <a:r>
              <a:rPr lang="en-US" altLang="zh-CN" sz="2400" b="1" i="1" dirty="0">
                <a:solidFill>
                  <a:srgbClr val="000000"/>
                </a:solidFill>
                <a:ea typeface="仿宋" panose="02010609060101010101" charset="-122"/>
                <a:cs typeface="仿宋" panose="02010609060101010101" charset="-122"/>
              </a:rPr>
              <a:t>x</a:t>
            </a:r>
            <a:r>
              <a:rPr lang="zh-CN" altLang="en-US" sz="2400" b="1" dirty="0">
                <a:solidFill>
                  <a:srgbClr val="000000"/>
                </a:solidFill>
                <a:ea typeface="仿宋" panose="02010609060101010101" charset="-122"/>
                <a:cs typeface="仿宋" panose="02010609060101010101" charset="-122"/>
              </a:rPr>
              <a:t>＝</a:t>
            </a:r>
            <a:r>
              <a:rPr lang="en-US" altLang="zh-CN" sz="2400" b="1" dirty="0">
                <a:solidFill>
                  <a:srgbClr val="000000"/>
                </a:solidFill>
                <a:ea typeface="仿宋" panose="02010609060101010101" charset="-122"/>
                <a:cs typeface="仿宋" panose="02010609060101010101" charset="-122"/>
              </a:rPr>
              <a:t>5</a:t>
            </a:r>
            <a:r>
              <a:rPr lang="zh-CN" altLang="en-US" sz="2400" b="1" dirty="0">
                <a:solidFill>
                  <a:srgbClr val="000000"/>
                </a:solidFill>
                <a:ea typeface="仿宋" panose="02010609060101010101" charset="-122"/>
                <a:cs typeface="仿宋" panose="02010609060101010101" charset="-122"/>
              </a:rPr>
              <a:t>，</a:t>
            </a:r>
            <a:r>
              <a:rPr lang="en-US" altLang="zh-CN" sz="2400" b="1" i="1" dirty="0">
                <a:solidFill>
                  <a:srgbClr val="000000"/>
                </a:solidFill>
                <a:ea typeface="仿宋" panose="02010609060101010101" charset="-122"/>
                <a:cs typeface="仿宋" panose="02010609060101010101" charset="-122"/>
              </a:rPr>
              <a:t>z</a:t>
            </a:r>
            <a:r>
              <a:rPr lang="zh-CN" altLang="en-US" sz="2400" b="1" dirty="0">
                <a:solidFill>
                  <a:srgbClr val="000000"/>
                </a:solidFill>
                <a:ea typeface="仿宋" panose="02010609060101010101" charset="-122"/>
                <a:cs typeface="仿宋" panose="02010609060101010101" charset="-122"/>
              </a:rPr>
              <a:t>＝</a:t>
            </a:r>
            <a:r>
              <a:rPr lang="en-US" altLang="zh-CN" sz="2400" b="1" dirty="0">
                <a:solidFill>
                  <a:srgbClr val="000000"/>
                </a:solidFill>
                <a:ea typeface="仿宋" panose="02010609060101010101" charset="-122"/>
                <a:cs typeface="仿宋" panose="02010609060101010101" charset="-122"/>
              </a:rPr>
              <a:t>-2 </a:t>
            </a:r>
            <a:r>
              <a:rPr lang="zh-CN" altLang="en-US" sz="2400" b="1" dirty="0">
                <a:solidFill>
                  <a:srgbClr val="000000"/>
                </a:solidFill>
                <a:ea typeface="仿宋" panose="02010609060101010101" charset="-122"/>
                <a:cs typeface="仿宋" panose="02010609060101010101" charset="-122"/>
              </a:rPr>
              <a:t>代入②，得 </a:t>
            </a:r>
            <a:endParaRPr lang="en-US" altLang="zh-CN" sz="2400" b="1" dirty="0">
              <a:solidFill>
                <a:srgbClr val="000000"/>
              </a:solidFill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8" name="Text Box 22"/>
          <p:cNvSpPr txBox="1"/>
          <p:nvPr/>
        </p:nvSpPr>
        <p:spPr>
          <a:xfrm>
            <a:off x="1531300" y="3756422"/>
            <a:ext cx="41617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Times New Roman" panose="02020603050405020304" charset="0"/>
              </a:rPr>
              <a:t>因此，三元一次方程组的解为</a:t>
            </a:r>
            <a:endParaRPr lang="zh-CN" altLang="en-US" sz="2400" b="1" dirty="0">
              <a:solidFill>
                <a:srgbClr val="000000"/>
              </a:solidFill>
              <a:latin typeface="仿宋" panose="02010609060101010101" charset="-122"/>
              <a:ea typeface="仿宋" panose="02010609060101010101" charset="-122"/>
              <a:cs typeface="Times New Roman" panose="02020603050405020304" charset="0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/>
        </p:nvGraphicFramePr>
        <p:xfrm>
          <a:off x="5677722" y="3237573"/>
          <a:ext cx="876300" cy="1557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08" name="Equation" r:id="rId1" imgW="12192000" imgH="21336000" progId="Equation.DSMT4">
                  <p:embed/>
                </p:oleObj>
              </mc:Choice>
              <mc:Fallback>
                <p:oleObj name="Equation" r:id="rId1" imgW="12192000" imgH="21336000" progId="Equation.DSMT4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677722" y="3237573"/>
                        <a:ext cx="876300" cy="1557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/>
        </p:nvGraphicFramePr>
        <p:xfrm>
          <a:off x="5289550" y="2622550"/>
          <a:ext cx="696913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09" name="Equation" r:id="rId3" imgW="10058400" imgH="9448800" progId="Equation.DSMT4">
                  <p:embed/>
                </p:oleObj>
              </mc:Choice>
              <mc:Fallback>
                <p:oleObj name="Equation" r:id="rId3" imgW="10058400" imgH="9448800" progId="Equation.DSMT4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289550" y="2622550"/>
                        <a:ext cx="696913" cy="665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AutoShape 26"/>
          <p:cNvSpPr>
            <a:spLocks noChangeArrowheads="1"/>
          </p:cNvSpPr>
          <p:nvPr/>
        </p:nvSpPr>
        <p:spPr bwMode="auto">
          <a:xfrm>
            <a:off x="5274310" y="768985"/>
            <a:ext cx="3134995" cy="1875790"/>
          </a:xfrm>
          <a:prstGeom prst="cloudCallout">
            <a:avLst>
              <a:gd name="adj1" fmla="val -64912"/>
              <a:gd name="adj2" fmla="val 24467"/>
            </a:avLst>
          </a:prstGeom>
          <a:solidFill>
            <a:schemeClr val="accent1"/>
          </a:solidFill>
          <a:ln w="12700">
            <a:solidFill>
              <a:schemeClr val="tx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你还有其它解法吗？试一试，并与这种解法进行比较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.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-22860" y="-19050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graphicFrame>
        <p:nvGraphicFramePr>
          <p:cNvPr id="14" name="Object 4"/>
          <p:cNvGraphicFramePr>
            <a:graphicFrameLocks noChangeAspect="1"/>
          </p:cNvGraphicFramePr>
          <p:nvPr/>
        </p:nvGraphicFramePr>
        <p:xfrm>
          <a:off x="2284113" y="1278045"/>
          <a:ext cx="2061557" cy="13454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10" name="" r:id="rId5" imgW="1104900" imgH="711200" progId="Equation.DSMT4">
                  <p:embed/>
                </p:oleObj>
              </mc:Choice>
              <mc:Fallback>
                <p:oleObj name="" r:id="rId5" imgW="1104900" imgH="711200" progId="Equation.DSMT4">
                  <p:embed/>
                  <p:pic>
                    <p:nvPicPr>
                      <p:cNvPr id="0" name="图片 730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284113" y="1278045"/>
                        <a:ext cx="2061557" cy="134542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 Box 6"/>
          <p:cNvSpPr txBox="1"/>
          <p:nvPr/>
        </p:nvSpPr>
        <p:spPr>
          <a:xfrm>
            <a:off x="1420757" y="804314"/>
            <a:ext cx="3887391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例</a:t>
            </a:r>
            <a:r>
              <a:rPr lang="en-US" altLang="zh-CN" sz="2400" b="1" dirty="0" smtClean="0">
                <a:solidFill>
                  <a:srgbClr val="0000FF"/>
                </a:solidFill>
                <a:ea typeface="楷体" panose="02010609060101010101" pitchFamily="49" charset="-122"/>
                <a:cs typeface="楷体" panose="02010609060101010101" pitchFamily="49" charset="-122"/>
              </a:rPr>
              <a:t>1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解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三元一次方程组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401550" y="1121215"/>
            <a:ext cx="445294" cy="15532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ts val="3800"/>
              </a:lnSpc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charset="0"/>
              </a:rPr>
              <a:t>①</a:t>
            </a:r>
            <a:endParaRPr lang="en-US" altLang="zh-CN" sz="2400" b="1" dirty="0">
              <a:solidFill>
                <a:srgbClr val="000000"/>
              </a:solidFill>
              <a:ea typeface="楷体" panose="02010609060101010101" pitchFamily="49" charset="-122"/>
              <a:cs typeface="Times New Roman" panose="02020603050405020304" charset="0"/>
            </a:endParaRPr>
          </a:p>
          <a:p>
            <a:pPr marL="0" lvl="0" indent="0" eaLnBrk="1" hangingPunct="1">
              <a:lnSpc>
                <a:spcPts val="3800"/>
              </a:lnSpc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charset="0"/>
              </a:rPr>
              <a:t>②</a:t>
            </a:r>
            <a:endParaRPr lang="en-US" altLang="zh-CN" sz="2400" b="1" dirty="0">
              <a:solidFill>
                <a:srgbClr val="000000"/>
              </a:solidFill>
              <a:ea typeface="楷体" panose="02010609060101010101" pitchFamily="49" charset="-122"/>
              <a:cs typeface="Times New Roman" panose="02020603050405020304" charset="0"/>
            </a:endParaRPr>
          </a:p>
          <a:p>
            <a:pPr marL="0" lvl="0" indent="0" eaLnBrk="1" hangingPunct="1">
              <a:lnSpc>
                <a:spcPts val="3800"/>
              </a:lnSpc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rgbClr val="000000"/>
                </a:solidFill>
                <a:ea typeface="楷体" panose="02010609060101010101" pitchFamily="49" charset="-122"/>
                <a:cs typeface="Times New Roman" panose="02020603050405020304" charset="0"/>
              </a:rPr>
              <a:t>③</a:t>
            </a:r>
            <a:endParaRPr lang="en-US" altLang="zh-CN" sz="2400" b="1" dirty="0">
              <a:solidFill>
                <a:srgbClr val="000000"/>
              </a:solidFill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1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/>
          <p:nvPr/>
        </p:nvSpPr>
        <p:spPr>
          <a:xfrm>
            <a:off x="311977" y="501624"/>
            <a:ext cx="8397240" cy="222309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>
              <a:lnSpc>
                <a:spcPct val="150000"/>
              </a:lnSpc>
              <a:spcBef>
                <a:spcPct val="20000"/>
              </a:spcBef>
            </a:pPr>
            <a:r>
              <a:rPr lang="zh-CN" altLang="en-US" sz="2400" b="1" dirty="0">
                <a:latin typeface="宋体" panose="02010600030101010101" pitchFamily="2" charset="-122"/>
                <a:cs typeface="宋体" panose="02010600030101010101" pitchFamily="2" charset="-122"/>
              </a:rPr>
              <a:t>      </a:t>
            </a:r>
            <a:r>
              <a:rPr lang="zh-CN" altLang="en-US" sz="2400" b="1" dirty="0" smtClean="0">
                <a:latin typeface="宋体" panose="02010600030101010101" pitchFamily="2" charset="-122"/>
                <a:cs typeface="宋体" panose="02010600030101010101" pitchFamily="2" charset="-122"/>
              </a:rPr>
              <a:t>解</a:t>
            </a:r>
            <a:r>
              <a:rPr lang="zh-CN" altLang="en-US" sz="2400" b="1" dirty="0">
                <a:latin typeface="宋体" panose="02010600030101010101" pitchFamily="2" charset="-122"/>
                <a:cs typeface="宋体" panose="02010600030101010101" pitchFamily="2" charset="-122"/>
              </a:rPr>
              <a:t>三元一次方程组的基本思路是：通过“代入”或“加减”进行 </a:t>
            </a:r>
            <a:r>
              <a:rPr lang="zh-CN" altLang="en-US" sz="2400" b="1" u="sng" dirty="0">
                <a:latin typeface="宋体" panose="02010600030101010101" pitchFamily="2" charset="-122"/>
                <a:cs typeface="宋体" panose="02010600030101010101" pitchFamily="2" charset="-122"/>
              </a:rPr>
              <a:t>      </a:t>
            </a:r>
            <a:r>
              <a:rPr lang="zh-CN" altLang="en-US" sz="2400" b="1" dirty="0">
                <a:latin typeface="宋体" panose="02010600030101010101" pitchFamily="2" charset="-122"/>
                <a:cs typeface="宋体" panose="02010600030101010101" pitchFamily="2" charset="-122"/>
              </a:rPr>
              <a:t>，把</a:t>
            </a:r>
            <a:r>
              <a:rPr lang="zh-CN" altLang="en-US" sz="2400" b="1" u="sng" dirty="0">
                <a:latin typeface="宋体" panose="02010600030101010101" pitchFamily="2" charset="-122"/>
                <a:cs typeface="宋体" panose="02010600030101010101" pitchFamily="2" charset="-122"/>
              </a:rPr>
              <a:t>         </a:t>
            </a:r>
            <a:r>
              <a:rPr lang="zh-CN" altLang="en-US" sz="2400" b="1" dirty="0">
                <a:latin typeface="宋体" panose="02010600030101010101" pitchFamily="2" charset="-122"/>
                <a:cs typeface="宋体" panose="02010600030101010101" pitchFamily="2" charset="-122"/>
              </a:rPr>
              <a:t>转化为</a:t>
            </a:r>
            <a:r>
              <a:rPr lang="zh-CN" altLang="en-US" sz="2400" b="1" u="sng" dirty="0">
                <a:latin typeface="宋体" panose="02010600030101010101" pitchFamily="2" charset="-122"/>
                <a:cs typeface="宋体" panose="02010600030101010101" pitchFamily="2" charset="-122"/>
              </a:rPr>
              <a:t>           </a:t>
            </a:r>
            <a:r>
              <a:rPr lang="zh-CN" altLang="en-US" sz="2400" b="1" dirty="0">
                <a:latin typeface="宋体" panose="02010600030101010101" pitchFamily="2" charset="-122"/>
                <a:cs typeface="宋体" panose="02010600030101010101" pitchFamily="2" charset="-122"/>
              </a:rPr>
              <a:t>，使解三元一次方程组转化为解</a:t>
            </a:r>
            <a:r>
              <a:rPr lang="zh-CN" altLang="en-US" sz="2400" b="1" u="sng" dirty="0">
                <a:latin typeface="宋体" panose="02010600030101010101" pitchFamily="2" charset="-122"/>
                <a:cs typeface="宋体" panose="02010600030101010101" pitchFamily="2" charset="-122"/>
              </a:rPr>
              <a:t>                </a:t>
            </a:r>
            <a:r>
              <a:rPr lang="zh-CN" altLang="en-US" sz="2400" b="1" dirty="0">
                <a:latin typeface="宋体" panose="02010600030101010101" pitchFamily="2" charset="-122"/>
                <a:cs typeface="宋体" panose="02010600030101010101" pitchFamily="2" charset="-122"/>
              </a:rPr>
              <a:t>，进而再转化为解</a:t>
            </a:r>
            <a:r>
              <a:rPr lang="zh-CN" altLang="en-US" sz="2400" b="1" u="sng" dirty="0">
                <a:latin typeface="宋体" panose="02010600030101010101" pitchFamily="2" charset="-122"/>
                <a:cs typeface="宋体" panose="02010600030101010101" pitchFamily="2" charset="-122"/>
              </a:rPr>
              <a:t>                  </a:t>
            </a:r>
            <a:r>
              <a:rPr lang="en-US" altLang="zh-CN" sz="2400" b="1" dirty="0">
                <a:latin typeface="宋体" panose="02010600030101010101" pitchFamily="2" charset="-122"/>
                <a:cs typeface="宋体" panose="02010600030101010101" pitchFamily="2" charset="-122"/>
              </a:rPr>
              <a:t>.</a:t>
            </a:r>
            <a:endParaRPr lang="en-US" altLang="zh-CN" sz="2400" b="1" dirty="0">
              <a:latin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316" name="Text Box 4"/>
          <p:cNvSpPr txBox="1"/>
          <p:nvPr/>
        </p:nvSpPr>
        <p:spPr>
          <a:xfrm>
            <a:off x="1158529" y="2992507"/>
            <a:ext cx="1569733" cy="936160"/>
          </a:xfrm>
          <a:prstGeom prst="rect">
            <a:avLst/>
          </a:prstGeom>
          <a:solidFill>
            <a:srgbClr val="CCFFCC">
              <a:alpha val="30000"/>
            </a:srgbClr>
          </a:solidFill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charset="0"/>
                <a:ea typeface="黑体" panose="02010609060101010101" pitchFamily="49" charset="-122"/>
              </a:rPr>
              <a:t>三元一次方程组</a:t>
            </a:r>
            <a:endParaRPr lang="zh-CN" altLang="en-US" sz="2400" b="1" dirty="0">
              <a:solidFill>
                <a:schemeClr val="tx1"/>
              </a:solidFill>
              <a:latin typeface="Times New Roman" panose="02020603050405020304" charset="0"/>
              <a:ea typeface="黑体" panose="02010609060101010101" pitchFamily="49" charset="-122"/>
            </a:endParaRPr>
          </a:p>
        </p:txBody>
      </p:sp>
      <p:sp>
        <p:nvSpPr>
          <p:cNvPr id="13317" name="Text Box 5"/>
          <p:cNvSpPr txBox="1"/>
          <p:nvPr/>
        </p:nvSpPr>
        <p:spPr>
          <a:xfrm>
            <a:off x="3869886" y="2991004"/>
            <a:ext cx="1569733" cy="937662"/>
          </a:xfrm>
          <a:prstGeom prst="rect">
            <a:avLst/>
          </a:prstGeom>
          <a:solidFill>
            <a:srgbClr val="CCFFCC">
              <a:alpha val="30000"/>
            </a:srgbClr>
          </a:solidFill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charset="0"/>
                <a:ea typeface="黑体" panose="02010609060101010101" pitchFamily="49" charset="-122"/>
              </a:rPr>
              <a:t>二元一次方程组</a:t>
            </a:r>
            <a:endParaRPr lang="zh-CN" altLang="en-US" sz="2400" b="1" dirty="0">
              <a:solidFill>
                <a:schemeClr val="tx1"/>
              </a:solidFill>
              <a:latin typeface="Times New Roman" panose="02020603050405020304" charset="0"/>
              <a:ea typeface="黑体" panose="02010609060101010101" pitchFamily="49" charset="-122"/>
            </a:endParaRPr>
          </a:p>
        </p:txBody>
      </p:sp>
      <p:sp>
        <p:nvSpPr>
          <p:cNvPr id="13318" name="Text Box 6"/>
          <p:cNvSpPr txBox="1"/>
          <p:nvPr/>
        </p:nvSpPr>
        <p:spPr>
          <a:xfrm>
            <a:off x="6438541" y="2992507"/>
            <a:ext cx="1569733" cy="937662"/>
          </a:xfrm>
          <a:prstGeom prst="rect">
            <a:avLst/>
          </a:prstGeom>
          <a:solidFill>
            <a:srgbClr val="CCFFCC">
              <a:alpha val="30000"/>
            </a:srgbClr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charset="0"/>
                <a:ea typeface="黑体" panose="02010609060101010101" pitchFamily="49" charset="-122"/>
              </a:rPr>
              <a:t>一元一次方程</a:t>
            </a:r>
            <a:endParaRPr lang="zh-CN" altLang="en-US" sz="2400" b="1" dirty="0">
              <a:solidFill>
                <a:schemeClr val="tx1"/>
              </a:solidFill>
              <a:latin typeface="Times New Roman" panose="02020603050405020304" charset="0"/>
              <a:ea typeface="黑体" panose="02010609060101010101" pitchFamily="49" charset="-122"/>
            </a:endParaRPr>
          </a:p>
        </p:txBody>
      </p:sp>
      <p:sp>
        <p:nvSpPr>
          <p:cNvPr id="13319" name="Line 7"/>
          <p:cNvSpPr/>
          <p:nvPr/>
        </p:nvSpPr>
        <p:spPr>
          <a:xfrm>
            <a:off x="2728262" y="3459835"/>
            <a:ext cx="1141624" cy="0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pPr algn="ctr"/>
            <a:endParaRPr lang="zh-CN" altLang="en-US" sz="1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3320" name="Line 8"/>
          <p:cNvSpPr/>
          <p:nvPr/>
        </p:nvSpPr>
        <p:spPr>
          <a:xfrm>
            <a:off x="5439620" y="3459835"/>
            <a:ext cx="998921" cy="0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pPr algn="ctr"/>
            <a:endParaRPr lang="zh-CN" altLang="en-US" sz="1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5369" name="Text Box 9"/>
          <p:cNvSpPr txBox="1"/>
          <p:nvPr/>
        </p:nvSpPr>
        <p:spPr>
          <a:xfrm>
            <a:off x="2827835" y="2921789"/>
            <a:ext cx="9690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消元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70" name="Text Box 10"/>
          <p:cNvSpPr txBox="1"/>
          <p:nvPr/>
        </p:nvSpPr>
        <p:spPr>
          <a:xfrm>
            <a:off x="5527855" y="2921789"/>
            <a:ext cx="8547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消元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71" name="Text Box 11"/>
          <p:cNvSpPr txBox="1"/>
          <p:nvPr/>
        </p:nvSpPr>
        <p:spPr>
          <a:xfrm>
            <a:off x="2759670" y="1002427"/>
            <a:ext cx="79502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消元</a:t>
            </a:r>
            <a:endParaRPr lang="zh-CN" altLang="en-US" sz="2400" b="1" dirty="0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5372" name="Text Box 12"/>
          <p:cNvSpPr txBox="1"/>
          <p:nvPr/>
        </p:nvSpPr>
        <p:spPr>
          <a:xfrm>
            <a:off x="4253548" y="1002427"/>
            <a:ext cx="140716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“三元”</a:t>
            </a:r>
            <a:endParaRPr lang="zh-CN" altLang="en-US" sz="2400" b="1" dirty="0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15373" name="Text Box 13"/>
          <p:cNvSpPr txBox="1"/>
          <p:nvPr/>
        </p:nvSpPr>
        <p:spPr>
          <a:xfrm>
            <a:off x="6768862" y="1002427"/>
            <a:ext cx="140716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“二元”</a:t>
            </a:r>
            <a:endParaRPr lang="zh-CN" altLang="en-US" sz="2400" b="1" dirty="0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15374" name="Text Box 14"/>
          <p:cNvSpPr txBox="1"/>
          <p:nvPr/>
        </p:nvSpPr>
        <p:spPr>
          <a:xfrm>
            <a:off x="4846766" y="1546315"/>
            <a:ext cx="232537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二元一次方程组</a:t>
            </a:r>
            <a:endParaRPr lang="zh-CN" altLang="en-US" sz="2400" b="1" dirty="0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5375" name="Text Box 15"/>
          <p:cNvSpPr txBox="1"/>
          <p:nvPr/>
        </p:nvSpPr>
        <p:spPr>
          <a:xfrm>
            <a:off x="2102565" y="2060622"/>
            <a:ext cx="201930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一元一次方程</a:t>
            </a:r>
            <a:endParaRPr lang="zh-CN" altLang="en-US" sz="2400" b="1" dirty="0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-7094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 dirty="0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 dirty="0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nimBg="1"/>
      <p:bldP spid="13317" grpId="0" animBg="1"/>
      <p:bldP spid="13318" grpId="0" animBg="1"/>
      <p:bldP spid="13319" grpId="0" animBg="1"/>
      <p:bldP spid="13320" grpId="0" animBg="1"/>
      <p:bldP spid="15369" grpId="0"/>
      <p:bldP spid="15370" grpId="0"/>
      <p:bldP spid="15371" grpId="0"/>
      <p:bldP spid="15372" grpId="0"/>
      <p:bldP spid="15374" grpId="0"/>
      <p:bldP spid="1537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5"/>
          <p:cNvSpPr/>
          <p:nvPr/>
        </p:nvSpPr>
        <p:spPr>
          <a:xfrm>
            <a:off x="645810" y="900906"/>
            <a:ext cx="5319713" cy="536972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>
              <a:lnSpc>
                <a:spcPct val="150000"/>
              </a:lnSpc>
              <a:spcBef>
                <a:spcPct val="20000"/>
              </a:spcBef>
            </a:pPr>
            <a:r>
              <a:rPr lang="zh-CN" altLang="en-US" sz="2400" dirty="0">
                <a:solidFill>
                  <a:srgbClr val="00808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lang="zh-CN" altLang="en-US" sz="2400" b="1" dirty="0" smtClean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解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方程组</a:t>
            </a:r>
            <a:endParaRPr lang="zh-CN" altLang="en-US" sz="2400" b="1" dirty="0"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97299" name="文本框 97298"/>
          <p:cNvSpPr txBox="1"/>
          <p:nvPr/>
        </p:nvSpPr>
        <p:spPr>
          <a:xfrm>
            <a:off x="1110615" y="1887554"/>
            <a:ext cx="8166100" cy="252992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解</a:t>
            </a:r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由方程②得 </a:t>
            </a:r>
            <a:r>
              <a:rPr lang="zh-CN" altLang="en-US" sz="2400" b="1" dirty="0" smtClean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</a:t>
            </a:r>
            <a:r>
              <a:rPr lang="en-US" altLang="zh-CN" sz="2400" b="1" i="1" dirty="0" smtClean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x</a:t>
            </a:r>
            <a:r>
              <a:rPr lang="en-US" altLang="zh-CN" sz="2400" b="1" dirty="0" smtClean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=</a:t>
            </a:r>
            <a:r>
              <a:rPr lang="en-US" altLang="zh-CN" sz="2400" b="1" i="1" dirty="0" smtClean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y</a:t>
            </a:r>
            <a:r>
              <a:rPr lang="en-US" altLang="zh-CN" sz="2400" b="1" dirty="0" smtClean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+1.</a:t>
            </a:r>
            <a:r>
              <a:rPr lang="en-US" altLang="zh-CN" sz="2400" b="1" dirty="0" smtClean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④</a:t>
            </a:r>
            <a:endParaRPr lang="en-US" altLang="zh-CN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</a:t>
            </a:r>
            <a:r>
              <a:rPr lang="zh-CN" altLang="en-US" sz="2400" b="1" dirty="0" smtClean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把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④分别代入①③得 </a:t>
            </a:r>
            <a:r>
              <a:rPr lang="en-US" altLang="zh-CN" sz="2400" b="1" dirty="0" smtClean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2</a:t>
            </a:r>
            <a:r>
              <a:rPr lang="en-US" altLang="zh-CN" sz="2400" b="1" i="1" dirty="0" smtClean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y</a:t>
            </a:r>
            <a:r>
              <a:rPr lang="en-US" altLang="zh-CN" sz="2400" b="1" dirty="0" smtClean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+</a:t>
            </a:r>
            <a:r>
              <a:rPr lang="en-US" altLang="zh-CN" sz="2400" b="1" i="1" dirty="0" smtClean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z</a:t>
            </a:r>
            <a:r>
              <a:rPr lang="en-US" altLang="zh-CN" sz="2400" b="1" dirty="0" smtClean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=22,</a:t>
            </a:r>
            <a:r>
              <a:rPr lang="en-US" altLang="zh-CN" sz="2400" b="1" dirty="0" smtClean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⑤</a:t>
            </a:r>
            <a:endParaRPr lang="en-US" altLang="zh-CN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                   </a:t>
            </a:r>
            <a:r>
              <a:rPr lang="en-US" altLang="zh-CN" sz="2400" b="1" dirty="0" smtClean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3</a:t>
            </a:r>
            <a:r>
              <a:rPr lang="en-US" altLang="zh-CN" sz="2400" b="1" i="1" dirty="0" smtClean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y</a:t>
            </a:r>
            <a:r>
              <a:rPr lang="en-US" altLang="zh-CN" sz="2400" b="1" dirty="0" smtClean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-</a:t>
            </a:r>
            <a:r>
              <a:rPr lang="en-US" altLang="zh-CN" sz="2400" b="1" i="1" dirty="0" smtClean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z</a:t>
            </a:r>
            <a:r>
              <a:rPr lang="en-US" altLang="zh-CN" sz="2400" b="1" dirty="0" smtClean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=18.  </a:t>
            </a:r>
            <a:r>
              <a:rPr lang="en-US" altLang="zh-CN" sz="2400" b="1" dirty="0" smtClean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r>
              <a:rPr lang="en-US" altLang="zh-CN" b="1" dirty="0" smtClean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r>
              <a:rPr lang="en-US" altLang="zh-CN" sz="2400" b="1" dirty="0" smtClean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⑥</a:t>
            </a:r>
            <a:endParaRPr lang="en-US" altLang="zh-CN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</a:t>
            </a:r>
            <a:r>
              <a:rPr lang="zh-CN" altLang="en-US" sz="2400" b="1" dirty="0" smtClean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解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由⑤⑥组成的二元一次方程组，得</a:t>
            </a:r>
            <a:endParaRPr lang="zh-CN" altLang="en-US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                   </a:t>
            </a:r>
            <a:r>
              <a:rPr lang="en-US" altLang="zh-CN" sz="2400" b="1" i="1" dirty="0" smtClean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y</a:t>
            </a:r>
            <a:r>
              <a:rPr lang="en-US" altLang="zh-CN" sz="2400" b="1" dirty="0" smtClean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=8,</a:t>
            </a:r>
            <a:r>
              <a:rPr lang="en-US" altLang="zh-CN" sz="2400" b="1" i="1" dirty="0" smtClean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z</a:t>
            </a:r>
            <a:r>
              <a:rPr lang="en-US" altLang="zh-CN" sz="2400" b="1" dirty="0" smtClean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=6.</a:t>
            </a:r>
            <a:endParaRPr lang="en-US" altLang="zh-CN" sz="2400" b="1" dirty="0">
              <a:solidFill>
                <a:schemeClr val="tx1"/>
              </a:solidFill>
              <a:latin typeface="Times New Roman" panose="02020603050405020304" charset="0"/>
              <a:ea typeface="仿宋" panose="02010609060101010101" charset="-122"/>
              <a:cs typeface="Times New Roman" panose="0202060305040502030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   </a:t>
            </a:r>
            <a:r>
              <a:rPr lang="zh-CN" altLang="en-US" sz="2400" b="1" dirty="0" smtClean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把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y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=8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代入④，得</a:t>
            </a:r>
            <a:r>
              <a:rPr lang="en-US" altLang="zh-CN" sz="2400" b="1" i="1" dirty="0" smtClean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x</a:t>
            </a:r>
            <a:r>
              <a:rPr lang="en-US" altLang="zh-CN" sz="2400" b="1" dirty="0" smtClean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=9.</a:t>
            </a:r>
            <a:r>
              <a:rPr lang="zh-CN" altLang="en-US" sz="2400" b="1" dirty="0" smtClean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endParaRPr lang="zh-CN" altLang="en-US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97300" name="左大括号 97299"/>
          <p:cNvSpPr/>
          <p:nvPr/>
        </p:nvSpPr>
        <p:spPr>
          <a:xfrm>
            <a:off x="4070052" y="4346274"/>
            <a:ext cx="133350" cy="654685"/>
          </a:xfrm>
          <a:prstGeom prst="leftBrace">
            <a:avLst>
              <a:gd name="adj1" fmla="val 70119"/>
              <a:gd name="adj2" fmla="val 37000"/>
            </a:avLst>
          </a:prstGeom>
          <a:noFill/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algn="ctr"/>
            <a:endParaRPr lang="zh-CN" altLang="en-US" sz="1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7301" name="文本框 97300"/>
          <p:cNvSpPr txBox="1"/>
          <p:nvPr/>
        </p:nvSpPr>
        <p:spPr>
          <a:xfrm>
            <a:off x="4238102" y="4239912"/>
            <a:ext cx="744114" cy="86793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</a:rPr>
              <a:t>x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</a:rPr>
              <a:t>=9,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charset="0"/>
              <a:ea typeface="黑体" panose="02010609060101010101" pitchFamily="49" charset="-122"/>
            </a:endParaRPr>
          </a:p>
          <a:p>
            <a:pPr algn="ctr">
              <a:lnSpc>
                <a:spcPct val="70000"/>
              </a:lnSpc>
            </a:pPr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</a:rPr>
              <a:t>y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</a:rPr>
              <a:t>=8,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charset="0"/>
              <a:ea typeface="黑体" panose="02010609060101010101" pitchFamily="49" charset="-122"/>
            </a:endParaRPr>
          </a:p>
          <a:p>
            <a:pPr algn="ctr">
              <a:lnSpc>
                <a:spcPct val="70000"/>
              </a:lnSpc>
            </a:pPr>
            <a:r>
              <a:rPr lang="en-US" altLang="zh-CN" sz="2400" b="1" i="1" dirty="0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</a:rPr>
              <a:t>z</a:t>
            </a:r>
            <a:r>
              <a:rPr lang="en-US" altLang="zh-CN" sz="2400" b="1" dirty="0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</a:rPr>
              <a:t>=6.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charset="0"/>
              <a:ea typeface="黑体" panose="02010609060101010101" pitchFamily="49" charset="-122"/>
            </a:endParaRPr>
          </a:p>
        </p:txBody>
      </p:sp>
      <p:grpSp>
        <p:nvGrpSpPr>
          <p:cNvPr id="12294" name="组合 5"/>
          <p:cNvGrpSpPr/>
          <p:nvPr/>
        </p:nvGrpSpPr>
        <p:grpSpPr>
          <a:xfrm>
            <a:off x="2892967" y="511059"/>
            <a:ext cx="2363216" cy="1332187"/>
            <a:chOff x="1303" y="6988"/>
            <a:chExt cx="6134" cy="2707"/>
          </a:xfrm>
        </p:grpSpPr>
        <p:graphicFrame>
          <p:nvGraphicFramePr>
            <p:cNvPr id="12295" name="对象 5"/>
            <p:cNvGraphicFramePr>
              <a:graphicFrameLocks noChangeAspect="1"/>
            </p:cNvGraphicFramePr>
            <p:nvPr/>
          </p:nvGraphicFramePr>
          <p:xfrm>
            <a:off x="1303" y="7035"/>
            <a:ext cx="5227" cy="26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243" name="" r:id="rId1" imgW="1055370" imgH="711835" progId="Equation.DSMT4">
                    <p:embed/>
                  </p:oleObj>
                </mc:Choice>
                <mc:Fallback>
                  <p:oleObj name="" r:id="rId1" imgW="1055370" imgH="711835" progId="Equation.DSMT4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303" y="7035"/>
                          <a:ext cx="5227" cy="266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" name="文本框 2"/>
            <p:cNvSpPr txBox="1"/>
            <p:nvPr/>
          </p:nvSpPr>
          <p:spPr>
            <a:xfrm>
              <a:off x="6293" y="6988"/>
              <a:ext cx="1144" cy="93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400" b="1" noProof="1" smtClean="0">
                  <a:solidFill>
                    <a:schemeClr val="accent4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Wingdings" panose="05000000000000000000" charset="0"/>
                </a:rPr>
                <a:t>①</a:t>
              </a:r>
              <a:endParaRPr lang="zh-CN" altLang="en-US" sz="2400" b="1" noProof="1">
                <a:solidFill>
                  <a:schemeClr val="accent4"/>
                </a:solidFill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charset="0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6293" y="7910"/>
              <a:ext cx="716" cy="93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400" b="1" noProof="1" smtClean="0">
                  <a:solidFill>
                    <a:schemeClr val="accent4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Wingdings" panose="05000000000000000000" charset="0"/>
                </a:rPr>
                <a:t>②</a:t>
              </a:r>
              <a:endParaRPr lang="zh-CN" altLang="en-US" sz="2400" b="1" noProof="1">
                <a:solidFill>
                  <a:schemeClr val="accent4"/>
                </a:solidFill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charset="0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6293" y="8689"/>
              <a:ext cx="716" cy="93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400" b="1" noProof="1" smtClean="0">
                  <a:solidFill>
                    <a:schemeClr val="accent4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Wingdings" panose="05000000000000000000" charset="0"/>
                </a:rPr>
                <a:t>③</a:t>
              </a:r>
              <a:endParaRPr lang="zh-CN" altLang="en-US" sz="2400" b="1" noProof="1">
                <a:solidFill>
                  <a:schemeClr val="accent4"/>
                </a:solidFill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charset="0"/>
              </a:endParaRPr>
            </a:p>
          </p:txBody>
        </p:sp>
      </p:grpSp>
      <p:sp>
        <p:nvSpPr>
          <p:cNvPr id="7" name="圆角矩形标注 6"/>
          <p:cNvSpPr/>
          <p:nvPr/>
        </p:nvSpPr>
        <p:spPr>
          <a:xfrm>
            <a:off x="5770431" y="574041"/>
            <a:ext cx="3112134" cy="1373000"/>
          </a:xfrm>
          <a:prstGeom prst="wedgeRoundRectCallout">
            <a:avLst>
              <a:gd name="adj1" fmla="val -64772"/>
              <a:gd name="adj2" fmla="val -10525"/>
              <a:gd name="adj3" fmla="val 16667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110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类似二元一次方程组的“消元”</a:t>
            </a:r>
            <a:r>
              <a:rPr lang="en-US" altLang="zh-CN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,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把“三元”化成“二元”</a:t>
            </a:r>
            <a:r>
              <a:rPr lang="en-US" altLang="zh-CN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4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</p:txBody>
      </p:sp>
      <p:grpSp>
        <p:nvGrpSpPr>
          <p:cNvPr id="11" name="组合 24"/>
          <p:cNvGrpSpPr/>
          <p:nvPr/>
        </p:nvGrpSpPr>
        <p:grpSpPr>
          <a:xfrm>
            <a:off x="-6295" y="-22388"/>
            <a:ext cx="2017712" cy="477837"/>
            <a:chOff x="1588" y="49049"/>
            <a:chExt cx="2017712" cy="477838"/>
          </a:xfrm>
        </p:grpSpPr>
        <p:cxnSp>
          <p:nvCxnSpPr>
            <p:cNvPr id="12" name="直线连接符 14"/>
            <p:cNvCxnSpPr/>
            <p:nvPr/>
          </p:nvCxnSpPr>
          <p:spPr>
            <a:xfrm>
              <a:off x="1588" y="463551"/>
              <a:ext cx="200660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653" name="文本框 15"/>
            <p:cNvSpPr txBox="1"/>
            <p:nvPr/>
          </p:nvSpPr>
          <p:spPr>
            <a:xfrm>
              <a:off x="552450" y="49049"/>
              <a:ext cx="1466850" cy="47783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latin typeface="Segoe Print" panose="02000600000000000000" charset="0"/>
                  <a:ea typeface="宋体" panose="02010600030101010101" pitchFamily="2" charset="-122"/>
                </a:rPr>
                <a:t>巩固练习</a:t>
              </a:r>
              <a:endParaRPr lang="zh-CN" altLang="en-US" sz="2500" b="1" dirty="0">
                <a:latin typeface="Segoe Print" panose="02000600000000000000" charset="0"/>
                <a:ea typeface="Segoe Print" panose="02000600000000000000" charset="0"/>
              </a:endParaRPr>
            </a:p>
          </p:txBody>
        </p:sp>
        <p:sp>
          <p:nvSpPr>
            <p:cNvPr id="13" name="Freeform 74"/>
            <p:cNvSpPr>
              <a:spLocks noChangeAspect="1" noEditPoints="1"/>
            </p:cNvSpPr>
            <p:nvPr/>
          </p:nvSpPr>
          <p:spPr bwMode="auto">
            <a:xfrm>
              <a:off x="157163" y="100013"/>
              <a:ext cx="360362" cy="319088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pic>
        <p:nvPicPr>
          <p:cNvPr id="16" name="Picture 2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2" t="6828" r="14489"/>
          <a:stretch>
            <a:fillRect/>
          </a:stretch>
        </p:blipFill>
        <p:spPr bwMode="auto">
          <a:xfrm>
            <a:off x="428264" y="863764"/>
            <a:ext cx="684529" cy="68927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1102274" y="4417477"/>
            <a:ext cx="29690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所以原方程组的解是</a:t>
            </a:r>
            <a:endParaRPr lang="zh-CN" altLang="en-US" sz="2400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7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7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7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7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>
                                            <p:txEl>
                                              <p:charRg st="156" end="1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7299">
                                            <p:txEl>
                                              <p:charRg st="156" end="15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7299">
                                            <p:txEl>
                                              <p:charRg st="156" end="15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7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7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7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7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7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7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7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7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7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7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7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7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973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7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7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973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97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7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300" grpId="0" animBg="1"/>
      <p:bldP spid="97301" grpId="0"/>
      <p:bldP spid="7" grpId="0" bldLvl="0" animBg="1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/>
          <p:nvPr/>
        </p:nvSpPr>
        <p:spPr>
          <a:xfrm>
            <a:off x="623191" y="858456"/>
            <a:ext cx="7932420" cy="120032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例</a:t>
            </a:r>
            <a:r>
              <a:rPr lang="en-US" altLang="zh-CN" sz="2400" b="1" dirty="0" smtClean="0">
                <a:solidFill>
                  <a:srgbClr val="0000FF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2 </a:t>
            </a:r>
            <a:r>
              <a:rPr lang="zh-CN" altLang="en-US" sz="2400" b="1" dirty="0" smtClean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在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等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式 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y=ax</a:t>
            </a:r>
            <a:r>
              <a:rPr lang="en-US" altLang="zh-CN" sz="2400" b="1" baseline="30000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＋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bx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＋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c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中</a:t>
            </a:r>
            <a:r>
              <a:rPr lang="en-US" altLang="zh-CN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,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当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x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=－1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时</a:t>
            </a:r>
            <a:r>
              <a:rPr lang="en-US" altLang="zh-CN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,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y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=0</a:t>
            </a:r>
            <a:r>
              <a:rPr lang="en-US" altLang="zh-CN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;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当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x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=2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时</a:t>
            </a:r>
            <a:r>
              <a:rPr lang="en-US" altLang="zh-CN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,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y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=3</a:t>
            </a:r>
            <a:r>
              <a:rPr lang="en-US" altLang="zh-CN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;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当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x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=5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时</a:t>
            </a:r>
            <a:r>
              <a:rPr lang="en-US" altLang="zh-CN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,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y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=60</a:t>
            </a:r>
            <a:r>
              <a:rPr lang="en-US" altLang="zh-CN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. 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求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a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,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b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,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c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的值</a:t>
            </a:r>
            <a:r>
              <a:rPr lang="en-US" altLang="zh-CN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.</a:t>
            </a:r>
            <a:endParaRPr lang="en-US" altLang="zh-CN" sz="24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128004" name="Text Box 4"/>
          <p:cNvSpPr txBox="1"/>
          <p:nvPr/>
        </p:nvSpPr>
        <p:spPr>
          <a:xfrm>
            <a:off x="1348740" y="1950438"/>
            <a:ext cx="49606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解</a:t>
            </a:r>
            <a:r>
              <a:rPr lang="en-US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: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根据题意，得三元一次方程组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128005" name="Text Box 5"/>
          <p:cNvSpPr txBox="1"/>
          <p:nvPr/>
        </p:nvSpPr>
        <p:spPr>
          <a:xfrm>
            <a:off x="3627874" y="2299470"/>
            <a:ext cx="3309620" cy="120032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a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－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b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＋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c</a:t>
            </a:r>
            <a:r>
              <a:rPr lang="en-US" altLang="zh-CN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= 0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，       ①</a:t>
            </a:r>
            <a:endParaRPr lang="zh-CN" altLang="en-US" sz="2400" b="1" dirty="0">
              <a:solidFill>
                <a:srgbClr val="FF0000"/>
              </a:solidFill>
              <a:latin typeface="+mn-lt"/>
              <a:ea typeface="仿宋" panose="02010609060101010101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4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a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＋</a:t>
            </a:r>
            <a:r>
              <a:rPr lang="en-US" altLang="zh-CN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2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b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＋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c</a:t>
            </a:r>
            <a:r>
              <a:rPr lang="en-US" altLang="zh-CN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=3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，    ②</a:t>
            </a:r>
            <a:endParaRPr lang="zh-CN" altLang="en-US" sz="2400" b="1" dirty="0">
              <a:solidFill>
                <a:srgbClr val="FF0000"/>
              </a:solidFill>
              <a:latin typeface="+mn-lt"/>
              <a:ea typeface="仿宋" panose="02010609060101010101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25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a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＋</a:t>
            </a:r>
            <a:r>
              <a:rPr lang="en-US" altLang="zh-CN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5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b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＋</a:t>
            </a:r>
            <a:r>
              <a:rPr lang="en-US" altLang="zh-CN" sz="2400" b="1" i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c</a:t>
            </a:r>
            <a:r>
              <a:rPr lang="en-US" altLang="zh-CN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</a:rPr>
              <a:t>=60.   ③</a:t>
            </a:r>
            <a:endParaRPr lang="en-US" altLang="zh-CN" sz="2400" b="1" dirty="0">
              <a:solidFill>
                <a:srgbClr val="FF0000"/>
              </a:solidFill>
              <a:latin typeface="+mn-lt"/>
              <a:ea typeface="仿宋" panose="02010609060101010101" charset="-122"/>
            </a:endParaRPr>
          </a:p>
        </p:txBody>
      </p:sp>
      <p:sp>
        <p:nvSpPr>
          <p:cNvPr id="128007" name="Text Box 7"/>
          <p:cNvSpPr txBox="1"/>
          <p:nvPr/>
        </p:nvSpPr>
        <p:spPr>
          <a:xfrm>
            <a:off x="1883372" y="3396378"/>
            <a:ext cx="3827145" cy="5355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 dirty="0">
                <a:latin typeface="+mn-lt"/>
                <a:ea typeface="仿宋" panose="02010609060101010101" charset="-122"/>
              </a:rPr>
              <a:t>②</a:t>
            </a:r>
            <a:r>
              <a:rPr lang="zh-CN" altLang="en-US" sz="2400" b="1" dirty="0">
                <a:latin typeface="+mn-lt"/>
                <a:ea typeface="仿宋" panose="02010609060101010101" charset="-122"/>
              </a:rPr>
              <a:t>－①， 得 </a:t>
            </a:r>
            <a:r>
              <a:rPr lang="en-US" altLang="zh-CN" sz="2400" b="1" i="1" dirty="0">
                <a:latin typeface="+mn-lt"/>
                <a:ea typeface="仿宋" panose="02010609060101010101" charset="-122"/>
              </a:rPr>
              <a:t>a</a:t>
            </a:r>
            <a:r>
              <a:rPr lang="zh-CN" altLang="en-US" sz="2400" b="1" dirty="0">
                <a:latin typeface="+mn-lt"/>
                <a:ea typeface="仿宋" panose="02010609060101010101" charset="-122"/>
              </a:rPr>
              <a:t>＋</a:t>
            </a:r>
            <a:r>
              <a:rPr lang="en-US" altLang="zh-CN" sz="2400" b="1" i="1" dirty="0" smtClean="0">
                <a:latin typeface="+mn-lt"/>
                <a:ea typeface="仿宋" panose="02010609060101010101" charset="-122"/>
              </a:rPr>
              <a:t>b</a:t>
            </a:r>
            <a:r>
              <a:rPr lang="en-US" altLang="zh-CN" sz="2400" b="1" dirty="0" smtClean="0">
                <a:latin typeface="+mn-lt"/>
                <a:ea typeface="仿宋" panose="02010609060101010101" charset="-122"/>
              </a:rPr>
              <a:t>=1;    </a:t>
            </a:r>
            <a:r>
              <a:rPr lang="en-US" altLang="zh-CN" sz="2400" b="1" dirty="0">
                <a:latin typeface="+mn-lt"/>
                <a:ea typeface="仿宋" panose="02010609060101010101" charset="-122"/>
              </a:rPr>
              <a:t>④</a:t>
            </a:r>
            <a:endParaRPr lang="en-US" altLang="zh-CN" sz="2400" b="1" dirty="0">
              <a:latin typeface="+mn-lt"/>
              <a:ea typeface="仿宋" panose="02010609060101010101" charset="-122"/>
            </a:endParaRPr>
          </a:p>
        </p:txBody>
      </p:sp>
      <p:sp>
        <p:nvSpPr>
          <p:cNvPr id="128008" name="Text Box 8"/>
          <p:cNvSpPr txBox="1"/>
          <p:nvPr/>
        </p:nvSpPr>
        <p:spPr>
          <a:xfrm>
            <a:off x="1913550" y="3907012"/>
            <a:ext cx="4073525" cy="5355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 dirty="0">
                <a:latin typeface="+mn-lt"/>
                <a:ea typeface="仿宋" panose="02010609060101010101" charset="-122"/>
              </a:rPr>
              <a:t>③</a:t>
            </a:r>
            <a:r>
              <a:rPr lang="zh-CN" altLang="en-US" sz="2400" b="1" dirty="0">
                <a:latin typeface="+mn-lt"/>
                <a:ea typeface="仿宋" panose="02010609060101010101" charset="-122"/>
              </a:rPr>
              <a:t>－①，得 </a:t>
            </a:r>
            <a:r>
              <a:rPr lang="en-US" altLang="zh-CN" sz="2400" b="1" dirty="0">
                <a:latin typeface="+mn-lt"/>
                <a:ea typeface="仿宋" panose="02010609060101010101" charset="-122"/>
              </a:rPr>
              <a:t>4</a:t>
            </a:r>
            <a:r>
              <a:rPr lang="en-US" altLang="zh-CN" sz="2400" b="1" i="1" dirty="0">
                <a:latin typeface="+mn-lt"/>
                <a:ea typeface="仿宋" panose="02010609060101010101" charset="-122"/>
              </a:rPr>
              <a:t>a</a:t>
            </a:r>
            <a:r>
              <a:rPr lang="zh-CN" altLang="en-US" sz="2400" b="1" dirty="0">
                <a:latin typeface="+mn-lt"/>
                <a:ea typeface="仿宋" panose="02010609060101010101" charset="-122"/>
              </a:rPr>
              <a:t>＋</a:t>
            </a:r>
            <a:r>
              <a:rPr lang="en-US" altLang="zh-CN" sz="2400" b="1" i="1" dirty="0" smtClean="0">
                <a:latin typeface="+mn-lt"/>
                <a:ea typeface="仿宋" panose="02010609060101010101" charset="-122"/>
              </a:rPr>
              <a:t>b</a:t>
            </a:r>
            <a:r>
              <a:rPr lang="en-US" altLang="zh-CN" sz="2400" b="1" dirty="0" smtClean="0">
                <a:latin typeface="+mn-lt"/>
                <a:ea typeface="仿宋" panose="02010609060101010101" charset="-122"/>
              </a:rPr>
              <a:t>=10.  </a:t>
            </a:r>
            <a:r>
              <a:rPr lang="en-US" altLang="zh-CN" sz="2400" b="1" dirty="0">
                <a:latin typeface="+mn-lt"/>
                <a:ea typeface="仿宋" panose="02010609060101010101" charset="-122"/>
              </a:rPr>
              <a:t>⑤</a:t>
            </a:r>
            <a:endParaRPr lang="en-US" altLang="zh-CN" sz="2400" b="1" dirty="0">
              <a:latin typeface="+mn-lt"/>
              <a:ea typeface="仿宋" panose="02010609060101010101" charset="-122"/>
            </a:endParaRPr>
          </a:p>
        </p:txBody>
      </p:sp>
      <p:sp>
        <p:nvSpPr>
          <p:cNvPr id="128009" name="Text Box 9"/>
          <p:cNvSpPr txBox="1"/>
          <p:nvPr/>
        </p:nvSpPr>
        <p:spPr>
          <a:xfrm>
            <a:off x="1643698" y="4361736"/>
            <a:ext cx="3897221" cy="49314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 dirty="0">
                <a:latin typeface="+mn-lt"/>
                <a:ea typeface="仿宋" panose="02010609060101010101" charset="-122"/>
              </a:rPr>
              <a:t>④</a:t>
            </a:r>
            <a:r>
              <a:rPr lang="zh-CN" altLang="en-US" sz="2400" b="1" dirty="0">
                <a:latin typeface="+mn-lt"/>
                <a:ea typeface="仿宋" panose="02010609060101010101" charset="-122"/>
              </a:rPr>
              <a:t>与⑤组成二元一次方程组</a:t>
            </a:r>
            <a:endParaRPr lang="zh-CN" altLang="en-US" sz="2400" b="1" dirty="0">
              <a:latin typeface="+mn-lt"/>
              <a:ea typeface="仿宋" panose="02010609060101010101" charset="-122"/>
            </a:endParaRPr>
          </a:p>
        </p:txBody>
      </p:sp>
      <p:sp>
        <p:nvSpPr>
          <p:cNvPr id="128010" name="Text Box 10"/>
          <p:cNvSpPr txBox="1"/>
          <p:nvPr/>
        </p:nvSpPr>
        <p:spPr>
          <a:xfrm>
            <a:off x="5714573" y="4133170"/>
            <a:ext cx="1710982" cy="97872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 i="1" dirty="0">
                <a:latin typeface="+mn-lt"/>
                <a:ea typeface="仿宋" panose="02010609060101010101" charset="-122"/>
              </a:rPr>
              <a:t>a</a:t>
            </a:r>
            <a:r>
              <a:rPr lang="zh-CN" altLang="en-US" sz="2400" b="1" dirty="0">
                <a:latin typeface="+mn-lt"/>
                <a:ea typeface="仿宋" panose="02010609060101010101" charset="-122"/>
              </a:rPr>
              <a:t>＋</a:t>
            </a:r>
            <a:r>
              <a:rPr lang="en-US" altLang="zh-CN" sz="2400" b="1" i="1" dirty="0">
                <a:latin typeface="+mn-lt"/>
                <a:ea typeface="仿宋" panose="02010609060101010101" charset="-122"/>
              </a:rPr>
              <a:t>b</a:t>
            </a:r>
            <a:r>
              <a:rPr lang="en-US" altLang="zh-CN" sz="2400" b="1" dirty="0">
                <a:latin typeface="+mn-lt"/>
                <a:ea typeface="仿宋" panose="02010609060101010101" charset="-122"/>
              </a:rPr>
              <a:t>=1</a:t>
            </a:r>
            <a:r>
              <a:rPr lang="zh-CN" altLang="en-US" sz="2400" b="1" dirty="0">
                <a:latin typeface="+mn-lt"/>
                <a:ea typeface="仿宋" panose="02010609060101010101" charset="-122"/>
              </a:rPr>
              <a:t>，</a:t>
            </a:r>
            <a:endParaRPr lang="zh-CN" altLang="en-US" sz="2400" b="1" dirty="0">
              <a:latin typeface="+mn-lt"/>
              <a:ea typeface="仿宋" panose="02010609060101010101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400" b="1" dirty="0">
                <a:latin typeface="+mn-lt"/>
                <a:ea typeface="仿宋" panose="02010609060101010101" charset="-122"/>
              </a:rPr>
              <a:t>4</a:t>
            </a:r>
            <a:r>
              <a:rPr lang="en-US" altLang="zh-CN" sz="2400" b="1" i="1" dirty="0">
                <a:latin typeface="+mn-lt"/>
                <a:ea typeface="仿宋" panose="02010609060101010101" charset="-122"/>
              </a:rPr>
              <a:t>a</a:t>
            </a:r>
            <a:r>
              <a:rPr lang="zh-CN" altLang="en-US" sz="2400" b="1" dirty="0">
                <a:latin typeface="+mn-lt"/>
                <a:ea typeface="仿宋" panose="02010609060101010101" charset="-122"/>
              </a:rPr>
              <a:t>＋</a:t>
            </a:r>
            <a:r>
              <a:rPr lang="en-US" altLang="zh-CN" sz="2400" b="1" i="1" dirty="0">
                <a:latin typeface="+mn-lt"/>
                <a:ea typeface="仿宋" panose="02010609060101010101" charset="-122"/>
              </a:rPr>
              <a:t>b</a:t>
            </a:r>
            <a:r>
              <a:rPr lang="en-US" altLang="zh-CN" sz="2400" b="1" dirty="0">
                <a:latin typeface="+mn-lt"/>
                <a:ea typeface="仿宋" panose="02010609060101010101" charset="-122"/>
              </a:rPr>
              <a:t>=10.</a:t>
            </a:r>
            <a:endParaRPr lang="en-US" altLang="zh-CN" sz="2400" b="1" dirty="0">
              <a:latin typeface="+mn-lt"/>
              <a:ea typeface="仿宋" panose="02010609060101010101" charset="-122"/>
            </a:endParaRPr>
          </a:p>
        </p:txBody>
      </p:sp>
      <p:sp>
        <p:nvSpPr>
          <p:cNvPr id="101421" name="AutoShape 24"/>
          <p:cNvSpPr/>
          <p:nvPr/>
        </p:nvSpPr>
        <p:spPr>
          <a:xfrm>
            <a:off x="3349917" y="2524724"/>
            <a:ext cx="277958" cy="777058"/>
          </a:xfrm>
          <a:prstGeom prst="leftBrace">
            <a:avLst>
              <a:gd name="adj1" fmla="val 29577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square" anchor="ctr">
            <a:spAutoFit/>
          </a:bodyPr>
          <a:lstStyle/>
          <a:p>
            <a:pPr>
              <a:spcBef>
                <a:spcPct val="20000"/>
              </a:spcBef>
            </a:pPr>
            <a:endParaRPr lang="zh-CN" altLang="en-US" sz="2400" b="1" dirty="0">
              <a:latin typeface="+mn-lt"/>
              <a:ea typeface="仿宋" panose="02010609060101010101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-7094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grpSp>
        <p:nvGrpSpPr>
          <p:cNvPr id="58384" name="组合 6"/>
          <p:cNvGrpSpPr/>
          <p:nvPr/>
        </p:nvGrpSpPr>
        <p:grpSpPr>
          <a:xfrm>
            <a:off x="1173203" y="504816"/>
            <a:ext cx="1889125" cy="460375"/>
            <a:chOff x="397404" y="556710"/>
            <a:chExt cx="1888409" cy="461119"/>
          </a:xfrm>
        </p:grpSpPr>
        <p:grpSp>
          <p:nvGrpSpPr>
            <p:cNvPr id="23634" name="组合 5"/>
            <p:cNvGrpSpPr/>
            <p:nvPr/>
          </p:nvGrpSpPr>
          <p:grpSpPr>
            <a:xfrm>
              <a:off x="468915" y="591581"/>
              <a:ext cx="1816898" cy="426248"/>
              <a:chOff x="2177651" y="-557614"/>
              <a:chExt cx="1816898" cy="426248"/>
            </a:xfrm>
          </p:grpSpPr>
          <p:sp>
            <p:nvSpPr>
              <p:cNvPr id="23635" name="椭圆 5"/>
              <p:cNvSpPr/>
              <p:nvPr/>
            </p:nvSpPr>
            <p:spPr>
              <a:xfrm>
                <a:off x="2177459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6" name="椭圆 8"/>
              <p:cNvSpPr/>
              <p:nvPr/>
            </p:nvSpPr>
            <p:spPr>
              <a:xfrm>
                <a:off x="2507551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7" name="椭圆 9"/>
              <p:cNvSpPr/>
              <p:nvPr/>
            </p:nvSpPr>
            <p:spPr>
              <a:xfrm>
                <a:off x="2837642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8" name="椭圆 24"/>
              <p:cNvSpPr/>
              <p:nvPr/>
            </p:nvSpPr>
            <p:spPr>
              <a:xfrm>
                <a:off x="3167734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9" name="椭圆 10"/>
              <p:cNvSpPr/>
              <p:nvPr/>
            </p:nvSpPr>
            <p:spPr>
              <a:xfrm>
                <a:off x="3567652" y="-557354"/>
                <a:ext cx="426897" cy="425725"/>
              </a:xfrm>
              <a:prstGeom prst="ellipse">
                <a:avLst/>
              </a:prstGeom>
              <a:solidFill>
                <a:srgbClr val="0085B4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640" name="文本框 11"/>
            <p:cNvSpPr txBox="1"/>
            <p:nvPr/>
          </p:nvSpPr>
          <p:spPr>
            <a:xfrm>
              <a:off x="397404" y="556710"/>
              <a:ext cx="1829779" cy="45984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7" tIns="45718" rIns="91437" bIns="45718" anchor="t">
              <a:spAutoFit/>
            </a:bodyPr>
            <a:lstStyle/>
            <a:p>
              <a:pPr algn="dist" defTabSz="1219200" eaLnBrk="0" hangingPunct="0"/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素养考点 </a:t>
              </a:r>
              <a:r>
                <a:rPr lang="en-US" altLang="zh-CN" sz="2400" b="1" dirty="0">
                  <a:solidFill>
                    <a:schemeClr val="bg1"/>
                  </a:solidFill>
                  <a:latin typeface="+mn-lt"/>
                  <a:ea typeface="宋体" panose="02010600030101010101" pitchFamily="2" charset="-122"/>
                </a:rPr>
                <a:t>2</a:t>
              </a:r>
              <a:endParaRPr lang="zh-CN" altLang="en-US" sz="2400" b="1" dirty="0">
                <a:solidFill>
                  <a:schemeClr val="bg1"/>
                </a:solidFill>
                <a:latin typeface="+mn-lt"/>
                <a:ea typeface="宋体" panose="02010600030101010101" pitchFamily="2" charset="-122"/>
              </a:endParaRPr>
            </a:p>
          </p:txBody>
        </p:sp>
      </p:grpSp>
      <p:sp>
        <p:nvSpPr>
          <p:cNvPr id="23565" name="文本框 5"/>
          <p:cNvSpPr txBox="1"/>
          <p:nvPr/>
        </p:nvSpPr>
        <p:spPr>
          <a:xfrm>
            <a:off x="3210863" y="511746"/>
            <a:ext cx="55943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三元一次方程组求字母的值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AutoShape 24"/>
          <p:cNvSpPr/>
          <p:nvPr/>
        </p:nvSpPr>
        <p:spPr>
          <a:xfrm>
            <a:off x="5499735" y="4384804"/>
            <a:ext cx="160735" cy="488454"/>
          </a:xfrm>
          <a:prstGeom prst="leftBrace">
            <a:avLst>
              <a:gd name="adj1" fmla="val 29577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pPr>
              <a:spcBef>
                <a:spcPct val="20000"/>
              </a:spcBef>
            </a:pPr>
            <a:endParaRPr lang="zh-CN" altLang="en-US" sz="2400" b="1" dirty="0">
              <a:latin typeface="+mn-lt"/>
              <a:ea typeface="仿宋" panose="02010609060101010101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4" grpId="0"/>
      <p:bldP spid="128005" grpId="0"/>
      <p:bldP spid="128007" grpId="0"/>
      <p:bldP spid="128008" grpId="0"/>
      <p:bldP spid="128009" grpId="0"/>
      <p:bldP spid="128010" grpId="0"/>
      <p:bldP spid="101421" grpId="0" bldLvl="0" animBg="1"/>
      <p:bldP spid="2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10" name="Text Box 10"/>
          <p:cNvSpPr txBox="1"/>
          <p:nvPr/>
        </p:nvSpPr>
        <p:spPr>
          <a:xfrm>
            <a:off x="2916448" y="662793"/>
            <a:ext cx="1731645" cy="93634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 i="1" dirty="0">
                <a:latin typeface="+mn-lt"/>
                <a:ea typeface="仿宋" panose="02010609060101010101" charset="-122"/>
                <a:cs typeface="Times New Roman" panose="02020603050405020304" charset="0"/>
              </a:rPr>
              <a:t>a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Times New Roman" panose="02020603050405020304" charset="0"/>
              </a:rPr>
              <a:t>＋</a:t>
            </a:r>
            <a:r>
              <a:rPr lang="en-US" altLang="zh-CN" sz="2400" b="1" i="1" dirty="0">
                <a:latin typeface="+mn-lt"/>
                <a:ea typeface="仿宋" panose="02010609060101010101" charset="-122"/>
                <a:cs typeface="Times New Roman" panose="02020603050405020304" charset="0"/>
              </a:rPr>
              <a:t>b</a:t>
            </a:r>
            <a:r>
              <a:rPr lang="en-US" altLang="zh-CN" sz="2400" b="1" dirty="0">
                <a:latin typeface="+mn-lt"/>
                <a:ea typeface="仿宋" panose="02010609060101010101" charset="-122"/>
                <a:cs typeface="Times New Roman" panose="02020603050405020304" charset="0"/>
              </a:rPr>
              <a:t>=1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Times New Roman" panose="02020603050405020304" charset="0"/>
              </a:rPr>
              <a:t>，</a:t>
            </a:r>
            <a:endParaRPr lang="zh-CN" altLang="en-US" sz="2400" b="1" dirty="0">
              <a:latin typeface="+mn-lt"/>
              <a:ea typeface="仿宋" panose="02010609060101010101" charset="-122"/>
              <a:cs typeface="Times New Roman" panose="0202060305040502030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400" b="1" dirty="0">
                <a:latin typeface="+mn-lt"/>
                <a:ea typeface="仿宋" panose="02010609060101010101" charset="-122"/>
                <a:cs typeface="Times New Roman" panose="02020603050405020304" charset="0"/>
              </a:rPr>
              <a:t>4</a:t>
            </a:r>
            <a:r>
              <a:rPr lang="en-US" altLang="zh-CN" sz="2400" b="1" i="1" dirty="0">
                <a:latin typeface="+mn-lt"/>
                <a:ea typeface="仿宋" panose="02010609060101010101" charset="-122"/>
                <a:cs typeface="Times New Roman" panose="02020603050405020304" charset="0"/>
              </a:rPr>
              <a:t>a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Times New Roman" panose="02020603050405020304" charset="0"/>
              </a:rPr>
              <a:t>＋</a:t>
            </a:r>
            <a:r>
              <a:rPr lang="en-US" altLang="zh-CN" sz="2400" b="1" i="1" dirty="0">
                <a:latin typeface="+mn-lt"/>
                <a:ea typeface="仿宋" panose="02010609060101010101" charset="-122"/>
                <a:cs typeface="Times New Roman" panose="02020603050405020304" charset="0"/>
              </a:rPr>
              <a:t>b</a:t>
            </a:r>
            <a:r>
              <a:rPr lang="en-US" altLang="zh-CN" sz="2400" b="1" dirty="0">
                <a:latin typeface="+mn-lt"/>
                <a:ea typeface="仿宋" panose="02010609060101010101" charset="-122"/>
                <a:cs typeface="Times New Roman" panose="02020603050405020304" charset="0"/>
              </a:rPr>
              <a:t>=10.</a:t>
            </a:r>
            <a:endParaRPr lang="en-US" altLang="zh-CN" sz="2400" b="1" dirty="0">
              <a:latin typeface="+mn-lt"/>
              <a:ea typeface="仿宋" panose="02010609060101010101" charset="-122"/>
              <a:cs typeface="Times New Roman" panose="02020603050405020304" charset="0"/>
            </a:endParaRPr>
          </a:p>
        </p:txBody>
      </p:sp>
      <p:sp>
        <p:nvSpPr>
          <p:cNvPr id="128012" name="Text Box 12"/>
          <p:cNvSpPr txBox="1"/>
          <p:nvPr/>
        </p:nvSpPr>
        <p:spPr>
          <a:xfrm>
            <a:off x="4953846" y="1514397"/>
            <a:ext cx="100965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i="1" dirty="0">
                <a:latin typeface="+mn-lt"/>
                <a:ea typeface="黑体" panose="02010609060101010101" pitchFamily="49" charset="-122"/>
                <a:cs typeface="Times New Roman" panose="02020603050405020304" charset="0"/>
              </a:rPr>
              <a:t>a</a:t>
            </a:r>
            <a:r>
              <a:rPr lang="en-US" altLang="zh-CN" sz="2400" b="1" dirty="0">
                <a:latin typeface="+mn-lt"/>
                <a:ea typeface="黑体" panose="02010609060101010101" pitchFamily="49" charset="-122"/>
                <a:cs typeface="Times New Roman" panose="02020603050405020304" charset="0"/>
              </a:rPr>
              <a:t>=3</a:t>
            </a:r>
            <a:r>
              <a:rPr lang="zh-CN" altLang="en-US" sz="2400" b="1" dirty="0">
                <a:latin typeface="+mn-lt"/>
                <a:ea typeface="黑体" panose="02010609060101010101" pitchFamily="49" charset="-122"/>
                <a:cs typeface="Times New Roman" panose="02020603050405020304" charset="0"/>
              </a:rPr>
              <a:t>，</a:t>
            </a:r>
            <a:endParaRPr lang="zh-CN" altLang="en-US" sz="2400" b="1" dirty="0">
              <a:latin typeface="+mn-lt"/>
              <a:ea typeface="黑体" panose="02010609060101010101" pitchFamily="49" charset="-122"/>
              <a:cs typeface="Times New Roman" panose="02020603050405020304" charset="0"/>
            </a:endParaRPr>
          </a:p>
          <a:p>
            <a:r>
              <a:rPr lang="en-US" altLang="zh-CN" sz="2400" b="1" i="1" dirty="0">
                <a:latin typeface="+mn-lt"/>
                <a:ea typeface="黑体" panose="02010609060101010101" pitchFamily="49" charset="-122"/>
                <a:cs typeface="Times New Roman" panose="02020603050405020304" charset="0"/>
              </a:rPr>
              <a:t>b</a:t>
            </a:r>
            <a:r>
              <a:rPr lang="en-US" altLang="zh-CN" sz="2400" b="1" dirty="0">
                <a:latin typeface="+mn-lt"/>
                <a:ea typeface="黑体" panose="02010609060101010101" pitchFamily="49" charset="-122"/>
                <a:cs typeface="Times New Roman" panose="02020603050405020304" charset="0"/>
              </a:rPr>
              <a:t>=-2.</a:t>
            </a:r>
            <a:endParaRPr lang="en-US" altLang="zh-CN" sz="2400" b="1" dirty="0">
              <a:latin typeface="+mn-lt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128013" name="Text Box 13"/>
          <p:cNvSpPr txBox="1"/>
          <p:nvPr/>
        </p:nvSpPr>
        <p:spPr>
          <a:xfrm>
            <a:off x="1987681" y="1748167"/>
            <a:ext cx="2659702" cy="4616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+mn-lt"/>
                <a:ea typeface="仿宋" panose="02010609060101010101" charset="-122"/>
              </a:rPr>
              <a:t>解这个方程组，得</a:t>
            </a:r>
            <a:endParaRPr lang="zh-CN" altLang="en-US" sz="2400" b="1" dirty="0">
              <a:latin typeface="+mn-lt"/>
              <a:ea typeface="仿宋" panose="02010609060101010101" charset="-122"/>
            </a:endParaRPr>
          </a:p>
        </p:txBody>
      </p:sp>
      <p:sp>
        <p:nvSpPr>
          <p:cNvPr id="128016" name="Text Box 16"/>
          <p:cNvSpPr txBox="1"/>
          <p:nvPr/>
        </p:nvSpPr>
        <p:spPr>
          <a:xfrm>
            <a:off x="2030039" y="2433808"/>
            <a:ext cx="40741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+mn-lt"/>
                <a:ea typeface="仿宋" panose="02010609060101010101" charset="-122"/>
                <a:cs typeface="仿宋" panose="02010609060101010101" charset="-122"/>
              </a:rPr>
              <a:t>把              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代入①，得</a:t>
            </a:r>
            <a:endParaRPr lang="zh-CN" altLang="en-US" sz="2400" b="1" dirty="0">
              <a:latin typeface="+mn-lt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128017" name="Text Box 17"/>
          <p:cNvSpPr txBox="1"/>
          <p:nvPr/>
        </p:nvSpPr>
        <p:spPr>
          <a:xfrm>
            <a:off x="2706940" y="2249023"/>
            <a:ext cx="126801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i="1" dirty="0">
                <a:latin typeface="+mn-lt"/>
                <a:ea typeface="黑体" panose="02010609060101010101" pitchFamily="49" charset="-122"/>
                <a:cs typeface="Times New Roman" panose="02020603050405020304" charset="0"/>
              </a:rPr>
              <a:t>a</a:t>
            </a:r>
            <a:r>
              <a:rPr lang="en-US" altLang="zh-CN" sz="2400" b="1" dirty="0">
                <a:latin typeface="+mn-lt"/>
                <a:ea typeface="黑体" panose="02010609060101010101" pitchFamily="49" charset="-122"/>
                <a:cs typeface="Times New Roman" panose="02020603050405020304" charset="0"/>
              </a:rPr>
              <a:t>=3</a:t>
            </a:r>
            <a:r>
              <a:rPr lang="zh-CN" altLang="en-US" sz="2400" b="1" dirty="0">
                <a:latin typeface="+mn-lt"/>
                <a:ea typeface="黑体" panose="02010609060101010101" pitchFamily="49" charset="-122"/>
                <a:cs typeface="Times New Roman" panose="02020603050405020304" charset="0"/>
              </a:rPr>
              <a:t>，</a:t>
            </a:r>
            <a:endParaRPr lang="zh-CN" altLang="en-US" sz="2400" b="1" dirty="0">
              <a:latin typeface="+mn-lt"/>
              <a:ea typeface="黑体" panose="02010609060101010101" pitchFamily="49" charset="-122"/>
              <a:cs typeface="Times New Roman" panose="02020603050405020304" charset="0"/>
            </a:endParaRPr>
          </a:p>
          <a:p>
            <a:r>
              <a:rPr lang="en-US" altLang="zh-CN" sz="2400" b="1" i="1" dirty="0">
                <a:latin typeface="+mn-lt"/>
                <a:ea typeface="黑体" panose="02010609060101010101" pitchFamily="49" charset="-122"/>
                <a:cs typeface="Times New Roman" panose="02020603050405020304" charset="0"/>
              </a:rPr>
              <a:t>b</a:t>
            </a:r>
            <a:r>
              <a:rPr lang="en-US" altLang="zh-CN" sz="2400" b="1" dirty="0">
                <a:latin typeface="+mn-lt"/>
                <a:ea typeface="黑体" panose="02010609060101010101" pitchFamily="49" charset="-122"/>
                <a:cs typeface="Times New Roman" panose="02020603050405020304" charset="0"/>
              </a:rPr>
              <a:t>=-2</a:t>
            </a:r>
            <a:endParaRPr lang="en-US" altLang="zh-CN" sz="2400" b="1" dirty="0">
              <a:latin typeface="+mn-lt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128019" name="Text Box 19"/>
          <p:cNvSpPr txBox="1"/>
          <p:nvPr/>
        </p:nvSpPr>
        <p:spPr>
          <a:xfrm>
            <a:off x="5183157" y="2441632"/>
            <a:ext cx="910829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i="1" dirty="0">
                <a:latin typeface="+mn-lt"/>
                <a:ea typeface="黑体" panose="02010609060101010101" pitchFamily="49" charset="-122"/>
                <a:cs typeface="Times New Roman" panose="02020603050405020304" charset="0"/>
              </a:rPr>
              <a:t>c</a:t>
            </a:r>
            <a:r>
              <a:rPr lang="en-US" altLang="zh-CN" sz="2400" b="1" dirty="0">
                <a:latin typeface="+mn-lt"/>
                <a:ea typeface="黑体" panose="02010609060101010101" pitchFamily="49" charset="-122"/>
                <a:cs typeface="Times New Roman" panose="02020603050405020304" charset="0"/>
              </a:rPr>
              <a:t>=-</a:t>
            </a:r>
            <a:r>
              <a:rPr lang="en-US" altLang="zh-CN" sz="2400" b="1" dirty="0" smtClean="0">
                <a:latin typeface="+mn-lt"/>
                <a:ea typeface="黑体" panose="02010609060101010101" pitchFamily="49" charset="-122"/>
                <a:cs typeface="Times New Roman" panose="02020603050405020304" charset="0"/>
              </a:rPr>
              <a:t>5.</a:t>
            </a:r>
            <a:endParaRPr lang="en-US" altLang="zh-CN" sz="2400" b="1" dirty="0">
              <a:latin typeface="+mn-lt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128026" name="AutoShape 26"/>
          <p:cNvSpPr/>
          <p:nvPr/>
        </p:nvSpPr>
        <p:spPr>
          <a:xfrm>
            <a:off x="4825258" y="1752325"/>
            <a:ext cx="128588" cy="479524"/>
          </a:xfrm>
          <a:prstGeom prst="leftBrace">
            <a:avLst>
              <a:gd name="adj1" fmla="val 43156"/>
              <a:gd name="adj2" fmla="val 50273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square" anchor="ctr">
            <a:spAutoFit/>
          </a:bodyPr>
          <a:lstStyle/>
          <a:p>
            <a:pPr>
              <a:spcBef>
                <a:spcPct val="20000"/>
              </a:spcBef>
            </a:pPr>
            <a:endParaRPr lang="zh-CN" altLang="en-US" sz="2400" b="1" dirty="0">
              <a:latin typeface="+mn-lt"/>
              <a:ea typeface="黑体" panose="02010609060101010101" pitchFamily="49" charset="-122"/>
            </a:endParaRPr>
          </a:p>
        </p:txBody>
      </p:sp>
      <p:sp>
        <p:nvSpPr>
          <p:cNvPr id="2" name="AutoShape 26"/>
          <p:cNvSpPr/>
          <p:nvPr/>
        </p:nvSpPr>
        <p:spPr>
          <a:xfrm>
            <a:off x="2561897" y="2422483"/>
            <a:ext cx="145599" cy="479524"/>
          </a:xfrm>
          <a:prstGeom prst="leftBrace">
            <a:avLst>
              <a:gd name="adj1" fmla="val 43156"/>
              <a:gd name="adj2" fmla="val 50273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square" anchor="ctr">
            <a:spAutoFit/>
          </a:bodyPr>
          <a:lstStyle/>
          <a:p>
            <a:pPr>
              <a:spcBef>
                <a:spcPct val="20000"/>
              </a:spcBef>
            </a:pPr>
            <a:endParaRPr lang="zh-CN" altLang="en-US" sz="2400" b="1" dirty="0">
              <a:latin typeface="+mn-lt"/>
              <a:ea typeface="黑体" panose="02010609060101010101" pitchFamily="49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042663" y="3012284"/>
            <a:ext cx="2869137" cy="1200329"/>
            <a:chOff x="2160908" y="3012284"/>
            <a:chExt cx="2869137" cy="1200329"/>
          </a:xfrm>
        </p:grpSpPr>
        <p:sp>
          <p:nvSpPr>
            <p:cNvPr id="128020" name="Text Box 20"/>
            <p:cNvSpPr txBox="1"/>
            <p:nvPr/>
          </p:nvSpPr>
          <p:spPr>
            <a:xfrm>
              <a:off x="3503664" y="3012284"/>
              <a:ext cx="1526381" cy="1200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400" b="1" i="1" dirty="0">
                  <a:solidFill>
                    <a:srgbClr val="FF0000"/>
                  </a:solidFill>
                  <a:latin typeface="+mn-lt"/>
                  <a:ea typeface="黑体" panose="02010609060101010101" pitchFamily="49" charset="-122"/>
                  <a:cs typeface="Times New Roman" panose="02020603050405020304" charset="0"/>
                </a:rPr>
                <a:t>a</a:t>
              </a:r>
              <a:r>
                <a:rPr lang="en-US" altLang="zh-CN" sz="2400" b="1" dirty="0">
                  <a:solidFill>
                    <a:srgbClr val="FF0000"/>
                  </a:solidFill>
                  <a:latin typeface="+mn-lt"/>
                  <a:ea typeface="黑体" panose="02010609060101010101" pitchFamily="49" charset="-122"/>
                  <a:cs typeface="Times New Roman" panose="02020603050405020304" charset="0"/>
                </a:rPr>
                <a:t>=3</a:t>
              </a:r>
              <a:r>
                <a:rPr lang="zh-CN" altLang="en-US" sz="2400" b="1" dirty="0">
                  <a:solidFill>
                    <a:srgbClr val="FF0000"/>
                  </a:solidFill>
                  <a:latin typeface="+mn-lt"/>
                  <a:ea typeface="黑体" panose="02010609060101010101" pitchFamily="49" charset="-122"/>
                  <a:cs typeface="Times New Roman" panose="02020603050405020304" charset="0"/>
                </a:rPr>
                <a:t>，</a:t>
              </a:r>
              <a:endParaRPr lang="zh-CN" altLang="en-US" sz="2400" b="1" dirty="0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Times New Roman" panose="02020603050405020304" charset="0"/>
              </a:endParaRPr>
            </a:p>
            <a:p>
              <a:r>
                <a:rPr lang="en-US" altLang="zh-CN" sz="2400" b="1" i="1" dirty="0">
                  <a:solidFill>
                    <a:srgbClr val="FF0000"/>
                  </a:solidFill>
                  <a:latin typeface="+mn-lt"/>
                  <a:ea typeface="黑体" panose="02010609060101010101" pitchFamily="49" charset="-122"/>
                  <a:cs typeface="Times New Roman" panose="02020603050405020304" charset="0"/>
                </a:rPr>
                <a:t>b</a:t>
              </a:r>
              <a:r>
                <a:rPr lang="en-US" altLang="zh-CN" sz="2400" b="1" dirty="0">
                  <a:solidFill>
                    <a:srgbClr val="FF0000"/>
                  </a:solidFill>
                  <a:latin typeface="+mn-lt"/>
                  <a:ea typeface="黑体" panose="02010609060101010101" pitchFamily="49" charset="-122"/>
                  <a:cs typeface="Times New Roman" panose="02020603050405020304" charset="0"/>
                </a:rPr>
                <a:t>=-2</a:t>
              </a:r>
              <a:r>
                <a:rPr lang="zh-CN" altLang="en-US" sz="2400" b="1" dirty="0">
                  <a:solidFill>
                    <a:srgbClr val="FF0000"/>
                  </a:solidFill>
                  <a:latin typeface="+mn-lt"/>
                  <a:ea typeface="黑体" panose="02010609060101010101" pitchFamily="49" charset="-122"/>
                  <a:cs typeface="Times New Roman" panose="02020603050405020304" charset="0"/>
                </a:rPr>
                <a:t>，</a:t>
              </a:r>
              <a:endParaRPr lang="zh-CN" altLang="en-US" sz="2400" b="1" dirty="0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Times New Roman" panose="02020603050405020304" charset="0"/>
              </a:endParaRPr>
            </a:p>
            <a:p>
              <a:r>
                <a:rPr lang="en-US" altLang="zh-CN" sz="2400" b="1" i="1" dirty="0">
                  <a:solidFill>
                    <a:srgbClr val="FF0000"/>
                  </a:solidFill>
                  <a:latin typeface="+mn-lt"/>
                  <a:ea typeface="黑体" panose="02010609060101010101" pitchFamily="49" charset="-122"/>
                  <a:cs typeface="Times New Roman" panose="02020603050405020304" charset="0"/>
                </a:rPr>
                <a:t>c</a:t>
              </a:r>
              <a:r>
                <a:rPr lang="en-US" altLang="zh-CN" sz="2400" b="1" dirty="0">
                  <a:solidFill>
                    <a:srgbClr val="FF0000"/>
                  </a:solidFill>
                  <a:latin typeface="+mn-lt"/>
                  <a:ea typeface="黑体" panose="02010609060101010101" pitchFamily="49" charset="-122"/>
                  <a:cs typeface="Times New Roman" panose="02020603050405020304" charset="0"/>
                </a:rPr>
                <a:t>=-5.</a:t>
              </a:r>
              <a:endParaRPr lang="en-US" altLang="zh-CN" sz="2400" b="1" dirty="0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Times New Roman" panose="02020603050405020304" charset="0"/>
              </a:endParaRPr>
            </a:p>
          </p:txBody>
        </p:sp>
        <p:sp>
          <p:nvSpPr>
            <p:cNvPr id="128022" name="Text Box 22"/>
            <p:cNvSpPr txBox="1"/>
            <p:nvPr/>
          </p:nvSpPr>
          <p:spPr>
            <a:xfrm>
              <a:off x="2160908" y="3382260"/>
              <a:ext cx="1278255" cy="46037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>
                  <a:latin typeface="+mn-lt"/>
                  <a:ea typeface="仿宋" panose="02010609060101010101" charset="-122"/>
                </a:rPr>
                <a:t>因此</a:t>
              </a:r>
              <a:endParaRPr lang="zh-CN" altLang="en-US" sz="2400" b="1" dirty="0">
                <a:latin typeface="+mn-lt"/>
                <a:ea typeface="仿宋" panose="02010609060101010101" charset="-122"/>
              </a:endParaRPr>
            </a:p>
          </p:txBody>
        </p:sp>
        <p:sp>
          <p:nvSpPr>
            <p:cNvPr id="3" name="AutoShape 26"/>
            <p:cNvSpPr/>
            <p:nvPr/>
          </p:nvSpPr>
          <p:spPr>
            <a:xfrm>
              <a:off x="3223868" y="3191789"/>
              <a:ext cx="279796" cy="828418"/>
            </a:xfrm>
            <a:prstGeom prst="leftBrace">
              <a:avLst>
                <a:gd name="adj1" fmla="val 19645"/>
                <a:gd name="adj2" fmla="val 50273"/>
              </a:avLst>
            </a:prstGeom>
            <a:noFill/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 wrap="square" anchor="ctr">
              <a:spAutoFit/>
            </a:bodyPr>
            <a:lstStyle/>
            <a:p>
              <a:pPr>
                <a:spcBef>
                  <a:spcPct val="20000"/>
                </a:spcBef>
              </a:pPr>
              <a:endParaRPr lang="zh-CN" altLang="en-US" sz="2400" b="1" dirty="0">
                <a:latin typeface="+mn-lt"/>
                <a:ea typeface="黑体" panose="02010609060101010101" pitchFamily="49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5" name="AutoShape 26"/>
          <p:cNvSpPr/>
          <p:nvPr/>
        </p:nvSpPr>
        <p:spPr>
          <a:xfrm>
            <a:off x="2779923" y="911584"/>
            <a:ext cx="193914" cy="546725"/>
          </a:xfrm>
          <a:prstGeom prst="leftBrace">
            <a:avLst>
              <a:gd name="adj1" fmla="val 43156"/>
              <a:gd name="adj2" fmla="val 50273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square" anchor="ctr">
            <a:spAutoFit/>
          </a:bodyPr>
          <a:lstStyle/>
          <a:p>
            <a:pPr>
              <a:spcBef>
                <a:spcPct val="20000"/>
              </a:spcBef>
            </a:pPr>
            <a:endParaRPr lang="zh-CN" altLang="en-US" sz="2400" b="1" dirty="0">
              <a:latin typeface="+mn-lt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017025" y="4241516"/>
            <a:ext cx="44193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+mn-lt"/>
                <a:ea typeface="仿宋" panose="02010609060101010101" charset="-122"/>
                <a:cs typeface="Times New Roman" panose="02020603050405020304" charset="0"/>
              </a:rPr>
              <a:t>即</a:t>
            </a:r>
            <a:r>
              <a:rPr lang="en-US" altLang="zh-CN" sz="2400" b="1" i="1" dirty="0" err="1" smtClean="0">
                <a:latin typeface="+mn-lt"/>
                <a:ea typeface="仿宋" panose="02010609060101010101" charset="-122"/>
                <a:cs typeface="Times New Roman" panose="02020603050405020304" charset="0"/>
              </a:rPr>
              <a:t>a</a:t>
            </a:r>
            <a:r>
              <a:rPr lang="en-US" altLang="zh-CN" sz="2400" b="1" dirty="0" err="1" smtClean="0">
                <a:latin typeface="+mn-lt"/>
                <a:ea typeface="仿宋" panose="02010609060101010101" charset="-122"/>
                <a:cs typeface="Times New Roman" panose="02020603050405020304" charset="0"/>
              </a:rPr>
              <a:t>,</a:t>
            </a:r>
            <a:r>
              <a:rPr lang="en-US" altLang="zh-CN" sz="2400" b="1" i="1" dirty="0" err="1" smtClean="0">
                <a:latin typeface="+mn-lt"/>
                <a:ea typeface="仿宋" panose="02010609060101010101" charset="-122"/>
                <a:cs typeface="Times New Roman" panose="02020603050405020304" charset="0"/>
              </a:rPr>
              <a:t>b</a:t>
            </a:r>
            <a:r>
              <a:rPr lang="en-US" altLang="zh-CN" sz="2400" b="1" dirty="0" err="1" smtClean="0">
                <a:latin typeface="+mn-lt"/>
                <a:ea typeface="仿宋" panose="02010609060101010101" charset="-122"/>
                <a:cs typeface="Times New Roman" panose="02020603050405020304" charset="0"/>
              </a:rPr>
              <a:t>,</a:t>
            </a:r>
            <a:r>
              <a:rPr lang="en-US" altLang="zh-CN" sz="2400" b="1" i="1" dirty="0" err="1" smtClean="0">
                <a:latin typeface="+mn-lt"/>
                <a:ea typeface="仿宋" panose="02010609060101010101" charset="-122"/>
                <a:cs typeface="Times New Roman" panose="02020603050405020304" charset="0"/>
              </a:rPr>
              <a:t>c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楷体" panose="02010609060101010101" pitchFamily="49" charset="-122"/>
              </a:rPr>
              <a:t>的</a:t>
            </a:r>
            <a:r>
              <a:rPr lang="zh-CN" altLang="en-US" sz="2400" b="1" dirty="0" smtClean="0">
                <a:latin typeface="+mn-lt"/>
                <a:ea typeface="仿宋" panose="02010609060101010101" charset="-122"/>
                <a:cs typeface="楷体" panose="02010609060101010101" pitchFamily="49" charset="-122"/>
              </a:rPr>
              <a:t>值分别为</a:t>
            </a:r>
            <a:r>
              <a:rPr lang="en-US" altLang="zh-CN" sz="2400" b="1" dirty="0" smtClean="0">
                <a:latin typeface="+mn-lt"/>
                <a:ea typeface="仿宋" panose="02010609060101010101" charset="-122"/>
                <a:cs typeface="楷体" panose="02010609060101010101" pitchFamily="49" charset="-122"/>
              </a:rPr>
              <a:t>3</a:t>
            </a:r>
            <a:r>
              <a:rPr lang="zh-CN" altLang="en-US" sz="2400" b="1" dirty="0" smtClean="0">
                <a:latin typeface="+mn-lt"/>
                <a:ea typeface="仿宋" panose="02010609060101010101" charset="-122"/>
                <a:cs typeface="楷体" panose="02010609060101010101" pitchFamily="49" charset="-122"/>
              </a:rPr>
              <a:t>，</a:t>
            </a:r>
            <a:r>
              <a:rPr lang="en-US" altLang="zh-CN" sz="2400" b="1" dirty="0" smtClean="0">
                <a:latin typeface="+mn-lt"/>
                <a:ea typeface="仿宋" panose="02010609060101010101" charset="-122"/>
                <a:cs typeface="楷体" panose="02010609060101010101" pitchFamily="49" charset="-122"/>
              </a:rPr>
              <a:t>-2</a:t>
            </a:r>
            <a:r>
              <a:rPr lang="zh-CN" altLang="en-US" sz="2400" b="1" dirty="0" smtClean="0">
                <a:latin typeface="+mn-lt"/>
                <a:ea typeface="仿宋" panose="02010609060101010101" charset="-122"/>
                <a:cs typeface="楷体" panose="02010609060101010101" pitchFamily="49" charset="-122"/>
              </a:rPr>
              <a:t>，</a:t>
            </a:r>
            <a:r>
              <a:rPr lang="en-US" altLang="zh-CN" sz="2400" b="1" dirty="0" smtClean="0">
                <a:latin typeface="+mn-lt"/>
                <a:ea typeface="仿宋" panose="02010609060101010101" charset="-122"/>
                <a:cs typeface="楷体" panose="02010609060101010101" pitchFamily="49" charset="-122"/>
              </a:rPr>
              <a:t>-5.</a:t>
            </a:r>
            <a:endParaRPr lang="zh-CN" altLang="en-US" sz="2400" dirty="0">
              <a:latin typeface="+mn-lt"/>
              <a:ea typeface="仿宋" panose="02010609060101010101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12" grpId="0"/>
      <p:bldP spid="128013" grpId="0"/>
      <p:bldP spid="128016" grpId="0"/>
      <p:bldP spid="128017" grpId="0"/>
      <p:bldP spid="128019" grpId="0"/>
      <p:bldP spid="128026" grpId="0" bldLvl="0" animBg="1"/>
      <p:bldP spid="2" grpId="0" bldLvl="0" animBg="1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277992" y="987885"/>
            <a:ext cx="5968301" cy="2305073"/>
            <a:chOff x="1277992" y="987885"/>
            <a:chExt cx="5968301" cy="2305073"/>
          </a:xfrm>
        </p:grpSpPr>
        <p:sp>
          <p:nvSpPr>
            <p:cNvPr id="2" name="文本框 1"/>
            <p:cNvSpPr txBox="1"/>
            <p:nvPr/>
          </p:nvSpPr>
          <p:spPr>
            <a:xfrm>
              <a:off x="1277992" y="1477076"/>
              <a:ext cx="5968301" cy="18158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2800" b="1" dirty="0" smtClean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已知        是</a:t>
              </a:r>
              <a:r>
                <a:rPr lang="zh-CN" altLang="en-US" sz="28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方程组     </a:t>
              </a:r>
              <a:endPara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  <a:p>
              <a:pPr algn="l"/>
              <a:endPara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  <a:p>
              <a:pPr algn="l"/>
              <a:endPara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  <a:p>
              <a:pPr algn="l"/>
              <a:r>
                <a:rPr lang="zh-CN" altLang="en-US" sz="28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的解,则</a:t>
              </a:r>
              <a:r>
                <a:rPr lang="zh-CN" altLang="en-US" sz="2800" b="1" i="1" dirty="0"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</a:rPr>
                <a:t>a+b+c</a:t>
              </a:r>
              <a:r>
                <a:rPr lang="zh-CN" altLang="en-US" sz="28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的值是</a:t>
              </a:r>
              <a:r>
                <a:rPr lang="en-US" altLang="zh-CN" sz="28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____________</a:t>
              </a:r>
              <a:r>
                <a:rPr lang="zh-CN" altLang="en-US" sz="28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.</a:t>
              </a:r>
              <a:r>
                <a:rPr lang="zh-CN" altLang="en-US" sz="2400" b="1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 </a:t>
              </a:r>
              <a:endPara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</p:txBody>
        </p:sp>
        <p:graphicFrame>
          <p:nvGraphicFramePr>
            <p:cNvPr id="3" name="对象 2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2289908" y="987885"/>
            <a:ext cx="965200" cy="154495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43" name="" r:id="rId1" imgW="444500" imgH="711200" progId="Equation.KSEE3">
                    <p:embed/>
                  </p:oleObj>
                </mc:Choice>
                <mc:Fallback>
                  <p:oleObj name="" r:id="rId1" imgW="444500" imgH="711200" progId="Equation.KSEE3">
                    <p:embed/>
                    <p:pic>
                      <p:nvPicPr>
                        <p:cNvPr id="0" name="图片 2048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289908" y="987885"/>
                          <a:ext cx="965200" cy="154495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对象 3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5400149" y="1016315"/>
            <a:ext cx="1599741" cy="14698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44" name="" r:id="rId3" imgW="774065" imgH="711200" progId="Equation.KSEE3">
                    <p:embed/>
                  </p:oleObj>
                </mc:Choice>
                <mc:Fallback>
                  <p:oleObj name="" r:id="rId3" imgW="774065" imgH="711200" progId="Equation.KSEE3">
                    <p:embed/>
                    <p:pic>
                      <p:nvPicPr>
                        <p:cNvPr id="0" name="图片 204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5400149" y="1016315"/>
                          <a:ext cx="1599741" cy="1469841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" name="文本框 4"/>
          <p:cNvSpPr txBox="1"/>
          <p:nvPr/>
        </p:nvSpPr>
        <p:spPr>
          <a:xfrm>
            <a:off x="5056110" y="2650775"/>
            <a:ext cx="827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3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grpSp>
        <p:nvGrpSpPr>
          <p:cNvPr id="11" name="组合 24"/>
          <p:cNvGrpSpPr/>
          <p:nvPr/>
        </p:nvGrpSpPr>
        <p:grpSpPr>
          <a:xfrm>
            <a:off x="-6295" y="-22388"/>
            <a:ext cx="2017712" cy="477837"/>
            <a:chOff x="1588" y="49049"/>
            <a:chExt cx="2017712" cy="477838"/>
          </a:xfrm>
        </p:grpSpPr>
        <p:cxnSp>
          <p:nvCxnSpPr>
            <p:cNvPr id="12" name="直线连接符 14"/>
            <p:cNvCxnSpPr/>
            <p:nvPr/>
          </p:nvCxnSpPr>
          <p:spPr>
            <a:xfrm>
              <a:off x="1588" y="463551"/>
              <a:ext cx="200660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653" name="文本框 15"/>
            <p:cNvSpPr txBox="1"/>
            <p:nvPr/>
          </p:nvSpPr>
          <p:spPr>
            <a:xfrm>
              <a:off x="552450" y="49049"/>
              <a:ext cx="1466850" cy="47783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latin typeface="Segoe Print" panose="02000600000000000000" charset="0"/>
                  <a:ea typeface="宋体" panose="02010600030101010101" pitchFamily="2" charset="-122"/>
                </a:rPr>
                <a:t>巩固练习</a:t>
              </a:r>
              <a:endParaRPr lang="zh-CN" altLang="en-US" sz="2500" b="1" dirty="0">
                <a:latin typeface="Segoe Print" panose="02000600000000000000" charset="0"/>
                <a:ea typeface="Segoe Print" panose="02000600000000000000" charset="0"/>
              </a:endParaRPr>
            </a:p>
          </p:txBody>
        </p:sp>
        <p:sp>
          <p:nvSpPr>
            <p:cNvPr id="13" name="Freeform 74"/>
            <p:cNvSpPr>
              <a:spLocks noChangeAspect="1" noEditPoints="1"/>
            </p:cNvSpPr>
            <p:nvPr/>
          </p:nvSpPr>
          <p:spPr bwMode="auto">
            <a:xfrm>
              <a:off x="157163" y="100013"/>
              <a:ext cx="360362" cy="319088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pic>
        <p:nvPicPr>
          <p:cNvPr id="10" name="Picture 20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2" t="6828" r="14489"/>
          <a:stretch>
            <a:fillRect/>
          </a:stretch>
        </p:blipFill>
        <p:spPr bwMode="auto">
          <a:xfrm>
            <a:off x="380535" y="1339383"/>
            <a:ext cx="684529" cy="68927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文本框 1"/>
          <p:cNvSpPr txBox="1"/>
          <p:nvPr/>
        </p:nvSpPr>
        <p:spPr>
          <a:xfrm>
            <a:off x="355600" y="899160"/>
            <a:ext cx="8454390" cy="2399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例</a:t>
            </a:r>
            <a:r>
              <a:rPr lang="en-US" altLang="zh-CN" sz="2400" b="1" dirty="0" smtClean="0">
                <a:solidFill>
                  <a:srgbClr val="0000FF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3</a:t>
            </a:r>
            <a:r>
              <a:rPr lang="en-US" altLang="zh-CN" sz="24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en-US" sz="2400" b="1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幼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儿营养标准中要求每一个幼儿每天所需的营养量中应包含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35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单位的铁、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70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单位的钙和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35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单位的维生素</a:t>
            </a:r>
            <a:r>
              <a:rPr lang="en-US" altLang="zh-CN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.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现有一批营养师根据上面的标准给幼儿园小朋友们配餐，其中包含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A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、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B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、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C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三种食物，下表给出的是每份（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50g</a:t>
            </a:r>
            <a:r>
              <a:rPr lang="en-US" altLang="zh-CN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)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食物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A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、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B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、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C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分别所含的铁、钙和维生素的量（单位）</a:t>
            </a:r>
            <a:endParaRPr lang="zh-CN" altLang="en-US" sz="24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aphicFrame>
        <p:nvGraphicFramePr>
          <p:cNvPr id="20484" name="表格 20483"/>
          <p:cNvGraphicFramePr/>
          <p:nvPr>
            <p:custDataLst>
              <p:tags r:id="rId1"/>
            </p:custDataLst>
          </p:nvPr>
        </p:nvGraphicFramePr>
        <p:xfrm>
          <a:off x="1740853" y="3285952"/>
          <a:ext cx="4798060" cy="1737360"/>
        </p:xfrm>
        <a:graphic>
          <a:graphicData uri="http://schemas.openxmlformats.org/drawingml/2006/table">
            <a:tbl>
              <a:tblPr/>
              <a:tblGrid>
                <a:gridCol w="1200150"/>
                <a:gridCol w="1198880"/>
                <a:gridCol w="1200150"/>
                <a:gridCol w="1198880"/>
              </a:tblGrid>
              <a:tr h="43434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食物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9999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铁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9999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钙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9999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维生素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9999"/>
                    </a:solidFill>
                  </a:tcPr>
                </a:tc>
              </a:tr>
              <a:tr h="34290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zh-CN" sz="2400" b="1" i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楷体" panose="02010609060101010101" pitchFamily="49" charset="-122"/>
                          <a:cs typeface="Times New Roman" panose="02020603050405020304" charset="0"/>
                        </a:rPr>
                        <a:t>A</a:t>
                      </a:r>
                      <a:endParaRPr lang="en-US" altLang="zh-CN" sz="2400" b="1" i="1" dirty="0">
                        <a:solidFill>
                          <a:schemeClr val="tx1"/>
                        </a:solidFill>
                        <a:latin typeface="Times New Roman" panose="02020603050405020304" charset="0"/>
                        <a:ea typeface="楷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EBE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zh-CN" sz="2400" b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楷体" panose="02010609060101010101" pitchFamily="49" charset="-122"/>
                          <a:cs typeface="Times New Roman" panose="02020603050405020304" charset="0"/>
                        </a:rPr>
                        <a:t>5</a:t>
                      </a:r>
                      <a:endParaRPr lang="en-US" altLang="zh-CN" sz="24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ea typeface="楷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EBE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zh-CN" sz="2400" b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楷体" panose="02010609060101010101" pitchFamily="49" charset="-122"/>
                          <a:cs typeface="Times New Roman" panose="02020603050405020304" charset="0"/>
                        </a:rPr>
                        <a:t>20</a:t>
                      </a:r>
                      <a:endParaRPr lang="en-US" altLang="zh-CN" sz="24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ea typeface="楷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EBE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zh-CN" sz="2400" b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楷体" panose="02010609060101010101" pitchFamily="49" charset="-122"/>
                          <a:cs typeface="Times New Roman" panose="02020603050405020304" charset="0"/>
                        </a:rPr>
                        <a:t>5</a:t>
                      </a:r>
                      <a:endParaRPr lang="en-US" altLang="zh-CN" sz="24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ea typeface="楷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EBEB"/>
                    </a:solidFill>
                  </a:tcPr>
                </a:tc>
              </a:tr>
              <a:tr h="34290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zh-CN" sz="2400" b="1" i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楷体" panose="02010609060101010101" pitchFamily="49" charset="-122"/>
                          <a:cs typeface="Times New Roman" panose="02020603050405020304" charset="0"/>
                        </a:rPr>
                        <a:t>B</a:t>
                      </a:r>
                      <a:endParaRPr lang="en-US" altLang="zh-CN" sz="2400" b="1" i="1" dirty="0">
                        <a:solidFill>
                          <a:schemeClr val="tx1"/>
                        </a:solidFill>
                        <a:latin typeface="Times New Roman" panose="02020603050405020304" charset="0"/>
                        <a:ea typeface="楷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EBE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zh-CN" sz="2400" b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楷体" panose="02010609060101010101" pitchFamily="49" charset="-122"/>
                          <a:cs typeface="Times New Roman" panose="02020603050405020304" charset="0"/>
                        </a:rPr>
                        <a:t>5</a:t>
                      </a:r>
                      <a:endParaRPr lang="en-US" altLang="zh-CN" sz="24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ea typeface="楷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EBE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zh-CN" sz="2400" b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楷体" panose="02010609060101010101" pitchFamily="49" charset="-122"/>
                          <a:cs typeface="Times New Roman" panose="02020603050405020304" charset="0"/>
                        </a:rPr>
                        <a:t>10</a:t>
                      </a:r>
                      <a:endParaRPr lang="en-US" altLang="zh-CN" sz="24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ea typeface="楷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EBE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zh-CN" sz="2400" b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楷体" panose="02010609060101010101" pitchFamily="49" charset="-122"/>
                          <a:cs typeface="Times New Roman" panose="02020603050405020304" charset="0"/>
                        </a:rPr>
                        <a:t>15</a:t>
                      </a:r>
                      <a:endParaRPr lang="en-US" altLang="zh-CN" sz="24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ea typeface="楷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EBEB"/>
                    </a:solidFill>
                  </a:tcPr>
                </a:tc>
              </a:tr>
              <a:tr h="34290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zh-CN" sz="2400" b="1" i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楷体" panose="02010609060101010101" pitchFamily="49" charset="-122"/>
                          <a:cs typeface="Times New Roman" panose="02020603050405020304" charset="0"/>
                        </a:rPr>
                        <a:t>C</a:t>
                      </a:r>
                      <a:endParaRPr lang="en-US" altLang="zh-CN" sz="2400" b="1" i="1" dirty="0">
                        <a:solidFill>
                          <a:schemeClr val="tx1"/>
                        </a:solidFill>
                        <a:latin typeface="Times New Roman" panose="02020603050405020304" charset="0"/>
                        <a:ea typeface="楷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EBE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zh-CN" sz="2400" b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楷体" panose="02010609060101010101" pitchFamily="49" charset="-122"/>
                          <a:cs typeface="Times New Roman" panose="02020603050405020304" charset="0"/>
                        </a:rPr>
                        <a:t>10</a:t>
                      </a:r>
                      <a:endParaRPr lang="en-US" altLang="zh-CN" sz="24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ea typeface="楷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EBE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zh-CN" sz="2400" b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楷体" panose="02010609060101010101" pitchFamily="49" charset="-122"/>
                          <a:cs typeface="Times New Roman" panose="02020603050405020304" charset="0"/>
                        </a:rPr>
                        <a:t>10</a:t>
                      </a:r>
                      <a:endParaRPr lang="en-US" altLang="zh-CN" sz="24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ea typeface="楷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EBE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  <a:defRPr sz="2400" b="0" i="0" u="none" kern="1200" baseline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zh-CN" sz="2400" b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楷体" panose="02010609060101010101" pitchFamily="49" charset="-122"/>
                          <a:cs typeface="Times New Roman" panose="02020603050405020304" charset="0"/>
                        </a:rPr>
                        <a:t>5</a:t>
                      </a:r>
                      <a:endParaRPr lang="en-US" altLang="zh-CN" sz="24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ea typeface="楷体" panose="02010609060101010101" pitchFamily="49" charset="-122"/>
                        <a:cs typeface="Times New Roman" panose="02020603050405020304" charset="0"/>
                      </a:endParaRPr>
                    </a:p>
                  </a:txBody>
                  <a:tcPr marL="68580" marR="68580" marT="34290" marB="34290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DEBEB"/>
                    </a:solidFill>
                  </a:tcPr>
                </a:tc>
              </a:tr>
            </a:tbl>
          </a:graphicData>
        </a:graphic>
      </p:graphicFrame>
      <p:grpSp>
        <p:nvGrpSpPr>
          <p:cNvPr id="58384" name="组合 6"/>
          <p:cNvGrpSpPr/>
          <p:nvPr/>
        </p:nvGrpSpPr>
        <p:grpSpPr>
          <a:xfrm>
            <a:off x="920947" y="489050"/>
            <a:ext cx="1889125" cy="460375"/>
            <a:chOff x="397404" y="556710"/>
            <a:chExt cx="1888409" cy="461119"/>
          </a:xfrm>
        </p:grpSpPr>
        <p:grpSp>
          <p:nvGrpSpPr>
            <p:cNvPr id="23634" name="组合 5"/>
            <p:cNvGrpSpPr/>
            <p:nvPr/>
          </p:nvGrpSpPr>
          <p:grpSpPr>
            <a:xfrm>
              <a:off x="468915" y="591581"/>
              <a:ext cx="1816898" cy="426248"/>
              <a:chOff x="2177651" y="-557614"/>
              <a:chExt cx="1816898" cy="426248"/>
            </a:xfrm>
          </p:grpSpPr>
          <p:sp>
            <p:nvSpPr>
              <p:cNvPr id="23635" name="椭圆 5"/>
              <p:cNvSpPr/>
              <p:nvPr/>
            </p:nvSpPr>
            <p:spPr>
              <a:xfrm>
                <a:off x="2177459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6" name="椭圆 8"/>
              <p:cNvSpPr/>
              <p:nvPr/>
            </p:nvSpPr>
            <p:spPr>
              <a:xfrm>
                <a:off x="2507551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7" name="椭圆 9"/>
              <p:cNvSpPr/>
              <p:nvPr/>
            </p:nvSpPr>
            <p:spPr>
              <a:xfrm>
                <a:off x="2837642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8" name="椭圆 24"/>
              <p:cNvSpPr/>
              <p:nvPr/>
            </p:nvSpPr>
            <p:spPr>
              <a:xfrm>
                <a:off x="3167734" y="-557354"/>
                <a:ext cx="426897" cy="425725"/>
              </a:xfrm>
              <a:prstGeom prst="ellipse">
                <a:avLst/>
              </a:prstGeom>
              <a:solidFill>
                <a:srgbClr val="008BBB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charset="0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39" name="椭圆 10"/>
              <p:cNvSpPr/>
              <p:nvPr/>
            </p:nvSpPr>
            <p:spPr>
              <a:xfrm>
                <a:off x="3567652" y="-557354"/>
                <a:ext cx="426897" cy="425725"/>
              </a:xfrm>
              <a:prstGeom prst="ellipse">
                <a:avLst/>
              </a:prstGeom>
              <a:solidFill>
                <a:srgbClr val="0085B4"/>
              </a:solidFill>
              <a:ln w="25400">
                <a:noFill/>
              </a:ln>
            </p:spPr>
            <p:txBody>
              <a:bodyPr lIns="91437" tIns="45718" rIns="91437" bIns="45718" anchor="ctr"/>
              <a:lstStyle/>
              <a:p>
                <a:pPr algn="ctr" defTabSz="1219200" eaLnBrk="0" hangingPunct="0"/>
                <a:endParaRPr lang="zh-CN" altLang="en-US" dirty="0">
                  <a:solidFill>
                    <a:srgbClr val="000000"/>
                  </a:solidFill>
                  <a:latin typeface="Times New Roman" panose="02020603050405020304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640" name="文本框 11"/>
            <p:cNvSpPr txBox="1"/>
            <p:nvPr/>
          </p:nvSpPr>
          <p:spPr>
            <a:xfrm>
              <a:off x="397404" y="556710"/>
              <a:ext cx="1829779" cy="45984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7" tIns="45718" rIns="91437" bIns="45718" anchor="t">
              <a:spAutoFit/>
            </a:bodyPr>
            <a:lstStyle/>
            <a:p>
              <a:pPr algn="dist" defTabSz="1219200" eaLnBrk="0" hangingPunct="0"/>
              <a:r>
                <a: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素养考点 </a:t>
              </a:r>
              <a:r>
                <a:rPr lang="en-US" altLang="zh-CN" sz="2400" b="1" dirty="0">
                  <a:solidFill>
                    <a:schemeClr val="bg1"/>
                  </a:solidFill>
                  <a:latin typeface="+mn-lt"/>
                  <a:ea typeface="宋体" panose="02010600030101010101" pitchFamily="2" charset="-122"/>
                </a:rPr>
                <a:t>3</a:t>
              </a:r>
              <a:endParaRPr lang="zh-CN" altLang="en-US" sz="2400" b="1" dirty="0">
                <a:solidFill>
                  <a:schemeClr val="bg1"/>
                </a:solidFill>
                <a:latin typeface="+mn-lt"/>
                <a:ea typeface="宋体" panose="0201060003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-7094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23565" name="文本框 5"/>
          <p:cNvSpPr txBox="1"/>
          <p:nvPr/>
        </p:nvSpPr>
        <p:spPr>
          <a:xfrm>
            <a:off x="2950724" y="488097"/>
            <a:ext cx="55943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利用三元一次方程组解答实际问题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文本框 2"/>
          <p:cNvSpPr txBox="1"/>
          <p:nvPr/>
        </p:nvSpPr>
        <p:spPr>
          <a:xfrm>
            <a:off x="527685" y="2318363"/>
            <a:ext cx="8072120" cy="902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解</a:t>
            </a:r>
            <a:r>
              <a:rPr lang="zh-CN" altLang="en-US" sz="24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：</a:t>
            </a:r>
            <a:r>
              <a:rPr lang="en-US" altLang="zh-CN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(</a:t>
            </a:r>
            <a:r>
              <a:rPr lang="en-US" altLang="zh-CN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1</a:t>
            </a:r>
            <a:r>
              <a:rPr lang="en-US" altLang="zh-CN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)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由该食谱中包含</a:t>
            </a:r>
            <a:r>
              <a:rPr lang="en-US" altLang="zh-CN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35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单位的铁、</a:t>
            </a:r>
            <a:r>
              <a:rPr lang="en-US" altLang="zh-CN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70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单位的钙和</a:t>
            </a:r>
            <a:r>
              <a:rPr lang="en-US" altLang="zh-CN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35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单位的维生素，得方程组</a:t>
            </a:r>
            <a:endParaRPr lang="zh-CN" altLang="en-US" sz="2400" b="1" dirty="0">
              <a:latin typeface="+mn-lt"/>
              <a:ea typeface="仿宋" panose="02010609060101010101" charset="-122"/>
              <a:cs typeface="仿宋" panose="02010609060101010101" charset="-122"/>
            </a:endParaRPr>
          </a:p>
        </p:txBody>
      </p:sp>
      <p:grpSp>
        <p:nvGrpSpPr>
          <p:cNvPr id="2" name="组合 19"/>
          <p:cNvGrpSpPr/>
          <p:nvPr/>
        </p:nvGrpSpPr>
        <p:grpSpPr>
          <a:xfrm>
            <a:off x="2675895" y="3158272"/>
            <a:ext cx="3294055" cy="1574800"/>
            <a:chOff x="-276" y="0"/>
            <a:chExt cx="4929" cy="2172"/>
          </a:xfrm>
        </p:grpSpPr>
        <p:graphicFrame>
          <p:nvGraphicFramePr>
            <p:cNvPr id="6146" name="对象 16388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-276" y="0"/>
            <a:ext cx="3770" cy="21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64" name="" r:id="rId1" imgW="1411605" imgH="711835" progId="Equation.DSMT4">
                    <p:embed/>
                  </p:oleObj>
                </mc:Choice>
                <mc:Fallback>
                  <p:oleObj name="" r:id="rId1" imgW="1411605" imgH="711835" progId="Equation.DSMT4">
                    <p:embed/>
                    <p:pic>
                      <p:nvPicPr>
                        <p:cNvPr id="0" name="图片 3082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-276" y="0"/>
                          <a:ext cx="3770" cy="217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50" name="文本框 12"/>
            <p:cNvSpPr txBox="1"/>
            <p:nvPr/>
          </p:nvSpPr>
          <p:spPr>
            <a:xfrm>
              <a:off x="3770" y="1452"/>
              <a:ext cx="883" cy="63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 smtClean="0">
                  <a:latin typeface="仿宋" panose="02010609060101010101" charset="-122"/>
                  <a:ea typeface="仿宋" panose="02010609060101010101" charset="-122"/>
                  <a:sym typeface="Wingdings" panose="05000000000000000000" pitchFamily="2" charset="2"/>
                </a:rPr>
                <a:t>③</a:t>
              </a:r>
              <a:endParaRPr lang="zh-CN" altLang="en-US" sz="2400" b="1" dirty="0">
                <a:latin typeface="仿宋" panose="02010609060101010101" charset="-122"/>
                <a:ea typeface="仿宋" panose="02010609060101010101" charset="-122"/>
                <a:sym typeface="Wingdings" panose="05000000000000000000" pitchFamily="2" charset="2"/>
              </a:endParaRPr>
            </a:p>
          </p:txBody>
        </p:sp>
        <p:sp>
          <p:nvSpPr>
            <p:cNvPr id="6151" name="文本框 16"/>
            <p:cNvSpPr txBox="1"/>
            <p:nvPr/>
          </p:nvSpPr>
          <p:spPr>
            <a:xfrm>
              <a:off x="3770" y="0"/>
              <a:ext cx="883" cy="63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 smtClean="0">
                  <a:latin typeface="仿宋" panose="02010609060101010101" charset="-122"/>
                  <a:ea typeface="仿宋" panose="02010609060101010101" charset="-122"/>
                  <a:sym typeface="Wingdings" panose="05000000000000000000" pitchFamily="2" charset="2"/>
                </a:rPr>
                <a:t>①</a:t>
              </a:r>
              <a:endParaRPr lang="zh-CN" altLang="en-US" sz="2400" b="1" dirty="0">
                <a:latin typeface="仿宋" panose="02010609060101010101" charset="-122"/>
                <a:ea typeface="仿宋" panose="02010609060101010101" charset="-122"/>
                <a:sym typeface="Wingdings" panose="05000000000000000000" pitchFamily="2" charset="2"/>
              </a:endParaRPr>
            </a:p>
          </p:txBody>
        </p:sp>
        <p:sp>
          <p:nvSpPr>
            <p:cNvPr id="6152" name="文本框 17"/>
            <p:cNvSpPr txBox="1"/>
            <p:nvPr/>
          </p:nvSpPr>
          <p:spPr>
            <a:xfrm>
              <a:off x="3770" y="726"/>
              <a:ext cx="883" cy="63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 smtClean="0">
                  <a:latin typeface="仿宋" panose="02010609060101010101" charset="-122"/>
                  <a:ea typeface="仿宋" panose="02010609060101010101" charset="-122"/>
                  <a:sym typeface="Wingdings" panose="05000000000000000000" pitchFamily="2" charset="2"/>
                </a:rPr>
                <a:t>②</a:t>
              </a:r>
              <a:endParaRPr lang="zh-CN" altLang="en-US" sz="2400" b="1" dirty="0">
                <a:latin typeface="仿宋" panose="02010609060101010101" charset="-122"/>
                <a:ea typeface="仿宋" panose="02010609060101010101" charset="-122"/>
                <a:sym typeface="Wingdings" panose="05000000000000000000" pitchFamily="2" charset="2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271145" y="426720"/>
            <a:ext cx="8489950" cy="189199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R="0" defTabSz="914400">
              <a:lnSpc>
                <a:spcPct val="125000"/>
              </a:lnSpc>
              <a:buClrTx/>
              <a:buSzTx/>
              <a:defRPr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（</a:t>
            </a:r>
            <a:r>
              <a:rPr lang="en-US" altLang="x-none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1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）如果设食谱中</a:t>
            </a:r>
            <a:r>
              <a:rPr lang="en-US" altLang="x-none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A</a:t>
            </a:r>
            <a:r>
              <a:rPr lang="zh-CN" altLang="en-US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、</a:t>
            </a:r>
            <a:r>
              <a:rPr lang="en-US" altLang="x-none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B</a:t>
            </a:r>
            <a:r>
              <a:rPr lang="zh-CN" altLang="en-US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、</a:t>
            </a:r>
            <a:r>
              <a:rPr lang="en-US" altLang="x-none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C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三种食物各为</a:t>
            </a:r>
            <a:r>
              <a:rPr lang="en-US" altLang="x-none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x</a:t>
            </a:r>
            <a:r>
              <a:rPr lang="zh-CN" altLang="en-US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、</a:t>
            </a:r>
            <a:r>
              <a:rPr lang="en-US" altLang="x-none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y</a:t>
            </a:r>
            <a:r>
              <a:rPr lang="zh-CN" altLang="en-US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、</a:t>
            </a:r>
            <a:r>
              <a:rPr lang="en-US" altLang="x-none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z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份，请列出方程组，使得</a:t>
            </a:r>
            <a:r>
              <a:rPr lang="en-US" altLang="x-none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A</a:t>
            </a:r>
            <a:r>
              <a:rPr lang="zh-CN" altLang="en-US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、</a:t>
            </a:r>
            <a:r>
              <a:rPr lang="en-US" altLang="x-none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B</a:t>
            </a:r>
            <a:r>
              <a:rPr lang="zh-CN" altLang="en-US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、</a:t>
            </a:r>
            <a:r>
              <a:rPr lang="en-US" altLang="x-none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C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三种食物中所含的营养量刚好满足幼儿营养标准中的要求</a:t>
            </a:r>
            <a:r>
              <a:rPr lang="en-US" altLang="x-none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.</a:t>
            </a:r>
            <a:endParaRPr lang="en-US" altLang="x-none" sz="2400" b="1" noProof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  <a:p>
            <a:pPr marR="0" defTabSz="914400">
              <a:lnSpc>
                <a:spcPct val="125000"/>
              </a:lnSpc>
              <a:buClrTx/>
              <a:buSzTx/>
              <a:defRPr/>
            </a:pP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（</a:t>
            </a:r>
            <a:r>
              <a:rPr lang="en-US" altLang="x-none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2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）解该三元一次方程组，求出满足要求的</a:t>
            </a:r>
            <a:r>
              <a:rPr lang="en-US" altLang="x-none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A</a:t>
            </a:r>
            <a:r>
              <a:rPr lang="zh-CN" altLang="en-US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、</a:t>
            </a:r>
            <a:r>
              <a:rPr lang="en-US" altLang="x-none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B</a:t>
            </a:r>
            <a:r>
              <a:rPr lang="zh-CN" altLang="en-US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、</a:t>
            </a:r>
            <a:r>
              <a:rPr lang="en-US" altLang="x-none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  <a:sym typeface="+mn-ea"/>
              </a:rPr>
              <a:t>C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的份数</a:t>
            </a:r>
            <a:r>
              <a:rPr lang="en-US" altLang="x-none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.</a:t>
            </a:r>
            <a:endParaRPr lang="zh-CN" altLang="en-US" sz="2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仿宋" panose="02010609060101010101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2"/>
          <p:cNvSpPr txBox="1"/>
          <p:nvPr/>
        </p:nvSpPr>
        <p:spPr>
          <a:xfrm>
            <a:off x="1860947" y="514350"/>
            <a:ext cx="5575697" cy="5708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(</a:t>
            </a:r>
            <a:r>
              <a:rPr lang="en-US" altLang="zh-CN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2</a:t>
            </a:r>
            <a:r>
              <a:rPr lang="en-US" altLang="zh-CN" sz="2400" b="1" dirty="0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)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②</a:t>
            </a:r>
            <a:r>
              <a:rPr lang="en-US" altLang="zh-CN" sz="2400" b="1" dirty="0" smtClean="0">
                <a:latin typeface="+mn-lt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-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①</a:t>
            </a:r>
            <a:r>
              <a:rPr lang="zh-CN" altLang="en-US" sz="2400" b="1" dirty="0" smtClean="0">
                <a:latin typeface="+mn-lt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×</a:t>
            </a:r>
            <a:r>
              <a:rPr lang="en-US" altLang="zh-CN" sz="2400" b="1" dirty="0">
                <a:latin typeface="+mn-lt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4</a:t>
            </a:r>
            <a:r>
              <a:rPr lang="en-US" altLang="zh-CN" sz="2400" b="1" dirty="0" smtClean="0">
                <a:latin typeface="+mn-lt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,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③</a:t>
            </a:r>
            <a:r>
              <a:rPr lang="en-US" altLang="zh-CN" sz="2400" b="1" dirty="0" smtClean="0">
                <a:latin typeface="+mn-lt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-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①</a:t>
            </a:r>
            <a:r>
              <a:rPr lang="en-US" altLang="zh-CN" sz="2400" b="1" dirty="0" smtClean="0">
                <a:latin typeface="+mn-lt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,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得</a:t>
            </a:r>
            <a:endParaRPr lang="zh-CN" altLang="en-US" sz="2400" b="1" dirty="0">
              <a:latin typeface="+mn-lt"/>
              <a:ea typeface="仿宋" panose="02010609060101010101" charset="-122"/>
              <a:cs typeface="仿宋" panose="02010609060101010101" charset="-122"/>
              <a:sym typeface="Wingdings" panose="05000000000000000000" pitchFamily="2" charset="2"/>
            </a:endParaRPr>
          </a:p>
        </p:txBody>
      </p:sp>
      <p:grpSp>
        <p:nvGrpSpPr>
          <p:cNvPr id="2" name="组合 63"/>
          <p:cNvGrpSpPr/>
          <p:nvPr/>
        </p:nvGrpSpPr>
        <p:grpSpPr>
          <a:xfrm>
            <a:off x="3101340" y="1014095"/>
            <a:ext cx="2884170" cy="1312641"/>
            <a:chOff x="2" y="0"/>
            <a:chExt cx="4728" cy="2239"/>
          </a:xfrm>
        </p:grpSpPr>
        <p:graphicFrame>
          <p:nvGraphicFramePr>
            <p:cNvPr id="7171" name="对象 17411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2" y="53"/>
            <a:ext cx="3064" cy="217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33" name="" r:id="rId1" imgW="1257300" imgH="711200" progId="Equation.DSMT4">
                    <p:embed/>
                  </p:oleObj>
                </mc:Choice>
                <mc:Fallback>
                  <p:oleObj name="" r:id="rId1" imgW="1257300" imgH="711200" progId="Equation.DSMT4">
                    <p:embed/>
                    <p:pic>
                      <p:nvPicPr>
                        <p:cNvPr id="0" name="图片 3081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" y="53"/>
                          <a:ext cx="3064" cy="217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181" name="文本框 66"/>
            <p:cNvSpPr txBox="1"/>
            <p:nvPr/>
          </p:nvSpPr>
          <p:spPr>
            <a:xfrm>
              <a:off x="3786" y="1452"/>
              <a:ext cx="944" cy="7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>
                  <a:latin typeface="+mn-lt"/>
                  <a:ea typeface="仿宋" panose="02010609060101010101" charset="-122"/>
                  <a:sym typeface="宋体" panose="02010600030101010101" pitchFamily="2" charset="-122"/>
                </a:rPr>
                <a:t>⑤</a:t>
              </a:r>
              <a:endParaRPr lang="zh-CN" altLang="en-US" sz="2400" b="1" dirty="0">
                <a:latin typeface="+mn-lt"/>
                <a:ea typeface="仿宋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7182" name="文本框 67"/>
            <p:cNvSpPr txBox="1"/>
            <p:nvPr/>
          </p:nvSpPr>
          <p:spPr>
            <a:xfrm>
              <a:off x="3786" y="0"/>
              <a:ext cx="883" cy="7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 smtClean="0">
                  <a:latin typeface="+mn-lt"/>
                  <a:ea typeface="仿宋" panose="02010609060101010101" charset="-122"/>
                  <a:sym typeface="Wingdings" panose="05000000000000000000" pitchFamily="2" charset="2"/>
                </a:rPr>
                <a:t>①</a:t>
              </a:r>
              <a:endParaRPr lang="zh-CN" altLang="en-US" sz="2400" b="1" dirty="0">
                <a:latin typeface="+mn-lt"/>
                <a:ea typeface="仿宋" panose="02010609060101010101" charset="-122"/>
                <a:sym typeface="Wingdings" panose="05000000000000000000" pitchFamily="2" charset="2"/>
              </a:endParaRPr>
            </a:p>
          </p:txBody>
        </p:sp>
        <p:sp>
          <p:nvSpPr>
            <p:cNvPr id="7183" name="文本框 68"/>
            <p:cNvSpPr txBox="1"/>
            <p:nvPr/>
          </p:nvSpPr>
          <p:spPr>
            <a:xfrm>
              <a:off x="3786" y="726"/>
              <a:ext cx="944" cy="78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>
                  <a:latin typeface="+mn-lt"/>
                  <a:ea typeface="仿宋" panose="02010609060101010101" charset="-122"/>
                  <a:sym typeface="宋体" panose="02010600030101010101" pitchFamily="2" charset="-122"/>
                </a:rPr>
                <a:t>④</a:t>
              </a:r>
              <a:endParaRPr lang="zh-CN" altLang="en-US" sz="2400" b="1" dirty="0">
                <a:latin typeface="+mn-lt"/>
                <a:ea typeface="仿宋" panose="02010609060101010101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7416" name="文本框 1"/>
          <p:cNvSpPr txBox="1"/>
          <p:nvPr/>
        </p:nvSpPr>
        <p:spPr>
          <a:xfrm>
            <a:off x="1876425" y="2199085"/>
            <a:ext cx="5575697" cy="5708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⑤</a:t>
            </a:r>
            <a:r>
              <a:rPr lang="en-US" altLang="zh-CN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+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④</a:t>
            </a:r>
            <a:r>
              <a:rPr lang="en-US" altLang="zh-CN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,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得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Wingdings" panose="05000000000000000000" pitchFamily="2" charset="2"/>
            </a:endParaRPr>
          </a:p>
        </p:txBody>
      </p:sp>
      <p:grpSp>
        <p:nvGrpSpPr>
          <p:cNvPr id="3" name="组合 3"/>
          <p:cNvGrpSpPr/>
          <p:nvPr/>
        </p:nvGrpSpPr>
        <p:grpSpPr>
          <a:xfrm>
            <a:off x="3339465" y="2393950"/>
            <a:ext cx="2671445" cy="1316945"/>
            <a:chOff x="0" y="0"/>
            <a:chExt cx="4730" cy="2312"/>
          </a:xfrm>
        </p:grpSpPr>
        <p:graphicFrame>
          <p:nvGraphicFramePr>
            <p:cNvPr id="7170" name="对象 17417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0" y="140"/>
            <a:ext cx="3069" cy="21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34" name="" r:id="rId3" imgW="1259205" imgH="711835" progId="Equation.DSMT4">
                    <p:embed/>
                  </p:oleObj>
                </mc:Choice>
                <mc:Fallback>
                  <p:oleObj name="" r:id="rId3" imgW="1259205" imgH="711835" progId="Equation.DSMT4">
                    <p:embed/>
                    <p:pic>
                      <p:nvPicPr>
                        <p:cNvPr id="0" name="图片 3083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0" y="140"/>
                          <a:ext cx="3069" cy="217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178" name="文本框 6"/>
            <p:cNvSpPr txBox="1"/>
            <p:nvPr/>
          </p:nvSpPr>
          <p:spPr>
            <a:xfrm>
              <a:off x="3786" y="1452"/>
              <a:ext cx="944" cy="8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>
                  <a:latin typeface="+mn-lt"/>
                  <a:ea typeface="仿宋" panose="02010609060101010101" charset="-122"/>
                  <a:sym typeface="Arial" panose="020B0604020202020204" pitchFamily="34" charset="0"/>
                </a:rPr>
                <a:t>⑥</a:t>
              </a:r>
              <a:endParaRPr lang="zh-CN" altLang="en-US" sz="2400" b="1" dirty="0">
                <a:latin typeface="+mn-lt"/>
                <a:ea typeface="仿宋" panose="02010609060101010101" charset="-122"/>
                <a:sym typeface="Arial" panose="020B0604020202020204" pitchFamily="34" charset="0"/>
              </a:endParaRPr>
            </a:p>
          </p:txBody>
        </p:sp>
        <p:sp>
          <p:nvSpPr>
            <p:cNvPr id="7179" name="文本框 7"/>
            <p:cNvSpPr txBox="1"/>
            <p:nvPr/>
          </p:nvSpPr>
          <p:spPr>
            <a:xfrm>
              <a:off x="3786" y="0"/>
              <a:ext cx="882" cy="8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 smtClean="0">
                  <a:latin typeface="+mn-lt"/>
                  <a:ea typeface="仿宋" panose="02010609060101010101" charset="-122"/>
                  <a:sym typeface="Wingdings" panose="05000000000000000000" pitchFamily="2" charset="2"/>
                </a:rPr>
                <a:t>①</a:t>
              </a:r>
              <a:endParaRPr lang="zh-CN" altLang="en-US" sz="2400" b="1" dirty="0">
                <a:latin typeface="+mn-lt"/>
                <a:ea typeface="仿宋" panose="02010609060101010101" charset="-122"/>
                <a:sym typeface="Wingdings" panose="05000000000000000000" pitchFamily="2" charset="2"/>
              </a:endParaRPr>
            </a:p>
          </p:txBody>
        </p:sp>
        <p:sp>
          <p:nvSpPr>
            <p:cNvPr id="7180" name="文本框 8"/>
            <p:cNvSpPr txBox="1"/>
            <p:nvPr/>
          </p:nvSpPr>
          <p:spPr>
            <a:xfrm>
              <a:off x="3786" y="726"/>
              <a:ext cx="944" cy="8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>
                  <a:latin typeface="+mn-lt"/>
                  <a:ea typeface="仿宋" panose="02010609060101010101" charset="-122"/>
                  <a:sym typeface="宋体" panose="02010600030101010101" pitchFamily="2" charset="-122"/>
                </a:rPr>
                <a:t>④</a:t>
              </a:r>
              <a:endParaRPr lang="zh-CN" altLang="en-US" sz="2400" b="1" dirty="0">
                <a:latin typeface="+mn-lt"/>
                <a:ea typeface="仿宋" panose="02010609060101010101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7422" name="文本框 10"/>
          <p:cNvSpPr txBox="1"/>
          <p:nvPr/>
        </p:nvSpPr>
        <p:spPr>
          <a:xfrm>
            <a:off x="1784747" y="3592816"/>
            <a:ext cx="5574506" cy="5708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通过回代，得  </a:t>
            </a:r>
            <a:r>
              <a:rPr lang="en-US" altLang="zh-CN" sz="2400" b="1" i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  <a:sym typeface="Wingdings" panose="05000000000000000000" pitchFamily="2" charset="2"/>
              </a:rPr>
              <a:t>z=</a:t>
            </a:r>
            <a:r>
              <a:rPr lang="en-US" altLang="zh-CN" sz="2400" b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  <a:sym typeface="Wingdings" panose="05000000000000000000" pitchFamily="2" charset="2"/>
              </a:rPr>
              <a:t>2</a:t>
            </a:r>
            <a:r>
              <a:rPr lang="en-US" altLang="zh-CN" sz="2400" b="1" i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  <a:sym typeface="Wingdings" panose="05000000000000000000" pitchFamily="2" charset="2"/>
              </a:rPr>
              <a:t>,y=</a:t>
            </a:r>
            <a:r>
              <a:rPr lang="en-US" altLang="zh-CN" sz="2400" b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  <a:sym typeface="Wingdings" panose="05000000000000000000" pitchFamily="2" charset="2"/>
              </a:rPr>
              <a:t>1</a:t>
            </a:r>
            <a:r>
              <a:rPr lang="en-US" altLang="zh-CN" sz="2400" b="1" i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  <a:sym typeface="Wingdings" panose="05000000000000000000" pitchFamily="2" charset="2"/>
              </a:rPr>
              <a:t>,x=</a:t>
            </a:r>
            <a:r>
              <a:rPr lang="en-US" altLang="zh-CN" sz="2400" b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  <a:sym typeface="Wingdings" panose="05000000000000000000" pitchFamily="2" charset="2"/>
              </a:rPr>
              <a:t>2</a:t>
            </a:r>
            <a:r>
              <a:rPr lang="en-US" altLang="zh-CN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.</a:t>
            </a:r>
            <a:endParaRPr lang="en-US" altLang="zh-CN" sz="2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Wingdings" panose="05000000000000000000" pitchFamily="2" charset="2"/>
            </a:endParaRPr>
          </a:p>
        </p:txBody>
      </p:sp>
      <p:sp>
        <p:nvSpPr>
          <p:cNvPr id="17423" name="文本框 11"/>
          <p:cNvSpPr txBox="1"/>
          <p:nvPr/>
        </p:nvSpPr>
        <p:spPr>
          <a:xfrm>
            <a:off x="1037590" y="4092575"/>
            <a:ext cx="8083550" cy="5708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  <a:sym typeface="Wingdings" panose="05000000000000000000" pitchFamily="2" charset="2"/>
              </a:rPr>
              <a:t>答：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该食谱中包含</a:t>
            </a:r>
            <a:r>
              <a:rPr lang="en-US" altLang="zh-CN" sz="2400" b="1" i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  <a:sym typeface="Wingdings" panose="05000000000000000000" pitchFamily="2" charset="2"/>
              </a:rPr>
              <a:t>A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种食物</a:t>
            </a:r>
            <a:r>
              <a:rPr lang="en-US" altLang="zh-CN" sz="2400" b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  <a:sym typeface="Wingdings" panose="05000000000000000000" pitchFamily="2" charset="2"/>
              </a:rPr>
              <a:t>2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份，</a:t>
            </a:r>
            <a:r>
              <a:rPr lang="en-US" altLang="zh-CN" sz="2400" b="1" i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  <a:sym typeface="Wingdings" panose="05000000000000000000" pitchFamily="2" charset="2"/>
              </a:rPr>
              <a:t>B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种食物</a:t>
            </a:r>
            <a:r>
              <a:rPr lang="en-US" altLang="zh-CN" sz="2400" b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  <a:sym typeface="Wingdings" panose="05000000000000000000" pitchFamily="2" charset="2"/>
              </a:rPr>
              <a:t>1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份，</a:t>
            </a:r>
            <a:r>
              <a:rPr lang="en-US" altLang="zh-CN" sz="2400" b="1" i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  <a:sym typeface="Wingdings" panose="05000000000000000000" pitchFamily="2" charset="2"/>
              </a:rPr>
              <a:t>C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种食物</a:t>
            </a:r>
            <a:r>
              <a:rPr lang="en-US" altLang="zh-CN" sz="2400" b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  <a:sym typeface="Wingdings" panose="05000000000000000000" pitchFamily="2" charset="2"/>
              </a:rPr>
              <a:t>2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份</a:t>
            </a:r>
            <a:r>
              <a:rPr lang="en-US" altLang="zh-CN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Wingdings" panose="05000000000000000000" pitchFamily="2" charset="2"/>
              </a:rPr>
              <a:t>.</a:t>
            </a:r>
            <a:endParaRPr lang="en-US" altLang="zh-CN" sz="2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Wingdings" panose="05000000000000000000" pitchFamily="2" charset="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-14977" y="-26933"/>
            <a:ext cx="2023745" cy="476250"/>
            <a:chOff x="3" y="-55"/>
            <a:chExt cx="3187" cy="750"/>
          </a:xfrm>
        </p:grpSpPr>
        <p:sp>
          <p:nvSpPr>
            <p:cNvPr id="25" name="文本框 18"/>
            <p:cNvSpPr txBox="1">
              <a:spLocks noChangeArrowheads="1"/>
            </p:cNvSpPr>
            <p:nvPr/>
          </p:nvSpPr>
          <p:spPr bwMode="auto">
            <a:xfrm>
              <a:off x="870" y="-55"/>
              <a:ext cx="2320" cy="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2500" b="1">
                  <a:solidFill>
                    <a:prstClr val="black"/>
                  </a:solidFill>
                  <a:latin typeface="+mn-lt"/>
                </a:rPr>
                <a:t>探究新知</a:t>
              </a:r>
              <a:endParaRPr lang="zh-CN" altLang="en-US" sz="2500" b="1">
                <a:solidFill>
                  <a:prstClr val="black"/>
                </a:solidFill>
                <a:latin typeface="+mn-lt"/>
              </a:endParaRPr>
            </a:p>
          </p:txBody>
        </p:sp>
        <p:sp>
          <p:nvSpPr>
            <p:cNvPr id="26" name="Freeform 74"/>
            <p:cNvSpPr>
              <a:spLocks noChangeAspect="1" noEditPoints="1"/>
            </p:cNvSpPr>
            <p:nvPr/>
          </p:nvSpPr>
          <p:spPr bwMode="auto">
            <a:xfrm>
              <a:off x="248" y="63"/>
              <a:ext cx="567" cy="502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000000"/>
                </a:solidFill>
                <a:latin typeface="+mn-lt"/>
                <a:ea typeface="微软雅黑" panose="020B0503020204020204" pitchFamily="34" charset="-122"/>
                <a:cs typeface="+mn-ea"/>
              </a:endParaRPr>
            </a:p>
          </p:txBody>
        </p:sp>
        <p:cxnSp>
          <p:nvCxnSpPr>
            <p:cNvPr id="27" name="直线连接符 23"/>
            <p:cNvCxnSpPr/>
            <p:nvPr/>
          </p:nvCxnSpPr>
          <p:spPr>
            <a:xfrm>
              <a:off x="3" y="635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6" grpId="0"/>
      <p:bldP spid="17422" grpId="0"/>
      <p:bldP spid="174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573194" y="438541"/>
            <a:ext cx="8365859" cy="1438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en-US" sz="2400" b="1" dirty="0" smtClean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某</a:t>
            </a: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农场300名职工耕种51公顷土地,计划种植水稻,棉花和蔬菜,已知种植农作物每公顷所需的劳动力人数及投入的设备资金如下表:</a:t>
            </a:r>
            <a:endParaRPr lang="zh-CN" altLang="en-US" sz="2400" b="1" dirty="0"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11" name="组合 24"/>
          <p:cNvGrpSpPr/>
          <p:nvPr/>
        </p:nvGrpSpPr>
        <p:grpSpPr>
          <a:xfrm>
            <a:off x="-6295" y="-22388"/>
            <a:ext cx="2017712" cy="477837"/>
            <a:chOff x="1588" y="49049"/>
            <a:chExt cx="2017712" cy="477838"/>
          </a:xfrm>
        </p:grpSpPr>
        <p:cxnSp>
          <p:nvCxnSpPr>
            <p:cNvPr id="12" name="直线连接符 14"/>
            <p:cNvCxnSpPr/>
            <p:nvPr/>
          </p:nvCxnSpPr>
          <p:spPr>
            <a:xfrm>
              <a:off x="1588" y="463551"/>
              <a:ext cx="200660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653" name="文本框 15"/>
            <p:cNvSpPr txBox="1"/>
            <p:nvPr/>
          </p:nvSpPr>
          <p:spPr>
            <a:xfrm>
              <a:off x="552450" y="49049"/>
              <a:ext cx="1466850" cy="47783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latin typeface="Segoe Print" panose="02000600000000000000" charset="0"/>
                  <a:ea typeface="宋体" panose="02010600030101010101" pitchFamily="2" charset="-122"/>
                </a:rPr>
                <a:t>巩固练习</a:t>
              </a:r>
              <a:endParaRPr lang="zh-CN" altLang="en-US" sz="2500" b="1" dirty="0">
                <a:latin typeface="Segoe Print" panose="02000600000000000000" charset="0"/>
                <a:ea typeface="Segoe Print" panose="02000600000000000000" charset="0"/>
              </a:endParaRPr>
            </a:p>
          </p:txBody>
        </p:sp>
        <p:sp>
          <p:nvSpPr>
            <p:cNvPr id="13" name="Freeform 74"/>
            <p:cNvSpPr>
              <a:spLocks noChangeAspect="1" noEditPoints="1"/>
            </p:cNvSpPr>
            <p:nvPr/>
          </p:nvSpPr>
          <p:spPr bwMode="auto">
            <a:xfrm>
              <a:off x="157163" y="100013"/>
              <a:ext cx="360362" cy="319088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2404237" y="1592311"/>
          <a:ext cx="5385184" cy="22225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48756"/>
                <a:gridCol w="1818214"/>
                <a:gridCol w="1818214"/>
              </a:tblGrid>
              <a:tr h="804848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400" b="1" dirty="0">
                          <a:effectLst/>
                          <a:latin typeface="+mn-lt"/>
                          <a:ea typeface="楷体" panose="02010609060101010101" pitchFamily="49" charset="-122"/>
                        </a:rPr>
                        <a:t>农作物品种</a:t>
                      </a:r>
                      <a:endParaRPr lang="en-US" altLang="en-US" sz="2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楷体" panose="02010609060101010101" pitchFamily="49" charset="-122"/>
                        <a:cs typeface="方正书宋_GBK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400" b="1" dirty="0">
                          <a:effectLst/>
                          <a:latin typeface="+mn-lt"/>
                          <a:ea typeface="楷体" panose="02010609060101010101" pitchFamily="49" charset="-122"/>
                        </a:rPr>
                        <a:t>每公顷需劳动力</a:t>
                      </a:r>
                      <a:endParaRPr lang="en-US" altLang="en-US" sz="2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楷体" panose="02010609060101010101" pitchFamily="49" charset="-122"/>
                        <a:cs typeface="方正书宋_GBK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400" b="1" dirty="0">
                          <a:effectLst/>
                          <a:latin typeface="+mn-lt"/>
                          <a:ea typeface="楷体" panose="02010609060101010101" pitchFamily="49" charset="-122"/>
                        </a:rPr>
                        <a:t>每公顷需投入资金</a:t>
                      </a:r>
                      <a:endParaRPr lang="en-US" altLang="en-US" sz="2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楷体" panose="02010609060101010101" pitchFamily="49" charset="-122"/>
                        <a:cs typeface="方正书宋_GBK" charset="0"/>
                      </a:endParaRPr>
                    </a:p>
                  </a:txBody>
                  <a:tcPr anchor="ctr"/>
                </a:tc>
              </a:tr>
              <a:tr h="46736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400" b="1">
                          <a:effectLst/>
                          <a:latin typeface="+mn-lt"/>
                          <a:ea typeface="楷体" panose="02010609060101010101" pitchFamily="49" charset="-122"/>
                        </a:rPr>
                        <a:t>水稻</a:t>
                      </a:r>
                      <a:endParaRPr lang="en-US" altLang="en-US" sz="2400" b="1">
                        <a:solidFill>
                          <a:schemeClr val="tx1"/>
                        </a:solidFill>
                        <a:effectLst/>
                        <a:latin typeface="+mn-lt"/>
                        <a:ea typeface="楷体" panose="02010609060101010101" pitchFamily="49" charset="-122"/>
                        <a:cs typeface="方正书宋_GBK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400" b="1" dirty="0">
                          <a:effectLst/>
                          <a:latin typeface="+mn-lt"/>
                          <a:ea typeface="楷体" panose="02010609060101010101" pitchFamily="49" charset="-122"/>
                        </a:rPr>
                        <a:t>4人</a:t>
                      </a:r>
                      <a:endParaRPr lang="en-US" altLang="en-US" sz="2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400" b="1" dirty="0">
                          <a:effectLst/>
                          <a:latin typeface="+mn-lt"/>
                          <a:ea typeface="楷体" panose="02010609060101010101" pitchFamily="49" charset="-122"/>
                        </a:rPr>
                        <a:t>1万元</a:t>
                      </a:r>
                      <a:endParaRPr lang="en-US" altLang="en-US" sz="2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 anchor="ctr"/>
                </a:tc>
              </a:tr>
              <a:tr h="46482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400" b="1">
                          <a:effectLst/>
                          <a:latin typeface="+mn-lt"/>
                          <a:ea typeface="楷体" panose="02010609060101010101" pitchFamily="49" charset="-122"/>
                        </a:rPr>
                        <a:t>棉花</a:t>
                      </a:r>
                      <a:endParaRPr lang="en-US" altLang="en-US" sz="2400" b="1">
                        <a:solidFill>
                          <a:schemeClr val="tx1"/>
                        </a:solidFill>
                        <a:effectLst/>
                        <a:latin typeface="+mn-lt"/>
                        <a:ea typeface="楷体" panose="02010609060101010101" pitchFamily="49" charset="-122"/>
                        <a:cs typeface="方正书宋_GBK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400" b="1">
                          <a:effectLst/>
                          <a:latin typeface="+mn-lt"/>
                          <a:ea typeface="楷体" panose="02010609060101010101" pitchFamily="49" charset="-122"/>
                        </a:rPr>
                        <a:t>8人</a:t>
                      </a:r>
                      <a:endParaRPr lang="en-US" altLang="en-US" sz="2400" b="1">
                        <a:solidFill>
                          <a:schemeClr val="tx1"/>
                        </a:solidFill>
                        <a:effectLst/>
                        <a:latin typeface="+mn-lt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400" b="1" dirty="0">
                          <a:effectLst/>
                          <a:latin typeface="+mn-lt"/>
                          <a:ea typeface="楷体" panose="02010609060101010101" pitchFamily="49" charset="-122"/>
                        </a:rPr>
                        <a:t>1万元</a:t>
                      </a:r>
                      <a:endParaRPr lang="en-US" altLang="en-US" sz="2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 anchor="ctr"/>
                </a:tc>
              </a:tr>
              <a:tr h="46736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400" b="1">
                          <a:effectLst/>
                          <a:latin typeface="+mn-lt"/>
                          <a:ea typeface="楷体" panose="02010609060101010101" pitchFamily="49" charset="-122"/>
                        </a:rPr>
                        <a:t>蔬菜</a:t>
                      </a:r>
                      <a:endParaRPr lang="en-US" altLang="en-US" sz="2400" b="1">
                        <a:solidFill>
                          <a:schemeClr val="tx1"/>
                        </a:solidFill>
                        <a:effectLst/>
                        <a:latin typeface="+mn-lt"/>
                        <a:ea typeface="楷体" panose="02010609060101010101" pitchFamily="49" charset="-122"/>
                        <a:cs typeface="方正书宋_GBK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400" b="1">
                          <a:effectLst/>
                          <a:latin typeface="+mn-lt"/>
                          <a:ea typeface="楷体" panose="02010609060101010101" pitchFamily="49" charset="-122"/>
                        </a:rPr>
                        <a:t>5人</a:t>
                      </a:r>
                      <a:endParaRPr lang="en-US" altLang="en-US" sz="2400" b="1">
                        <a:solidFill>
                          <a:schemeClr val="tx1"/>
                        </a:solidFill>
                        <a:effectLst/>
                        <a:latin typeface="+mn-lt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400" b="1" dirty="0">
                          <a:effectLst/>
                          <a:latin typeface="+mn-lt"/>
                          <a:ea typeface="楷体" panose="02010609060101010101" pitchFamily="49" charset="-122"/>
                        </a:rPr>
                        <a:t>2万元</a:t>
                      </a:r>
                      <a:endParaRPr lang="en-US" altLang="en-US" sz="2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552450" y="3812469"/>
            <a:ext cx="8314055" cy="1395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已知该农场计划在设备上投入67万元,应该怎样安排三种农作物的种植面积,才能使所有的职工都有工作,而且投入的资金正好够用?</a:t>
            </a:r>
            <a:endParaRPr lang="zh-CN" altLang="en-US" sz="2400" b="1" dirty="0"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pic>
        <p:nvPicPr>
          <p:cNvPr id="10" name="Picture 20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52" t="6828" r="14489"/>
          <a:stretch>
            <a:fillRect/>
          </a:stretch>
        </p:blipFill>
        <p:spPr bwMode="auto">
          <a:xfrm>
            <a:off x="-28570" y="455449"/>
            <a:ext cx="684529" cy="68927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49525" y="780851"/>
            <a:ext cx="7793990" cy="38010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解: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设安排</a:t>
            </a:r>
            <a:r>
              <a:rPr lang="zh-CN" altLang="en-US" sz="2400" b="1" i="1" dirty="0">
                <a:latin typeface="+mn-lt"/>
                <a:ea typeface="仿宋" panose="02010609060101010101" charset="-122"/>
                <a:cs typeface="Times New Roman" panose="02020603050405020304" charset="0"/>
              </a:rPr>
              <a:t>x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公顷种水稻,</a:t>
            </a:r>
            <a:r>
              <a:rPr lang="zh-CN" altLang="en-US" sz="2400" b="1" i="1" dirty="0">
                <a:latin typeface="+mn-lt"/>
                <a:ea typeface="仿宋" panose="02010609060101010101" charset="-122"/>
                <a:cs typeface="Times New Roman" panose="02020603050405020304" charset="0"/>
              </a:rPr>
              <a:t>y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公顷种棉花,</a:t>
            </a:r>
            <a:r>
              <a:rPr lang="zh-CN" altLang="en-US" sz="2400" b="1" i="1" dirty="0">
                <a:latin typeface="+mn-lt"/>
                <a:ea typeface="仿宋" panose="02010609060101010101" charset="-122"/>
                <a:cs typeface="Times New Roman" panose="02020603050405020304" charset="0"/>
              </a:rPr>
              <a:t>z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公顷种蔬菜.</a:t>
            </a:r>
            <a:endParaRPr lang="zh-CN" altLang="en-US" sz="2400" b="1" dirty="0">
              <a:latin typeface="+mn-lt"/>
              <a:ea typeface="仿宋" panose="02010609060101010101" charset="-122"/>
              <a:cs typeface="仿宋" panose="02010609060101010101" charset="-122"/>
            </a:endParaRPr>
          </a:p>
          <a:p>
            <a:pPr>
              <a:spcBef>
                <a:spcPts val="3000"/>
              </a:spcBef>
            </a:pP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依题意,得 </a:t>
            </a:r>
            <a:endParaRPr lang="zh-CN" altLang="en-US" sz="2400" b="1" dirty="0">
              <a:latin typeface="+mn-lt"/>
              <a:ea typeface="仿宋" panose="02010609060101010101" charset="-122"/>
              <a:cs typeface="仿宋" panose="02010609060101010101" charset="-122"/>
            </a:endParaRPr>
          </a:p>
          <a:p>
            <a:endParaRPr lang="zh-CN" altLang="en-US" sz="2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endParaRPr lang="zh-CN" altLang="en-US" sz="2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endParaRPr lang="zh-CN" altLang="en-US" sz="2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endParaRPr lang="zh-CN" altLang="en-US" sz="2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endParaRPr lang="zh-CN" altLang="en-US" sz="2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endParaRPr lang="zh-CN" altLang="en-US" sz="2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答: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安排</a:t>
            </a:r>
            <a:r>
              <a:rPr lang="zh-CN" altLang="en-US" sz="2400" b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15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公顷种水稻,</a:t>
            </a:r>
            <a:r>
              <a:rPr lang="zh-CN" altLang="en-US" sz="2400" b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20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公顷种棉花,</a:t>
            </a:r>
            <a:r>
              <a:rPr lang="zh-CN" altLang="en-US" sz="2400" b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16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公顷种蔬菜.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538413" y="1316038"/>
          <a:ext cx="2265362" cy="127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55" name="Equation" r:id="rId1" imgW="30480000" imgH="17068800" progId="Equation.DSMT4">
                  <p:embed/>
                </p:oleObj>
              </mc:Choice>
              <mc:Fallback>
                <p:oleObj name="Equation" r:id="rId1" imgW="30480000" imgH="17068800" progId="Equation.DSMT4">
                  <p:embed/>
                  <p:pic>
                    <p:nvPicPr>
                      <p:cNvPr id="0" name="图片 307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38413" y="1316038"/>
                        <a:ext cx="2265362" cy="127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" name="组合 24"/>
          <p:cNvGrpSpPr/>
          <p:nvPr/>
        </p:nvGrpSpPr>
        <p:grpSpPr>
          <a:xfrm>
            <a:off x="-6295" y="-22388"/>
            <a:ext cx="2017712" cy="477837"/>
            <a:chOff x="1588" y="49049"/>
            <a:chExt cx="2017712" cy="477838"/>
          </a:xfrm>
        </p:grpSpPr>
        <p:cxnSp>
          <p:nvCxnSpPr>
            <p:cNvPr id="14" name="直线连接符 14"/>
            <p:cNvCxnSpPr/>
            <p:nvPr/>
          </p:nvCxnSpPr>
          <p:spPr>
            <a:xfrm>
              <a:off x="1588" y="463551"/>
              <a:ext cx="200660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653" name="文本框 15"/>
            <p:cNvSpPr txBox="1"/>
            <p:nvPr/>
          </p:nvSpPr>
          <p:spPr>
            <a:xfrm>
              <a:off x="552450" y="49049"/>
              <a:ext cx="1466850" cy="47783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latin typeface="Segoe Print" panose="02000600000000000000" charset="0"/>
                  <a:ea typeface="宋体" panose="02010600030101010101" pitchFamily="2" charset="-122"/>
                </a:rPr>
                <a:t>巩固练习</a:t>
              </a:r>
              <a:endParaRPr lang="zh-CN" altLang="en-US" sz="2500" b="1" dirty="0">
                <a:latin typeface="Segoe Print" panose="02000600000000000000" charset="0"/>
                <a:ea typeface="Segoe Print" panose="02000600000000000000" charset="0"/>
              </a:endParaRPr>
            </a:p>
          </p:txBody>
        </p:sp>
        <p:sp>
          <p:nvSpPr>
            <p:cNvPr id="15" name="Freeform 74"/>
            <p:cNvSpPr>
              <a:spLocks noChangeAspect="1" noEditPoints="1"/>
            </p:cNvSpPr>
            <p:nvPr/>
          </p:nvSpPr>
          <p:spPr bwMode="auto">
            <a:xfrm>
              <a:off x="157163" y="100013"/>
              <a:ext cx="360362" cy="319088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656364" y="2624138"/>
            <a:ext cx="2080611" cy="1401762"/>
            <a:chOff x="1656364" y="2624138"/>
            <a:chExt cx="2080611" cy="1401762"/>
          </a:xfrm>
        </p:grpSpPr>
        <p:graphicFrame>
          <p:nvGraphicFramePr>
            <p:cNvPr id="5" name="对象 4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2635250" y="2624138"/>
            <a:ext cx="1101725" cy="14017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56" name="Equation" r:id="rId3" imgW="13411200" imgH="17068800" progId="Equation.DSMT4">
                    <p:embed/>
                  </p:oleObj>
                </mc:Choice>
                <mc:Fallback>
                  <p:oleObj name="Equation" r:id="rId3" imgW="13411200" imgH="17068800" progId="Equation.DSMT4">
                    <p:embed/>
                    <p:pic>
                      <p:nvPicPr>
                        <p:cNvPr id="0" name="图片 3074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635250" y="2624138"/>
                          <a:ext cx="1101725" cy="1401762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" name="Text Box 23"/>
            <p:cNvSpPr txBox="1"/>
            <p:nvPr/>
          </p:nvSpPr>
          <p:spPr>
            <a:xfrm>
              <a:off x="1656364" y="3009241"/>
              <a:ext cx="1101090" cy="460375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solidFill>
                    <a:schemeClr val="tx1"/>
                  </a:solidFill>
                  <a:latin typeface="仿宋" panose="02010609060101010101" charset="-122"/>
                  <a:ea typeface="仿宋" panose="02010609060101010101" charset="-122"/>
                </a:rPr>
                <a:t>解得：</a:t>
              </a:r>
              <a:endPara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TextBox 2"/>
          <p:cNvSpPr txBox="1">
            <a:spLocks noChangeArrowheads="1"/>
          </p:cNvSpPr>
          <p:nvPr/>
        </p:nvSpPr>
        <p:spPr bwMode="auto">
          <a:xfrm>
            <a:off x="208543" y="797021"/>
            <a:ext cx="8840470" cy="2200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fontAlgn="ctr" hangingPunct="0">
              <a:lnSpc>
                <a:spcPct val="110000"/>
              </a:lnSpc>
            </a:pPr>
            <a:r>
              <a:rPr sz="2400" b="1" dirty="0" smtClean="0">
                <a:solidFill>
                  <a:prstClr val="black"/>
                </a:solidFill>
                <a:latin typeface="+mn-lt"/>
                <a:ea typeface="楷体" panose="02010609060101010101" pitchFamily="49" charset="-122"/>
              </a:rPr>
              <a:t>小明妈妈到文具店购买三种学习用品</a:t>
            </a:r>
            <a:r>
              <a:rPr sz="2400" b="1" dirty="0">
                <a:solidFill>
                  <a:prstClr val="black"/>
                </a:solidFill>
                <a:latin typeface="+mn-lt"/>
                <a:ea typeface="楷体" panose="02010609060101010101" pitchFamily="49" charset="-122"/>
              </a:rPr>
              <a:t>,其单价分别为2元、4元、6元,购买这些学习用品需要56元,经过协商最后以每种单价均下调0.5元成交,结果只用了50元就买下了这些学习用品,则小明妈妈的购买方法有</a:t>
            </a:r>
            <a:r>
              <a:rPr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　　)</a:t>
            </a:r>
            <a:endParaRPr sz="24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0" fontAlgn="ctr" hangingPunct="0">
              <a:lnSpc>
                <a:spcPct val="110000"/>
              </a:lnSpc>
              <a:spcBef>
                <a:spcPts val="600"/>
              </a:spcBef>
            </a:pPr>
            <a:r>
              <a:rPr sz="2400" b="1" dirty="0">
                <a:solidFill>
                  <a:prstClr val="black"/>
                </a:solidFill>
                <a:latin typeface="+mn-lt"/>
                <a:ea typeface="楷体" panose="02010609060101010101" pitchFamily="49" charset="-122"/>
              </a:rPr>
              <a:t>A.6种　　　　B.5种　　　　C.4种　　　　D.3种</a:t>
            </a:r>
            <a:endParaRPr sz="2400" b="1" dirty="0">
              <a:solidFill>
                <a:prstClr val="black"/>
              </a:solidFill>
              <a:latin typeface="+mn-lt"/>
              <a:ea typeface="楷体" panose="02010609060101010101" pitchFamily="49" charset="-122"/>
            </a:endParaRPr>
          </a:p>
        </p:txBody>
      </p:sp>
      <p:sp>
        <p:nvSpPr>
          <p:cNvPr id="87053" name="文本框 4"/>
          <p:cNvSpPr txBox="1">
            <a:spLocks noChangeArrowheads="1"/>
          </p:cNvSpPr>
          <p:nvPr/>
        </p:nvSpPr>
        <p:spPr bwMode="auto">
          <a:xfrm>
            <a:off x="163195" y="3211402"/>
            <a:ext cx="9046210" cy="183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lnSpc>
                <a:spcPts val="34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解析：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设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分别购买学习用品的数量为</a:t>
            </a:r>
            <a:r>
              <a:rPr lang="zh-CN" altLang="en-US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x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,</a:t>
            </a:r>
            <a:r>
              <a:rPr lang="zh-CN" altLang="en-US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y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,</a:t>
            </a:r>
            <a:r>
              <a:rPr lang="zh-CN" altLang="en-US" sz="2400" b="1" i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z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.</a:t>
            </a:r>
            <a:r>
              <a:rPr lang="zh-CN" altLang="en-US" sz="2400" b="1" dirty="0">
                <a:solidFill>
                  <a:prstClr val="black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由题意</a:t>
            </a:r>
            <a:r>
              <a:rPr lang="zh-CN" altLang="en-US" sz="2400" b="1" dirty="0" smtClean="0">
                <a:solidFill>
                  <a:prstClr val="black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得                         ,</a:t>
            </a:r>
            <a:endParaRPr lang="en-US" altLang="zh-CN" sz="2400" b="1" dirty="0" smtClean="0">
              <a:solidFill>
                <a:prstClr val="black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  <a:p>
            <a:pPr algn="l">
              <a:lnSpc>
                <a:spcPts val="3400"/>
              </a:lnSpc>
            </a:pPr>
            <a:r>
              <a:rPr lang="zh-CN" altLang="en-US" sz="2400" b="1" dirty="0" smtClean="0">
                <a:solidFill>
                  <a:prstClr val="black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即                    ①</a:t>
            </a:r>
            <a:r>
              <a:rPr lang="zh-CN" altLang="en-US" sz="2400" b="1" dirty="0">
                <a:solidFill>
                  <a:prstClr val="black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-②得:</a:t>
            </a:r>
            <a:r>
              <a:rPr lang="zh-CN" altLang="en-US" sz="2400" b="1" i="1" dirty="0">
                <a:solidFill>
                  <a:prstClr val="black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y</a:t>
            </a:r>
            <a:r>
              <a:rPr lang="zh-CN" altLang="en-US" sz="2400" b="1" dirty="0">
                <a:solidFill>
                  <a:prstClr val="black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+2</a:t>
            </a:r>
            <a:r>
              <a:rPr lang="zh-CN" altLang="en-US" sz="2400" b="1" i="1" dirty="0">
                <a:solidFill>
                  <a:prstClr val="black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z</a:t>
            </a:r>
            <a:r>
              <a:rPr lang="zh-CN" altLang="en-US" sz="2400" b="1" dirty="0">
                <a:solidFill>
                  <a:prstClr val="black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=16,所以</a:t>
            </a:r>
            <a:r>
              <a:rPr lang="zh-CN" altLang="en-US" sz="2400" b="1" i="1" dirty="0">
                <a:solidFill>
                  <a:prstClr val="black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y</a:t>
            </a:r>
            <a:r>
              <a:rPr lang="zh-CN" altLang="en-US" sz="2400" b="1" dirty="0">
                <a:solidFill>
                  <a:prstClr val="black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=16-2</a:t>
            </a:r>
            <a:r>
              <a:rPr lang="zh-CN" altLang="en-US" sz="2400" b="1" i="1" dirty="0">
                <a:solidFill>
                  <a:prstClr val="black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z</a:t>
            </a:r>
            <a:r>
              <a:rPr lang="zh-CN" altLang="en-US" sz="2400" b="1" dirty="0">
                <a:solidFill>
                  <a:prstClr val="black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③,所以满足</a:t>
            </a:r>
            <a:r>
              <a:rPr lang="zh-CN" altLang="en-US" sz="2400" b="1" i="1" dirty="0">
                <a:solidFill>
                  <a:prstClr val="black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x</a:t>
            </a:r>
            <a:r>
              <a:rPr lang="zh-CN" altLang="en-US" sz="2400" b="1" dirty="0">
                <a:solidFill>
                  <a:prstClr val="black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、</a:t>
            </a:r>
            <a:r>
              <a:rPr lang="zh-CN" altLang="en-US" sz="2400" b="1" i="1" dirty="0">
                <a:solidFill>
                  <a:prstClr val="black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y</a:t>
            </a:r>
            <a:r>
              <a:rPr lang="zh-CN" altLang="en-US" sz="2400" b="1" dirty="0">
                <a:solidFill>
                  <a:prstClr val="black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、</a:t>
            </a:r>
            <a:r>
              <a:rPr lang="zh-CN" altLang="en-US" sz="2400" b="1" i="1" dirty="0">
                <a:solidFill>
                  <a:prstClr val="black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z</a:t>
            </a:r>
            <a:r>
              <a:rPr lang="zh-CN" altLang="en-US" sz="2400" b="1" dirty="0">
                <a:solidFill>
                  <a:prstClr val="black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之间关系的取值可以是: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当</a:t>
            </a:r>
            <a:r>
              <a:rPr lang="zh-CN" altLang="en-US" sz="2400" b="1" i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y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=2时,</a:t>
            </a:r>
            <a:r>
              <a:rPr lang="zh-CN" altLang="en-US" sz="2400" b="1" i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z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=7,</a:t>
            </a:r>
            <a:r>
              <a:rPr lang="zh-CN" altLang="en-US" sz="2400" b="1" i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x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=3.当</a:t>
            </a:r>
            <a:r>
              <a:rPr lang="zh-CN" altLang="en-US" sz="2400" b="1" i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y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=4时,</a:t>
            </a:r>
            <a:r>
              <a:rPr lang="zh-CN" altLang="en-US" sz="2400" b="1" i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z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=6,</a:t>
            </a:r>
            <a:r>
              <a:rPr lang="zh-CN" altLang="en-US" sz="2400" b="1" i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x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=2</a:t>
            </a:r>
            <a:r>
              <a:rPr lang="zh-CN" altLang="en-US" sz="2400" b="1" dirty="0" smtClean="0">
                <a:solidFill>
                  <a:prstClr val="black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.</a:t>
            </a:r>
            <a:endParaRPr lang="en-US" altLang="zh-CN" sz="2400" b="1" dirty="0" smtClean="0">
              <a:solidFill>
                <a:prstClr val="black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  <a:p>
            <a:pPr algn="l">
              <a:lnSpc>
                <a:spcPts val="34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当</a:t>
            </a:r>
            <a:r>
              <a:rPr lang="zh-CN" altLang="en-US" sz="2400" b="1" i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y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=6时,</a:t>
            </a:r>
            <a:r>
              <a:rPr lang="zh-CN" altLang="en-US" sz="2400" b="1" i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z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=5,</a:t>
            </a:r>
            <a:r>
              <a:rPr lang="zh-CN" altLang="en-US" sz="2400" b="1" i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x</a:t>
            </a:r>
            <a:r>
              <a:rPr lang="zh-CN" altLang="en-US" sz="2400" b="1" dirty="0">
                <a:solidFill>
                  <a:srgbClr val="FF0000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=1</a:t>
            </a:r>
            <a:r>
              <a:rPr lang="zh-CN" altLang="en-US" sz="2400" b="1" dirty="0">
                <a:solidFill>
                  <a:prstClr val="black"/>
                </a:solidFill>
                <a:latin typeface="+mn-lt"/>
                <a:ea typeface="仿宋" panose="02010609060101010101" charset="-122"/>
                <a:cs typeface="仿宋" panose="02010609060101010101" charset="-122"/>
              </a:rPr>
              <a:t>.所以小明妈妈有3种不同的购买方法.</a:t>
            </a:r>
            <a:endParaRPr lang="zh-CN" altLang="en-US" sz="2400" b="1" dirty="0">
              <a:solidFill>
                <a:prstClr val="black"/>
              </a:solidFill>
              <a:latin typeface="+mn-lt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21" name="Freeform 74"/>
          <p:cNvSpPr>
            <a:spLocks noChangeAspect="1" noEditPoints="1"/>
          </p:cNvSpPr>
          <p:nvPr/>
        </p:nvSpPr>
        <p:spPr bwMode="auto">
          <a:xfrm>
            <a:off x="157163" y="39688"/>
            <a:ext cx="360362" cy="319087"/>
          </a:xfrm>
          <a:custGeom>
            <a:avLst/>
            <a:gdLst>
              <a:gd name="T0" fmla="*/ 127 w 167"/>
              <a:gd name="T1" fmla="*/ 22 h 148"/>
              <a:gd name="T2" fmla="*/ 74 w 167"/>
              <a:gd name="T3" fmla="*/ 0 h 148"/>
              <a:gd name="T4" fmla="*/ 0 w 167"/>
              <a:gd name="T5" fmla="*/ 74 h 148"/>
              <a:gd name="T6" fmla="*/ 74 w 167"/>
              <a:gd name="T7" fmla="*/ 148 h 148"/>
              <a:gd name="T8" fmla="*/ 143 w 167"/>
              <a:gd name="T9" fmla="*/ 99 h 148"/>
              <a:gd name="T10" fmla="*/ 70 w 167"/>
              <a:gd name="T11" fmla="*/ 79 h 148"/>
              <a:gd name="T12" fmla="*/ 127 w 167"/>
              <a:gd name="T13" fmla="*/ 22 h 148"/>
              <a:gd name="T14" fmla="*/ 147 w 167"/>
              <a:gd name="T15" fmla="*/ 19 h 148"/>
              <a:gd name="T16" fmla="*/ 93 w 167"/>
              <a:gd name="T17" fmla="*/ 73 h 148"/>
              <a:gd name="T18" fmla="*/ 164 w 167"/>
              <a:gd name="T19" fmla="*/ 92 h 148"/>
              <a:gd name="T20" fmla="*/ 167 w 167"/>
              <a:gd name="T21" fmla="*/ 69 h 148"/>
              <a:gd name="T22" fmla="*/ 147 w 167"/>
              <a:gd name="T23" fmla="*/ 19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7" h="148">
                <a:moveTo>
                  <a:pt x="127" y="22"/>
                </a:moveTo>
                <a:cubicBezTo>
                  <a:pt x="113" y="8"/>
                  <a:pt x="95" y="0"/>
                  <a:pt x="74" y="0"/>
                </a:cubicBezTo>
                <a:cubicBezTo>
                  <a:pt x="33" y="0"/>
                  <a:pt x="0" y="33"/>
                  <a:pt x="0" y="74"/>
                </a:cubicBezTo>
                <a:cubicBezTo>
                  <a:pt x="0" y="115"/>
                  <a:pt x="33" y="148"/>
                  <a:pt x="74" y="148"/>
                </a:cubicBezTo>
                <a:cubicBezTo>
                  <a:pt x="106" y="148"/>
                  <a:pt x="133" y="127"/>
                  <a:pt x="143" y="99"/>
                </a:cubicBezTo>
                <a:cubicBezTo>
                  <a:pt x="70" y="79"/>
                  <a:pt x="70" y="79"/>
                  <a:pt x="70" y="79"/>
                </a:cubicBezTo>
                <a:lnTo>
                  <a:pt x="127" y="22"/>
                </a:lnTo>
                <a:close/>
                <a:moveTo>
                  <a:pt x="147" y="19"/>
                </a:moveTo>
                <a:cubicBezTo>
                  <a:pt x="93" y="73"/>
                  <a:pt x="93" y="73"/>
                  <a:pt x="93" y="73"/>
                </a:cubicBezTo>
                <a:cubicBezTo>
                  <a:pt x="164" y="92"/>
                  <a:pt x="164" y="92"/>
                  <a:pt x="164" y="92"/>
                </a:cubicBezTo>
                <a:cubicBezTo>
                  <a:pt x="166" y="85"/>
                  <a:pt x="167" y="77"/>
                  <a:pt x="167" y="69"/>
                </a:cubicBezTo>
                <a:cubicBezTo>
                  <a:pt x="167" y="50"/>
                  <a:pt x="160" y="32"/>
                  <a:pt x="147" y="19"/>
                </a:cubicBezTo>
                <a:close/>
              </a:path>
            </a:pathLst>
          </a:custGeom>
          <a:solidFill>
            <a:srgbClr val="FFBF53">
              <a:lumMod val="75000"/>
            </a:srgbClr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2" name="直线连接符 23"/>
          <p:cNvCxnSpPr/>
          <p:nvPr/>
        </p:nvCxnSpPr>
        <p:spPr>
          <a:xfrm>
            <a:off x="-6295" y="403225"/>
            <a:ext cx="2006600" cy="0"/>
          </a:xfrm>
          <a:prstGeom prst="line">
            <a:avLst/>
          </a:prstGeom>
          <a:noFill/>
          <a:ln w="25400" cap="flat" cmpd="sng" algn="ctr">
            <a:solidFill>
              <a:srgbClr val="00B05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5" name="文本框 4"/>
          <p:cNvSpPr txBox="1"/>
          <p:nvPr/>
        </p:nvSpPr>
        <p:spPr>
          <a:xfrm>
            <a:off x="2017183" y="2074508"/>
            <a:ext cx="5416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989347" y="3185532"/>
          <a:ext cx="1969872" cy="5067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83" name="" r:id="rId1" imgW="1777365" imgH="457200" progId="Equation.KSEE3">
                  <p:embed/>
                </p:oleObj>
              </mc:Choice>
              <mc:Fallback>
                <p:oleObj name="" r:id="rId1" imgW="1777365" imgH="4572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989347" y="3185532"/>
                        <a:ext cx="1969872" cy="5067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682447" y="3632070"/>
          <a:ext cx="1213485" cy="5137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84" name="" r:id="rId3" imgW="1079500" imgH="457200" progId="Equation.KSEE3">
                  <p:embed/>
                </p:oleObj>
              </mc:Choice>
              <mc:Fallback>
                <p:oleObj name="" r:id="rId3" imgW="1079500" imgH="4572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2447" y="3632070"/>
                        <a:ext cx="1213485" cy="5137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文本框 15"/>
          <p:cNvSpPr txBox="1"/>
          <p:nvPr/>
        </p:nvSpPr>
        <p:spPr>
          <a:xfrm>
            <a:off x="543983" y="-41716"/>
            <a:ext cx="1473200" cy="4768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zh-CN" altLang="en-US" sz="2500" b="1" dirty="0" smtClean="0">
                <a:latin typeface="宋体" panose="02010600030101010101" pitchFamily="2" charset="-122"/>
              </a:rPr>
              <a:t>连接中考</a:t>
            </a:r>
            <a:endParaRPr lang="zh-CN" altLang="en-US" sz="25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7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70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70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53" grpId="0" uiExpand="1" build="p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7" name="矩形 6266"/>
          <p:cNvSpPr/>
          <p:nvPr/>
        </p:nvSpPr>
        <p:spPr>
          <a:xfrm>
            <a:off x="625475" y="622935"/>
            <a:ext cx="7892415" cy="35985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ctr">
              <a:lnSpc>
                <a:spcPct val="190000"/>
              </a:lnSpc>
            </a:pPr>
            <a:r>
              <a:rPr lang="en-US" altLang="zh-CN" sz="2400" b="1" dirty="0">
                <a:solidFill>
                  <a:schemeClr val="hlink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</a:t>
            </a:r>
            <a:endParaRPr lang="zh-CN" altLang="en-US" sz="2400" b="1" dirty="0">
              <a:solidFill>
                <a:schemeClr val="hlink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lvl="0">
              <a:lnSpc>
                <a:spcPct val="190000"/>
              </a:lnSpc>
            </a:pPr>
            <a:r>
              <a:rPr lang="en-US" sz="2400" b="1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1.</a:t>
            </a:r>
            <a:r>
              <a:rPr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方程</a:t>
            </a:r>
            <a:r>
              <a:rPr 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　　　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</a:t>
            </a:r>
            <a:r>
              <a:rPr sz="2400" b="1" dirty="0" smtClean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3</a:t>
            </a:r>
            <a:r>
              <a:rPr sz="2400" b="1" i="1" dirty="0" smtClean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x</a:t>
            </a:r>
            <a:r>
              <a:rPr sz="2400" b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＋</a:t>
            </a:r>
            <a:r>
              <a:rPr sz="2400" b="1" i="1" dirty="0" smtClean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y</a:t>
            </a:r>
            <a:r>
              <a:rPr lang="zh-CN" altLang="en-US" sz="2400" b="1" dirty="0" smtClean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＋</a:t>
            </a:r>
            <a:r>
              <a:rPr lang="en-US" altLang="zh-CN" sz="2400" b="1" i="1" dirty="0" smtClean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z</a:t>
            </a:r>
            <a:r>
              <a:rPr sz="2400" b="1" dirty="0" smtClean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＝</a:t>
            </a:r>
            <a:r>
              <a:rPr sz="2400" b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0,2</a:t>
            </a:r>
            <a:r>
              <a:rPr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x</a:t>
            </a:r>
            <a:r>
              <a:rPr sz="2400" b="1" dirty="0" smtClean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＋</a:t>
            </a:r>
            <a:r>
              <a:rPr lang="en-US" sz="2400" b="1" dirty="0" smtClean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8</a:t>
            </a:r>
            <a:r>
              <a:rPr sz="2400" b="1" i="1" dirty="0" smtClean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y</a:t>
            </a:r>
            <a:r>
              <a:rPr sz="2400" b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＝</a:t>
            </a:r>
            <a:r>
              <a:rPr sz="2400" b="1" dirty="0" smtClean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1,</a:t>
            </a:r>
            <a:r>
              <a:rPr lang="en-US" sz="2400" b="1" dirty="0" smtClean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6</a:t>
            </a:r>
            <a:r>
              <a:rPr sz="2400" b="1" i="1" dirty="0" smtClean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x</a:t>
            </a:r>
            <a:r>
              <a:rPr sz="2400" b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＋</a:t>
            </a:r>
            <a:r>
              <a:rPr sz="2400" b="1" i="1" dirty="0" smtClean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y</a:t>
            </a:r>
            <a:r>
              <a:rPr sz="2400" b="1" dirty="0" smtClean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－2</a:t>
            </a:r>
            <a:r>
              <a:rPr lang="en-US" sz="2400" b="1" i="1" dirty="0" smtClean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z</a:t>
            </a:r>
            <a:r>
              <a:rPr sz="2400" b="1" dirty="0" smtClean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＝0，</a:t>
            </a:r>
            <a:r>
              <a:rPr sz="2400" b="1" i="1" dirty="0" smtClean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x</a:t>
            </a:r>
            <a:r>
              <a:rPr sz="2400" b="1" baseline="30000" dirty="0" smtClean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sz="2400" b="1" dirty="0" smtClean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－</a:t>
            </a:r>
            <a:r>
              <a:rPr lang="en-US" sz="2400" b="1" i="1" dirty="0" smtClean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y</a:t>
            </a:r>
            <a:r>
              <a:rPr sz="2400" b="1" dirty="0" smtClean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＋</a:t>
            </a:r>
            <a:r>
              <a:rPr sz="2400" b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1＝0</a:t>
            </a: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中</a:t>
            </a:r>
            <a:r>
              <a:rPr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三</a:t>
            </a:r>
            <a:r>
              <a:rPr sz="2400" b="1" dirty="0" err="1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元一次方程的个数是</a:t>
            </a:r>
            <a:r>
              <a:rPr sz="2400" b="1" dirty="0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(    </a:t>
            </a: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)　　　　　　　　　　　　　　　　　　</a:t>
            </a:r>
            <a:endParaRPr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lvl="0">
              <a:lnSpc>
                <a:spcPct val="190000"/>
              </a:lnSpc>
            </a:pPr>
            <a:r>
              <a:rPr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sz="2400" b="1" dirty="0" smtClean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A</a:t>
            </a:r>
            <a:r>
              <a:rPr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. 1个　　  </a:t>
            </a:r>
            <a:r>
              <a:rPr 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			</a:t>
            </a:r>
            <a:r>
              <a:rPr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B. 2个　 </a:t>
            </a:r>
            <a:endParaRPr sz="2400" b="1" dirty="0"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lvl="0">
              <a:lnSpc>
                <a:spcPct val="190000"/>
              </a:lnSpc>
            </a:pPr>
            <a:r>
              <a:rPr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  C. 3个 　 </a:t>
            </a:r>
            <a:r>
              <a:rPr 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	</a:t>
            </a:r>
            <a:r>
              <a:rPr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en-US"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		</a:t>
            </a:r>
            <a:r>
              <a:rPr sz="2400" b="1" dirty="0"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D. 4个</a:t>
            </a:r>
            <a:endParaRPr sz="2400" b="1" dirty="0"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303372" y="2249025"/>
            <a:ext cx="421958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l"/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B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grpSp>
        <p:nvGrpSpPr>
          <p:cNvPr id="2" name="组合 7"/>
          <p:cNvGrpSpPr/>
          <p:nvPr/>
        </p:nvGrpSpPr>
        <p:grpSpPr>
          <a:xfrm>
            <a:off x="3312847" y="518795"/>
            <a:ext cx="2480310" cy="492828"/>
            <a:chOff x="5083" y="1100"/>
            <a:chExt cx="3905" cy="778"/>
          </a:xfrm>
        </p:grpSpPr>
        <p:grpSp>
          <p:nvGrpSpPr>
            <p:cNvPr id="6" name="组合 1"/>
            <p:cNvGrpSpPr>
              <a:grpSpLocks noChangeAspect="1"/>
            </p:cNvGrpSpPr>
            <p:nvPr/>
          </p:nvGrpSpPr>
          <p:grpSpPr>
            <a:xfrm>
              <a:off x="5138" y="1168"/>
              <a:ext cx="3797" cy="710"/>
              <a:chOff x="3564387" y="597378"/>
              <a:chExt cx="2247990" cy="419195"/>
            </a:xfrm>
          </p:grpSpPr>
          <p:sp>
            <p:nvSpPr>
              <p:cNvPr id="10" name="缺角矩形 9"/>
              <p:cNvSpPr/>
              <p:nvPr/>
            </p:nvSpPr>
            <p:spPr>
              <a:xfrm rot="3000000">
                <a:off x="4021485" y="597560"/>
                <a:ext cx="419195" cy="418816"/>
              </a:xfrm>
              <a:prstGeom prst="plaqu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缺角矩形 10"/>
              <p:cNvSpPr/>
              <p:nvPr/>
            </p:nvSpPr>
            <p:spPr>
              <a:xfrm rot="3000000">
                <a:off x="4478774" y="597557"/>
                <a:ext cx="419195" cy="418815"/>
              </a:xfrm>
              <a:prstGeom prst="plaqu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缺角矩形 11"/>
              <p:cNvSpPr/>
              <p:nvPr/>
            </p:nvSpPr>
            <p:spPr>
              <a:xfrm rot="3000000">
                <a:off x="4936073" y="597560"/>
                <a:ext cx="419195" cy="418816"/>
              </a:xfrm>
              <a:prstGeom prst="plaque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3" name="缺角矩形 12"/>
              <p:cNvSpPr/>
              <p:nvPr/>
            </p:nvSpPr>
            <p:spPr>
              <a:xfrm rot="3000000">
                <a:off x="3564186" y="597557"/>
                <a:ext cx="419195" cy="418815"/>
              </a:xfrm>
              <a:prstGeom prst="plaqu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4" name="缺角矩形 13"/>
              <p:cNvSpPr/>
              <p:nvPr/>
            </p:nvSpPr>
            <p:spPr>
              <a:xfrm rot="3000000">
                <a:off x="5393361" y="597557"/>
                <a:ext cx="419195" cy="418815"/>
              </a:xfrm>
              <a:prstGeom prst="plaque">
                <a:avLst/>
              </a:pr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5" name="TextBox 15"/>
            <p:cNvSpPr txBox="1"/>
            <p:nvPr/>
          </p:nvSpPr>
          <p:spPr>
            <a:xfrm>
              <a:off x="5083" y="1100"/>
              <a:ext cx="3905" cy="75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dist" eaLnBrk="0" hangingPunct="0"/>
              <a:r>
                <a:rPr lang="zh-CN" altLang="en-US" sz="25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基础巩固题</a:t>
              </a:r>
              <a:endParaRPr lang="zh-CN" altLang="en-US" sz="25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-11584" y="-62493"/>
            <a:ext cx="2017395" cy="478155"/>
            <a:chOff x="3" y="-8"/>
            <a:chExt cx="3177" cy="753"/>
          </a:xfrm>
        </p:grpSpPr>
        <p:cxnSp>
          <p:nvCxnSpPr>
            <p:cNvPr id="21" name="直线连接符 19"/>
            <p:cNvCxnSpPr/>
            <p:nvPr/>
          </p:nvCxnSpPr>
          <p:spPr>
            <a:xfrm>
              <a:off x="3" y="730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22" name="文本框 20"/>
            <p:cNvSpPr txBox="1"/>
            <p:nvPr/>
          </p:nvSpPr>
          <p:spPr>
            <a:xfrm>
              <a:off x="870" y="-8"/>
              <a:ext cx="2310" cy="7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rPr>
                <a:t>课堂检测</a:t>
              </a:r>
              <a:endPara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3" name="Freeform 74"/>
            <p:cNvSpPr>
              <a:spLocks noChangeAspect="1" noEditPoints="1"/>
            </p:cNvSpPr>
            <p:nvPr/>
          </p:nvSpPr>
          <p:spPr bwMode="auto">
            <a:xfrm>
              <a:off x="248" y="158"/>
              <a:ext cx="568" cy="503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1583194" y="1416422"/>
          <a:ext cx="1181100" cy="70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3" name="Equation" r:id="rId1" imgW="15849600" imgH="9448800" progId="Equation.DSMT4">
                  <p:embed/>
                </p:oleObj>
              </mc:Choice>
              <mc:Fallback>
                <p:oleObj name="Equation" r:id="rId1" imgW="15849600" imgH="9448800" progId="Equation.DSMT4">
                  <p:embed/>
                  <p:pic>
                    <p:nvPicPr>
                      <p:cNvPr id="0" name="图片 153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83194" y="1416422"/>
                        <a:ext cx="1181100" cy="704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/>
          <p:nvPr/>
        </p:nvSpPr>
        <p:spPr>
          <a:xfrm>
            <a:off x="630555" y="1191816"/>
            <a:ext cx="817245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2.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若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x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＋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y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＋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3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z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＝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10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，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4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x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＋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3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y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＋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z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＝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15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，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则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x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＋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y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＋</a:t>
            </a:r>
            <a:r>
              <a:rPr lang="en-US" altLang="zh-CN" sz="2400" b="1" i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Times New Roman" panose="02020603050405020304" charset="0"/>
              </a:rPr>
              <a:t>z</a:t>
            </a:r>
            <a:r>
              <a:rPr lang="zh-CN" altLang="en-US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的值为（       </a:t>
            </a:r>
            <a:r>
              <a:rPr lang="zh-CN" altLang="en-US" sz="2400" b="1" dirty="0" smtClean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 ）</a:t>
            </a:r>
            <a:endParaRPr lang="zh-CN" altLang="en-US" sz="2400" b="1" dirty="0">
              <a:solidFill>
                <a:schemeClr val="tx1"/>
              </a:solidFill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A.2      </a:t>
            </a:r>
            <a:r>
              <a:rPr lang="en-US" altLang="zh-CN" sz="2400" b="1" dirty="0" smtClean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           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B.3       </a:t>
            </a:r>
            <a:r>
              <a:rPr lang="en-US" altLang="zh-CN" sz="2400" b="1" dirty="0" smtClean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         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C.4       </a:t>
            </a:r>
            <a:r>
              <a:rPr lang="en-US" altLang="zh-CN" sz="2400" b="1" dirty="0" smtClean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          </a:t>
            </a:r>
            <a:r>
              <a:rPr lang="en-US" altLang="zh-CN" sz="2400" b="1" dirty="0">
                <a:solidFill>
                  <a:schemeClr val="tx1"/>
                </a:solidFill>
                <a:latin typeface="+mn-lt"/>
                <a:ea typeface="楷体" panose="02010609060101010101" pitchFamily="49" charset="-122"/>
                <a:cs typeface="楷体" panose="02010609060101010101" pitchFamily="49" charset="-122"/>
              </a:rPr>
              <a:t>D.5</a:t>
            </a:r>
            <a:endParaRPr lang="en-US" altLang="zh-CN" sz="2400" b="1" dirty="0">
              <a:solidFill>
                <a:schemeClr val="tx1"/>
              </a:solidFill>
              <a:latin typeface="+mn-lt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138243" name="Text Box 3"/>
          <p:cNvSpPr txBox="1"/>
          <p:nvPr/>
        </p:nvSpPr>
        <p:spPr>
          <a:xfrm>
            <a:off x="832537" y="2878367"/>
            <a:ext cx="7440930" cy="14198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800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解</a:t>
            </a: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析</a:t>
            </a:r>
            <a:r>
              <a:rPr lang="en-US" altLang="zh-CN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:</a:t>
            </a:r>
            <a:r>
              <a:rPr lang="en-US" altLang="zh-CN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通过观察未知数的系数，可采取两个方程相加得，</a:t>
            </a:r>
            <a:r>
              <a:rPr lang="en-US" altLang="zh-CN" sz="2400" b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5</a:t>
            </a:r>
            <a:r>
              <a:rPr lang="en-US" altLang="zh-CN" sz="2400" b="1" i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x</a:t>
            </a:r>
            <a:r>
              <a:rPr lang="en-US" altLang="zh-CN" sz="2400" b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+5</a:t>
            </a:r>
            <a:r>
              <a:rPr lang="en-US" altLang="zh-CN" sz="2400" b="1" i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y</a:t>
            </a:r>
            <a:r>
              <a:rPr lang="en-US" altLang="zh-CN" sz="2400" b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+5</a:t>
            </a:r>
            <a:r>
              <a:rPr lang="en-US" altLang="zh-CN" sz="2400" b="1" i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z</a:t>
            </a:r>
            <a:r>
              <a:rPr lang="en-US" altLang="zh-CN" sz="2400" b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=25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，所以</a:t>
            </a:r>
            <a:r>
              <a:rPr lang="en-US" altLang="zh-CN" sz="2400" b="1" i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x</a:t>
            </a:r>
            <a:r>
              <a:rPr lang="en-US" altLang="zh-CN" sz="2400" b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+</a:t>
            </a:r>
            <a:r>
              <a:rPr lang="en-US" altLang="zh-CN" sz="2400" b="1" i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y</a:t>
            </a:r>
            <a:r>
              <a:rPr lang="en-US" altLang="zh-CN" sz="2400" b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+</a:t>
            </a:r>
            <a:r>
              <a:rPr lang="en-US" altLang="zh-CN" sz="2400" b="1" i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z</a:t>
            </a:r>
            <a:r>
              <a:rPr lang="en-US" altLang="zh-CN" sz="2400" b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=5</a:t>
            </a:r>
            <a:r>
              <a:rPr lang="en-US" altLang="zh-CN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.</a:t>
            </a:r>
            <a:endParaRPr lang="en-US" altLang="zh-CN" sz="2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18964" y="1838245"/>
            <a:ext cx="48101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  <a:sym typeface="Arial" panose="020B0604020202020204" pitchFamily="34" charset="0"/>
              </a:rPr>
              <a:t>D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-11584" y="-62493"/>
            <a:ext cx="2017395" cy="478155"/>
            <a:chOff x="3" y="-8"/>
            <a:chExt cx="3177" cy="753"/>
          </a:xfrm>
        </p:grpSpPr>
        <p:cxnSp>
          <p:nvCxnSpPr>
            <p:cNvPr id="29" name="直线连接符 19"/>
            <p:cNvCxnSpPr/>
            <p:nvPr/>
          </p:nvCxnSpPr>
          <p:spPr>
            <a:xfrm>
              <a:off x="3" y="730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30" name="文本框 20"/>
            <p:cNvSpPr txBox="1"/>
            <p:nvPr/>
          </p:nvSpPr>
          <p:spPr>
            <a:xfrm>
              <a:off x="870" y="-8"/>
              <a:ext cx="2310" cy="7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rPr>
                <a:t>课堂检测</a:t>
              </a:r>
              <a:endPara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31" name="Freeform 74"/>
            <p:cNvSpPr>
              <a:spLocks noChangeAspect="1" noEditPoints="1"/>
            </p:cNvSpPr>
            <p:nvPr/>
          </p:nvSpPr>
          <p:spPr bwMode="auto">
            <a:xfrm>
              <a:off x="248" y="158"/>
              <a:ext cx="568" cy="503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8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3" grpId="0"/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3"/>
          <p:cNvSpPr txBox="1"/>
          <p:nvPr/>
        </p:nvSpPr>
        <p:spPr>
          <a:xfrm>
            <a:off x="758825" y="1423670"/>
            <a:ext cx="794004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3.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解方程组                                        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spcBef>
                <a:spcPct val="50000"/>
              </a:spcBef>
            </a:pP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则</a:t>
            </a:r>
            <a:r>
              <a:rPr lang="en-US" altLang="zh-CN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x</a:t>
            </a:r>
            <a:r>
              <a:rPr lang="zh-CN" altLang="en-US" sz="2400" b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＝</a:t>
            </a:r>
            <a:r>
              <a:rPr lang="en-US" altLang="zh-CN" sz="2400" b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_____</a:t>
            </a:r>
            <a:r>
              <a:rPr lang="zh-CN" altLang="en-US" sz="2400" b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，</a:t>
            </a:r>
            <a:r>
              <a:rPr lang="en-US" altLang="zh-CN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y</a:t>
            </a:r>
            <a:r>
              <a:rPr lang="zh-CN" altLang="en-US" sz="2400" b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＝</a:t>
            </a:r>
            <a:r>
              <a:rPr lang="en-US" altLang="zh-CN" sz="2400" b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______</a:t>
            </a:r>
            <a:r>
              <a:rPr lang="zh-CN" altLang="en-US" sz="2400" b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，</a:t>
            </a:r>
            <a:r>
              <a:rPr lang="en-US" altLang="zh-CN" sz="2400" b="1" i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z</a:t>
            </a:r>
            <a:r>
              <a:rPr lang="zh-CN" altLang="en-US" sz="2400" b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＝</a:t>
            </a:r>
            <a:r>
              <a:rPr lang="en-US" altLang="zh-CN" sz="2400" b="1" dirty="0"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_______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.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15363" name="AutoShape 5"/>
          <p:cNvSpPr/>
          <p:nvPr/>
        </p:nvSpPr>
        <p:spPr>
          <a:xfrm>
            <a:off x="2532379" y="1321271"/>
            <a:ext cx="133747" cy="813594"/>
          </a:xfrm>
          <a:prstGeom prst="leftBrace">
            <a:avLst>
              <a:gd name="adj1" fmla="val 96164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>
              <a:spcBef>
                <a:spcPct val="20000"/>
              </a:spcBef>
            </a:pPr>
            <a:endParaRPr lang="zh-CN" altLang="en-US" sz="1800" dirty="0">
              <a:latin typeface="Times New Roman" panose="02020603050405020304" charset="0"/>
              <a:ea typeface="黑体" panose="02010609060101010101" pitchFamily="49" charset="-122"/>
            </a:endParaRPr>
          </a:p>
        </p:txBody>
      </p:sp>
      <p:sp>
        <p:nvSpPr>
          <p:cNvPr id="15364" name="Text Box 6"/>
          <p:cNvSpPr txBox="1"/>
          <p:nvPr/>
        </p:nvSpPr>
        <p:spPr>
          <a:xfrm>
            <a:off x="2809875" y="1128786"/>
            <a:ext cx="2158365" cy="37274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just"/>
            <a:r>
              <a:rPr lang="en-US" altLang="zh-CN" sz="2400" b="1" i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x</a:t>
            </a:r>
            <a:r>
              <a:rPr lang="zh-CN" altLang="en-US" sz="24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＋</a:t>
            </a:r>
            <a:r>
              <a:rPr lang="en-US" altLang="zh-CN" sz="2400" b="1" i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y</a:t>
            </a:r>
            <a:r>
              <a:rPr lang="zh-CN" altLang="en-US" sz="2400" b="1" i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－</a:t>
            </a:r>
            <a:r>
              <a:rPr lang="en-US" altLang="zh-CN" sz="2400" b="1" i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z</a:t>
            </a:r>
            <a:r>
              <a:rPr lang="zh-CN" altLang="en-US" sz="24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＝</a:t>
            </a:r>
            <a:r>
              <a:rPr lang="en-US" altLang="zh-CN" sz="24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11</a:t>
            </a:r>
            <a:r>
              <a:rPr lang="zh-CN" altLang="en-US" sz="24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，</a:t>
            </a:r>
            <a:endParaRPr lang="zh-CN" altLang="en-US" sz="2400" b="1" dirty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15365" name="Text Box 7"/>
          <p:cNvSpPr txBox="1"/>
          <p:nvPr/>
        </p:nvSpPr>
        <p:spPr>
          <a:xfrm>
            <a:off x="2839482" y="1501214"/>
            <a:ext cx="1718072" cy="370285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/>
          <a:lstStyle/>
          <a:p>
            <a:r>
              <a:rPr lang="en-US" altLang="zh-CN" sz="2400" b="1" i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y</a:t>
            </a:r>
            <a:r>
              <a:rPr lang="zh-CN" altLang="en-US" sz="24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＋</a:t>
            </a:r>
            <a:r>
              <a:rPr lang="en-US" altLang="zh-CN" sz="2400" b="1" i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z</a:t>
            </a:r>
            <a:r>
              <a:rPr lang="zh-CN" altLang="en-US" sz="2400" b="1" i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－</a:t>
            </a:r>
            <a:r>
              <a:rPr lang="en-US" altLang="zh-CN" sz="2400" b="1" i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x</a:t>
            </a:r>
            <a:r>
              <a:rPr lang="zh-CN" altLang="en-US" sz="24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＝</a:t>
            </a:r>
            <a:r>
              <a:rPr lang="en-US" altLang="zh-CN" sz="24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5</a:t>
            </a:r>
            <a:r>
              <a:rPr lang="zh-CN" altLang="en-US" sz="2400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，</a:t>
            </a:r>
            <a:endParaRPr lang="zh-CN" altLang="en-US" sz="2400" dirty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15366" name="Text Box 8"/>
          <p:cNvSpPr txBox="1"/>
          <p:nvPr/>
        </p:nvSpPr>
        <p:spPr>
          <a:xfrm>
            <a:off x="2808021" y="1876499"/>
            <a:ext cx="1953815" cy="258366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just"/>
            <a:r>
              <a:rPr lang="en-US" altLang="zh-CN" sz="2400" b="1" i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z</a:t>
            </a:r>
            <a:r>
              <a:rPr lang="zh-CN" altLang="en-US" sz="24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＋</a:t>
            </a:r>
            <a:r>
              <a:rPr lang="en-US" altLang="zh-CN" sz="2400" b="1" i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x</a:t>
            </a:r>
            <a:r>
              <a:rPr lang="zh-CN" altLang="en-US" sz="2400" b="1" i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－</a:t>
            </a:r>
            <a:r>
              <a:rPr lang="en-US" altLang="zh-CN" sz="2400" b="1" i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y</a:t>
            </a:r>
            <a:r>
              <a:rPr lang="zh-CN" altLang="en-US" sz="24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＝</a:t>
            </a:r>
            <a:r>
              <a:rPr lang="en-US" altLang="zh-CN" sz="2400" b="1" dirty="0">
                <a:latin typeface="Times New Roman" panose="02020603050405020304" charset="0"/>
                <a:ea typeface="黑体" panose="02010609060101010101" pitchFamily="49" charset="-122"/>
                <a:cs typeface="Times New Roman" panose="02020603050405020304" charset="0"/>
              </a:rPr>
              <a:t>1.</a:t>
            </a:r>
            <a:endParaRPr lang="en-US" altLang="zh-CN" sz="2400" b="1" dirty="0">
              <a:latin typeface="Times New Roman" panose="02020603050405020304" charset="0"/>
              <a:ea typeface="黑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15367" name="Rectangle 10"/>
          <p:cNvSpPr/>
          <p:nvPr/>
        </p:nvSpPr>
        <p:spPr>
          <a:xfrm>
            <a:off x="4968875" y="1128786"/>
            <a:ext cx="523875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charset="0"/>
                <a:ea typeface="黑体" panose="02010609060101010101" pitchFamily="49" charset="-122"/>
              </a:rPr>
              <a:t>①</a:t>
            </a:r>
            <a:endParaRPr lang="en-US" altLang="zh-CN" sz="2400" b="1" dirty="0">
              <a:latin typeface="Times New Roman" panose="02020603050405020304" charset="0"/>
              <a:ea typeface="黑体" panose="02010609060101010101" pitchFamily="49" charset="-122"/>
            </a:endParaRPr>
          </a:p>
          <a:p>
            <a:r>
              <a:rPr lang="en-US" altLang="zh-CN" sz="2400" b="1" dirty="0">
                <a:latin typeface="Times New Roman" panose="02020603050405020304" charset="0"/>
                <a:ea typeface="黑体" panose="02010609060101010101" pitchFamily="49" charset="-122"/>
              </a:rPr>
              <a:t>②</a:t>
            </a:r>
            <a:endParaRPr lang="en-US" altLang="zh-CN" sz="2400" b="1" dirty="0">
              <a:latin typeface="Times New Roman" panose="02020603050405020304" charset="0"/>
              <a:ea typeface="黑体" panose="02010609060101010101" pitchFamily="49" charset="-122"/>
            </a:endParaRPr>
          </a:p>
          <a:p>
            <a:r>
              <a:rPr lang="en-US" altLang="zh-CN" sz="2400" b="1" dirty="0">
                <a:latin typeface="Times New Roman" panose="02020603050405020304" charset="0"/>
                <a:ea typeface="黑体" panose="02010609060101010101" pitchFamily="49" charset="-122"/>
              </a:rPr>
              <a:t>③</a:t>
            </a:r>
            <a:endParaRPr lang="en-US" altLang="zh-CN" sz="2400" b="1" dirty="0">
              <a:latin typeface="Times New Roman" panose="02020603050405020304" charset="0"/>
              <a:ea typeface="黑体" panose="02010609060101010101" pitchFamily="49" charset="-122"/>
            </a:endParaRPr>
          </a:p>
        </p:txBody>
      </p:sp>
      <p:sp>
        <p:nvSpPr>
          <p:cNvPr id="137229" name="Text Box 13"/>
          <p:cNvSpPr txBox="1"/>
          <p:nvPr/>
        </p:nvSpPr>
        <p:spPr>
          <a:xfrm>
            <a:off x="758825" y="3051971"/>
            <a:ext cx="7940040" cy="1769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解析：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通过观察未知数的系数，可采取① 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+②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求出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y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， </a:t>
            </a:r>
            <a:endParaRPr lang="en-US" altLang="zh-CN" sz="2400" b="1" dirty="0" smtClean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400" b="1" dirty="0" smtClean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②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+ ③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求出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z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，最后再将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y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与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z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的值代入任何一个方程求出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</a:rPr>
              <a:t>x</a:t>
            </a:r>
            <a:r>
              <a: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即可</a:t>
            </a:r>
            <a:r>
              <a:rPr lang="en-US" altLang="zh-CN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.</a:t>
            </a:r>
            <a:endParaRPr lang="en-US" altLang="zh-CN" sz="2400" b="1" dirty="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95542" y="2480459"/>
            <a:ext cx="45124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6</a:t>
            </a:r>
            <a:endParaRPr lang="en-US" altLang="zh-CN" sz="24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413760" y="2526814"/>
            <a:ext cx="45124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8</a:t>
            </a:r>
            <a:endParaRPr lang="en-US" altLang="zh-CN" sz="24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058728" y="2480777"/>
            <a:ext cx="45243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3</a:t>
            </a:r>
            <a:endParaRPr lang="en-US" altLang="zh-CN" sz="24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-11584" y="-62493"/>
            <a:ext cx="2017395" cy="478155"/>
            <a:chOff x="3" y="-8"/>
            <a:chExt cx="3177" cy="753"/>
          </a:xfrm>
        </p:grpSpPr>
        <p:cxnSp>
          <p:nvCxnSpPr>
            <p:cNvPr id="34" name="直线连接符 19"/>
            <p:cNvCxnSpPr/>
            <p:nvPr/>
          </p:nvCxnSpPr>
          <p:spPr>
            <a:xfrm>
              <a:off x="3" y="730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35" name="文本框 20"/>
            <p:cNvSpPr txBox="1"/>
            <p:nvPr/>
          </p:nvSpPr>
          <p:spPr>
            <a:xfrm>
              <a:off x="870" y="-8"/>
              <a:ext cx="2310" cy="7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rPr>
                <a:t>课堂检测</a:t>
              </a:r>
              <a:endPara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36" name="Freeform 74"/>
            <p:cNvSpPr>
              <a:spLocks noChangeAspect="1" noEditPoints="1"/>
            </p:cNvSpPr>
            <p:nvPr/>
          </p:nvSpPr>
          <p:spPr bwMode="auto">
            <a:xfrm>
              <a:off x="248" y="158"/>
              <a:ext cx="568" cy="503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29" grpId="0"/>
      <p:bldP spid="2" grpId="0"/>
      <p:bldP spid="3" grpId="0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文本框 99"/>
          <p:cNvSpPr txBox="1"/>
          <p:nvPr/>
        </p:nvSpPr>
        <p:spPr>
          <a:xfrm>
            <a:off x="778344" y="977355"/>
            <a:ext cx="8186420" cy="120032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若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|a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－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b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－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1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|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＋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(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b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－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a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＋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c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)</a:t>
            </a:r>
            <a:r>
              <a:rPr lang="en-US" altLang="zh-CN" sz="2400" b="1" baseline="30000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＋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|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2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c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－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b|</a:t>
            </a: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＝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0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</a:t>
            </a:r>
            <a:endParaRPr lang="zh-CN" altLang="en-US" sz="24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indent="266700">
              <a:lnSpc>
                <a:spcPct val="150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求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a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，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b</a:t>
            </a:r>
            <a:r>
              <a:rPr lang="zh-CN" altLang="en-US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，</a:t>
            </a:r>
            <a:r>
              <a:rPr lang="en-US" altLang="zh-CN" sz="2400" b="1" i="1" dirty="0">
                <a:solidFill>
                  <a:schemeClr val="tx1"/>
                </a:solidFill>
                <a:latin typeface="Times New Roman" panose="02020603050405020304" charset="0"/>
                <a:ea typeface="楷体" panose="02010609060101010101" pitchFamily="49" charset="-122"/>
                <a:cs typeface="Times New Roman" panose="02020603050405020304" charset="0"/>
              </a:rPr>
              <a:t>c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的值．</a:t>
            </a:r>
            <a:endParaRPr lang="zh-CN" altLang="en-US" sz="24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20914" y="1955165"/>
            <a:ext cx="8100345" cy="26930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</a:rPr>
              <a:t>解：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因为三个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非负数的和等于</a:t>
            </a:r>
            <a:r>
              <a:rPr lang="en-US" altLang="zh-CN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0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，所以每个非负数都为</a:t>
            </a:r>
            <a:r>
              <a:rPr lang="en-US" altLang="zh-CN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0.</a:t>
            </a:r>
            <a:endParaRPr lang="en-US" altLang="zh-CN" sz="2400" b="1" dirty="0">
              <a:latin typeface="+mn-lt"/>
              <a:ea typeface="仿宋" panose="02010609060101010101" charset="-122"/>
              <a:cs typeface="仿宋" panose="02010609060101010101" charset="-122"/>
            </a:endParaRPr>
          </a:p>
          <a:p>
            <a:pPr indent="266700">
              <a:lnSpc>
                <a:spcPct val="150000"/>
              </a:lnSpc>
              <a:spcBef>
                <a:spcPts val="1800"/>
              </a:spcBef>
            </a:pPr>
            <a:r>
              <a:rPr lang="zh-CN" altLang="en-US" sz="2400" b="1" dirty="0" smtClean="0">
                <a:latin typeface="+mn-lt"/>
                <a:ea typeface="仿宋" panose="02010609060101010101" charset="-122"/>
                <a:cs typeface="仿宋" panose="02010609060101010101" charset="-122"/>
              </a:rPr>
              <a:t>        可</a:t>
            </a:r>
            <a:r>
              <a:rPr lang="zh-CN" altLang="en-US" sz="2400" b="1" dirty="0">
                <a:latin typeface="+mn-lt"/>
                <a:ea typeface="仿宋" panose="02010609060101010101" charset="-122"/>
                <a:cs typeface="仿宋" panose="02010609060101010101" charset="-122"/>
              </a:rPr>
              <a:t>得方程组                      </a:t>
            </a:r>
            <a:endParaRPr lang="zh-CN" altLang="en-US" sz="2400" b="1" dirty="0">
              <a:latin typeface="+mn-lt"/>
              <a:ea typeface="仿宋" panose="02010609060101010101" charset="-122"/>
              <a:cs typeface="仿宋" panose="02010609060101010101" charset="-122"/>
            </a:endParaRPr>
          </a:p>
          <a:p>
            <a:pPr indent="266700">
              <a:lnSpc>
                <a:spcPct val="150000"/>
              </a:lnSpc>
            </a:pPr>
            <a:endParaRPr lang="zh-CN" altLang="en-US" sz="2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宋体" panose="02010600030101010101" pitchFamily="2" charset="-122"/>
            </a:endParaRPr>
          </a:p>
          <a:p>
            <a:pPr indent="266700">
              <a:lnSpc>
                <a:spcPct val="150000"/>
              </a:lnSpc>
              <a:spcBef>
                <a:spcPts val="1200"/>
              </a:spcBef>
            </a:pPr>
            <a:r>
              <a:rPr lang="zh-CN" altLang="en-US" sz="2400" b="1" dirty="0" smtClean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    解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得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graphicFrame>
        <p:nvGraphicFramePr>
          <p:cNvPr id="3" name="对象 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181078" y="2595299"/>
          <a:ext cx="1709738" cy="1258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04" name="Equation" r:id="rId1" imgW="23164800" imgH="17068800" progId="Equation.DSMT4">
                  <p:embed/>
                </p:oleObj>
              </mc:Choice>
              <mc:Fallback>
                <p:oleObj name="Equation" r:id="rId1" imgW="23164800" imgH="170688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81078" y="2595299"/>
                        <a:ext cx="1709738" cy="12588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134410" y="3755368"/>
          <a:ext cx="956310" cy="12471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05" name="Equation" r:id="rId3" imgW="13106400" imgH="17068800" progId="Equation.DSMT4">
                  <p:embed/>
                </p:oleObj>
              </mc:Choice>
              <mc:Fallback>
                <p:oleObj name="Equation" r:id="rId3" imgW="13106400" imgH="170688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34410" y="3755368"/>
                        <a:ext cx="956310" cy="12471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7769" name="组合 6"/>
          <p:cNvGrpSpPr/>
          <p:nvPr/>
        </p:nvGrpSpPr>
        <p:grpSpPr>
          <a:xfrm>
            <a:off x="3306315" y="522147"/>
            <a:ext cx="2480310" cy="500049"/>
            <a:chOff x="5060" y="904"/>
            <a:chExt cx="3905" cy="787"/>
          </a:xfrm>
        </p:grpSpPr>
        <p:grpSp>
          <p:nvGrpSpPr>
            <p:cNvPr id="117770" name="组合 21"/>
            <p:cNvGrpSpPr>
              <a:grpSpLocks noChangeAspect="1"/>
            </p:cNvGrpSpPr>
            <p:nvPr/>
          </p:nvGrpSpPr>
          <p:grpSpPr>
            <a:xfrm>
              <a:off x="5115" y="984"/>
              <a:ext cx="3797" cy="707"/>
              <a:chOff x="3564387" y="597378"/>
              <a:chExt cx="2247990" cy="419195"/>
            </a:xfrm>
          </p:grpSpPr>
          <p:sp>
            <p:nvSpPr>
              <p:cNvPr id="23" name="缺角矩形 22"/>
              <p:cNvSpPr/>
              <p:nvPr/>
            </p:nvSpPr>
            <p:spPr>
              <a:xfrm rot="3000000">
                <a:off x="4021480" y="597557"/>
                <a:ext cx="419195" cy="418815"/>
              </a:xfrm>
              <a:prstGeom prst="plaqu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4" name="缺角矩形 23"/>
              <p:cNvSpPr/>
              <p:nvPr/>
            </p:nvSpPr>
            <p:spPr>
              <a:xfrm rot="3000000">
                <a:off x="4478779" y="597560"/>
                <a:ext cx="419195" cy="418816"/>
              </a:xfrm>
              <a:prstGeom prst="plaqu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5" name="缺角矩形 24"/>
              <p:cNvSpPr/>
              <p:nvPr/>
            </p:nvSpPr>
            <p:spPr>
              <a:xfrm rot="3000000">
                <a:off x="4936066" y="597557"/>
                <a:ext cx="419195" cy="418815"/>
              </a:xfrm>
              <a:prstGeom prst="plaque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缺角矩形 11"/>
              <p:cNvSpPr/>
              <p:nvPr/>
            </p:nvSpPr>
            <p:spPr>
              <a:xfrm rot="3000000">
                <a:off x="3564192" y="597560"/>
                <a:ext cx="419195" cy="418816"/>
              </a:xfrm>
              <a:prstGeom prst="plaqu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3" name="缺角矩形 12"/>
              <p:cNvSpPr/>
              <p:nvPr/>
            </p:nvSpPr>
            <p:spPr>
              <a:xfrm rot="3000000">
                <a:off x="5393365" y="597560"/>
                <a:ext cx="419195" cy="418816"/>
              </a:xfrm>
              <a:prstGeom prst="plaque">
                <a:avLst/>
              </a:pr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17776" name="TextBox 15"/>
            <p:cNvSpPr txBox="1"/>
            <p:nvPr/>
          </p:nvSpPr>
          <p:spPr>
            <a:xfrm>
              <a:off x="5060" y="904"/>
              <a:ext cx="3905" cy="74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dist" eaLnBrk="0" hangingPunct="0"/>
              <a:r>
                <a:rPr lang="zh-CN" altLang="en-US" sz="25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能力提升题</a:t>
              </a:r>
              <a:endParaRPr lang="zh-CN" altLang="en-US" sz="25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-11584" y="-62493"/>
            <a:ext cx="2017395" cy="478155"/>
            <a:chOff x="3" y="-8"/>
            <a:chExt cx="3177" cy="753"/>
          </a:xfrm>
        </p:grpSpPr>
        <p:cxnSp>
          <p:nvCxnSpPr>
            <p:cNvPr id="17" name="直线连接符 19"/>
            <p:cNvCxnSpPr/>
            <p:nvPr/>
          </p:nvCxnSpPr>
          <p:spPr>
            <a:xfrm>
              <a:off x="3" y="730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18" name="文本框 20"/>
            <p:cNvSpPr txBox="1"/>
            <p:nvPr/>
          </p:nvSpPr>
          <p:spPr>
            <a:xfrm>
              <a:off x="870" y="-8"/>
              <a:ext cx="2310" cy="7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rPr>
                <a:t>课堂检测</a:t>
              </a:r>
              <a:endPara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9" name="Freeform 74"/>
            <p:cNvSpPr>
              <a:spLocks noChangeAspect="1" noEditPoints="1"/>
            </p:cNvSpPr>
            <p:nvPr/>
          </p:nvSpPr>
          <p:spPr bwMode="auto">
            <a:xfrm>
              <a:off x="248" y="158"/>
              <a:ext cx="568" cy="503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67360" y="2548255"/>
            <a:ext cx="8224520" cy="257301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21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  <a:sym typeface="宋体" panose="02010600030101010101" pitchFamily="2" charset="-122"/>
              </a:rPr>
              <a:t>解：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设原三位数百位、十位、个位上的数字分别为</a:t>
            </a:r>
            <a:r>
              <a:rPr lang="en-US" altLang="zh-CN" sz="2400" b="1" i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  <a:sym typeface="宋体" panose="02010600030101010101" pitchFamily="2" charset="-122"/>
              </a:rPr>
              <a:t>x</a:t>
            </a:r>
            <a:r>
              <a:rPr lang="zh-CN" altLang="en-US" sz="2400" b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  <a:sym typeface="宋体" panose="02010600030101010101" pitchFamily="2" charset="-122"/>
              </a:rPr>
              <a:t>、</a:t>
            </a:r>
            <a:r>
              <a:rPr lang="en-US" altLang="zh-CN" sz="2400" b="1" i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  <a:sym typeface="宋体" panose="02010600030101010101" pitchFamily="2" charset="-122"/>
              </a:rPr>
              <a:t>y</a:t>
            </a:r>
            <a:r>
              <a:rPr lang="zh-CN" altLang="en-US" sz="2400" b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  <a:sym typeface="宋体" panose="02010600030101010101" pitchFamily="2" charset="-122"/>
              </a:rPr>
              <a:t>、</a:t>
            </a:r>
            <a:r>
              <a:rPr lang="en-US" altLang="zh-CN" sz="2400" b="1" i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  <a:sym typeface="宋体" panose="02010600030101010101" pitchFamily="2" charset="-122"/>
              </a:rPr>
              <a:t>z</a:t>
            </a:r>
            <a:r>
              <a:rPr lang="en-US" altLang="zh-CN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.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由题意，得                              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宋体" panose="02010600030101010101" pitchFamily="2" charset="-122"/>
            </a:endParaRPr>
          </a:p>
          <a:p>
            <a:pPr>
              <a:lnSpc>
                <a:spcPct val="210000"/>
              </a:lnSpc>
              <a:spcBef>
                <a:spcPts val="12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charset="-122"/>
                <a:sym typeface="宋体" panose="02010600030101010101" pitchFamily="2" charset="-122"/>
              </a:rPr>
              <a:t>答：</a:t>
            </a:r>
            <a:r>
              <a:rPr lang="zh-CN" altLang="en-US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原三位数是</a:t>
            </a:r>
            <a:r>
              <a:rPr lang="en-US" altLang="zh-CN" sz="2400" b="1" dirty="0">
                <a:latin typeface="Times New Roman" panose="02020603050405020304" charset="0"/>
                <a:ea typeface="仿宋" panose="02010609060101010101" charset="-122"/>
                <a:cs typeface="Times New Roman" panose="02020603050405020304" charset="0"/>
                <a:sym typeface="宋体" panose="02010600030101010101" pitchFamily="2" charset="-122"/>
              </a:rPr>
              <a:t>368</a:t>
            </a:r>
            <a:r>
              <a:rPr lang="en-US" altLang="zh-CN" sz="2400" b="1" dirty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宋体" panose="02010600030101010101" pitchFamily="2" charset="-122"/>
              </a:rPr>
              <a:t>.</a:t>
            </a:r>
            <a:endParaRPr lang="zh-CN" altLang="en-US" sz="2400" b="1" dirty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67640" y="1083532"/>
            <a:ext cx="8873884" cy="1656223"/>
            <a:chOff x="167640" y="1115064"/>
            <a:chExt cx="8873884" cy="1656223"/>
          </a:xfrm>
        </p:grpSpPr>
        <p:sp>
          <p:nvSpPr>
            <p:cNvPr id="9221" name="文本框 4"/>
            <p:cNvSpPr txBox="1"/>
            <p:nvPr/>
          </p:nvSpPr>
          <p:spPr>
            <a:xfrm>
              <a:off x="167640" y="1127760"/>
              <a:ext cx="8873884" cy="16435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zh-CN" altLang="en-US" sz="2400" b="1" dirty="0" smtClean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一</a:t>
              </a:r>
              <a:r>
                <a:rPr lang="zh-CN" altLang="en-US" sz="24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个三位数，十位上的数字是个位上的数字的   ，百位上的数字与十位上的数字之和比个位上的数字大</a:t>
              </a:r>
              <a:r>
                <a:rPr lang="en-US" altLang="zh-CN" sz="2400" b="1" dirty="0">
                  <a:solidFill>
                    <a:schemeClr val="tx1"/>
                  </a:solidFill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</a:rPr>
                <a:t>1</a:t>
              </a:r>
              <a:r>
                <a:rPr lang="en-US" altLang="zh-CN" sz="24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.</a:t>
              </a:r>
              <a:r>
                <a:rPr lang="zh-CN" altLang="en-US" sz="24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将百位与个位上的数字对调后得到的新三位数比原三位数大</a:t>
              </a:r>
              <a:r>
                <a:rPr lang="en-US" altLang="zh-CN" sz="2400" b="1" dirty="0">
                  <a:solidFill>
                    <a:schemeClr val="tx1"/>
                  </a:solidFill>
                  <a:latin typeface="Times New Roman" panose="02020603050405020304" charset="0"/>
                  <a:ea typeface="楷体" panose="02010609060101010101" pitchFamily="49" charset="-122"/>
                  <a:cs typeface="Times New Roman" panose="02020603050405020304" charset="0"/>
                </a:rPr>
                <a:t>495</a:t>
              </a:r>
              <a:r>
                <a:rPr lang="zh-CN" altLang="en-US" sz="24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，求原三位数．</a:t>
              </a:r>
              <a:endPara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</p:txBody>
        </p:sp>
        <p:graphicFrame>
          <p:nvGraphicFramePr>
            <p:cNvPr id="9218" name="对象 1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6558416" y="1115064"/>
            <a:ext cx="252730" cy="65341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470" name="" r:id="rId1" imgW="152400" imgH="393700" progId="Equation.KSEE3">
                    <p:embed/>
                  </p:oleObj>
                </mc:Choice>
                <mc:Fallback>
                  <p:oleObj name="" r:id="rId1" imgW="152400" imgH="393700" progId="Equation.KSEE3">
                    <p:embed/>
                    <p:pic>
                      <p:nvPicPr>
                        <p:cNvPr id="0" name="图片 307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6558416" y="1115064"/>
                          <a:ext cx="252730" cy="65341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3" name="对象 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633176" y="3168512"/>
          <a:ext cx="3641090" cy="15506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71" name="Equation" r:id="rId3" imgW="57607200" imgH="25603200" progId="Equation.DSMT4">
                  <p:embed/>
                </p:oleObj>
              </mc:Choice>
              <mc:Fallback>
                <p:oleObj name="Equation" r:id="rId3" imgW="57607200" imgH="256032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33176" y="3168512"/>
                        <a:ext cx="3641090" cy="15506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8813" name="组合 2"/>
          <p:cNvGrpSpPr/>
          <p:nvPr/>
        </p:nvGrpSpPr>
        <p:grpSpPr>
          <a:xfrm>
            <a:off x="3316922" y="522660"/>
            <a:ext cx="2478723" cy="500684"/>
            <a:chOff x="5060" y="905"/>
            <a:chExt cx="3905" cy="788"/>
          </a:xfrm>
        </p:grpSpPr>
        <p:grpSp>
          <p:nvGrpSpPr>
            <p:cNvPr id="118814" name="组合 6"/>
            <p:cNvGrpSpPr>
              <a:grpSpLocks noChangeAspect="1"/>
            </p:cNvGrpSpPr>
            <p:nvPr/>
          </p:nvGrpSpPr>
          <p:grpSpPr>
            <a:xfrm>
              <a:off x="5115" y="985"/>
              <a:ext cx="3798" cy="708"/>
              <a:chOff x="3564387" y="597378"/>
              <a:chExt cx="2247990" cy="419195"/>
            </a:xfrm>
          </p:grpSpPr>
          <p:sp>
            <p:nvSpPr>
              <p:cNvPr id="8" name="缺角矩形 7"/>
              <p:cNvSpPr/>
              <p:nvPr/>
            </p:nvSpPr>
            <p:spPr>
              <a:xfrm rot="3000000">
                <a:off x="4021480" y="597557"/>
                <a:ext cx="419195" cy="418815"/>
              </a:xfrm>
              <a:prstGeom prst="plaqu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" name="缺角矩形 8"/>
              <p:cNvSpPr/>
              <p:nvPr/>
            </p:nvSpPr>
            <p:spPr>
              <a:xfrm rot="3000000">
                <a:off x="4478779" y="597560"/>
                <a:ext cx="419195" cy="418816"/>
              </a:xfrm>
              <a:prstGeom prst="plaqu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" name="缺角矩形 9"/>
              <p:cNvSpPr/>
              <p:nvPr/>
            </p:nvSpPr>
            <p:spPr>
              <a:xfrm rot="3000000">
                <a:off x="4936066" y="597557"/>
                <a:ext cx="419195" cy="418815"/>
              </a:xfrm>
              <a:prstGeom prst="plaque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" name="缺角矩形 1"/>
              <p:cNvSpPr/>
              <p:nvPr/>
            </p:nvSpPr>
            <p:spPr>
              <a:xfrm rot="3000000">
                <a:off x="3564192" y="597560"/>
                <a:ext cx="419195" cy="418816"/>
              </a:xfrm>
              <a:prstGeom prst="plaque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" name="缺角矩形 4"/>
              <p:cNvSpPr/>
              <p:nvPr/>
            </p:nvSpPr>
            <p:spPr>
              <a:xfrm rot="3000000">
                <a:off x="5393365" y="597560"/>
                <a:ext cx="419195" cy="418816"/>
              </a:xfrm>
              <a:prstGeom prst="plaque">
                <a:avLst/>
              </a:pr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500" b="0" i="0" baseline="0" noProof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18820" name="TextBox 15"/>
            <p:cNvSpPr txBox="1"/>
            <p:nvPr/>
          </p:nvSpPr>
          <p:spPr>
            <a:xfrm>
              <a:off x="5060" y="905"/>
              <a:ext cx="3905" cy="74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dist" eaLnBrk="0" hangingPunct="0"/>
              <a:r>
                <a:rPr lang="zh-CN" altLang="en-US" sz="2500" b="1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拓广探索题</a:t>
              </a:r>
              <a:endParaRPr lang="zh-CN" altLang="en-US" sz="2500" b="1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-11584" y="-32013"/>
            <a:ext cx="2017395" cy="477520"/>
            <a:chOff x="3" y="40"/>
            <a:chExt cx="3177" cy="752"/>
          </a:xfrm>
        </p:grpSpPr>
        <p:cxnSp>
          <p:nvCxnSpPr>
            <p:cNvPr id="17" name="直线连接符 19"/>
            <p:cNvCxnSpPr/>
            <p:nvPr/>
          </p:nvCxnSpPr>
          <p:spPr>
            <a:xfrm>
              <a:off x="3" y="730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18" name="文本框 20"/>
            <p:cNvSpPr txBox="1"/>
            <p:nvPr/>
          </p:nvSpPr>
          <p:spPr>
            <a:xfrm>
              <a:off x="870" y="40"/>
              <a:ext cx="2310" cy="7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rPr>
                <a:t>课堂检测</a:t>
              </a:r>
              <a:endPara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9" name="Freeform 74"/>
            <p:cNvSpPr>
              <a:spLocks noChangeAspect="1" noEditPoints="1"/>
            </p:cNvSpPr>
            <p:nvPr/>
          </p:nvSpPr>
          <p:spPr bwMode="auto">
            <a:xfrm>
              <a:off x="248" y="158"/>
              <a:ext cx="568" cy="503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320727" y="3295650"/>
            <a:ext cx="1650974" cy="1077913"/>
            <a:chOff x="6591326" y="3295650"/>
            <a:chExt cx="1650974" cy="1077913"/>
          </a:xfrm>
        </p:grpSpPr>
        <p:graphicFrame>
          <p:nvGraphicFramePr>
            <p:cNvPr id="4" name="对象 3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7480300" y="3295650"/>
            <a:ext cx="762000" cy="10779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472" name="Equation" r:id="rId5" imgW="11582400" imgH="17068800" progId="Equation.DSMT4">
                    <p:embed/>
                  </p:oleObj>
                </mc:Choice>
                <mc:Fallback>
                  <p:oleObj name="Equation" r:id="rId5" imgW="11582400" imgH="17068800" progId="Equation.DSMT4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7480300" y="3295650"/>
                          <a:ext cx="762000" cy="107791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0" name="Text Box 23"/>
            <p:cNvSpPr txBox="1"/>
            <p:nvPr/>
          </p:nvSpPr>
          <p:spPr>
            <a:xfrm>
              <a:off x="6591326" y="3598476"/>
              <a:ext cx="1101090" cy="460375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solidFill>
                    <a:schemeClr val="tx1"/>
                  </a:solidFill>
                  <a:latin typeface="仿宋" panose="02010609060101010101" charset="-122"/>
                  <a:ea typeface="仿宋" panose="02010609060101010101" charset="-122"/>
                </a:rPr>
                <a:t>解得：</a:t>
              </a:r>
              <a:endParaRPr lang="zh-CN" altLang="en-US" sz="2400" b="1" dirty="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endParaRPr>
            </a:p>
          </p:txBody>
        </p:sp>
      </p:grp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16"/>
          <p:cNvSpPr txBox="1"/>
          <p:nvPr/>
        </p:nvSpPr>
        <p:spPr>
          <a:xfrm>
            <a:off x="280438" y="2185035"/>
            <a:ext cx="2471305" cy="460375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三元一次方程组</a:t>
            </a:r>
            <a:endParaRPr lang="zh-CN" altLang="en-US" sz="24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左大括号 17"/>
          <p:cNvSpPr/>
          <p:nvPr/>
        </p:nvSpPr>
        <p:spPr>
          <a:xfrm>
            <a:off x="2838059" y="774225"/>
            <a:ext cx="170057" cy="3404664"/>
          </a:xfrm>
          <a:prstGeom prst="leftBrace">
            <a:avLst>
              <a:gd name="adj1" fmla="val 12428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2295" name="Text Box 18"/>
          <p:cNvSpPr txBox="1"/>
          <p:nvPr/>
        </p:nvSpPr>
        <p:spPr>
          <a:xfrm>
            <a:off x="3108332" y="799863"/>
            <a:ext cx="1856184" cy="829945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chemeClr val="accent5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charset="0"/>
                <a:ea typeface="黑体" panose="02010609060101010101" pitchFamily="49" charset="-122"/>
              </a:rPr>
              <a:t>三元一次方程组的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</a:rPr>
              <a:t>概念</a:t>
            </a:r>
            <a:endParaRPr lang="zh-CN" altLang="en-US" sz="2400" b="1" i="1" dirty="0">
              <a:solidFill>
                <a:srgbClr val="FF0000"/>
              </a:solidFill>
              <a:latin typeface="Times New Roman" panose="02020603050405020304" charset="0"/>
              <a:ea typeface="黑体" panose="02010609060101010101" pitchFamily="49" charset="-122"/>
            </a:endParaRPr>
          </a:p>
        </p:txBody>
      </p:sp>
      <p:sp>
        <p:nvSpPr>
          <p:cNvPr id="12301" name="Text Box 18"/>
          <p:cNvSpPr txBox="1"/>
          <p:nvPr/>
        </p:nvSpPr>
        <p:spPr>
          <a:xfrm>
            <a:off x="3108332" y="2319098"/>
            <a:ext cx="1835944" cy="829945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chemeClr val="accent5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charset="0"/>
                <a:ea typeface="黑体" panose="02010609060101010101" pitchFamily="49" charset="-122"/>
              </a:rPr>
              <a:t>三元一次方程组的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</a:rPr>
              <a:t>解法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charset="0"/>
              <a:ea typeface="黑体" panose="02010609060101010101" pitchFamily="49" charset="-122"/>
            </a:endParaRPr>
          </a:p>
        </p:txBody>
      </p:sp>
      <p:sp>
        <p:nvSpPr>
          <p:cNvPr id="2" name="Text Box 18"/>
          <p:cNvSpPr txBox="1"/>
          <p:nvPr/>
        </p:nvSpPr>
        <p:spPr>
          <a:xfrm>
            <a:off x="3091240" y="3684206"/>
            <a:ext cx="1835944" cy="829945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chemeClr val="accent5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tx1"/>
                </a:solidFill>
                <a:latin typeface="Times New Roman" panose="02020603050405020304" charset="0"/>
                <a:ea typeface="黑体" panose="02010609060101010101" pitchFamily="49" charset="-122"/>
              </a:rPr>
              <a:t>三元一次方程组的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</a:rPr>
              <a:t>应用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charset="0"/>
              <a:ea typeface="黑体" panose="02010609060101010101" pitchFamily="49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-10949" y="-47888"/>
            <a:ext cx="2006600" cy="476885"/>
            <a:chOff x="20" y="-63"/>
            <a:chExt cx="3160" cy="751"/>
          </a:xfrm>
        </p:grpSpPr>
        <p:cxnSp>
          <p:nvCxnSpPr>
            <p:cNvPr id="12" name="直线连接符 16"/>
            <p:cNvCxnSpPr/>
            <p:nvPr/>
          </p:nvCxnSpPr>
          <p:spPr>
            <a:xfrm>
              <a:off x="20" y="660"/>
              <a:ext cx="3160" cy="0"/>
            </a:xfrm>
            <a:prstGeom prst="line">
              <a:avLst/>
            </a:prstGeom>
            <a:noFill/>
            <a:ln w="25400" cap="flat" cmpd="sng" algn="ctr">
              <a:solidFill>
                <a:srgbClr val="00B050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sp>
          <p:nvSpPr>
            <p:cNvPr id="13" name="文本框 17"/>
            <p:cNvSpPr txBox="1"/>
            <p:nvPr/>
          </p:nvSpPr>
          <p:spPr>
            <a:xfrm>
              <a:off x="860" y="-63"/>
              <a:ext cx="2320" cy="7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zh-CN" altLang="en-US" sz="2500" b="1" dirty="0">
                  <a:solidFill>
                    <a:prstClr val="black"/>
                  </a:solidFill>
                  <a:latin typeface="宋体" panose="02010600030101010101" pitchFamily="2" charset="-122"/>
                </a:rPr>
                <a:t>课堂小结</a:t>
              </a:r>
              <a:endParaRPr lang="zh-CN" altLang="en-US" sz="2500" b="1" dirty="0">
                <a:solidFill>
                  <a:prstClr val="black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4" name="Freeform 74"/>
            <p:cNvSpPr>
              <a:spLocks noChangeAspect="1" noEditPoints="1"/>
            </p:cNvSpPr>
            <p:nvPr/>
          </p:nvSpPr>
          <p:spPr bwMode="auto">
            <a:xfrm>
              <a:off x="248" y="92"/>
              <a:ext cx="568" cy="503"/>
            </a:xfrm>
            <a:custGeom>
              <a:avLst/>
              <a:gdLst>
                <a:gd name="T0" fmla="*/ 127 w 167"/>
                <a:gd name="T1" fmla="*/ 22 h 148"/>
                <a:gd name="T2" fmla="*/ 74 w 167"/>
                <a:gd name="T3" fmla="*/ 0 h 148"/>
                <a:gd name="T4" fmla="*/ 0 w 167"/>
                <a:gd name="T5" fmla="*/ 74 h 148"/>
                <a:gd name="T6" fmla="*/ 74 w 167"/>
                <a:gd name="T7" fmla="*/ 148 h 148"/>
                <a:gd name="T8" fmla="*/ 143 w 167"/>
                <a:gd name="T9" fmla="*/ 99 h 148"/>
                <a:gd name="T10" fmla="*/ 70 w 167"/>
                <a:gd name="T11" fmla="*/ 79 h 148"/>
                <a:gd name="T12" fmla="*/ 127 w 167"/>
                <a:gd name="T13" fmla="*/ 22 h 148"/>
                <a:gd name="T14" fmla="*/ 147 w 167"/>
                <a:gd name="T15" fmla="*/ 19 h 148"/>
                <a:gd name="T16" fmla="*/ 93 w 167"/>
                <a:gd name="T17" fmla="*/ 73 h 148"/>
                <a:gd name="T18" fmla="*/ 164 w 167"/>
                <a:gd name="T19" fmla="*/ 92 h 148"/>
                <a:gd name="T20" fmla="*/ 167 w 167"/>
                <a:gd name="T21" fmla="*/ 69 h 148"/>
                <a:gd name="T22" fmla="*/ 147 w 167"/>
                <a:gd name="T23" fmla="*/ 19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7" h="148">
                  <a:moveTo>
                    <a:pt x="127" y="22"/>
                  </a:moveTo>
                  <a:cubicBezTo>
                    <a:pt x="113" y="8"/>
                    <a:pt x="95" y="0"/>
                    <a:pt x="74" y="0"/>
                  </a:cubicBezTo>
                  <a:cubicBezTo>
                    <a:pt x="33" y="0"/>
                    <a:pt x="0" y="33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06" y="148"/>
                    <a:pt x="133" y="127"/>
                    <a:pt x="143" y="99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127" y="22"/>
                  </a:lnTo>
                  <a:close/>
                  <a:moveTo>
                    <a:pt x="147" y="19"/>
                  </a:moveTo>
                  <a:cubicBezTo>
                    <a:pt x="93" y="73"/>
                    <a:pt x="93" y="73"/>
                    <a:pt x="93" y="73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85"/>
                    <a:pt x="167" y="77"/>
                    <a:pt x="167" y="69"/>
                  </a:cubicBezTo>
                  <a:cubicBezTo>
                    <a:pt x="167" y="50"/>
                    <a:pt x="160" y="32"/>
                    <a:pt x="147" y="19"/>
                  </a:cubicBezTo>
                  <a:close/>
                </a:path>
              </a:pathLst>
            </a:custGeom>
            <a:solidFill>
              <a:srgbClr val="FFBF53">
                <a:lumMod val="75000"/>
              </a:srgbClr>
            </a:solidFill>
            <a:ln>
              <a:noFill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endParaRPr 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左大括号 14"/>
          <p:cNvSpPr/>
          <p:nvPr/>
        </p:nvSpPr>
        <p:spPr>
          <a:xfrm>
            <a:off x="5165901" y="559086"/>
            <a:ext cx="281917" cy="1324764"/>
          </a:xfrm>
          <a:prstGeom prst="leftBrace">
            <a:avLst>
              <a:gd name="adj1" fmla="val 12428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7" name="Text Box 18"/>
          <p:cNvSpPr txBox="1"/>
          <p:nvPr/>
        </p:nvSpPr>
        <p:spPr>
          <a:xfrm>
            <a:off x="5552703" y="415112"/>
            <a:ext cx="2328211" cy="430887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sz="2200" b="1" dirty="0">
                <a:latin typeface="+mn-lt"/>
                <a:ea typeface="黑体" panose="02010609060101010101" pitchFamily="49" charset="-122"/>
                <a:cs typeface="宋体" panose="02010600030101010101" pitchFamily="2" charset="-122"/>
              </a:rPr>
              <a:t>含有</a:t>
            </a:r>
            <a:r>
              <a:rPr lang="zh-CN" altLang="en-US" sz="2200" b="1" dirty="0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宋体" panose="02010600030101010101" pitchFamily="2" charset="-122"/>
              </a:rPr>
              <a:t>三</a:t>
            </a:r>
            <a:r>
              <a:rPr lang="zh-CN" altLang="en-US" sz="2200" b="1" dirty="0">
                <a:latin typeface="+mn-lt"/>
                <a:ea typeface="黑体" panose="02010609060101010101" pitchFamily="49" charset="-122"/>
                <a:cs typeface="宋体" panose="02010600030101010101" pitchFamily="2" charset="-122"/>
              </a:rPr>
              <a:t>个未知数</a:t>
            </a:r>
            <a:endParaRPr lang="zh-CN" altLang="en-US" sz="2200" dirty="0">
              <a:latin typeface="+mn-lt"/>
              <a:ea typeface="黑体" panose="02010609060101010101" pitchFamily="49" charset="-122"/>
            </a:endParaRPr>
          </a:p>
        </p:txBody>
      </p:sp>
      <p:sp>
        <p:nvSpPr>
          <p:cNvPr id="19" name="Text Box 18"/>
          <p:cNvSpPr txBox="1"/>
          <p:nvPr/>
        </p:nvSpPr>
        <p:spPr>
          <a:xfrm>
            <a:off x="5552703" y="924594"/>
            <a:ext cx="2762355" cy="769441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sz="2200" b="1" dirty="0">
                <a:latin typeface="+mn-lt"/>
                <a:ea typeface="黑体" panose="02010609060101010101" pitchFamily="49" charset="-122"/>
                <a:cs typeface="宋体" panose="02010600030101010101" pitchFamily="2" charset="-122"/>
              </a:rPr>
              <a:t>每个方程中含未知数的项的</a:t>
            </a:r>
            <a:r>
              <a:rPr lang="zh-CN" altLang="en-US" sz="2200" b="1" dirty="0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宋体" panose="02010600030101010101" pitchFamily="2" charset="-122"/>
              </a:rPr>
              <a:t>次数都是</a:t>
            </a:r>
            <a:r>
              <a:rPr lang="en-US" altLang="zh-CN" sz="2200" b="1" dirty="0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宋体" panose="02010600030101010101" pitchFamily="2" charset="-122"/>
              </a:rPr>
              <a:t>1</a:t>
            </a:r>
            <a:endParaRPr lang="zh-CN" altLang="en-US" sz="2200" dirty="0">
              <a:latin typeface="+mn-lt"/>
              <a:ea typeface="黑体" panose="02010609060101010101" pitchFamily="49" charset="-122"/>
            </a:endParaRPr>
          </a:p>
        </p:txBody>
      </p:sp>
      <p:sp>
        <p:nvSpPr>
          <p:cNvPr id="20" name="Text Box 18"/>
          <p:cNvSpPr txBox="1"/>
          <p:nvPr/>
        </p:nvSpPr>
        <p:spPr>
          <a:xfrm>
            <a:off x="5561065" y="1755660"/>
            <a:ext cx="2319850" cy="430887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sz="2200" b="1" dirty="0">
                <a:latin typeface="+mn-lt"/>
                <a:ea typeface="黑体" panose="02010609060101010101" pitchFamily="49" charset="-122"/>
                <a:cs typeface="宋体" panose="02010600030101010101" pitchFamily="2" charset="-122"/>
              </a:rPr>
              <a:t>一共有</a:t>
            </a:r>
            <a:r>
              <a:rPr lang="zh-CN" altLang="en-US" sz="2200" b="1" dirty="0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宋体" panose="02010600030101010101" pitchFamily="2" charset="-122"/>
              </a:rPr>
              <a:t>三个方程</a:t>
            </a:r>
            <a:endParaRPr lang="zh-CN" altLang="en-US" sz="2200" dirty="0">
              <a:latin typeface="+mn-lt"/>
              <a:ea typeface="黑体" panose="02010609060101010101" pitchFamily="49" charset="-122"/>
            </a:endParaRPr>
          </a:p>
        </p:txBody>
      </p:sp>
      <p:sp>
        <p:nvSpPr>
          <p:cNvPr id="4" name="右箭头 3"/>
          <p:cNvSpPr/>
          <p:nvPr/>
        </p:nvSpPr>
        <p:spPr>
          <a:xfrm>
            <a:off x="5035466" y="2602680"/>
            <a:ext cx="517237" cy="226088"/>
          </a:xfrm>
          <a:prstGeom prst="right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 Box 18"/>
          <p:cNvSpPr txBox="1"/>
          <p:nvPr/>
        </p:nvSpPr>
        <p:spPr>
          <a:xfrm>
            <a:off x="5677371" y="2232401"/>
            <a:ext cx="2466767" cy="1107996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sz="2200" b="1" dirty="0" smtClean="0">
                <a:latin typeface="+mn-lt"/>
                <a:ea typeface="黑体" panose="02010609060101010101" pitchFamily="49" charset="-122"/>
                <a:cs typeface="宋体" panose="02010600030101010101" pitchFamily="2" charset="-122"/>
              </a:rPr>
              <a:t>通过代入消元法或加减消元法</a:t>
            </a:r>
            <a:r>
              <a:rPr lang="zh-CN" altLang="en-US" sz="2200" b="1" dirty="0" smtClean="0">
                <a:solidFill>
                  <a:srgbClr val="FF0000"/>
                </a:solidFill>
                <a:latin typeface="+mn-lt"/>
                <a:ea typeface="黑体" panose="02010609060101010101" pitchFamily="49" charset="-122"/>
                <a:cs typeface="宋体" panose="02010600030101010101" pitchFamily="2" charset="-122"/>
              </a:rPr>
              <a:t>转化为二</a:t>
            </a:r>
            <a:r>
              <a:rPr lang="zh-CN" altLang="en-US" sz="2200" b="1" dirty="0" smtClean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</a:rPr>
              <a:t>元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charset="0"/>
                <a:ea typeface="黑体" panose="02010609060101010101" pitchFamily="49" charset="-122"/>
              </a:rPr>
              <a:t>一次方程组</a:t>
            </a:r>
            <a:endParaRPr lang="zh-CN" altLang="en-US" sz="2200" dirty="0">
              <a:solidFill>
                <a:srgbClr val="FF0000"/>
              </a:solidFill>
              <a:latin typeface="+mn-lt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12295" grpId="0" bldLvl="0" animBg="1"/>
      <p:bldP spid="12301" grpId="0" bldLvl="0" animBg="1"/>
      <p:bldP spid="2" grpId="0" bldLvl="0" animBg="1"/>
      <p:bldP spid="15" grpId="0" bldLvl="0" animBg="1"/>
      <p:bldP spid="17" grpId="0" bldLvl="0" animBg="1"/>
      <p:bldP spid="19" grpId="0" bldLvl="0" animBg="1"/>
      <p:bldP spid="20" grpId="0" bldLvl="0" animBg="1"/>
      <p:bldP spid="4" grpId="0" animBg="1"/>
      <p:bldP spid="21" grpId="0" bldLvl="0" animBg="1"/>
    </p:bldLst>
  </p:timing>
</p:sld>
</file>

<file path=ppt/tags/tag1.xml><?xml version="1.0" encoding="utf-8"?>
<p:tagLst xmlns:p="http://schemas.openxmlformats.org/presentationml/2006/main">
  <p:tag name="KSO_WM_NO_TAGS_SHAPE_FLAG" val="1"/>
</p:tagLst>
</file>

<file path=ppt/tags/tag2.xml><?xml version="1.0" encoding="utf-8"?>
<p:tagLst xmlns:p="http://schemas.openxmlformats.org/presentationml/2006/main">
  <p:tag name="KSO_WM_UNIT_TABLE_BEAUTIFY" val="smartTable{f037143c-d00c-4ac0-b29b-b731a0c74807}"/>
</p:tagLst>
</file>

<file path=ppt/tags/tag3.xml><?xml version="1.0" encoding="utf-8"?>
<p:tagLst xmlns:p="http://schemas.openxmlformats.org/presentationml/2006/main">
  <p:tag name="KSO_WM_UNIT_TABLE_BEAUTIFY" val="smartTable{eca52744-d60c-4f4e-a5c6-89fdd6b70f4b}"/>
</p:tagLst>
</file>

<file path=ppt/tags/tag4.xml><?xml version="1.0" encoding="utf-8"?>
<p:tagLst xmlns:p="http://schemas.openxmlformats.org/presentationml/2006/main">
  <p:tag name="KSO_WM_UNIT_TABLE_BEAUTIFY" val="smartTable{d765d925-df72-43bb-b35a-dff51c9630d1}"/>
</p:tagLst>
</file>

<file path=ppt/tags/tag5.xml><?xml version="1.0" encoding="utf-8"?>
<p:tagLst xmlns:p="http://schemas.openxmlformats.org/presentationml/2006/main">
  <p:tag name="KSO_WPP_MARK_KEY" val="88116cf0-24d1-4782-9c4d-6d4dcb145c1d"/>
  <p:tag name="COMMONDATA" val="eyJoZGlkIjoiYmY0NjRjMmU5NWZhYTFhNzZmZGY3OThhYzQwYmUyZjcifQ=="/>
</p:tagLst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《七彩课堂》课件模板（新）">
  <a:themeElements>
    <a:clrScheme name="自定义 1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2B3C5"/>
      </a:accent1>
      <a:accent2>
        <a:srgbClr val="F07474"/>
      </a:accent2>
      <a:accent3>
        <a:srgbClr val="FFBF53"/>
      </a:accent3>
      <a:accent4>
        <a:srgbClr val="673B77"/>
      </a:accent4>
      <a:accent5>
        <a:srgbClr val="00B9FA"/>
      </a:accent5>
      <a:accent6>
        <a:srgbClr val="BECE37"/>
      </a:accent6>
      <a:hlink>
        <a:srgbClr val="B381D9"/>
      </a:hlink>
      <a:folHlink>
        <a:srgbClr val="800080"/>
      </a:folHlink>
    </a:clrScheme>
    <a:fontScheme name="自定义 3">
      <a:majorFont>
        <a:latin typeface="Impact"/>
        <a:ea typeface="微软雅黑"/>
        <a:cs typeface=""/>
      </a:majorFont>
      <a:minorFont>
        <a:latin typeface="Times New Roman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pFill/>
        <a:ln>
          <a:noFill/>
        </a:ln>
        <a:effectLst>
          <a:outerShdw blurRad="444500" dist="254000" dir="8100000" algn="tr" rotWithShape="0">
            <a:prstClr val="black">
              <a:alpha val="5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《七彩课堂》课件模板（新）">
  <a:themeElements>
    <a:clrScheme name="自定义 1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2B3C5"/>
      </a:accent1>
      <a:accent2>
        <a:srgbClr val="F07474"/>
      </a:accent2>
      <a:accent3>
        <a:srgbClr val="FFBF53"/>
      </a:accent3>
      <a:accent4>
        <a:srgbClr val="673B77"/>
      </a:accent4>
      <a:accent5>
        <a:srgbClr val="00B9FA"/>
      </a:accent5>
      <a:accent6>
        <a:srgbClr val="BECE37"/>
      </a:accent6>
      <a:hlink>
        <a:srgbClr val="B381D9"/>
      </a:hlink>
      <a:folHlink>
        <a:srgbClr val="800080"/>
      </a:folHlink>
    </a:clrScheme>
    <a:fontScheme name="自定义 3">
      <a:majorFont>
        <a:latin typeface="Impact"/>
        <a:ea typeface="微软雅黑"/>
        <a:cs typeface=""/>
      </a:majorFont>
      <a:minorFont>
        <a:latin typeface="Times New Roman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pFill/>
        <a:ln>
          <a:noFill/>
        </a:ln>
        <a:effectLst>
          <a:outerShdw blurRad="444500" dist="254000" dir="8100000" algn="tr" rotWithShape="0">
            <a:prstClr val="black">
              <a:alpha val="5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3736</Words>
  <Application>WPS 演示</Application>
  <PresentationFormat>全屏显示(16:9)</PresentationFormat>
  <Paragraphs>516</Paragraphs>
  <Slides>30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32</vt:i4>
      </vt:variant>
      <vt:variant>
        <vt:lpstr>幻灯片标题</vt:lpstr>
      </vt:variant>
      <vt:variant>
        <vt:i4>30</vt:i4>
      </vt:variant>
    </vt:vector>
  </HeadingPairs>
  <TitlesOfParts>
    <vt:vector size="85" baseType="lpstr">
      <vt:lpstr>Arial</vt:lpstr>
      <vt:lpstr>宋体</vt:lpstr>
      <vt:lpstr>Wingdings</vt:lpstr>
      <vt:lpstr>Calibri</vt:lpstr>
      <vt:lpstr>微软雅黑</vt:lpstr>
      <vt:lpstr>Impact</vt:lpstr>
      <vt:lpstr>黑体</vt:lpstr>
      <vt:lpstr>方正舒体</vt:lpstr>
      <vt:lpstr>FZXingKai-S04</vt:lpstr>
      <vt:lpstr>楷体</vt:lpstr>
      <vt:lpstr>仿宋</vt:lpstr>
      <vt:lpstr>Times New Roman</vt:lpstr>
      <vt:lpstr>Times New Roman</vt:lpstr>
      <vt:lpstr>Arial</vt:lpstr>
      <vt:lpstr>Segoe Print</vt:lpstr>
      <vt:lpstr>Arial Unicode MS</vt:lpstr>
      <vt:lpstr>Wingdings</vt:lpstr>
      <vt:lpstr>方正书宋_GBK</vt:lpstr>
      <vt:lpstr>Xingkai SC</vt:lpstr>
      <vt:lpstr>AMGDT</vt:lpstr>
      <vt:lpstr>自定义设计方案</vt:lpstr>
      <vt:lpstr>《七彩课堂》课件模板（新）</vt:lpstr>
      <vt:lpstr>2_《七彩课堂》课件模板（新）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Equation.KSEE3</vt:lpstr>
      <vt:lpstr>Equation.KSEE3</vt:lpstr>
      <vt:lpstr>Equation.KSEE3</vt:lpstr>
      <vt:lpstr>Equation.DSMT4</vt:lpstr>
      <vt:lpstr>Equation.DSMT4</vt:lpstr>
      <vt:lpstr>Equation.DSMT4</vt:lpstr>
      <vt:lpstr>Equation.DSMT4</vt:lpstr>
      <vt:lpstr>Equation.DSMT4</vt:lpstr>
      <vt:lpstr>Equation.KSEE3</vt:lpstr>
      <vt:lpstr>Equation.KSEE3</vt:lpstr>
      <vt:lpstr>Equation.DSMT4</vt:lpstr>
      <vt:lpstr>Equation.DSMT4</vt:lpstr>
      <vt:lpstr>Equation.DSMT4</vt:lpstr>
      <vt:lpstr>Equation.DSMT4</vt:lpstr>
      <vt:lpstr>Equation.KSEE3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Emrys</cp:lastModifiedBy>
  <cp:revision>1217</cp:revision>
  <dcterms:created xsi:type="dcterms:W3CDTF">2016-01-14T07:05:00Z</dcterms:created>
  <dcterms:modified xsi:type="dcterms:W3CDTF">2022-12-03T09:30:54Z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2052-11.1.0.12763</vt:lpwstr>
  </property>
  <property fmtid="{D5CDD505-2E9C-101B-9397-08002B2CF9AE}" pid="3" name="ICV">
    <vt:lpwstr>3111DA86E7B04049856DC57C7B7814E9</vt:lpwstr>
  </property>
</Properties>
</file>