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notesMasterIdLst>
    <p:notesMasterId r:id="rId27"/>
  </p:notesMasterIdLst>
  <p:sldIdLst>
    <p:sldId id="319" r:id="rId2"/>
    <p:sldId id="323" r:id="rId3"/>
    <p:sldId id="324" r:id="rId4"/>
    <p:sldId id="325" r:id="rId5"/>
    <p:sldId id="315" r:id="rId6"/>
    <p:sldId id="313" r:id="rId7"/>
    <p:sldId id="294" r:id="rId8"/>
    <p:sldId id="263" r:id="rId9"/>
    <p:sldId id="317" r:id="rId10"/>
    <p:sldId id="318" r:id="rId11"/>
    <p:sldId id="306" r:id="rId12"/>
    <p:sldId id="307" r:id="rId13"/>
    <p:sldId id="322" r:id="rId14"/>
    <p:sldId id="326" r:id="rId15"/>
    <p:sldId id="284" r:id="rId16"/>
    <p:sldId id="285" r:id="rId17"/>
    <p:sldId id="291" r:id="rId18"/>
    <p:sldId id="286" r:id="rId19"/>
    <p:sldId id="287" r:id="rId20"/>
    <p:sldId id="327" r:id="rId21"/>
    <p:sldId id="288" r:id="rId22"/>
    <p:sldId id="293" r:id="rId23"/>
    <p:sldId id="320" r:id="rId24"/>
    <p:sldId id="302" r:id="rId25"/>
    <p:sldId id="328" r:id="rId26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宋体" charset="-122"/>
        <a:ea typeface="宋体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宋体" charset="-122"/>
        <a:ea typeface="宋体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宋体" charset="-122"/>
        <a:ea typeface="宋体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宋体" charset="-122"/>
        <a:ea typeface="宋体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宋体" charset="-122"/>
        <a:ea typeface="宋体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宋体" charset="-122"/>
        <a:ea typeface="宋体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宋体" charset="-122"/>
        <a:ea typeface="宋体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宋体" charset="-122"/>
        <a:ea typeface="宋体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宋体" charset="-122"/>
        <a:ea typeface="宋体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8000"/>
    <a:srgbClr val="006600"/>
    <a:srgbClr val="31B9E3"/>
    <a:srgbClr val="9A8CC2"/>
    <a:srgbClr val="FF0066"/>
    <a:srgbClr val="FF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517" autoAdjust="0"/>
    <p:restoredTop sz="94683" autoAdjust="0"/>
  </p:normalViewPr>
  <p:slideViewPr>
    <p:cSldViewPr>
      <p:cViewPr varScale="1">
        <p:scale>
          <a:sx n="66" d="100"/>
          <a:sy n="66" d="100"/>
        </p:scale>
        <p:origin x="-1506" y="-11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b="0">
                <a:latin typeface="Arial" charset="0"/>
              </a:defRPr>
            </a:lvl1pPr>
          </a:lstStyle>
          <a:p>
            <a:endParaRPr lang="en-US" altLang="zh-CN"/>
          </a:p>
        </p:txBody>
      </p:sp>
      <p:sp>
        <p:nvSpPr>
          <p:cNvPr id="563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0">
                <a:latin typeface="Arial" charset="0"/>
              </a:defRPr>
            </a:lvl1pPr>
          </a:lstStyle>
          <a:p>
            <a:endParaRPr lang="en-US" altLang="zh-CN"/>
          </a:p>
        </p:txBody>
      </p:sp>
      <p:sp>
        <p:nvSpPr>
          <p:cNvPr id="5632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563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563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b="0">
                <a:latin typeface="Arial" charset="0"/>
              </a:defRPr>
            </a:lvl1pPr>
          </a:lstStyle>
          <a:p>
            <a:endParaRPr lang="en-US" altLang="zh-CN"/>
          </a:p>
        </p:txBody>
      </p:sp>
      <p:sp>
        <p:nvSpPr>
          <p:cNvPr id="563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0">
                <a:latin typeface="Arial" charset="0"/>
              </a:defRPr>
            </a:lvl1pPr>
          </a:lstStyle>
          <a:p>
            <a:fld id="{3E501A6A-6257-487B-A648-46C661C3153A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宋体" charset="-122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宋体" charset="-122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宋体" charset="-122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宋体" charset="-122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宋体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幻灯片图像占位符 1">
            <a:extLst>
              <a:ext uri="{FF2B5EF4-FFF2-40B4-BE49-F238E27FC236}">
                <a16:creationId xmlns="" xmlns:a16="http://schemas.microsoft.com/office/drawing/2014/main" id="{C4A66B12-39BD-4A42-A414-1D2C0957222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373188" y="1143000"/>
            <a:ext cx="4111625" cy="3084513"/>
          </a:xfrm>
          <a:ln/>
        </p:spPr>
      </p:sp>
      <p:sp>
        <p:nvSpPr>
          <p:cNvPr id="22531" name="备注占位符 2">
            <a:extLst>
              <a:ext uri="{FF2B5EF4-FFF2-40B4-BE49-F238E27FC236}">
                <a16:creationId xmlns="" xmlns:a16="http://schemas.microsoft.com/office/drawing/2014/main" id="{889273EF-ED2D-4BEE-BAFA-DE4865A6619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532" name="灯片编号占位符 3">
            <a:extLst>
              <a:ext uri="{FF2B5EF4-FFF2-40B4-BE49-F238E27FC236}">
                <a16:creationId xmlns="" xmlns:a16="http://schemas.microsoft.com/office/drawing/2014/main" id="{8D438B3A-3108-4693-B98D-65493DDB65D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0"/>
              </a:spcBef>
            </a:pPr>
            <a:fld id="{F33D6979-BCB2-482C-BF77-B0F1EF82097B}" type="slidenum">
              <a:rPr lang="en-US" altLang="zh-CN" smtClean="0"/>
              <a:pPr>
                <a:spcBef>
                  <a:spcPct val="0"/>
                </a:spcBef>
              </a:pPr>
              <a:t>4</a:t>
            </a:fld>
            <a:endParaRPr lang="en-US" altLang="zh-CN"/>
          </a:p>
        </p:txBody>
      </p:sp>
    </p:spTree>
    <p:extLst>
      <p:ext uri="{BB962C8B-B14F-4D97-AF65-F5344CB8AC3E}">
        <p14:creationId xmlns="" xmlns:p14="http://schemas.microsoft.com/office/powerpoint/2010/main" val="337621858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D86DC4A-E186-45A0-A39F-48BA9854ACAE}" type="slidenum">
              <a:rPr lang="en-US" altLang="zh-CN"/>
              <a:pPr/>
              <a:t>11</a:t>
            </a:fld>
            <a:endParaRPr lang="en-US" altLang="zh-CN"/>
          </a:p>
        </p:txBody>
      </p:sp>
      <p:sp>
        <p:nvSpPr>
          <p:cNvPr id="57346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7347" name="备注占位符 2"/>
          <p:cNvSpPr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  <p:sp>
        <p:nvSpPr>
          <p:cNvPr id="57348" name="灯片编号占位符 3"/>
          <p:cNvSpPr txBox="1">
            <a:spLocks noGrp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DF5DFEB6-0218-4C71-B978-1B8ADBEBEDC2}" type="slidenum">
              <a:rPr kumimoji="1" lang="en-US" altLang="zh-CN" sz="1200" b="0">
                <a:latin typeface="Arial" charset="0"/>
              </a:rPr>
              <a:pPr algn="r"/>
              <a:t>11</a:t>
            </a:fld>
            <a:endParaRPr kumimoji="1" lang="en-US" altLang="zh-CN" sz="1200" b="0">
              <a:latin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890" name="Group 2"/>
          <p:cNvGrpSpPr>
            <a:grpSpLocks/>
          </p:cNvGrpSpPr>
          <p:nvPr/>
        </p:nvGrpSpPr>
        <p:grpSpPr bwMode="auto">
          <a:xfrm>
            <a:off x="0" y="2438400"/>
            <a:ext cx="9009063" cy="1052513"/>
            <a:chOff x="0" y="1536"/>
            <a:chExt cx="5675" cy="663"/>
          </a:xfrm>
        </p:grpSpPr>
        <p:grpSp>
          <p:nvGrpSpPr>
            <p:cNvPr id="37891" name="Group 3"/>
            <p:cNvGrpSpPr>
              <a:grpSpLocks/>
            </p:cNvGrpSpPr>
            <p:nvPr/>
          </p:nvGrpSpPr>
          <p:grpSpPr bwMode="auto">
            <a:xfrm>
              <a:off x="183" y="1604"/>
              <a:ext cx="448" cy="299"/>
              <a:chOff x="720" y="336"/>
              <a:chExt cx="624" cy="432"/>
            </a:xfrm>
          </p:grpSpPr>
          <p:sp>
            <p:nvSpPr>
              <p:cNvPr id="37892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2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37893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2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grpSp>
          <p:nvGrpSpPr>
            <p:cNvPr id="37894" name="Group 6"/>
            <p:cNvGrpSpPr>
              <a:grpSpLocks/>
            </p:cNvGrpSpPr>
            <p:nvPr/>
          </p:nvGrpSpPr>
          <p:grpSpPr bwMode="auto">
            <a:xfrm>
              <a:off x="261" y="1870"/>
              <a:ext cx="465" cy="299"/>
              <a:chOff x="912" y="2640"/>
              <a:chExt cx="672" cy="432"/>
            </a:xfrm>
          </p:grpSpPr>
          <p:sp>
            <p:nvSpPr>
              <p:cNvPr id="37895" name="Rectangle 7"/>
              <p:cNvSpPr>
                <a:spLocks noChangeArrowheads="1"/>
              </p:cNvSpPr>
              <p:nvPr/>
            </p:nvSpPr>
            <p:spPr bwMode="auto">
              <a:xfrm>
                <a:off x="912" y="2640"/>
                <a:ext cx="384" cy="432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37896" name="Rectangle 8"/>
              <p:cNvSpPr>
                <a:spLocks noChangeArrowheads="1"/>
              </p:cNvSpPr>
              <p:nvPr/>
            </p:nvSpPr>
            <p:spPr bwMode="auto">
              <a:xfrm>
                <a:off x="1248" y="2640"/>
                <a:ext cx="336" cy="432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sp>
          <p:nvSpPr>
            <p:cNvPr id="37897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7898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7899" name="Rectangle 11"/>
            <p:cNvSpPr>
              <a:spLocks noChangeArrowheads="1"/>
            </p:cNvSpPr>
            <p:nvPr/>
          </p:nvSpPr>
          <p:spPr bwMode="auto">
            <a:xfrm flipV="1">
              <a:off x="199" y="2054"/>
              <a:ext cx="5476" cy="35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37900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990600" y="1676400"/>
            <a:ext cx="7772400" cy="1462088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7901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37902" name="Rectangle 14"/>
          <p:cNvSpPr>
            <a:spLocks noGrp="1" noChangeArrowheads="1"/>
          </p:cNvSpPr>
          <p:nvPr>
            <p:ph type="dt" sz="half" idx="2"/>
          </p:nvPr>
        </p:nvSpPr>
        <p:spPr>
          <a:xfrm>
            <a:off x="990600" y="6248400"/>
            <a:ext cx="19050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US" altLang="zh-CN"/>
          </a:p>
        </p:txBody>
      </p:sp>
      <p:sp>
        <p:nvSpPr>
          <p:cNvPr id="37903" name="Rectangle 15"/>
          <p:cNvSpPr>
            <a:spLocks noGrp="1" noChangeArrowheads="1"/>
          </p:cNvSpPr>
          <p:nvPr>
            <p:ph type="ftr" sz="quarter" idx="3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US" altLang="zh-CN"/>
          </a:p>
        </p:txBody>
      </p:sp>
      <p:sp>
        <p:nvSpPr>
          <p:cNvPr id="37904" name="Rectangle 1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858000" y="6248400"/>
            <a:ext cx="19050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3A6C03A0-344A-4CEB-870D-C911451555F6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78744D3-BD64-4780-8557-8B271B5DD857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B60470D-126D-4E00-89BA-0B0C3F537E9D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D7A8071-8906-4EAE-8D5B-8876CB8DB8C8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4D0EB4-1944-48F7-87FF-04E10D077E47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1A671D-400A-4DD7-BFE1-229CA91CFAFA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0379F4C-09E4-402B-83DF-0A3E36DD90A7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80E9CEF-238D-4C44-86D3-87365F47C448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5BC8894-1337-4D6A-A2D9-0D2C9F7F3026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6B7A5FB-6563-4A74-9564-384C2AE19E52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004050" y="214313"/>
            <a:ext cx="1951038" cy="59182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150938" y="214313"/>
            <a:ext cx="5700712" cy="59182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843697E-2EFC-48ED-8D8B-003B5E3B8589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ChangeArrowheads="1"/>
          </p:cNvSpPr>
          <p:nvPr/>
        </p:nvSpPr>
        <p:spPr bwMode="ltGray">
          <a:xfrm>
            <a:off x="417513" y="1098550"/>
            <a:ext cx="438150" cy="474663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>
              <a:latin typeface="Tahoma" pitchFamily="34" charset="0"/>
            </a:endParaRPr>
          </a:p>
        </p:txBody>
      </p:sp>
      <p:sp>
        <p:nvSpPr>
          <p:cNvPr id="36867" name="Rectangle 3"/>
          <p:cNvSpPr>
            <a:spLocks noChangeArrowheads="1"/>
          </p:cNvSpPr>
          <p:nvPr/>
        </p:nvSpPr>
        <p:spPr bwMode="ltGray">
          <a:xfrm>
            <a:off x="800100" y="1098550"/>
            <a:ext cx="328613" cy="474663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>
              <a:latin typeface="Tahoma" pitchFamily="34" charset="0"/>
            </a:endParaRPr>
          </a:p>
        </p:txBody>
      </p:sp>
      <p:sp>
        <p:nvSpPr>
          <p:cNvPr id="36868" name="Rectangle 4"/>
          <p:cNvSpPr>
            <a:spLocks noChangeArrowheads="1"/>
          </p:cNvSpPr>
          <p:nvPr/>
        </p:nvSpPr>
        <p:spPr bwMode="ltGray">
          <a:xfrm>
            <a:off x="541338" y="1520825"/>
            <a:ext cx="422275" cy="474663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>
              <a:latin typeface="Tahoma" pitchFamily="34" charset="0"/>
            </a:endParaRPr>
          </a:p>
        </p:txBody>
      </p:sp>
      <p:sp>
        <p:nvSpPr>
          <p:cNvPr id="36869" name="Rectangle 5"/>
          <p:cNvSpPr>
            <a:spLocks noChangeArrowheads="1"/>
          </p:cNvSpPr>
          <p:nvPr/>
        </p:nvSpPr>
        <p:spPr bwMode="ltGray">
          <a:xfrm>
            <a:off x="911225" y="1520825"/>
            <a:ext cx="368300" cy="474663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>
              <a:latin typeface="Tahoma" pitchFamily="34" charset="0"/>
            </a:endParaRPr>
          </a:p>
        </p:txBody>
      </p:sp>
      <p:sp>
        <p:nvSpPr>
          <p:cNvPr id="36870" name="Rectangle 6"/>
          <p:cNvSpPr>
            <a:spLocks noChangeArrowheads="1"/>
          </p:cNvSpPr>
          <p:nvPr/>
        </p:nvSpPr>
        <p:spPr bwMode="ltGray">
          <a:xfrm>
            <a:off x="127000" y="1447800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>
              <a:latin typeface="Tahoma" pitchFamily="34" charset="0"/>
            </a:endParaRPr>
          </a:p>
        </p:txBody>
      </p:sp>
      <p:sp>
        <p:nvSpPr>
          <p:cNvPr id="36871" name="Rectangle 7"/>
          <p:cNvSpPr>
            <a:spLocks noChangeArrowheads="1"/>
          </p:cNvSpPr>
          <p:nvPr/>
        </p:nvSpPr>
        <p:spPr bwMode="gray">
          <a:xfrm>
            <a:off x="762000" y="990600"/>
            <a:ext cx="31750" cy="1052513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>
              <a:latin typeface="Tahoma" pitchFamily="34" charset="0"/>
            </a:endParaRPr>
          </a:p>
        </p:txBody>
      </p:sp>
      <p:sp>
        <p:nvSpPr>
          <p:cNvPr id="36872" name="Rectangle 8"/>
          <p:cNvSpPr>
            <a:spLocks noChangeArrowheads="1"/>
          </p:cNvSpPr>
          <p:nvPr/>
        </p:nvSpPr>
        <p:spPr bwMode="gray">
          <a:xfrm>
            <a:off x="442913" y="1781175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>
              <a:latin typeface="Tahoma" pitchFamily="34" charset="0"/>
            </a:endParaRPr>
          </a:p>
        </p:txBody>
      </p:sp>
      <p:sp>
        <p:nvSpPr>
          <p:cNvPr id="36873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150938" y="214313"/>
            <a:ext cx="7793037" cy="146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36874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2688" y="2017713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36875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62050" y="6243638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 b="0">
                <a:latin typeface="+mn-lt"/>
              </a:defRPr>
            </a:lvl1pPr>
          </a:lstStyle>
          <a:p>
            <a:endParaRPr lang="en-US" altLang="zh-CN"/>
          </a:p>
        </p:txBody>
      </p:sp>
      <p:sp>
        <p:nvSpPr>
          <p:cNvPr id="36876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57600" y="6243638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 b="0">
                <a:latin typeface="+mn-lt"/>
              </a:defRPr>
            </a:lvl1pPr>
          </a:lstStyle>
          <a:p>
            <a:endParaRPr lang="en-US" altLang="zh-CN"/>
          </a:p>
        </p:txBody>
      </p:sp>
      <p:sp>
        <p:nvSpPr>
          <p:cNvPr id="36877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42150" y="6243638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 b="0">
                <a:latin typeface="+mn-lt"/>
              </a:defRPr>
            </a:lvl1pPr>
          </a:lstStyle>
          <a:p>
            <a:fld id="{6B412502-FB00-4C7C-A09A-22D94F16B726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charset="-122"/>
        </a:defRPr>
      </a:lvl2pPr>
      <a:lvl3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charset="-122"/>
        </a:defRPr>
      </a:lvl3pPr>
      <a:lvl4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charset="-122"/>
        </a:defRPr>
      </a:lvl4pPr>
      <a:lvl5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hyperlink" Target="http://www.cctv.com/lm/121/52/22137.html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hyperlink" Target="&#20803;&#32032;&#21608;&#26399;&#34920;.swf" TargetMode="Externa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WordArt 5"/>
          <p:cNvSpPr>
            <a:spLocks noChangeArrowheads="1" noChangeShapeType="1" noTextEdit="1"/>
          </p:cNvSpPr>
          <p:nvPr/>
        </p:nvSpPr>
        <p:spPr bwMode="auto">
          <a:xfrm>
            <a:off x="1285852" y="1922458"/>
            <a:ext cx="6596063" cy="863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绪言  化学使世界变得更加绚丽多彩</a:t>
            </a:r>
          </a:p>
        </p:txBody>
      </p:sp>
      <p:sp>
        <p:nvSpPr>
          <p:cNvPr id="35" name="Text Box 6"/>
          <p:cNvSpPr txBox="1">
            <a:spLocks noChangeArrowheads="1"/>
          </p:cNvSpPr>
          <p:nvPr/>
        </p:nvSpPr>
        <p:spPr bwMode="auto">
          <a:xfrm>
            <a:off x="180975" y="476250"/>
            <a:ext cx="6696075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200" dirty="0">
                <a:solidFill>
                  <a:srgbClr val="000066"/>
                </a:solidFill>
                <a:latin typeface="楷体" pitchFamily="49" charset="-122"/>
                <a:ea typeface="楷体" pitchFamily="49" charset="-122"/>
              </a:rPr>
              <a:t>广州市优秀教师、广州市骨干教师 系列课件</a:t>
            </a:r>
          </a:p>
        </p:txBody>
      </p:sp>
      <p:sp>
        <p:nvSpPr>
          <p:cNvPr id="36" name="Text Box 7"/>
          <p:cNvSpPr txBox="1">
            <a:spLocks noChangeArrowheads="1"/>
          </p:cNvSpPr>
          <p:nvPr/>
        </p:nvSpPr>
        <p:spPr bwMode="auto">
          <a:xfrm>
            <a:off x="2001863" y="4357694"/>
            <a:ext cx="62134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dirty="0">
                <a:solidFill>
                  <a:schemeClr val="hlink"/>
                </a:solidFill>
              </a:rPr>
              <a:t>中山大学附属中学 －－ 邓作逵 </a:t>
            </a:r>
            <a:r>
              <a:rPr lang="zh-CN" altLang="en-US" dirty="0" smtClean="0">
                <a:solidFill>
                  <a:schemeClr val="hlink"/>
                </a:solidFill>
              </a:rPr>
              <a:t>老师</a:t>
            </a:r>
            <a:endParaRPr lang="zh-CN" altLang="en-US" dirty="0">
              <a:solidFill>
                <a:schemeClr val="hlink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3" name="Picture 12" descr="52_22137_dadou7">
            <a:hlinkClick r:id="rId2"/>
            <a:extLst>
              <a:ext uri="{FF2B5EF4-FFF2-40B4-BE49-F238E27FC236}">
                <a16:creationId xmlns="" xmlns:a16="http://schemas.microsoft.com/office/drawing/2014/main" id="{4C902BF7-9EFD-43E3-86C6-7D6A686007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786" y="1599361"/>
            <a:ext cx="3472495" cy="24585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1" name="组合 10"/>
          <p:cNvGrpSpPr/>
          <p:nvPr/>
        </p:nvGrpSpPr>
        <p:grpSpPr>
          <a:xfrm>
            <a:off x="4978473" y="1592985"/>
            <a:ext cx="3665493" cy="2507903"/>
            <a:chOff x="4711123" y="1592985"/>
            <a:chExt cx="3473361" cy="2407519"/>
          </a:xfrm>
        </p:grpSpPr>
        <p:pic>
          <p:nvPicPr>
            <p:cNvPr id="7" name="Picture 5" descr="HLB2">
              <a:extLst>
                <a:ext uri="{FF2B5EF4-FFF2-40B4-BE49-F238E27FC236}">
                  <a16:creationId xmlns="" xmlns:a16="http://schemas.microsoft.com/office/drawing/2014/main" id="{2A18E33B-973C-4987-A395-4F6D23C1F44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11123" y="1592985"/>
              <a:ext cx="3376375" cy="23297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" name="Picture 7" descr="茅台酒">
              <a:extLst>
                <a:ext uri="{FF2B5EF4-FFF2-40B4-BE49-F238E27FC236}">
                  <a16:creationId xmlns="" xmlns:a16="http://schemas.microsoft.com/office/drawing/2014/main" id="{1DF455D0-20F6-401D-A67F-479F5E7FB7D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print">
              <a:clrChange>
                <a:clrFrom>
                  <a:srgbClr val="FDFFFF"/>
                </a:clrFrom>
                <a:clrTo>
                  <a:srgbClr val="FDFFFF">
                    <a:alpha val="0"/>
                  </a:srgbClr>
                </a:clrTo>
              </a:clrChange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72396" y="2786447"/>
              <a:ext cx="612088" cy="12140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2" name="Picture 4" descr="top">
            <a:extLst>
              <a:ext uri="{FF2B5EF4-FFF2-40B4-BE49-F238E27FC236}">
                <a16:creationId xmlns="" xmlns:a16="http://schemas.microsoft.com/office/drawing/2014/main" id="{8CF7E37C-56DD-43FF-B2D6-220A833516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787" y="4242567"/>
            <a:ext cx="3534737" cy="24585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图片 12">
            <a:extLst>
              <a:ext uri="{FF2B5EF4-FFF2-40B4-BE49-F238E27FC236}">
                <a16:creationId xmlns="" xmlns:a16="http://schemas.microsoft.com/office/drawing/2014/main" id="{5B31673B-C12C-465D-B81A-2CB0C18BDF23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7552" t="4665" r="4074" b="10598"/>
          <a:stretch/>
        </p:blipFill>
        <p:spPr>
          <a:xfrm>
            <a:off x="5054071" y="4274009"/>
            <a:ext cx="3500055" cy="2400684"/>
          </a:xfrm>
          <a:prstGeom prst="rect">
            <a:avLst/>
          </a:prstGeom>
        </p:spPr>
      </p:pic>
      <p:sp>
        <p:nvSpPr>
          <p:cNvPr id="14" name="Rectangle 4">
            <a:extLst>
              <a:ext uri="{FF2B5EF4-FFF2-40B4-BE49-F238E27FC236}">
                <a16:creationId xmlns="" xmlns:a16="http://schemas.microsoft.com/office/drawing/2014/main" id="{593408CD-09F2-482C-B955-29A50D74ED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78201" y="144658"/>
            <a:ext cx="7280013" cy="12126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2800" b="1" dirty="0">
                <a:solidFill>
                  <a:srgbClr val="0000FF"/>
                </a:solidFill>
                <a:latin typeface="Times New Roman" pitchFamily="18" charset="0"/>
                <a:ea typeface="仿宋_GB2312" pitchFamily="49" charset="-122"/>
              </a:rPr>
              <a:t>Chemistry isn’t everything</a:t>
            </a:r>
            <a:r>
              <a:rPr lang="en-US" altLang="zh-CN" sz="2800" b="1" dirty="0">
                <a:solidFill>
                  <a:srgbClr val="FF0000"/>
                </a:solidFill>
                <a:latin typeface="Times New Roman" pitchFamily="18" charset="0"/>
                <a:ea typeface="仿宋_GB2312" pitchFamily="49" charset="-122"/>
              </a:rPr>
              <a:t>, </a:t>
            </a:r>
            <a:endParaRPr lang="en-US" altLang="zh-CN" sz="2800" b="1" dirty="0" smtClean="0">
              <a:solidFill>
                <a:srgbClr val="FF0000"/>
              </a:solidFill>
              <a:latin typeface="Times New Roman" pitchFamily="18" charset="0"/>
              <a:ea typeface="仿宋_GB2312" pitchFamily="49" charset="-122"/>
            </a:endParaRPr>
          </a:p>
          <a:p>
            <a:pPr eaLnBrk="0" hangingPunct="0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2800" b="1" dirty="0" smtClean="0">
                <a:solidFill>
                  <a:srgbClr val="FF0000"/>
                </a:solidFill>
                <a:latin typeface="Times New Roman" pitchFamily="18" charset="0"/>
                <a:ea typeface="仿宋_GB2312" pitchFamily="49" charset="-122"/>
              </a:rPr>
              <a:t>but </a:t>
            </a:r>
            <a:r>
              <a:rPr lang="en-US" altLang="zh-CN" sz="2800" b="1" dirty="0">
                <a:solidFill>
                  <a:srgbClr val="FF0000"/>
                </a:solidFill>
                <a:latin typeface="Times New Roman" pitchFamily="18" charset="0"/>
                <a:ea typeface="仿宋_GB2312" pitchFamily="49" charset="-122"/>
              </a:rPr>
              <a:t>everything is nothing without chemistry.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2">
            <a:extLst>
              <a:ext uri="{FF2B5EF4-FFF2-40B4-BE49-F238E27FC236}">
                <a16:creationId xmlns="" xmlns:a16="http://schemas.microsoft.com/office/drawing/2014/main" id="{879DFF96-9AB0-4AEA-B8DB-81D85CE9C01F}"/>
              </a:ext>
            </a:extLst>
          </p:cNvPr>
          <p:cNvGrpSpPr>
            <a:grpSpLocks/>
          </p:cNvGrpSpPr>
          <p:nvPr/>
        </p:nvGrpSpPr>
        <p:grpSpPr bwMode="auto">
          <a:xfrm>
            <a:off x="2306641" y="1371600"/>
            <a:ext cx="6630987" cy="1641475"/>
            <a:chOff x="1399" y="2711"/>
            <a:chExt cx="4177" cy="1034"/>
          </a:xfrm>
        </p:grpSpPr>
        <p:pic>
          <p:nvPicPr>
            <p:cNvPr id="15368" name="Picture 8">
              <a:extLst>
                <a:ext uri="{FF2B5EF4-FFF2-40B4-BE49-F238E27FC236}">
                  <a16:creationId xmlns="" xmlns:a16="http://schemas.microsoft.com/office/drawing/2014/main" id="{BFD415FA-81F6-4A33-BF93-5419BDB0562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 r="5003"/>
            <a:stretch>
              <a:fillRect/>
            </a:stretch>
          </p:blipFill>
          <p:spPr bwMode="auto">
            <a:xfrm>
              <a:off x="1399" y="2711"/>
              <a:ext cx="4177" cy="7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5369" name="Text Box 11">
              <a:extLst>
                <a:ext uri="{FF2B5EF4-FFF2-40B4-BE49-F238E27FC236}">
                  <a16:creationId xmlns="" xmlns:a16="http://schemas.microsoft.com/office/drawing/2014/main" id="{7B2E73DB-EAB4-45F9-BCA5-F992F603781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385" y="3512"/>
              <a:ext cx="3125" cy="2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lr>
                  <a:schemeClr val="accent1"/>
                </a:buClr>
                <a:buFont typeface="Arial" panose="020B0604020202020204" pitchFamily="34" charset="0"/>
                <a:buChar char="●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  <a:ea typeface="楷体_GB2312" pitchFamily="49" charset="-122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2"/>
                </a:buClr>
                <a:buFont typeface="Arial" panose="020B0604020202020204" pitchFamily="34" charset="0"/>
                <a:buChar char="●"/>
                <a:defRPr sz="2600">
                  <a:solidFill>
                    <a:schemeClr val="tx1"/>
                  </a:solidFill>
                  <a:latin typeface="Times New Roman" panose="02020603050405020304" pitchFamily="18" charset="0"/>
                  <a:ea typeface="楷体_GB2312" pitchFamily="49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hlink"/>
                </a:buClr>
                <a:buFont typeface="Arial" panose="020B0604020202020204" pitchFamily="34" charset="0"/>
                <a:buChar char="●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楷体_GB2312" pitchFamily="49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folHlink"/>
                </a:buClr>
                <a:buFont typeface="Arial" panose="020B0604020202020204" pitchFamily="34" charset="0"/>
                <a:buChar char="●"/>
                <a:defRPr sz="2200">
                  <a:solidFill>
                    <a:schemeClr val="tx1"/>
                  </a:solidFill>
                  <a:latin typeface="Times New Roman" panose="02020603050405020304" pitchFamily="18" charset="0"/>
                  <a:ea typeface="楷体_GB2312" pitchFamily="49" charset="-122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panose="020B0604020202020204" pitchFamily="34" charset="0"/>
                <a:buChar char="●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●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●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●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●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楷体_GB2312" pitchFamily="49" charset="-122"/>
                </a:defRPr>
              </a:lvl9pPr>
            </a:lstStyle>
            <a:p>
              <a:pPr algn="r" eaLnBrk="1" hangingPunct="1">
                <a:spcBef>
                  <a:spcPct val="50000"/>
                </a:spcBef>
                <a:buClrTx/>
                <a:buFontTx/>
                <a:buNone/>
              </a:pPr>
              <a:r>
                <a:rPr lang="en-US" altLang="zh-CN" sz="1800" b="1" i="1" dirty="0" err="1"/>
                <a:t>Angew</a:t>
              </a:r>
              <a:r>
                <a:rPr lang="en-US" altLang="zh-CN" sz="1800" b="1" i="1" dirty="0"/>
                <a:t>. Chem. Int. Ed. 2004, 43, 3632-3641</a:t>
              </a:r>
            </a:p>
          </p:txBody>
        </p:sp>
      </p:grpSp>
      <p:sp>
        <p:nvSpPr>
          <p:cNvPr id="462852" name="Rectangle 4">
            <a:extLst>
              <a:ext uri="{FF2B5EF4-FFF2-40B4-BE49-F238E27FC236}">
                <a16:creationId xmlns="" xmlns:a16="http://schemas.microsoft.com/office/drawing/2014/main" id="{B6FEFD5E-0BBC-41D0-BA3E-0E1DBDEE20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8802" y="3730651"/>
            <a:ext cx="8093075" cy="26161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2400" b="1" dirty="0">
                <a:solidFill>
                  <a:srgbClr val="FF0000"/>
                </a:solidFill>
                <a:latin typeface="Times New Roman" pitchFamily="18" charset="0"/>
                <a:ea typeface="仿宋_GB2312" pitchFamily="49" charset="-122"/>
              </a:rPr>
              <a:t>Chemistry isn’t everything, but everything is nothing without </a:t>
            </a:r>
            <a:r>
              <a:rPr lang="en-US" altLang="zh-CN" sz="2400" b="1" dirty="0" smtClean="0">
                <a:solidFill>
                  <a:srgbClr val="FF0000"/>
                </a:solidFill>
                <a:latin typeface="Times New Roman" pitchFamily="18" charset="0"/>
                <a:ea typeface="仿宋_GB2312" pitchFamily="49" charset="-122"/>
              </a:rPr>
              <a:t>chemistry.</a:t>
            </a:r>
            <a:endParaRPr lang="en-US" altLang="zh-CN" sz="2400" b="1" dirty="0">
              <a:solidFill>
                <a:srgbClr val="FF0000"/>
              </a:solidFill>
              <a:latin typeface="Times New Roman" pitchFamily="18" charset="0"/>
              <a:ea typeface="仿宋_GB2312" pitchFamily="49" charset="-122"/>
            </a:endParaRPr>
          </a:p>
          <a:p>
            <a:pPr algn="ctr" eaLnBrk="0" hangingPunct="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2800" b="1" dirty="0">
                <a:solidFill>
                  <a:srgbClr val="0000CC"/>
                </a:solidFill>
                <a:latin typeface="+mj-ea"/>
                <a:ea typeface="+mj-ea"/>
              </a:rPr>
              <a:t>化学不能代替一切，但没有化学肯定没有一切</a:t>
            </a:r>
          </a:p>
          <a:p>
            <a:pPr algn="ctr" eaLnBrk="0" hangingPunct="0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2400" b="1" dirty="0">
                <a:solidFill>
                  <a:srgbClr val="FF0000"/>
                </a:solidFill>
                <a:latin typeface="Times New Roman" pitchFamily="18" charset="0"/>
                <a:ea typeface="仿宋_GB2312" pitchFamily="49" charset="-122"/>
              </a:rPr>
              <a:t>Chemistry is the future, and no future without </a:t>
            </a:r>
            <a:r>
              <a:rPr lang="en-US" altLang="zh-CN" sz="2400" b="1" dirty="0" smtClean="0">
                <a:solidFill>
                  <a:srgbClr val="FF0000"/>
                </a:solidFill>
                <a:latin typeface="Times New Roman" pitchFamily="18" charset="0"/>
                <a:ea typeface="仿宋_GB2312" pitchFamily="49" charset="-122"/>
              </a:rPr>
              <a:t>chemistry.</a:t>
            </a:r>
            <a:endParaRPr lang="en-US" altLang="zh-CN" sz="2400" b="1" dirty="0">
              <a:solidFill>
                <a:srgbClr val="FF0000"/>
              </a:solidFill>
              <a:latin typeface="Times New Roman" pitchFamily="18" charset="0"/>
              <a:ea typeface="仿宋_GB2312" pitchFamily="49" charset="-122"/>
            </a:endParaRPr>
          </a:p>
          <a:p>
            <a:pPr algn="ctr" eaLnBrk="0" hangingPunct="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2400" dirty="0">
                <a:solidFill>
                  <a:srgbClr val="0000CC"/>
                </a:solidFill>
                <a:latin typeface="Times New Roman" pitchFamily="18" charset="0"/>
                <a:ea typeface="黑体" pitchFamily="2" charset="-122"/>
              </a:rPr>
              <a:t>化学就是未来，没有化学就没有未来</a:t>
            </a:r>
          </a:p>
        </p:txBody>
      </p:sp>
      <p:pic>
        <p:nvPicPr>
          <p:cNvPr id="15364" name="Picture 5">
            <a:extLst>
              <a:ext uri="{FF2B5EF4-FFF2-40B4-BE49-F238E27FC236}">
                <a16:creationId xmlns="" xmlns:a16="http://schemas.microsoft.com/office/drawing/2014/main" id="{69A91B95-9E53-4760-9818-7A30304F96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8401" t="5429" r="7660" b="17572"/>
          <a:stretch>
            <a:fillRect/>
          </a:stretch>
        </p:blipFill>
        <p:spPr bwMode="auto">
          <a:xfrm>
            <a:off x="220663" y="633413"/>
            <a:ext cx="1981200" cy="3033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矩形 4">
            <a:extLst>
              <a:ext uri="{FF2B5EF4-FFF2-40B4-BE49-F238E27FC236}">
                <a16:creationId xmlns="" xmlns:a16="http://schemas.microsoft.com/office/drawing/2014/main" id="{50E66934-B5E8-4589-92D4-604CF079BA8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35376" y="476888"/>
            <a:ext cx="316865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accent1"/>
              </a:buClr>
              <a:buFont typeface="Arial" charset="0"/>
              <a:buChar char="●"/>
              <a:defRPr sz="28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Font typeface="Arial" charset="0"/>
              <a:buChar char="●"/>
              <a:defRPr sz="26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Font typeface="Arial" charset="0"/>
              <a:buChar char="●"/>
              <a:defRPr sz="24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folHlink"/>
              </a:buClr>
              <a:buFont typeface="Arial" charset="0"/>
              <a:buChar char="●"/>
              <a:defRPr sz="22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●"/>
              <a:defRPr sz="20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●"/>
              <a:defRPr sz="20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●"/>
              <a:defRPr sz="20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●"/>
              <a:defRPr sz="20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●"/>
              <a:defRPr sz="20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  <a:defRPr/>
            </a:pPr>
            <a:r>
              <a:rPr lang="zh-CN" altLang="en-US" sz="3200" b="1" dirty="0">
                <a:solidFill>
                  <a:srgbClr val="006600"/>
                </a:solidFill>
                <a:latin typeface="+mj-ea"/>
                <a:ea typeface="+mj-ea"/>
              </a:rPr>
              <a:t>今 日 化 学</a:t>
            </a:r>
          </a:p>
        </p:txBody>
      </p:sp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7" name="矩形 5">
            <a:extLst>
              <a:ext uri="{FF2B5EF4-FFF2-40B4-BE49-F238E27FC236}">
                <a16:creationId xmlns="" xmlns:a16="http://schemas.microsoft.com/office/drawing/2014/main" id="{E1C8FE01-5859-4745-A6C5-4ACEBCDC3AB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4568" y="267278"/>
            <a:ext cx="785812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90000"/>
              <a:buFont typeface="Symbol" panose="05050102010706020507" pitchFamily="18" charset="2"/>
              <a:buChar char="¨"/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•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b="1" dirty="0">
                <a:solidFill>
                  <a:srgbClr val="C00000"/>
                </a:solidFill>
              </a:rPr>
              <a:t>《</a:t>
            </a:r>
            <a:r>
              <a:rPr lang="zh-CN" altLang="en-US" b="1" dirty="0">
                <a:solidFill>
                  <a:srgbClr val="C00000"/>
                </a:solidFill>
              </a:rPr>
              <a:t>我们需要化学</a:t>
            </a:r>
            <a:r>
              <a:rPr lang="en-US" altLang="zh-CN" b="1" dirty="0">
                <a:solidFill>
                  <a:srgbClr val="C00000"/>
                </a:solidFill>
              </a:rPr>
              <a:t>》</a:t>
            </a:r>
            <a:r>
              <a:rPr lang="zh-CN" altLang="en-US" b="1" dirty="0">
                <a:solidFill>
                  <a:srgbClr val="C00000"/>
                </a:solidFill>
              </a:rPr>
              <a:t>：化学竟然如此动人</a:t>
            </a:r>
          </a:p>
        </p:txBody>
      </p:sp>
      <p:sp>
        <p:nvSpPr>
          <p:cNvPr id="21508" name="矩形 7">
            <a:extLst>
              <a:ext uri="{FF2B5EF4-FFF2-40B4-BE49-F238E27FC236}">
                <a16:creationId xmlns="" xmlns:a16="http://schemas.microsoft.com/office/drawing/2014/main" id="{24CF1DA0-6B83-4125-960C-6BF8628BD24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4568" y="857232"/>
            <a:ext cx="4452470" cy="51834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90000"/>
              <a:buFont typeface="Symbol" panose="05050102010706020507" pitchFamily="18" charset="2"/>
              <a:buChar char="¨"/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•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>
              <a:lnSpc>
                <a:spcPts val="3500"/>
              </a:lnSpc>
              <a:spcBef>
                <a:spcPct val="0"/>
              </a:spcBef>
              <a:buClrTx/>
              <a:buSzTx/>
              <a:buNone/>
            </a:pPr>
            <a:r>
              <a:rPr lang="zh-CN" altLang="en-US" sz="2000" dirty="0">
                <a:solidFill>
                  <a:srgbClr val="008000"/>
                </a:solidFill>
              </a:rPr>
              <a:t>     </a:t>
            </a:r>
            <a:r>
              <a:rPr lang="zh-CN" altLang="en-US" sz="2000" b="1" dirty="0">
                <a:solidFill>
                  <a:srgbClr val="008000"/>
                </a:solidFill>
              </a:rPr>
              <a:t>化学并不神秘，化学并不可怕！</a:t>
            </a:r>
            <a:endParaRPr lang="en-US" altLang="zh-CN" sz="2000" b="1" dirty="0">
              <a:solidFill>
                <a:srgbClr val="008000"/>
              </a:solidFill>
            </a:endParaRPr>
          </a:p>
          <a:p>
            <a:pPr>
              <a:lnSpc>
                <a:spcPts val="3500"/>
              </a:lnSpc>
              <a:spcBef>
                <a:spcPct val="0"/>
              </a:spcBef>
              <a:buClrTx/>
              <a:buSzTx/>
              <a:buNone/>
            </a:pPr>
            <a:r>
              <a:rPr lang="en-US" altLang="zh-CN" sz="2000" b="1" dirty="0">
                <a:solidFill>
                  <a:srgbClr val="008000"/>
                </a:solidFill>
              </a:rPr>
              <a:t>     </a:t>
            </a:r>
            <a:r>
              <a:rPr lang="zh-CN" altLang="en-US" sz="2000" b="1" dirty="0">
                <a:solidFill>
                  <a:srgbClr val="008000"/>
                </a:solidFill>
              </a:rPr>
              <a:t>她一直默默地引领人类社会文明的发展步伐，带领人们认知物质的本质、生命的起源、宇宙的奥秘，推动着生命科学和材料科学的发展。    </a:t>
            </a:r>
            <a:endParaRPr lang="en-US" altLang="zh-CN" sz="2000" b="1" dirty="0">
              <a:solidFill>
                <a:srgbClr val="008000"/>
              </a:solidFill>
            </a:endParaRPr>
          </a:p>
          <a:p>
            <a:pPr>
              <a:lnSpc>
                <a:spcPts val="3500"/>
              </a:lnSpc>
              <a:spcBef>
                <a:spcPts val="1200"/>
              </a:spcBef>
              <a:buClrTx/>
              <a:buSzTx/>
              <a:buNone/>
            </a:pPr>
            <a:r>
              <a:rPr lang="zh-CN" altLang="en-US" sz="2000" b="1" dirty="0">
                <a:solidFill>
                  <a:srgbClr val="008000"/>
                </a:solidFill>
              </a:rPr>
              <a:t>    她可柔美如水，亦可坚强如钢！ </a:t>
            </a:r>
            <a:endParaRPr lang="en-US" altLang="zh-CN" sz="2000" b="1" dirty="0">
              <a:solidFill>
                <a:srgbClr val="008000"/>
              </a:solidFill>
            </a:endParaRPr>
          </a:p>
          <a:p>
            <a:pPr>
              <a:lnSpc>
                <a:spcPts val="3500"/>
              </a:lnSpc>
              <a:spcBef>
                <a:spcPct val="0"/>
              </a:spcBef>
              <a:buClrTx/>
              <a:buSzTx/>
              <a:buNone/>
            </a:pPr>
            <a:r>
              <a:rPr lang="en-US" altLang="zh-CN" sz="2000" b="1" dirty="0">
                <a:solidFill>
                  <a:srgbClr val="008000"/>
                </a:solidFill>
              </a:rPr>
              <a:t>    </a:t>
            </a:r>
            <a:r>
              <a:rPr lang="zh-CN" altLang="en-US" sz="2000" b="1" dirty="0">
                <a:solidFill>
                  <a:srgbClr val="008000"/>
                </a:solidFill>
              </a:rPr>
              <a:t>她正迈着坚定的步伐走向未来，带着清洁、绿色、高效的历史使命，实现化学键的剪随心裁和组装，实现分子的如意搭建和创造，让一切的“不可能”逐渐成为“可能”。</a:t>
            </a:r>
          </a:p>
        </p:txBody>
      </p:sp>
      <p:sp>
        <p:nvSpPr>
          <p:cNvPr id="21509" name="TextBox 8">
            <a:extLst>
              <a:ext uri="{FF2B5EF4-FFF2-40B4-BE49-F238E27FC236}">
                <a16:creationId xmlns="" xmlns:a16="http://schemas.microsoft.com/office/drawing/2014/main" id="{91180298-C3CB-48FC-AC44-19D8EF09C65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2495" y="6072206"/>
            <a:ext cx="4214543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90000"/>
              <a:buFont typeface="Symbol" panose="05050102010706020507" pitchFamily="18" charset="2"/>
              <a:buChar char="¨"/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•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000" b="1" dirty="0"/>
              <a:t>2017</a:t>
            </a:r>
            <a:r>
              <a:rPr lang="zh-CN" altLang="en-US" sz="2000" b="1" dirty="0"/>
              <a:t>中科院上海有机化学研究所制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29190" y="1095395"/>
            <a:ext cx="3876675" cy="5191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36044128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6" name="Text Box 4"/>
          <p:cNvSpPr txBox="1">
            <a:spLocks noChangeArrowheads="1"/>
          </p:cNvSpPr>
          <p:nvPr/>
        </p:nvSpPr>
        <p:spPr bwMode="auto">
          <a:xfrm>
            <a:off x="571472" y="2045135"/>
            <a:ext cx="7572428" cy="1169551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rgbClr val="C0C0C0">
                <a:alpha val="80000"/>
              </a:srgbClr>
            </a:outerShdw>
          </a:effec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800" dirty="0" smtClean="0"/>
              <a:t>1</a:t>
            </a:r>
            <a:r>
              <a:rPr kumimoji="1" lang="zh-CN" altLang="en-US" sz="2800" dirty="0" smtClean="0"/>
              <a:t>、根据你对化学这门学科的了解，</a:t>
            </a:r>
            <a:r>
              <a:rPr kumimoji="1" lang="zh-CN" altLang="en-US" sz="2800" dirty="0" smtClean="0">
                <a:solidFill>
                  <a:srgbClr val="009900"/>
                </a:solidFill>
              </a:rPr>
              <a:t>你认为化学  </a:t>
            </a:r>
            <a:endParaRPr kumimoji="1" lang="en-US" altLang="zh-CN" sz="2800" dirty="0" smtClean="0">
              <a:solidFill>
                <a:srgbClr val="009900"/>
              </a:solidFill>
            </a:endParaRPr>
          </a:p>
          <a:p>
            <a:pPr>
              <a:spcBef>
                <a:spcPct val="50000"/>
              </a:spcBef>
            </a:pPr>
            <a:r>
              <a:rPr kumimoji="1" lang="en-US" altLang="zh-CN" sz="2800" dirty="0" smtClean="0">
                <a:solidFill>
                  <a:srgbClr val="009900"/>
                </a:solidFill>
              </a:rPr>
              <a:t>   </a:t>
            </a:r>
            <a:r>
              <a:rPr kumimoji="1" lang="zh-CN" altLang="en-US" sz="2800" dirty="0" smtClean="0">
                <a:solidFill>
                  <a:srgbClr val="0000FF"/>
                </a:solidFill>
              </a:rPr>
              <a:t>研究</a:t>
            </a:r>
            <a:r>
              <a:rPr kumimoji="1" lang="zh-CN" altLang="en-US" sz="2800" dirty="0">
                <a:solidFill>
                  <a:srgbClr val="0000FF"/>
                </a:solidFill>
              </a:rPr>
              <a:t>的内容</a:t>
            </a:r>
            <a:r>
              <a:rPr kumimoji="1" lang="zh-CN" altLang="en-US" sz="2800" dirty="0">
                <a:solidFill>
                  <a:srgbClr val="800080"/>
                </a:solidFill>
              </a:rPr>
              <a:t>是什么</a:t>
            </a:r>
            <a:r>
              <a:rPr kumimoji="1" lang="en-US" altLang="zh-CN" sz="2800" dirty="0">
                <a:solidFill>
                  <a:srgbClr val="800080"/>
                </a:solidFill>
              </a:rPr>
              <a:t>?</a:t>
            </a:r>
          </a:p>
        </p:txBody>
      </p:sp>
      <p:sp>
        <p:nvSpPr>
          <p:cNvPr id="64517" name="Text Box 5"/>
          <p:cNvSpPr txBox="1">
            <a:spLocks noChangeArrowheads="1"/>
          </p:cNvSpPr>
          <p:nvPr/>
        </p:nvSpPr>
        <p:spPr bwMode="auto">
          <a:xfrm>
            <a:off x="928662" y="3286124"/>
            <a:ext cx="7127875" cy="1569660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rgbClr val="C0C0C0">
                <a:alpha val="80000"/>
              </a:srgbClr>
            </a:outerShdw>
          </a:effec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200" dirty="0">
                <a:latin typeface="Arial" charset="0"/>
              </a:rPr>
              <a:t>化学是</a:t>
            </a:r>
            <a:r>
              <a:rPr kumimoji="1" lang="zh-CN" altLang="en-US" sz="3200" dirty="0">
                <a:solidFill>
                  <a:schemeClr val="hlink"/>
                </a:solidFill>
                <a:latin typeface="Arial" charset="0"/>
              </a:rPr>
              <a:t>在分子、原子层次上</a:t>
            </a:r>
            <a:r>
              <a:rPr kumimoji="1" lang="zh-CN" altLang="en-US" sz="3200" dirty="0">
                <a:latin typeface="Arial" charset="0"/>
              </a:rPr>
              <a:t>研究</a:t>
            </a:r>
            <a:r>
              <a:rPr kumimoji="1" lang="zh-CN" altLang="en-US" sz="3200" dirty="0">
                <a:solidFill>
                  <a:srgbClr val="0000FF"/>
                </a:solidFill>
                <a:latin typeface="Arial" charset="0"/>
              </a:rPr>
              <a:t>物质的性质、组成、结构以及变化规律</a:t>
            </a:r>
            <a:r>
              <a:rPr kumimoji="1" lang="zh-CN" altLang="en-US" sz="3200" dirty="0">
                <a:latin typeface="Arial" charset="0"/>
              </a:rPr>
              <a:t>的自然科学</a:t>
            </a:r>
            <a:r>
              <a:rPr lang="zh-CN" altLang="en-US" sz="3200" dirty="0"/>
              <a:t>。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643438" y="2714620"/>
            <a:ext cx="29289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（</a:t>
            </a:r>
            <a:r>
              <a:rPr lang="en-US" altLang="zh-CN" dirty="0" smtClean="0"/>
              <a:t>P</a:t>
            </a:r>
            <a:r>
              <a:rPr lang="en-US" altLang="zh-CN" baseline="-25000" dirty="0" smtClean="0"/>
              <a:t>4</a:t>
            </a:r>
            <a:r>
              <a:rPr lang="en-US" altLang="zh-CN" dirty="0" smtClean="0"/>
              <a:t> </a:t>
            </a:r>
            <a:r>
              <a:rPr lang="zh-CN" altLang="en-US" dirty="0" smtClean="0"/>
              <a:t>第</a:t>
            </a:r>
            <a:r>
              <a:rPr lang="en-US" altLang="zh-CN" dirty="0" smtClean="0"/>
              <a:t>1</a:t>
            </a:r>
            <a:r>
              <a:rPr lang="zh-CN" altLang="en-US" dirty="0" smtClean="0"/>
              <a:t>自然段）</a:t>
            </a:r>
            <a:endParaRPr lang="zh-CN" altLang="en-US" baseline="-25000" dirty="0"/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1616078" y="883491"/>
            <a:ext cx="5599128" cy="830997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rgbClr val="C0C0C0">
                <a:alpha val="80000"/>
              </a:srgbClr>
            </a:outerShdw>
          </a:effec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4800" dirty="0" smtClean="0">
                <a:solidFill>
                  <a:srgbClr val="FF0000"/>
                </a:solidFill>
              </a:rPr>
              <a:t>【</a:t>
            </a:r>
            <a:r>
              <a:rPr kumimoji="1" lang="zh-CN" altLang="en-US" sz="4800" dirty="0" smtClean="0">
                <a:solidFill>
                  <a:srgbClr val="FF0000"/>
                </a:solidFill>
              </a:rPr>
              <a:t>初步认识化学</a:t>
            </a:r>
            <a:r>
              <a:rPr kumimoji="1" lang="en-US" altLang="zh-CN" sz="4800" dirty="0" smtClean="0">
                <a:solidFill>
                  <a:srgbClr val="FF0000"/>
                </a:solidFill>
              </a:rPr>
              <a:t>】</a:t>
            </a:r>
            <a:endParaRPr kumimoji="1" lang="zh-CN" altLang="en-US" sz="4800" dirty="0">
              <a:solidFill>
                <a:srgbClr val="FF0000"/>
              </a:solidFill>
            </a:endParaRPr>
          </a:p>
        </p:txBody>
      </p:sp>
      <p:grpSp>
        <p:nvGrpSpPr>
          <p:cNvPr id="9" name="组合 43"/>
          <p:cNvGrpSpPr>
            <a:grpSpLocks/>
          </p:cNvGrpSpPr>
          <p:nvPr/>
        </p:nvGrpSpPr>
        <p:grpSpPr bwMode="auto">
          <a:xfrm>
            <a:off x="458790" y="4434902"/>
            <a:ext cx="8756680" cy="2351684"/>
            <a:chOff x="1142976" y="3376706"/>
            <a:chExt cx="8286808" cy="2350905"/>
          </a:xfrm>
        </p:grpSpPr>
        <p:sp>
          <p:nvSpPr>
            <p:cNvPr id="10" name="左右箭头 30"/>
            <p:cNvSpPr>
              <a:spLocks noChangeArrowheads="1"/>
            </p:cNvSpPr>
            <p:nvPr/>
          </p:nvSpPr>
          <p:spPr bwMode="auto">
            <a:xfrm rot="19720932">
              <a:off x="6361092" y="3923213"/>
              <a:ext cx="1057998" cy="192495"/>
            </a:xfrm>
            <a:prstGeom prst="leftRightArrow">
              <a:avLst>
                <a:gd name="adj1" fmla="val 50000"/>
                <a:gd name="adj2" fmla="val 50000"/>
              </a:avLst>
            </a:prstGeom>
            <a:solidFill>
              <a:schemeClr val="accent1"/>
            </a:solidFill>
            <a:ln w="12700" cap="sq" algn="ctr">
              <a:solidFill>
                <a:schemeClr val="tx1"/>
              </a:solidFill>
              <a:miter lim="800000"/>
              <a:headEnd type="none" w="sm" len="sm"/>
              <a:tailEnd type="none" w="sm" len="sm"/>
            </a:ln>
          </p:spPr>
          <p:txBody>
            <a:bodyPr wrap="none"/>
            <a:lstStyle/>
            <a:p>
              <a:endParaRPr kumimoji="1" lang="zh-CN" altLang="zh-CN" b="0">
                <a:latin typeface="Times New Roman" pitchFamily="18" charset="0"/>
              </a:endParaRPr>
            </a:p>
          </p:txBody>
        </p:sp>
        <p:grpSp>
          <p:nvGrpSpPr>
            <p:cNvPr id="11" name="组合 42"/>
            <p:cNvGrpSpPr>
              <a:grpSpLocks/>
            </p:cNvGrpSpPr>
            <p:nvPr/>
          </p:nvGrpSpPr>
          <p:grpSpPr bwMode="auto">
            <a:xfrm>
              <a:off x="1142976" y="3376706"/>
              <a:ext cx="8286808" cy="2350905"/>
              <a:chOff x="1142976" y="3376706"/>
              <a:chExt cx="8286808" cy="2350905"/>
            </a:xfrm>
          </p:grpSpPr>
          <p:sp>
            <p:nvSpPr>
              <p:cNvPr id="12" name="Text Box 4"/>
              <p:cNvSpPr txBox="1">
                <a:spLocks noChangeArrowheads="1"/>
              </p:cNvSpPr>
              <p:nvPr/>
            </p:nvSpPr>
            <p:spPr bwMode="auto">
              <a:xfrm>
                <a:off x="1142976" y="4357477"/>
                <a:ext cx="7143800" cy="518941"/>
              </a:xfrm>
              <a:prstGeom prst="rect">
                <a:avLst/>
              </a:prstGeom>
              <a:noFill/>
              <a:ln w="12700" cap="sq">
                <a:noFill/>
                <a:miter lim="800000"/>
                <a:headEnd type="none" w="sm" len="sm"/>
                <a:tailEnd type="none" w="sm" len="sm"/>
              </a:ln>
            </p:spPr>
            <p:txBody>
              <a:bodyPr>
                <a:spAutoFit/>
              </a:bodyPr>
              <a:lstStyle/>
              <a:p>
                <a:r>
                  <a:rPr kumimoji="1" lang="zh-CN" altLang="zh-CN" sz="2800" dirty="0">
                    <a:latin typeface="Times New Roman" pitchFamily="18" charset="0"/>
                  </a:rPr>
                  <a:t>化学</a:t>
                </a:r>
                <a:r>
                  <a:rPr kumimoji="1" lang="zh-CN" altLang="en-US" sz="2800" dirty="0">
                    <a:latin typeface="Times New Roman" pitchFamily="18" charset="0"/>
                  </a:rPr>
                  <a:t>          </a:t>
                </a:r>
                <a:r>
                  <a:rPr kumimoji="1" lang="zh-CN" altLang="en-US" sz="2800" dirty="0" smtClean="0">
                    <a:latin typeface="Times New Roman" pitchFamily="18" charset="0"/>
                  </a:rPr>
                  <a:t> 物质</a:t>
                </a:r>
                <a:endParaRPr kumimoji="1" lang="zh-CN" altLang="zh-CN" sz="2800" dirty="0">
                  <a:latin typeface="Times New Roman" pitchFamily="18" charset="0"/>
                </a:endParaRPr>
              </a:p>
            </p:txBody>
          </p:sp>
          <p:grpSp>
            <p:nvGrpSpPr>
              <p:cNvPr id="13" name="组合 41"/>
              <p:cNvGrpSpPr>
                <a:grpSpLocks/>
              </p:cNvGrpSpPr>
              <p:nvPr/>
            </p:nvGrpSpPr>
            <p:grpSpPr bwMode="auto">
              <a:xfrm>
                <a:off x="1954232" y="3376706"/>
                <a:ext cx="7475552" cy="2350905"/>
                <a:chOff x="1954232" y="3376706"/>
                <a:chExt cx="7475552" cy="2350905"/>
              </a:xfrm>
            </p:grpSpPr>
            <p:cxnSp>
              <p:nvCxnSpPr>
                <p:cNvPr id="14" name="直接箭头连接符 6"/>
                <p:cNvCxnSpPr>
                  <a:cxnSpLocks noChangeShapeType="1"/>
                </p:cNvCxnSpPr>
                <p:nvPr/>
              </p:nvCxnSpPr>
              <p:spPr bwMode="auto">
                <a:xfrm>
                  <a:off x="2051110" y="4643446"/>
                  <a:ext cx="714380" cy="1588"/>
                </a:xfrm>
                <a:prstGeom prst="straightConnector1">
                  <a:avLst/>
                </a:prstGeom>
                <a:noFill/>
                <a:ln w="12700" cap="sq" algn="ctr">
                  <a:solidFill>
                    <a:schemeClr val="tx1"/>
                  </a:solidFill>
                  <a:miter lim="800000"/>
                  <a:headEnd type="none" w="sm" len="sm"/>
                  <a:tailEnd type="arrow" w="med" len="med"/>
                </a:ln>
              </p:spPr>
            </p:cxnSp>
            <p:sp>
              <p:nvSpPr>
                <p:cNvPr id="15" name="TextBox 7"/>
                <p:cNvSpPr txBox="1">
                  <a:spLocks noChangeArrowheads="1"/>
                </p:cNvSpPr>
                <p:nvPr/>
              </p:nvSpPr>
              <p:spPr bwMode="auto">
                <a:xfrm>
                  <a:off x="1954232" y="4162265"/>
                  <a:ext cx="880375" cy="46151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r>
                    <a:rPr kumimoji="1" lang="en-US" altLang="zh-CN" sz="2400" dirty="0">
                      <a:solidFill>
                        <a:srgbClr val="FF0000"/>
                      </a:solidFill>
                      <a:latin typeface="Times New Roman" pitchFamily="18" charset="0"/>
                    </a:rPr>
                    <a:t> </a:t>
                  </a:r>
                  <a:r>
                    <a:rPr kumimoji="1" lang="zh-CN" altLang="en-US" sz="2400" dirty="0">
                      <a:solidFill>
                        <a:srgbClr val="FF0000"/>
                      </a:solidFill>
                      <a:latin typeface="Times New Roman" pitchFamily="18" charset="0"/>
                    </a:rPr>
                    <a:t>研究</a:t>
                  </a:r>
                </a:p>
              </p:txBody>
            </p:sp>
            <p:cxnSp>
              <p:nvCxnSpPr>
                <p:cNvPr id="16" name="直接箭头连接符 12"/>
                <p:cNvCxnSpPr>
                  <a:cxnSpLocks noChangeShapeType="1"/>
                </p:cNvCxnSpPr>
                <p:nvPr/>
              </p:nvCxnSpPr>
              <p:spPr bwMode="auto">
                <a:xfrm flipV="1">
                  <a:off x="3576746" y="4143380"/>
                  <a:ext cx="714380" cy="428628"/>
                </a:xfrm>
                <a:prstGeom prst="straightConnector1">
                  <a:avLst/>
                </a:prstGeom>
                <a:noFill/>
                <a:ln w="12700" cap="sq" algn="ctr">
                  <a:solidFill>
                    <a:schemeClr val="tx1"/>
                  </a:solidFill>
                  <a:miter lim="800000"/>
                  <a:headEnd type="none" w="sm" len="sm"/>
                  <a:tailEnd type="arrow" w="med" len="med"/>
                </a:ln>
              </p:spPr>
            </p:cxnSp>
            <p:cxnSp>
              <p:nvCxnSpPr>
                <p:cNvPr id="17" name="直接箭头连接符 15"/>
                <p:cNvCxnSpPr>
                  <a:cxnSpLocks noChangeShapeType="1"/>
                </p:cNvCxnSpPr>
                <p:nvPr/>
              </p:nvCxnSpPr>
              <p:spPr bwMode="auto">
                <a:xfrm>
                  <a:off x="3571868" y="4662047"/>
                  <a:ext cx="785818" cy="357190"/>
                </a:xfrm>
                <a:prstGeom prst="straightConnector1">
                  <a:avLst/>
                </a:prstGeom>
                <a:noFill/>
                <a:ln w="12700" cap="sq" algn="ctr">
                  <a:solidFill>
                    <a:schemeClr val="tx1"/>
                  </a:solidFill>
                  <a:miter lim="800000"/>
                  <a:headEnd type="none" w="sm" len="sm"/>
                  <a:tailEnd type="arrow" w="med" len="med"/>
                </a:ln>
              </p:spPr>
            </p:cxnSp>
            <p:sp>
              <p:nvSpPr>
                <p:cNvPr id="18" name="TextBox 17"/>
                <p:cNvSpPr txBox="1">
                  <a:spLocks noChangeArrowheads="1"/>
                </p:cNvSpPr>
                <p:nvPr/>
              </p:nvSpPr>
              <p:spPr bwMode="auto">
                <a:xfrm rot="19698666">
                  <a:off x="3245991" y="3826655"/>
                  <a:ext cx="1474640" cy="46151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square">
                  <a:spAutoFit/>
                </a:bodyPr>
                <a:lstStyle/>
                <a:p>
                  <a:r>
                    <a:rPr kumimoji="1" lang="en-US" altLang="zh-CN" sz="2400" dirty="0">
                      <a:solidFill>
                        <a:srgbClr val="0000FF"/>
                      </a:solidFill>
                      <a:latin typeface="Times New Roman" pitchFamily="18" charset="0"/>
                    </a:rPr>
                    <a:t> </a:t>
                  </a:r>
                  <a:r>
                    <a:rPr kumimoji="1" lang="zh-CN" altLang="en-US" sz="2400" dirty="0">
                      <a:solidFill>
                        <a:srgbClr val="0000FF"/>
                      </a:solidFill>
                      <a:latin typeface="Times New Roman" pitchFamily="18" charset="0"/>
                    </a:rPr>
                    <a:t>宏观</a:t>
                  </a:r>
                </a:p>
              </p:txBody>
            </p:sp>
            <p:sp>
              <p:nvSpPr>
                <p:cNvPr id="19" name="TextBox 18"/>
                <p:cNvSpPr txBox="1">
                  <a:spLocks noChangeArrowheads="1"/>
                </p:cNvSpPr>
                <p:nvPr/>
              </p:nvSpPr>
              <p:spPr bwMode="auto">
                <a:xfrm rot="1490337">
                  <a:off x="3365350" y="4811821"/>
                  <a:ext cx="880375" cy="46151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r>
                    <a:rPr kumimoji="1" lang="en-US" altLang="zh-CN" sz="2400" dirty="0">
                      <a:solidFill>
                        <a:srgbClr val="0000FF"/>
                      </a:solidFill>
                      <a:latin typeface="Times New Roman" pitchFamily="18" charset="0"/>
                    </a:rPr>
                    <a:t> </a:t>
                  </a:r>
                  <a:r>
                    <a:rPr kumimoji="1" lang="zh-CN" altLang="en-US" sz="2400" dirty="0">
                      <a:solidFill>
                        <a:srgbClr val="0000FF"/>
                      </a:solidFill>
                      <a:latin typeface="Times New Roman" pitchFamily="18" charset="0"/>
                    </a:rPr>
                    <a:t>微观</a:t>
                  </a:r>
                </a:p>
              </p:txBody>
            </p:sp>
            <p:sp>
              <p:nvSpPr>
                <p:cNvPr id="20" name="TextBox 21"/>
                <p:cNvSpPr txBox="1">
                  <a:spLocks noChangeArrowheads="1"/>
                </p:cNvSpPr>
                <p:nvPr/>
              </p:nvSpPr>
              <p:spPr bwMode="auto">
                <a:xfrm>
                  <a:off x="4185189" y="3805193"/>
                  <a:ext cx="974732" cy="51894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r>
                    <a:rPr kumimoji="1" lang="en-US" altLang="zh-CN" b="0" dirty="0">
                      <a:latin typeface="Times New Roman" pitchFamily="18" charset="0"/>
                    </a:rPr>
                    <a:t> </a:t>
                  </a:r>
                  <a:r>
                    <a:rPr kumimoji="1" lang="zh-CN" altLang="en-US" sz="2800" dirty="0">
                      <a:latin typeface="Times New Roman" pitchFamily="18" charset="0"/>
                    </a:rPr>
                    <a:t>组成</a:t>
                  </a:r>
                </a:p>
              </p:txBody>
            </p:sp>
            <p:sp>
              <p:nvSpPr>
                <p:cNvPr id="21" name="TextBox 22"/>
                <p:cNvSpPr txBox="1">
                  <a:spLocks noChangeArrowheads="1"/>
                </p:cNvSpPr>
                <p:nvPr/>
              </p:nvSpPr>
              <p:spPr bwMode="auto">
                <a:xfrm>
                  <a:off x="4286248" y="4785960"/>
                  <a:ext cx="898531" cy="51894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r>
                    <a:rPr kumimoji="1" lang="zh-CN" altLang="en-US" sz="2800">
                      <a:latin typeface="Times New Roman" pitchFamily="18" charset="0"/>
                    </a:rPr>
                    <a:t>结构</a:t>
                  </a:r>
                </a:p>
              </p:txBody>
            </p:sp>
            <p:cxnSp>
              <p:nvCxnSpPr>
                <p:cNvPr id="22" name="直接箭头连接符 24"/>
                <p:cNvCxnSpPr>
                  <a:cxnSpLocks noChangeShapeType="1"/>
                </p:cNvCxnSpPr>
                <p:nvPr/>
              </p:nvCxnSpPr>
              <p:spPr bwMode="auto">
                <a:xfrm flipV="1">
                  <a:off x="5143504" y="4714884"/>
                  <a:ext cx="500066" cy="357190"/>
                </a:xfrm>
                <a:prstGeom prst="straightConnector1">
                  <a:avLst/>
                </a:prstGeom>
                <a:noFill/>
                <a:ln w="12700" cap="sq" algn="ctr">
                  <a:solidFill>
                    <a:schemeClr val="tx1"/>
                  </a:solidFill>
                  <a:miter lim="800000"/>
                  <a:headEnd type="none" w="sm" len="sm"/>
                  <a:tailEnd type="arrow" w="med" len="med"/>
                </a:ln>
              </p:spPr>
            </p:cxnSp>
            <p:cxnSp>
              <p:nvCxnSpPr>
                <p:cNvPr id="23" name="直接箭头连接符 25"/>
                <p:cNvCxnSpPr>
                  <a:cxnSpLocks noChangeShapeType="1"/>
                </p:cNvCxnSpPr>
                <p:nvPr/>
              </p:nvCxnSpPr>
              <p:spPr bwMode="auto">
                <a:xfrm>
                  <a:off x="5214942" y="4143380"/>
                  <a:ext cx="500066" cy="357190"/>
                </a:xfrm>
                <a:prstGeom prst="straightConnector1">
                  <a:avLst/>
                </a:prstGeom>
                <a:noFill/>
                <a:ln w="12700" cap="sq" algn="ctr">
                  <a:solidFill>
                    <a:schemeClr val="tx1"/>
                  </a:solidFill>
                  <a:miter lim="800000"/>
                  <a:headEnd type="none" w="sm" len="sm"/>
                  <a:tailEnd type="arrow" w="med" len="med"/>
                </a:ln>
              </p:spPr>
            </p:cxnSp>
            <p:sp>
              <p:nvSpPr>
                <p:cNvPr id="24" name="TextBox 27"/>
                <p:cNvSpPr txBox="1">
                  <a:spLocks noChangeArrowheads="1"/>
                </p:cNvSpPr>
                <p:nvPr/>
              </p:nvSpPr>
              <p:spPr bwMode="auto">
                <a:xfrm>
                  <a:off x="5643570" y="4286063"/>
                  <a:ext cx="906469" cy="51894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>
                  <a:spAutoFit/>
                </a:bodyPr>
                <a:lstStyle/>
                <a:p>
                  <a:r>
                    <a:rPr kumimoji="1" lang="zh-CN" altLang="en-US" sz="2800">
                      <a:latin typeface="Times New Roman" pitchFamily="18" charset="0"/>
                    </a:rPr>
                    <a:t>性质</a:t>
                  </a:r>
                </a:p>
              </p:txBody>
            </p:sp>
            <p:sp>
              <p:nvSpPr>
                <p:cNvPr id="25" name="TextBox 31"/>
                <p:cNvSpPr txBox="1">
                  <a:spLocks noChangeArrowheads="1"/>
                </p:cNvSpPr>
                <p:nvPr/>
              </p:nvSpPr>
              <p:spPr bwMode="auto">
                <a:xfrm rot="3486991">
                  <a:off x="6446785" y="3422156"/>
                  <a:ext cx="560201" cy="786407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>
                  <a:spAutoFit/>
                </a:bodyPr>
                <a:lstStyle/>
                <a:p>
                  <a:r>
                    <a:rPr kumimoji="1" lang="zh-CN" altLang="en-US" sz="2400" dirty="0" smtClean="0">
                      <a:solidFill>
                        <a:srgbClr val="0033CC"/>
                      </a:solidFill>
                      <a:latin typeface="Times New Roman" pitchFamily="18" charset="0"/>
                    </a:rPr>
                    <a:t>决定</a:t>
                  </a:r>
                  <a:endParaRPr kumimoji="1" lang="zh-CN" altLang="en-US" sz="2400" dirty="0">
                    <a:solidFill>
                      <a:srgbClr val="0033CC"/>
                    </a:solidFill>
                    <a:latin typeface="Times New Roman" pitchFamily="18" charset="0"/>
                  </a:endParaRPr>
                </a:p>
              </p:txBody>
            </p:sp>
            <p:sp>
              <p:nvSpPr>
                <p:cNvPr id="26" name="TextBox 32"/>
                <p:cNvSpPr txBox="1">
                  <a:spLocks noChangeArrowheads="1"/>
                </p:cNvSpPr>
                <p:nvPr/>
              </p:nvSpPr>
              <p:spPr bwMode="auto">
                <a:xfrm rot="3488188">
                  <a:off x="6892883" y="3857129"/>
                  <a:ext cx="561789" cy="83100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>
                  <a:spAutoFit/>
                </a:bodyPr>
                <a:lstStyle/>
                <a:p>
                  <a:r>
                    <a:rPr kumimoji="1" lang="zh-CN" altLang="en-US" sz="2400" dirty="0" smtClean="0">
                      <a:solidFill>
                        <a:srgbClr val="FF0000"/>
                      </a:solidFill>
                      <a:latin typeface="Times New Roman" pitchFamily="18" charset="0"/>
                    </a:rPr>
                    <a:t>反映</a:t>
                  </a:r>
                  <a:endParaRPr kumimoji="1" lang="zh-CN" altLang="en-US" sz="2400" dirty="0">
                    <a:solidFill>
                      <a:srgbClr val="FF0000"/>
                    </a:solidFill>
                    <a:latin typeface="Times New Roman" pitchFamily="18" charset="0"/>
                  </a:endParaRPr>
                </a:p>
              </p:txBody>
            </p:sp>
            <p:sp>
              <p:nvSpPr>
                <p:cNvPr id="28" name="TextBox 33"/>
                <p:cNvSpPr txBox="1">
                  <a:spLocks noChangeArrowheads="1"/>
                </p:cNvSpPr>
                <p:nvPr/>
              </p:nvSpPr>
              <p:spPr bwMode="auto">
                <a:xfrm>
                  <a:off x="7316823" y="3376706"/>
                  <a:ext cx="2000264" cy="51894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>
                  <a:spAutoFit/>
                </a:bodyPr>
                <a:lstStyle/>
                <a:p>
                  <a:r>
                    <a:rPr kumimoji="1" lang="en-US" altLang="zh-CN" b="0" dirty="0">
                      <a:latin typeface="Times New Roman" pitchFamily="18" charset="0"/>
                    </a:rPr>
                    <a:t> </a:t>
                  </a:r>
                  <a:r>
                    <a:rPr kumimoji="1" lang="zh-CN" altLang="en-US" sz="2800" dirty="0">
                      <a:latin typeface="Times New Roman" pitchFamily="18" charset="0"/>
                    </a:rPr>
                    <a:t>变化规律</a:t>
                  </a:r>
                </a:p>
              </p:txBody>
            </p:sp>
            <p:sp>
              <p:nvSpPr>
                <p:cNvPr id="29" name="左右箭头 36"/>
                <p:cNvSpPr>
                  <a:spLocks noChangeArrowheads="1"/>
                </p:cNvSpPr>
                <p:nvPr/>
              </p:nvSpPr>
              <p:spPr bwMode="auto">
                <a:xfrm rot="-8849459">
                  <a:off x="6469702" y="4979399"/>
                  <a:ext cx="1038909" cy="187077"/>
                </a:xfrm>
                <a:prstGeom prst="leftRightArrow">
                  <a:avLst>
                    <a:gd name="adj1" fmla="val 50000"/>
                    <a:gd name="adj2" fmla="val 50006"/>
                  </a:avLst>
                </a:prstGeom>
                <a:solidFill>
                  <a:schemeClr val="accent1"/>
                </a:solidFill>
                <a:ln w="12700" cap="sq" algn="ctr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:ln>
              </p:spPr>
              <p:txBody>
                <a:bodyPr rot="10800000" wrap="none"/>
                <a:lstStyle/>
                <a:p>
                  <a:endParaRPr kumimoji="1" lang="zh-CN" altLang="zh-CN" b="0">
                    <a:latin typeface="Times New Roman" pitchFamily="18" charset="0"/>
                  </a:endParaRPr>
                </a:p>
              </p:txBody>
            </p:sp>
            <p:sp>
              <p:nvSpPr>
                <p:cNvPr id="30" name="TextBox 38"/>
                <p:cNvSpPr txBox="1">
                  <a:spLocks noChangeArrowheads="1"/>
                </p:cNvSpPr>
                <p:nvPr/>
              </p:nvSpPr>
              <p:spPr bwMode="auto">
                <a:xfrm rot="17983428">
                  <a:off x="6911356" y="4410571"/>
                  <a:ext cx="628442" cy="83100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>
                  <a:spAutoFit/>
                </a:bodyPr>
                <a:lstStyle/>
                <a:p>
                  <a:r>
                    <a:rPr kumimoji="1" lang="zh-CN" altLang="en-US" sz="2400" dirty="0" smtClean="0">
                      <a:solidFill>
                        <a:srgbClr val="000099"/>
                      </a:solidFill>
                      <a:latin typeface="Times New Roman" pitchFamily="18" charset="0"/>
                    </a:rPr>
                    <a:t>决定</a:t>
                  </a:r>
                  <a:endParaRPr kumimoji="1" lang="zh-CN" altLang="en-US" sz="2400" dirty="0">
                    <a:solidFill>
                      <a:srgbClr val="000099"/>
                    </a:solidFill>
                    <a:latin typeface="Times New Roman" pitchFamily="18" charset="0"/>
                  </a:endParaRPr>
                </a:p>
              </p:txBody>
            </p:sp>
            <p:sp>
              <p:nvSpPr>
                <p:cNvPr id="31" name="TextBox 39"/>
                <p:cNvSpPr txBox="1">
                  <a:spLocks noChangeArrowheads="1"/>
                </p:cNvSpPr>
                <p:nvPr/>
              </p:nvSpPr>
              <p:spPr bwMode="auto">
                <a:xfrm rot="18184478">
                  <a:off x="6534386" y="4876178"/>
                  <a:ext cx="487202" cy="786407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square">
                  <a:spAutoFit/>
                </a:bodyPr>
                <a:lstStyle/>
                <a:p>
                  <a:r>
                    <a:rPr kumimoji="1" lang="zh-CN" altLang="en-US" sz="2400" dirty="0" smtClean="0">
                      <a:solidFill>
                        <a:srgbClr val="FF0000"/>
                      </a:solidFill>
                      <a:latin typeface="Times New Roman" pitchFamily="18" charset="0"/>
                    </a:rPr>
                    <a:t>反映</a:t>
                  </a:r>
                  <a:endParaRPr kumimoji="1" lang="zh-CN" altLang="en-US" sz="2400" dirty="0">
                    <a:solidFill>
                      <a:srgbClr val="FF0000"/>
                    </a:solidFill>
                    <a:latin typeface="Times New Roman" pitchFamily="18" charset="0"/>
                  </a:endParaRPr>
                </a:p>
              </p:txBody>
            </p:sp>
            <p:sp>
              <p:nvSpPr>
                <p:cNvPr id="32" name="TextBox 40"/>
                <p:cNvSpPr txBox="1">
                  <a:spLocks noChangeArrowheads="1"/>
                </p:cNvSpPr>
                <p:nvPr/>
              </p:nvSpPr>
              <p:spPr bwMode="auto">
                <a:xfrm>
                  <a:off x="7429520" y="5143030"/>
                  <a:ext cx="2000264" cy="58458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>
                  <a:spAutoFit/>
                </a:bodyPr>
                <a:lstStyle/>
                <a:p>
                  <a:r>
                    <a:rPr kumimoji="1" lang="en-US" altLang="zh-CN" b="0" dirty="0">
                      <a:latin typeface="Times New Roman" pitchFamily="18" charset="0"/>
                    </a:rPr>
                    <a:t> </a:t>
                  </a:r>
                  <a:r>
                    <a:rPr kumimoji="1" lang="zh-CN" altLang="en-US" sz="2800" dirty="0" smtClean="0">
                      <a:latin typeface="Times New Roman" pitchFamily="18" charset="0"/>
                    </a:rPr>
                    <a:t>用       途</a:t>
                  </a:r>
                  <a:endParaRPr kumimoji="1" lang="zh-CN" altLang="en-US" sz="2800" dirty="0">
                    <a:latin typeface="Times New Roman" pitchFamily="18" charset="0"/>
                  </a:endParaRPr>
                </a:p>
              </p:txBody>
            </p:sp>
          </p:grp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645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517" grpId="0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Text Box 2"/>
          <p:cNvSpPr txBox="1">
            <a:spLocks noChangeArrowheads="1"/>
          </p:cNvSpPr>
          <p:nvPr/>
        </p:nvSpPr>
        <p:spPr bwMode="auto">
          <a:xfrm>
            <a:off x="2771775" y="5589588"/>
            <a:ext cx="5292725" cy="350361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rgbClr val="C0C0C0">
                <a:alpha val="80000"/>
              </a:srgbClr>
            </a:outerShdw>
          </a:effectLst>
        </p:spPr>
        <p:txBody>
          <a:bodyPr>
            <a:spAutoFit/>
          </a:bodyPr>
          <a:lstStyle/>
          <a:p>
            <a:pPr algn="ctr"/>
            <a:endParaRPr kumimoji="1" lang="en-US" altLang="zh-CN" sz="3200" b="0">
              <a:solidFill>
                <a:schemeClr val="accent2"/>
              </a:solidFill>
              <a:latin typeface="Arial" charset="0"/>
            </a:endParaRPr>
          </a:p>
          <a:p>
            <a:pPr algn="ctr"/>
            <a:endParaRPr kumimoji="1" lang="en-US" altLang="zh-CN" sz="3200" b="0">
              <a:solidFill>
                <a:schemeClr val="accent2"/>
              </a:solidFill>
              <a:latin typeface="Arial" charset="0"/>
            </a:endParaRPr>
          </a:p>
          <a:p>
            <a:pPr algn="ctr"/>
            <a:r>
              <a:rPr kumimoji="1" lang="en-US" altLang="zh-CN" sz="3200" b="0">
                <a:solidFill>
                  <a:schemeClr val="accent2"/>
                </a:solidFill>
                <a:latin typeface="Arial" charset="0"/>
              </a:rPr>
              <a:t>  </a:t>
            </a:r>
          </a:p>
          <a:p>
            <a:pPr algn="ctr"/>
            <a:endParaRPr kumimoji="1" lang="en-US" altLang="zh-CN" sz="3200" b="0">
              <a:solidFill>
                <a:schemeClr val="accent2"/>
              </a:solidFill>
              <a:latin typeface="Arial" charset="0"/>
            </a:endParaRPr>
          </a:p>
          <a:p>
            <a:pPr algn="ctr"/>
            <a:r>
              <a:rPr kumimoji="1" lang="en-US" altLang="zh-CN" sz="3200" b="0">
                <a:solidFill>
                  <a:schemeClr val="accent2"/>
                </a:solidFill>
                <a:latin typeface="Arial" charset="0"/>
              </a:rPr>
              <a:t>  </a:t>
            </a:r>
          </a:p>
          <a:p>
            <a:pPr algn="ctr"/>
            <a:endParaRPr kumimoji="1" lang="en-US" altLang="zh-CN" sz="3200" b="0">
              <a:solidFill>
                <a:srgbClr val="FF0000"/>
              </a:solidFill>
              <a:latin typeface="Arial" charset="0"/>
            </a:endParaRPr>
          </a:p>
          <a:p>
            <a:pPr algn="ctr"/>
            <a:r>
              <a:rPr kumimoji="1" lang="en-US" altLang="zh-CN" sz="3200" b="0">
                <a:solidFill>
                  <a:schemeClr val="accent2"/>
                </a:solidFill>
                <a:latin typeface="Arial" charset="0"/>
              </a:rPr>
              <a:t>  </a:t>
            </a:r>
            <a:endParaRPr lang="en-US" altLang="zh-CN" sz="3200" u="sng">
              <a:solidFill>
                <a:srgbClr val="9A8CC2"/>
              </a:solidFill>
              <a:latin typeface="Arial" charset="0"/>
            </a:endParaRPr>
          </a:p>
        </p:txBody>
      </p:sp>
      <p:sp>
        <p:nvSpPr>
          <p:cNvPr id="9" name="Text Box 4"/>
          <p:cNvSpPr txBox="1">
            <a:spLocks noChangeArrowheads="1"/>
          </p:cNvSpPr>
          <p:nvPr/>
        </p:nvSpPr>
        <p:spPr bwMode="auto">
          <a:xfrm>
            <a:off x="571472" y="2045135"/>
            <a:ext cx="7572428" cy="523220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rgbClr val="C0C0C0">
                <a:alpha val="80000"/>
              </a:srgbClr>
            </a:outerShdw>
          </a:effec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800" dirty="0" smtClean="0"/>
              <a:t>2</a:t>
            </a:r>
            <a:r>
              <a:rPr kumimoji="1" lang="zh-CN" altLang="en-US" sz="2800" dirty="0" smtClean="0"/>
              <a:t>、学习化学的</a:t>
            </a:r>
            <a:r>
              <a:rPr kumimoji="1" lang="zh-CN" altLang="en-US" sz="2800" dirty="0" smtClean="0">
                <a:solidFill>
                  <a:srgbClr val="0000FF"/>
                </a:solidFill>
              </a:rPr>
              <a:t>最终目的</a:t>
            </a:r>
            <a:r>
              <a:rPr kumimoji="1" lang="zh-CN" altLang="en-US" sz="2800" dirty="0" smtClean="0"/>
              <a:t>是</a:t>
            </a:r>
            <a:r>
              <a:rPr kumimoji="1" lang="zh-CN" altLang="en-US" sz="2800" dirty="0"/>
              <a:t>什么</a:t>
            </a:r>
            <a:r>
              <a:rPr kumimoji="1" lang="en-US" altLang="zh-CN" sz="2800" dirty="0"/>
              <a:t>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229757" y="3234168"/>
            <a:ext cx="6991016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6600" dirty="0" smtClean="0">
                <a:solidFill>
                  <a:srgbClr val="FF0000"/>
                </a:solidFill>
              </a:rPr>
              <a:t>造  福</a:t>
            </a:r>
            <a:endParaRPr lang="en-US" altLang="zh-CN" sz="6600" dirty="0" smtClean="0">
              <a:solidFill>
                <a:srgbClr val="FF0000"/>
              </a:solidFill>
            </a:endParaRPr>
          </a:p>
          <a:p>
            <a:r>
              <a:rPr lang="en-US" altLang="zh-CN" sz="6600" dirty="0" smtClean="0">
                <a:solidFill>
                  <a:srgbClr val="FF0000"/>
                </a:solidFill>
              </a:rPr>
              <a:t>    </a:t>
            </a:r>
            <a:r>
              <a:rPr lang="zh-CN" altLang="en-US" sz="6600" dirty="0" smtClean="0">
                <a:solidFill>
                  <a:srgbClr val="FF0000"/>
                </a:solidFill>
              </a:rPr>
              <a:t>人  类</a:t>
            </a:r>
            <a:r>
              <a:rPr lang="zh-CN" altLang="en-US" sz="6600" dirty="0" smtClean="0">
                <a:solidFill>
                  <a:srgbClr val="0033CC"/>
                </a:solidFill>
              </a:rPr>
              <a:t>！</a:t>
            </a:r>
            <a:r>
              <a:rPr lang="zh-CN" altLang="en-US" sz="6600" dirty="0" smtClean="0">
                <a:solidFill>
                  <a:srgbClr val="009900"/>
                </a:solidFill>
              </a:rPr>
              <a:t>！</a:t>
            </a:r>
            <a:r>
              <a:rPr lang="zh-CN" altLang="en-US" sz="6600" dirty="0" smtClean="0">
                <a:solidFill>
                  <a:srgbClr val="660066"/>
                </a:solidFill>
              </a:rPr>
              <a:t>！</a:t>
            </a:r>
            <a:endParaRPr lang="zh-CN" altLang="en-US" sz="6600" dirty="0">
              <a:solidFill>
                <a:srgbClr val="660066"/>
              </a:solidFill>
            </a:endParaRPr>
          </a:p>
        </p:txBody>
      </p:sp>
      <p:sp>
        <p:nvSpPr>
          <p:cNvPr id="11" name="Rectangle 45"/>
          <p:cNvSpPr>
            <a:spLocks noChangeArrowheads="1"/>
          </p:cNvSpPr>
          <p:nvPr/>
        </p:nvSpPr>
        <p:spPr bwMode="auto">
          <a:xfrm>
            <a:off x="539750" y="5734050"/>
            <a:ext cx="8442325" cy="600075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chemeClr val="bg2">
                <a:alpha val="80000"/>
              </a:schemeClr>
            </a:outerShdw>
          </a:effectLst>
        </p:spPr>
        <p:txBody>
          <a:bodyPr wrap="none">
            <a:spAutoFit/>
          </a:bodyPr>
          <a:lstStyle/>
          <a:p>
            <a:pPr eaLnBrk="0" hangingPunct="0">
              <a:lnSpc>
                <a:spcPts val="4000"/>
              </a:lnSpc>
            </a:pPr>
            <a:r>
              <a:rPr kumimoji="1" lang="zh-CN" altLang="en-US" sz="3600" dirty="0">
                <a:solidFill>
                  <a:srgbClr val="0000FF"/>
                </a:solidFill>
              </a:rPr>
              <a:t>人类的衣、食、住、行等都离不开化学！</a:t>
            </a: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1616078" y="883491"/>
            <a:ext cx="5599128" cy="830997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rgbClr val="C0C0C0">
                <a:alpha val="80000"/>
              </a:srgbClr>
            </a:outerShdw>
          </a:effec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4800" dirty="0" smtClean="0">
                <a:solidFill>
                  <a:srgbClr val="FF0000"/>
                </a:solidFill>
              </a:rPr>
              <a:t>【</a:t>
            </a:r>
            <a:r>
              <a:rPr kumimoji="1" lang="zh-CN" altLang="en-US" sz="4800" dirty="0" smtClean="0">
                <a:solidFill>
                  <a:srgbClr val="FF0000"/>
                </a:solidFill>
              </a:rPr>
              <a:t>初步认识化学</a:t>
            </a:r>
            <a:r>
              <a:rPr kumimoji="1" lang="en-US" altLang="zh-CN" sz="4800" dirty="0" smtClean="0">
                <a:solidFill>
                  <a:srgbClr val="FF0000"/>
                </a:solidFill>
              </a:rPr>
              <a:t>】</a:t>
            </a:r>
            <a:endParaRPr kumimoji="1" lang="zh-CN" altLang="en-US" sz="48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910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12" decel="50000" autoRev="1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72" fill="hold">
                                          <p:stCondLst>
                                            <p:cond delay="172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3" name="矩形 4"/>
          <p:cNvSpPr>
            <a:spLocks noChangeArrowheads="1"/>
          </p:cNvSpPr>
          <p:nvPr/>
        </p:nvSpPr>
        <p:spPr bwMode="auto">
          <a:xfrm>
            <a:off x="1285852" y="2418418"/>
            <a:ext cx="6357982" cy="39395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indent="304800" eaLnBrk="0" hangingPunct="0">
              <a:lnSpc>
                <a:spcPts val="5000"/>
              </a:lnSpc>
            </a:pPr>
            <a:r>
              <a:rPr kumimoji="1" lang="en-US" altLang="zh-CN" sz="4400" dirty="0" smtClean="0">
                <a:solidFill>
                  <a:srgbClr val="0000FF"/>
                </a:solidFill>
              </a:rPr>
              <a:t>●</a:t>
            </a:r>
            <a:r>
              <a:rPr kumimoji="1" lang="zh-CN" altLang="en-US" sz="4400" dirty="0" smtClean="0">
                <a:solidFill>
                  <a:srgbClr val="0000FF"/>
                </a:solidFill>
              </a:rPr>
              <a:t>有趣</a:t>
            </a:r>
            <a:endParaRPr kumimoji="1" lang="zh-CN" altLang="en-US" sz="4400" dirty="0">
              <a:solidFill>
                <a:srgbClr val="0000FF"/>
              </a:solidFill>
              <a:latin typeface="Times New Roman" pitchFamily="18" charset="0"/>
            </a:endParaRPr>
          </a:p>
          <a:p>
            <a:pPr indent="304800" eaLnBrk="0" hangingPunct="0">
              <a:lnSpc>
                <a:spcPts val="5000"/>
              </a:lnSpc>
            </a:pPr>
            <a:r>
              <a:rPr kumimoji="1" lang="zh-CN" altLang="en-US" sz="4400" dirty="0">
                <a:solidFill>
                  <a:srgbClr val="0000FF"/>
                </a:solidFill>
              </a:rPr>
              <a:t>   </a:t>
            </a:r>
            <a:endParaRPr kumimoji="1" lang="en-US" altLang="zh-CN" sz="4400" dirty="0" smtClean="0">
              <a:solidFill>
                <a:srgbClr val="0000FF"/>
              </a:solidFill>
            </a:endParaRPr>
          </a:p>
          <a:p>
            <a:pPr indent="304800" eaLnBrk="0" hangingPunct="0">
              <a:lnSpc>
                <a:spcPts val="5000"/>
              </a:lnSpc>
            </a:pPr>
            <a:r>
              <a:rPr kumimoji="1" lang="zh-CN" altLang="en-US" sz="4400" dirty="0" smtClean="0">
                <a:solidFill>
                  <a:srgbClr val="0000FF"/>
                </a:solidFill>
              </a:rPr>
              <a:t>    ●有用</a:t>
            </a:r>
            <a:endParaRPr kumimoji="1" lang="zh-CN" altLang="en-US" sz="4400" dirty="0">
              <a:solidFill>
                <a:srgbClr val="0000FF"/>
              </a:solidFill>
            </a:endParaRPr>
          </a:p>
          <a:p>
            <a:pPr indent="304800" eaLnBrk="0" hangingPunct="0">
              <a:lnSpc>
                <a:spcPts val="5000"/>
              </a:lnSpc>
            </a:pPr>
            <a:r>
              <a:rPr kumimoji="1" lang="zh-CN" altLang="en-US" sz="4400" dirty="0">
                <a:solidFill>
                  <a:srgbClr val="0000FF"/>
                </a:solidFill>
              </a:rPr>
              <a:t>      </a:t>
            </a:r>
            <a:endParaRPr kumimoji="1" lang="en-US" altLang="zh-CN" sz="4400" dirty="0" smtClean="0">
              <a:solidFill>
                <a:srgbClr val="0000FF"/>
              </a:solidFill>
            </a:endParaRPr>
          </a:p>
          <a:p>
            <a:pPr indent="304800" eaLnBrk="0" hangingPunct="0">
              <a:lnSpc>
                <a:spcPts val="5000"/>
              </a:lnSpc>
            </a:pPr>
            <a:r>
              <a:rPr kumimoji="1" lang="en-US" altLang="zh-CN" sz="4400" dirty="0" smtClean="0">
                <a:solidFill>
                  <a:srgbClr val="0000FF"/>
                </a:solidFill>
              </a:rPr>
              <a:t>        </a:t>
            </a:r>
            <a:r>
              <a:rPr kumimoji="1" lang="zh-CN" altLang="en-US" sz="4400" dirty="0" smtClean="0">
                <a:solidFill>
                  <a:srgbClr val="0000FF"/>
                </a:solidFill>
              </a:rPr>
              <a:t>●易学</a:t>
            </a:r>
            <a:endParaRPr kumimoji="1" lang="zh-CN" altLang="en-US" sz="4400" dirty="0">
              <a:solidFill>
                <a:srgbClr val="0000FF"/>
              </a:solidFill>
            </a:endParaRPr>
          </a:p>
          <a:p>
            <a:pPr indent="304800" eaLnBrk="0" hangingPunct="0">
              <a:lnSpc>
                <a:spcPts val="5000"/>
              </a:lnSpc>
            </a:pPr>
            <a:r>
              <a:rPr kumimoji="1" lang="zh-CN" altLang="en-US" sz="4400" dirty="0">
                <a:solidFill>
                  <a:srgbClr val="0000FF"/>
                </a:solidFill>
              </a:rPr>
              <a:t>         </a:t>
            </a:r>
            <a:r>
              <a:rPr kumimoji="1" lang="zh-CN" altLang="en-US" sz="4400" dirty="0" smtClean="0">
                <a:solidFill>
                  <a:srgbClr val="0000FF"/>
                </a:solidFill>
              </a:rPr>
              <a:t>     </a:t>
            </a:r>
            <a:r>
              <a:rPr kumimoji="1" lang="en-US" altLang="zh-CN" sz="4400" dirty="0" smtClean="0">
                <a:solidFill>
                  <a:srgbClr val="FF0000"/>
                </a:solidFill>
              </a:rPr>
              <a:t>……</a:t>
            </a:r>
            <a:endParaRPr kumimoji="1" lang="en-US" altLang="zh-CN" sz="4400" dirty="0">
              <a:solidFill>
                <a:srgbClr val="FF0000"/>
              </a:solidFill>
            </a:endParaRPr>
          </a:p>
        </p:txBody>
      </p: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1616078" y="883491"/>
            <a:ext cx="5599128" cy="830997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rgbClr val="C0C0C0">
                <a:alpha val="80000"/>
              </a:srgbClr>
            </a:outerShdw>
          </a:effec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4800" dirty="0" smtClean="0">
                <a:solidFill>
                  <a:srgbClr val="FF0000"/>
                </a:solidFill>
              </a:rPr>
              <a:t>【</a:t>
            </a:r>
            <a:r>
              <a:rPr kumimoji="1" lang="zh-CN" altLang="en-US" sz="4800" dirty="0" smtClean="0">
                <a:solidFill>
                  <a:srgbClr val="FF0000"/>
                </a:solidFill>
              </a:rPr>
              <a:t>初步认识化学</a:t>
            </a:r>
            <a:r>
              <a:rPr kumimoji="1" lang="en-US" altLang="zh-CN" sz="4800" dirty="0" smtClean="0">
                <a:solidFill>
                  <a:srgbClr val="FF0000"/>
                </a:solidFill>
              </a:rPr>
              <a:t>】</a:t>
            </a:r>
            <a:endParaRPr kumimoji="1" lang="zh-CN" altLang="en-US" sz="48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32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5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12" name="Rectangle 24"/>
          <p:cNvSpPr>
            <a:spLocks noChangeArrowheads="1"/>
          </p:cNvSpPr>
          <p:nvPr/>
        </p:nvSpPr>
        <p:spPr bwMode="auto">
          <a:xfrm>
            <a:off x="285720" y="2138357"/>
            <a:ext cx="6572296" cy="433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  <a:spcBef>
                <a:spcPct val="20000"/>
              </a:spcBef>
            </a:pPr>
            <a:r>
              <a:rPr kumimoji="1" lang="en-US" altLang="zh-CN" sz="2800" dirty="0" smtClean="0">
                <a:solidFill>
                  <a:srgbClr val="FF0000"/>
                </a:solidFill>
              </a:rPr>
              <a:t>【</a:t>
            </a:r>
            <a:r>
              <a:rPr kumimoji="1" lang="zh-CN" altLang="en-US" sz="2800" dirty="0" smtClean="0">
                <a:solidFill>
                  <a:srgbClr val="FF0000"/>
                </a:solidFill>
              </a:rPr>
              <a:t>想一想</a:t>
            </a:r>
            <a:r>
              <a:rPr kumimoji="1" lang="en-US" altLang="zh-CN" sz="2800" dirty="0" smtClean="0">
                <a:solidFill>
                  <a:srgbClr val="FF0000"/>
                </a:solidFill>
              </a:rPr>
              <a:t>1】</a:t>
            </a:r>
            <a:r>
              <a:rPr kumimoji="1" lang="zh-CN" altLang="en-US" sz="2800" dirty="0">
                <a:solidFill>
                  <a:srgbClr val="FF0000"/>
                </a:solidFill>
              </a:rPr>
              <a:t>我们为什么要</a:t>
            </a:r>
            <a:r>
              <a:rPr kumimoji="1" lang="zh-CN" altLang="en-US" sz="2800" dirty="0" smtClean="0">
                <a:solidFill>
                  <a:srgbClr val="FF0000"/>
                </a:solidFill>
              </a:rPr>
              <a:t>学习化学</a:t>
            </a:r>
            <a:r>
              <a:rPr kumimoji="1" lang="zh-CN" altLang="en-US" sz="2000" dirty="0" smtClean="0">
                <a:solidFill>
                  <a:schemeClr val="hlink"/>
                </a:solidFill>
              </a:rPr>
              <a:t>？</a:t>
            </a:r>
            <a:endParaRPr kumimoji="1" lang="zh-CN" altLang="en-US" sz="2000" dirty="0">
              <a:solidFill>
                <a:srgbClr val="0000FF"/>
              </a:solidFill>
            </a:endParaRPr>
          </a:p>
        </p:txBody>
      </p:sp>
      <p:sp>
        <p:nvSpPr>
          <p:cNvPr id="12325" name="Text Box 37"/>
          <p:cNvSpPr txBox="1">
            <a:spLocks noChangeArrowheads="1"/>
          </p:cNvSpPr>
          <p:nvPr/>
        </p:nvSpPr>
        <p:spPr bwMode="auto">
          <a:xfrm>
            <a:off x="684213" y="2857496"/>
            <a:ext cx="8135937" cy="449263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rgbClr val="C0C0C0">
                <a:alpha val="80000"/>
              </a:srgbClr>
            </a:outerShdw>
          </a:effectLst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ct val="20000"/>
              </a:spcBef>
            </a:pPr>
            <a:r>
              <a:rPr kumimoji="1" lang="en-US" altLang="zh-CN" sz="2600"/>
              <a:t>1</a:t>
            </a:r>
            <a:r>
              <a:rPr kumimoji="1" lang="zh-CN" altLang="en-US" sz="2600"/>
              <a:t>、利用化学</a:t>
            </a:r>
            <a:r>
              <a:rPr kumimoji="1" lang="zh-CN" altLang="en-US" sz="2600">
                <a:solidFill>
                  <a:schemeClr val="hlink"/>
                </a:solidFill>
              </a:rPr>
              <a:t>生产农药和化肥</a:t>
            </a:r>
            <a:r>
              <a:rPr kumimoji="1" lang="zh-CN" altLang="en-US" sz="2600"/>
              <a:t>，可以增加粮食的产量；</a:t>
            </a:r>
            <a:endParaRPr lang="zh-CN" altLang="en-US" sz="2600"/>
          </a:p>
        </p:txBody>
      </p:sp>
      <p:sp>
        <p:nvSpPr>
          <p:cNvPr id="12326" name="Text Box 38"/>
          <p:cNvSpPr txBox="1">
            <a:spLocks noChangeArrowheads="1"/>
          </p:cNvSpPr>
          <p:nvPr/>
        </p:nvSpPr>
        <p:spPr bwMode="auto">
          <a:xfrm>
            <a:off x="700088" y="3609971"/>
            <a:ext cx="8439150" cy="488950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rgbClr val="C0C0C0">
                <a:alpha val="80000"/>
              </a:srgbClr>
            </a:outerShdw>
          </a:effectLst>
        </p:spPr>
        <p:txBody>
          <a:bodyPr wrap="none">
            <a:spAutoFit/>
          </a:bodyPr>
          <a:lstStyle/>
          <a:p>
            <a:r>
              <a:rPr kumimoji="1" lang="en-US" altLang="zh-CN" sz="2600" dirty="0" smtClean="0"/>
              <a:t>2</a:t>
            </a:r>
            <a:r>
              <a:rPr kumimoji="1" lang="zh-CN" altLang="en-US" sz="2600" dirty="0" smtClean="0"/>
              <a:t>、</a:t>
            </a:r>
            <a:r>
              <a:rPr kumimoji="1" lang="zh-CN" altLang="en-US" sz="2600" dirty="0"/>
              <a:t>利用化学</a:t>
            </a:r>
            <a:r>
              <a:rPr kumimoji="1" lang="zh-CN" altLang="en-US" sz="2600" dirty="0">
                <a:solidFill>
                  <a:schemeClr val="hlink"/>
                </a:solidFill>
              </a:rPr>
              <a:t>合成药物</a:t>
            </a:r>
            <a:r>
              <a:rPr kumimoji="1" lang="zh-CN" altLang="en-US" sz="2600" dirty="0"/>
              <a:t>，可以抑制细菌和病毒保障健康；</a:t>
            </a:r>
          </a:p>
        </p:txBody>
      </p:sp>
      <p:sp>
        <p:nvSpPr>
          <p:cNvPr id="12330" name="Rectangle 42"/>
          <p:cNvSpPr>
            <a:spLocks noChangeArrowheads="1"/>
          </p:cNvSpPr>
          <p:nvPr/>
        </p:nvSpPr>
        <p:spPr bwMode="auto">
          <a:xfrm>
            <a:off x="684213" y="4398959"/>
            <a:ext cx="7416800" cy="822325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chemeClr val="bg2">
                <a:alpha val="80000"/>
              </a:schemeClr>
            </a:outerShdw>
          </a:effectLst>
        </p:spPr>
        <p:txBody>
          <a:bodyPr>
            <a:spAutoFit/>
          </a:bodyPr>
          <a:lstStyle/>
          <a:p>
            <a:r>
              <a:rPr kumimoji="1" lang="en-US" altLang="zh-CN"/>
              <a:t>3</a:t>
            </a:r>
            <a:r>
              <a:rPr kumimoji="1" lang="zh-CN" altLang="en-US"/>
              <a:t>、利用化学</a:t>
            </a:r>
            <a:r>
              <a:rPr kumimoji="1" lang="zh-CN" altLang="en-US">
                <a:solidFill>
                  <a:schemeClr val="hlink"/>
                </a:solidFill>
              </a:rPr>
              <a:t>开发新能源、合成新材料</a:t>
            </a:r>
            <a:r>
              <a:rPr kumimoji="1" lang="zh-CN" altLang="en-US"/>
              <a:t>，可以改善人类</a:t>
            </a:r>
          </a:p>
          <a:p>
            <a:r>
              <a:rPr kumimoji="1" lang="zh-CN" altLang="en-US"/>
              <a:t>   的生存条件；</a:t>
            </a:r>
          </a:p>
        </p:txBody>
      </p:sp>
      <p:sp>
        <p:nvSpPr>
          <p:cNvPr id="12331" name="Rectangle 43"/>
          <p:cNvSpPr>
            <a:spLocks noChangeArrowheads="1"/>
          </p:cNvSpPr>
          <p:nvPr/>
        </p:nvSpPr>
        <p:spPr bwMode="auto">
          <a:xfrm>
            <a:off x="684213" y="5335584"/>
            <a:ext cx="8459787" cy="830997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chemeClr val="bg2">
                <a:alpha val="80000"/>
              </a:schemeClr>
            </a:outerShdw>
          </a:effectLst>
        </p:spPr>
        <p:txBody>
          <a:bodyPr wrap="square">
            <a:spAutoFit/>
          </a:bodyPr>
          <a:lstStyle/>
          <a:p>
            <a:r>
              <a:rPr kumimoji="1" lang="en-US" altLang="zh-CN" dirty="0"/>
              <a:t>4</a:t>
            </a:r>
            <a:r>
              <a:rPr kumimoji="1" lang="zh-CN" altLang="en-US" dirty="0"/>
              <a:t>、利用化学</a:t>
            </a:r>
            <a:r>
              <a:rPr kumimoji="1" lang="zh-CN" altLang="en-US" dirty="0">
                <a:solidFill>
                  <a:schemeClr val="hlink"/>
                </a:solidFill>
              </a:rPr>
              <a:t>综合应用自然资源和保护环境</a:t>
            </a:r>
            <a:r>
              <a:rPr kumimoji="1" lang="zh-CN" altLang="en-US" dirty="0"/>
              <a:t>，可以使我们的</a:t>
            </a:r>
          </a:p>
          <a:p>
            <a:r>
              <a:rPr kumimoji="1" lang="zh-CN" altLang="en-US" dirty="0"/>
              <a:t>   生活变得更加美好</a:t>
            </a:r>
            <a:r>
              <a:rPr lang="zh-CN" altLang="en-US" dirty="0"/>
              <a:t>。</a:t>
            </a:r>
          </a:p>
        </p:txBody>
      </p:sp>
      <p:sp>
        <p:nvSpPr>
          <p:cNvPr id="12332" name="AutoShape 44"/>
          <p:cNvSpPr>
            <a:spLocks noChangeArrowheads="1"/>
          </p:cNvSpPr>
          <p:nvPr/>
        </p:nvSpPr>
        <p:spPr bwMode="auto">
          <a:xfrm>
            <a:off x="7143768" y="214290"/>
            <a:ext cx="1800225" cy="792163"/>
          </a:xfrm>
          <a:prstGeom prst="wedgeRoundRectCallout">
            <a:avLst>
              <a:gd name="adj1" fmla="val -105632"/>
              <a:gd name="adj2" fmla="val 86759"/>
              <a:gd name="adj3" fmla="val 16667"/>
            </a:avLst>
          </a:prstGeom>
          <a:solidFill>
            <a:schemeClr val="accent1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r>
              <a:rPr kumimoji="1" lang="zh-CN" altLang="en-US" sz="4000">
                <a:solidFill>
                  <a:srgbClr val="FF0000"/>
                </a:solidFill>
              </a:rPr>
              <a:t>有用</a:t>
            </a:r>
          </a:p>
        </p:txBody>
      </p:sp>
      <p:sp>
        <p:nvSpPr>
          <p:cNvPr id="12333" name="Rectangle 45"/>
          <p:cNvSpPr>
            <a:spLocks noChangeArrowheads="1"/>
          </p:cNvSpPr>
          <p:nvPr/>
        </p:nvSpPr>
        <p:spPr bwMode="auto">
          <a:xfrm>
            <a:off x="1214414" y="1071546"/>
            <a:ext cx="6207148" cy="605294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chemeClr val="bg2">
                <a:alpha val="80000"/>
              </a:schemeClr>
            </a:outerShdw>
          </a:effectLst>
        </p:spPr>
        <p:txBody>
          <a:bodyPr wrap="none">
            <a:spAutoFit/>
          </a:bodyPr>
          <a:lstStyle/>
          <a:p>
            <a:pPr eaLnBrk="0" hangingPunct="0">
              <a:lnSpc>
                <a:spcPts val="4000"/>
              </a:lnSpc>
            </a:pPr>
            <a:r>
              <a:rPr kumimoji="1" lang="zh-CN" altLang="en-US" sz="3600" dirty="0" smtClean="0">
                <a:solidFill>
                  <a:srgbClr val="0000FF"/>
                </a:solidFill>
              </a:rPr>
              <a:t>化学使世界变得更加绚丽多彩</a:t>
            </a:r>
            <a:endParaRPr kumimoji="1" lang="zh-CN" altLang="en-US" sz="3600" dirty="0">
              <a:solidFill>
                <a:srgbClr val="0000FF"/>
              </a:solidFill>
            </a:endParaRPr>
          </a:p>
        </p:txBody>
      </p:sp>
      <p:sp>
        <p:nvSpPr>
          <p:cNvPr id="9" name="矩形 8"/>
          <p:cNvSpPr/>
          <p:nvPr/>
        </p:nvSpPr>
        <p:spPr>
          <a:xfrm>
            <a:off x="6175230" y="2143116"/>
            <a:ext cx="2611612" cy="3877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80000"/>
              </a:lnSpc>
              <a:spcBef>
                <a:spcPct val="20000"/>
              </a:spcBef>
            </a:pPr>
            <a:r>
              <a:rPr kumimoji="1" lang="zh-CN" altLang="en-US" dirty="0" smtClean="0">
                <a:solidFill>
                  <a:srgbClr val="0000FF"/>
                </a:solidFill>
              </a:rPr>
              <a:t>（</a:t>
            </a:r>
            <a:r>
              <a:rPr kumimoji="1" lang="en-US" altLang="zh-CN" dirty="0" smtClean="0">
                <a:solidFill>
                  <a:srgbClr val="0000FF"/>
                </a:solidFill>
              </a:rPr>
              <a:t>P</a:t>
            </a:r>
            <a:r>
              <a:rPr kumimoji="1" lang="en-US" altLang="zh-CN" baseline="-25000" dirty="0" smtClean="0">
                <a:solidFill>
                  <a:srgbClr val="0000FF"/>
                </a:solidFill>
              </a:rPr>
              <a:t>2</a:t>
            </a:r>
            <a:r>
              <a:rPr kumimoji="1" lang="en-US" altLang="zh-CN" dirty="0" smtClean="0">
                <a:solidFill>
                  <a:srgbClr val="0000FF"/>
                </a:solidFill>
              </a:rPr>
              <a:t> </a:t>
            </a:r>
            <a:r>
              <a:rPr kumimoji="1" lang="zh-CN" altLang="en-US" dirty="0" smtClean="0">
                <a:solidFill>
                  <a:srgbClr val="0000FF"/>
                </a:solidFill>
              </a:rPr>
              <a:t>第</a:t>
            </a:r>
            <a:r>
              <a:rPr kumimoji="1" lang="en-US" altLang="zh-CN" dirty="0" smtClean="0">
                <a:solidFill>
                  <a:srgbClr val="0000FF"/>
                </a:solidFill>
              </a:rPr>
              <a:t>2</a:t>
            </a:r>
            <a:r>
              <a:rPr kumimoji="1" lang="zh-CN" altLang="en-US" dirty="0" smtClean="0">
                <a:solidFill>
                  <a:srgbClr val="0000FF"/>
                </a:solidFill>
              </a:rPr>
              <a:t>自然段）</a:t>
            </a:r>
            <a:endParaRPr kumimoji="1" lang="zh-CN" altLang="en-US" dirty="0">
              <a:solidFill>
                <a:srgbClr val="0000FF"/>
              </a:solidFill>
            </a:endParaRPr>
          </a:p>
        </p:txBody>
      </p:sp>
      <p:pic>
        <p:nvPicPr>
          <p:cNvPr id="10" name="Picture 11" descr="化学使世界变得更加绚丽多彩　章题图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314" y="219777"/>
            <a:ext cx="8786842" cy="649537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23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123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123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" dur="2000"/>
                                        <p:tgtEl>
                                          <p:spTgt spid="123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" dur="2000"/>
                                        <p:tgtEl>
                                          <p:spTgt spid="123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123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30" grpId="0"/>
      <p:bldP spid="12331" grpId="0"/>
      <p:bldP spid="12332" grpId="0" animBg="1"/>
      <p:bldP spid="12333" grpId="0"/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>
            <a:spLocks noChangeArrowheads="1"/>
          </p:cNvSpPr>
          <p:nvPr/>
        </p:nvSpPr>
        <p:spPr bwMode="auto">
          <a:xfrm>
            <a:off x="1000100" y="2389146"/>
            <a:ext cx="5214974" cy="5568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ts val="4000"/>
              </a:lnSpc>
            </a:pPr>
            <a:r>
              <a:rPr kumimoji="1" lang="en-US" altLang="zh-CN" sz="2800" dirty="0" smtClean="0">
                <a:latin typeface="Times New Roman" pitchFamily="18" charset="0"/>
              </a:rPr>
              <a:t>■  </a:t>
            </a:r>
            <a:r>
              <a:rPr kumimoji="1" lang="zh-CN" altLang="en-US" sz="2800" dirty="0" smtClean="0">
                <a:latin typeface="Times New Roman" pitchFamily="18" charset="0"/>
              </a:rPr>
              <a:t>认真听讲，及时笔记；</a:t>
            </a:r>
            <a:endParaRPr kumimoji="1" lang="en-US" altLang="zh-CN" sz="2800" dirty="0" smtClean="0">
              <a:latin typeface="Times New Roman" pitchFamily="18" charset="0"/>
            </a:endParaRPr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1000100" y="1196975"/>
            <a:ext cx="6929486" cy="523220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chemeClr val="bg2">
                <a:alpha val="80000"/>
              </a:schemeClr>
            </a:outerShdw>
          </a:effectLst>
        </p:spPr>
        <p:txBody>
          <a:bodyPr wrap="square">
            <a:spAutoFit/>
          </a:bodyPr>
          <a:lstStyle/>
          <a:p>
            <a:r>
              <a:rPr kumimoji="1" lang="en-US" altLang="zh-CN" sz="2800" dirty="0" smtClean="0">
                <a:solidFill>
                  <a:srgbClr val="FF0000"/>
                </a:solidFill>
              </a:rPr>
              <a:t>【</a:t>
            </a:r>
            <a:r>
              <a:rPr kumimoji="1" lang="zh-CN" altLang="en-US" sz="2800" dirty="0" smtClean="0">
                <a:solidFill>
                  <a:srgbClr val="FF0000"/>
                </a:solidFill>
              </a:rPr>
              <a:t>想一想</a:t>
            </a:r>
            <a:r>
              <a:rPr kumimoji="1" lang="en-US" altLang="zh-CN" sz="2800" dirty="0" smtClean="0">
                <a:solidFill>
                  <a:srgbClr val="FF0000"/>
                </a:solidFill>
              </a:rPr>
              <a:t>2】</a:t>
            </a:r>
            <a:r>
              <a:rPr kumimoji="1" lang="zh-CN" altLang="en-US" sz="2800" dirty="0" smtClean="0">
                <a:solidFill>
                  <a:srgbClr val="FF0000"/>
                </a:solidFill>
              </a:rPr>
              <a:t>我们</a:t>
            </a:r>
            <a:r>
              <a:rPr kumimoji="1" lang="zh-CN" altLang="en-US" sz="2800" dirty="0" smtClean="0">
                <a:solidFill>
                  <a:srgbClr val="0000FF"/>
                </a:solidFill>
              </a:rPr>
              <a:t>怎样才能将化学学习好？</a:t>
            </a:r>
            <a:endParaRPr kumimoji="1" lang="zh-CN" altLang="en-US" sz="2800" dirty="0">
              <a:solidFill>
                <a:srgbClr val="0000FF"/>
              </a:solidFill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5214942" y="2357430"/>
            <a:ext cx="3143272" cy="3357586"/>
            <a:chOff x="5214942" y="2357430"/>
            <a:chExt cx="3143272" cy="3357586"/>
          </a:xfrm>
        </p:grpSpPr>
        <p:sp>
          <p:nvSpPr>
            <p:cNvPr id="9" name="右大括号 8"/>
            <p:cNvSpPr/>
            <p:nvPr/>
          </p:nvSpPr>
          <p:spPr bwMode="auto">
            <a:xfrm>
              <a:off x="5214942" y="2357430"/>
              <a:ext cx="285752" cy="3357586"/>
            </a:xfrm>
            <a:prstGeom prst="rightBrace">
              <a:avLst/>
            </a:prstGeom>
            <a:noFill/>
            <a:ln w="254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zh-CN" altLang="en-US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宋体" charset="-122"/>
                <a:ea typeface="宋体" charset="-122"/>
              </a:endParaRPr>
            </a:p>
          </p:txBody>
        </p:sp>
        <p:sp>
          <p:nvSpPr>
            <p:cNvPr id="10" name="矩形 9"/>
            <p:cNvSpPr/>
            <p:nvPr/>
          </p:nvSpPr>
          <p:spPr>
            <a:xfrm>
              <a:off x="5643570" y="3000372"/>
              <a:ext cx="2714644" cy="206210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2800" dirty="0" smtClean="0">
                  <a:solidFill>
                    <a:srgbClr val="0000FF"/>
                  </a:solidFill>
                </a:rPr>
                <a:t>认真学习，偶尔考考试，顺便拿个</a:t>
              </a:r>
              <a:r>
                <a:rPr lang="zh-CN" altLang="en-US" sz="7200" dirty="0" smtClean="0">
                  <a:solidFill>
                    <a:srgbClr val="FF0000"/>
                  </a:solidFill>
                </a:rPr>
                <a:t>高</a:t>
              </a:r>
              <a:r>
                <a:rPr lang="zh-CN" altLang="en-US" sz="2800" dirty="0" smtClean="0">
                  <a:solidFill>
                    <a:srgbClr val="0000FF"/>
                  </a:solidFill>
                </a:rPr>
                <a:t>分！</a:t>
              </a:r>
              <a:endParaRPr lang="zh-CN" altLang="en-US" sz="2800" dirty="0">
                <a:solidFill>
                  <a:srgbClr val="0000FF"/>
                </a:solidFill>
              </a:endParaRPr>
            </a:p>
          </p:txBody>
        </p:sp>
      </p:grpSp>
      <p:sp>
        <p:nvSpPr>
          <p:cNvPr id="12" name="矩形 11"/>
          <p:cNvSpPr/>
          <p:nvPr/>
        </p:nvSpPr>
        <p:spPr>
          <a:xfrm>
            <a:off x="1000132" y="3252334"/>
            <a:ext cx="4572000" cy="605294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ts val="4000"/>
              </a:lnSpc>
            </a:pPr>
            <a:r>
              <a:rPr kumimoji="1" lang="zh-CN" altLang="en-US" sz="2800" dirty="0" smtClean="0">
                <a:latin typeface="Times New Roman" pitchFamily="18" charset="0"/>
              </a:rPr>
              <a:t>■  积极思考，敢于提问；</a:t>
            </a:r>
            <a:endParaRPr kumimoji="1" lang="en-US" altLang="zh-CN" sz="2800" dirty="0" smtClean="0">
              <a:latin typeface="Times New Roman" pitchFamily="18" charset="0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1000100" y="4181028"/>
            <a:ext cx="4572000" cy="605294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ts val="4000"/>
              </a:lnSpc>
            </a:pPr>
            <a:r>
              <a:rPr kumimoji="1" lang="zh-CN" altLang="en-US" sz="2800" dirty="0" smtClean="0">
                <a:latin typeface="Times New Roman" pitchFamily="18" charset="0"/>
              </a:rPr>
              <a:t>■  勤于归纳，善于总结；</a:t>
            </a:r>
            <a:endParaRPr kumimoji="1" lang="en-US" altLang="zh-CN" sz="2800" dirty="0" smtClean="0">
              <a:latin typeface="Times New Roman" pitchFamily="18" charset="0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1000100" y="5109722"/>
            <a:ext cx="4572000" cy="605294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ts val="4000"/>
              </a:lnSpc>
            </a:pPr>
            <a:r>
              <a:rPr kumimoji="1" lang="zh-CN" altLang="en-US" sz="2800" dirty="0" smtClean="0">
                <a:latin typeface="Times New Roman" pitchFamily="18" charset="0"/>
              </a:rPr>
              <a:t>■  仔细</a:t>
            </a:r>
            <a:r>
              <a:rPr lang="zh-CN" altLang="en-US" sz="2800" dirty="0" smtClean="0"/>
              <a:t>观察、务必求真。</a:t>
            </a:r>
            <a:endParaRPr kumimoji="1" lang="zh-CN" altLang="en-US" sz="2800" dirty="0">
              <a:latin typeface="Times New Roman" pitchFamily="18" charset="0"/>
            </a:endParaRPr>
          </a:p>
        </p:txBody>
      </p:sp>
      <p:sp>
        <p:nvSpPr>
          <p:cNvPr id="15" name="AutoShape 10"/>
          <p:cNvSpPr>
            <a:spLocks noChangeArrowheads="1"/>
          </p:cNvSpPr>
          <p:nvPr/>
        </p:nvSpPr>
        <p:spPr bwMode="auto">
          <a:xfrm>
            <a:off x="5414981" y="333375"/>
            <a:ext cx="1800225" cy="792163"/>
          </a:xfrm>
          <a:prstGeom prst="wedgeRoundRectCallout">
            <a:avLst>
              <a:gd name="adj1" fmla="val -123370"/>
              <a:gd name="adj2" fmla="val 94088"/>
              <a:gd name="adj3" fmla="val 16667"/>
            </a:avLst>
          </a:prstGeom>
          <a:solidFill>
            <a:schemeClr val="accent1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r>
              <a:rPr kumimoji="1" lang="zh-CN" altLang="en-US" sz="4000" dirty="0">
                <a:solidFill>
                  <a:srgbClr val="0000FF"/>
                </a:solidFill>
              </a:rPr>
              <a:t>易学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2" grpId="0"/>
      <p:bldP spid="13" grpId="0"/>
      <p:bldP spid="14" grpId="0"/>
      <p:bldP spid="1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Text Box 2"/>
          <p:cNvSpPr txBox="1">
            <a:spLocks noChangeArrowheads="1"/>
          </p:cNvSpPr>
          <p:nvPr/>
        </p:nvSpPr>
        <p:spPr bwMode="auto">
          <a:xfrm>
            <a:off x="2771775" y="5589588"/>
            <a:ext cx="5292725" cy="350361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rgbClr val="C0C0C0">
                <a:alpha val="80000"/>
              </a:srgbClr>
            </a:outerShdw>
          </a:effectLst>
        </p:spPr>
        <p:txBody>
          <a:bodyPr>
            <a:spAutoFit/>
          </a:bodyPr>
          <a:lstStyle/>
          <a:p>
            <a:pPr algn="ctr"/>
            <a:endParaRPr kumimoji="1" lang="en-US" altLang="zh-CN" sz="3200" b="0">
              <a:solidFill>
                <a:schemeClr val="accent2"/>
              </a:solidFill>
              <a:latin typeface="Arial" charset="0"/>
            </a:endParaRPr>
          </a:p>
          <a:p>
            <a:pPr algn="ctr"/>
            <a:endParaRPr kumimoji="1" lang="en-US" altLang="zh-CN" sz="3200" b="0">
              <a:solidFill>
                <a:schemeClr val="accent2"/>
              </a:solidFill>
              <a:latin typeface="Arial" charset="0"/>
            </a:endParaRPr>
          </a:p>
          <a:p>
            <a:pPr algn="ctr"/>
            <a:r>
              <a:rPr kumimoji="1" lang="en-US" altLang="zh-CN" sz="3200" b="0">
                <a:solidFill>
                  <a:schemeClr val="accent2"/>
                </a:solidFill>
                <a:latin typeface="Arial" charset="0"/>
              </a:rPr>
              <a:t>  </a:t>
            </a:r>
          </a:p>
          <a:p>
            <a:pPr algn="ctr"/>
            <a:endParaRPr kumimoji="1" lang="en-US" altLang="zh-CN" sz="3200" b="0">
              <a:solidFill>
                <a:schemeClr val="accent2"/>
              </a:solidFill>
              <a:latin typeface="Arial" charset="0"/>
            </a:endParaRPr>
          </a:p>
          <a:p>
            <a:pPr algn="ctr"/>
            <a:r>
              <a:rPr kumimoji="1" lang="en-US" altLang="zh-CN" sz="3200" b="0">
                <a:solidFill>
                  <a:schemeClr val="accent2"/>
                </a:solidFill>
                <a:latin typeface="Arial" charset="0"/>
              </a:rPr>
              <a:t>  </a:t>
            </a:r>
          </a:p>
          <a:p>
            <a:pPr algn="ctr"/>
            <a:endParaRPr kumimoji="1" lang="en-US" altLang="zh-CN" sz="3200" b="0">
              <a:solidFill>
                <a:srgbClr val="FF0000"/>
              </a:solidFill>
              <a:latin typeface="Arial" charset="0"/>
            </a:endParaRPr>
          </a:p>
          <a:p>
            <a:pPr algn="ctr"/>
            <a:r>
              <a:rPr kumimoji="1" lang="en-US" altLang="zh-CN" sz="3200" b="0">
                <a:solidFill>
                  <a:schemeClr val="accent2"/>
                </a:solidFill>
                <a:latin typeface="Arial" charset="0"/>
              </a:rPr>
              <a:t>  </a:t>
            </a:r>
            <a:endParaRPr lang="en-US" altLang="zh-CN" sz="3200" u="sng">
              <a:solidFill>
                <a:srgbClr val="9A8CC2"/>
              </a:solidFill>
              <a:latin typeface="Arial" charset="0"/>
            </a:endParaRPr>
          </a:p>
        </p:txBody>
      </p:sp>
      <p:sp>
        <p:nvSpPr>
          <p:cNvPr id="65539" name="Text Box 3"/>
          <p:cNvSpPr txBox="1">
            <a:spLocks noChangeArrowheads="1"/>
          </p:cNvSpPr>
          <p:nvPr/>
        </p:nvSpPr>
        <p:spPr bwMode="auto">
          <a:xfrm>
            <a:off x="1042988" y="2436813"/>
            <a:ext cx="4608512" cy="488950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rgbClr val="C0C0C0">
                <a:alpha val="80000"/>
              </a:srgbClr>
            </a:outerShdw>
          </a:effec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600">
                <a:latin typeface="Arial" charset="0"/>
              </a:rPr>
              <a:t>1</a:t>
            </a:r>
            <a:r>
              <a:rPr kumimoji="1" lang="zh-CN" altLang="en-US" sz="2600">
                <a:latin typeface="Arial" charset="0"/>
              </a:rPr>
              <a:t>、物质的性质和用途</a:t>
            </a:r>
          </a:p>
        </p:txBody>
      </p:sp>
      <p:sp>
        <p:nvSpPr>
          <p:cNvPr id="65540" name="Text Box 4"/>
          <p:cNvSpPr txBox="1">
            <a:spLocks noChangeArrowheads="1"/>
          </p:cNvSpPr>
          <p:nvPr/>
        </p:nvSpPr>
        <p:spPr bwMode="auto">
          <a:xfrm>
            <a:off x="1042988" y="3300413"/>
            <a:ext cx="6624637" cy="488950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rgbClr val="C0C0C0">
                <a:alpha val="80000"/>
              </a:srgbClr>
            </a:outerShdw>
          </a:effec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600">
                <a:latin typeface="Arial" charset="0"/>
              </a:rPr>
              <a:t>2</a:t>
            </a:r>
            <a:r>
              <a:rPr kumimoji="1" lang="zh-CN" altLang="en-US" sz="2600">
                <a:latin typeface="Arial" charset="0"/>
              </a:rPr>
              <a:t>、物质的内部组成、结构及变化规律</a:t>
            </a:r>
          </a:p>
        </p:txBody>
      </p:sp>
      <p:sp>
        <p:nvSpPr>
          <p:cNvPr id="65541" name="Text Box 5"/>
          <p:cNvSpPr txBox="1">
            <a:spLocks noChangeArrowheads="1"/>
          </p:cNvSpPr>
          <p:nvPr/>
        </p:nvSpPr>
        <p:spPr bwMode="auto">
          <a:xfrm>
            <a:off x="1042988" y="4165600"/>
            <a:ext cx="5976937" cy="488950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rgbClr val="C0C0C0">
                <a:alpha val="80000"/>
              </a:srgbClr>
            </a:outerShdw>
          </a:effec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600">
                <a:latin typeface="Arial" charset="0"/>
              </a:rPr>
              <a:t>3</a:t>
            </a:r>
            <a:r>
              <a:rPr kumimoji="1" lang="zh-CN" altLang="en-US" sz="2600">
                <a:latin typeface="Arial" charset="0"/>
              </a:rPr>
              <a:t>、如何利用它们制造新产品</a:t>
            </a:r>
          </a:p>
        </p:txBody>
      </p:sp>
      <p:sp>
        <p:nvSpPr>
          <p:cNvPr id="65542" name="Text Box 6"/>
          <p:cNvSpPr txBox="1">
            <a:spLocks noChangeArrowheads="1"/>
          </p:cNvSpPr>
          <p:nvPr/>
        </p:nvSpPr>
        <p:spPr bwMode="auto">
          <a:xfrm>
            <a:off x="1042988" y="4956175"/>
            <a:ext cx="6769100" cy="488950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rgbClr val="C0C0C0">
                <a:alpha val="80000"/>
              </a:srgbClr>
            </a:outerShdw>
          </a:effectLst>
        </p:spPr>
        <p:txBody>
          <a:bodyPr>
            <a:spAutoFit/>
          </a:bodyPr>
          <a:lstStyle/>
          <a:p>
            <a:r>
              <a:rPr kumimoji="1" lang="en-US" altLang="zh-CN" sz="2600">
                <a:latin typeface="Arial" charset="0"/>
              </a:rPr>
              <a:t>4</a:t>
            </a:r>
            <a:r>
              <a:rPr kumimoji="1" lang="zh-CN" altLang="en-US" sz="2600">
                <a:latin typeface="Arial" charset="0"/>
              </a:rPr>
              <a:t>、人类认识、利用、发展化学的历史和方法</a:t>
            </a:r>
            <a:endParaRPr lang="zh-CN" altLang="en-US" sz="2600">
              <a:latin typeface="Arial" charset="0"/>
            </a:endParaRPr>
          </a:p>
        </p:txBody>
      </p:sp>
      <p:sp>
        <p:nvSpPr>
          <p:cNvPr id="65543" name="Rectangle 7"/>
          <p:cNvSpPr>
            <a:spLocks noChangeArrowheads="1"/>
          </p:cNvSpPr>
          <p:nvPr/>
        </p:nvSpPr>
        <p:spPr bwMode="auto">
          <a:xfrm>
            <a:off x="1187450" y="1119188"/>
            <a:ext cx="5329238" cy="579437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chemeClr val="bg2">
                <a:alpha val="80000"/>
              </a:schemeClr>
            </a:outerShdw>
          </a:effectLst>
        </p:spPr>
        <p:txBody>
          <a:bodyPr>
            <a:spAutoFit/>
          </a:bodyPr>
          <a:lstStyle/>
          <a:p>
            <a:r>
              <a:rPr kumimoji="1" lang="zh-CN" altLang="en-US" sz="3200"/>
              <a:t>学习化学后，你应该知道：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Text Box 4"/>
          <p:cNvSpPr txBox="1">
            <a:spLocks noChangeArrowheads="1"/>
          </p:cNvSpPr>
          <p:nvPr/>
        </p:nvSpPr>
        <p:spPr bwMode="auto">
          <a:xfrm>
            <a:off x="819150" y="1989138"/>
            <a:ext cx="8001000" cy="1773237"/>
          </a:xfrm>
          <a:prstGeom prst="rect">
            <a:avLst/>
          </a:prstGeom>
          <a:noFill/>
          <a:ln w="3810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800" dirty="0">
                <a:latin typeface="Times New Roman" pitchFamily="18" charset="0"/>
              </a:rPr>
              <a:t> </a:t>
            </a:r>
            <a:r>
              <a:rPr kumimoji="1" lang="zh-CN" altLang="zh-CN" dirty="0">
                <a:latin typeface="Times New Roman" pitchFamily="18" charset="0"/>
              </a:rPr>
              <a:t>试卷满分</a:t>
            </a:r>
            <a:r>
              <a:rPr kumimoji="1" lang="en-US" altLang="zh-CN" dirty="0">
                <a:latin typeface="Times New Roman" pitchFamily="18" charset="0"/>
              </a:rPr>
              <a:t>100</a:t>
            </a:r>
            <a:r>
              <a:rPr kumimoji="1" lang="zh-CN" altLang="zh-CN" dirty="0">
                <a:latin typeface="Times New Roman" pitchFamily="18" charset="0"/>
              </a:rPr>
              <a:t>分</a:t>
            </a:r>
            <a:r>
              <a:rPr kumimoji="1" lang="zh-CN" altLang="en-US" dirty="0">
                <a:latin typeface="Times New Roman" pitchFamily="18" charset="0"/>
              </a:rPr>
              <a:t>，</a:t>
            </a:r>
            <a:r>
              <a:rPr kumimoji="1" lang="zh-CN" altLang="zh-CN" dirty="0">
                <a:latin typeface="Times New Roman" pitchFamily="18" charset="0"/>
              </a:rPr>
              <a:t>考试时间</a:t>
            </a:r>
            <a:r>
              <a:rPr kumimoji="1" lang="en-US" altLang="zh-CN" dirty="0">
                <a:latin typeface="Times New Roman" pitchFamily="18" charset="0"/>
              </a:rPr>
              <a:t>80</a:t>
            </a:r>
            <a:r>
              <a:rPr kumimoji="1" lang="zh-CN" altLang="zh-CN" dirty="0">
                <a:latin typeface="Times New Roman" pitchFamily="18" charset="0"/>
              </a:rPr>
              <a:t>分钟。</a:t>
            </a:r>
            <a:endParaRPr kumimoji="1" lang="zh-CN" altLang="en-US" dirty="0">
              <a:latin typeface="Times New Roman" pitchFamily="18" charset="0"/>
            </a:endParaRPr>
          </a:p>
          <a:p>
            <a:pPr>
              <a:lnSpc>
                <a:spcPts val="3500"/>
              </a:lnSpc>
              <a:spcBef>
                <a:spcPct val="50000"/>
              </a:spcBef>
            </a:pPr>
            <a:r>
              <a:rPr kumimoji="1" lang="zh-CN" altLang="en-US" b="0" dirty="0"/>
              <a:t>●</a:t>
            </a:r>
            <a:r>
              <a:rPr kumimoji="1" lang="zh-CN" altLang="en-US" dirty="0">
                <a:latin typeface="Times New Roman" pitchFamily="18" charset="0"/>
              </a:rPr>
              <a:t>第一部分，选择题，共</a:t>
            </a:r>
            <a:r>
              <a:rPr kumimoji="1" lang="en-US" altLang="zh-CN" dirty="0">
                <a:latin typeface="Times New Roman" pitchFamily="18" charset="0"/>
              </a:rPr>
              <a:t>20</a:t>
            </a:r>
            <a:r>
              <a:rPr kumimoji="1" lang="zh-CN" altLang="en-US" dirty="0">
                <a:latin typeface="Times New Roman" pitchFamily="18" charset="0"/>
              </a:rPr>
              <a:t>个小题，</a:t>
            </a:r>
            <a:r>
              <a:rPr kumimoji="1" lang="en-US" altLang="zh-CN" dirty="0">
                <a:latin typeface="Times New Roman" pitchFamily="18" charset="0"/>
              </a:rPr>
              <a:t>40</a:t>
            </a:r>
            <a:r>
              <a:rPr kumimoji="1" lang="zh-CN" altLang="en-US" dirty="0">
                <a:latin typeface="Times New Roman" pitchFamily="18" charset="0"/>
              </a:rPr>
              <a:t>分。</a:t>
            </a:r>
          </a:p>
          <a:p>
            <a:pPr>
              <a:lnSpc>
                <a:spcPts val="3500"/>
              </a:lnSpc>
              <a:spcBef>
                <a:spcPct val="50000"/>
              </a:spcBef>
            </a:pPr>
            <a:r>
              <a:rPr kumimoji="1" lang="zh-CN" altLang="en-US" b="0" dirty="0"/>
              <a:t>●</a:t>
            </a:r>
            <a:r>
              <a:rPr kumimoji="1" lang="zh-CN" altLang="en-US" dirty="0">
                <a:latin typeface="Times New Roman" pitchFamily="18" charset="0"/>
              </a:rPr>
              <a:t>第二部分，非选择题</a:t>
            </a:r>
            <a:r>
              <a:rPr kumimoji="1" lang="zh-CN" altLang="en-US" dirty="0" smtClean="0">
                <a:latin typeface="Times New Roman" pitchFamily="18" charset="0"/>
              </a:rPr>
              <a:t>，</a:t>
            </a:r>
            <a:r>
              <a:rPr kumimoji="1" lang="en-US" altLang="zh-CN" dirty="0" smtClean="0">
                <a:latin typeface="Times New Roman" pitchFamily="18" charset="0"/>
              </a:rPr>
              <a:t>21-29</a:t>
            </a:r>
            <a:r>
              <a:rPr kumimoji="1" lang="zh-CN" altLang="en-US" dirty="0" smtClean="0">
                <a:latin typeface="Times New Roman" pitchFamily="18" charset="0"/>
              </a:rPr>
              <a:t>共</a:t>
            </a:r>
            <a:r>
              <a:rPr kumimoji="1" lang="en-US" altLang="zh-CN" dirty="0" smtClean="0">
                <a:latin typeface="Times New Roman" pitchFamily="18" charset="0"/>
              </a:rPr>
              <a:t>9</a:t>
            </a:r>
            <a:r>
              <a:rPr kumimoji="1" lang="zh-CN" altLang="en-US" dirty="0" smtClean="0">
                <a:latin typeface="Times New Roman" pitchFamily="18" charset="0"/>
              </a:rPr>
              <a:t>个大题</a:t>
            </a:r>
            <a:r>
              <a:rPr kumimoji="1" lang="zh-CN" altLang="en-US" dirty="0">
                <a:latin typeface="Times New Roman" pitchFamily="18" charset="0"/>
              </a:rPr>
              <a:t>，</a:t>
            </a:r>
            <a:r>
              <a:rPr kumimoji="1" lang="en-US" altLang="zh-CN" dirty="0">
                <a:latin typeface="Times New Roman" pitchFamily="18" charset="0"/>
              </a:rPr>
              <a:t>60</a:t>
            </a:r>
            <a:r>
              <a:rPr kumimoji="1" lang="zh-CN" altLang="en-US" dirty="0">
                <a:latin typeface="Times New Roman" pitchFamily="18" charset="0"/>
              </a:rPr>
              <a:t>分。</a:t>
            </a:r>
          </a:p>
        </p:txBody>
      </p:sp>
      <p:sp>
        <p:nvSpPr>
          <p:cNvPr id="55300" name="Rectangle 4"/>
          <p:cNvSpPr>
            <a:spLocks noChangeArrowheads="1"/>
          </p:cNvSpPr>
          <p:nvPr/>
        </p:nvSpPr>
        <p:spPr bwMode="auto">
          <a:xfrm>
            <a:off x="1000100" y="1196975"/>
            <a:ext cx="2673350" cy="519113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chemeClr val="bg2">
                <a:alpha val="80000"/>
              </a:schemeClr>
            </a:outerShdw>
          </a:effectLst>
        </p:spPr>
        <p:txBody>
          <a:bodyPr wrap="none">
            <a:spAutoFit/>
          </a:bodyPr>
          <a:lstStyle/>
          <a:p>
            <a:r>
              <a:rPr kumimoji="1" lang="zh-CN" altLang="en-US" sz="2800" dirty="0">
                <a:solidFill>
                  <a:srgbClr val="0000FF"/>
                </a:solidFill>
              </a:rPr>
              <a:t>中考试卷结构：</a:t>
            </a:r>
          </a:p>
        </p:txBody>
      </p:sp>
      <p:sp>
        <p:nvSpPr>
          <p:cNvPr id="55303" name="Text Box 4"/>
          <p:cNvSpPr txBox="1">
            <a:spLocks noChangeArrowheads="1"/>
          </p:cNvSpPr>
          <p:nvPr/>
        </p:nvSpPr>
        <p:spPr bwMode="auto">
          <a:xfrm>
            <a:off x="827088" y="4437063"/>
            <a:ext cx="7674002" cy="2362185"/>
          </a:xfrm>
          <a:prstGeom prst="rect">
            <a:avLst/>
          </a:prstGeom>
          <a:noFill/>
          <a:ln w="38100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b="0" dirty="0"/>
              <a:t>●</a:t>
            </a:r>
            <a:r>
              <a:rPr kumimoji="1" lang="zh-CN" altLang="en-US" dirty="0">
                <a:latin typeface="Times New Roman" pitchFamily="18" charset="0"/>
              </a:rPr>
              <a:t>知识点多，考得</a:t>
            </a:r>
            <a:r>
              <a:rPr kumimoji="1" lang="zh-CN" altLang="en-US" dirty="0" smtClean="0">
                <a:solidFill>
                  <a:schemeClr val="hlink"/>
                </a:solidFill>
                <a:latin typeface="Times New Roman" pitchFamily="18" charset="0"/>
              </a:rPr>
              <a:t>细</a:t>
            </a:r>
            <a:r>
              <a:rPr kumimoji="1" lang="zh-CN" altLang="en-US" dirty="0">
                <a:latin typeface="Times New Roman" pitchFamily="18" charset="0"/>
              </a:rPr>
              <a:t>；</a:t>
            </a:r>
          </a:p>
          <a:p>
            <a:pPr>
              <a:lnSpc>
                <a:spcPts val="3500"/>
              </a:lnSpc>
              <a:spcBef>
                <a:spcPct val="50000"/>
              </a:spcBef>
            </a:pPr>
            <a:r>
              <a:rPr kumimoji="1" lang="zh-CN" altLang="en-US" b="0" dirty="0"/>
              <a:t>●</a:t>
            </a:r>
            <a:r>
              <a:rPr kumimoji="1" lang="zh-CN" altLang="en-US" dirty="0" smtClean="0">
                <a:latin typeface="Times New Roman" pitchFamily="18" charset="0"/>
              </a:rPr>
              <a:t>整卷：重实践，</a:t>
            </a:r>
            <a:r>
              <a:rPr kumimoji="1" lang="zh-CN" altLang="en-US" dirty="0" smtClean="0">
                <a:solidFill>
                  <a:schemeClr val="hlink"/>
                </a:solidFill>
                <a:latin typeface="Times New Roman" pitchFamily="18" charset="0"/>
              </a:rPr>
              <a:t>难度在</a:t>
            </a:r>
            <a:r>
              <a:rPr kumimoji="1" lang="zh-CN" altLang="en-US" dirty="0" smtClean="0">
                <a:solidFill>
                  <a:srgbClr val="006600"/>
                </a:solidFill>
                <a:latin typeface="Times New Roman" pitchFamily="18" charset="0"/>
              </a:rPr>
              <a:t>逐渐加大</a:t>
            </a:r>
            <a:r>
              <a:rPr kumimoji="1" lang="zh-CN" altLang="en-US" dirty="0" smtClean="0">
                <a:solidFill>
                  <a:schemeClr val="hlink"/>
                </a:solidFill>
                <a:latin typeface="Times New Roman" pitchFamily="18" charset="0"/>
              </a:rPr>
              <a:t>，加强阅读和计算</a:t>
            </a:r>
            <a:r>
              <a:rPr kumimoji="1" lang="zh-CN" altLang="en-US" dirty="0" smtClean="0">
                <a:latin typeface="Times New Roman" pitchFamily="18" charset="0"/>
              </a:rPr>
              <a:t>；</a:t>
            </a:r>
            <a:endParaRPr kumimoji="1" lang="zh-CN" altLang="en-US" dirty="0">
              <a:latin typeface="Times New Roman" pitchFamily="18" charset="0"/>
            </a:endParaRPr>
          </a:p>
          <a:p>
            <a:pPr>
              <a:lnSpc>
                <a:spcPts val="3500"/>
              </a:lnSpc>
              <a:spcBef>
                <a:spcPct val="50000"/>
              </a:spcBef>
            </a:pPr>
            <a:r>
              <a:rPr kumimoji="1" lang="zh-CN" altLang="en-US" b="0" dirty="0"/>
              <a:t>●</a:t>
            </a:r>
            <a:r>
              <a:rPr kumimoji="1" lang="zh-CN" altLang="en-US" dirty="0"/>
              <a:t>答</a:t>
            </a:r>
            <a:r>
              <a:rPr kumimoji="1" lang="zh-CN" altLang="en-US" dirty="0">
                <a:latin typeface="Times New Roman" pitchFamily="18" charset="0"/>
              </a:rPr>
              <a:t>题规范性</a:t>
            </a:r>
            <a:r>
              <a:rPr kumimoji="1" lang="zh-CN" altLang="en-US" dirty="0">
                <a:solidFill>
                  <a:schemeClr val="hlink"/>
                </a:solidFill>
                <a:latin typeface="Times New Roman" pitchFamily="18" charset="0"/>
              </a:rPr>
              <a:t>要求</a:t>
            </a:r>
            <a:r>
              <a:rPr kumimoji="1" lang="zh-CN" altLang="en-US" dirty="0" smtClean="0">
                <a:solidFill>
                  <a:schemeClr val="hlink"/>
                </a:solidFill>
                <a:latin typeface="Times New Roman" pitchFamily="18" charset="0"/>
              </a:rPr>
              <a:t>高</a:t>
            </a:r>
            <a:endParaRPr kumimoji="1" lang="en-US" altLang="zh-CN" dirty="0" smtClean="0">
              <a:solidFill>
                <a:schemeClr val="hlink"/>
              </a:solidFill>
              <a:latin typeface="Times New Roman" pitchFamily="18" charset="0"/>
            </a:endParaRPr>
          </a:p>
          <a:p>
            <a:pPr>
              <a:lnSpc>
                <a:spcPts val="3500"/>
              </a:lnSpc>
              <a:spcBef>
                <a:spcPct val="50000"/>
              </a:spcBef>
            </a:pPr>
            <a:r>
              <a:rPr kumimoji="1" lang="en-US" altLang="zh-CN" dirty="0" smtClean="0">
                <a:solidFill>
                  <a:schemeClr val="hlink"/>
                </a:solidFill>
                <a:latin typeface="Times New Roman" pitchFamily="18" charset="0"/>
              </a:rPr>
              <a:t> </a:t>
            </a:r>
            <a:r>
              <a:rPr kumimoji="1" lang="zh-CN" altLang="en-US" dirty="0" smtClean="0">
                <a:latin typeface="Times New Roman" pitchFamily="18" charset="0"/>
              </a:rPr>
              <a:t>（</a:t>
            </a:r>
            <a:r>
              <a:rPr kumimoji="1" lang="zh-CN" altLang="en-US" dirty="0">
                <a:solidFill>
                  <a:srgbClr val="0000FF"/>
                </a:solidFill>
                <a:latin typeface="Times New Roman" pitchFamily="18" charset="0"/>
              </a:rPr>
              <a:t>字迹工整、</a:t>
            </a:r>
            <a:r>
              <a:rPr kumimoji="1" lang="zh-CN" altLang="en-US" dirty="0" smtClean="0">
                <a:solidFill>
                  <a:srgbClr val="0000FF"/>
                </a:solidFill>
                <a:latin typeface="Times New Roman" pitchFamily="18" charset="0"/>
              </a:rPr>
              <a:t>答题严谨、规范</a:t>
            </a:r>
            <a:r>
              <a:rPr kumimoji="1" lang="zh-CN" altLang="en-US" dirty="0">
                <a:solidFill>
                  <a:srgbClr val="0000FF"/>
                </a:solidFill>
                <a:latin typeface="Times New Roman" pitchFamily="18" charset="0"/>
              </a:rPr>
              <a:t>使</a:t>
            </a:r>
            <a:r>
              <a:rPr kumimoji="1" lang="zh-CN" altLang="en-US" dirty="0" smtClean="0">
                <a:solidFill>
                  <a:srgbClr val="0000FF"/>
                </a:solidFill>
                <a:latin typeface="Times New Roman" pitchFamily="18" charset="0"/>
              </a:rPr>
              <a:t>用</a:t>
            </a:r>
            <a:r>
              <a:rPr kumimoji="1" lang="zh-CN" altLang="en-US" dirty="0">
                <a:solidFill>
                  <a:srgbClr val="0000FF"/>
                </a:solidFill>
                <a:latin typeface="Times New Roman" pitchFamily="18" charset="0"/>
              </a:rPr>
              <a:t>化学用语</a:t>
            </a:r>
            <a:r>
              <a:rPr kumimoji="1" lang="zh-CN" altLang="en-US" dirty="0">
                <a:latin typeface="Times New Roman" pitchFamily="18" charset="0"/>
              </a:rPr>
              <a:t>）</a:t>
            </a:r>
          </a:p>
        </p:txBody>
      </p:sp>
      <p:sp>
        <p:nvSpPr>
          <p:cNvPr id="55304" name="Rectangle 8"/>
          <p:cNvSpPr>
            <a:spLocks noChangeArrowheads="1"/>
          </p:cNvSpPr>
          <p:nvPr/>
        </p:nvSpPr>
        <p:spPr bwMode="auto">
          <a:xfrm>
            <a:off x="808038" y="3789363"/>
            <a:ext cx="4336444" cy="523220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chemeClr val="bg2">
                <a:alpha val="80000"/>
              </a:schemeClr>
            </a:outerShdw>
          </a:effectLst>
        </p:spPr>
        <p:txBody>
          <a:bodyPr wrap="none">
            <a:spAutoFit/>
          </a:bodyPr>
          <a:lstStyle/>
          <a:p>
            <a:r>
              <a:rPr kumimoji="1" lang="zh-CN" altLang="en-US" sz="2800" dirty="0" smtClean="0">
                <a:solidFill>
                  <a:srgbClr val="006600"/>
                </a:solidFill>
              </a:rPr>
              <a:t>*****</a:t>
            </a:r>
            <a:r>
              <a:rPr kumimoji="1" lang="zh-CN" altLang="en-US" sz="2800" dirty="0" smtClean="0">
                <a:solidFill>
                  <a:srgbClr val="FF0000"/>
                </a:solidFill>
              </a:rPr>
              <a:t>近年</a:t>
            </a:r>
            <a:r>
              <a:rPr kumimoji="1" lang="zh-CN" altLang="en-US" sz="2800" dirty="0" smtClean="0">
                <a:solidFill>
                  <a:srgbClr val="0000FF"/>
                </a:solidFill>
              </a:rPr>
              <a:t>中考</a:t>
            </a:r>
            <a:r>
              <a:rPr kumimoji="1" lang="zh-CN" altLang="en-US" sz="2800" dirty="0">
                <a:solidFill>
                  <a:srgbClr val="0000FF"/>
                </a:solidFill>
              </a:rPr>
              <a:t>命题特点：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553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553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303" grpId="0"/>
      <p:bldP spid="5530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3742" name="Group 190"/>
          <p:cNvGraphicFramePr>
            <a:graphicFrameLocks noGrp="1"/>
          </p:cNvGraphicFramePr>
          <p:nvPr/>
        </p:nvGraphicFramePr>
        <p:xfrm>
          <a:off x="179388" y="1083964"/>
          <a:ext cx="8678892" cy="4663440"/>
        </p:xfrm>
        <a:graphic>
          <a:graphicData uri="http://schemas.openxmlformats.org/drawingml/2006/table">
            <a:tbl>
              <a:tblPr/>
              <a:tblGrid>
                <a:gridCol w="1320778"/>
                <a:gridCol w="1143008"/>
                <a:gridCol w="1214446"/>
                <a:gridCol w="1285884"/>
                <a:gridCol w="1143008"/>
                <a:gridCol w="1143008"/>
                <a:gridCol w="1428760"/>
              </a:tblGrid>
              <a:tr h="244475"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时间</a:t>
                      </a:r>
                      <a:endParaRPr kumimoji="0" lang="zh-CN" alt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人数</a:t>
                      </a:r>
                      <a:endParaRPr kumimoji="0" lang="zh-CN" alt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年级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均分</a:t>
                      </a:r>
                      <a:endParaRPr kumimoji="0" lang="zh-CN" alt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市均分</a:t>
                      </a:r>
                      <a:endParaRPr kumimoji="0" lang="zh-CN" alt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超市</a:t>
                      </a:r>
                    </a:p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均分</a:t>
                      </a:r>
                      <a:endParaRPr kumimoji="0" lang="zh-CN" alt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满分</a:t>
                      </a:r>
                    </a:p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状元</a:t>
                      </a:r>
                      <a:endParaRPr kumimoji="0" lang="zh-CN" alt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所教班级</a:t>
                      </a:r>
                      <a:endParaRPr kumimoji="0" lang="en-US" alt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满分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4475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11</a:t>
                      </a:r>
                      <a:r>
                        <a:rPr kumimoji="0" lang="zh-CN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届</a:t>
                      </a:r>
                      <a:endParaRPr kumimoji="0" lang="en-US" alt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356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92.7</a:t>
                      </a:r>
                      <a:endParaRPr kumimoji="0" lang="en-US" alt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62.8</a:t>
                      </a:r>
                      <a:endParaRPr kumimoji="0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29.9</a:t>
                      </a:r>
                      <a:endParaRPr kumimoji="0" lang="en-US" alt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1</a:t>
                      </a:r>
                      <a:endParaRPr kumimoji="0" lang="en-US" alt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</a:rPr>
                        <a:t>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4475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12</a:t>
                      </a:r>
                      <a:r>
                        <a:rPr kumimoji="0" lang="zh-CN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届</a:t>
                      </a:r>
                      <a:endParaRPr kumimoji="0" lang="en-US" alt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356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90.8</a:t>
                      </a:r>
                      <a:endParaRPr kumimoji="0" lang="en-US" alt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61.6</a:t>
                      </a:r>
                      <a:endParaRPr kumimoji="0" lang="en-US" alt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29.2</a:t>
                      </a:r>
                      <a:endParaRPr kumimoji="0" lang="en-US" alt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10</a:t>
                      </a:r>
                      <a:endParaRPr kumimoji="0" lang="en-US" alt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4</a:t>
                      </a:r>
                      <a:endParaRPr kumimoji="0" lang="en-US" alt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13</a:t>
                      </a:r>
                      <a:r>
                        <a:rPr kumimoji="0" lang="zh-CN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届</a:t>
                      </a:r>
                      <a:endParaRPr kumimoji="0" lang="en-US" alt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360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93.4</a:t>
                      </a:r>
                      <a:endParaRPr kumimoji="0" lang="en-US" alt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65.3</a:t>
                      </a:r>
                      <a:endParaRPr kumimoji="0" lang="en-US" alt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28.1</a:t>
                      </a:r>
                      <a:endParaRPr kumimoji="0" lang="en-US" alt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7</a:t>
                      </a:r>
                      <a:endParaRPr kumimoji="0" lang="en-US" alt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3</a:t>
                      </a:r>
                      <a:endParaRPr kumimoji="0" lang="en-US" alt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8113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14</a:t>
                      </a:r>
                      <a:r>
                        <a:rPr kumimoji="0" lang="zh-CN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届</a:t>
                      </a:r>
                      <a:endParaRPr kumimoji="0" lang="en-US" alt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349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94.2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65.5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28.7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20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9</a:t>
                      </a:r>
                      <a:endParaRPr kumimoji="0" lang="en-US" alt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8113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15</a:t>
                      </a:r>
                      <a:r>
                        <a:rPr kumimoji="0" lang="zh-CN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届</a:t>
                      </a:r>
                      <a:endParaRPr kumimoji="0" lang="en-US" alt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369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93.6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67.8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25.8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latin typeface="+mn-ea"/>
                          <a:ea typeface="+mn-ea"/>
                        </a:rPr>
                        <a:t>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8113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16</a:t>
                      </a:r>
                      <a:r>
                        <a:rPr kumimoji="0" lang="zh-CN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届</a:t>
                      </a:r>
                      <a:endParaRPr kumimoji="0" lang="en-US" alt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321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95.2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68.5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26.7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30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10</a:t>
                      </a:r>
                      <a:endParaRPr kumimoji="0" lang="en-US" alt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8113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17</a:t>
                      </a:r>
                      <a:r>
                        <a:rPr kumimoji="0" lang="zh-CN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届</a:t>
                      </a:r>
                      <a:endParaRPr kumimoji="0" lang="en-US" alt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316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93.3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72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21.3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1</a:t>
                      </a:r>
                      <a:endParaRPr kumimoji="0" lang="en-US" alt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8113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18</a:t>
                      </a:r>
                      <a:r>
                        <a:rPr kumimoji="0" lang="zh-CN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届</a:t>
                      </a:r>
                      <a:endParaRPr kumimoji="0" lang="en-US" alt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435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88.9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66.6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22.3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latin typeface="+mn-ea"/>
                          <a:ea typeface="+mn-ea"/>
                        </a:rPr>
                        <a:t>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8113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19</a:t>
                      </a:r>
                      <a:r>
                        <a:rPr kumimoji="0" lang="zh-CN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届</a:t>
                      </a:r>
                      <a:endParaRPr kumimoji="0" lang="en-US" alt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366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87.9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66.8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21.1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latin typeface="+mn-ea"/>
                          <a:ea typeface="+mn-ea"/>
                        </a:rPr>
                        <a:t>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8113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20</a:t>
                      </a:r>
                      <a:r>
                        <a:rPr kumimoji="0" lang="zh-CN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届</a:t>
                      </a:r>
                      <a:endParaRPr kumimoji="0" lang="en-US" alt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3700" name="Rectangle 148"/>
          <p:cNvSpPr>
            <a:spLocks noChangeArrowheads="1"/>
          </p:cNvSpPr>
          <p:nvPr/>
        </p:nvSpPr>
        <p:spPr bwMode="auto">
          <a:xfrm>
            <a:off x="1258888" y="409557"/>
            <a:ext cx="7401385" cy="523220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chemeClr val="bg2">
                <a:alpha val="80000"/>
              </a:schemeClr>
            </a:outerShdw>
          </a:effectLst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rgbClr val="0000FF"/>
                </a:solidFill>
                <a:latin typeface="宋体" pitchFamily="2" charset="-122"/>
              </a:rPr>
              <a:t>中大附中</a:t>
            </a:r>
            <a:r>
              <a:rPr lang="zh-CN" altLang="en-US" sz="2800" dirty="0">
                <a:solidFill>
                  <a:srgbClr val="FF0000"/>
                </a:solidFill>
                <a:latin typeface="宋体" pitchFamily="2" charset="-122"/>
              </a:rPr>
              <a:t>近</a:t>
            </a:r>
            <a:r>
              <a:rPr lang="en-US" altLang="zh-CN" sz="2800" dirty="0" smtClean="0">
                <a:solidFill>
                  <a:srgbClr val="FF0000"/>
                </a:solidFill>
                <a:latin typeface="宋体" pitchFamily="2" charset="-122"/>
              </a:rPr>
              <a:t>10</a:t>
            </a:r>
            <a:r>
              <a:rPr lang="zh-CN" altLang="en-US" sz="2800" dirty="0" smtClean="0">
                <a:solidFill>
                  <a:srgbClr val="FF0000"/>
                </a:solidFill>
                <a:latin typeface="宋体" pitchFamily="2" charset="-122"/>
              </a:rPr>
              <a:t>年</a:t>
            </a:r>
            <a:r>
              <a:rPr lang="zh-CN" altLang="en-US" sz="2800" dirty="0" smtClean="0">
                <a:solidFill>
                  <a:srgbClr val="0000FF"/>
                </a:solidFill>
                <a:latin typeface="宋体" pitchFamily="2" charset="-122"/>
              </a:rPr>
              <a:t>中考</a:t>
            </a:r>
            <a:r>
              <a:rPr lang="zh-CN" altLang="en-US" sz="2800" dirty="0" smtClean="0">
                <a:solidFill>
                  <a:srgbClr val="FF0000"/>
                </a:solidFill>
                <a:latin typeface="宋体" pitchFamily="2" charset="-122"/>
              </a:rPr>
              <a:t>化学</a:t>
            </a:r>
            <a:r>
              <a:rPr lang="zh-CN" altLang="en-US" sz="2800" dirty="0" smtClean="0">
                <a:solidFill>
                  <a:srgbClr val="0000FF"/>
                </a:solidFill>
                <a:latin typeface="宋体" pitchFamily="2" charset="-122"/>
              </a:rPr>
              <a:t>成绩（本人：</a:t>
            </a:r>
            <a:r>
              <a:rPr lang="en-US" altLang="zh-CN" sz="2800" dirty="0" smtClean="0">
                <a:solidFill>
                  <a:srgbClr val="FF0000"/>
                </a:solidFill>
                <a:latin typeface="宋体" pitchFamily="2" charset="-122"/>
              </a:rPr>
              <a:t>17</a:t>
            </a:r>
            <a:r>
              <a:rPr lang="zh-CN" altLang="en-US" sz="2800" dirty="0" smtClean="0">
                <a:solidFill>
                  <a:srgbClr val="FF0000"/>
                </a:solidFill>
                <a:latin typeface="宋体" pitchFamily="2" charset="-122"/>
              </a:rPr>
              <a:t>年</a:t>
            </a:r>
            <a:r>
              <a:rPr lang="zh-CN" altLang="en-US" sz="2800" dirty="0" smtClean="0">
                <a:solidFill>
                  <a:srgbClr val="0000FF"/>
                </a:solidFill>
                <a:latin typeface="宋体" pitchFamily="2" charset="-122"/>
              </a:rPr>
              <a:t>）</a:t>
            </a:r>
            <a:endParaRPr lang="zh-CN" altLang="en-US" sz="2800" dirty="0">
              <a:solidFill>
                <a:srgbClr val="0000FF"/>
              </a:solidFill>
              <a:latin typeface="宋体" pitchFamily="2" charset="-122"/>
            </a:endParaRPr>
          </a:p>
        </p:txBody>
      </p:sp>
      <p:cxnSp>
        <p:nvCxnSpPr>
          <p:cNvPr id="7" name="直接箭头连接符 6"/>
          <p:cNvCxnSpPr/>
          <p:nvPr/>
        </p:nvCxnSpPr>
        <p:spPr bwMode="auto">
          <a:xfrm rot="5400000">
            <a:off x="1817092" y="4969462"/>
            <a:ext cx="1368000" cy="1588"/>
          </a:xfrm>
          <a:prstGeom prst="straightConnector1">
            <a:avLst/>
          </a:prstGeom>
          <a:ln>
            <a:solidFill>
              <a:srgbClr val="0000FF"/>
            </a:solidFill>
            <a:headEnd type="none" w="med" len="med"/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8" name="直接箭头连接符 7"/>
          <p:cNvCxnSpPr/>
          <p:nvPr/>
        </p:nvCxnSpPr>
        <p:spPr bwMode="auto">
          <a:xfrm rot="5400000">
            <a:off x="3029950" y="4969462"/>
            <a:ext cx="1368000" cy="1588"/>
          </a:xfrm>
          <a:prstGeom prst="straightConnector1">
            <a:avLst/>
          </a:prstGeom>
          <a:ln>
            <a:solidFill>
              <a:srgbClr val="006600"/>
            </a:solidFill>
            <a:headEnd type="none" w="med" len="med"/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直接箭头连接符 8"/>
          <p:cNvCxnSpPr/>
          <p:nvPr/>
        </p:nvCxnSpPr>
        <p:spPr bwMode="auto">
          <a:xfrm rot="5400000">
            <a:off x="4315834" y="4969462"/>
            <a:ext cx="1368000" cy="1588"/>
          </a:xfrm>
          <a:prstGeom prst="straightConnector1">
            <a:avLst/>
          </a:prstGeom>
          <a:ln>
            <a:solidFill>
              <a:srgbClr val="0000FF"/>
            </a:solidFill>
            <a:headEnd type="none" w="med" len="med"/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3742" name="Group 190"/>
          <p:cNvGraphicFramePr>
            <a:graphicFrameLocks noGrp="1"/>
          </p:cNvGraphicFramePr>
          <p:nvPr/>
        </p:nvGraphicFramePr>
        <p:xfrm>
          <a:off x="179388" y="1071546"/>
          <a:ext cx="8595165" cy="4663440"/>
        </p:xfrm>
        <a:graphic>
          <a:graphicData uri="http://schemas.openxmlformats.org/drawingml/2006/table">
            <a:tbl>
              <a:tblPr/>
              <a:tblGrid>
                <a:gridCol w="1065161"/>
                <a:gridCol w="969997"/>
                <a:gridCol w="1000132"/>
                <a:gridCol w="1000132"/>
                <a:gridCol w="714380"/>
                <a:gridCol w="928694"/>
                <a:gridCol w="987844"/>
                <a:gridCol w="949417"/>
                <a:gridCol w="979408"/>
              </a:tblGrid>
              <a:tr h="244475"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时间</a:t>
                      </a:r>
                      <a:endParaRPr kumimoji="0" lang="zh-CN" alt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人数</a:t>
                      </a:r>
                      <a:endParaRPr kumimoji="0" lang="zh-CN" alt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b="1" dirty="0" smtClean="0">
                          <a:solidFill>
                            <a:srgbClr val="FF0000"/>
                          </a:solidFill>
                        </a:rPr>
                        <a:t>100</a:t>
                      </a:r>
                      <a:r>
                        <a:rPr lang="zh-CN" altLang="en-US" b="1" dirty="0" smtClean="0">
                          <a:solidFill>
                            <a:srgbClr val="FF0000"/>
                          </a:solidFill>
                        </a:rPr>
                        <a:t>分</a:t>
                      </a:r>
                      <a:endParaRPr lang="en-US" altLang="zh-CN" b="1" dirty="0" smtClean="0">
                        <a:solidFill>
                          <a:srgbClr val="FF0000"/>
                        </a:solidFill>
                      </a:endParaRPr>
                    </a:p>
                    <a:p>
                      <a:pPr algn="ctr"/>
                      <a:r>
                        <a:rPr kumimoji="0" lang="zh-CN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人数</a:t>
                      </a:r>
                      <a:endParaRPr lang="zh-CN" altLang="en-US" dirty="0"/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99</a:t>
                      </a:r>
                      <a:r>
                        <a:rPr kumimoji="0" lang="zh-CN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分</a:t>
                      </a:r>
                      <a:endParaRPr kumimoji="0" lang="en-US" alt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人数</a:t>
                      </a:r>
                      <a:endParaRPr kumimoji="0" lang="zh-CN" alt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98</a:t>
                      </a:r>
                      <a:r>
                        <a:rPr kumimoji="0" lang="zh-CN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分</a:t>
                      </a:r>
                      <a:endParaRPr kumimoji="0" lang="en-US" alt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人数</a:t>
                      </a:r>
                      <a:endParaRPr kumimoji="0" lang="zh-CN" alt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95</a:t>
                      </a:r>
                      <a:r>
                        <a:rPr kumimoji="0" lang="zh-CN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分</a:t>
                      </a: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+</a:t>
                      </a:r>
                    </a:p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人数</a:t>
                      </a:r>
                      <a:endParaRPr kumimoji="0" lang="zh-CN" alt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年级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百分比</a:t>
                      </a:r>
                      <a:endParaRPr kumimoji="0" lang="zh-CN" alt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90</a:t>
                      </a:r>
                      <a:r>
                        <a:rPr kumimoji="0" lang="zh-CN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分</a:t>
                      </a:r>
                      <a:endParaRPr kumimoji="0" lang="en-US" alt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人数</a:t>
                      </a:r>
                      <a:endParaRPr kumimoji="0" lang="zh-CN" alt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年级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百分比</a:t>
                      </a:r>
                      <a:endParaRPr kumimoji="0" lang="zh-CN" alt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4475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11</a:t>
                      </a:r>
                      <a:r>
                        <a:rPr kumimoji="0" lang="zh-CN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届</a:t>
                      </a:r>
                      <a:endParaRPr kumimoji="0" lang="en-US" alt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356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</a:rPr>
                        <a:t>22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000" b="1" dirty="0" smtClean="0">
                          <a:latin typeface="+mn-ea"/>
                          <a:ea typeface="+mn-ea"/>
                        </a:rPr>
                        <a:t>35</a:t>
                      </a:r>
                      <a:endParaRPr lang="zh-CN" altLang="en-US" sz="2000" b="1" dirty="0">
                        <a:latin typeface="+mn-ea"/>
                        <a:ea typeface="+mn-ea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000" b="1" dirty="0" smtClean="0">
                          <a:solidFill>
                            <a:srgbClr val="006600"/>
                          </a:solidFill>
                          <a:latin typeface="+mn-ea"/>
                          <a:ea typeface="+mn-ea"/>
                        </a:rPr>
                        <a:t>181</a:t>
                      </a:r>
                      <a:endParaRPr lang="zh-CN" altLang="en-US" sz="2000" b="1" dirty="0">
                        <a:solidFill>
                          <a:srgbClr val="006600"/>
                        </a:solidFill>
                        <a:latin typeface="+mn-ea"/>
                        <a:ea typeface="+mn-ea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000" b="1" dirty="0" smtClean="0">
                          <a:latin typeface="+mn-ea"/>
                          <a:ea typeface="+mn-ea"/>
                        </a:rPr>
                        <a:t>50.8%</a:t>
                      </a:r>
                      <a:endParaRPr lang="zh-CN" altLang="en-US" sz="2000" b="1" dirty="0">
                        <a:latin typeface="+mn-ea"/>
                        <a:ea typeface="+mn-ea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+mn-ea"/>
                          <a:ea typeface="+mn-ea"/>
                        </a:rPr>
                        <a:t>295</a:t>
                      </a:r>
                      <a:endParaRPr kumimoji="0" lang="en-US" alt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82.9%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4475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12</a:t>
                      </a:r>
                      <a:r>
                        <a:rPr kumimoji="0" lang="zh-CN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届</a:t>
                      </a:r>
                      <a:endParaRPr kumimoji="0" lang="en-US" alt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356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10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</a:rPr>
                        <a:t>20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000" b="1" dirty="0" smtClean="0">
                          <a:latin typeface="+mn-ea"/>
                          <a:ea typeface="+mn-ea"/>
                        </a:rPr>
                        <a:t>20</a:t>
                      </a:r>
                      <a:endParaRPr lang="zh-CN" altLang="en-US" sz="2000" b="1" dirty="0">
                        <a:latin typeface="+mn-ea"/>
                        <a:ea typeface="+mn-ea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000" b="1" dirty="0" smtClean="0">
                          <a:solidFill>
                            <a:srgbClr val="006600"/>
                          </a:solidFill>
                          <a:latin typeface="+mn-ea"/>
                          <a:ea typeface="+mn-ea"/>
                        </a:rPr>
                        <a:t>136</a:t>
                      </a:r>
                      <a:endParaRPr lang="zh-CN" altLang="en-US" sz="2000" b="1" dirty="0">
                        <a:solidFill>
                          <a:srgbClr val="006600"/>
                        </a:solidFill>
                        <a:latin typeface="+mn-ea"/>
                        <a:ea typeface="+mn-ea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000" b="1" dirty="0" smtClean="0">
                          <a:latin typeface="+mn-ea"/>
                          <a:ea typeface="+mn-ea"/>
                        </a:rPr>
                        <a:t>38.2%</a:t>
                      </a:r>
                      <a:endParaRPr lang="zh-CN" altLang="en-US" sz="2000" b="1" dirty="0">
                        <a:latin typeface="+mn-ea"/>
                        <a:ea typeface="+mn-ea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+mn-ea"/>
                          <a:ea typeface="+mn-ea"/>
                        </a:rPr>
                        <a:t>254</a:t>
                      </a:r>
                      <a:endParaRPr kumimoji="0" lang="en-US" alt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71.6%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13</a:t>
                      </a:r>
                      <a:r>
                        <a:rPr kumimoji="0" lang="zh-CN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届</a:t>
                      </a:r>
                      <a:endParaRPr kumimoji="0" lang="en-US" alt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360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</a:rPr>
                        <a:t>30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000" b="1" dirty="0" smtClean="0">
                          <a:latin typeface="+mn-ea"/>
                          <a:ea typeface="+mn-ea"/>
                        </a:rPr>
                        <a:t>26</a:t>
                      </a:r>
                      <a:endParaRPr lang="zh-CN" altLang="en-US" sz="2000" b="1" dirty="0">
                        <a:latin typeface="+mn-ea"/>
                        <a:ea typeface="+mn-ea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000" b="1" dirty="0" smtClean="0">
                          <a:solidFill>
                            <a:srgbClr val="006600"/>
                          </a:solidFill>
                          <a:latin typeface="+mn-ea"/>
                          <a:ea typeface="+mn-ea"/>
                        </a:rPr>
                        <a:t>178</a:t>
                      </a:r>
                      <a:endParaRPr lang="zh-CN" altLang="en-US" sz="2000" b="1" dirty="0">
                        <a:solidFill>
                          <a:srgbClr val="006600"/>
                        </a:solidFill>
                        <a:latin typeface="+mn-ea"/>
                        <a:ea typeface="+mn-ea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000" b="1" dirty="0" smtClean="0">
                          <a:latin typeface="+mn-ea"/>
                          <a:ea typeface="+mn-ea"/>
                        </a:rPr>
                        <a:t>49.4%</a:t>
                      </a:r>
                      <a:endParaRPr lang="zh-CN" altLang="en-US" sz="2000" b="1" dirty="0">
                        <a:latin typeface="+mn-ea"/>
                        <a:ea typeface="+mn-ea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+mn-ea"/>
                          <a:ea typeface="+mn-ea"/>
                        </a:rPr>
                        <a:t>307</a:t>
                      </a:r>
                      <a:endParaRPr kumimoji="0" lang="en-US" alt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85.3%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8113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14</a:t>
                      </a:r>
                      <a:r>
                        <a:rPr kumimoji="0" lang="zh-CN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届</a:t>
                      </a:r>
                      <a:endParaRPr kumimoji="0" lang="en-US" alt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349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20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</a:rPr>
                        <a:t>53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000" b="1" dirty="0" smtClean="0">
                          <a:latin typeface="+mn-ea"/>
                          <a:ea typeface="+mn-ea"/>
                        </a:rPr>
                        <a:t>44</a:t>
                      </a:r>
                      <a:endParaRPr lang="zh-CN" altLang="en-US" sz="2000" b="1" dirty="0">
                        <a:latin typeface="+mn-ea"/>
                        <a:ea typeface="+mn-ea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000" b="1" dirty="0" smtClean="0">
                          <a:solidFill>
                            <a:srgbClr val="006600"/>
                          </a:solidFill>
                          <a:latin typeface="+mn-ea"/>
                          <a:ea typeface="+mn-ea"/>
                        </a:rPr>
                        <a:t>230</a:t>
                      </a:r>
                      <a:endParaRPr lang="zh-CN" altLang="en-US" sz="2000" b="1" dirty="0">
                        <a:solidFill>
                          <a:srgbClr val="006600"/>
                        </a:solidFill>
                        <a:latin typeface="+mn-ea"/>
                        <a:ea typeface="+mn-ea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000" b="1" dirty="0" smtClean="0">
                          <a:latin typeface="+mn-ea"/>
                          <a:ea typeface="+mn-ea"/>
                        </a:rPr>
                        <a:t>65.9%</a:t>
                      </a:r>
                      <a:endParaRPr lang="zh-CN" altLang="en-US" sz="2000" b="1" dirty="0">
                        <a:latin typeface="+mn-ea"/>
                        <a:ea typeface="+mn-ea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+mn-ea"/>
                          <a:ea typeface="+mn-ea"/>
                        </a:rPr>
                        <a:t>305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87.4%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8113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15</a:t>
                      </a:r>
                      <a:r>
                        <a:rPr kumimoji="0" lang="zh-CN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届</a:t>
                      </a:r>
                      <a:endParaRPr kumimoji="0" lang="en-US" alt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369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</a:rPr>
                        <a:t>31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000" b="1" dirty="0" smtClean="0">
                          <a:latin typeface="+mn-ea"/>
                          <a:ea typeface="+mn-ea"/>
                        </a:rPr>
                        <a:t>33</a:t>
                      </a:r>
                      <a:endParaRPr lang="zh-CN" altLang="en-US" sz="2000" b="1" dirty="0">
                        <a:latin typeface="+mn-ea"/>
                        <a:ea typeface="+mn-ea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000" b="1" dirty="0" smtClean="0">
                          <a:solidFill>
                            <a:srgbClr val="006600"/>
                          </a:solidFill>
                          <a:latin typeface="+mn-ea"/>
                          <a:ea typeface="+mn-ea"/>
                        </a:rPr>
                        <a:t>213</a:t>
                      </a:r>
                      <a:endParaRPr lang="zh-CN" altLang="en-US" sz="2000" b="1" dirty="0">
                        <a:solidFill>
                          <a:srgbClr val="006600"/>
                        </a:solidFill>
                        <a:latin typeface="+mn-ea"/>
                        <a:ea typeface="+mn-ea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000" b="1" dirty="0" smtClean="0">
                          <a:latin typeface="+mn-ea"/>
                          <a:ea typeface="+mn-ea"/>
                        </a:rPr>
                        <a:t>57.7%</a:t>
                      </a:r>
                      <a:endParaRPr lang="zh-CN" altLang="en-US" sz="2000" b="1" dirty="0">
                        <a:latin typeface="+mn-ea"/>
                        <a:ea typeface="+mn-ea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+mn-ea"/>
                          <a:ea typeface="+mn-ea"/>
                        </a:rPr>
                        <a:t>318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86.2%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8113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16</a:t>
                      </a:r>
                      <a:r>
                        <a:rPr kumimoji="0" lang="zh-CN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届</a:t>
                      </a:r>
                      <a:endParaRPr kumimoji="0" lang="en-US" alt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321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30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</a:rPr>
                        <a:t>63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000" b="1" dirty="0" smtClean="0">
                          <a:latin typeface="+mn-ea"/>
                          <a:ea typeface="+mn-ea"/>
                        </a:rPr>
                        <a:t>61</a:t>
                      </a:r>
                      <a:endParaRPr lang="zh-CN" altLang="en-US" sz="2000" b="1" dirty="0">
                        <a:latin typeface="+mn-ea"/>
                        <a:ea typeface="+mn-ea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000" b="1" dirty="0" smtClean="0">
                          <a:solidFill>
                            <a:srgbClr val="006600"/>
                          </a:solidFill>
                          <a:latin typeface="+mn-ea"/>
                          <a:ea typeface="+mn-ea"/>
                        </a:rPr>
                        <a:t>239</a:t>
                      </a:r>
                      <a:endParaRPr lang="zh-CN" altLang="en-US" sz="2000" b="1" dirty="0">
                        <a:solidFill>
                          <a:srgbClr val="006600"/>
                        </a:solidFill>
                        <a:latin typeface="+mn-ea"/>
                        <a:ea typeface="+mn-ea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000" b="1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74.5%</a:t>
                      </a:r>
                      <a:endParaRPr lang="zh-CN" altLang="en-US" sz="2000" b="1" dirty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+mn-ea"/>
                          <a:ea typeface="+mn-ea"/>
                        </a:rPr>
                        <a:t>294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91.6%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8113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17</a:t>
                      </a:r>
                      <a:r>
                        <a:rPr kumimoji="0" lang="zh-CN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届</a:t>
                      </a:r>
                      <a:endParaRPr kumimoji="0" lang="en-US" alt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316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</a:rPr>
                        <a:t>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000" b="1" dirty="0" smtClean="0">
                          <a:latin typeface="+mn-ea"/>
                          <a:ea typeface="+mn-ea"/>
                        </a:rPr>
                        <a:t>33</a:t>
                      </a:r>
                      <a:endParaRPr lang="zh-CN" altLang="en-US" sz="2000" b="1" dirty="0">
                        <a:latin typeface="+mn-ea"/>
                        <a:ea typeface="+mn-ea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000" b="1" dirty="0" smtClean="0">
                          <a:solidFill>
                            <a:srgbClr val="006600"/>
                          </a:solidFill>
                          <a:latin typeface="+mn-ea"/>
                          <a:ea typeface="+mn-ea"/>
                        </a:rPr>
                        <a:t>187</a:t>
                      </a:r>
                      <a:endParaRPr lang="zh-CN" altLang="en-US" sz="2000" b="1" dirty="0">
                        <a:solidFill>
                          <a:srgbClr val="006600"/>
                        </a:solidFill>
                        <a:latin typeface="+mn-ea"/>
                        <a:ea typeface="+mn-ea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000" b="1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59.2%</a:t>
                      </a:r>
                      <a:endParaRPr lang="zh-CN" altLang="en-US" sz="2000" b="1" dirty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+mn-ea"/>
                          <a:ea typeface="+mn-ea"/>
                        </a:rPr>
                        <a:t>280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88.3%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8113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18</a:t>
                      </a:r>
                      <a:r>
                        <a:rPr kumimoji="0" lang="zh-CN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届</a:t>
                      </a:r>
                      <a:endParaRPr kumimoji="0" lang="en-US" alt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435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</a:rPr>
                        <a:t>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000" b="1" dirty="0" smtClean="0">
                          <a:latin typeface="+mn-ea"/>
                          <a:ea typeface="+mn-ea"/>
                        </a:rPr>
                        <a:t>7</a:t>
                      </a:r>
                      <a:endParaRPr lang="zh-CN" altLang="en-US" sz="2000" b="1" dirty="0">
                        <a:latin typeface="+mn-ea"/>
                        <a:ea typeface="+mn-ea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000" b="1" dirty="0" smtClean="0">
                          <a:solidFill>
                            <a:srgbClr val="006600"/>
                          </a:solidFill>
                          <a:latin typeface="+mn-ea"/>
                          <a:ea typeface="+mn-ea"/>
                        </a:rPr>
                        <a:t>66</a:t>
                      </a:r>
                      <a:endParaRPr lang="zh-CN" altLang="en-US" sz="2000" b="1" dirty="0">
                        <a:solidFill>
                          <a:srgbClr val="006600"/>
                        </a:solidFill>
                        <a:latin typeface="+mn-ea"/>
                        <a:ea typeface="+mn-ea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000" b="1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15.2%</a:t>
                      </a:r>
                      <a:endParaRPr lang="zh-CN" altLang="en-US" sz="2000" b="1" dirty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+mn-ea"/>
                          <a:ea typeface="+mn-ea"/>
                        </a:rPr>
                        <a:t>235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54.0%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8113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19</a:t>
                      </a:r>
                      <a:r>
                        <a:rPr kumimoji="0" lang="zh-CN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届</a:t>
                      </a:r>
                      <a:endParaRPr kumimoji="0" lang="en-US" alt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366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</a:rPr>
                        <a:t>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000" b="1" dirty="0" smtClean="0">
                          <a:latin typeface="+mn-ea"/>
                          <a:ea typeface="+mn-ea"/>
                        </a:rPr>
                        <a:t>1</a:t>
                      </a:r>
                      <a:endParaRPr lang="zh-CN" altLang="en-US" sz="2000" b="1" dirty="0">
                        <a:latin typeface="+mn-ea"/>
                        <a:ea typeface="+mn-ea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000" b="1" dirty="0" smtClean="0">
                          <a:solidFill>
                            <a:srgbClr val="006600"/>
                          </a:solidFill>
                          <a:latin typeface="+mn-ea"/>
                          <a:ea typeface="+mn-ea"/>
                        </a:rPr>
                        <a:t>21</a:t>
                      </a:r>
                      <a:endParaRPr lang="zh-CN" altLang="en-US" sz="2000" b="1" dirty="0">
                        <a:solidFill>
                          <a:srgbClr val="006600"/>
                        </a:solidFill>
                        <a:latin typeface="+mn-ea"/>
                        <a:ea typeface="+mn-ea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000" b="1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5.7%</a:t>
                      </a:r>
                      <a:endParaRPr lang="zh-CN" altLang="en-US" sz="2000" b="1" dirty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+mn-ea"/>
                          <a:ea typeface="+mn-ea"/>
                        </a:rPr>
                        <a:t>190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52.1%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8113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20</a:t>
                      </a:r>
                      <a:r>
                        <a:rPr kumimoji="0" lang="zh-CN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届</a:t>
                      </a:r>
                      <a:endParaRPr kumimoji="0" lang="en-US" alt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6600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3700" name="Rectangle 148"/>
          <p:cNvSpPr>
            <a:spLocks noChangeArrowheads="1"/>
          </p:cNvSpPr>
          <p:nvPr/>
        </p:nvSpPr>
        <p:spPr bwMode="auto">
          <a:xfrm>
            <a:off x="1258888" y="409557"/>
            <a:ext cx="7401385" cy="523220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chemeClr val="bg2">
                <a:alpha val="80000"/>
              </a:schemeClr>
            </a:outerShdw>
          </a:effectLst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rgbClr val="0000FF"/>
                </a:solidFill>
                <a:latin typeface="宋体" pitchFamily="2" charset="-122"/>
              </a:rPr>
              <a:t>中大附中</a:t>
            </a:r>
            <a:r>
              <a:rPr lang="zh-CN" altLang="en-US" sz="2800" dirty="0">
                <a:solidFill>
                  <a:srgbClr val="FF0000"/>
                </a:solidFill>
                <a:latin typeface="宋体" pitchFamily="2" charset="-122"/>
              </a:rPr>
              <a:t>近</a:t>
            </a:r>
            <a:r>
              <a:rPr lang="en-US" altLang="zh-CN" sz="2800" dirty="0" smtClean="0">
                <a:solidFill>
                  <a:srgbClr val="FF0000"/>
                </a:solidFill>
                <a:latin typeface="宋体" pitchFamily="2" charset="-122"/>
              </a:rPr>
              <a:t>10</a:t>
            </a:r>
            <a:r>
              <a:rPr lang="zh-CN" altLang="en-US" sz="2800" dirty="0" smtClean="0">
                <a:solidFill>
                  <a:srgbClr val="FF0000"/>
                </a:solidFill>
                <a:latin typeface="宋体" pitchFamily="2" charset="-122"/>
              </a:rPr>
              <a:t>年</a:t>
            </a:r>
            <a:r>
              <a:rPr lang="zh-CN" altLang="en-US" sz="2800" dirty="0" smtClean="0">
                <a:solidFill>
                  <a:srgbClr val="0000FF"/>
                </a:solidFill>
                <a:latin typeface="宋体" pitchFamily="2" charset="-122"/>
              </a:rPr>
              <a:t>中考</a:t>
            </a:r>
            <a:r>
              <a:rPr lang="zh-CN" altLang="en-US" sz="2800" dirty="0" smtClean="0">
                <a:solidFill>
                  <a:srgbClr val="FF0000"/>
                </a:solidFill>
                <a:latin typeface="宋体" pitchFamily="2" charset="-122"/>
              </a:rPr>
              <a:t>化学</a:t>
            </a:r>
            <a:r>
              <a:rPr lang="zh-CN" altLang="en-US" sz="2800" dirty="0" smtClean="0">
                <a:solidFill>
                  <a:srgbClr val="0000FF"/>
                </a:solidFill>
                <a:latin typeface="宋体" pitchFamily="2" charset="-122"/>
              </a:rPr>
              <a:t>成绩（本人：</a:t>
            </a:r>
            <a:r>
              <a:rPr lang="en-US" altLang="zh-CN" sz="2800" dirty="0" smtClean="0">
                <a:solidFill>
                  <a:srgbClr val="FF0000"/>
                </a:solidFill>
                <a:latin typeface="宋体" pitchFamily="2" charset="-122"/>
              </a:rPr>
              <a:t>17</a:t>
            </a:r>
            <a:r>
              <a:rPr lang="zh-CN" altLang="en-US" sz="2800" dirty="0" smtClean="0">
                <a:solidFill>
                  <a:srgbClr val="FF0000"/>
                </a:solidFill>
                <a:latin typeface="宋体" pitchFamily="2" charset="-122"/>
              </a:rPr>
              <a:t>年</a:t>
            </a:r>
            <a:r>
              <a:rPr lang="zh-CN" altLang="en-US" sz="2800" dirty="0" smtClean="0">
                <a:solidFill>
                  <a:srgbClr val="0000FF"/>
                </a:solidFill>
                <a:latin typeface="宋体" pitchFamily="2" charset="-122"/>
              </a:rPr>
              <a:t>）</a:t>
            </a:r>
            <a:endParaRPr lang="zh-CN" altLang="en-US" sz="2800" dirty="0">
              <a:solidFill>
                <a:srgbClr val="0000FF"/>
              </a:solidFill>
              <a:latin typeface="宋体" pitchFamily="2" charset="-122"/>
            </a:endParaRPr>
          </a:p>
        </p:txBody>
      </p:sp>
      <p:cxnSp>
        <p:nvCxnSpPr>
          <p:cNvPr id="10" name="直接箭头连接符 9"/>
          <p:cNvCxnSpPr/>
          <p:nvPr/>
        </p:nvCxnSpPr>
        <p:spPr bwMode="auto">
          <a:xfrm rot="5400000">
            <a:off x="2317158" y="4612272"/>
            <a:ext cx="1368000" cy="1588"/>
          </a:xfrm>
          <a:prstGeom prst="straightConnector1">
            <a:avLst/>
          </a:prstGeom>
          <a:ln>
            <a:solidFill>
              <a:srgbClr val="0000FF"/>
            </a:solidFill>
            <a:headEnd type="none" w="med" len="med"/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1" name="直接箭头连接符 10"/>
          <p:cNvCxnSpPr/>
          <p:nvPr/>
        </p:nvCxnSpPr>
        <p:spPr bwMode="auto">
          <a:xfrm rot="5400000">
            <a:off x="3317290" y="4612272"/>
            <a:ext cx="1368000" cy="1588"/>
          </a:xfrm>
          <a:prstGeom prst="straightConnector1">
            <a:avLst/>
          </a:prstGeom>
          <a:ln>
            <a:solidFill>
              <a:srgbClr val="006600"/>
            </a:solidFill>
            <a:headEnd type="none" w="med" len="med"/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2" name="直接箭头连接符 11"/>
          <p:cNvCxnSpPr/>
          <p:nvPr/>
        </p:nvCxnSpPr>
        <p:spPr bwMode="auto">
          <a:xfrm rot="5400000">
            <a:off x="4103108" y="4612272"/>
            <a:ext cx="1368000" cy="1588"/>
          </a:xfrm>
          <a:prstGeom prst="straightConnector1">
            <a:avLst/>
          </a:prstGeom>
          <a:ln>
            <a:solidFill>
              <a:srgbClr val="FF0000"/>
            </a:solidFill>
            <a:headEnd type="none" w="med" len="med"/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" name="直接箭头连接符 12"/>
          <p:cNvCxnSpPr/>
          <p:nvPr/>
        </p:nvCxnSpPr>
        <p:spPr bwMode="auto">
          <a:xfrm rot="5400000">
            <a:off x="5031802" y="4612272"/>
            <a:ext cx="1368000" cy="1588"/>
          </a:xfrm>
          <a:prstGeom prst="straightConnector1">
            <a:avLst/>
          </a:prstGeom>
          <a:ln>
            <a:solidFill>
              <a:srgbClr val="0000FF"/>
            </a:solidFill>
            <a:headEnd type="none" w="med" len="med"/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4" name="直接箭头连接符 13"/>
          <p:cNvCxnSpPr/>
          <p:nvPr/>
        </p:nvCxnSpPr>
        <p:spPr bwMode="auto">
          <a:xfrm rot="5400000">
            <a:off x="6101784" y="4612272"/>
            <a:ext cx="1368000" cy="1588"/>
          </a:xfrm>
          <a:prstGeom prst="straightConnector1">
            <a:avLst/>
          </a:prstGeom>
          <a:ln>
            <a:solidFill>
              <a:srgbClr val="006600"/>
            </a:solidFill>
            <a:headEnd type="none" w="med" len="med"/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5" name="直接箭头连接符 14"/>
          <p:cNvCxnSpPr/>
          <p:nvPr/>
        </p:nvCxnSpPr>
        <p:spPr bwMode="auto">
          <a:xfrm rot="5400000">
            <a:off x="6959039" y="4612272"/>
            <a:ext cx="1368000" cy="1588"/>
          </a:xfrm>
          <a:prstGeom prst="straightConnector1">
            <a:avLst/>
          </a:prstGeom>
          <a:ln>
            <a:solidFill>
              <a:srgbClr val="FF0000"/>
            </a:solidFill>
            <a:headEnd type="none" w="med" len="med"/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6" name="直接箭头连接符 15"/>
          <p:cNvCxnSpPr/>
          <p:nvPr/>
        </p:nvCxnSpPr>
        <p:spPr bwMode="auto">
          <a:xfrm rot="5400000">
            <a:off x="8244924" y="4612272"/>
            <a:ext cx="1368000" cy="1588"/>
          </a:xfrm>
          <a:prstGeom prst="straightConnector1">
            <a:avLst/>
          </a:prstGeom>
          <a:ln>
            <a:solidFill>
              <a:srgbClr val="0000FF"/>
            </a:solidFill>
            <a:headEnd type="none" w="med" len="med"/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1">
            <a:extLst>
              <a:ext uri="{FF2B5EF4-FFF2-40B4-BE49-F238E27FC236}">
                <a16:creationId xmlns="" xmlns:a16="http://schemas.microsoft.com/office/drawing/2014/main" id="{AABF0732-E9A6-4C1B-9513-6F94AF86D63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0034" y="4105754"/>
            <a:ext cx="3500462" cy="1823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>
              <a:lnSpc>
                <a:spcPts val="4500"/>
              </a:lnSpc>
            </a:pPr>
            <a:r>
              <a:rPr lang="zh-CN" altLang="en-US" sz="3200" b="1" dirty="0">
                <a:solidFill>
                  <a:srgbClr val="0000FF"/>
                </a:solidFill>
              </a:rPr>
              <a:t>内容虽少，</a:t>
            </a:r>
            <a:endParaRPr lang="en-US" altLang="zh-CN" sz="3200" b="1" dirty="0">
              <a:solidFill>
                <a:srgbClr val="0000FF"/>
              </a:solidFill>
            </a:endParaRPr>
          </a:p>
          <a:p>
            <a:pPr>
              <a:lnSpc>
                <a:spcPts val="4500"/>
              </a:lnSpc>
            </a:pPr>
            <a:r>
              <a:rPr lang="zh-CN" altLang="en-US" sz="3200" b="1" dirty="0">
                <a:solidFill>
                  <a:srgbClr val="008000"/>
                </a:solidFill>
              </a:rPr>
              <a:t>高分不易</a:t>
            </a:r>
            <a:endParaRPr lang="en-US" altLang="zh-CN" sz="3200" b="1" dirty="0">
              <a:solidFill>
                <a:srgbClr val="008000"/>
              </a:solidFill>
            </a:endParaRPr>
          </a:p>
          <a:p>
            <a:pPr>
              <a:lnSpc>
                <a:spcPts val="4500"/>
              </a:lnSpc>
            </a:pPr>
            <a:r>
              <a:rPr lang="en-US" altLang="zh-CN" sz="3200" b="1" dirty="0" smtClean="0">
                <a:solidFill>
                  <a:srgbClr val="FF0000"/>
                </a:solidFill>
              </a:rPr>
              <a:t>— — </a:t>
            </a:r>
            <a:r>
              <a:rPr lang="zh-CN" altLang="en-US" sz="3200" b="1" dirty="0" smtClean="0">
                <a:solidFill>
                  <a:srgbClr val="FF0000"/>
                </a:solidFill>
              </a:rPr>
              <a:t>必须</a:t>
            </a:r>
            <a:r>
              <a:rPr lang="zh-CN" altLang="en-US" sz="3200" b="1" dirty="0">
                <a:solidFill>
                  <a:srgbClr val="FF0000"/>
                </a:solidFill>
              </a:rPr>
              <a:t>重视！</a:t>
            </a:r>
            <a:endParaRPr lang="en-US" altLang="zh-CN" sz="3200" b="1" dirty="0">
              <a:solidFill>
                <a:srgbClr val="FF0000"/>
              </a:solidFill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285728"/>
            <a:ext cx="5648325" cy="319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43438" y="2857496"/>
            <a:ext cx="4343400" cy="3733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1365774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8" name="Text Box 4"/>
          <p:cNvSpPr txBox="1">
            <a:spLocks noChangeArrowheads="1"/>
          </p:cNvSpPr>
          <p:nvPr/>
        </p:nvSpPr>
        <p:spPr bwMode="auto">
          <a:xfrm>
            <a:off x="1042988" y="1196975"/>
            <a:ext cx="669766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sz="2800" dirty="0" smtClean="0">
                <a:solidFill>
                  <a:srgbClr val="0000FF"/>
                </a:solidFill>
              </a:rPr>
              <a:t>【</a:t>
            </a:r>
            <a:r>
              <a:rPr lang="zh-CN" altLang="en-US" sz="2800" dirty="0" smtClean="0">
                <a:solidFill>
                  <a:srgbClr val="0000FF"/>
                </a:solidFill>
              </a:rPr>
              <a:t>了解一下</a:t>
            </a:r>
            <a:r>
              <a:rPr lang="en-US" altLang="zh-CN" sz="2800" dirty="0" smtClean="0">
                <a:solidFill>
                  <a:srgbClr val="0000FF"/>
                </a:solidFill>
              </a:rPr>
              <a:t>】</a:t>
            </a:r>
            <a:r>
              <a:rPr lang="zh-CN" altLang="en-US" sz="2800" dirty="0" smtClean="0">
                <a:solidFill>
                  <a:srgbClr val="FF0000"/>
                </a:solidFill>
              </a:rPr>
              <a:t>化学发展的一些历程</a:t>
            </a:r>
            <a:endParaRPr lang="en-US" altLang="zh-CN" sz="2800" dirty="0">
              <a:solidFill>
                <a:srgbClr val="FF0000"/>
              </a:solidFill>
            </a:endParaRPr>
          </a:p>
        </p:txBody>
      </p:sp>
      <p:sp>
        <p:nvSpPr>
          <p:cNvPr id="41989" name="Text Box 5"/>
          <p:cNvSpPr txBox="1">
            <a:spLocks noChangeArrowheads="1"/>
          </p:cNvSpPr>
          <p:nvPr/>
        </p:nvSpPr>
        <p:spPr bwMode="auto">
          <a:xfrm>
            <a:off x="684213" y="2133600"/>
            <a:ext cx="3960812" cy="457200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rgbClr val="C0C0C0">
                <a:alpha val="80000"/>
              </a:srgbClr>
            </a:outerShdw>
          </a:effec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>
                <a:solidFill>
                  <a:srgbClr val="0000FF"/>
                </a:solidFill>
                <a:latin typeface="Arial" charset="0"/>
              </a:rPr>
              <a:t>第一阶段：发现和使用</a:t>
            </a:r>
            <a:r>
              <a:rPr lang="zh-CN" altLang="en-US">
                <a:solidFill>
                  <a:schemeClr val="hlink"/>
                </a:solidFill>
                <a:latin typeface="Arial" charset="0"/>
              </a:rPr>
              <a:t>火</a:t>
            </a:r>
          </a:p>
        </p:txBody>
      </p:sp>
      <p:sp>
        <p:nvSpPr>
          <p:cNvPr id="41990" name="Text Box 6"/>
          <p:cNvSpPr txBox="1">
            <a:spLocks noChangeArrowheads="1"/>
          </p:cNvSpPr>
          <p:nvPr/>
        </p:nvSpPr>
        <p:spPr bwMode="auto">
          <a:xfrm>
            <a:off x="684213" y="2997200"/>
            <a:ext cx="7991475" cy="1333500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rgbClr val="C0C0C0">
                <a:alpha val="80000"/>
              </a:srgbClr>
            </a:outerShdw>
          </a:effectLst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lang="en-US" altLang="zh-CN">
                <a:latin typeface="Arial" charset="0"/>
              </a:rPr>
              <a:t>1</a:t>
            </a:r>
            <a:r>
              <a:rPr lang="zh-CN" altLang="en-US">
                <a:latin typeface="Arial" charset="0"/>
              </a:rPr>
              <a:t>、人类的生活、生产一天也离不开火，人类社会的发展</a:t>
            </a:r>
          </a:p>
          <a:p>
            <a:pPr>
              <a:spcBef>
                <a:spcPct val="20000"/>
              </a:spcBef>
            </a:pPr>
            <a:r>
              <a:rPr lang="zh-CN" altLang="en-US">
                <a:latin typeface="Arial" charset="0"/>
              </a:rPr>
              <a:t>     史，就是人类不断地认识和利用火的历史，也是人类</a:t>
            </a:r>
          </a:p>
          <a:p>
            <a:pPr>
              <a:spcBef>
                <a:spcPct val="20000"/>
              </a:spcBef>
            </a:pPr>
            <a:r>
              <a:rPr lang="zh-CN" altLang="en-US">
                <a:latin typeface="Arial" charset="0"/>
              </a:rPr>
              <a:t>     与火灾用斗争的历史。</a:t>
            </a:r>
          </a:p>
        </p:txBody>
      </p:sp>
      <p:sp>
        <p:nvSpPr>
          <p:cNvPr id="41991" name="Text Box 7"/>
          <p:cNvSpPr txBox="1">
            <a:spLocks noChangeArrowheads="1"/>
          </p:cNvSpPr>
          <p:nvPr/>
        </p:nvSpPr>
        <p:spPr bwMode="auto">
          <a:xfrm>
            <a:off x="684213" y="4581525"/>
            <a:ext cx="7991475" cy="895350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rgbClr val="C0C0C0">
                <a:alpha val="80000"/>
              </a:srgbClr>
            </a:outerShdw>
          </a:effectLst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lang="en-US" altLang="zh-CN">
                <a:latin typeface="Arial" charset="0"/>
              </a:rPr>
              <a:t>2</a:t>
            </a:r>
            <a:r>
              <a:rPr lang="zh-CN" altLang="en-US">
                <a:latin typeface="Arial" charset="0"/>
              </a:rPr>
              <a:t>、人类社会能有今天的物质文明和精神文明，火的功劳</a:t>
            </a:r>
          </a:p>
          <a:p>
            <a:pPr>
              <a:spcBef>
                <a:spcPct val="20000"/>
              </a:spcBef>
            </a:pPr>
            <a:r>
              <a:rPr lang="zh-CN" altLang="en-US">
                <a:latin typeface="Arial" charset="0"/>
              </a:rPr>
              <a:t>      是不可埋没的。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419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419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2000"/>
                                        <p:tgtEl>
                                          <p:spTgt spid="419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9" grpId="0"/>
      <p:bldP spid="41990" grpId="0"/>
      <p:bldP spid="4199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2" name="Rectangle 4"/>
          <p:cNvSpPr>
            <a:spLocks noChangeArrowheads="1"/>
          </p:cNvSpPr>
          <p:nvPr/>
        </p:nvSpPr>
        <p:spPr bwMode="auto">
          <a:xfrm>
            <a:off x="1258888" y="1241425"/>
            <a:ext cx="4321175" cy="488950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chemeClr val="bg2">
                <a:alpha val="80000"/>
              </a:schemeClr>
            </a:outerShdw>
          </a:effectLst>
        </p:spPr>
        <p:txBody>
          <a:bodyPr>
            <a:spAutoFit/>
          </a:bodyPr>
          <a:lstStyle/>
          <a:p>
            <a:r>
              <a:rPr lang="zh-CN" altLang="en-US" sz="2600">
                <a:solidFill>
                  <a:srgbClr val="0000FF"/>
                </a:solidFill>
              </a:rPr>
              <a:t>第二阶段：发现应用产品</a:t>
            </a:r>
          </a:p>
        </p:txBody>
      </p:sp>
      <p:grpSp>
        <p:nvGrpSpPr>
          <p:cNvPr id="43018" name="Group 10"/>
          <p:cNvGrpSpPr>
            <a:grpSpLocks/>
          </p:cNvGrpSpPr>
          <p:nvPr/>
        </p:nvGrpSpPr>
        <p:grpSpPr bwMode="auto">
          <a:xfrm>
            <a:off x="2698750" y="1989138"/>
            <a:ext cx="5365750" cy="601662"/>
            <a:chOff x="1700" y="1570"/>
            <a:chExt cx="3380" cy="379"/>
          </a:xfrm>
        </p:grpSpPr>
        <p:sp>
          <p:nvSpPr>
            <p:cNvPr id="43015" name="Line 7"/>
            <p:cNvSpPr>
              <a:spLocks noChangeShapeType="1"/>
            </p:cNvSpPr>
            <p:nvPr/>
          </p:nvSpPr>
          <p:spPr bwMode="auto">
            <a:xfrm>
              <a:off x="3889" y="1858"/>
              <a:ext cx="624" cy="0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3016" name="Text Box 8"/>
            <p:cNvSpPr txBox="1">
              <a:spLocks noChangeArrowheads="1"/>
            </p:cNvSpPr>
            <p:nvPr/>
          </p:nvSpPr>
          <p:spPr bwMode="auto">
            <a:xfrm>
              <a:off x="3937" y="1570"/>
              <a:ext cx="480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zh-CN" altLang="en-US" sz="2000">
                  <a:solidFill>
                    <a:srgbClr val="0000FF"/>
                  </a:solidFill>
                  <a:latin typeface="Times New Roman" pitchFamily="18" charset="0"/>
                </a:rPr>
                <a:t>炭火</a:t>
              </a:r>
            </a:p>
          </p:txBody>
        </p:sp>
        <p:sp>
          <p:nvSpPr>
            <p:cNvPr id="43017" name="Rectangle 9"/>
            <p:cNvSpPr>
              <a:spLocks noChangeArrowheads="1"/>
            </p:cNvSpPr>
            <p:nvPr/>
          </p:nvSpPr>
          <p:spPr bwMode="auto">
            <a:xfrm>
              <a:off x="1700" y="1661"/>
              <a:ext cx="3380" cy="288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  <a:effectLst>
              <a:outerShdw dist="35921" dir="2700000" sy="50000" kx="2115830" algn="bl" rotWithShape="0">
                <a:schemeClr val="bg2">
                  <a:alpha val="80000"/>
                </a:schemeClr>
              </a:outerShdw>
            </a:effectLst>
          </p:spPr>
          <p:txBody>
            <a:bodyPr wrap="none">
              <a:spAutoFit/>
            </a:bodyPr>
            <a:lstStyle/>
            <a:p>
              <a: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None/>
              </a:pPr>
              <a:r>
                <a:rPr lang="zh-CN" altLang="en-US"/>
                <a:t>孔雀石（碱式碳酸铜）            铜</a:t>
              </a:r>
            </a:p>
          </p:txBody>
        </p:sp>
      </p:grpSp>
      <p:sp>
        <p:nvSpPr>
          <p:cNvPr id="43019" name="Rectangle 11"/>
          <p:cNvSpPr>
            <a:spLocks noChangeArrowheads="1"/>
          </p:cNvSpPr>
          <p:nvPr/>
        </p:nvSpPr>
        <p:spPr bwMode="auto">
          <a:xfrm>
            <a:off x="684213" y="2124075"/>
            <a:ext cx="2165350" cy="457200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chemeClr val="bg2">
                <a:alpha val="80000"/>
              </a:schemeClr>
            </a:outerShdw>
          </a:effectLst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lang="en-US" altLang="zh-CN"/>
              <a:t>1</a:t>
            </a:r>
            <a:r>
              <a:rPr lang="zh-CN" altLang="en-US"/>
              <a:t>、铜的冶炼：</a:t>
            </a:r>
          </a:p>
        </p:txBody>
      </p:sp>
      <p:sp>
        <p:nvSpPr>
          <p:cNvPr id="43020" name="Rectangle 12"/>
          <p:cNvSpPr>
            <a:spLocks noChangeArrowheads="1"/>
          </p:cNvSpPr>
          <p:nvPr/>
        </p:nvSpPr>
        <p:spPr bwMode="auto">
          <a:xfrm>
            <a:off x="2838450" y="2709863"/>
            <a:ext cx="5365750" cy="457200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chemeClr val="bg2">
                <a:alpha val="80000"/>
              </a:schemeClr>
            </a:outerShdw>
          </a:effectLst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lang="zh-CN" altLang="en-US"/>
              <a:t>（绿色）                  （红色）</a:t>
            </a:r>
          </a:p>
        </p:txBody>
      </p:sp>
      <p:sp>
        <p:nvSpPr>
          <p:cNvPr id="43023" name="Rectangle 15"/>
          <p:cNvSpPr>
            <a:spLocks noChangeArrowheads="1"/>
          </p:cNvSpPr>
          <p:nvPr/>
        </p:nvSpPr>
        <p:spPr bwMode="auto">
          <a:xfrm>
            <a:off x="652463" y="3287713"/>
            <a:ext cx="2165350" cy="457200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chemeClr val="bg2">
                <a:alpha val="80000"/>
              </a:schemeClr>
            </a:outerShdw>
          </a:effectLst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lang="en-US" altLang="zh-CN"/>
              <a:t>2</a:t>
            </a:r>
            <a:r>
              <a:rPr lang="zh-CN" altLang="en-US"/>
              <a:t>、铁的冶炼：</a:t>
            </a:r>
          </a:p>
        </p:txBody>
      </p:sp>
      <p:grpSp>
        <p:nvGrpSpPr>
          <p:cNvPr id="43025" name="Group 17"/>
          <p:cNvGrpSpPr>
            <a:grpSpLocks/>
          </p:cNvGrpSpPr>
          <p:nvPr/>
        </p:nvGrpSpPr>
        <p:grpSpPr bwMode="auto">
          <a:xfrm>
            <a:off x="2843213" y="3140075"/>
            <a:ext cx="3689350" cy="601663"/>
            <a:chOff x="1791" y="2323"/>
            <a:chExt cx="2324" cy="379"/>
          </a:xfrm>
        </p:grpSpPr>
        <p:sp>
          <p:nvSpPr>
            <p:cNvPr id="43021" name="Line 13"/>
            <p:cNvSpPr>
              <a:spLocks noChangeShapeType="1"/>
            </p:cNvSpPr>
            <p:nvPr/>
          </p:nvSpPr>
          <p:spPr bwMode="auto">
            <a:xfrm>
              <a:off x="2880" y="2568"/>
              <a:ext cx="624" cy="0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3022" name="Text Box 14"/>
            <p:cNvSpPr txBox="1">
              <a:spLocks noChangeArrowheads="1"/>
            </p:cNvSpPr>
            <p:nvPr/>
          </p:nvSpPr>
          <p:spPr bwMode="auto">
            <a:xfrm>
              <a:off x="2933" y="2323"/>
              <a:ext cx="480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zh-CN" altLang="en-US" sz="2000">
                  <a:solidFill>
                    <a:srgbClr val="0000FF"/>
                  </a:solidFill>
                  <a:latin typeface="Times New Roman" pitchFamily="18" charset="0"/>
                </a:rPr>
                <a:t>炭火</a:t>
              </a:r>
            </a:p>
          </p:txBody>
        </p:sp>
        <p:sp>
          <p:nvSpPr>
            <p:cNvPr id="43024" name="Rectangle 16"/>
            <p:cNvSpPr>
              <a:spLocks noChangeArrowheads="1"/>
            </p:cNvSpPr>
            <p:nvPr/>
          </p:nvSpPr>
          <p:spPr bwMode="auto">
            <a:xfrm>
              <a:off x="1791" y="2414"/>
              <a:ext cx="2324" cy="288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  <a:effectLst>
              <a:outerShdw dist="35921" dir="2700000" sy="50000" kx="2115830" algn="bl" rotWithShape="0">
                <a:schemeClr val="bg2">
                  <a:alpha val="80000"/>
                </a:schemeClr>
              </a:outerShdw>
            </a:effectLst>
          </p:spPr>
          <p:txBody>
            <a:bodyPr wrap="none">
              <a:spAutoFit/>
            </a:bodyPr>
            <a:lstStyle/>
            <a:p>
              <a: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None/>
              </a:pPr>
              <a:r>
                <a:rPr lang="zh-CN" altLang="en-US"/>
                <a:t>铁矿石               铁</a:t>
              </a:r>
            </a:p>
          </p:txBody>
        </p:sp>
      </p:grpSp>
      <p:sp>
        <p:nvSpPr>
          <p:cNvPr id="43026" name="Rectangle 18"/>
          <p:cNvSpPr>
            <a:spLocks noChangeArrowheads="1"/>
          </p:cNvSpPr>
          <p:nvPr/>
        </p:nvSpPr>
        <p:spPr bwMode="auto">
          <a:xfrm>
            <a:off x="611188" y="3932238"/>
            <a:ext cx="1860550" cy="457200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chemeClr val="bg2">
                <a:alpha val="80000"/>
              </a:schemeClr>
            </a:outerShdw>
          </a:effectLst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lang="en-US" altLang="zh-CN"/>
              <a:t>3</a:t>
            </a:r>
            <a:r>
              <a:rPr lang="zh-CN" altLang="en-US"/>
              <a:t>、陶瓷工业</a:t>
            </a:r>
          </a:p>
        </p:txBody>
      </p:sp>
      <p:sp>
        <p:nvSpPr>
          <p:cNvPr id="43027" name="Rectangle 19"/>
          <p:cNvSpPr>
            <a:spLocks noChangeArrowheads="1"/>
          </p:cNvSpPr>
          <p:nvPr/>
        </p:nvSpPr>
        <p:spPr bwMode="auto">
          <a:xfrm>
            <a:off x="611188" y="4554538"/>
            <a:ext cx="2774950" cy="457200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chemeClr val="bg2">
                <a:alpha val="80000"/>
              </a:schemeClr>
            </a:outerShdw>
          </a:effectLst>
        </p:spPr>
        <p:txBody>
          <a:bodyPr wrap="none">
            <a:spAutoFit/>
          </a:bodyPr>
          <a:lstStyle/>
          <a:p>
            <a:r>
              <a:rPr lang="en-US" altLang="zh-CN"/>
              <a:t>4</a:t>
            </a:r>
            <a:r>
              <a:rPr lang="zh-CN" altLang="en-US"/>
              <a:t>、酿造业；酒、醋</a:t>
            </a:r>
          </a:p>
        </p:txBody>
      </p:sp>
      <p:sp>
        <p:nvSpPr>
          <p:cNvPr id="43028" name="Rectangle 20"/>
          <p:cNvSpPr>
            <a:spLocks noChangeArrowheads="1"/>
          </p:cNvSpPr>
          <p:nvPr/>
        </p:nvSpPr>
        <p:spPr bwMode="auto">
          <a:xfrm>
            <a:off x="611188" y="5176838"/>
            <a:ext cx="7880350" cy="457200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chemeClr val="bg2">
                <a:alpha val="80000"/>
              </a:schemeClr>
            </a:outerShdw>
          </a:effectLst>
        </p:spPr>
        <p:txBody>
          <a:bodyPr>
            <a:spAutoFit/>
          </a:bodyPr>
          <a:lstStyle/>
          <a:p>
            <a:r>
              <a:rPr lang="en-US" altLang="zh-CN"/>
              <a:t>5</a:t>
            </a:r>
            <a:r>
              <a:rPr lang="zh-CN" altLang="en-US"/>
              <a:t>、黑火药：硝（硝酸钾）、磺（硫磺）、炭（木炭）</a:t>
            </a:r>
          </a:p>
        </p:txBody>
      </p:sp>
      <p:sp>
        <p:nvSpPr>
          <p:cNvPr id="43029" name="Rectangle 21"/>
          <p:cNvSpPr>
            <a:spLocks noChangeArrowheads="1"/>
          </p:cNvSpPr>
          <p:nvPr/>
        </p:nvSpPr>
        <p:spPr bwMode="auto">
          <a:xfrm>
            <a:off x="623888" y="5780088"/>
            <a:ext cx="1860550" cy="457200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chemeClr val="bg2">
                <a:alpha val="80000"/>
              </a:schemeClr>
            </a:outerShdw>
          </a:effectLst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lang="en-US" altLang="zh-CN"/>
              <a:t>6</a:t>
            </a:r>
            <a:r>
              <a:rPr lang="zh-CN" altLang="en-US"/>
              <a:t>、纸、染料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9188" name="Group 36"/>
          <p:cNvGraphicFramePr>
            <a:graphicFrameLocks noGrp="1"/>
          </p:cNvGraphicFramePr>
          <p:nvPr/>
        </p:nvGraphicFramePr>
        <p:xfrm>
          <a:off x="468313" y="2090738"/>
          <a:ext cx="8135937" cy="4578355"/>
        </p:xfrm>
        <a:graphic>
          <a:graphicData uri="http://schemas.openxmlformats.org/drawingml/2006/table">
            <a:tbl>
              <a:tblPr/>
              <a:tblGrid>
                <a:gridCol w="3557587"/>
                <a:gridCol w="4578350"/>
              </a:tblGrid>
              <a:tr h="4365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charset="-122"/>
                        </a:rPr>
                        <a:t>    </a:t>
                      </a: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charset="-122"/>
                        </a:rPr>
                        <a:t>时    间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charset="-122"/>
                        </a:rPr>
                        <a:t>中国古代化学的辉煌成果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65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charset="-122"/>
                        </a:rPr>
                        <a:t>公元前</a:t>
                      </a: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charset="-122"/>
                        </a:rPr>
                        <a:t>11</a:t>
                      </a: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charset="-122"/>
                        </a:rPr>
                        <a:t>世纪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ahoma" pitchFamily="34" charset="0"/>
                          <a:ea typeface="宋体" charset="-122"/>
                        </a:rPr>
                        <a:t>瓷器</a:t>
                      </a:r>
                      <a:r>
                        <a:rPr kumimoji="0" lang="en-US" altLang="zh-CN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ahoma" pitchFamily="34" charset="0"/>
                          <a:ea typeface="宋体" charset="-122"/>
                        </a:rPr>
                        <a:t>(</a:t>
                      </a: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ahoma" pitchFamily="34" charset="0"/>
                          <a:ea typeface="宋体" charset="-122"/>
                        </a:rPr>
                        <a:t>传统化学工艺）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65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charset="-122"/>
                        </a:rPr>
                        <a:t>3000</a:t>
                      </a: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charset="-122"/>
                        </a:rPr>
                        <a:t>年前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charset="-122"/>
                        </a:rPr>
                        <a:t>炼铜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7988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ahoma" pitchFamily="34" charset="0"/>
                          <a:ea typeface="宋体" charset="-122"/>
                        </a:rPr>
                        <a:t>①</a:t>
                      </a: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ahoma" pitchFamily="34" charset="0"/>
                          <a:ea typeface="宋体" charset="-122"/>
                        </a:rPr>
                        <a:t>1939</a:t>
                      </a: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ahoma" pitchFamily="34" charset="0"/>
                          <a:ea typeface="宋体" charset="-122"/>
                        </a:rPr>
                        <a:t>年出土的商代司母戊鼎是</a:t>
                      </a: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ahoma" pitchFamily="34" charset="0"/>
                          <a:ea typeface="宋体" charset="-122"/>
                        </a:rPr>
                        <a:t>青铜器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407988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ahoma" pitchFamily="34" charset="0"/>
                          <a:ea typeface="宋体" charset="-122"/>
                        </a:rPr>
                        <a:t>②</a:t>
                      </a: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ahoma" pitchFamily="34" charset="0"/>
                          <a:ea typeface="宋体" charset="-122"/>
                        </a:rPr>
                        <a:t>西汉刘安记载有湿法炼铜：</a:t>
                      </a: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ahoma" pitchFamily="34" charset="0"/>
                          <a:ea typeface="宋体" charset="-122"/>
                        </a:rPr>
                        <a:t>曾青得铁则化为铜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4365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charset="-122"/>
                        </a:rPr>
                        <a:t>春秋时期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charset="-122"/>
                        </a:rPr>
                        <a:t>炼铁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65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charset="-122"/>
                        </a:rPr>
                        <a:t>战国时期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charset="-122"/>
                        </a:rPr>
                        <a:t>炼钢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65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charset="-122"/>
                        </a:rPr>
                        <a:t>西汉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ahoma" pitchFamily="34" charset="0"/>
                          <a:ea typeface="宋体" charset="-122"/>
                        </a:rPr>
                        <a:t>造纸术</a:t>
                      </a:r>
                      <a:r>
                        <a:rPr kumimoji="0" lang="en-US" altLang="zh-CN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ahoma" pitchFamily="34" charset="0"/>
                          <a:ea typeface="宋体" charset="-122"/>
                        </a:rPr>
                        <a:t>(</a:t>
                      </a: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ahoma" pitchFamily="34" charset="0"/>
                          <a:ea typeface="宋体" charset="-122"/>
                        </a:rPr>
                        <a:t>传统化学工艺）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65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charset="-122"/>
                        </a:rPr>
                        <a:t>隋唐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ahoma" pitchFamily="34" charset="0"/>
                          <a:ea typeface="宋体" charset="-122"/>
                        </a:rPr>
                        <a:t>黑火药</a:t>
                      </a:r>
                      <a:r>
                        <a:rPr kumimoji="0" lang="en-US" altLang="zh-CN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ahoma" pitchFamily="34" charset="0"/>
                          <a:ea typeface="宋体" charset="-122"/>
                        </a:rPr>
                        <a:t>(</a:t>
                      </a: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ahoma" pitchFamily="34" charset="0"/>
                          <a:ea typeface="宋体" charset="-122"/>
                        </a:rPr>
                        <a:t>传统化学工艺）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06438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ahoma" pitchFamily="34" charset="0"/>
                          <a:ea typeface="宋体" charset="-122"/>
                        </a:rPr>
                        <a:t>另：我国在酿造、制糖、染色、防腐、采煤、石油、天然气等发现和利用方面为人类作出了杰出的贡献。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9189" name="Rectangle 37"/>
          <p:cNvSpPr>
            <a:spLocks noChangeArrowheads="1"/>
          </p:cNvSpPr>
          <p:nvPr/>
        </p:nvSpPr>
        <p:spPr bwMode="auto">
          <a:xfrm>
            <a:off x="1258888" y="1196975"/>
            <a:ext cx="3833812" cy="488950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chemeClr val="bg2">
                <a:alpha val="80000"/>
              </a:schemeClr>
            </a:outerShdw>
          </a:effectLst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lang="zh-CN" altLang="en-US" sz="2600">
                <a:solidFill>
                  <a:srgbClr val="0000FF"/>
                </a:solidFill>
              </a:rPr>
              <a:t>中国古代化学的辉煌成果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7" name="Rectangle 5"/>
          <p:cNvSpPr>
            <a:spLocks noChangeArrowheads="1"/>
          </p:cNvSpPr>
          <p:nvPr/>
        </p:nvSpPr>
        <p:spPr bwMode="auto">
          <a:xfrm>
            <a:off x="1116013" y="1241425"/>
            <a:ext cx="5040312" cy="488950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chemeClr val="bg2">
                <a:alpha val="80000"/>
              </a:schemeClr>
            </a:outerShdw>
          </a:effectLst>
        </p:spPr>
        <p:txBody>
          <a:bodyPr>
            <a:spAutoFit/>
          </a:bodyPr>
          <a:lstStyle/>
          <a:p>
            <a:r>
              <a:rPr lang="zh-CN" altLang="en-US" sz="2600">
                <a:solidFill>
                  <a:srgbClr val="0000FF"/>
                </a:solidFill>
              </a:rPr>
              <a:t>第三阶段：近代化学理论的建立</a:t>
            </a:r>
          </a:p>
        </p:txBody>
      </p:sp>
      <p:sp>
        <p:nvSpPr>
          <p:cNvPr id="44038" name="Rectangle 6"/>
          <p:cNvSpPr>
            <a:spLocks noChangeArrowheads="1"/>
          </p:cNvSpPr>
          <p:nvPr/>
        </p:nvSpPr>
        <p:spPr bwMode="auto">
          <a:xfrm>
            <a:off x="5003800" y="1844675"/>
            <a:ext cx="2927350" cy="457200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chemeClr val="bg2">
                <a:alpha val="80000"/>
              </a:schemeClr>
            </a:outerShdw>
          </a:effectLst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chemeClr val="hlink"/>
                </a:solidFill>
              </a:rPr>
              <a:t>－－原子、分子理论</a:t>
            </a:r>
          </a:p>
        </p:txBody>
      </p:sp>
      <p:sp>
        <p:nvSpPr>
          <p:cNvPr id="44040" name="Rectangle 8"/>
          <p:cNvSpPr>
            <a:spLocks noChangeArrowheads="1"/>
          </p:cNvSpPr>
          <p:nvPr/>
        </p:nvSpPr>
        <p:spPr bwMode="auto">
          <a:xfrm>
            <a:off x="4859338" y="5924550"/>
            <a:ext cx="3278462" cy="461665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chemeClr val="bg2">
                <a:alpha val="80000"/>
              </a:schemeClr>
            </a:outerShdw>
          </a:effectLst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rgbClr val="0000FF"/>
                </a:solidFill>
              </a:rPr>
              <a:t>阿伏加德罗</a:t>
            </a:r>
            <a:r>
              <a:rPr lang="zh-CN" altLang="en-US" dirty="0"/>
              <a:t>（意大利）</a:t>
            </a:r>
          </a:p>
        </p:txBody>
      </p:sp>
      <p:pic>
        <p:nvPicPr>
          <p:cNvPr id="44042" name="Picture 10" descr="道尔顿"/>
          <p:cNvPicPr>
            <a:picLocks noChangeAspect="1" noChangeArrowheads="1"/>
          </p:cNvPicPr>
          <p:nvPr/>
        </p:nvPicPr>
        <p:blipFill>
          <a:blip r:embed="rId2"/>
          <a:srcRect b="8145"/>
          <a:stretch>
            <a:fillRect/>
          </a:stretch>
        </p:blipFill>
        <p:spPr bwMode="auto">
          <a:xfrm>
            <a:off x="1619250" y="2827338"/>
            <a:ext cx="1949450" cy="2881312"/>
          </a:xfrm>
          <a:prstGeom prst="rect">
            <a:avLst/>
          </a:prstGeom>
          <a:noFill/>
        </p:spPr>
      </p:pic>
      <p:pic>
        <p:nvPicPr>
          <p:cNvPr id="44043" name="Picture 11" descr="阿伏伽德罗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91138" y="2827338"/>
            <a:ext cx="2205037" cy="2916237"/>
          </a:xfrm>
          <a:prstGeom prst="rect">
            <a:avLst/>
          </a:prstGeom>
          <a:noFill/>
        </p:spPr>
      </p:pic>
      <p:sp>
        <p:nvSpPr>
          <p:cNvPr id="44044" name="Rectangle 12"/>
          <p:cNvSpPr>
            <a:spLocks noChangeArrowheads="1"/>
          </p:cNvSpPr>
          <p:nvPr/>
        </p:nvSpPr>
        <p:spPr bwMode="auto">
          <a:xfrm>
            <a:off x="1403350" y="5995988"/>
            <a:ext cx="2659702" cy="461665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chemeClr val="bg2">
                <a:alpha val="80000"/>
              </a:schemeClr>
            </a:outerShdw>
          </a:effectLst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rgbClr val="0000FF"/>
                </a:solidFill>
              </a:rPr>
              <a:t>道尔顿</a:t>
            </a:r>
            <a:r>
              <a:rPr lang="zh-CN" altLang="en-US" dirty="0"/>
              <a:t>（英国人）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61" name="Rectangle 5"/>
          <p:cNvSpPr>
            <a:spLocks noChangeArrowheads="1"/>
          </p:cNvSpPr>
          <p:nvPr/>
        </p:nvSpPr>
        <p:spPr bwMode="auto">
          <a:xfrm>
            <a:off x="1187450" y="1196975"/>
            <a:ext cx="4824413" cy="457200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chemeClr val="bg2">
                <a:alpha val="80000"/>
              </a:schemeClr>
            </a:outerShdw>
          </a:effectLst>
        </p:spPr>
        <p:txBody>
          <a:bodyPr>
            <a:spAutoFit/>
          </a:bodyPr>
          <a:lstStyle/>
          <a:p>
            <a:r>
              <a:rPr lang="zh-CN" altLang="en-US">
                <a:solidFill>
                  <a:srgbClr val="0000FF"/>
                </a:solidFill>
              </a:rPr>
              <a:t>第四阶段：元素周期律的发现</a:t>
            </a:r>
          </a:p>
        </p:txBody>
      </p:sp>
      <p:sp>
        <p:nvSpPr>
          <p:cNvPr id="45062" name="Rectangle 6"/>
          <p:cNvSpPr>
            <a:spLocks noChangeArrowheads="1"/>
          </p:cNvSpPr>
          <p:nvPr/>
        </p:nvSpPr>
        <p:spPr bwMode="auto">
          <a:xfrm>
            <a:off x="714348" y="3143248"/>
            <a:ext cx="4032250" cy="1552575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chemeClr val="bg2">
                <a:alpha val="80000"/>
              </a:schemeClr>
            </a:outerShdw>
          </a:effectLst>
        </p:spPr>
        <p:txBody>
          <a:bodyPr>
            <a:spAutoFit/>
          </a:bodyPr>
          <a:lstStyle/>
          <a:p>
            <a:r>
              <a:rPr lang="en-US" altLang="zh-CN" dirty="0">
                <a:solidFill>
                  <a:srgbClr val="0000FF"/>
                </a:solidFill>
              </a:rPr>
              <a:t>1869</a:t>
            </a:r>
            <a:r>
              <a:rPr lang="zh-CN" altLang="en-US" dirty="0">
                <a:solidFill>
                  <a:srgbClr val="0000FF"/>
                </a:solidFill>
              </a:rPr>
              <a:t>年</a:t>
            </a:r>
            <a:r>
              <a:rPr lang="zh-CN" altLang="en-US" dirty="0"/>
              <a:t>俄国科学家</a:t>
            </a:r>
            <a:r>
              <a:rPr lang="zh-CN" altLang="en-US" dirty="0">
                <a:solidFill>
                  <a:schemeClr val="hlink"/>
                </a:solidFill>
              </a:rPr>
              <a:t>门捷列夫</a:t>
            </a:r>
          </a:p>
          <a:p>
            <a:r>
              <a:rPr lang="zh-CN" altLang="en-US" dirty="0"/>
              <a:t>发现了</a:t>
            </a:r>
            <a:r>
              <a:rPr lang="zh-CN" altLang="en-US" dirty="0">
                <a:solidFill>
                  <a:srgbClr val="0000FF"/>
                </a:solidFill>
              </a:rPr>
              <a:t>元素周期律和元素周</a:t>
            </a:r>
          </a:p>
          <a:p>
            <a:r>
              <a:rPr lang="zh-CN" altLang="en-US" dirty="0">
                <a:solidFill>
                  <a:srgbClr val="0000FF"/>
                </a:solidFill>
              </a:rPr>
              <a:t>期表</a:t>
            </a:r>
            <a:r>
              <a:rPr lang="zh-CN" altLang="en-US" dirty="0"/>
              <a:t>，使化学世界变得有规</a:t>
            </a:r>
          </a:p>
          <a:p>
            <a:r>
              <a:rPr lang="zh-CN" altLang="en-US" dirty="0"/>
              <a:t>律可循。</a:t>
            </a:r>
          </a:p>
        </p:txBody>
      </p:sp>
      <p:pic>
        <p:nvPicPr>
          <p:cNvPr id="45064" name="Picture 8" descr="门捷列夫">
            <a:hlinkClick r:id="rId2" action="ppaction://hlinkfile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76825" y="2565400"/>
            <a:ext cx="2930525" cy="4105275"/>
          </a:xfrm>
          <a:prstGeom prst="rect">
            <a:avLst/>
          </a:prstGeom>
          <a:noFill/>
        </p:spPr>
      </p:pic>
      <p:sp>
        <p:nvSpPr>
          <p:cNvPr id="45067" name="Rectangle 11"/>
          <p:cNvSpPr>
            <a:spLocks noChangeArrowheads="1"/>
          </p:cNvSpPr>
          <p:nvPr/>
        </p:nvSpPr>
        <p:spPr bwMode="auto">
          <a:xfrm>
            <a:off x="4787900" y="1916113"/>
            <a:ext cx="2927350" cy="457200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chemeClr val="bg2">
                <a:alpha val="80000"/>
              </a:schemeClr>
            </a:outerShdw>
          </a:effectLst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chemeClr val="hlink"/>
                </a:solidFill>
              </a:rPr>
              <a:t>－－</a:t>
            </a:r>
            <a:r>
              <a:rPr lang="zh-CN" altLang="en-US">
                <a:solidFill>
                  <a:srgbClr val="0000FF"/>
                </a:solidFill>
              </a:rPr>
              <a:t>学习化学的钥匙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>
            <a:extLst>
              <a:ext uri="{FF2B5EF4-FFF2-40B4-BE49-F238E27FC236}">
                <a16:creationId xmlns:a16="http://schemas.microsoft.com/office/drawing/2014/main" xmlns="" id="{9382A2E9-C129-4A2C-848B-5E37C2E1AB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793" r="4837"/>
          <a:stretch>
            <a:fillRect/>
          </a:stretch>
        </p:blipFill>
        <p:spPr bwMode="auto">
          <a:xfrm>
            <a:off x="142844" y="785794"/>
            <a:ext cx="8858312" cy="56573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5" name="Rectangle 5"/>
          <p:cNvSpPr>
            <a:spLocks noChangeArrowheads="1"/>
          </p:cNvSpPr>
          <p:nvPr/>
        </p:nvSpPr>
        <p:spPr bwMode="auto">
          <a:xfrm>
            <a:off x="1187450" y="1241425"/>
            <a:ext cx="1512888" cy="488950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chemeClr val="bg2">
                <a:alpha val="80000"/>
              </a:schemeClr>
            </a:outerShdw>
          </a:effectLst>
        </p:spPr>
        <p:txBody>
          <a:bodyPr>
            <a:spAutoFit/>
          </a:bodyPr>
          <a:lstStyle/>
          <a:p>
            <a:r>
              <a:rPr lang="zh-CN" altLang="en-US" sz="2600">
                <a:solidFill>
                  <a:srgbClr val="0000FF"/>
                </a:solidFill>
              </a:rPr>
              <a:t>现阶段</a:t>
            </a:r>
          </a:p>
        </p:txBody>
      </p:sp>
      <p:sp>
        <p:nvSpPr>
          <p:cNvPr id="46086" name="Rectangle 6"/>
          <p:cNvSpPr>
            <a:spLocks noChangeArrowheads="1"/>
          </p:cNvSpPr>
          <p:nvPr/>
        </p:nvSpPr>
        <p:spPr bwMode="auto">
          <a:xfrm>
            <a:off x="611188" y="2133600"/>
            <a:ext cx="5832475" cy="1187450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chemeClr val="bg2">
                <a:alpha val="80000"/>
              </a:schemeClr>
            </a:outerShdw>
          </a:effectLst>
        </p:spPr>
        <p:txBody>
          <a:bodyPr>
            <a:spAutoFit/>
          </a:bodyPr>
          <a:lstStyle/>
          <a:p>
            <a:r>
              <a:rPr lang="zh-CN" altLang="en-US"/>
              <a:t>１、已能利用各种先进仪器和分析技术</a:t>
            </a:r>
          </a:p>
          <a:p>
            <a:r>
              <a:rPr lang="zh-CN" altLang="en-US"/>
              <a:t>　　对化学世界进行微观的探索，并探</a:t>
            </a:r>
          </a:p>
          <a:p>
            <a:r>
              <a:rPr lang="zh-CN" altLang="en-US"/>
              <a:t>　　索纳米技术制造出特定功能的产品；</a:t>
            </a:r>
          </a:p>
        </p:txBody>
      </p:sp>
      <p:sp>
        <p:nvSpPr>
          <p:cNvPr id="46087" name="Rectangle 7"/>
          <p:cNvSpPr>
            <a:spLocks noChangeArrowheads="1"/>
          </p:cNvSpPr>
          <p:nvPr/>
        </p:nvSpPr>
        <p:spPr bwMode="auto">
          <a:xfrm>
            <a:off x="684213" y="4473575"/>
            <a:ext cx="7691437" cy="1187450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chemeClr val="bg2">
                <a:alpha val="80000"/>
              </a:schemeClr>
            </a:outerShdw>
          </a:effectLst>
        </p:spPr>
        <p:txBody>
          <a:bodyPr wrap="none">
            <a:spAutoFit/>
          </a:bodyPr>
          <a:lstStyle/>
          <a:p>
            <a:r>
              <a:rPr lang="en-US" altLang="zh-CN"/>
              <a:t>2</a:t>
            </a:r>
            <a:r>
              <a:rPr lang="zh-CN" altLang="en-US"/>
              <a:t>、发展前景：众多的权威科学家阐述，化学不会消亡，</a:t>
            </a:r>
          </a:p>
          <a:p>
            <a:r>
              <a:rPr lang="zh-CN" altLang="en-US"/>
              <a:t>   将在开发新物质领域作出巨大贡献，且化学可以根</a:t>
            </a:r>
          </a:p>
          <a:p>
            <a:r>
              <a:rPr lang="zh-CN" altLang="en-US"/>
              <a:t>   据人们的意愿逐个放置原子，生成新的物质。</a:t>
            </a:r>
          </a:p>
        </p:txBody>
      </p:sp>
      <p:pic>
        <p:nvPicPr>
          <p:cNvPr id="46090" name="Picture 10" descr="硅晶体结构隧道扫描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227763" y="2060575"/>
            <a:ext cx="1727200" cy="1666875"/>
          </a:xfrm>
          <a:prstGeom prst="rect">
            <a:avLst/>
          </a:prstGeom>
          <a:noFill/>
        </p:spPr>
      </p:pic>
      <p:sp>
        <p:nvSpPr>
          <p:cNvPr id="46093" name="Text Box 13"/>
          <p:cNvSpPr txBox="1">
            <a:spLocks noChangeArrowheads="1"/>
          </p:cNvSpPr>
          <p:nvPr/>
        </p:nvSpPr>
        <p:spPr bwMode="auto">
          <a:xfrm>
            <a:off x="5724525" y="3860800"/>
            <a:ext cx="3024188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>
                <a:solidFill>
                  <a:schemeClr val="hlink"/>
                </a:solidFill>
                <a:latin typeface="Times New Roman" pitchFamily="18" charset="0"/>
              </a:rPr>
              <a:t>硅晶体结构隧道扫描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Text Box 2"/>
          <p:cNvSpPr txBox="1">
            <a:spLocks noChangeArrowheads="1"/>
          </p:cNvSpPr>
          <p:nvPr/>
        </p:nvSpPr>
        <p:spPr bwMode="auto">
          <a:xfrm>
            <a:off x="1000100" y="1000108"/>
            <a:ext cx="7903126" cy="707886"/>
          </a:xfrm>
          <a:prstGeom prst="rect">
            <a:avLst/>
          </a:prstGeom>
          <a:noFill/>
          <a:ln w="9525">
            <a:solidFill>
              <a:srgbClr val="006600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eaLnBrk="0" hangingPunct="0"/>
            <a:r>
              <a:rPr lang="zh-CN" altLang="en-US" sz="4000" dirty="0">
                <a:solidFill>
                  <a:srgbClr val="FF0000"/>
                </a:solidFill>
                <a:latin typeface="Times New Roman" pitchFamily="18" charset="0"/>
              </a:rPr>
              <a:t>对于化学学习，我有</a:t>
            </a:r>
            <a:r>
              <a:rPr lang="zh-CN" altLang="en-US" sz="4000" dirty="0">
                <a:solidFill>
                  <a:srgbClr val="0000FF"/>
                </a:solidFill>
                <a:latin typeface="Times New Roman" pitchFamily="18" charset="0"/>
              </a:rPr>
              <a:t>我的要求</a:t>
            </a:r>
            <a:r>
              <a:rPr lang="zh-CN" altLang="en-US" sz="4000" dirty="0">
                <a:solidFill>
                  <a:srgbClr val="FF0000"/>
                </a:solidFill>
                <a:latin typeface="Times New Roman" pitchFamily="18" charset="0"/>
              </a:rPr>
              <a:t>！！</a:t>
            </a:r>
          </a:p>
        </p:txBody>
      </p:sp>
      <p:sp>
        <p:nvSpPr>
          <p:cNvPr id="52227" name="Text Box 3"/>
          <p:cNvSpPr txBox="1">
            <a:spLocks noChangeArrowheads="1"/>
          </p:cNvSpPr>
          <p:nvPr/>
        </p:nvSpPr>
        <p:spPr bwMode="auto">
          <a:xfrm>
            <a:off x="650903" y="2204125"/>
            <a:ext cx="792162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/>
            <a:r>
              <a:rPr lang="en-US" altLang="zh-CN" sz="2800" dirty="0">
                <a:latin typeface="Times New Roman" pitchFamily="18" charset="0"/>
              </a:rPr>
              <a:t>1</a:t>
            </a:r>
            <a:r>
              <a:rPr lang="zh-CN" altLang="en-US" sz="2800" dirty="0">
                <a:latin typeface="Times New Roman" pitchFamily="18" charset="0"/>
              </a:rPr>
              <a:t>、课前</a:t>
            </a:r>
            <a:r>
              <a:rPr lang="zh-CN" altLang="en-US" sz="2800" dirty="0">
                <a:solidFill>
                  <a:srgbClr val="FF0000"/>
                </a:solidFill>
                <a:latin typeface="Times New Roman" pitchFamily="18" charset="0"/>
              </a:rPr>
              <a:t>一定要预习</a:t>
            </a:r>
            <a:r>
              <a:rPr lang="zh-CN" altLang="en-US" sz="2800" dirty="0">
                <a:latin typeface="Times New Roman" pitchFamily="18" charset="0"/>
              </a:rPr>
              <a:t>，要知道化学将要学习什么；</a:t>
            </a:r>
          </a:p>
        </p:txBody>
      </p:sp>
      <p:sp>
        <p:nvSpPr>
          <p:cNvPr id="52229" name="Text Box 5"/>
          <p:cNvSpPr txBox="1">
            <a:spLocks noChangeArrowheads="1"/>
          </p:cNvSpPr>
          <p:nvPr/>
        </p:nvSpPr>
        <p:spPr bwMode="auto">
          <a:xfrm>
            <a:off x="650903" y="2905115"/>
            <a:ext cx="7921625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/>
            <a:r>
              <a:rPr lang="en-US" altLang="zh-CN" sz="2800" dirty="0">
                <a:latin typeface="Times New Roman" pitchFamily="18" charset="0"/>
              </a:rPr>
              <a:t>2</a:t>
            </a:r>
            <a:r>
              <a:rPr lang="zh-CN" altLang="en-US" sz="2800" dirty="0">
                <a:latin typeface="Times New Roman" pitchFamily="18" charset="0"/>
              </a:rPr>
              <a:t>、课堂上必须</a:t>
            </a:r>
            <a:r>
              <a:rPr lang="zh-CN" altLang="en-US" sz="2800" dirty="0">
                <a:solidFill>
                  <a:srgbClr val="0000FF"/>
                </a:solidFill>
                <a:latin typeface="Times New Roman" pitchFamily="18" charset="0"/>
              </a:rPr>
              <a:t>认真听讲</a:t>
            </a:r>
            <a:r>
              <a:rPr lang="zh-CN" altLang="en-US" sz="2800" dirty="0">
                <a:latin typeface="Times New Roman" pitchFamily="18" charset="0"/>
              </a:rPr>
              <a:t>，</a:t>
            </a:r>
            <a:r>
              <a:rPr lang="zh-CN" altLang="en-US" sz="2800" dirty="0">
                <a:solidFill>
                  <a:srgbClr val="0000FF"/>
                </a:solidFill>
                <a:latin typeface="Times New Roman" pitchFamily="18" charset="0"/>
              </a:rPr>
              <a:t>学会自主地做笔记</a:t>
            </a:r>
            <a:r>
              <a:rPr lang="zh-CN" altLang="en-US" sz="2800" dirty="0" smtClean="0">
                <a:latin typeface="Times New Roman" pitchFamily="18" charset="0"/>
              </a:rPr>
              <a:t>；</a:t>
            </a:r>
            <a:endParaRPr lang="en-US" altLang="zh-CN" sz="2800" dirty="0" smtClean="0">
              <a:latin typeface="Times New Roman" pitchFamily="18" charset="0"/>
            </a:endParaRPr>
          </a:p>
          <a:p>
            <a:pPr eaLnBrk="0" hangingPunct="0"/>
            <a:r>
              <a:rPr lang="en-US" altLang="zh-CN" sz="2800" dirty="0" smtClean="0">
                <a:latin typeface="Times New Roman" pitchFamily="18" charset="0"/>
              </a:rPr>
              <a:t>       </a:t>
            </a:r>
            <a:r>
              <a:rPr lang="zh-CN" altLang="en-US" sz="2800" dirty="0" smtClean="0">
                <a:latin typeface="Times New Roman" pitchFamily="18" charset="0"/>
              </a:rPr>
              <a:t>不</a:t>
            </a:r>
            <a:r>
              <a:rPr lang="zh-CN" altLang="en-US" sz="2800" dirty="0">
                <a:latin typeface="Times New Roman" pitchFamily="18" charset="0"/>
              </a:rPr>
              <a:t>允许做</a:t>
            </a:r>
            <a:r>
              <a:rPr lang="zh-CN" altLang="en-US" sz="2800" dirty="0" smtClean="0">
                <a:latin typeface="Times New Roman" pitchFamily="18" charset="0"/>
              </a:rPr>
              <a:t>任何违反</a:t>
            </a:r>
            <a:r>
              <a:rPr lang="zh-CN" altLang="en-US" sz="2800" dirty="0">
                <a:latin typeface="Times New Roman" pitchFamily="18" charset="0"/>
              </a:rPr>
              <a:t>课堂纪律的事情，如</a:t>
            </a:r>
            <a:r>
              <a:rPr lang="zh-CN" altLang="en-US" sz="2800" dirty="0" smtClean="0">
                <a:latin typeface="Times New Roman" pitchFamily="18" charset="0"/>
              </a:rPr>
              <a:t>：</a:t>
            </a:r>
            <a:endParaRPr lang="en-US" altLang="zh-CN" sz="2800" dirty="0" smtClean="0">
              <a:latin typeface="Times New Roman" pitchFamily="18" charset="0"/>
            </a:endParaRPr>
          </a:p>
          <a:p>
            <a:pPr eaLnBrk="0" hangingPunct="0"/>
            <a:r>
              <a:rPr lang="en-US" altLang="zh-CN" sz="2800" dirty="0" smtClean="0">
                <a:latin typeface="Times New Roman" pitchFamily="18" charset="0"/>
              </a:rPr>
              <a:t>       </a:t>
            </a:r>
            <a:r>
              <a:rPr lang="zh-CN" altLang="en-US" sz="2800" dirty="0" smtClean="0">
                <a:latin typeface="Times New Roman" pitchFamily="18" charset="0"/>
              </a:rPr>
              <a:t>打瞌睡</a:t>
            </a:r>
            <a:r>
              <a:rPr lang="zh-CN" altLang="en-US" sz="2800" dirty="0">
                <a:latin typeface="Times New Roman" pitchFamily="18" charset="0"/>
              </a:rPr>
              <a:t>、讲小话、看与化学</a:t>
            </a:r>
            <a:r>
              <a:rPr lang="zh-CN" altLang="en-US" sz="2800" dirty="0" smtClean="0">
                <a:latin typeface="Times New Roman" pitchFamily="18" charset="0"/>
              </a:rPr>
              <a:t>无关</a:t>
            </a:r>
            <a:r>
              <a:rPr lang="zh-CN" altLang="en-US" sz="2800" dirty="0">
                <a:latin typeface="Times New Roman" pitchFamily="18" charset="0"/>
              </a:rPr>
              <a:t>的书籍</a:t>
            </a:r>
            <a:r>
              <a:rPr lang="zh-CN" altLang="en-US" sz="2800" dirty="0" smtClean="0">
                <a:latin typeface="Times New Roman" pitchFamily="18" charset="0"/>
              </a:rPr>
              <a:t>、</a:t>
            </a:r>
            <a:endParaRPr lang="en-US" altLang="zh-CN" sz="2800" dirty="0" smtClean="0">
              <a:latin typeface="Times New Roman" pitchFamily="18" charset="0"/>
            </a:endParaRPr>
          </a:p>
          <a:p>
            <a:pPr eaLnBrk="0" hangingPunct="0"/>
            <a:r>
              <a:rPr lang="en-US" altLang="zh-CN" sz="2800" dirty="0" smtClean="0">
                <a:latin typeface="Times New Roman" pitchFamily="18" charset="0"/>
              </a:rPr>
              <a:t>       </a:t>
            </a:r>
            <a:r>
              <a:rPr lang="zh-CN" altLang="en-US" sz="2800" dirty="0" smtClean="0">
                <a:latin typeface="Times New Roman" pitchFamily="18" charset="0"/>
              </a:rPr>
              <a:t>玩</a:t>
            </a:r>
            <a:r>
              <a:rPr lang="zh-CN" altLang="en-US" sz="2800" dirty="0">
                <a:latin typeface="Times New Roman" pitchFamily="18" charset="0"/>
              </a:rPr>
              <a:t>游戏、听</a:t>
            </a:r>
            <a:r>
              <a:rPr lang="en-US" altLang="zh-CN" sz="2800" dirty="0" err="1">
                <a:latin typeface="Times New Roman" pitchFamily="18" charset="0"/>
              </a:rPr>
              <a:t>MPx</a:t>
            </a:r>
            <a:r>
              <a:rPr lang="en-US" altLang="zh-CN" sz="2800" dirty="0">
                <a:latin typeface="Times New Roman" pitchFamily="18" charset="0"/>
              </a:rPr>
              <a:t>;</a:t>
            </a:r>
          </a:p>
        </p:txBody>
      </p:sp>
      <p:sp>
        <p:nvSpPr>
          <p:cNvPr id="52230" name="Text Box 6"/>
          <p:cNvSpPr txBox="1">
            <a:spLocks noChangeArrowheads="1"/>
          </p:cNvSpPr>
          <p:nvPr/>
        </p:nvSpPr>
        <p:spPr bwMode="auto">
          <a:xfrm>
            <a:off x="650903" y="4832347"/>
            <a:ext cx="7921625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/>
            <a:r>
              <a:rPr lang="en-US" altLang="zh-CN" sz="2800" dirty="0">
                <a:latin typeface="Times New Roman" pitchFamily="18" charset="0"/>
              </a:rPr>
              <a:t>3</a:t>
            </a:r>
            <a:r>
              <a:rPr lang="zh-CN" altLang="en-US" sz="2800" dirty="0">
                <a:latin typeface="Times New Roman" pitchFamily="18" charset="0"/>
              </a:rPr>
              <a:t>、</a:t>
            </a:r>
            <a:r>
              <a:rPr lang="zh-CN" altLang="en-US" sz="2800" dirty="0">
                <a:solidFill>
                  <a:srgbClr val="FF0000"/>
                </a:solidFill>
                <a:latin typeface="Times New Roman" pitchFamily="18" charset="0"/>
              </a:rPr>
              <a:t>课后作业必须</a:t>
            </a:r>
            <a:r>
              <a:rPr lang="zh-CN" altLang="en-US" sz="2800" dirty="0">
                <a:latin typeface="Times New Roman" pitchFamily="18" charset="0"/>
              </a:rPr>
              <a:t>与当天的化学课内容</a:t>
            </a:r>
            <a:r>
              <a:rPr lang="zh-CN" altLang="en-US" sz="2800" dirty="0">
                <a:solidFill>
                  <a:srgbClr val="FF0000"/>
                </a:solidFill>
                <a:latin typeface="Times New Roman" pitchFamily="18" charset="0"/>
              </a:rPr>
              <a:t>同步</a:t>
            </a:r>
            <a:r>
              <a:rPr lang="zh-CN" altLang="en-US" sz="2800" dirty="0">
                <a:latin typeface="Times New Roman" pitchFamily="18" charset="0"/>
              </a:rPr>
              <a:t>，</a:t>
            </a:r>
            <a:r>
              <a:rPr lang="zh-CN" altLang="en-US" sz="2800" dirty="0" smtClean="0">
                <a:latin typeface="Times New Roman" pitchFamily="18" charset="0"/>
              </a:rPr>
              <a:t>不允</a:t>
            </a:r>
            <a:endParaRPr lang="en-US" altLang="zh-CN" sz="2800" dirty="0" smtClean="0">
              <a:latin typeface="Times New Roman" pitchFamily="18" charset="0"/>
            </a:endParaRPr>
          </a:p>
          <a:p>
            <a:pPr eaLnBrk="0" hangingPunct="0"/>
            <a:r>
              <a:rPr lang="en-US" altLang="zh-CN" sz="2800" dirty="0" smtClean="0">
                <a:latin typeface="Times New Roman" pitchFamily="18" charset="0"/>
              </a:rPr>
              <a:t>      </a:t>
            </a:r>
            <a:r>
              <a:rPr lang="zh-CN" altLang="en-US" sz="2800" dirty="0" smtClean="0">
                <a:latin typeface="Times New Roman" pitchFamily="18" charset="0"/>
              </a:rPr>
              <a:t>许</a:t>
            </a:r>
            <a:r>
              <a:rPr lang="zh-CN" altLang="en-US" sz="2800" dirty="0">
                <a:latin typeface="Times New Roman" pitchFamily="18" charset="0"/>
              </a:rPr>
              <a:t>抄作业</a:t>
            </a:r>
            <a:r>
              <a:rPr lang="zh-CN" altLang="en-US" sz="2800" dirty="0" smtClean="0">
                <a:latin typeface="Times New Roman" pitchFamily="18" charset="0"/>
              </a:rPr>
              <a:t>，如果</a:t>
            </a:r>
            <a:r>
              <a:rPr lang="zh-CN" altLang="en-US" sz="2800" dirty="0">
                <a:latin typeface="Times New Roman" pitchFamily="18" charset="0"/>
              </a:rPr>
              <a:t>被发现</a:t>
            </a:r>
            <a:r>
              <a:rPr lang="zh-CN" altLang="en-US" sz="2800" dirty="0" smtClean="0">
                <a:latin typeface="Times New Roman" pitchFamily="18" charset="0"/>
              </a:rPr>
              <a:t>，重罚！！！；</a:t>
            </a:r>
            <a:endParaRPr lang="zh-CN" altLang="en-US" sz="2800" dirty="0">
              <a:latin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2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52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52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27" grpId="0"/>
      <p:bldP spid="52229" grpId="0"/>
      <p:bldP spid="52230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31" name="Text Box 7"/>
          <p:cNvSpPr txBox="1">
            <a:spLocks noChangeArrowheads="1"/>
          </p:cNvSpPr>
          <p:nvPr/>
        </p:nvSpPr>
        <p:spPr bwMode="auto">
          <a:xfrm>
            <a:off x="642910" y="2143116"/>
            <a:ext cx="7921625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/>
            <a:r>
              <a:rPr lang="en-US" altLang="zh-CN" sz="2800" dirty="0">
                <a:latin typeface="Times New Roman" pitchFamily="18" charset="0"/>
              </a:rPr>
              <a:t>4</a:t>
            </a:r>
            <a:r>
              <a:rPr lang="zh-CN" altLang="en-US" sz="2800" dirty="0">
                <a:latin typeface="Times New Roman" pitchFamily="18" charset="0"/>
              </a:rPr>
              <a:t>、化学学习绝对</a:t>
            </a:r>
            <a:r>
              <a:rPr lang="zh-CN" altLang="en-US" sz="2800" dirty="0">
                <a:solidFill>
                  <a:srgbClr val="0000FF"/>
                </a:solidFill>
                <a:latin typeface="Times New Roman" pitchFamily="18" charset="0"/>
              </a:rPr>
              <a:t>不能投机取巧</a:t>
            </a:r>
            <a:r>
              <a:rPr lang="zh-CN" altLang="en-US" sz="2800" dirty="0">
                <a:latin typeface="Times New Roman" pitchFamily="18" charset="0"/>
              </a:rPr>
              <a:t>，一定要有</a:t>
            </a:r>
            <a:r>
              <a:rPr lang="zh-CN" altLang="en-US" sz="2800" dirty="0" smtClean="0">
                <a:latin typeface="Times New Roman" pitchFamily="18" charset="0"/>
              </a:rPr>
              <a:t>记忆</a:t>
            </a:r>
            <a:endParaRPr lang="en-US" altLang="zh-CN" sz="2800" dirty="0" smtClean="0">
              <a:latin typeface="Times New Roman" pitchFamily="18" charset="0"/>
            </a:endParaRPr>
          </a:p>
          <a:p>
            <a:pPr eaLnBrk="0" hangingPunct="0"/>
            <a:r>
              <a:rPr lang="en-US" altLang="zh-CN" sz="2800" dirty="0" smtClean="0">
                <a:latin typeface="Times New Roman" pitchFamily="18" charset="0"/>
              </a:rPr>
              <a:t>   </a:t>
            </a:r>
            <a:r>
              <a:rPr lang="zh-CN" altLang="en-US" sz="2800" dirty="0" smtClean="0">
                <a:latin typeface="Times New Roman" pitchFamily="18" charset="0"/>
              </a:rPr>
              <a:t>（理解记忆），</a:t>
            </a:r>
            <a:r>
              <a:rPr lang="zh-CN" altLang="en-US" sz="2800" dirty="0">
                <a:latin typeface="Times New Roman" pitchFamily="18" charset="0"/>
              </a:rPr>
              <a:t>创造出一种有利于自己的</a:t>
            </a:r>
            <a:r>
              <a:rPr lang="zh-CN" altLang="en-US" sz="2800" dirty="0" smtClean="0">
                <a:latin typeface="Times New Roman" pitchFamily="18" charset="0"/>
              </a:rPr>
              <a:t>学习</a:t>
            </a:r>
            <a:endParaRPr lang="en-US" altLang="zh-CN" sz="2800" dirty="0" smtClean="0">
              <a:latin typeface="Times New Roman" pitchFamily="18" charset="0"/>
            </a:endParaRPr>
          </a:p>
          <a:p>
            <a:pPr eaLnBrk="0" hangingPunct="0"/>
            <a:r>
              <a:rPr lang="en-US" altLang="zh-CN" sz="2800" dirty="0" smtClean="0">
                <a:latin typeface="Times New Roman" pitchFamily="18" charset="0"/>
              </a:rPr>
              <a:t>     </a:t>
            </a:r>
            <a:r>
              <a:rPr lang="zh-CN" altLang="en-US" sz="2800" dirty="0" smtClean="0">
                <a:latin typeface="Times New Roman" pitchFamily="18" charset="0"/>
              </a:rPr>
              <a:t>方法</a:t>
            </a:r>
            <a:r>
              <a:rPr lang="zh-CN" altLang="en-US" sz="2800" dirty="0">
                <a:latin typeface="Times New Roman" pitchFamily="18" charset="0"/>
              </a:rPr>
              <a:t>；</a:t>
            </a:r>
          </a:p>
        </p:txBody>
      </p:sp>
      <p:sp>
        <p:nvSpPr>
          <p:cNvPr id="52232" name="Text Box 8"/>
          <p:cNvSpPr txBox="1">
            <a:spLocks noChangeArrowheads="1"/>
          </p:cNvSpPr>
          <p:nvPr/>
        </p:nvSpPr>
        <p:spPr bwMode="auto">
          <a:xfrm>
            <a:off x="642910" y="3495240"/>
            <a:ext cx="7921625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/>
            <a:r>
              <a:rPr lang="en-US" altLang="zh-CN" sz="2800" dirty="0">
                <a:latin typeface="Times New Roman" pitchFamily="18" charset="0"/>
              </a:rPr>
              <a:t>5</a:t>
            </a:r>
            <a:r>
              <a:rPr lang="zh-CN" altLang="en-US" sz="2800" dirty="0">
                <a:latin typeface="Times New Roman" pitchFamily="18" charset="0"/>
              </a:rPr>
              <a:t>、化学学习要求</a:t>
            </a:r>
            <a:r>
              <a:rPr lang="zh-CN" altLang="en-US" sz="2800" dirty="0">
                <a:solidFill>
                  <a:srgbClr val="FF0000"/>
                </a:solidFill>
                <a:latin typeface="Times New Roman" pitchFamily="18" charset="0"/>
              </a:rPr>
              <a:t>跟着老师的步调走</a:t>
            </a:r>
            <a:r>
              <a:rPr lang="zh-CN" altLang="en-US" sz="2800" dirty="0" smtClean="0">
                <a:latin typeface="Times New Roman" pitchFamily="18" charset="0"/>
              </a:rPr>
              <a:t>，绝对不能</a:t>
            </a:r>
            <a:endParaRPr lang="en-US" altLang="zh-CN" sz="2800" dirty="0" smtClean="0">
              <a:latin typeface="Times New Roman" pitchFamily="18" charset="0"/>
            </a:endParaRPr>
          </a:p>
          <a:p>
            <a:pPr eaLnBrk="0" hangingPunct="0"/>
            <a:r>
              <a:rPr lang="en-US" altLang="zh-CN" sz="2800" dirty="0" smtClean="0">
                <a:latin typeface="Times New Roman" pitchFamily="18" charset="0"/>
              </a:rPr>
              <a:t>      </a:t>
            </a:r>
            <a:r>
              <a:rPr lang="zh-CN" altLang="en-US" sz="2800" dirty="0" smtClean="0">
                <a:latin typeface="Times New Roman" pitchFamily="18" charset="0"/>
              </a:rPr>
              <a:t>落后</a:t>
            </a:r>
            <a:r>
              <a:rPr lang="zh-CN" altLang="en-US" sz="2800" dirty="0">
                <a:latin typeface="Times New Roman" pitchFamily="18" charset="0"/>
              </a:rPr>
              <a:t>，有不</a:t>
            </a:r>
            <a:r>
              <a:rPr lang="zh-CN" altLang="en-US" sz="2800" dirty="0" smtClean="0">
                <a:latin typeface="Times New Roman" pitchFamily="18" charset="0"/>
              </a:rPr>
              <a:t>懂得</a:t>
            </a:r>
            <a:r>
              <a:rPr lang="zh-CN" altLang="en-US" sz="2800" dirty="0">
                <a:latin typeface="Times New Roman" pitchFamily="18" charset="0"/>
              </a:rPr>
              <a:t>问题一定要</a:t>
            </a:r>
            <a:r>
              <a:rPr lang="zh-CN" altLang="en-US" sz="2800" dirty="0" smtClean="0">
                <a:latin typeface="Times New Roman" pitchFamily="18" charset="0"/>
              </a:rPr>
              <a:t>及时请教；</a:t>
            </a:r>
            <a:endParaRPr lang="zh-CN" altLang="en-US" sz="2800" dirty="0">
              <a:latin typeface="Times New Roman" pitchFamily="18" charset="0"/>
            </a:endParaRPr>
          </a:p>
        </p:txBody>
      </p:sp>
      <p:sp>
        <p:nvSpPr>
          <p:cNvPr id="52233" name="Text Box 9"/>
          <p:cNvSpPr txBox="1">
            <a:spLocks noChangeArrowheads="1"/>
          </p:cNvSpPr>
          <p:nvPr/>
        </p:nvSpPr>
        <p:spPr bwMode="auto">
          <a:xfrm>
            <a:off x="642910" y="4611255"/>
            <a:ext cx="7921625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/>
            <a:r>
              <a:rPr lang="en-US" altLang="zh-CN" sz="2800" dirty="0">
                <a:latin typeface="Times New Roman" pitchFamily="18" charset="0"/>
              </a:rPr>
              <a:t>6</a:t>
            </a:r>
            <a:r>
              <a:rPr lang="zh-CN" altLang="en-US" sz="2800" dirty="0">
                <a:latin typeface="Times New Roman" pitchFamily="18" charset="0"/>
              </a:rPr>
              <a:t>、</a:t>
            </a:r>
            <a:r>
              <a:rPr lang="zh-CN" altLang="en-US" sz="2800" dirty="0">
                <a:solidFill>
                  <a:srgbClr val="0000FF"/>
                </a:solidFill>
                <a:latin typeface="Times New Roman" pitchFamily="18" charset="0"/>
              </a:rPr>
              <a:t>实验</a:t>
            </a:r>
            <a:r>
              <a:rPr lang="zh-CN" altLang="en-US" sz="2800" dirty="0">
                <a:latin typeface="Times New Roman" pitchFamily="18" charset="0"/>
              </a:rPr>
              <a:t>课堂要求</a:t>
            </a:r>
            <a:r>
              <a:rPr lang="zh-CN" altLang="en-US" sz="2800" dirty="0">
                <a:solidFill>
                  <a:srgbClr val="0000FF"/>
                </a:solidFill>
                <a:latin typeface="Times New Roman" pitchFamily="18" charset="0"/>
              </a:rPr>
              <a:t>操作规范</a:t>
            </a:r>
            <a:r>
              <a:rPr lang="zh-CN" altLang="en-US" sz="2800" dirty="0">
                <a:latin typeface="Times New Roman" pitchFamily="18" charset="0"/>
              </a:rPr>
              <a:t>，没有经过老师同意</a:t>
            </a:r>
            <a:r>
              <a:rPr lang="zh-CN" altLang="en-US" sz="2800" dirty="0" smtClean="0">
                <a:latin typeface="Times New Roman" pitchFamily="18" charset="0"/>
              </a:rPr>
              <a:t>，</a:t>
            </a:r>
            <a:endParaRPr lang="en-US" altLang="zh-CN" sz="2800" dirty="0" smtClean="0">
              <a:latin typeface="Times New Roman" pitchFamily="18" charset="0"/>
            </a:endParaRPr>
          </a:p>
          <a:p>
            <a:pPr eaLnBrk="0" hangingPunct="0"/>
            <a:r>
              <a:rPr lang="en-US" altLang="zh-CN" sz="2800" dirty="0" smtClean="0">
                <a:latin typeface="Times New Roman" pitchFamily="18" charset="0"/>
              </a:rPr>
              <a:t>     </a:t>
            </a:r>
            <a:r>
              <a:rPr lang="zh-CN" altLang="en-US" sz="2800" dirty="0" smtClean="0">
                <a:latin typeface="Times New Roman" pitchFamily="18" charset="0"/>
              </a:rPr>
              <a:t>不能</a:t>
            </a:r>
            <a:r>
              <a:rPr lang="zh-CN" altLang="en-US" sz="2800" dirty="0">
                <a:latin typeface="Times New Roman" pitchFamily="18" charset="0"/>
              </a:rPr>
              <a:t>乱动</a:t>
            </a:r>
            <a:r>
              <a:rPr lang="zh-CN" altLang="en-US" sz="2800" dirty="0" smtClean="0">
                <a:latin typeface="Times New Roman" pitchFamily="18" charset="0"/>
              </a:rPr>
              <a:t>实 </a:t>
            </a:r>
            <a:r>
              <a:rPr lang="zh-CN" altLang="en-US" sz="2800" dirty="0">
                <a:latin typeface="Times New Roman" pitchFamily="18" charset="0"/>
              </a:rPr>
              <a:t>验器材、药品</a:t>
            </a:r>
            <a:r>
              <a:rPr lang="zh-CN" altLang="en-US" sz="2800" dirty="0" smtClean="0">
                <a:latin typeface="Times New Roman" pitchFamily="18" charset="0"/>
              </a:rPr>
              <a:t>，</a:t>
            </a:r>
            <a:r>
              <a:rPr lang="zh-CN" altLang="en-US" sz="2800" dirty="0" smtClean="0">
                <a:solidFill>
                  <a:srgbClr val="FF0000"/>
                </a:solidFill>
                <a:latin typeface="Times New Roman" pitchFamily="18" charset="0"/>
              </a:rPr>
              <a:t>要求坐着</a:t>
            </a:r>
            <a:r>
              <a:rPr lang="zh-CN" altLang="en-US" sz="2800" dirty="0">
                <a:solidFill>
                  <a:srgbClr val="FF0000"/>
                </a:solidFill>
                <a:latin typeface="Times New Roman" pitchFamily="18" charset="0"/>
              </a:rPr>
              <a:t>实验</a:t>
            </a:r>
            <a:r>
              <a:rPr lang="zh-CN" altLang="en-US" sz="2800" dirty="0" smtClean="0">
                <a:solidFill>
                  <a:srgbClr val="FF0000"/>
                </a:solidFill>
                <a:latin typeface="Times New Roman" pitchFamily="18" charset="0"/>
              </a:rPr>
              <a:t>，</a:t>
            </a:r>
            <a:endParaRPr lang="en-US" altLang="zh-CN" sz="2800" dirty="0" smtClean="0">
              <a:solidFill>
                <a:srgbClr val="FF0000"/>
              </a:solidFill>
              <a:latin typeface="Times New Roman" pitchFamily="18" charset="0"/>
            </a:endParaRPr>
          </a:p>
          <a:p>
            <a:pPr eaLnBrk="0" hangingPunct="0"/>
            <a:r>
              <a:rPr lang="en-US" altLang="zh-CN" sz="2800" dirty="0" smtClean="0">
                <a:solidFill>
                  <a:srgbClr val="FF0000"/>
                </a:solidFill>
                <a:latin typeface="Times New Roman" pitchFamily="18" charset="0"/>
              </a:rPr>
              <a:t>     </a:t>
            </a:r>
            <a:r>
              <a:rPr lang="zh-CN" altLang="en-US" sz="2800" dirty="0" smtClean="0">
                <a:solidFill>
                  <a:srgbClr val="FF0000"/>
                </a:solidFill>
                <a:latin typeface="Times New Roman" pitchFamily="18" charset="0"/>
              </a:rPr>
              <a:t>不能</a:t>
            </a:r>
            <a:r>
              <a:rPr lang="zh-CN" altLang="en-US" sz="2800" dirty="0">
                <a:solidFill>
                  <a:srgbClr val="FF0000"/>
                </a:solidFill>
                <a:latin typeface="Times New Roman" pitchFamily="18" charset="0"/>
              </a:rPr>
              <a:t>大声喧哗</a:t>
            </a:r>
            <a:r>
              <a:rPr lang="zh-CN" altLang="en-US" sz="2800" dirty="0" smtClean="0">
                <a:solidFill>
                  <a:srgbClr val="FF0000"/>
                </a:solidFill>
                <a:latin typeface="Times New Roman" pitchFamily="18" charset="0"/>
              </a:rPr>
              <a:t>、吵闹</a:t>
            </a:r>
            <a:r>
              <a:rPr lang="zh-CN" altLang="en-US" sz="2800" dirty="0">
                <a:solidFill>
                  <a:srgbClr val="FF0000"/>
                </a:solidFill>
                <a:latin typeface="Times New Roman" pitchFamily="18" charset="0"/>
              </a:rPr>
              <a:t>以及随意走动位置</a:t>
            </a:r>
            <a:r>
              <a:rPr lang="zh-CN" altLang="en-US" sz="2800" dirty="0">
                <a:latin typeface="Times New Roman" pitchFamily="18" charset="0"/>
              </a:rPr>
              <a:t>。</a:t>
            </a:r>
          </a:p>
        </p:txBody>
      </p:sp>
      <p:sp>
        <p:nvSpPr>
          <p:cNvPr id="9" name="Text Box 2"/>
          <p:cNvSpPr txBox="1">
            <a:spLocks noChangeArrowheads="1"/>
          </p:cNvSpPr>
          <p:nvPr/>
        </p:nvSpPr>
        <p:spPr bwMode="auto">
          <a:xfrm>
            <a:off x="1000100" y="1000108"/>
            <a:ext cx="7903126" cy="707886"/>
          </a:xfrm>
          <a:prstGeom prst="rect">
            <a:avLst/>
          </a:prstGeom>
          <a:noFill/>
          <a:ln w="9525">
            <a:solidFill>
              <a:srgbClr val="006600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eaLnBrk="0" hangingPunct="0"/>
            <a:r>
              <a:rPr lang="zh-CN" altLang="en-US" sz="4000" dirty="0">
                <a:solidFill>
                  <a:srgbClr val="FF0000"/>
                </a:solidFill>
                <a:latin typeface="Times New Roman" pitchFamily="18" charset="0"/>
              </a:rPr>
              <a:t>对于化学学习，我有</a:t>
            </a:r>
            <a:r>
              <a:rPr lang="zh-CN" altLang="en-US" sz="4000" dirty="0">
                <a:solidFill>
                  <a:srgbClr val="0000FF"/>
                </a:solidFill>
                <a:latin typeface="Times New Roman" pitchFamily="18" charset="0"/>
              </a:rPr>
              <a:t>我的要求</a:t>
            </a:r>
            <a:r>
              <a:rPr lang="zh-CN" altLang="en-US" sz="4000" dirty="0">
                <a:solidFill>
                  <a:srgbClr val="FF0000"/>
                </a:solidFill>
                <a:latin typeface="Times New Roman" pitchFamily="18" charset="0"/>
              </a:rPr>
              <a:t>！！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52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52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52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31" grpId="0"/>
      <p:bldP spid="52232" grpId="0"/>
      <p:bldP spid="5223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7" name="Rectangle 5"/>
          <p:cNvSpPr>
            <a:spLocks noChangeArrowheads="1"/>
          </p:cNvSpPr>
          <p:nvPr/>
        </p:nvSpPr>
        <p:spPr bwMode="auto">
          <a:xfrm>
            <a:off x="1258888" y="1196975"/>
            <a:ext cx="1512887" cy="519113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chemeClr val="bg2">
                <a:alpha val="80000"/>
              </a:schemeClr>
            </a:outerShdw>
          </a:effectLst>
        </p:spPr>
        <p:txBody>
          <a:bodyPr>
            <a:spAutoFit/>
          </a:bodyPr>
          <a:lstStyle/>
          <a:p>
            <a:r>
              <a:rPr lang="zh-CN" altLang="en-US" sz="2800"/>
              <a:t>作业：</a:t>
            </a:r>
          </a:p>
        </p:txBody>
      </p:sp>
      <p:sp>
        <p:nvSpPr>
          <p:cNvPr id="69638" name="Text Box 6"/>
          <p:cNvSpPr txBox="1">
            <a:spLocks noChangeArrowheads="1"/>
          </p:cNvSpPr>
          <p:nvPr/>
        </p:nvSpPr>
        <p:spPr bwMode="auto">
          <a:xfrm>
            <a:off x="468313" y="2214554"/>
            <a:ext cx="4830168" cy="830997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chemeClr val="bg2">
                <a:alpha val="80000"/>
              </a:schemeClr>
            </a:outerShdw>
          </a:effectLst>
        </p:spPr>
        <p:txBody>
          <a:bodyPr wrap="none">
            <a:spAutoFit/>
          </a:bodyPr>
          <a:lstStyle/>
          <a:p>
            <a:r>
              <a:rPr lang="en-US" altLang="zh-CN" dirty="0"/>
              <a:t>1</a:t>
            </a:r>
            <a:r>
              <a:rPr lang="zh-CN" altLang="en-US" dirty="0"/>
              <a:t>、预习第一</a:t>
            </a:r>
            <a:r>
              <a:rPr lang="zh-CN" altLang="en-US" dirty="0" smtClean="0"/>
              <a:t>单元</a:t>
            </a:r>
            <a:endParaRPr lang="en-US" altLang="zh-CN" dirty="0" smtClean="0"/>
          </a:p>
          <a:p>
            <a:r>
              <a:rPr lang="en-US" altLang="zh-CN" dirty="0" smtClean="0"/>
              <a:t>   </a:t>
            </a:r>
            <a:r>
              <a:rPr lang="zh-CN" altLang="en-US" dirty="0" smtClean="0"/>
              <a:t>课题</a:t>
            </a:r>
            <a:r>
              <a:rPr lang="en-US" altLang="zh-CN" dirty="0"/>
              <a:t>1 《</a:t>
            </a:r>
            <a:r>
              <a:rPr lang="zh-CN" altLang="en-US" dirty="0"/>
              <a:t>物质的变化和性质</a:t>
            </a:r>
            <a:r>
              <a:rPr lang="en-US" altLang="zh-CN" dirty="0"/>
              <a:t>》</a:t>
            </a:r>
          </a:p>
        </p:txBody>
      </p:sp>
      <p:sp>
        <p:nvSpPr>
          <p:cNvPr id="69640" name="Text Box 8"/>
          <p:cNvSpPr txBox="1">
            <a:spLocks noChangeArrowheads="1"/>
          </p:cNvSpPr>
          <p:nvPr/>
        </p:nvSpPr>
        <p:spPr bwMode="auto">
          <a:xfrm>
            <a:off x="2463800" y="1071546"/>
            <a:ext cx="5955476" cy="584775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chemeClr val="bg2">
                <a:alpha val="80000"/>
              </a:schemeClr>
            </a:outerShdw>
          </a:effectLst>
        </p:spPr>
        <p:txBody>
          <a:bodyPr wrap="none">
            <a:spAutoFit/>
          </a:bodyPr>
          <a:lstStyle/>
          <a:p>
            <a:r>
              <a:rPr lang="en-US" altLang="zh-CN" dirty="0"/>
              <a:t>—</a:t>
            </a:r>
            <a:r>
              <a:rPr lang="zh-CN" altLang="en-US" dirty="0"/>
              <a:t>－基本上</a:t>
            </a:r>
            <a:r>
              <a:rPr lang="zh-CN" altLang="en-US" sz="3200" dirty="0">
                <a:solidFill>
                  <a:srgbClr val="FF0000"/>
                </a:solidFill>
              </a:rPr>
              <a:t>天天都有化学作业</a:t>
            </a:r>
            <a:r>
              <a:rPr lang="zh-CN" altLang="en-US" dirty="0"/>
              <a:t>要完成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28596" y="3221030"/>
            <a:ext cx="44291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/>
              <a:t>2</a:t>
            </a:r>
            <a:r>
              <a:rPr lang="zh-CN" altLang="en-US" dirty="0" smtClean="0"/>
              <a:t>、完成</a:t>
            </a:r>
            <a:r>
              <a:rPr lang="en-US" altLang="zh-CN" dirty="0" smtClean="0"/>
              <a:t>《100</a:t>
            </a:r>
            <a:r>
              <a:rPr lang="zh-CN" altLang="en-US" dirty="0" smtClean="0"/>
              <a:t>分：绪言</a:t>
            </a:r>
            <a:r>
              <a:rPr lang="en-US" altLang="zh-CN" dirty="0" smtClean="0"/>
              <a:t>》</a:t>
            </a:r>
            <a:endParaRPr lang="zh-CN" alt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428596" y="3714752"/>
            <a:ext cx="42862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/>
              <a:t>3</a:t>
            </a:r>
            <a:r>
              <a:rPr lang="zh-CN" altLang="en-US" dirty="0" smtClean="0"/>
              <a:t>、收暑假化学作业</a:t>
            </a:r>
            <a:endParaRPr lang="zh-CN" altLang="en-US" sz="2000" dirty="0">
              <a:solidFill>
                <a:srgbClr val="FF0000"/>
              </a:solidFill>
            </a:endParaRPr>
          </a:p>
        </p:txBody>
      </p:sp>
      <p:sp>
        <p:nvSpPr>
          <p:cNvPr id="9" name="Text Box 7"/>
          <p:cNvSpPr txBox="1">
            <a:spLocks noChangeArrowheads="1"/>
          </p:cNvSpPr>
          <p:nvPr/>
        </p:nvSpPr>
        <p:spPr bwMode="auto">
          <a:xfrm>
            <a:off x="428596" y="4286256"/>
            <a:ext cx="4828566" cy="2308324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chemeClr val="bg2">
                <a:alpha val="80000"/>
              </a:schemeClr>
            </a:outerShdw>
          </a:effectLst>
        </p:spPr>
        <p:txBody>
          <a:bodyPr wrap="none">
            <a:spAutoFit/>
          </a:bodyPr>
          <a:lstStyle/>
          <a:p>
            <a:r>
              <a:rPr lang="zh-CN" altLang="en-US" dirty="0"/>
              <a:t>注意</a:t>
            </a:r>
            <a:r>
              <a:rPr lang="zh-CN" altLang="en-US" dirty="0" smtClean="0"/>
              <a:t>：</a:t>
            </a:r>
            <a:endParaRPr lang="en-US" altLang="zh-CN" dirty="0" smtClean="0"/>
          </a:p>
          <a:p>
            <a:r>
              <a:rPr lang="en-US" altLang="zh-CN" dirty="0" smtClean="0"/>
              <a:t>1</a:t>
            </a:r>
            <a:r>
              <a:rPr lang="zh-CN" altLang="en-US" dirty="0"/>
              <a:t>、</a:t>
            </a:r>
            <a:r>
              <a:rPr lang="zh-CN" altLang="en-US" dirty="0" smtClean="0"/>
              <a:t>预习完成</a:t>
            </a:r>
            <a:r>
              <a:rPr lang="zh-CN" altLang="en-US" dirty="0"/>
              <a:t>在</a:t>
            </a:r>
            <a:r>
              <a:rPr lang="en-US" altLang="zh-CN" dirty="0" smtClean="0"/>
              <a:t>《100</a:t>
            </a:r>
            <a:r>
              <a:rPr lang="zh-CN" altLang="en-US" dirty="0" smtClean="0"/>
              <a:t>分</a:t>
            </a:r>
            <a:r>
              <a:rPr lang="en-US" altLang="zh-CN" dirty="0" smtClean="0"/>
              <a:t>》</a:t>
            </a:r>
            <a:r>
              <a:rPr lang="zh-CN" altLang="en-US" dirty="0" smtClean="0"/>
              <a:t>上的“知</a:t>
            </a:r>
            <a:endParaRPr lang="en-US" altLang="zh-CN" dirty="0" smtClean="0"/>
          </a:p>
          <a:p>
            <a:r>
              <a:rPr lang="en-US" altLang="zh-CN" dirty="0" smtClean="0"/>
              <a:t>   </a:t>
            </a:r>
            <a:r>
              <a:rPr lang="zh-CN" altLang="en-US" dirty="0" smtClean="0"/>
              <a:t>识速测”上，并要求</a:t>
            </a:r>
            <a:r>
              <a:rPr lang="zh-CN" altLang="en-US" dirty="0" smtClean="0">
                <a:solidFill>
                  <a:srgbClr val="FF0000"/>
                </a:solidFill>
              </a:rPr>
              <a:t>在课本上</a:t>
            </a:r>
            <a:endParaRPr lang="en-US" altLang="zh-CN" dirty="0" smtClean="0">
              <a:solidFill>
                <a:srgbClr val="FF0000"/>
              </a:solidFill>
            </a:endParaRPr>
          </a:p>
          <a:p>
            <a:r>
              <a:rPr lang="en-US" altLang="zh-CN" dirty="0" smtClean="0">
                <a:solidFill>
                  <a:srgbClr val="FF0000"/>
                </a:solidFill>
              </a:rPr>
              <a:t>   </a:t>
            </a:r>
            <a:r>
              <a:rPr lang="zh-CN" altLang="en-US" dirty="0" smtClean="0">
                <a:solidFill>
                  <a:srgbClr val="FF0000"/>
                </a:solidFill>
              </a:rPr>
              <a:t>有预习标记的痕迹</a:t>
            </a:r>
            <a:endParaRPr lang="zh-CN" altLang="en-US" dirty="0">
              <a:solidFill>
                <a:srgbClr val="FF0000"/>
              </a:solidFill>
            </a:endParaRPr>
          </a:p>
          <a:p>
            <a:r>
              <a:rPr lang="en-US" altLang="zh-CN" dirty="0" smtClean="0"/>
              <a:t>2</a:t>
            </a:r>
            <a:r>
              <a:rPr lang="zh-CN" altLang="en-US" dirty="0"/>
              <a:t>、每位同学配备两</a:t>
            </a:r>
            <a:r>
              <a:rPr lang="zh-CN" altLang="en-US" dirty="0" smtClean="0"/>
              <a:t>个</a:t>
            </a:r>
            <a:endParaRPr lang="en-US" altLang="zh-CN" dirty="0" smtClean="0"/>
          </a:p>
          <a:p>
            <a:r>
              <a:rPr lang="en-US" altLang="zh-CN" dirty="0" smtClean="0">
                <a:solidFill>
                  <a:schemeClr val="hlink"/>
                </a:solidFill>
              </a:rPr>
              <a:t>   </a:t>
            </a:r>
            <a:r>
              <a:rPr lang="en-US" altLang="zh-CN" dirty="0" smtClean="0">
                <a:solidFill>
                  <a:srgbClr val="0000FF"/>
                </a:solidFill>
              </a:rPr>
              <a:t>1</a:t>
            </a:r>
            <a:r>
              <a:rPr lang="zh-CN" altLang="en-US" dirty="0">
                <a:solidFill>
                  <a:srgbClr val="0000FF"/>
                </a:solidFill>
              </a:rPr>
              <a:t>元</a:t>
            </a:r>
            <a:r>
              <a:rPr lang="zh-CN" altLang="en-US" dirty="0" smtClean="0">
                <a:solidFill>
                  <a:srgbClr val="0000FF"/>
                </a:solidFill>
              </a:rPr>
              <a:t>钱薄的数学单行本</a:t>
            </a:r>
            <a:endParaRPr lang="zh-CN" altLang="en-US" dirty="0">
              <a:solidFill>
                <a:srgbClr val="0000FF"/>
              </a:solidFill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 l="44440" t="27735" r="30270" b="16269"/>
          <a:stretch>
            <a:fillRect/>
          </a:stretch>
        </p:blipFill>
        <p:spPr bwMode="auto">
          <a:xfrm>
            <a:off x="5286380" y="2071678"/>
            <a:ext cx="3500462" cy="43577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696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638" grpId="0"/>
      <p:bldP spid="7" grpId="0"/>
      <p:bldP spid="8" grpId="0"/>
      <p:bldP spid="9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8B4019B9-B9A7-4BD9-A931-B412C00615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62" y="1519795"/>
            <a:ext cx="8961120" cy="3399045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40680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lends">
  <a:themeElements>
    <a:clrScheme name="Blends 3">
      <a:dk1>
        <a:srgbClr val="000000"/>
      </a:dk1>
      <a:lt1>
        <a:srgbClr val="FFFFFF"/>
      </a:lt1>
      <a:dk2>
        <a:srgbClr val="333399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Blends">
      <a:majorFont>
        <a:latin typeface="Tahoma"/>
        <a:ea typeface="宋体"/>
        <a:cs typeface=""/>
      </a:majorFont>
      <a:minorFont>
        <a:latin typeface="Tahom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rgbClr val="A603AB"/>
            </a:gs>
            <a:gs pos="12000">
              <a:srgbClr val="E81766"/>
            </a:gs>
            <a:gs pos="27000">
              <a:srgbClr val="EE3F17"/>
            </a:gs>
            <a:gs pos="48000">
              <a:srgbClr val="FFFF00"/>
            </a:gs>
            <a:gs pos="64999">
              <a:srgbClr val="1A8D48"/>
            </a:gs>
            <a:gs pos="78999">
              <a:srgbClr val="0819FB"/>
            </a:gs>
            <a:gs pos="100000">
              <a:srgbClr val="A603AB"/>
            </a:gs>
          </a:gsLst>
          <a:lin ang="0" scaled="1"/>
        </a:gradFill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>
          <a:outerShdw dist="35921" dir="2700000" sy="50000" kx="2115830" algn="bl" rotWithShape="0">
            <a:schemeClr val="bg2">
              <a:alpha val="80000"/>
            </a:schemeClr>
          </a:outerShdw>
        </a:effec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宋体" charset="-122"/>
            <a:ea typeface="宋体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rgbClr val="A603AB"/>
            </a:gs>
            <a:gs pos="12000">
              <a:srgbClr val="E81766"/>
            </a:gs>
            <a:gs pos="27000">
              <a:srgbClr val="EE3F17"/>
            </a:gs>
            <a:gs pos="48000">
              <a:srgbClr val="FFFF00"/>
            </a:gs>
            <a:gs pos="64999">
              <a:srgbClr val="1A8D48"/>
            </a:gs>
            <a:gs pos="78999">
              <a:srgbClr val="0819FB"/>
            </a:gs>
            <a:gs pos="100000">
              <a:srgbClr val="A603AB"/>
            </a:gs>
          </a:gsLst>
          <a:lin ang="0" scaled="1"/>
        </a:gradFill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>
          <a:outerShdw dist="35921" dir="2700000" sy="50000" kx="2115830" algn="bl" rotWithShape="0">
            <a:schemeClr val="bg2">
              <a:alpha val="80000"/>
            </a:schemeClr>
          </a:outerShdw>
        </a:effec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宋体" charset="-122"/>
            <a:ea typeface="宋体" charset="-122"/>
          </a:defRPr>
        </a:defPPr>
      </a:lstStyle>
    </a:lnDef>
  </a:objectDefaults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Blends</Template>
  <TotalTime>2183</TotalTime>
  <Words>1542</Words>
  <Application>Microsoft Office PowerPoint</Application>
  <PresentationFormat>全屏显示(4:3)</PresentationFormat>
  <Paragraphs>357</Paragraphs>
  <Slides>25</Slides>
  <Notes>2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26" baseType="lpstr">
      <vt:lpstr>Blends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  <vt:lpstr>幻灯片 23</vt:lpstr>
      <vt:lpstr>幻灯片 24</vt:lpstr>
      <vt:lpstr>幻灯片 25</vt:lpstr>
    </vt:vector>
  </TitlesOfParts>
  <Company>wen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邓作逵</dc:creator>
  <cp:lastModifiedBy>邓作逵</cp:lastModifiedBy>
  <cp:revision>173</cp:revision>
  <dcterms:created xsi:type="dcterms:W3CDTF">2007-11-11T14:00:58Z</dcterms:created>
  <dcterms:modified xsi:type="dcterms:W3CDTF">2019-09-01T08:33:53Z</dcterms:modified>
</cp:coreProperties>
</file>