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664" r:id="rId2"/>
    <p:sldId id="666" r:id="rId3"/>
    <p:sldId id="667" r:id="rId4"/>
    <p:sldId id="668" r:id="rId5"/>
    <p:sldId id="672" r:id="rId6"/>
    <p:sldId id="673" r:id="rId7"/>
    <p:sldId id="712" r:id="rId8"/>
    <p:sldId id="714" r:id="rId9"/>
    <p:sldId id="715" r:id="rId10"/>
    <p:sldId id="716" r:id="rId11"/>
    <p:sldId id="713" r:id="rId12"/>
    <p:sldId id="676" r:id="rId13"/>
    <p:sldId id="720" r:id="rId14"/>
    <p:sldId id="717" r:id="rId15"/>
    <p:sldId id="718" r:id="rId16"/>
    <p:sldId id="719" r:id="rId17"/>
    <p:sldId id="721" r:id="rId18"/>
    <p:sldId id="722" r:id="rId19"/>
    <p:sldId id="687" r:id="rId20"/>
    <p:sldId id="723" r:id="rId21"/>
    <p:sldId id="724" r:id="rId22"/>
    <p:sldId id="727" r:id="rId23"/>
    <p:sldId id="725" r:id="rId24"/>
    <p:sldId id="726" r:id="rId25"/>
    <p:sldId id="728" r:id="rId26"/>
    <p:sldId id="729" r:id="rId27"/>
    <p:sldId id="730" r:id="rId28"/>
    <p:sldId id="731" r:id="rId29"/>
    <p:sldId id="732" r:id="rId30"/>
    <p:sldId id="733" r:id="rId31"/>
    <p:sldId id="734" r:id="rId32"/>
    <p:sldId id="735" r:id="rId33"/>
    <p:sldId id="701" r:id="rId34"/>
    <p:sldId id="702" r:id="rId35"/>
    <p:sldId id="703" r:id="rId36"/>
    <p:sldId id="736" r:id="rId37"/>
    <p:sldId id="737" r:id="rId38"/>
    <p:sldId id="738" r:id="rId39"/>
    <p:sldId id="740" r:id="rId40"/>
    <p:sldId id="709" r:id="rId4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99"/>
    <a:srgbClr val="FF9900"/>
    <a:srgbClr val="FFFFCC"/>
    <a:srgbClr val="009900"/>
    <a:srgbClr val="CCFFCC"/>
    <a:srgbClr val="99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817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itchFamily="34" charset="0"/>
              </a:rPr>
              <a:t>‹#›</a:t>
            </a:fld>
            <a:endParaRPr lang="zh-CN" altLang="en-US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9496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28673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/>
          <a:lstStyle/>
          <a:p>
            <a:pPr lvl="0"/>
            <a:r>
              <a:rPr lang="en-US" altLang="zh-CN"/>
              <a:t>Find out the N. and Adj.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1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/>
              <a:buChar char=""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4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" y="1105535"/>
            <a:ext cx="9130665" cy="5755640"/>
          </a:xfrm>
          <a:prstGeom prst="rect">
            <a:avLst/>
          </a:prstGeom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151130" y="349885"/>
            <a:ext cx="838644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Unit 4 	Seasons </a:t>
            </a:r>
          </a:p>
        </p:txBody>
      </p:sp>
      <p:sp>
        <p:nvSpPr>
          <p:cNvPr id="6" name="矩形 5"/>
          <p:cNvSpPr/>
          <p:nvPr/>
        </p:nvSpPr>
        <p:spPr>
          <a:xfrm>
            <a:off x="1943166" y="1922187"/>
            <a:ext cx="5257662" cy="1685310"/>
          </a:xfrm>
          <a:prstGeom prst="rect">
            <a:avLst/>
          </a:prstGeom>
          <a:noFill/>
        </p:spPr>
        <p:txBody>
          <a:bodyPr spcFirstLastPara="1" wrap="none" numCol="1">
            <a:prstTxWarp prst="textArchUp">
              <a:avLst>
                <a:gd name="adj" fmla="val 10530036"/>
              </a:avLst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8000" b="1" i="0" u="none" strike="noStrike" kern="1200" cap="none" spc="0" normalizeH="0" baseline="0" noProof="0" dirty="0">
                <a:ln w="50800"/>
                <a:solidFill>
                  <a:srgbClr val="0000FF"/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Grammar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5121"/>
          <p:cNvSpPr txBox="1"/>
          <p:nvPr/>
        </p:nvSpPr>
        <p:spPr>
          <a:xfrm>
            <a:off x="491490" y="631190"/>
            <a:ext cx="8656955" cy="696595"/>
          </a:xfrm>
          <a:prstGeom prst="rect">
            <a:avLst/>
          </a:prstGeom>
          <a:solidFill>
            <a:srgbClr val="FFCCCC"/>
          </a:solidFill>
          <a:ln w="9525">
            <a:noFill/>
          </a:ln>
        </p:spPr>
        <p:txBody>
          <a:bodyPr wrap="square" lIns="81957" tIns="40978" rIns="81957" bIns="40978">
            <a:spAutoFit/>
          </a:bodyPr>
          <a:lstStyle/>
          <a:p>
            <a:pPr algn="ctr" defTabSz="1129030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What are these?</a:t>
            </a:r>
          </a:p>
        </p:txBody>
      </p:sp>
      <p:pic>
        <p:nvPicPr>
          <p:cNvPr id="106500" name="图片 106499" descr="yixie1_02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2792095"/>
            <a:ext cx="1598295" cy="10693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timg (1)"/>
          <p:cNvPicPr>
            <a:picLocks noChangeAspect="1"/>
          </p:cNvPicPr>
          <p:nvPr/>
        </p:nvPicPr>
        <p:blipFill>
          <a:blip r:embed="rId3"/>
          <a:srcRect b="11027"/>
          <a:stretch>
            <a:fillRect/>
          </a:stretch>
        </p:blipFill>
        <p:spPr>
          <a:xfrm>
            <a:off x="882650" y="1327785"/>
            <a:ext cx="2272665" cy="1347470"/>
          </a:xfrm>
          <a:prstGeom prst="rect">
            <a:avLst/>
          </a:prstGeom>
        </p:spPr>
      </p:pic>
      <p:pic>
        <p:nvPicPr>
          <p:cNvPr id="6" name="图片 5" descr="timg (4)"/>
          <p:cNvPicPr>
            <a:picLocks noChangeAspect="1"/>
          </p:cNvPicPr>
          <p:nvPr/>
        </p:nvPicPr>
        <p:blipFill>
          <a:blip r:embed="rId4"/>
          <a:srcRect l="9041" r="10837"/>
          <a:stretch>
            <a:fillRect/>
          </a:stretch>
        </p:blipFill>
        <p:spPr>
          <a:xfrm>
            <a:off x="1223645" y="5153025"/>
            <a:ext cx="1814195" cy="1415415"/>
          </a:xfrm>
          <a:prstGeom prst="rect">
            <a:avLst/>
          </a:prstGeom>
        </p:spPr>
      </p:pic>
      <p:pic>
        <p:nvPicPr>
          <p:cNvPr id="7" name="图片 6" descr="timg (5)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9505" y="3861435"/>
            <a:ext cx="1903095" cy="118999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566160" y="1817370"/>
            <a:ext cx="4018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 dirty="0">
                <a:latin typeface="Times New Roman" panose="02020603050405020304" pitchFamily="18" charset="0"/>
              </a:rPr>
              <a:t>a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happy</a:t>
            </a:r>
            <a:r>
              <a:rPr lang="en-US" altLang="zh-CN" sz="3000" b="1" dirty="0">
                <a:latin typeface="Times New Roman" panose="02020603050405020304" pitchFamily="18" charset="0"/>
              </a:rPr>
              <a:t> boy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566160" y="3063240"/>
            <a:ext cx="4018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b="1">
                <a:latin typeface="Times New Roman" panose="02020603050405020304" pitchFamily="18" charset="0"/>
              </a:rPr>
              <a:t>a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blue</a:t>
            </a:r>
            <a:r>
              <a:rPr lang="en-US" altLang="zh-CN" sz="3000" b="1">
                <a:latin typeface="Times New Roman" panose="02020603050405020304" pitchFamily="18" charset="0"/>
              </a:rPr>
              <a:t> hat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566160" y="4408805"/>
            <a:ext cx="4018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000" b="1">
                <a:latin typeface="Times New Roman" panose="02020603050405020304" pitchFamily="18" charset="0"/>
              </a:rPr>
              <a:t>some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beautiful</a:t>
            </a:r>
            <a:r>
              <a:rPr lang="en-US" altLang="zh-CN" sz="3000" b="1">
                <a:latin typeface="Times New Roman" panose="02020603050405020304" pitchFamily="18" charset="0"/>
              </a:rPr>
              <a:t> flowers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566160" y="5892165"/>
            <a:ext cx="40189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000" b="1">
                <a:latin typeface="Times New Roman" panose="02020603050405020304" pitchFamily="18" charset="0"/>
              </a:rPr>
              <a:t>some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cute</a:t>
            </a:r>
            <a:r>
              <a:rPr lang="en-US" altLang="zh-CN" sz="3000" b="1">
                <a:latin typeface="Times New Roman" panose="02020603050405020304" pitchFamily="18" charset="0"/>
              </a:rPr>
              <a:t> cats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nimBg="1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860" y="3137535"/>
            <a:ext cx="2985656" cy="288375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734060" y="1294130"/>
            <a:ext cx="598678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 Using adjectives before nouns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矩形 4"/>
          <p:cNvSpPr/>
          <p:nvPr/>
        </p:nvSpPr>
        <p:spPr>
          <a:xfrm>
            <a:off x="837248" y="2313940"/>
            <a:ext cx="3097212" cy="4475969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bright star        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lovely children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close relative	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an old umbrella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funny snowman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warm coat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heavy rain	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 windy day </a:t>
            </a:r>
            <a:endParaRPr lang="en-US" altLang="zh-CN" sz="3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</p:txBody>
      </p:sp>
      <p:sp>
        <p:nvSpPr>
          <p:cNvPr id="12299" name="矩形 4"/>
          <p:cNvSpPr/>
          <p:nvPr/>
        </p:nvSpPr>
        <p:spPr>
          <a:xfrm>
            <a:off x="3995738" y="1843088"/>
            <a:ext cx="4537075" cy="5029967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Adj.</a:t>
            </a:r>
            <a:r>
              <a:rPr lang="en-US" altLang="zh-CN" sz="3000">
                <a:solidFill>
                  <a:schemeClr val="tx1"/>
                </a:solidFill>
                <a:latin typeface="Times New Roman" panose="02020603050405020304" pitchFamily="18" charset="0"/>
              </a:rPr>
              <a:t>                 </a:t>
            </a:r>
            <a:r>
              <a:rPr lang="en-US" altLang="zh-CN" sz="3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Noun    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    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bright                star        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lovely              children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close               relative 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old                    umbrella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funny                snowman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warm                coat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heavy               rain	</a:t>
            </a:r>
          </a:p>
          <a:p>
            <a:pPr algn="l" defTabSz="914400" eaLnBrk="0" hangingPunct="0">
              <a:lnSpc>
                <a:spcPct val="120000"/>
              </a:lnSpc>
              <a:tabLst>
                <a:tab pos="2305050" algn="l"/>
              </a:tabLst>
            </a:pP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windy                day 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0" name="Rectangle 2"/>
          <p:cNvSpPr>
            <a:spLocks noGrp="1"/>
          </p:cNvSpPr>
          <p:nvPr/>
        </p:nvSpPr>
        <p:spPr>
          <a:xfrm>
            <a:off x="688340" y="404495"/>
            <a:ext cx="8229600" cy="7159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sz="3600" b="1" kern="120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Using adjectives before nouns</a:t>
            </a:r>
            <a:endParaRPr lang="en-US" altLang="zh-CN" sz="3600" b="1" kern="120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5930" y="1120775"/>
            <a:ext cx="80772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use an adjective before a noun to describe a thing or a person.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6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85" y="2085975"/>
            <a:ext cx="2974340" cy="199263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18920" y="682625"/>
            <a:ext cx="5950585" cy="1151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 can you see in the picture?</a:t>
            </a:r>
          </a:p>
          <a:p>
            <a:pPr>
              <a:lnSpc>
                <a:spcPct val="120000"/>
              </a:lnSpc>
            </a:pPr>
            <a:r>
              <a:rPr lang="en-US" sz="30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What's the weather like?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0405" y="4333875"/>
            <a:ext cx="28634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Blowing </a:t>
            </a: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wind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Windy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5" name="图片 4" descr="timg (7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2685" y="2085975"/>
            <a:ext cx="3252470" cy="21145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151120" y="4333875"/>
            <a:ext cx="3309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Some </a:t>
            </a: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clouds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Cloudy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18920" y="682625"/>
            <a:ext cx="595058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 can you see in the picture?</a:t>
            </a:r>
          </a:p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What's the weather like?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0404" y="4333875"/>
            <a:ext cx="3511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Some </a:t>
            </a: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rain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drops.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Rainy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151120" y="4333875"/>
            <a:ext cx="2733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Snow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30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Snowy</a:t>
            </a:r>
            <a:r>
              <a:rPr lang="en-US" sz="30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7" name="图片 6" descr="timg (8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405" y="1811020"/>
            <a:ext cx="2125980" cy="2522855"/>
          </a:xfrm>
          <a:prstGeom prst="rect">
            <a:avLst/>
          </a:prstGeom>
        </p:spPr>
      </p:pic>
      <p:pic>
        <p:nvPicPr>
          <p:cNvPr id="8" name="图片 7" descr="u=2524985956,2515293792&amp;fm=26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00" y="2131060"/>
            <a:ext cx="2106295" cy="2019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18920" y="682625"/>
            <a:ext cx="5950585" cy="1124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 can you see in the picture?</a:t>
            </a:r>
          </a:p>
          <a:p>
            <a:pPr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What's the weather like?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0405" y="4333875"/>
            <a:ext cx="2890520" cy="1151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3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The </a:t>
            </a:r>
            <a:r>
              <a:rPr lang="en-US" sz="30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Sun</a:t>
            </a:r>
            <a:r>
              <a:rPr lang="en-US" sz="3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30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Sunny</a:t>
            </a:r>
            <a:r>
              <a:rPr lang="en-US" sz="3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151120" y="4333875"/>
            <a:ext cx="2477135" cy="1151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  <a:buNone/>
            </a:pPr>
            <a:r>
              <a:rPr lang="en-US" sz="30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Fog</a:t>
            </a:r>
            <a:r>
              <a:rPr lang="en-US" sz="3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 </a:t>
            </a:r>
          </a:p>
          <a:p>
            <a:pPr algn="l">
              <a:lnSpc>
                <a:spcPct val="120000"/>
              </a:lnSpc>
              <a:buNone/>
            </a:pPr>
            <a:r>
              <a:rPr lang="en-US" sz="30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Foggy</a:t>
            </a:r>
            <a:r>
              <a:rPr lang="en-US" sz="3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</p:txBody>
      </p:sp>
      <p:pic>
        <p:nvPicPr>
          <p:cNvPr id="2" name="图片 1" descr="timg (9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1913255"/>
            <a:ext cx="2420620" cy="2420620"/>
          </a:xfrm>
          <a:prstGeom prst="rect">
            <a:avLst/>
          </a:prstGeom>
        </p:spPr>
      </p:pic>
      <p:pic>
        <p:nvPicPr>
          <p:cNvPr id="5" name="图片 4" descr="timg (10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9815" y="2081530"/>
            <a:ext cx="2393315" cy="23933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1"/>
          <p:cNvSpPr/>
          <p:nvPr/>
        </p:nvSpPr>
        <p:spPr>
          <a:xfrm>
            <a:off x="762000" y="4800600"/>
            <a:ext cx="7620000" cy="1704340"/>
          </a:xfrm>
          <a:prstGeom prst="rect">
            <a:avLst/>
          </a:prstGeom>
          <a:noFill/>
          <a:ln w="28575" cap="flat" cmpd="sng">
            <a:solidFill>
              <a:srgbClr val="CC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GB" altLang="en-US" sz="2800" b="1" dirty="0">
                <a:latin typeface="Times New Roman" panose="02020603050405020304" pitchFamily="18" charset="0"/>
              </a:rPr>
              <a:t>Work out the rule</a:t>
            </a:r>
            <a:endParaRPr lang="en-GB" altLang="zh-CN" sz="2800" b="1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GB" altLang="en-US" sz="2800" dirty="0">
                <a:latin typeface="Times New Roman" panose="02020603050405020304" pitchFamily="18" charset="0"/>
              </a:rPr>
              <a:t>Sometimes we can turn a ______ into an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GB" altLang="en-US" sz="2800" dirty="0">
                <a:latin typeface="Times New Roman" panose="02020603050405020304" pitchFamily="18" charset="0"/>
              </a:rPr>
              <a:t>________ by adding </a:t>
            </a:r>
            <a:r>
              <a:rPr lang="en-GB" altLang="en-US" sz="2800" i="1" dirty="0">
                <a:latin typeface="Times New Roman" panose="02020603050405020304" pitchFamily="18" charset="0"/>
              </a:rPr>
              <a:t>-y</a:t>
            </a:r>
            <a:r>
              <a:rPr lang="en-GB" altLang="en-US" sz="2800" dirty="0">
                <a:latin typeface="Times New Roman" panose="02020603050405020304" pitchFamily="18" charset="0"/>
              </a:rPr>
              <a:t> to the word.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8195" name="Rectangle 2"/>
          <p:cNvSpPr>
            <a:spLocks noGrp="1"/>
          </p:cNvSpPr>
          <p:nvPr>
            <p:ph type="title"/>
          </p:nvPr>
        </p:nvSpPr>
        <p:spPr>
          <a:xfrm>
            <a:off x="762000" y="838200"/>
            <a:ext cx="4572000" cy="609600"/>
          </a:xfrm>
          <a:gradFill rotWithShape="1">
            <a:gsLst>
              <a:gs pos="0">
                <a:srgbClr val="FFDE80">
                  <a:alpha val="100000"/>
                </a:srgbClr>
              </a:gs>
              <a:gs pos="50000">
                <a:srgbClr val="FFE8B3">
                  <a:alpha val="100000"/>
                </a:srgbClr>
              </a:gs>
              <a:gs pos="100000">
                <a:srgbClr val="FFF3DA">
                  <a:alpha val="100000"/>
                </a:srgbClr>
              </a:gs>
            </a:gsLst>
            <a:lin ang="5400000" scaled="1"/>
            <a:tileRect/>
          </a:gradFill>
        </p:spPr>
        <p:txBody>
          <a:bodyPr vert="horz" wrap="square" lIns="0" rIns="0" bIns="0" anchor="b"/>
          <a:lstStyle/>
          <a:p>
            <a:r>
              <a:rPr lang="en-US" sz="3600" b="1" kern="120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Things to remember</a:t>
            </a:r>
          </a:p>
        </p:txBody>
      </p:sp>
      <p:sp>
        <p:nvSpPr>
          <p:cNvPr id="8196" name="Rectangle 3"/>
          <p:cNvSpPr>
            <a:spLocks noGrp="1"/>
          </p:cNvSpPr>
          <p:nvPr>
            <p:ph idx="1"/>
          </p:nvPr>
        </p:nvSpPr>
        <p:spPr>
          <a:xfrm>
            <a:off x="685800" y="1447800"/>
            <a:ext cx="7848600" cy="3192145"/>
          </a:xfrm>
        </p:spPr>
        <p:txBody>
          <a:bodyPr vert="horz" wrap="square" anchor="t"/>
          <a:lstStyle/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Sometimes we form an </a:t>
            </a: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adjective</a:t>
            </a:r>
            <a:r>
              <a:rPr lang="en-GB" altLang="en-US" sz="2800" i="1" dirty="0">
                <a:latin typeface="Times New Roman" panose="02020603050405020304" pitchFamily="18" charset="0"/>
              </a:rPr>
              <a:t> </a:t>
            </a:r>
            <a:r>
              <a:rPr lang="en-GB" altLang="en-US" sz="2800" dirty="0">
                <a:latin typeface="Times New Roman" panose="02020603050405020304" pitchFamily="18" charset="0"/>
              </a:rPr>
              <a:t>like this: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wind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windy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rain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  rainy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But note the spelling change with: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sun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  su</a:t>
            </a: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nn</a:t>
            </a:r>
            <a:r>
              <a:rPr lang="en-GB" altLang="en-US" sz="2800" dirty="0">
                <a:latin typeface="Times New Roman" panose="02020603050405020304" pitchFamily="18" charset="0"/>
              </a:rPr>
              <a:t>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altLang="en-US" sz="2800" dirty="0">
                <a:latin typeface="Times New Roman" panose="02020603050405020304" pitchFamily="18" charset="0"/>
              </a:rPr>
              <a:t>fog (</a:t>
            </a:r>
            <a:r>
              <a:rPr lang="en-GB" altLang="en-US" sz="2800" i="1" dirty="0">
                <a:latin typeface="Times New Roman" panose="02020603050405020304" pitchFamily="18" charset="0"/>
              </a:rPr>
              <a:t>n.</a:t>
            </a:r>
            <a:r>
              <a:rPr lang="en-GB" altLang="en-US" sz="2800" dirty="0">
                <a:latin typeface="Times New Roman" panose="02020603050405020304" pitchFamily="18" charset="0"/>
              </a:rPr>
              <a:t>)           fo</a:t>
            </a: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gg</a:t>
            </a:r>
            <a:r>
              <a:rPr lang="en-GB" altLang="en-US" sz="2800" dirty="0">
                <a:latin typeface="Times New Roman" panose="02020603050405020304" pitchFamily="18" charset="0"/>
              </a:rPr>
              <a:t>y (</a:t>
            </a:r>
            <a:r>
              <a:rPr lang="en-GB" altLang="en-US" sz="2800" i="1" dirty="0">
                <a:latin typeface="Times New Roman" panose="02020603050405020304" pitchFamily="18" charset="0"/>
              </a:rPr>
              <a:t>adj.</a:t>
            </a:r>
            <a:r>
              <a:rPr lang="en-GB" altLang="en-US" sz="2800" dirty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8197" name="Line 4"/>
          <p:cNvSpPr/>
          <p:nvPr/>
        </p:nvSpPr>
        <p:spPr>
          <a:xfrm>
            <a:off x="2209800" y="2281555"/>
            <a:ext cx="6096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198" name="Line 5"/>
          <p:cNvSpPr/>
          <p:nvPr/>
        </p:nvSpPr>
        <p:spPr>
          <a:xfrm>
            <a:off x="2057400" y="2814955"/>
            <a:ext cx="762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199" name="Line 6"/>
          <p:cNvSpPr/>
          <p:nvPr/>
        </p:nvSpPr>
        <p:spPr>
          <a:xfrm>
            <a:off x="1981200" y="3805555"/>
            <a:ext cx="762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200" name="Line 7"/>
          <p:cNvSpPr/>
          <p:nvPr/>
        </p:nvSpPr>
        <p:spPr>
          <a:xfrm>
            <a:off x="1905000" y="4338955"/>
            <a:ext cx="914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129" name="Text Box 9"/>
          <p:cNvSpPr txBox="1"/>
          <p:nvPr/>
        </p:nvSpPr>
        <p:spPr>
          <a:xfrm>
            <a:off x="4724400" y="5348288"/>
            <a:ext cx="1447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noun</a:t>
            </a:r>
          </a:p>
        </p:txBody>
      </p:sp>
      <p:sp>
        <p:nvSpPr>
          <p:cNvPr id="5130" name="Text Box 10"/>
          <p:cNvSpPr txBox="1"/>
          <p:nvPr/>
        </p:nvSpPr>
        <p:spPr>
          <a:xfrm>
            <a:off x="762000" y="5867400"/>
            <a:ext cx="1752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adjective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  <p:bldP spid="51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>
          <a:xfrm>
            <a:off x="1024255" y="640080"/>
            <a:ext cx="7095490" cy="144653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4572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Summary</a:t>
            </a:r>
            <a:b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Using adjectives before nouns</a:t>
            </a:r>
          </a:p>
          <a:p>
            <a:pPr algn="ctr" eaLnBrk="1" hangingPunct="1"/>
            <a:r>
              <a:rPr lang="zh-CN" alt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形容词修饰名词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87730" y="2513330"/>
            <a:ext cx="7232015" cy="274828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      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形容词是修饰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名词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或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代词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，说明事物或人的性质或特征的词。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  <a:p>
            <a:pPr algn="l">
              <a:lnSpc>
                <a:spcPct val="12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       形容词放在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名词前面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，修饰名词，做定语，译成“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…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的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(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人或事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)”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矩形 58370"/>
          <p:cNvSpPr/>
          <p:nvPr/>
        </p:nvSpPr>
        <p:spPr>
          <a:xfrm>
            <a:off x="363855" y="1522730"/>
            <a:ext cx="7682865" cy="11245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名词后+y变形容词，若该名词为重读闭音节则</a:t>
            </a:r>
            <a:r>
              <a:rPr 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双写</a:t>
            </a: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后面的辅音字母再加y。</a:t>
            </a:r>
            <a:endParaRPr lang="zh-CN" altLang="en-US" sz="2800" b="1" dirty="0">
              <a:solidFill>
                <a:srgbClr val="008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58372" name="矩形 58371"/>
          <p:cNvSpPr/>
          <p:nvPr/>
        </p:nvSpPr>
        <p:spPr>
          <a:xfrm>
            <a:off x="691833" y="2973705"/>
            <a:ext cx="7489825" cy="17059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snow — snowy   		wind — windy  </a:t>
            </a:r>
          </a:p>
          <a:p>
            <a:pPr algn="l">
              <a:lnSpc>
                <a:spcPct val="120000"/>
              </a:lnSpc>
            </a:pPr>
            <a:r>
              <a:rPr lang="en-US" altLang="zh-CN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rain — rainy       		cloud — cloudy  </a:t>
            </a:r>
          </a:p>
          <a:p>
            <a:pPr algn="l">
              <a:lnSpc>
                <a:spcPct val="120000"/>
              </a:lnSpc>
            </a:pPr>
            <a:r>
              <a:rPr lang="en-US" altLang="zh-CN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fog — foggy         		sun </a:t>
            </a:r>
            <a:r>
              <a:rPr lang="en-US" altLang="zh-CN" sz="30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— </a:t>
            </a:r>
            <a:r>
              <a:rPr lang="en-US" altLang="zh-CN" sz="3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sunny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08275" y="631190"/>
            <a:ext cx="34582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</a:rPr>
              <a:t>形容词的构成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305800" cy="792163"/>
          </a:xfrm>
        </p:spPr>
        <p:txBody>
          <a:bodyPr vert="horz" lIns="0" rIns="0" bIns="0" anchor="b">
            <a:noAutofit/>
          </a:bodyPr>
          <a:lstStyle/>
          <a:p>
            <a:pPr marL="0" marR="0" lvl="0" algn="l" defTabSz="914400" rtl="0" eaLnBrk="1" latinLnBrk="0" hangingPunct="1">
              <a:lnSpc>
                <a:spcPct val="100000"/>
              </a:lnSpc>
              <a:buFontTx/>
              <a:buNone/>
            </a:pPr>
            <a:r>
              <a:rPr kumimoji="0" lang="en-US" sz="2800" b="1" i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Look the pictures. Complete the sentences with the words from the box.</a:t>
            </a:r>
          </a:p>
        </p:txBody>
      </p:sp>
      <p:sp>
        <p:nvSpPr>
          <p:cNvPr id="13315" name="Rectangle 3"/>
          <p:cNvSpPr>
            <a:spLocks noGrp="1"/>
          </p:cNvSpPr>
          <p:nvPr>
            <p:ph idx="1"/>
          </p:nvPr>
        </p:nvSpPr>
        <p:spPr>
          <a:xfrm>
            <a:off x="3886200" y="3455307"/>
            <a:ext cx="5061520" cy="1705980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1.The Sun is shining brightly. It is a ______ day.</a:t>
            </a:r>
          </a:p>
        </p:txBody>
      </p:sp>
      <p:sp>
        <p:nvSpPr>
          <p:cNvPr id="13316" name="Text Box 4"/>
          <p:cNvSpPr txBox="1"/>
          <p:nvPr/>
        </p:nvSpPr>
        <p:spPr>
          <a:xfrm>
            <a:off x="1371600" y="2057400"/>
            <a:ext cx="6477000" cy="553998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rainy     snowy    sunny    windy</a:t>
            </a:r>
          </a:p>
        </p:txBody>
      </p:sp>
      <p:sp>
        <p:nvSpPr>
          <p:cNvPr id="10245" name="Text Box 5"/>
          <p:cNvSpPr txBox="1"/>
          <p:nvPr/>
        </p:nvSpPr>
        <p:spPr>
          <a:xfrm>
            <a:off x="5073650" y="4057605"/>
            <a:ext cx="110318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C3300"/>
                </a:solidFill>
                <a:latin typeface="Times New Roman" panose="02020603050405020304" pitchFamily="18" charset="0"/>
                <a:ea typeface="Arial Unicode MS" pitchFamily="34" charset="-122"/>
              </a:rPr>
              <a:t>sunny</a:t>
            </a:r>
          </a:p>
        </p:txBody>
      </p:sp>
      <p:pic>
        <p:nvPicPr>
          <p:cNvPr id="13318" name="Picture 6" descr="图片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352800"/>
            <a:ext cx="3505200" cy="24653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图片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230" y="3681730"/>
            <a:ext cx="3664762" cy="233955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9" name="Picture 5" descr="图片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30" y="938531"/>
            <a:ext cx="4074286" cy="2202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558030" y="1395730"/>
            <a:ext cx="4267200" cy="1524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2.It is raining heavily.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It is a ________day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</a:p>
        </p:txBody>
      </p:sp>
      <p:sp>
        <p:nvSpPr>
          <p:cNvPr id="11267" name="Text Box 3"/>
          <p:cNvSpPr txBox="1"/>
          <p:nvPr/>
        </p:nvSpPr>
        <p:spPr>
          <a:xfrm>
            <a:off x="5716270" y="2019300"/>
            <a:ext cx="976549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C3300"/>
                </a:solidFill>
                <a:latin typeface="Times New Roman" panose="02020603050405020304" pitchFamily="18" charset="0"/>
              </a:rPr>
              <a:t>rainy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253230" y="4138930"/>
            <a:ext cx="4648200" cy="2057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3.The wind is blowing strongly. It is a ______ day.</a:t>
            </a:r>
          </a:p>
        </p:txBody>
      </p:sp>
      <p:sp>
        <p:nvSpPr>
          <p:cNvPr id="10" name="Text Box 3"/>
          <p:cNvSpPr txBox="1"/>
          <p:nvPr/>
        </p:nvSpPr>
        <p:spPr>
          <a:xfrm>
            <a:off x="6876256" y="4685665"/>
            <a:ext cx="1146468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CC3300"/>
                </a:solidFill>
                <a:latin typeface="Times New Roman" panose="02020603050405020304" pitchFamily="18" charset="0"/>
              </a:rPr>
              <a:t>windy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idx="1"/>
          </p:nvPr>
        </p:nvSpPr>
        <p:spPr>
          <a:xfrm>
            <a:off x="3505200" y="4191000"/>
            <a:ext cx="5181600" cy="1244315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4.It is snowing heavily.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It is a ______ day.</a:t>
            </a:r>
          </a:p>
        </p:txBody>
      </p:sp>
      <p:sp>
        <p:nvSpPr>
          <p:cNvPr id="13315" name="Text Box 3"/>
          <p:cNvSpPr txBox="1"/>
          <p:nvPr/>
        </p:nvSpPr>
        <p:spPr>
          <a:xfrm>
            <a:off x="4777105" y="4879975"/>
            <a:ext cx="1188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CC3300"/>
                </a:solidFill>
                <a:latin typeface="Times New Roman" panose="02020603050405020304" pitchFamily="18" charset="0"/>
              </a:rPr>
              <a:t>snowy</a:t>
            </a:r>
          </a:p>
        </p:txBody>
      </p:sp>
      <p:pic>
        <p:nvPicPr>
          <p:cNvPr id="15364" name="Picture 4" descr="图片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983357"/>
            <a:ext cx="5354638" cy="2819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文本占位符 54274"/>
          <p:cNvSpPr>
            <a:spLocks noGrp="1"/>
          </p:cNvSpPr>
          <p:nvPr>
            <p:ph type="body" idx="1"/>
          </p:nvPr>
        </p:nvSpPr>
        <p:spPr>
          <a:xfrm>
            <a:off x="395536" y="1628800"/>
            <a:ext cx="8291512" cy="3367973"/>
          </a:xfrm>
        </p:spPr>
        <p:txBody>
          <a:bodyPr wrap="square"/>
          <a:lstStyle/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This plant needs a warm and </a:t>
            </a:r>
            <a:r>
              <a:rPr lang="en-US" altLang="zh-CN" sz="30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</a:rPr>
              <a:t>(sun)place.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It is 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</a:rPr>
              <a:t>(snow) winter this year.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 Jimmy told us about his 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</a:rPr>
              <a:t>(interest)trip to Hong Kong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Jenny often wears a 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</a:rPr>
              <a:t>(fun)hat.</a:t>
            </a:r>
          </a:p>
          <a:p>
            <a:pPr marL="0" indent="0"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The Greens spent </a:t>
            </a:r>
            <a:r>
              <a:rPr lang="en-US" altLang="zh-CN" sz="30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</a:rPr>
              <a:t>(love)day by the sea.</a:t>
            </a:r>
          </a:p>
        </p:txBody>
      </p:sp>
      <p:sp>
        <p:nvSpPr>
          <p:cNvPr id="54274" name="标题 54273"/>
          <p:cNvSpPr>
            <a:spLocks noGrp="1"/>
          </p:cNvSpPr>
          <p:nvPr>
            <p:ph type="title"/>
          </p:nvPr>
        </p:nvSpPr>
        <p:spPr>
          <a:xfrm>
            <a:off x="323463" y="321652"/>
            <a:ext cx="8229600" cy="1143000"/>
          </a:xfrm>
        </p:spPr>
        <p:txBody>
          <a:bodyPr anchor="ctr"/>
          <a:lstStyle/>
          <a:p>
            <a:r>
              <a:rPr lang="en-US" sz="2800" b="1" i="1" kern="120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Complete the senences with the adjectives forms of the words in brackets.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948803" y="1736432"/>
            <a:ext cx="12376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sunny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444873" y="2258402"/>
            <a:ext cx="12376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snowy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44893" y="2598762"/>
            <a:ext cx="214693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interesting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11188" y="3694137"/>
            <a:ext cx="12376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funny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400038" y="4299292"/>
            <a:ext cx="12376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lovely</a:t>
            </a:r>
          </a:p>
        </p:txBody>
      </p:sp>
      <p:pic>
        <p:nvPicPr>
          <p:cNvPr id="7" name="图片 6" descr="timg (1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0112" y="4875740"/>
            <a:ext cx="1923709" cy="12829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矩形 6"/>
          <p:cNvSpPr/>
          <p:nvPr/>
        </p:nvSpPr>
        <p:spPr>
          <a:xfrm>
            <a:off x="553403" y="776923"/>
            <a:ext cx="6933565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/>
          <a:p>
            <a:pPr algn="l"/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Can you find our the Adj. (Adjective,形容词)?</a:t>
            </a:r>
            <a:endParaRPr lang="zh-CN" altLang="en-US" sz="2800" dirty="0">
              <a:solidFill>
                <a:srgbClr val="F90707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2" name="Rectangle 2"/>
          <p:cNvSpPr/>
          <p:nvPr/>
        </p:nvSpPr>
        <p:spPr>
          <a:xfrm>
            <a:off x="468313" y="1669098"/>
            <a:ext cx="8675687" cy="267525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1I have short, black hair. I like flying kites in my free time.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I like hot weather, but we often have cold day in winter.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Sometimes we also have snowy weather in winter.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It also rains. But we don't have heavy rain.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 dirty="0">
                <a:latin typeface="Times New Roman" panose="02020603050405020304" pitchFamily="18" charset="0"/>
              </a:rPr>
              <a:t>We wear thick clothes in winter. They are warm clothes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9227" name="圆角矩形 13"/>
          <p:cNvSpPr/>
          <p:nvPr/>
        </p:nvSpPr>
        <p:spPr>
          <a:xfrm>
            <a:off x="468313" y="4556125"/>
            <a:ext cx="7199312" cy="928688"/>
          </a:xfrm>
          <a:prstGeom prst="roundRect">
            <a:avLst>
              <a:gd name="adj" fmla="val 16667"/>
            </a:avLst>
          </a:prstGeom>
          <a:noFill/>
          <a:ln w="25400">
            <a:noFill/>
          </a:ln>
        </p:spPr>
        <p:txBody>
          <a:bodyPr anchor="ctr"/>
          <a:lstStyle/>
          <a:p>
            <a:pPr algn="l"/>
            <a:r>
              <a:rPr lang="en-US" altLang="zh-CN" sz="2800" dirty="0">
                <a:solidFill>
                  <a:srgbClr val="0033CC"/>
                </a:solidFill>
                <a:latin typeface="Times New Roman" panose="02020603050405020304" pitchFamily="18" charset="0"/>
              </a:rPr>
              <a:t>Here we put  an Adj.___________________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00450" y="4759008"/>
            <a:ext cx="38877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before a noun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4" name="矩形 9233"/>
          <p:cNvSpPr/>
          <p:nvPr/>
        </p:nvSpPr>
        <p:spPr>
          <a:xfrm>
            <a:off x="405130" y="5300663"/>
            <a:ext cx="6975475" cy="9531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形容词放在名词前面，修饰名词，做定语，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译成“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人或事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)”</a:t>
            </a:r>
          </a:p>
        </p:txBody>
      </p:sp>
      <p:sp>
        <p:nvSpPr>
          <p:cNvPr id="9239" name="直接连接符 9238"/>
          <p:cNvSpPr/>
          <p:nvPr/>
        </p:nvSpPr>
        <p:spPr>
          <a:xfrm>
            <a:off x="1258888" y="270827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0" name="直接连接符 9239"/>
          <p:cNvSpPr/>
          <p:nvPr/>
        </p:nvSpPr>
        <p:spPr>
          <a:xfrm>
            <a:off x="5795963" y="266382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1" name="直接连接符 9240"/>
          <p:cNvSpPr/>
          <p:nvPr/>
        </p:nvSpPr>
        <p:spPr>
          <a:xfrm>
            <a:off x="4211638" y="325437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2" name="直接连接符 9241"/>
          <p:cNvSpPr/>
          <p:nvPr/>
        </p:nvSpPr>
        <p:spPr>
          <a:xfrm>
            <a:off x="5148263" y="3787775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3" name="直接连接符 9242"/>
          <p:cNvSpPr/>
          <p:nvPr/>
        </p:nvSpPr>
        <p:spPr>
          <a:xfrm>
            <a:off x="1908175" y="42926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4" name="直接连接符 9243"/>
          <p:cNvSpPr/>
          <p:nvPr/>
        </p:nvSpPr>
        <p:spPr>
          <a:xfrm>
            <a:off x="6588125" y="42926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5" name="直接连接符 9244"/>
          <p:cNvSpPr/>
          <p:nvPr/>
        </p:nvSpPr>
        <p:spPr>
          <a:xfrm>
            <a:off x="1794510" y="2202815"/>
            <a:ext cx="1553845" cy="127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46" name="直接连接符 9245"/>
          <p:cNvSpPr/>
          <p:nvPr/>
        </p:nvSpPr>
        <p:spPr>
          <a:xfrm>
            <a:off x="7486968" y="2203450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92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725488" y="569278"/>
            <a:ext cx="797560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Using adjectives after the verb to be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 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 </a:t>
            </a: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660" y="3464560"/>
            <a:ext cx="3417570" cy="22561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idx="1"/>
          </p:nvPr>
        </p:nvSpPr>
        <p:spPr>
          <a:xfrm>
            <a:off x="4343400" y="4458072"/>
            <a:ext cx="3657600" cy="1124585"/>
          </a:xfrm>
        </p:spPr>
        <p:txBody>
          <a:bodyPr vert="horz" wrap="square" anchor="t"/>
          <a:lstStyle/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I'm</a:t>
            </a: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 hot. </a:t>
            </a:r>
            <a:r>
              <a:rPr lang="en-US" altLang="zh-CN" sz="2800" dirty="0">
                <a:latin typeface="Times New Roman" panose="02020603050405020304" pitchFamily="18" charset="0"/>
              </a:rPr>
              <a:t>It will still be</a:t>
            </a: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 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sunny</a:t>
            </a:r>
            <a:r>
              <a:rPr lang="en-US" altLang="zh-CN" sz="2800" dirty="0">
                <a:latin typeface="Times New Roman" panose="02020603050405020304" pitchFamily="18" charset="0"/>
              </a:rPr>
              <a:t> tomorrow.</a:t>
            </a:r>
            <a:endParaRPr lang="en-US" altLang="zh-CN" sz="2800" dirty="0">
              <a:solidFill>
                <a:srgbClr val="CC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267200" y="2248272"/>
            <a:ext cx="4343400" cy="1641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Winter is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cold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Sometimes it is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snowy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 Winter clothes are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warm.</a:t>
            </a:r>
          </a:p>
        </p:txBody>
      </p:sp>
      <p:pic>
        <p:nvPicPr>
          <p:cNvPr id="16388" name="Picture 4" descr="图片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019672"/>
            <a:ext cx="3235992" cy="1870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Picture 5" descr="图片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4077073"/>
            <a:ext cx="3258654" cy="1944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TextBox 7"/>
          <p:cNvSpPr txBox="1"/>
          <p:nvPr/>
        </p:nvSpPr>
        <p:spPr>
          <a:xfrm>
            <a:off x="609600" y="419472"/>
            <a:ext cx="83058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B Using adjectives after the verb to be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00" y="1257672"/>
            <a:ext cx="71628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cab also use adjectives like this: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xfrm>
            <a:off x="533400" y="1198245"/>
            <a:ext cx="4800600" cy="685800"/>
          </a:xfrm>
          <a:gradFill flip="none" rotWithShape="1">
            <a:gsLst>
              <a:gs pos="0">
                <a:schemeClr val="tx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tx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tx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+mj-cs"/>
              </a:rPr>
              <a:t>Work out the rule</a:t>
            </a:r>
          </a:p>
        </p:txBody>
      </p:sp>
      <p:sp>
        <p:nvSpPr>
          <p:cNvPr id="17411" name="Rectangle 2"/>
          <p:cNvSpPr>
            <a:spLocks noGrp="1"/>
          </p:cNvSpPr>
          <p:nvPr>
            <p:ph idx="1"/>
          </p:nvPr>
        </p:nvSpPr>
        <p:spPr>
          <a:xfrm>
            <a:off x="381000" y="2209800"/>
            <a:ext cx="8295456" cy="2358081"/>
          </a:xfrm>
        </p:spPr>
        <p:txBody>
          <a:bodyPr vert="horz" wrap="square" anchor="t"/>
          <a:lstStyle/>
          <a:p>
            <a:pPr>
              <a:lnSpc>
                <a:spcPct val="115000"/>
              </a:lnSpc>
              <a:buNone/>
            </a:pPr>
            <a:r>
              <a:rPr lang="en-GB" altLang="en-US" sz="3000" dirty="0">
                <a:latin typeface="Times New Roman" panose="02020603050405020304" pitchFamily="18" charset="0"/>
              </a:rPr>
              <a:t>We can use </a:t>
            </a:r>
            <a:r>
              <a:rPr lang="en-GB" altLang="en-US" sz="3000" b="1" dirty="0">
                <a:latin typeface="Times New Roman" panose="02020603050405020304" pitchFamily="18" charset="0"/>
              </a:rPr>
              <a:t>adjectives </a:t>
            </a:r>
            <a:r>
              <a:rPr lang="en-GB" altLang="en-US" sz="3000" dirty="0">
                <a:latin typeface="Times New Roman" panose="02020603050405020304" pitchFamily="18" charset="0"/>
              </a:rPr>
              <a:t>(before / after) the verb </a:t>
            </a:r>
            <a:endParaRPr lang="en-GB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buNone/>
            </a:pPr>
            <a:r>
              <a:rPr lang="en-GB" altLang="en-US" sz="3000" dirty="0">
                <a:latin typeface="Times New Roman" panose="02020603050405020304" pitchFamily="18" charset="0"/>
              </a:rPr>
              <a:t>_________ </a:t>
            </a:r>
          </a:p>
          <a:p>
            <a:pPr>
              <a:lnSpc>
                <a:spcPct val="115000"/>
              </a:lnSpc>
              <a:buNone/>
            </a:pPr>
            <a:r>
              <a:rPr lang="en-GB" altLang="en-US" sz="3000" dirty="0">
                <a:latin typeface="Times New Roman" panose="02020603050405020304" pitchFamily="18" charset="0"/>
              </a:rPr>
              <a:t>(e.g. </a:t>
            </a:r>
            <a:r>
              <a:rPr lang="en-GB" altLang="en-US" sz="3000" i="1" dirty="0">
                <a:latin typeface="Times New Roman" panose="02020603050405020304" pitchFamily="18" charset="0"/>
              </a:rPr>
              <a:t>am</a:t>
            </a:r>
            <a:r>
              <a:rPr lang="en-GB" altLang="en-US" sz="3000" dirty="0">
                <a:latin typeface="Times New Roman" panose="02020603050405020304" pitchFamily="18" charset="0"/>
              </a:rPr>
              <a:t>, </a:t>
            </a:r>
            <a:r>
              <a:rPr lang="en-GB" altLang="en-US" sz="3000" i="1" dirty="0">
                <a:latin typeface="Times New Roman" panose="02020603050405020304" pitchFamily="18" charset="0"/>
              </a:rPr>
              <a:t>is</a:t>
            </a:r>
            <a:r>
              <a:rPr lang="en-GB" altLang="en-US" sz="3000" dirty="0">
                <a:latin typeface="Times New Roman" panose="02020603050405020304" pitchFamily="18" charset="0"/>
              </a:rPr>
              <a:t> and </a:t>
            </a:r>
            <a:r>
              <a:rPr lang="en-GB" altLang="en-US" sz="3000" i="1" dirty="0">
                <a:latin typeface="Times New Roman" panose="02020603050405020304" pitchFamily="18" charset="0"/>
              </a:rPr>
              <a:t>are</a:t>
            </a:r>
            <a:r>
              <a:rPr lang="en-GB" altLang="en-US" sz="3000" dirty="0">
                <a:latin typeface="Times New Roman" panose="02020603050405020304" pitchFamily="18" charset="0"/>
              </a:rPr>
              <a:t>).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15364" name="Oval 4"/>
          <p:cNvSpPr/>
          <p:nvPr/>
        </p:nvSpPr>
        <p:spPr>
          <a:xfrm>
            <a:off x="5364088" y="2286000"/>
            <a:ext cx="838200" cy="533400"/>
          </a:xfrm>
          <a:prstGeom prst="ellipse">
            <a:avLst/>
          </a:prstGeom>
          <a:noFill/>
          <a:ln w="28575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/>
          <p:nvPr/>
        </p:nvSpPr>
        <p:spPr>
          <a:xfrm>
            <a:off x="533400" y="2819400"/>
            <a:ext cx="1371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GB" altLang="en-US" sz="3000" dirty="0" smtClean="0">
                <a:solidFill>
                  <a:srgbClr val="CC3300"/>
                </a:solidFill>
                <a:latin typeface="Times New Roman" panose="02020603050405020304" pitchFamily="18" charset="0"/>
                <a:ea typeface="Arial Unicode MS" pitchFamily="34" charset="-122"/>
              </a:rPr>
              <a:t>be</a:t>
            </a:r>
            <a:endParaRPr lang="en-GB" altLang="en-US" sz="3000" dirty="0">
              <a:solidFill>
                <a:srgbClr val="CC33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17414" name="Text Box 6"/>
          <p:cNvSpPr txBox="1"/>
          <p:nvPr/>
        </p:nvSpPr>
        <p:spPr>
          <a:xfrm>
            <a:off x="990600" y="4191000"/>
            <a:ext cx="710247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FF3399"/>
                </a:solidFill>
                <a:latin typeface="Times New Roman" panose="02020603050405020304" pitchFamily="18" charset="0"/>
              </a:rPr>
              <a:t>结构：</a:t>
            </a:r>
            <a:r>
              <a:rPr lang="en-US" altLang="zh-CN" sz="3000" b="1">
                <a:solidFill>
                  <a:srgbClr val="FF3399"/>
                </a:solidFill>
                <a:latin typeface="Times New Roman" panose="02020603050405020304" pitchFamily="18" charset="0"/>
              </a:rPr>
              <a:t>be (am / is / are) + adj.</a:t>
            </a:r>
            <a:endParaRPr lang="zh-CN" altLang="en-US" sz="3000" b="1" dirty="0">
              <a:solidFill>
                <a:srgbClr val="FF33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>
          <a:xfrm>
            <a:off x="1024255" y="868045"/>
            <a:ext cx="7095490" cy="106362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4572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Summary</a:t>
            </a:r>
            <a:b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Using adjectives after the verb to be</a:t>
            </a:r>
            <a:endParaRPr lang="zh-CN" altLang="en-US" sz="2800" b="1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7730" y="2552065"/>
            <a:ext cx="7232015" cy="1753235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       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形容词放在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be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动词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后面，做表语，表示人或事性质。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idx="1"/>
          </p:nvPr>
        </p:nvSpPr>
        <p:spPr>
          <a:xfrm>
            <a:off x="533400" y="1981200"/>
            <a:ext cx="8077200" cy="1038860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S1: What's the weather like in Beijing in July?</a:t>
            </a:r>
            <a:endParaRPr lang="en-US" altLang="zh-CN" sz="2800" dirty="0">
              <a:solidFill>
                <a:srgbClr val="CC33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S2: </a:t>
            </a:r>
            <a:r>
              <a:rPr lang="en-US" altLang="zh-CN" sz="2800" dirty="0">
                <a:solidFill>
                  <a:srgbClr val="CC3300"/>
                </a:solidFill>
                <a:latin typeface="Times New Roman" panose="02020603050405020304" pitchFamily="18" charset="0"/>
              </a:rPr>
              <a:t>It's hot and sunny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609600" y="1371600"/>
            <a:ext cx="8001000" cy="52197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cloudy  cold  hot  snowy  sunny  warm  windy</a:t>
            </a:r>
            <a:endParaRPr lang="en-US" altLang="zh-CN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6" name="Picture 4" descr="图片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056890"/>
            <a:ext cx="1682750" cy="266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Picture 5" descr="图片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3056890"/>
            <a:ext cx="1719263" cy="266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Picture 6" descr="图片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3056890"/>
            <a:ext cx="1768475" cy="2743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Picture 7" descr="图片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3056890"/>
            <a:ext cx="1768475" cy="274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33400" y="511810"/>
            <a:ext cx="822960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In pairs, ask and answer questions about the weather. Follow the example.</a:t>
            </a:r>
          </a:p>
        </p:txBody>
      </p:sp>
      <p:sp>
        <p:nvSpPr>
          <p:cNvPr id="18441" name="Rectangle 9"/>
          <p:cNvSpPr/>
          <p:nvPr/>
        </p:nvSpPr>
        <p:spPr>
          <a:xfrm>
            <a:off x="396240" y="5723890"/>
            <a:ext cx="16002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Beijing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July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8442" name="Rectangle 10"/>
          <p:cNvSpPr/>
          <p:nvPr/>
        </p:nvSpPr>
        <p:spPr>
          <a:xfrm>
            <a:off x="2216150" y="5800090"/>
            <a:ext cx="17462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Shanghai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April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8443" name="Rectangle 11"/>
          <p:cNvSpPr/>
          <p:nvPr/>
        </p:nvSpPr>
        <p:spPr>
          <a:xfrm>
            <a:off x="4343400" y="5800090"/>
            <a:ext cx="19812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Hangzhou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January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8444" name="Rectangle 12"/>
          <p:cNvSpPr/>
          <p:nvPr/>
        </p:nvSpPr>
        <p:spPr>
          <a:xfrm>
            <a:off x="6704965" y="5800090"/>
            <a:ext cx="17532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Harbin</a:t>
            </a:r>
          </a:p>
          <a:p>
            <a:r>
              <a:rPr lang="en-US" altLang="zh-CN" sz="2800" b="1" dirty="0">
                <a:latin typeface="Times New Roman" panose="02020603050405020304" pitchFamily="18" charset="0"/>
              </a:rPr>
              <a:t>February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idx="1"/>
          </p:nvPr>
        </p:nvSpPr>
        <p:spPr>
          <a:xfrm>
            <a:off x="381000" y="1143000"/>
            <a:ext cx="8799512" cy="3416320"/>
          </a:xfrm>
        </p:spPr>
        <p:txBody>
          <a:bodyPr vert="horz" wrap="square" anchor="t"/>
          <a:lstStyle/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b="1" dirty="0"/>
              <a:t>S1: </a:t>
            </a:r>
            <a:r>
              <a:rPr lang="en-US" altLang="zh-CN" sz="3000" dirty="0"/>
              <a:t>What's the weather like in Shanghai in April?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b="1" dirty="0"/>
              <a:t>S2: </a:t>
            </a:r>
            <a:r>
              <a:rPr lang="en-US" altLang="zh-CN" sz="3000" dirty="0"/>
              <a:t>It's warm and windy.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b="1" dirty="0"/>
              <a:t>S1: </a:t>
            </a:r>
            <a:r>
              <a:rPr lang="en-US" altLang="zh-CN" sz="3000" dirty="0"/>
              <a:t>What's the weather like in Hangzhou in </a:t>
            </a:r>
            <a:r>
              <a:rPr lang="en-US" altLang="zh-CN" sz="3000" dirty="0" smtClean="0"/>
              <a:t>January</a:t>
            </a:r>
            <a:r>
              <a:rPr lang="en-US" altLang="zh-CN" sz="3000" dirty="0"/>
              <a:t>?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b="1" dirty="0"/>
              <a:t>S2: </a:t>
            </a:r>
            <a:r>
              <a:rPr lang="en-US" altLang="zh-CN" sz="3000" dirty="0"/>
              <a:t>It's cold and cloudy.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b="1" dirty="0"/>
              <a:t>S1: </a:t>
            </a:r>
            <a:r>
              <a:rPr lang="en-US" altLang="zh-CN" sz="3000" dirty="0"/>
              <a:t>What's the weather like in Harbin in February?</a:t>
            </a:r>
          </a:p>
          <a:p>
            <a:pPr latinLnBrk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b="1" dirty="0"/>
              <a:t>S2: </a:t>
            </a:r>
            <a:r>
              <a:rPr lang="en-US" altLang="zh-CN" sz="3000" dirty="0"/>
              <a:t>It's cold and snowy.</a:t>
            </a:r>
            <a:endParaRPr lang="zh-CN" altLang="en-US" sz="3000" dirty="0"/>
          </a:p>
        </p:txBody>
      </p:sp>
      <p:pic>
        <p:nvPicPr>
          <p:cNvPr id="2" name="图片 1" descr="timg (1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341" y="4005064"/>
            <a:ext cx="3060020" cy="18002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矩形 6"/>
          <p:cNvSpPr>
            <a:spLocks noChangeArrowheads="1"/>
          </p:cNvSpPr>
          <p:nvPr/>
        </p:nvSpPr>
        <p:spPr bwMode="auto">
          <a:xfrm>
            <a:off x="395288" y="1125538"/>
            <a:ext cx="693356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l">
              <a:buClrTx/>
              <a:buSzTx/>
              <a:buFont typeface="Arial" panose="020B0604020202020204" pitchFamily="34" charset="0"/>
              <a:defRPr/>
            </a:pPr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Can you find our the Adj. (Adjective,形容词)?</a:t>
            </a:r>
          </a:p>
        </p:txBody>
      </p:sp>
      <p:sp>
        <p:nvSpPr>
          <p:cNvPr id="10242" name="Rectangle 2"/>
          <p:cNvSpPr/>
          <p:nvPr/>
        </p:nvSpPr>
        <p:spPr>
          <a:xfrm>
            <a:off x="468313" y="1806893"/>
            <a:ext cx="8675687" cy="21583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I'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tall and thin. The teachers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are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all friendly. 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warm in spring. The weather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hot in summer. Autumn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cool and dry. Winter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cold and snowy.</a:t>
            </a:r>
          </a:p>
          <a:p>
            <a:pPr algn="l" eaLnBrk="0" hangingPunct="0"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n-US" altLang="zh-CN" sz="2800">
                <a:solidFill>
                  <a:schemeClr val="hlink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interesting to make snowmen.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37892" name="圆角矩形 13"/>
          <p:cNvSpPr/>
          <p:nvPr/>
        </p:nvSpPr>
        <p:spPr>
          <a:xfrm>
            <a:off x="468313" y="4197350"/>
            <a:ext cx="7199312" cy="928688"/>
          </a:xfrm>
          <a:prstGeom prst="roundRect">
            <a:avLst>
              <a:gd name="adj" fmla="val 16667"/>
            </a:avLst>
          </a:prstGeom>
          <a:noFill/>
          <a:ln w="25400">
            <a:noFill/>
          </a:ln>
        </p:spPr>
        <p:txBody>
          <a:bodyPr anchor="ctr"/>
          <a:lstStyle/>
          <a:p>
            <a:pPr algn="l"/>
            <a:r>
              <a:rPr lang="en-US" altLang="zh-CN" sz="2800">
                <a:solidFill>
                  <a:srgbClr val="0033CC"/>
                </a:solidFill>
                <a:latin typeface="Times New Roman" panose="02020603050405020304" pitchFamily="18" charset="0"/>
              </a:rPr>
              <a:t>Here we put  an Adj.___________________</a:t>
            </a:r>
            <a:endParaRPr lang="en-US" altLang="zh-CN" sz="280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92500" y="4341813"/>
            <a:ext cx="38877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after be (am, is, are) 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4" name="矩形 37893"/>
          <p:cNvSpPr/>
          <p:nvPr/>
        </p:nvSpPr>
        <p:spPr>
          <a:xfrm>
            <a:off x="412750" y="4997450"/>
            <a:ext cx="84582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90707"/>
                </a:solidFill>
                <a:latin typeface="Times New Roman" panose="02020603050405020304" pitchFamily="18" charset="0"/>
              </a:rPr>
              <a:t>形容词放在</a:t>
            </a:r>
            <a:r>
              <a:rPr lang="en-US" altLang="zh-CN" sz="2800" b="1">
                <a:solidFill>
                  <a:srgbClr val="F90707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2800" b="1" dirty="0">
                <a:solidFill>
                  <a:srgbClr val="F90707"/>
                </a:solidFill>
                <a:latin typeface="Times New Roman" panose="02020603050405020304" pitchFamily="18" charset="0"/>
              </a:rPr>
              <a:t>动词后面，做表语，表示人或事性质，</a:t>
            </a:r>
            <a:endParaRPr lang="en-US" altLang="zh-CN" sz="2800" b="1">
              <a:solidFill>
                <a:srgbClr val="F90707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5" name="直接连接符 37894"/>
          <p:cNvSpPr/>
          <p:nvPr/>
        </p:nvSpPr>
        <p:spPr>
          <a:xfrm>
            <a:off x="1116013" y="2349500"/>
            <a:ext cx="5762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6" name="直接连接符 37895"/>
          <p:cNvSpPr/>
          <p:nvPr/>
        </p:nvSpPr>
        <p:spPr>
          <a:xfrm>
            <a:off x="5651500" y="2348865"/>
            <a:ext cx="1224915" cy="635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7" name="直接连接符 37896"/>
          <p:cNvSpPr/>
          <p:nvPr/>
        </p:nvSpPr>
        <p:spPr>
          <a:xfrm>
            <a:off x="1187450" y="2852738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8" name="直接连接符 37897"/>
          <p:cNvSpPr/>
          <p:nvPr/>
        </p:nvSpPr>
        <p:spPr>
          <a:xfrm>
            <a:off x="5435600" y="34290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9" name="直接连接符 37898"/>
          <p:cNvSpPr/>
          <p:nvPr/>
        </p:nvSpPr>
        <p:spPr>
          <a:xfrm>
            <a:off x="1330325" y="3933825"/>
            <a:ext cx="1225550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0" name="直接连接符 37899"/>
          <p:cNvSpPr/>
          <p:nvPr/>
        </p:nvSpPr>
        <p:spPr>
          <a:xfrm>
            <a:off x="2329815" y="2349500"/>
            <a:ext cx="5762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1" name="直接连接符 37900"/>
          <p:cNvSpPr/>
          <p:nvPr/>
        </p:nvSpPr>
        <p:spPr>
          <a:xfrm>
            <a:off x="5651500" y="2852738"/>
            <a:ext cx="5762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2" name="直接连接符 37901"/>
          <p:cNvSpPr/>
          <p:nvPr/>
        </p:nvSpPr>
        <p:spPr>
          <a:xfrm>
            <a:off x="2051050" y="34290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3" name="直接连接符 37902"/>
          <p:cNvSpPr/>
          <p:nvPr/>
        </p:nvSpPr>
        <p:spPr>
          <a:xfrm>
            <a:off x="3348038" y="3429000"/>
            <a:ext cx="792162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4" name="直接连接符 37903"/>
          <p:cNvSpPr/>
          <p:nvPr/>
        </p:nvSpPr>
        <p:spPr>
          <a:xfrm>
            <a:off x="6876415" y="3429000"/>
            <a:ext cx="792163" cy="0"/>
          </a:xfrm>
          <a:prstGeom prst="line">
            <a:avLst/>
          </a:prstGeom>
          <a:ln w="28575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78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283" y="2100899"/>
            <a:ext cx="2721565" cy="41986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51" name="矩形 6"/>
          <p:cNvSpPr/>
          <p:nvPr/>
        </p:nvSpPr>
        <p:spPr>
          <a:xfrm>
            <a:off x="323850" y="765175"/>
            <a:ext cx="8280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</a:rPr>
              <a:t>Using adjectives after the verb to be</a:t>
            </a:r>
          </a:p>
        </p:txBody>
      </p:sp>
      <p:sp>
        <p:nvSpPr>
          <p:cNvPr id="78852" name="TextBox 9"/>
          <p:cNvSpPr txBox="1"/>
          <p:nvPr/>
        </p:nvSpPr>
        <p:spPr>
          <a:xfrm>
            <a:off x="1149350" y="1422083"/>
            <a:ext cx="5943600" cy="52197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1E1C11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2699999" algn="tl" rotWithShape="0">
              <a:srgbClr val="000000">
                <a:alpha val="39999"/>
              </a:srgbClr>
            </a:outerShdw>
          </a:effectLst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 rainy	   snowy	sunny	windy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78853" name="Rectangle 4"/>
          <p:cNvSpPr/>
          <p:nvPr/>
        </p:nvSpPr>
        <p:spPr>
          <a:xfrm>
            <a:off x="3835400" y="2774494"/>
            <a:ext cx="4265930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3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The weather </a:t>
            </a:r>
            <a:r>
              <a:rPr lang="en-US" altLang="zh-CN" sz="3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____. </a:t>
            </a:r>
            <a:endParaRPr lang="en-US" altLang="zh-CN" sz="3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4" name="Rectangle 5"/>
          <p:cNvSpPr/>
          <p:nvPr/>
        </p:nvSpPr>
        <p:spPr>
          <a:xfrm>
            <a:off x="3823335" y="3697466"/>
            <a:ext cx="4609465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3000" b="1">
                <a:solidFill>
                  <a:srgbClr val="000000"/>
                </a:solidFill>
                <a:latin typeface="Times New Roman" panose="02020603050405020304" pitchFamily="18" charset="0"/>
              </a:rPr>
              <a:t>The weather </a:t>
            </a:r>
            <a:r>
              <a:rPr lang="en-US" altLang="zh-CN" sz="3000" b="1">
                <a:solidFill>
                  <a:schemeClr val="hlink"/>
                </a:solidFill>
                <a:latin typeface="Times New Roman" panose="02020603050405020304" pitchFamily="18" charset="0"/>
              </a:rPr>
              <a:t>is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   ____.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		     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5" name="Rectangle 6"/>
          <p:cNvSpPr/>
          <p:nvPr/>
        </p:nvSpPr>
        <p:spPr>
          <a:xfrm>
            <a:off x="3710940" y="4511536"/>
            <a:ext cx="4102418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3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weather  </a:t>
            </a:r>
            <a:r>
              <a:rPr lang="en-US" altLang="zh-CN" sz="30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_____. </a:t>
            </a:r>
            <a:endParaRPr lang="en-US" altLang="zh-CN" sz="3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6" name="Rectangle 7"/>
          <p:cNvSpPr/>
          <p:nvPr/>
        </p:nvSpPr>
        <p:spPr>
          <a:xfrm>
            <a:off x="3835400" y="5456734"/>
            <a:ext cx="4265930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 defTabSz="0" eaLnBrk="0" hangingPunct="0">
              <a:tabLst>
                <a:tab pos="3084830" algn="l"/>
              </a:tabLst>
            </a:pPr>
            <a:r>
              <a:rPr lang="en-US" altLang="zh-CN" sz="3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weather </a:t>
            </a:r>
            <a:r>
              <a:rPr lang="en-US" altLang="zh-CN" sz="3000" b="1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</a:t>
            </a: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8857" name="矩形 14"/>
          <p:cNvSpPr/>
          <p:nvPr/>
        </p:nvSpPr>
        <p:spPr>
          <a:xfrm>
            <a:off x="6156008" y="3716655"/>
            <a:ext cx="165735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rainy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8858" name="矩形 15"/>
          <p:cNvSpPr/>
          <p:nvPr/>
        </p:nvSpPr>
        <p:spPr>
          <a:xfrm>
            <a:off x="6301105" y="5446713"/>
            <a:ext cx="1728788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snowy</a:t>
            </a:r>
          </a:p>
        </p:txBody>
      </p:sp>
      <p:sp>
        <p:nvSpPr>
          <p:cNvPr id="78859" name="矩形 16"/>
          <p:cNvSpPr/>
          <p:nvPr/>
        </p:nvSpPr>
        <p:spPr>
          <a:xfrm>
            <a:off x="6301105" y="2774494"/>
            <a:ext cx="180022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sunny</a:t>
            </a:r>
          </a:p>
        </p:txBody>
      </p:sp>
      <p:sp>
        <p:nvSpPr>
          <p:cNvPr id="78860" name="矩形 17"/>
          <p:cNvSpPr/>
          <p:nvPr/>
        </p:nvSpPr>
        <p:spPr>
          <a:xfrm>
            <a:off x="6301105" y="4509770"/>
            <a:ext cx="155257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windy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7" grpId="0"/>
      <p:bldP spid="78858" grpId="0"/>
      <p:bldP spid="78859" grpId="0"/>
      <p:bldP spid="7886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2"/>
          <p:cNvSpPr txBox="1"/>
          <p:nvPr/>
        </p:nvSpPr>
        <p:spPr>
          <a:xfrm>
            <a:off x="725488" y="533718"/>
            <a:ext cx="79756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C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Adjectives with It is and to + a verb 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 </a:t>
            </a:r>
          </a:p>
        </p:txBody>
      </p:sp>
      <p:pic>
        <p:nvPicPr>
          <p:cNvPr id="22530" name="图片 4" descr="阅读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660" y="3429000"/>
            <a:ext cx="3417570" cy="22561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图片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1905000"/>
            <a:ext cx="4333875" cy="3124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3" name="Picture 3" descr="QQ截图201208221830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345" y="1701165"/>
            <a:ext cx="1511300" cy="274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66700" y="441325"/>
            <a:ext cx="8610600" cy="16910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C Adjectives with </a:t>
            </a:r>
            <a:r>
              <a:rPr kumimoji="0" lang="en-US" sz="3600" b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It is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and </a:t>
            </a:r>
            <a:r>
              <a:rPr kumimoji="0" lang="en-US" sz="3600" b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to 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+ a verb</a:t>
            </a:r>
          </a:p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1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We can use the adjectives below with It is and to followed by a verb.</a:t>
            </a:r>
          </a:p>
        </p:txBody>
      </p:sp>
      <p:sp>
        <p:nvSpPr>
          <p:cNvPr id="24581" name="Rectangle 5"/>
          <p:cNvSpPr/>
          <p:nvPr/>
        </p:nvSpPr>
        <p:spPr>
          <a:xfrm>
            <a:off x="533400" y="4648200"/>
            <a:ext cx="8001000" cy="21583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What does Hi like to do in the park?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</a:rPr>
              <a:t>He likes to eat ice cream in the park.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Why do you think he likes to do that?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2800" i="1" dirty="0">
                <a:solidFill>
                  <a:srgbClr val="FF3300"/>
                </a:solidFill>
                <a:latin typeface="Times New Roman" panose="02020603050405020304" pitchFamily="18" charset="0"/>
              </a:rPr>
              <a:t>Because he says it is nice to eat ice cream in the park.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5181600" y="2514600"/>
            <a:ext cx="3962400" cy="1828800"/>
          </a:xfr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hard / walk /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on muddy roads /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spring</a:t>
            </a:r>
          </a:p>
        </p:txBody>
      </p:sp>
      <p:sp>
        <p:nvSpPr>
          <p:cNvPr id="25604" name="Text Box 4"/>
          <p:cNvSpPr txBox="1"/>
          <p:nvPr/>
        </p:nvSpPr>
        <p:spPr>
          <a:xfrm>
            <a:off x="327660" y="5088255"/>
            <a:ext cx="8077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hard to walk on muddy roads in spring.</a:t>
            </a:r>
          </a:p>
        </p:txBody>
      </p:sp>
      <p:pic>
        <p:nvPicPr>
          <p:cNvPr id="26628" name="Picture 5" descr="图片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943735"/>
            <a:ext cx="3962400" cy="276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457200" y="990600"/>
            <a:ext cx="830580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800" b="1" i="1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Here are some pictures of different seasons. Write a caption for each picture by using the words below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4953000" y="1676400"/>
            <a:ext cx="3505200" cy="1905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exciting / play /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on the beach /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summer</a:t>
            </a:r>
          </a:p>
        </p:txBody>
      </p:sp>
      <p:sp>
        <p:nvSpPr>
          <p:cNvPr id="26627" name="Text Box 3"/>
          <p:cNvSpPr txBox="1"/>
          <p:nvPr/>
        </p:nvSpPr>
        <p:spPr>
          <a:xfrm>
            <a:off x="381000" y="4572000"/>
            <a:ext cx="8382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exciting to play on the beach in  summer.</a:t>
            </a:r>
          </a:p>
        </p:txBody>
      </p:sp>
      <p:pic>
        <p:nvPicPr>
          <p:cNvPr id="27652" name="Picture 4" descr="图片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058863"/>
            <a:ext cx="4267200" cy="29829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/>
          <p:nvPr/>
        </p:nvSpPr>
        <p:spPr>
          <a:xfrm>
            <a:off x="685800" y="4800600"/>
            <a:ext cx="7467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nice to take a trip in autumn.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5029200" y="2057400"/>
            <a:ext cx="3657600" cy="1295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nice / take a trip /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autumn</a:t>
            </a:r>
          </a:p>
        </p:txBody>
      </p:sp>
      <p:pic>
        <p:nvPicPr>
          <p:cNvPr id="28676" name="Picture 4" descr="图片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95400"/>
            <a:ext cx="4198938" cy="2755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图片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71600"/>
            <a:ext cx="4773613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181600" y="1828800"/>
            <a:ext cx="3581400" cy="1828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interesting /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play in the snow /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winter</a:t>
            </a:r>
          </a:p>
        </p:txBody>
      </p:sp>
      <p:sp>
        <p:nvSpPr>
          <p:cNvPr id="28675" name="Text Box 3"/>
          <p:cNvSpPr txBox="1"/>
          <p:nvPr/>
        </p:nvSpPr>
        <p:spPr>
          <a:xfrm>
            <a:off x="457200" y="4495800"/>
            <a:ext cx="8458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CC3300"/>
                </a:solidFill>
                <a:latin typeface="Times New Roman" panose="02020603050405020304" pitchFamily="18" charset="0"/>
              </a:rPr>
              <a:t>It is interesting to play in the snow in winter.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540" y="711835"/>
            <a:ext cx="8770620" cy="5775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i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What do you like about the four seasons? Cpmplete the first four sentences. Then add your own sentences to the list.</a:t>
            </a: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Feeling about the four seasons.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1. It is ______ to see plants start to grow in spring.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2. It is ______ to go to the beach in summer.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3. _________ to look at the colours of the leaves in autumn.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4. _________ to put on thick clothes in winter.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_______________________________________________________________________________________________________________________________________________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idx="4294967295"/>
          </p:nvPr>
        </p:nvSpPr>
        <p:spPr>
          <a:xfrm>
            <a:off x="0" y="1136650"/>
            <a:ext cx="9144000" cy="5029967"/>
          </a:xfrm>
        </p:spPr>
        <p:txBody>
          <a:bodyPr vert="horz" wrap="square" anchor="t"/>
          <a:lstStyle/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sz="3000" b="1" noProof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一</a:t>
            </a:r>
            <a:r>
              <a:rPr lang="en-US" altLang="zh-CN" sz="3000" b="1" noProof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en-US" sz="3000" b="1" noProof="0" dirty="0" err="1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用括号内所给单词的正确形式填空</a:t>
            </a:r>
            <a:r>
              <a:rPr lang="en-US" sz="3000" b="1" noProof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The accident happened on a ________(snow) 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cold night.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</a:t>
            </a:r>
            <a:r>
              <a:rPr lang="en-US" altLang="zh-CN" sz="3000" dirty="0" err="1">
                <a:latin typeface="Times New Roman" panose="02020603050405020304" pitchFamily="18" charset="0"/>
              </a:rPr>
              <a:t>Mr</a:t>
            </a:r>
            <a:r>
              <a:rPr lang="en-US" altLang="zh-CN" sz="3000" dirty="0">
                <a:latin typeface="Times New Roman" panose="02020603050405020304" pitchFamily="18" charset="0"/>
              </a:rPr>
              <a:t> Chan is ________ (friend) to us.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We should give more help to the ________(</a:t>
            </a:r>
            <a:r>
              <a:rPr lang="en-US" altLang="zh-CN" sz="3000" dirty="0" err="1">
                <a:latin typeface="Times New Roman" panose="02020603050405020304" pitchFamily="18" charset="0"/>
              </a:rPr>
              <a:t>oldly</a:t>
            </a:r>
            <a:r>
              <a:rPr lang="en-US" altLang="zh-CN" sz="3000" dirty="0">
                <a:latin typeface="Times New Roman" panose="02020603050405020304" pitchFamily="18" charset="0"/>
              </a:rPr>
              <a:t>).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It's ________ (danger) to play basketball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on the road.</a:t>
            </a:r>
          </a:p>
          <a:p>
            <a:pPr marL="609600" indent="-609600"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It is ________ (easily) to understand the story.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33796" name="Rectangle 4"/>
          <p:cNvSpPr/>
          <p:nvPr/>
        </p:nvSpPr>
        <p:spPr>
          <a:xfrm>
            <a:off x="1427531" y="5015052"/>
            <a:ext cx="1143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easy</a:t>
            </a:r>
          </a:p>
        </p:txBody>
      </p:sp>
      <p:sp>
        <p:nvSpPr>
          <p:cNvPr id="33797" name="Rectangle 5"/>
          <p:cNvSpPr/>
          <p:nvPr/>
        </p:nvSpPr>
        <p:spPr>
          <a:xfrm>
            <a:off x="5067300" y="1750060"/>
            <a:ext cx="1188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snowy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8" name="Rectangle 6"/>
          <p:cNvSpPr/>
          <p:nvPr/>
        </p:nvSpPr>
        <p:spPr>
          <a:xfrm>
            <a:off x="2643505" y="2762885"/>
            <a:ext cx="1404552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friendly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9" name="Rectangle 7"/>
          <p:cNvSpPr/>
          <p:nvPr/>
        </p:nvSpPr>
        <p:spPr>
          <a:xfrm>
            <a:off x="5897245" y="3284855"/>
            <a:ext cx="676788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old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800" name="Rectangle 8"/>
          <p:cNvSpPr/>
          <p:nvPr/>
        </p:nvSpPr>
        <p:spPr>
          <a:xfrm>
            <a:off x="1115616" y="3933056"/>
            <a:ext cx="1766830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dangerous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  <p:bldP spid="33798" grpId="0"/>
      <p:bldP spid="33799" grpId="0"/>
      <p:bldP spid="3380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609600"/>
            <a:ext cx="8027988" cy="5715000"/>
          </a:xfrm>
        </p:spPr>
        <p:txBody>
          <a:bodyPr vert="horz"/>
          <a:lstStyle/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二</a:t>
            </a:r>
            <a:r>
              <a:rPr lang="en-US" altLang="zh-CN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选择最佳答案填空。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)1. I love to go around the garden in spring 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because the flowers smell so ______.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well 		          B. nice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wonderfully 	          D. nicely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)2. There is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</a:t>
            </a:r>
            <a:r>
              <a:rPr lang="en-US" altLang="zh-CN" sz="2800">
                <a:latin typeface="Times New Roman" panose="02020603050405020304" pitchFamily="18" charset="0"/>
              </a:rPr>
              <a:t> in the film. It is boring.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interesting nothing	B. interesting anything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anything interesting	D. nothing interesting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)3. He is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</a:t>
            </a:r>
            <a:r>
              <a:rPr lang="en-US" altLang="zh-CN" sz="2800">
                <a:latin typeface="Times New Roman" panose="02020603050405020304" pitchFamily="18" charset="0"/>
              </a:rPr>
              <a:t> to carry the heavy box.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strongly enough		B. enough strong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strong enough		D. enough strongly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4821" name="Rectangle 5"/>
          <p:cNvSpPr/>
          <p:nvPr/>
        </p:nvSpPr>
        <p:spPr>
          <a:xfrm>
            <a:off x="217805" y="117284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22" name="Rectangle 6"/>
          <p:cNvSpPr/>
          <p:nvPr/>
        </p:nvSpPr>
        <p:spPr>
          <a:xfrm>
            <a:off x="208280" y="316801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23" name="Rectangle 7"/>
          <p:cNvSpPr/>
          <p:nvPr/>
        </p:nvSpPr>
        <p:spPr>
          <a:xfrm>
            <a:off x="208280" y="482536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914400"/>
            <a:ext cx="8153400" cy="5638800"/>
          </a:xfrm>
        </p:spPr>
        <p:txBody>
          <a:bodyPr vert="horz">
            <a:normAutofit fontScale="90000" lnSpcReduction="20000"/>
          </a:bodyPr>
          <a:lstStyle/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(    )4.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is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things like that. You may hurt yourself.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A. It, dangerous to cut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B. That, dangerously to cut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C. It, dangerous cutting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D. This, dangerously cutting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(    )5. My father is busy today. He has to do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A. anything important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B. something important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C. important anything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D. important something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(    )6. It's very nice 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______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Mary to help me with my </a:t>
            </a:r>
            <a:endParaRPr kumimoji="0" lang="en-US" altLang="zh-C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          </a:t>
            </a:r>
            <a:r>
              <a:rPr kumimoji="0" lang="en-US" altLang="zh-CN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Maths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</a:p>
          <a:p>
            <a:pPr marL="274320" marR="0" lvl="0" indent="-274320" algn="l" defTabSz="914400" rt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	A. in 		B. to 		C. of 		D. for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35845" name="Rectangle 5"/>
          <p:cNvSpPr/>
          <p:nvPr/>
        </p:nvSpPr>
        <p:spPr>
          <a:xfrm>
            <a:off x="132080" y="889992"/>
            <a:ext cx="444352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35846" name="Rectangle 6"/>
          <p:cNvSpPr/>
          <p:nvPr/>
        </p:nvSpPr>
        <p:spPr>
          <a:xfrm>
            <a:off x="151130" y="3219807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35847" name="Rectangle 7"/>
          <p:cNvSpPr/>
          <p:nvPr/>
        </p:nvSpPr>
        <p:spPr>
          <a:xfrm>
            <a:off x="132080" y="5157192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6" grpId="0"/>
      <p:bldP spid="3584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内容占位符 2"/>
          <p:cNvSpPr>
            <a:spLocks noGrp="1"/>
          </p:cNvSpPr>
          <p:nvPr>
            <p:ph idx="4294967295"/>
          </p:nvPr>
        </p:nvSpPr>
        <p:spPr>
          <a:xfrm>
            <a:off x="323528" y="533400"/>
            <a:ext cx="8820472" cy="5715000"/>
          </a:xfrm>
        </p:spPr>
        <p:txBody>
          <a:bodyPr vert="horz" wrap="square" anchor="t"/>
          <a:lstStyle/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三</a:t>
            </a:r>
            <a:r>
              <a:rPr lang="en-US" altLang="zh-CN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en-US" sz="2800" b="1" noProof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根据中文意思完成句子。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难道你们不知道横过这条繁忙的马路是危险的吗？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Don't you know that ____ ____ dangerous ____ ____ across the busy road?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多读书是有益的。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It ____ ____ ____ ____ more books.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听到这个消息时，汤姆感到伤心。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Tom ____ ____ when he heard the news.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每天做运动是很重要的。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It ____ ____ ____ ____ exercise every day.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</a:rPr>
              <a:t>这个雪糕真美味。</a:t>
            </a:r>
          </a:p>
          <a:p>
            <a:pPr fontAlgn="auto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The ice cream ____ so ____ 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" name="Rectangle 5"/>
          <p:cNvSpPr/>
          <p:nvPr/>
        </p:nvSpPr>
        <p:spPr>
          <a:xfrm>
            <a:off x="3635823" y="1613535"/>
            <a:ext cx="5202742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   it       is                      to     go</a:t>
            </a:r>
          </a:p>
        </p:txBody>
      </p:sp>
      <p:sp>
        <p:nvSpPr>
          <p:cNvPr id="5" name="Rectangle 5"/>
          <p:cNvSpPr/>
          <p:nvPr/>
        </p:nvSpPr>
        <p:spPr>
          <a:xfrm>
            <a:off x="944452" y="5201285"/>
            <a:ext cx="3917426" cy="523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is important to take/do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9728" y="4159250"/>
            <a:ext cx="1682572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felt    sad</a:t>
            </a:r>
          </a:p>
        </p:txBody>
      </p:sp>
      <p:sp>
        <p:nvSpPr>
          <p:cNvPr id="7" name="Rectangle 5"/>
          <p:cNvSpPr/>
          <p:nvPr/>
        </p:nvSpPr>
        <p:spPr>
          <a:xfrm>
            <a:off x="1188455" y="3131185"/>
            <a:ext cx="330099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is   good     to   read</a:t>
            </a:r>
          </a:p>
        </p:txBody>
      </p:sp>
      <p:sp>
        <p:nvSpPr>
          <p:cNvPr id="8" name="Rectangle 5"/>
          <p:cNvSpPr/>
          <p:nvPr/>
        </p:nvSpPr>
        <p:spPr>
          <a:xfrm>
            <a:off x="2757699" y="6129655"/>
            <a:ext cx="3604366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tastes    good/delicious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9</TotalTime>
  <Words>1385</Words>
  <Application>Microsoft Office PowerPoint</Application>
  <PresentationFormat>全屏显示(4:3)</PresentationFormat>
  <Paragraphs>258</Paragraphs>
  <Slides>40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1" baseType="lpstr">
      <vt:lpstr>Grammar模板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Things to remember</vt:lpstr>
      <vt:lpstr>PowerPoint 演示文稿</vt:lpstr>
      <vt:lpstr>PowerPoint 演示文稿</vt:lpstr>
      <vt:lpstr>Look the pictures. Complete the sentences with the words from the box.</vt:lpstr>
      <vt:lpstr>PowerPoint 演示文稿</vt:lpstr>
      <vt:lpstr>PowerPoint 演示文稿</vt:lpstr>
      <vt:lpstr>Complete the senences with the adjectives forms of the words in brackets.</vt:lpstr>
      <vt:lpstr>PowerPoint 演示文稿</vt:lpstr>
      <vt:lpstr>PowerPoint 演示文稿</vt:lpstr>
      <vt:lpstr>PowerPoint 演示文稿</vt:lpstr>
      <vt:lpstr>Work out the rule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User</cp:lastModifiedBy>
  <cp:revision>30</cp:revision>
  <dcterms:created xsi:type="dcterms:W3CDTF">2017-06-01T06:47:00Z</dcterms:created>
  <dcterms:modified xsi:type="dcterms:W3CDTF">2018-08-15T08:06:48Z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