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93" d="100"/>
          <a:sy n="93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0178" name="页眉占位符 5017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50179" name="日期占位符 5017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50180" name="幻灯片图像占位符 50179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0181" name="文本占位符 50180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0182" name="页脚占位符 5018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50183" name="灯片编号占位符 5018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file:///C:\Users\Administrator\Desktop\&#22320;&#29699;&#20844;&#36716;&#23039;&#24577;%5b&#26631;&#28165;&#29256;%5d.avi" TargetMode="Externa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6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9.bin"/><Relationship Id="rId8" Type="http://schemas.openxmlformats.org/officeDocument/2006/relationships/image" Target="../media/image12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9.wmf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13.wmf"/><Relationship Id="rId1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2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文本框 79873"/>
          <p:cNvSpPr txBox="1"/>
          <p:nvPr/>
        </p:nvSpPr>
        <p:spPr>
          <a:xfrm>
            <a:off x="611188" y="2349500"/>
            <a:ext cx="734536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8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第十九章    一次函数</a:t>
            </a:r>
            <a:endParaRPr lang="zh-CN" altLang="en-US" sz="4800" dirty="0">
              <a:latin typeface="Arial" panose="020B0604020202020204" pitchFamily="34" charset="0"/>
            </a:endParaRPr>
          </a:p>
        </p:txBody>
      </p:sp>
      <p:sp>
        <p:nvSpPr>
          <p:cNvPr id="79875" name="Text Box 3"/>
          <p:cNvSpPr txBox="1"/>
          <p:nvPr/>
        </p:nvSpPr>
        <p:spPr>
          <a:xfrm>
            <a:off x="3581400" y="381000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</a:rPr>
              <a:t>新课课件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2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ntr" presetSubtype="1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 bldLvl="0"/>
      <p:bldP spid="79874" grpId="1" bldLvl="0"/>
      <p:bldP spid="79874" grpId="2" bldLvl="0"/>
      <p:bldP spid="79875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1116013" y="692150"/>
            <a:ext cx="6623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200" dirty="0">
                <a:latin typeface="Arial" panose="020B0604020202020204" pitchFamily="34" charset="0"/>
                <a:ea typeface="文鼎习字体" charset="-122"/>
              </a:rPr>
              <a:t>课前热身</a:t>
            </a:r>
            <a:r>
              <a:rPr lang="en-US" altLang="zh-CN" sz="3200" dirty="0">
                <a:latin typeface="Arial" panose="020B0604020202020204" pitchFamily="34" charset="0"/>
                <a:ea typeface="文鼎习字体" charset="-122"/>
              </a:rPr>
              <a:t>——</a:t>
            </a:r>
            <a:r>
              <a:rPr lang="zh-CN" altLang="en-US" sz="3200" dirty="0">
                <a:solidFill>
                  <a:srgbClr val="3333FF"/>
                </a:solidFill>
                <a:latin typeface="Arial" panose="020B0604020202020204" pitchFamily="34" charset="0"/>
                <a:ea typeface="张海山锐线体简" charset="-122"/>
              </a:rPr>
              <a:t>体验“万物皆变”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0899" name="文本框 80898"/>
          <p:cNvSpPr txBox="1"/>
          <p:nvPr/>
        </p:nvSpPr>
        <p:spPr>
          <a:xfrm>
            <a:off x="900113" y="1484313"/>
            <a:ext cx="68040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latin typeface="Arial" panose="020B0604020202020204" pitchFamily="34" charset="0"/>
              </a:rPr>
              <a:t>1.</a:t>
            </a:r>
            <a:r>
              <a:rPr lang="zh-CN" altLang="en-US" sz="2400" dirty="0">
                <a:latin typeface="Arial" panose="020B0604020202020204" pitchFamily="34" charset="0"/>
              </a:rPr>
              <a:t>地球在宇宙的固定位置吗？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80900" name="文本框 80899"/>
          <p:cNvSpPr txBox="1"/>
          <p:nvPr/>
        </p:nvSpPr>
        <p:spPr>
          <a:xfrm>
            <a:off x="900113" y="3573463"/>
            <a:ext cx="5329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latin typeface="Arial" panose="020B0604020202020204" pitchFamily="34" charset="0"/>
              </a:rPr>
              <a:t>2.</a:t>
            </a:r>
            <a:r>
              <a:rPr lang="zh-CN" altLang="en-US" sz="2400" dirty="0">
                <a:latin typeface="Arial" panose="020B0604020202020204" pitchFamily="34" charset="0"/>
              </a:rPr>
              <a:t>山上的温度和山下温度一样吗？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80901" name="文本框 80900"/>
          <p:cNvSpPr txBox="1"/>
          <p:nvPr/>
        </p:nvSpPr>
        <p:spPr>
          <a:xfrm>
            <a:off x="828675" y="4437063"/>
            <a:ext cx="549275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latin typeface="Arial" panose="020B0604020202020204" pitchFamily="34" charset="0"/>
              </a:rPr>
              <a:t>3.</a:t>
            </a:r>
            <a:r>
              <a:rPr lang="zh-CN" altLang="en-US" sz="2400" dirty="0">
                <a:latin typeface="Arial" panose="020B0604020202020204" pitchFamily="34" charset="0"/>
              </a:rPr>
              <a:t>那你们能说说树的高度与树的年龄有什么关系呢？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80902" name="文本框 80901"/>
          <p:cNvSpPr txBox="1"/>
          <p:nvPr/>
        </p:nvSpPr>
        <p:spPr>
          <a:xfrm>
            <a:off x="4365625" y="2135188"/>
            <a:ext cx="30146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3333FF"/>
                </a:solidFill>
                <a:latin typeface="Arial" panose="020B0604020202020204" pitchFamily="34" charset="0"/>
              </a:rPr>
              <a:t>地球的位置随着时间的变化而变化</a:t>
            </a:r>
            <a:r>
              <a:rPr lang="en-US" altLang="zh-CN" sz="2000" b="1" dirty="0">
                <a:solidFill>
                  <a:srgbClr val="3333FF"/>
                </a:solidFill>
                <a:latin typeface="Arial" panose="020B0604020202020204" pitchFamily="34" charset="0"/>
              </a:rPr>
              <a:t>.</a:t>
            </a:r>
            <a:endParaRPr lang="zh-CN" altLang="en-US" sz="2000" b="1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pic>
        <p:nvPicPr>
          <p:cNvPr id="80903" name="图片 80902" descr="200603151111105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7538" y="3141663"/>
            <a:ext cx="4686300" cy="3313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4" name="文本框 80903"/>
          <p:cNvSpPr txBox="1"/>
          <p:nvPr/>
        </p:nvSpPr>
        <p:spPr>
          <a:xfrm>
            <a:off x="1116013" y="4005263"/>
            <a:ext cx="1079500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dirty="0">
                <a:latin typeface="Arial" panose="020B0604020202020204" pitchFamily="34" charset="0"/>
              </a:rPr>
              <a:t>如右图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0905" name="线形标注 1 80904"/>
          <p:cNvSpPr/>
          <p:nvPr/>
        </p:nvSpPr>
        <p:spPr>
          <a:xfrm>
            <a:off x="7312025" y="1009650"/>
            <a:ext cx="1797050" cy="1916113"/>
          </a:xfrm>
          <a:prstGeom prst="borderCallout1">
            <a:avLst>
              <a:gd name="adj1" fmla="val 5968"/>
              <a:gd name="adj2" fmla="val -4245"/>
              <a:gd name="adj3" fmla="val 166213"/>
              <a:gd name="adj4" fmla="val -300213"/>
            </a:avLst>
          </a:prstGeom>
          <a:solidFill>
            <a:schemeClr val="accent1"/>
          </a:solidFill>
          <a:ln w="19050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标注：点击第一次“如右图”出现图，再点击一次，消失；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0906" name="圆角矩形标注 80905"/>
          <p:cNvSpPr/>
          <p:nvPr/>
        </p:nvSpPr>
        <p:spPr>
          <a:xfrm>
            <a:off x="1404938" y="5373688"/>
            <a:ext cx="2951162" cy="935037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>
              <a:buFont typeface="Arial" panose="020B0604020202020204" pitchFamily="34" charset="0"/>
            </a:pPr>
            <a:r>
              <a:rPr lang="zh-CN" alt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你还能说一些生活中，</a:t>
            </a:r>
            <a:endParaRPr lang="zh-CN" altLang="en-US" sz="2000" b="1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一个量随另一个量的</a:t>
            </a:r>
            <a:endParaRPr lang="zh-CN" altLang="en-US" sz="2000" b="1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变化而变化的现象吗？</a:t>
            </a:r>
            <a:endParaRPr lang="zh-CN" altLang="en-US" sz="2000" b="1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80907" name="动作按钮: 影片 80906">
            <a:hlinkClick r:id="rId2" action="ppaction://hlinkfile"/>
          </p:cNvPr>
          <p:cNvSpPr/>
          <p:nvPr/>
        </p:nvSpPr>
        <p:spPr>
          <a:xfrm>
            <a:off x="971550" y="2349500"/>
            <a:ext cx="576263" cy="504825"/>
          </a:xfrm>
          <a:prstGeom prst="actionButtonMovie">
            <a:avLst/>
          </a:prstGeom>
          <a:solidFill>
            <a:schemeClr val="accent1"/>
          </a:solidFill>
          <a:ln w="1905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0908" name="文本框 80907"/>
          <p:cNvSpPr txBox="1"/>
          <p:nvPr/>
        </p:nvSpPr>
        <p:spPr>
          <a:xfrm>
            <a:off x="1619250" y="2205038"/>
            <a:ext cx="140335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dirty="0">
                <a:solidFill>
                  <a:srgbClr val="CC0000"/>
                </a:solidFill>
                <a:latin typeface="Arial" panose="020B0604020202020204" pitchFamily="34" charset="0"/>
              </a:rPr>
              <a:t>若点击，不能正常播放，请手动打开动画</a:t>
            </a:r>
            <a:r>
              <a:rPr lang="en-US" altLang="zh-CN" dirty="0">
                <a:solidFill>
                  <a:srgbClr val="CC0000"/>
                </a:solidFill>
                <a:latin typeface="Arial" panose="020B0604020202020204" pitchFamily="34" charset="0"/>
              </a:rPr>
              <a:t>.</a:t>
            </a:r>
            <a:endParaRPr lang="zh-CN" altLang="en-US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2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09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904"/>
                  </p:tgtEl>
                </p:cond>
              </p:nextCondLst>
            </p:seq>
          </p:childTnLst>
        </p:cTn>
      </p:par>
    </p:tnLst>
    <p:bldLst>
      <p:bldP spid="80898" grpId="0" bldLvl="0"/>
      <p:bldP spid="80898" grpId="1" bldLvl="0"/>
      <p:bldP spid="80898" grpId="2" bldLvl="0"/>
      <p:bldP spid="80899" grpId="0" bldLvl="0"/>
      <p:bldP spid="80900" grpId="0" bldLvl="0"/>
      <p:bldP spid="80901" grpId="0" bldLvl="0"/>
      <p:bldP spid="80902" grpId="0" bldLvl="0"/>
      <p:bldP spid="80904" grpId="0" bldLvl="0"/>
      <p:bldP spid="80906" grpId="0" bldLvl="0" animBg="1"/>
      <p:bldP spid="80908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文本框 81921"/>
          <p:cNvSpPr txBox="1"/>
          <p:nvPr/>
        </p:nvSpPr>
        <p:spPr>
          <a:xfrm>
            <a:off x="828675" y="1341438"/>
            <a:ext cx="7416800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1923" name="文本框 81922"/>
          <p:cNvSpPr txBox="1"/>
          <p:nvPr/>
        </p:nvSpPr>
        <p:spPr>
          <a:xfrm>
            <a:off x="692150" y="715963"/>
            <a:ext cx="64008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1924" name="文本框 81923"/>
          <p:cNvSpPr txBox="1"/>
          <p:nvPr/>
        </p:nvSpPr>
        <p:spPr>
          <a:xfrm>
            <a:off x="850900" y="649288"/>
            <a:ext cx="75374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1925" name="文本框 81924"/>
          <p:cNvSpPr txBox="1"/>
          <p:nvPr/>
        </p:nvSpPr>
        <p:spPr>
          <a:xfrm>
            <a:off x="684213" y="1917700"/>
            <a:ext cx="7345362" cy="825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en-US" altLang="zh-CN" sz="48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19.1.1    </a:t>
            </a:r>
            <a:r>
              <a:rPr lang="zh-CN" altLang="en-US" sz="48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变量与函数</a:t>
            </a:r>
            <a:endParaRPr lang="zh-CN" altLang="en-US" sz="4800" dirty="0">
              <a:latin typeface="Arial" panose="020B0604020202020204" pitchFamily="34" charset="0"/>
            </a:endParaRPr>
          </a:p>
        </p:txBody>
      </p:sp>
      <p:sp>
        <p:nvSpPr>
          <p:cNvPr id="81926" name="文本框 81925"/>
          <p:cNvSpPr txBox="1"/>
          <p:nvPr/>
        </p:nvSpPr>
        <p:spPr>
          <a:xfrm>
            <a:off x="3563938" y="3860800"/>
            <a:ext cx="55895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研究：</a:t>
            </a:r>
            <a:r>
              <a:rPr lang="zh-CN" altLang="en-US" sz="2400" b="1" dirty="0">
                <a:solidFill>
                  <a:srgbClr val="006600"/>
                </a:solidFill>
                <a:latin typeface="Arial" panose="020B0604020202020204" pitchFamily="34" charset="0"/>
              </a:rPr>
              <a:t>两个量之间的变化关系</a:t>
            </a:r>
            <a:endParaRPr lang="zh-CN" altLang="en-US" sz="2400" b="1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81927" name="文本框 81926"/>
          <p:cNvSpPr txBox="1"/>
          <p:nvPr/>
        </p:nvSpPr>
        <p:spPr>
          <a:xfrm>
            <a:off x="2771775" y="2852738"/>
            <a:ext cx="4537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课时</a:t>
            </a: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：变量与常量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2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 bldLvl="0"/>
      <p:bldP spid="81925" grpId="1" bldLvl="0"/>
      <p:bldP spid="81925" grpId="2" bldLvl="0"/>
      <p:bldP spid="81926" grpId="0" bldLvl="0"/>
      <p:bldP spid="81927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文本框 82945"/>
          <p:cNvSpPr txBox="1"/>
          <p:nvPr/>
        </p:nvSpPr>
        <p:spPr>
          <a:xfrm>
            <a:off x="828675" y="549275"/>
            <a:ext cx="7343775" cy="700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一、认识变量与常量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82947" name="横卷形 82946"/>
          <p:cNvSpPr/>
          <p:nvPr/>
        </p:nvSpPr>
        <p:spPr>
          <a:xfrm>
            <a:off x="684213" y="1268413"/>
            <a:ext cx="1079500" cy="649287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做一做</a:t>
            </a:r>
            <a:endParaRPr lang="zh-CN" altLang="en-US" sz="2400" b="1" dirty="0">
              <a:solidFill>
                <a:srgbClr val="9933FF"/>
              </a:solidFill>
              <a:latin typeface="Arial" panose="020B0604020202020204" pitchFamily="34" charset="0"/>
            </a:endParaRPr>
          </a:p>
        </p:txBody>
      </p:sp>
      <p:sp>
        <p:nvSpPr>
          <p:cNvPr id="82948" name="文本框 82947"/>
          <p:cNvSpPr txBox="1"/>
          <p:nvPr/>
        </p:nvSpPr>
        <p:spPr>
          <a:xfrm>
            <a:off x="755650" y="1844675"/>
            <a:ext cx="75755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</a:t>
            </a:r>
            <a:r>
              <a:rPr lang="en-US" altLang="zh-CN" sz="2000" dirty="0">
                <a:latin typeface="Arial" panose="020B0604020202020204" pitchFamily="34" charset="0"/>
              </a:rPr>
              <a:t>1</a:t>
            </a:r>
            <a:r>
              <a:rPr lang="zh-CN" altLang="en-US" sz="2000" dirty="0">
                <a:latin typeface="Arial" panose="020B0604020202020204" pitchFamily="34" charset="0"/>
              </a:rPr>
              <a:t>）汽车以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000" dirty="0">
                <a:latin typeface="Times New Roman" panose="02020603050405020304" pitchFamily="18" charset="0"/>
              </a:rPr>
              <a:t>km/h</a:t>
            </a:r>
            <a:r>
              <a:rPr lang="zh-CN" altLang="en-US" sz="2000" dirty="0">
                <a:latin typeface="Arial" panose="020B0604020202020204" pitchFamily="34" charset="0"/>
              </a:rPr>
              <a:t>的速度匀速行驶，行驶路程为</a:t>
            </a:r>
            <a:r>
              <a:rPr lang="zh-CN" altLang="en-US" sz="2000" i="1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000" dirty="0">
                <a:latin typeface="Times New Roman" panose="02020603050405020304" pitchFamily="18" charset="0"/>
              </a:rPr>
              <a:t> km</a:t>
            </a:r>
            <a:r>
              <a:rPr lang="zh-CN" altLang="en-US" sz="2000" dirty="0">
                <a:latin typeface="Arial" panose="020B0604020202020204" pitchFamily="34" charset="0"/>
              </a:rPr>
              <a:t>，行驶时间为</a:t>
            </a:r>
            <a:r>
              <a:rPr lang="zh-CN" altLang="en-US" sz="2000" b="1" dirty="0">
                <a:latin typeface="Arial" panose="020B0604020202020204" pitchFamily="34" charset="0"/>
              </a:rPr>
              <a:t> 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000" dirty="0">
                <a:latin typeface="Times New Roman" panose="02020603050405020304" pitchFamily="18" charset="0"/>
              </a:rPr>
              <a:t> h.</a:t>
            </a:r>
            <a:r>
              <a:rPr lang="zh-CN" altLang="en-US" sz="2000" dirty="0">
                <a:latin typeface="Arial" panose="020B0604020202020204" pitchFamily="34" charset="0"/>
              </a:rPr>
              <a:t>填写表格，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Arial" panose="020B0604020202020204" pitchFamily="34" charset="0"/>
              </a:rPr>
              <a:t>的值随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000" dirty="0">
                <a:latin typeface="Arial" panose="020B0604020202020204" pitchFamily="34" charset="0"/>
              </a:rPr>
              <a:t> </a:t>
            </a:r>
            <a:r>
              <a:rPr lang="zh-CN" altLang="en-US" sz="2000" dirty="0">
                <a:latin typeface="Arial" panose="020B0604020202020204" pitchFamily="34" charset="0"/>
              </a:rPr>
              <a:t>的值的变化而变化吗？</a:t>
            </a:r>
            <a:endParaRPr lang="zh-CN" altLang="en-US" sz="2000" dirty="0">
              <a:latin typeface="Arial" panose="020B0604020202020204" pitchFamily="34" charset="0"/>
            </a:endParaRPr>
          </a:p>
        </p:txBody>
      </p:sp>
      <p:graphicFrame>
        <p:nvGraphicFramePr>
          <p:cNvPr id="82949" name="表格 82948"/>
          <p:cNvGraphicFramePr/>
          <p:nvPr/>
        </p:nvGraphicFramePr>
        <p:xfrm>
          <a:off x="3419475" y="2636838"/>
          <a:ext cx="4679950" cy="1584325"/>
        </p:xfrm>
        <a:graphic>
          <a:graphicData uri="http://schemas.openxmlformats.org/drawingml/2006/table">
            <a:tbl>
              <a:tblPr/>
              <a:tblGrid>
                <a:gridCol w="779463"/>
                <a:gridCol w="781050"/>
                <a:gridCol w="779462"/>
                <a:gridCol w="779463"/>
                <a:gridCol w="781050"/>
                <a:gridCol w="779462"/>
              </a:tblGrid>
              <a:tr h="8064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i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t</a:t>
                      </a: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 /h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5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7778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s</a:t>
                      </a:r>
                      <a:r>
                        <a:rPr lang="en-US" altLang="zh-CN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/km</a:t>
                      </a: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82994" name="文本框 82993"/>
          <p:cNvSpPr txBox="1"/>
          <p:nvPr/>
        </p:nvSpPr>
        <p:spPr>
          <a:xfrm>
            <a:off x="4284663" y="3717925"/>
            <a:ext cx="48101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60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82995" name="文本框 82994"/>
          <p:cNvSpPr txBox="1"/>
          <p:nvPr/>
        </p:nvSpPr>
        <p:spPr>
          <a:xfrm>
            <a:off x="5076825" y="3711575"/>
            <a:ext cx="576263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120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82996" name="文本框 82995"/>
          <p:cNvSpPr txBox="1"/>
          <p:nvPr/>
        </p:nvSpPr>
        <p:spPr>
          <a:xfrm>
            <a:off x="5795963" y="371792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180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82997" name="文本框 82996"/>
          <p:cNvSpPr txBox="1"/>
          <p:nvPr/>
        </p:nvSpPr>
        <p:spPr>
          <a:xfrm>
            <a:off x="6588125" y="371792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240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82998" name="文本框 82997"/>
          <p:cNvSpPr txBox="1"/>
          <p:nvPr/>
        </p:nvSpPr>
        <p:spPr>
          <a:xfrm>
            <a:off x="7380288" y="371792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300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82999" name="文本框 82998"/>
          <p:cNvSpPr txBox="1"/>
          <p:nvPr/>
        </p:nvSpPr>
        <p:spPr>
          <a:xfrm>
            <a:off x="684213" y="4365625"/>
            <a:ext cx="77501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）电影票的售价为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第一场售出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张票，第二场售出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205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张票，第三场售出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310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张票，三场电影的票房收入各多少元？设一场电影售出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张票，票房收入为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元，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的值随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的值的变化而变化吗？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3000" name="文本框 82999"/>
          <p:cNvSpPr txBox="1"/>
          <p:nvPr/>
        </p:nvSpPr>
        <p:spPr>
          <a:xfrm>
            <a:off x="1044575" y="3502025"/>
            <a:ext cx="215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latin typeface="Times New Roman" panose="02020603050405020304" pitchFamily="18" charset="0"/>
              </a:rPr>
              <a:t>得：</a:t>
            </a:r>
            <a:r>
              <a:rPr lang="en-US" altLang="zh-CN" sz="2400" i="1" dirty="0">
                <a:latin typeface="Times New Roman" panose="02020603050405020304" pitchFamily="18" charset="0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</a:rPr>
              <a:t>=60</a:t>
            </a:r>
            <a:r>
              <a:rPr lang="en-US" altLang="zh-CN" sz="2400" i="1" dirty="0">
                <a:latin typeface="Times New Roman" panose="02020603050405020304" pitchFamily="18" charset="0"/>
              </a:rPr>
              <a:t>t</a:t>
            </a:r>
            <a:endParaRPr lang="en-US" altLang="zh-CN" sz="2400" i="1" dirty="0">
              <a:latin typeface="Times New Roman" panose="02020603050405020304" pitchFamily="18" charset="0"/>
            </a:endParaRPr>
          </a:p>
        </p:txBody>
      </p:sp>
      <p:sp>
        <p:nvSpPr>
          <p:cNvPr id="83001" name="文本框 83000"/>
          <p:cNvSpPr txBox="1"/>
          <p:nvPr/>
        </p:nvSpPr>
        <p:spPr>
          <a:xfrm>
            <a:off x="2484438" y="5589588"/>
            <a:ext cx="3470275" cy="395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的值随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的值的变化而变化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3002" name="文本框 83001"/>
          <p:cNvSpPr txBox="1"/>
          <p:nvPr/>
        </p:nvSpPr>
        <p:spPr>
          <a:xfrm>
            <a:off x="971550" y="2781300"/>
            <a:ext cx="239712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</a:rPr>
              <a:t>解</a:t>
            </a:r>
            <a:r>
              <a:rPr lang="zh-CN" altLang="en-US" dirty="0">
                <a:latin typeface="Arial" panose="020B0604020202020204" pitchFamily="34" charset="0"/>
              </a:rPr>
              <a:t>   根据：</a:t>
            </a:r>
            <a:endParaRPr lang="zh-CN" altLang="en-US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dirty="0">
                <a:latin typeface="Arial" panose="020B0604020202020204" pitchFamily="34" charset="0"/>
              </a:rPr>
              <a:t>路程</a:t>
            </a:r>
            <a:r>
              <a:rPr lang="en-US" altLang="zh-CN" dirty="0">
                <a:latin typeface="Arial" panose="020B0604020202020204" pitchFamily="34" charset="0"/>
              </a:rPr>
              <a:t>=</a:t>
            </a:r>
            <a:r>
              <a:rPr lang="zh-CN" altLang="en-US" dirty="0">
                <a:latin typeface="Arial" panose="020B0604020202020204" pitchFamily="34" charset="0"/>
              </a:rPr>
              <a:t>速度</a:t>
            </a:r>
            <a:r>
              <a:rPr lang="en-US" altLang="zh-CN" dirty="0"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zh-CN" altLang="en-US" dirty="0">
                <a:latin typeface="Arial" panose="020B0604020202020204" pitchFamily="34" charset="0"/>
                <a:sym typeface="Arial" panose="020B0604020202020204" pitchFamily="34" charset="0"/>
              </a:rPr>
              <a:t>时间，</a:t>
            </a:r>
            <a:endParaRPr lang="zh-CN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2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830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830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83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83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830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830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83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83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82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8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829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829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829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8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3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3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3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3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bldLvl="0"/>
      <p:bldP spid="82946" grpId="1" bldLvl="0"/>
      <p:bldP spid="82946" grpId="2" bldLvl="0"/>
      <p:bldP spid="82947" grpId="0" bldLvl="0"/>
      <p:bldP spid="82947" grpId="1" bldLvl="0" animBg="1"/>
      <p:bldP spid="82948" grpId="0" bldLvl="0"/>
      <p:bldP spid="82994" grpId="0" bldLvl="0"/>
      <p:bldP spid="82995" grpId="0" bldLvl="0"/>
      <p:bldP spid="82996" grpId="0" bldLvl="0"/>
      <p:bldP spid="82997" grpId="0" bldLvl="0"/>
      <p:bldP spid="82998" grpId="0" bldLvl="0"/>
      <p:bldP spid="82998" grpId="1" bldLvl="0"/>
      <p:bldP spid="82999" grpId="0" bldLvl="0"/>
      <p:bldP spid="83000" grpId="0" bldLvl="0"/>
      <p:bldP spid="83001" grpId="0" bldLvl="0"/>
      <p:bldP spid="83002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文本框 83969"/>
          <p:cNvSpPr txBox="1"/>
          <p:nvPr/>
        </p:nvSpPr>
        <p:spPr>
          <a:xfrm>
            <a:off x="828675" y="549275"/>
            <a:ext cx="7343775" cy="700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一、认识变量与常量</a:t>
            </a:r>
            <a:endParaRPr lang="zh-CN" altLang="en-US" sz="4000" dirty="0">
              <a:solidFill>
                <a:srgbClr val="0066FF"/>
              </a:solidFill>
              <a:latin typeface="Arial" panose="020B0604020202020204" pitchFamily="34" charset="0"/>
              <a:ea typeface="文鼎习字体" charset="-122"/>
            </a:endParaRPr>
          </a:p>
        </p:txBody>
      </p:sp>
      <p:sp>
        <p:nvSpPr>
          <p:cNvPr id="83971" name="横卷形 83970"/>
          <p:cNvSpPr/>
          <p:nvPr/>
        </p:nvSpPr>
        <p:spPr>
          <a:xfrm>
            <a:off x="684213" y="1268413"/>
            <a:ext cx="1079500" cy="649287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做一做</a:t>
            </a:r>
            <a:endParaRPr lang="zh-CN" altLang="en-US" sz="2400" b="1" dirty="0">
              <a:solidFill>
                <a:srgbClr val="9933FF"/>
              </a:solidFill>
              <a:latin typeface="Arial" panose="020B0604020202020204" pitchFamily="34" charset="0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755650" y="1844675"/>
            <a:ext cx="75755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）你见过水中涟漪吗？如图，圆形水波慢慢地扩大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在这一过程中，当圆的半径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分别为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cm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cm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时，圆的面积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分别为多少？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684213" y="3860800"/>
            <a:ext cx="7573962" cy="974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）用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m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长的绳子围一个矩形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当矩形的边长 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分别为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3.5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4.5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时，它的邻边长 </a:t>
            </a:r>
            <a:r>
              <a:rPr lang="en-US" altLang="zh-CN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分别为多少？</a:t>
            </a:r>
            <a:r>
              <a:rPr lang="zh-CN" altLang="en-US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y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的值随 </a:t>
            </a:r>
            <a:r>
              <a:rPr lang="en-US" altLang="zh-CN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的值的变化而变化吗？</a:t>
            </a:r>
            <a:endParaRPr lang="zh-CN" alt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3974" name="表格 83973"/>
          <p:cNvGraphicFramePr/>
          <p:nvPr/>
        </p:nvGraphicFramePr>
        <p:xfrm>
          <a:off x="1908175" y="2565400"/>
          <a:ext cx="3384550" cy="1368425"/>
        </p:xfrm>
        <a:graphic>
          <a:graphicData uri="http://schemas.openxmlformats.org/drawingml/2006/table">
            <a:tbl>
              <a:tblPr/>
              <a:tblGrid>
                <a:gridCol w="846138"/>
                <a:gridCol w="846137"/>
                <a:gridCol w="846138"/>
                <a:gridCol w="846137"/>
              </a:tblGrid>
              <a:tr h="6985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i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r</a:t>
                      </a: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 /cm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10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20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30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6699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8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S</a:t>
                      </a:r>
                      <a:r>
                        <a:rPr lang="en-US" altLang="zh-CN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/cm</a:t>
                      </a:r>
                      <a:r>
                        <a:rPr lang="en-US" altLang="zh-CN" sz="1800" baseline="300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endParaRPr lang="zh-CN" altLang="en-US" sz="1800" baseline="30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4005" name="表格 84004"/>
          <p:cNvGraphicFramePr/>
          <p:nvPr/>
        </p:nvGraphicFramePr>
        <p:xfrm>
          <a:off x="4211638" y="4940300"/>
          <a:ext cx="3778250" cy="1295400"/>
        </p:xfrm>
        <a:graphic>
          <a:graphicData uri="http://schemas.openxmlformats.org/drawingml/2006/table">
            <a:tbl>
              <a:tblPr/>
              <a:tblGrid>
                <a:gridCol w="755650"/>
                <a:gridCol w="757238"/>
                <a:gridCol w="755650"/>
                <a:gridCol w="755650"/>
                <a:gridCol w="754062"/>
              </a:tblGrid>
              <a:tr h="660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i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 /m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3.5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4.5</a:t>
                      </a:r>
                      <a:endParaRPr lang="zh-CN" altLang="en-US" sz="18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6350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y</a:t>
                      </a:r>
                      <a:r>
                        <a:rPr lang="en-US" altLang="zh-CN" sz="18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/m</a:t>
                      </a:r>
                      <a:endParaRPr lang="zh-CN" altLang="en-US" sz="1800" baseline="30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18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84043" name="图片 840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5600" y="2492375"/>
            <a:ext cx="2881313" cy="139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044" name="文本框 84043"/>
          <p:cNvSpPr txBox="1"/>
          <p:nvPr/>
        </p:nvSpPr>
        <p:spPr>
          <a:xfrm>
            <a:off x="2771775" y="3286125"/>
            <a:ext cx="698500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100</a:t>
            </a:r>
            <a:r>
              <a:rPr lang="en-US" altLang="zh-CN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π</a:t>
            </a:r>
            <a:endParaRPr lang="en-US" altLang="zh-CN" b="1" dirty="0"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84045" name="文本框 84044"/>
          <p:cNvSpPr txBox="1"/>
          <p:nvPr/>
        </p:nvSpPr>
        <p:spPr>
          <a:xfrm>
            <a:off x="3708400" y="3286125"/>
            <a:ext cx="698500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400</a:t>
            </a:r>
            <a:r>
              <a:rPr lang="en-US" altLang="zh-CN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π</a:t>
            </a:r>
            <a:endParaRPr lang="en-US" altLang="zh-CN" b="1" dirty="0"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84046" name="文本框 84045"/>
          <p:cNvSpPr txBox="1"/>
          <p:nvPr/>
        </p:nvSpPr>
        <p:spPr>
          <a:xfrm>
            <a:off x="4500563" y="3286125"/>
            <a:ext cx="696912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900</a:t>
            </a:r>
            <a:r>
              <a:rPr lang="en-US" altLang="zh-CN" b="1" dirty="0">
                <a:latin typeface="Times New Roman" panose="02020603050405020304" pitchFamily="18" charset="0"/>
                <a:sym typeface="Times New Roman" panose="02020603050405020304" pitchFamily="18" charset="0"/>
              </a:rPr>
              <a:t>π</a:t>
            </a:r>
            <a:endParaRPr lang="en-US" altLang="zh-CN" b="1" dirty="0"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84047" name="文本框 84046"/>
          <p:cNvSpPr txBox="1"/>
          <p:nvPr/>
        </p:nvSpPr>
        <p:spPr>
          <a:xfrm>
            <a:off x="6588125" y="5734050"/>
            <a:ext cx="576263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Times New Roman" panose="02020603050405020304" pitchFamily="18" charset="0"/>
              </a:rPr>
              <a:t>2.5</a:t>
            </a:r>
            <a:endParaRPr lang="en-US" altLang="zh-CN" b="1" dirty="0"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graphicFrame>
        <p:nvGraphicFramePr>
          <p:cNvPr id="84048" name="对象 84047"/>
          <p:cNvGraphicFramePr>
            <a:graphicFrameLocks noChangeAspect="1"/>
          </p:cNvGraphicFramePr>
          <p:nvPr/>
        </p:nvGraphicFramePr>
        <p:xfrm>
          <a:off x="5219700" y="5662613"/>
          <a:ext cx="258763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" imgW="203835" imgH="394335" progId="Equation.3">
                  <p:embed/>
                </p:oleObj>
              </mc:Choice>
              <mc:Fallback>
                <p:oleObj name="" r:id="rId2" imgW="203835" imgH="39433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19700" y="5662613"/>
                        <a:ext cx="258763" cy="503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049" name="对象 84048"/>
          <p:cNvGraphicFramePr>
            <a:graphicFrameLocks noChangeAspect="1"/>
          </p:cNvGraphicFramePr>
          <p:nvPr/>
        </p:nvGraphicFramePr>
        <p:xfrm>
          <a:off x="5938838" y="5661025"/>
          <a:ext cx="2921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229235" imgH="394335" progId="Equation.3">
                  <p:embed/>
                </p:oleObj>
              </mc:Choice>
              <mc:Fallback>
                <p:oleObj name="" r:id="rId4" imgW="229235" imgH="394335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38838" y="5661025"/>
                        <a:ext cx="292100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050" name="对象 84049"/>
          <p:cNvGraphicFramePr>
            <a:graphicFrameLocks noChangeAspect="1"/>
          </p:cNvGraphicFramePr>
          <p:nvPr/>
        </p:nvGraphicFramePr>
        <p:xfrm>
          <a:off x="7451725" y="5661025"/>
          <a:ext cx="2921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6" imgW="229235" imgH="394335" progId="Equation.3">
                  <p:embed/>
                </p:oleObj>
              </mc:Choice>
              <mc:Fallback>
                <p:oleObj name="" r:id="rId6" imgW="229235" imgH="394335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451725" y="5661025"/>
                        <a:ext cx="292100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051" name="文本框 84050"/>
          <p:cNvSpPr txBox="1"/>
          <p:nvPr/>
        </p:nvSpPr>
        <p:spPr>
          <a:xfrm>
            <a:off x="741363" y="2908300"/>
            <a:ext cx="10223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公式：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π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en-US" altLang="zh-CN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84052" name="文本框 84051"/>
          <p:cNvSpPr txBox="1"/>
          <p:nvPr/>
        </p:nvSpPr>
        <p:spPr>
          <a:xfrm>
            <a:off x="1116013" y="5373688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得：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10</a:t>
            </a:r>
            <a:endParaRPr lang="en-US" altLang="zh-CN" sz="2400" dirty="0">
              <a:latin typeface="Times New Roman" panose="02020603050405020304" pitchFamily="18" charset="0"/>
              <a:ea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84053" name="文本框 84052"/>
          <p:cNvSpPr txBox="1"/>
          <p:nvPr/>
        </p:nvSpPr>
        <p:spPr>
          <a:xfrm>
            <a:off x="952500" y="4875213"/>
            <a:ext cx="282733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</a:rPr>
              <a:t>解</a:t>
            </a:r>
            <a:r>
              <a:rPr lang="zh-CN" altLang="en-US" dirty="0">
                <a:latin typeface="Arial" panose="020B0604020202020204" pitchFamily="34" charset="0"/>
              </a:rPr>
              <a:t>  根据：长</a:t>
            </a:r>
            <a:r>
              <a:rPr lang="en-US" altLang="zh-CN" dirty="0"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r>
              <a:rPr lang="zh-CN" altLang="en-US" dirty="0">
                <a:latin typeface="Arial" panose="020B0604020202020204" pitchFamily="34" charset="0"/>
                <a:sym typeface="Arial" panose="020B0604020202020204" pitchFamily="34" charset="0"/>
              </a:rPr>
              <a:t>宽</a:t>
            </a:r>
            <a:r>
              <a:rPr lang="en-US" altLang="zh-CN" dirty="0">
                <a:latin typeface="Arial" panose="020B0604020202020204" pitchFamily="34" charset="0"/>
                <a:sym typeface="Arial" panose="020B0604020202020204" pitchFamily="34" charset="0"/>
              </a:rPr>
              <a:t>=</a:t>
            </a:r>
            <a:r>
              <a:rPr lang="zh-CN" altLang="en-US" dirty="0">
                <a:latin typeface="Arial" panose="020B0604020202020204" pitchFamily="34" charset="0"/>
                <a:sym typeface="Arial" panose="020B0604020202020204" pitchFamily="34" charset="0"/>
              </a:rPr>
              <a:t>面积</a:t>
            </a:r>
            <a:endParaRPr lang="zh-CN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aphicFrame>
        <p:nvGraphicFramePr>
          <p:cNvPr id="84054" name="对象 84053"/>
          <p:cNvGraphicFramePr>
            <a:graphicFrameLocks noChangeAspect="1"/>
          </p:cNvGraphicFramePr>
          <p:nvPr/>
        </p:nvGraphicFramePr>
        <p:xfrm>
          <a:off x="411480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8" imgW="2743200" imgH="5181600" progId="Equation.3">
                  <p:embed/>
                </p:oleObj>
              </mc:Choice>
              <mc:Fallback>
                <p:oleObj name="" r:id="rId8" imgW="2743200" imgH="51816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2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4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84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84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84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84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8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4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84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4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4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84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84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84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84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4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4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4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4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4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4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4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84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3" dur="2000"/>
                                        <p:tgtEl>
                                          <p:spTgt spid="8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 bldLvl="0"/>
      <p:bldP spid="83970" grpId="1" bldLvl="0"/>
      <p:bldP spid="83970" grpId="2" bldLvl="0"/>
      <p:bldP spid="83971" grpId="0" bldLvl="0"/>
      <p:bldP spid="83971" grpId="1" bldLvl="0" animBg="1"/>
      <p:bldP spid="83972" grpId="0" bldLvl="0"/>
      <p:bldP spid="83973" grpId="0" bldLvl="0"/>
      <p:bldP spid="84044" grpId="0" bldLvl="0"/>
      <p:bldP spid="84045" grpId="0" bldLvl="0"/>
      <p:bldP spid="84046" grpId="0" bldLvl="0"/>
      <p:bldP spid="84047" grpId="0" bldLvl="0"/>
      <p:bldP spid="84051" grpId="0" bldLvl="0"/>
      <p:bldP spid="84051" grpId="1" bldLvl="0"/>
      <p:bldP spid="84052" grpId="0" bldLvl="0"/>
      <p:bldP spid="84052" grpId="1" bldLvl="0"/>
      <p:bldP spid="84053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文本框 84993"/>
          <p:cNvSpPr txBox="1"/>
          <p:nvPr/>
        </p:nvSpPr>
        <p:spPr>
          <a:xfrm>
            <a:off x="828675" y="549275"/>
            <a:ext cx="7343775" cy="700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一、认识变量与常量</a:t>
            </a:r>
            <a:endParaRPr lang="zh-CN" altLang="en-US" sz="4000" dirty="0">
              <a:solidFill>
                <a:srgbClr val="0066FF"/>
              </a:solidFill>
              <a:latin typeface="Arial" panose="020B0604020202020204" pitchFamily="34" charset="0"/>
              <a:ea typeface="文鼎习字体" charset="-122"/>
            </a:endParaRPr>
          </a:p>
        </p:txBody>
      </p:sp>
      <p:sp>
        <p:nvSpPr>
          <p:cNvPr id="84995" name="横卷形 84994"/>
          <p:cNvSpPr/>
          <p:nvPr/>
        </p:nvSpPr>
        <p:spPr>
          <a:xfrm>
            <a:off x="684213" y="1270000"/>
            <a:ext cx="1655762" cy="647700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一起来归纳</a:t>
            </a:r>
            <a:endParaRPr lang="zh-CN" altLang="en-US" sz="2400" b="1" dirty="0">
              <a:solidFill>
                <a:srgbClr val="9933FF"/>
              </a:solidFill>
              <a:latin typeface="Arial" panose="020B0604020202020204" pitchFamily="34" charset="0"/>
            </a:endParaRPr>
          </a:p>
        </p:txBody>
      </p:sp>
      <p:sp>
        <p:nvSpPr>
          <p:cNvPr id="84996" name="文本框 84995"/>
          <p:cNvSpPr txBox="1"/>
          <p:nvPr/>
        </p:nvSpPr>
        <p:spPr>
          <a:xfrm>
            <a:off x="612775" y="2133600"/>
            <a:ext cx="7578725" cy="1309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在前面（</a:t>
            </a:r>
            <a:r>
              <a:rPr lang="en-US" altLang="zh-CN" sz="2000" dirty="0">
                <a:latin typeface="Arial" panose="020B0604020202020204" pitchFamily="34" charset="0"/>
              </a:rPr>
              <a:t>1</a:t>
            </a:r>
            <a:r>
              <a:rPr lang="zh-CN" altLang="en-US" sz="2000" dirty="0">
                <a:latin typeface="Arial" panose="020B0604020202020204" pitchFamily="34" charset="0"/>
              </a:rPr>
              <a:t>）</a:t>
            </a:r>
            <a:r>
              <a:rPr lang="en-US" altLang="zh-CN" sz="2000" dirty="0">
                <a:latin typeface="Arial" panose="020B0604020202020204" pitchFamily="34" charset="0"/>
              </a:rPr>
              <a:t>~</a:t>
            </a:r>
            <a:r>
              <a:rPr lang="zh-CN" altLang="en-US" sz="2000" dirty="0">
                <a:latin typeface="Arial" panose="020B0604020202020204" pitchFamily="34" charset="0"/>
              </a:rPr>
              <a:t>（</a:t>
            </a:r>
            <a:r>
              <a:rPr lang="en-US" altLang="zh-CN" sz="2000" dirty="0">
                <a:latin typeface="Arial" panose="020B0604020202020204" pitchFamily="34" charset="0"/>
              </a:rPr>
              <a:t>4</a:t>
            </a:r>
            <a:r>
              <a:rPr lang="zh-CN" altLang="en-US" sz="2000" dirty="0">
                <a:latin typeface="Arial" panose="020B0604020202020204" pitchFamily="34" charset="0"/>
              </a:rPr>
              <a:t>）题中，</a:t>
            </a:r>
            <a:endParaRPr lang="zh-CN" altLang="en-US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其中有一些量的数值是变化的，例如（</a:t>
            </a:r>
            <a:r>
              <a:rPr lang="en-US" altLang="zh-CN" sz="2000" dirty="0">
                <a:latin typeface="Arial" panose="020B0604020202020204" pitchFamily="34" charset="0"/>
              </a:rPr>
              <a:t>1</a:t>
            </a:r>
            <a:r>
              <a:rPr lang="zh-CN" altLang="en-US" sz="2000" dirty="0">
                <a:latin typeface="Arial" panose="020B0604020202020204" pitchFamily="34" charset="0"/>
              </a:rPr>
              <a:t>）路程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Arial" panose="020B0604020202020204" pitchFamily="34" charset="0"/>
              </a:rPr>
              <a:t>，时间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000" dirty="0">
                <a:latin typeface="Times New Roman" panose="02020603050405020304" pitchFamily="18" charset="0"/>
              </a:rPr>
              <a:t>；（</a:t>
            </a:r>
            <a:r>
              <a:rPr lang="en-US" altLang="zh-CN" sz="2000" dirty="0">
                <a:latin typeface="Times New Roman" panose="02020603050405020304" pitchFamily="18" charset="0"/>
              </a:rPr>
              <a:t>2</a:t>
            </a:r>
            <a:r>
              <a:rPr lang="zh-CN" altLang="en-US" sz="2000" dirty="0">
                <a:latin typeface="Times New Roman" panose="02020603050405020304" pitchFamily="18" charset="0"/>
              </a:rPr>
              <a:t>）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售出票数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，票房收入</a:t>
            </a:r>
            <a:r>
              <a:rPr lang="en-US" altLang="zh-CN" sz="2000" b="1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······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有些量的数值是始终不变的，例如速度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sz="2000" dirty="0">
                <a:latin typeface="Times New Roman" panose="02020603050405020304" pitchFamily="18" charset="0"/>
              </a:rPr>
              <a:t>km/h</a:t>
            </a:r>
            <a:r>
              <a:rPr lang="zh-CN" altLang="en-US" sz="2000" dirty="0">
                <a:latin typeface="Times New Roman" panose="02020603050405020304" pitchFamily="18" charset="0"/>
              </a:rPr>
              <a:t>，票价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</a:t>
            </a:r>
            <a:r>
              <a:rPr lang="en-US" altLang="zh-CN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······</a:t>
            </a:r>
            <a:endParaRPr lang="en-US" altLang="zh-CN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4997" name="文本框 84996"/>
          <p:cNvSpPr txBox="1"/>
          <p:nvPr/>
        </p:nvSpPr>
        <p:spPr>
          <a:xfrm>
            <a:off x="755650" y="3644900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</a:rPr>
              <a:t>定义：</a:t>
            </a:r>
            <a:endParaRPr lang="zh-CN" altLang="en-US" sz="2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1835150" y="3717925"/>
            <a:ext cx="6267450" cy="698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0099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000" b="1" dirty="0">
                <a:solidFill>
                  <a:srgbClr val="0099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solidFill>
                  <a:srgbClr val="009900"/>
                </a:solidFill>
                <a:latin typeface="Arial" panose="020B0604020202020204" pitchFamily="34" charset="0"/>
              </a:rPr>
              <a:t>）变量：在一个变化过程中，我们称数值发生变化的量为变量</a:t>
            </a:r>
            <a:r>
              <a:rPr lang="en-US" altLang="zh-CN" sz="2000" b="1" dirty="0">
                <a:solidFill>
                  <a:srgbClr val="009900"/>
                </a:solidFill>
                <a:latin typeface="Arial" panose="020B0604020202020204" pitchFamily="34" charset="0"/>
              </a:rPr>
              <a:t>.</a:t>
            </a:r>
            <a:endParaRPr lang="zh-CN" altLang="en-US" sz="2000" b="1" dirty="0">
              <a:solidFill>
                <a:srgbClr val="009900"/>
              </a:solidFill>
              <a:latin typeface="Arial" panose="020B0604020202020204" pitchFamily="34" charset="0"/>
            </a:endParaRPr>
          </a:p>
        </p:txBody>
      </p:sp>
      <p:sp>
        <p:nvSpPr>
          <p:cNvPr id="84999" name="文本框 84998"/>
          <p:cNvSpPr txBox="1"/>
          <p:nvPr/>
        </p:nvSpPr>
        <p:spPr>
          <a:xfrm>
            <a:off x="1835150" y="4437063"/>
            <a:ext cx="6267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6600CC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000" b="1" dirty="0">
                <a:solidFill>
                  <a:srgbClr val="6600CC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000" b="1" dirty="0">
                <a:solidFill>
                  <a:srgbClr val="6600CC"/>
                </a:solidFill>
                <a:latin typeface="Arial" panose="020B0604020202020204" pitchFamily="34" charset="0"/>
              </a:rPr>
              <a:t>）常量：在一个变化过程中，数值始终不变的量为常量</a:t>
            </a:r>
            <a:r>
              <a:rPr lang="en-US" altLang="zh-CN" sz="2000" b="1" dirty="0">
                <a:solidFill>
                  <a:srgbClr val="6600CC"/>
                </a:solidFill>
                <a:latin typeface="Arial" panose="020B0604020202020204" pitchFamily="34" charset="0"/>
              </a:rPr>
              <a:t>.</a:t>
            </a:r>
            <a:endParaRPr lang="zh-CN" altLang="en-US" sz="2000" b="1" dirty="0">
              <a:solidFill>
                <a:srgbClr val="66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bldLvl="0"/>
      <p:bldP spid="84994" grpId="1" bldLvl="0"/>
      <p:bldP spid="84995" grpId="0" bldLvl="0"/>
      <p:bldP spid="84995" grpId="1" bldLvl="0" animBg="1"/>
      <p:bldP spid="84996" grpId="0" bldLvl="0"/>
      <p:bldP spid="84997" grpId="0" bldLvl="0"/>
      <p:bldP spid="84998" grpId="0" bldLvl="0"/>
      <p:bldP spid="84999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文本框 86017"/>
          <p:cNvSpPr txBox="1"/>
          <p:nvPr/>
        </p:nvSpPr>
        <p:spPr>
          <a:xfrm>
            <a:off x="828675" y="549275"/>
            <a:ext cx="7343775" cy="700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一、认识变量与常量</a:t>
            </a:r>
            <a:endParaRPr lang="zh-CN" altLang="en-US" sz="4000" dirty="0">
              <a:solidFill>
                <a:srgbClr val="0066FF"/>
              </a:solidFill>
              <a:latin typeface="Arial" panose="020B0604020202020204" pitchFamily="34" charset="0"/>
              <a:ea typeface="文鼎习字体" charset="-122"/>
            </a:endParaRPr>
          </a:p>
        </p:txBody>
      </p:sp>
      <p:sp>
        <p:nvSpPr>
          <p:cNvPr id="86019" name="横卷形 86018"/>
          <p:cNvSpPr/>
          <p:nvPr/>
        </p:nvSpPr>
        <p:spPr>
          <a:xfrm>
            <a:off x="684213" y="1270000"/>
            <a:ext cx="1368425" cy="647700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练一练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6020" name="文本框 86019"/>
          <p:cNvSpPr txBox="1"/>
          <p:nvPr/>
        </p:nvSpPr>
        <p:spPr>
          <a:xfrm>
            <a:off x="612775" y="1917700"/>
            <a:ext cx="7559675" cy="1919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dirty="0">
                <a:latin typeface="Times New Roman" panose="02020603050405020304" pitchFamily="18" charset="0"/>
              </a:rPr>
              <a:t>1.</a:t>
            </a:r>
            <a:r>
              <a:rPr lang="zh-CN" altLang="en-US" sz="2000" dirty="0">
                <a:latin typeface="Times New Roman" panose="02020603050405020304" pitchFamily="18" charset="0"/>
              </a:rPr>
              <a:t>请指出下列问题中的变量为常量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（1）用20</a:t>
            </a:r>
            <a:r>
              <a:rPr lang="zh-CN" altLang="en-US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cm的铁丝所围的长方形的长</a:t>
            </a:r>
            <a:r>
              <a:rPr lang="zh-CN" altLang="en-US" sz="2000" dirty="0">
                <a:latin typeface="Times New Roman" panose="02020603050405020304" pitchFamily="18" charset="0"/>
              </a:rPr>
              <a:t>为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cm与面积</a:t>
            </a:r>
            <a:r>
              <a:rPr lang="zh-CN" altLang="en-US" sz="2000" dirty="0">
                <a:latin typeface="Times New Roman" panose="02020603050405020304" pitchFamily="18" charset="0"/>
              </a:rPr>
              <a:t>为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zh-CN" alt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>
                <a:latin typeface="Times New Roman" panose="02020603050405020304" pitchFamily="18" charset="0"/>
              </a:rPr>
              <a:t>；</a:t>
            </a:r>
            <a:endParaRPr lang="zh-CN" altLang="en-US" sz="20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（2）一台机器上的轮子的转速为60转/分，轮子旋转的转数</a:t>
            </a:r>
            <a:r>
              <a:rPr lang="zh-CN" altLang="en-US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转与时间</a:t>
            </a:r>
            <a:r>
              <a:rPr lang="zh-CN" altLang="en-US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分；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（3）小亮练习1500米长跑，他跑完全程所用的时间为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秒他跑步的平均速度为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zh-CN" altLang="en-US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米/秒.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6021" name="文本框 86020"/>
          <p:cNvSpPr txBox="1"/>
          <p:nvPr/>
        </p:nvSpPr>
        <p:spPr>
          <a:xfrm>
            <a:off x="612775" y="4797425"/>
            <a:ext cx="76501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已知 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为一定值且大于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，请写出当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分别为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0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的值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6022" name="文本框 86021"/>
          <p:cNvSpPr txBox="1"/>
          <p:nvPr/>
        </p:nvSpPr>
        <p:spPr>
          <a:xfrm>
            <a:off x="684213" y="3789363"/>
            <a:ext cx="705643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dirty="0">
                <a:solidFill>
                  <a:srgbClr val="006600"/>
                </a:solidFill>
                <a:latin typeface="Arial" panose="020B0604020202020204" pitchFamily="34" charset="0"/>
              </a:rPr>
              <a:t>（</a:t>
            </a:r>
            <a:r>
              <a:rPr lang="en-US" altLang="zh-CN" dirty="0">
                <a:solidFill>
                  <a:srgbClr val="006600"/>
                </a:solidFill>
                <a:latin typeface="Arial" panose="020B0604020202020204" pitchFamily="34" charset="0"/>
              </a:rPr>
              <a:t>1</a:t>
            </a:r>
            <a:r>
              <a:rPr lang="zh-CN" altLang="en-US" dirty="0">
                <a:solidFill>
                  <a:srgbClr val="006600"/>
                </a:solidFill>
                <a:latin typeface="Arial" panose="020B0604020202020204" pitchFamily="34" charset="0"/>
              </a:rPr>
              <a:t>）常量：</a:t>
            </a:r>
            <a:r>
              <a:rPr lang="en-US" altLang="zh-CN" dirty="0">
                <a:solidFill>
                  <a:srgbClr val="006600"/>
                </a:solidFill>
                <a:latin typeface="Arial" panose="020B0604020202020204" pitchFamily="34" charset="0"/>
              </a:rPr>
              <a:t>20cm</a:t>
            </a:r>
            <a:r>
              <a:rPr lang="zh-CN" altLang="en-US" dirty="0">
                <a:solidFill>
                  <a:srgbClr val="006600"/>
                </a:solidFill>
                <a:latin typeface="Arial" panose="020B0604020202020204" pitchFamily="34" charset="0"/>
              </a:rPr>
              <a:t>；变量：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长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与面积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；</a:t>
            </a:r>
            <a:endParaRPr lang="zh-CN" altLang="en-US" dirty="0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dirty="0">
                <a:solidFill>
                  <a:srgbClr val="0066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）常量：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60转/分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；</a:t>
            </a:r>
            <a:r>
              <a:rPr lang="zh-CN" altLang="en-US" dirty="0">
                <a:solidFill>
                  <a:srgbClr val="006600"/>
                </a:solidFill>
                <a:latin typeface="Arial" panose="020B0604020202020204" pitchFamily="34" charset="0"/>
              </a:rPr>
              <a:t>变量：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轮子旋转的转数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与时间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zh-CN" altLang="en-US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dirty="0">
                <a:solidFill>
                  <a:srgbClr val="0066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）常量：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1500米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；</a:t>
            </a:r>
            <a:r>
              <a:rPr lang="zh-CN" altLang="en-US" dirty="0">
                <a:solidFill>
                  <a:srgbClr val="006600"/>
                </a:solidFill>
                <a:latin typeface="Arial" panose="020B0604020202020204" pitchFamily="34" charset="0"/>
              </a:rPr>
              <a:t>变量：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时间 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</a:rPr>
              <a:t>与</a:t>
            </a:r>
            <a:r>
              <a:rPr lang="zh-CN" altLang="en-US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平均速度 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zh-CN" altLang="en-US" i="1" dirty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endParaRPr lang="zh-CN" altLang="en-US" i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23" name="文本框 86022"/>
          <p:cNvSpPr txBox="1"/>
          <p:nvPr/>
        </p:nvSpPr>
        <p:spPr>
          <a:xfrm>
            <a:off x="969963" y="5392738"/>
            <a:ext cx="71310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=2</a:t>
            </a:r>
            <a:r>
              <a:rPr lang="zh-CN" altLang="en-US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000" baseline="30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=3</a:t>
            </a:r>
            <a:r>
              <a:rPr lang="zh-CN" altLang="en-US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000" baseline="30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  <a:r>
              <a:rPr lang="zh-CN" altLang="en-US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i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000" baseline="30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0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000" dirty="0">
              <a:solidFill>
                <a:srgbClr val="00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6024" name="文本框 86023"/>
          <p:cNvSpPr txBox="1"/>
          <p:nvPr/>
        </p:nvSpPr>
        <p:spPr>
          <a:xfrm>
            <a:off x="950913" y="5929313"/>
            <a:ext cx="6213475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注意：</a:t>
            </a:r>
            <a:r>
              <a:rPr lang="en-US" altLang="zh-CN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在这里是常量！</a:t>
            </a:r>
            <a:endParaRPr lang="zh-CN" altLang="en-US" dirty="0">
              <a:solidFill>
                <a:srgbClr val="FF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bldLvl="0"/>
      <p:bldP spid="86019" grpId="1" bldLvl="0" animBg="1"/>
      <p:bldP spid="86020" grpId="0" bldLvl="0"/>
      <p:bldP spid="86021" grpId="0" bldLvl="0"/>
      <p:bldP spid="86022" grpId="0" bldLvl="0"/>
      <p:bldP spid="86023" grpId="0" bldLvl="0"/>
      <p:bldP spid="86024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二、用关系式表示量之间的关系</a:t>
            </a:r>
            <a:endParaRPr lang="zh-CN" altLang="en-US" sz="4000" dirty="0">
              <a:solidFill>
                <a:srgbClr val="0066FF"/>
              </a:solidFill>
              <a:latin typeface="Arial" panose="020B0604020202020204" pitchFamily="34" charset="0"/>
              <a:ea typeface="文鼎习字体" charset="-122"/>
            </a:endParaRPr>
          </a:p>
        </p:txBody>
      </p:sp>
      <p:sp>
        <p:nvSpPr>
          <p:cNvPr id="87043" name="文本框 87042"/>
          <p:cNvSpPr txBox="1"/>
          <p:nvPr/>
        </p:nvSpPr>
        <p:spPr>
          <a:xfrm>
            <a:off x="612775" y="1844675"/>
            <a:ext cx="7372350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）一种杂志每册定价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5.80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元，买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册应付款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元，买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册应付款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元；如果买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册，应付款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元，那么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用关于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的代数式表示为 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其中在此关系式中，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）如图，一个长方形的推拉窗，窗扇高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米，如果活动窗扇拉开的距离为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米，活动窗扇拉开后的通风面积为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平方米，那么 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用关于 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的代数式表示为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其中在此关系式中，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7044" name="文本框 87043"/>
          <p:cNvSpPr txBox="1"/>
          <p:nvPr/>
        </p:nvSpPr>
        <p:spPr>
          <a:xfrm>
            <a:off x="684213" y="1341438"/>
            <a:ext cx="1379537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7045" name="文本框 87044"/>
          <p:cNvSpPr txBox="1"/>
          <p:nvPr/>
        </p:nvSpPr>
        <p:spPr>
          <a:xfrm>
            <a:off x="704850" y="1403350"/>
            <a:ext cx="12033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87046" name="横卷形 87045"/>
          <p:cNvSpPr/>
          <p:nvPr/>
        </p:nvSpPr>
        <p:spPr>
          <a:xfrm>
            <a:off x="684213" y="1270000"/>
            <a:ext cx="1655762" cy="647700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实验探究</a:t>
            </a:r>
            <a:endParaRPr lang="zh-CN" altLang="en-US" sz="2400" b="1" dirty="0">
              <a:solidFill>
                <a:srgbClr val="9933FF"/>
              </a:solidFill>
              <a:latin typeface="Arial" panose="020B0604020202020204" pitchFamily="34" charset="0"/>
            </a:endParaRPr>
          </a:p>
        </p:txBody>
      </p:sp>
      <p:sp>
        <p:nvSpPr>
          <p:cNvPr id="87047" name="文本框 87046"/>
          <p:cNvSpPr txBox="1"/>
          <p:nvPr/>
        </p:nvSpPr>
        <p:spPr>
          <a:xfrm>
            <a:off x="5653088" y="1844675"/>
            <a:ext cx="8826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17.4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48" name="文本框 87047"/>
          <p:cNvSpPr txBox="1"/>
          <p:nvPr/>
        </p:nvSpPr>
        <p:spPr>
          <a:xfrm>
            <a:off x="1260475" y="2133600"/>
            <a:ext cx="5762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29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49" name="文本框 87048"/>
          <p:cNvSpPr txBox="1"/>
          <p:nvPr/>
        </p:nvSpPr>
        <p:spPr>
          <a:xfrm>
            <a:off x="1692275" y="2420938"/>
            <a:ext cx="88265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5.8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0" name="文本框 87049"/>
          <p:cNvSpPr txBox="1"/>
          <p:nvPr/>
        </p:nvSpPr>
        <p:spPr>
          <a:xfrm>
            <a:off x="2987675" y="2709863"/>
            <a:ext cx="88265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y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1" name="文本框 87050"/>
          <p:cNvSpPr txBox="1"/>
          <p:nvPr/>
        </p:nvSpPr>
        <p:spPr>
          <a:xfrm>
            <a:off x="4716463" y="2709863"/>
            <a:ext cx="882650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5.80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2" name="文本框 87051"/>
          <p:cNvSpPr txBox="1"/>
          <p:nvPr/>
        </p:nvSpPr>
        <p:spPr>
          <a:xfrm>
            <a:off x="4194175" y="3933825"/>
            <a:ext cx="8826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1.5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b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7053" name="图片 870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72225" y="3789363"/>
            <a:ext cx="2009775" cy="981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54" name="文本框 87053"/>
          <p:cNvSpPr txBox="1"/>
          <p:nvPr/>
        </p:nvSpPr>
        <p:spPr>
          <a:xfrm>
            <a:off x="2987675" y="4221163"/>
            <a:ext cx="8826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A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5" name="文本框 87054"/>
          <p:cNvSpPr txBox="1"/>
          <p:nvPr/>
        </p:nvSpPr>
        <p:spPr>
          <a:xfrm>
            <a:off x="4860925" y="4221163"/>
            <a:ext cx="8826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1.5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7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8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87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7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7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ldLvl="0"/>
      <p:bldP spid="87046" grpId="0" bldLvl="0"/>
      <p:bldP spid="87046" grpId="1" bldLvl="0" animBg="1"/>
      <p:bldP spid="87047" grpId="0" bldLvl="0"/>
      <p:bldP spid="87048" grpId="0" bldLvl="0"/>
      <p:bldP spid="87049" grpId="0" bldLvl="0"/>
      <p:bldP spid="87050" grpId="0" bldLvl="0"/>
      <p:bldP spid="87051" grpId="0" bldLvl="0"/>
      <p:bldP spid="87052" grpId="0" bldLvl="0"/>
      <p:bldP spid="87054" grpId="0" bldLvl="0"/>
      <p:bldP spid="87055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文本框 88065"/>
          <p:cNvSpPr txBox="1"/>
          <p:nvPr/>
        </p:nvSpPr>
        <p:spPr>
          <a:xfrm>
            <a:off x="612775" y="1628775"/>
            <a:ext cx="71818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</a:t>
            </a:r>
            <a:r>
              <a:rPr lang="en-US" altLang="zh-CN" sz="2000" dirty="0">
                <a:latin typeface="Arial" panose="020B0604020202020204" pitchFamily="34" charset="0"/>
              </a:rPr>
              <a:t>3</a:t>
            </a:r>
            <a:r>
              <a:rPr lang="zh-CN" altLang="en-US" sz="2000" dirty="0">
                <a:latin typeface="Arial" panose="020B0604020202020204" pitchFamily="34" charset="0"/>
              </a:rPr>
              <a:t>）小亮设计了一个计算机程序，输入和输出的数据如下表：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1331913" y="3862388"/>
            <a:ext cx="6264275" cy="1614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输入的数据是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时，输出的数据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用关于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endParaRPr lang="zh-CN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的代数式表示为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        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在此关系式中，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000" dirty="0">
              <a:latin typeface="Arial" panose="020B0604020202020204" pitchFamily="34" charset="0"/>
            </a:endParaRPr>
          </a:p>
        </p:txBody>
      </p:sp>
      <p:sp>
        <p:nvSpPr>
          <p:cNvPr id="88068" name="文本框 88067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二、用关系式表示量之间的关系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88069" name="表格 88068"/>
          <p:cNvGraphicFramePr/>
          <p:nvPr/>
        </p:nvGraphicFramePr>
        <p:xfrm>
          <a:off x="1501775" y="2133600"/>
          <a:ext cx="5664200" cy="1584325"/>
        </p:xfrm>
        <a:graphic>
          <a:graphicData uri="http://schemas.openxmlformats.org/drawingml/2006/table">
            <a:tbl>
              <a:tblPr/>
              <a:tblGrid>
                <a:gridCol w="1282700"/>
                <a:gridCol w="728663"/>
                <a:gridCol w="730250"/>
                <a:gridCol w="728662"/>
                <a:gridCol w="731838"/>
                <a:gridCol w="728662"/>
                <a:gridCol w="733425"/>
              </a:tblGrid>
              <a:tr h="7921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输入（</a:t>
                      </a:r>
                      <a:r>
                        <a:rPr lang="en-US" altLang="zh-CN" sz="2000" i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zh-CN" altLang="en-US" sz="200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altLang="en-US" sz="200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7921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输出（</a:t>
                      </a:r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zh-CN" alt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8121" name="对象 88120"/>
          <p:cNvGraphicFramePr>
            <a:graphicFrameLocks noChangeAspect="1"/>
          </p:cNvGraphicFramePr>
          <p:nvPr/>
        </p:nvGraphicFramePr>
        <p:xfrm>
          <a:off x="3708400" y="2925763"/>
          <a:ext cx="28892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657600" imgH="9448800" progId="Equation.3">
                  <p:embed/>
                </p:oleObj>
              </mc:Choice>
              <mc:Fallback>
                <p:oleObj name="" r:id="rId1" imgW="3657600" imgH="9448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708400" y="2925763"/>
                        <a:ext cx="288925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22" name="对象 88121"/>
          <p:cNvGraphicFramePr>
            <a:graphicFrameLocks noChangeAspect="1"/>
          </p:cNvGraphicFramePr>
          <p:nvPr/>
        </p:nvGraphicFramePr>
        <p:xfrm>
          <a:off x="4429125" y="2925763"/>
          <a:ext cx="287338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3657600" imgH="9448800" progId="Equation.3">
                  <p:embed/>
                </p:oleObj>
              </mc:Choice>
              <mc:Fallback>
                <p:oleObj name="" r:id="rId3" imgW="3657600" imgH="9448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29125" y="2925763"/>
                        <a:ext cx="287338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23" name="对象 88122"/>
          <p:cNvGraphicFramePr>
            <a:graphicFrameLocks noChangeAspect="1"/>
          </p:cNvGraphicFramePr>
          <p:nvPr/>
        </p:nvGraphicFramePr>
        <p:xfrm>
          <a:off x="5148263" y="2925763"/>
          <a:ext cx="38417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4876800" imgH="9448800" progId="Equation.3">
                  <p:embed/>
                </p:oleObj>
              </mc:Choice>
              <mc:Fallback>
                <p:oleObj name="" r:id="rId5" imgW="4876800" imgH="94488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48263" y="2925763"/>
                        <a:ext cx="384175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24" name="对象 88123"/>
          <p:cNvGraphicFramePr>
            <a:graphicFrameLocks noChangeAspect="1"/>
          </p:cNvGraphicFramePr>
          <p:nvPr/>
        </p:nvGraphicFramePr>
        <p:xfrm>
          <a:off x="5868988" y="2925763"/>
          <a:ext cx="407987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5181600" imgH="9448800" progId="Equation.3">
                  <p:embed/>
                </p:oleObj>
              </mc:Choice>
              <mc:Fallback>
                <p:oleObj name="" r:id="rId7" imgW="5181600" imgH="94488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68988" y="2925763"/>
                        <a:ext cx="407987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25" name="对象 88124"/>
          <p:cNvGraphicFramePr>
            <a:graphicFrameLocks noChangeAspect="1"/>
          </p:cNvGraphicFramePr>
          <p:nvPr/>
        </p:nvGraphicFramePr>
        <p:xfrm>
          <a:off x="3924300" y="4221163"/>
          <a:ext cx="593725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9753600" imgH="9448800" progId="Equation.3">
                  <p:embed/>
                </p:oleObj>
              </mc:Choice>
              <mc:Fallback>
                <p:oleObj name="" r:id="rId9" imgW="9753600" imgH="94488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24300" y="4221163"/>
                        <a:ext cx="593725" cy="576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26" name="文本框 88125"/>
          <p:cNvSpPr txBox="1"/>
          <p:nvPr/>
        </p:nvSpPr>
        <p:spPr>
          <a:xfrm>
            <a:off x="3276600" y="5013325"/>
            <a:ext cx="6985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y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8127" name="文本框 88126"/>
          <p:cNvSpPr txBox="1"/>
          <p:nvPr/>
        </p:nvSpPr>
        <p:spPr>
          <a:xfrm>
            <a:off x="5076825" y="5014913"/>
            <a:ext cx="503238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endParaRPr lang="en-US" altLang="zh-CN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8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26" grpId="0" bldLvl="0"/>
      <p:bldP spid="88127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框 89089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二、用关系式表示量之间的关系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9091" name="横卷形 89090"/>
          <p:cNvSpPr/>
          <p:nvPr/>
        </p:nvSpPr>
        <p:spPr>
          <a:xfrm>
            <a:off x="684213" y="1270000"/>
            <a:ext cx="1150937" cy="647700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归纳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9092" name="文本框 89091"/>
          <p:cNvSpPr txBox="1"/>
          <p:nvPr/>
        </p:nvSpPr>
        <p:spPr>
          <a:xfrm>
            <a:off x="684213" y="2133600"/>
            <a:ext cx="6502400" cy="1981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在实验探究中的（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~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）题中的，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=5.8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表示的是应付款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和购买册数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的关系；（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=1.5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，表示的是通风面积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与拉开的距离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之间的关系</a:t>
            </a:r>
            <a:r>
              <a:rPr lang="en-US" altLang="zh-CN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······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我们把表示量之间的关系的式子称为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关系式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bldLvl="0"/>
      <p:bldP spid="89091" grpId="1" bldLvl="0" animBg="1"/>
      <p:bldP spid="89092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文本框 90113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二、用关系式表示量之间的关系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0115" name="横卷形 90114"/>
          <p:cNvSpPr/>
          <p:nvPr/>
        </p:nvSpPr>
        <p:spPr>
          <a:xfrm>
            <a:off x="684213" y="1270000"/>
            <a:ext cx="1368425" cy="647700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190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p>
            <a:pPr algn="ctr"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9933FF"/>
                </a:solidFill>
                <a:latin typeface="Arial" panose="020B0604020202020204" pitchFamily="34" charset="0"/>
              </a:rPr>
              <a:t>练一练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0116" name="文本框 90115"/>
          <p:cNvSpPr txBox="1"/>
          <p:nvPr/>
        </p:nvSpPr>
        <p:spPr>
          <a:xfrm>
            <a:off x="468313" y="2060575"/>
            <a:ext cx="8093075" cy="2225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1、写出下列关系式，并指出式中的常量和变量。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（1）一輛汽车以100千米/时的速度在公路上行驶，所走路程S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（千米）与行驶时间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（时）之间的关系式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其中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（2）一台电脑上的打印机每4分钟可打印文件20页，以同样的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速度，打印的页数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（页）与所用时间（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）分之间的关系式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其中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0117" name="文本框 90116"/>
          <p:cNvSpPr txBox="1"/>
          <p:nvPr/>
        </p:nvSpPr>
        <p:spPr>
          <a:xfrm>
            <a:off x="530225" y="4600575"/>
            <a:ext cx="7642225" cy="395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；（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ldLvl="0"/>
      <p:bldP spid="90115" grpId="1" bldLvl="0" animBg="1"/>
      <p:bldP spid="90116" grpId="0" bldLvl="0"/>
      <p:bldP spid="90117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文本框 91137"/>
          <p:cNvSpPr txBox="1"/>
          <p:nvPr/>
        </p:nvSpPr>
        <p:spPr>
          <a:xfrm>
            <a:off x="323850" y="981075"/>
            <a:ext cx="7421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、在空中一个物体由静止开始下落，它下落的距离与时间之间有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下面的关系：</a:t>
            </a:r>
            <a:endParaRPr lang="zh-CN" alt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1139" name="内容占位符 91138"/>
          <p:cNvGraphicFramePr/>
          <p:nvPr>
            <p:ph sz="half" idx="2"/>
          </p:nvPr>
        </p:nvGraphicFramePr>
        <p:xfrm>
          <a:off x="1044575" y="1701800"/>
          <a:ext cx="6408738" cy="1511300"/>
        </p:xfrm>
        <a:graphic>
          <a:graphicData uri="http://schemas.openxmlformats.org/drawingml/2006/table">
            <a:tbl>
              <a:tblPr/>
              <a:tblGrid>
                <a:gridCol w="1066800"/>
                <a:gridCol w="1068388"/>
                <a:gridCol w="1068387"/>
                <a:gridCol w="1066800"/>
                <a:gridCol w="1066800"/>
                <a:gridCol w="1071563"/>
              </a:tblGrid>
              <a:tr h="7556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</a:t>
                      </a:r>
                      <a:r>
                        <a:rPr lang="en-US" altLang="zh-CN" sz="2000" b="1" i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秒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·</a:t>
                      </a: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·</a:t>
                      </a: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·</a:t>
                      </a: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·</a:t>
                      </a: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·</a:t>
                      </a:r>
                      <a:r>
                        <a:rPr lang="en-US" altLang="zh-CN" sz="2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·</a:t>
                      </a:r>
                      <a:endParaRPr lang="zh-CN" altLang="en-US" sz="2000" b="1" dirty="0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7556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距离</a:t>
                      </a:r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CN" alt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米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4.9×1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4.9×4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4.9×9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4.9×16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91184" name="文本框 91183"/>
          <p:cNvSpPr txBox="1"/>
          <p:nvPr/>
        </p:nvSpPr>
        <p:spPr>
          <a:xfrm>
            <a:off x="468313" y="3357563"/>
            <a:ext cx="7632700" cy="1004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（1）当物体下落的时间为5秒时，它下落的距离是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米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（2）试写出下落的距离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与时间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之间的关系式</a:t>
            </a:r>
            <a:r>
              <a:rPr lang="en-US" altLang="zh-CN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（3）在这个问题中，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1185" name="文本框 91184"/>
          <p:cNvSpPr txBox="1"/>
          <p:nvPr/>
        </p:nvSpPr>
        <p:spPr>
          <a:xfrm>
            <a:off x="395288" y="4437063"/>
            <a:ext cx="7548562" cy="1311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3、一根1米长的绳子，第1次剪去绳子全长的一半，第2次剪去剩余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部分的一半，</a:t>
            </a:r>
            <a:r>
              <a:rPr lang="zh-CN" alt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……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如何剪下去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表示剪的次数，用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表示剪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次后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剩余绳子的长度，那么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用关于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的代数式表示为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其中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 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1186" name="文本框 91185"/>
          <p:cNvSpPr txBox="1"/>
          <p:nvPr/>
        </p:nvSpPr>
        <p:spPr>
          <a:xfrm>
            <a:off x="6194425" y="3308350"/>
            <a:ext cx="609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91187" name="文本框 91186"/>
          <p:cNvSpPr txBox="1"/>
          <p:nvPr/>
        </p:nvSpPr>
        <p:spPr>
          <a:xfrm>
            <a:off x="6156325" y="3286125"/>
            <a:ext cx="842963" cy="395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122.5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88" name="文本框 91187"/>
          <p:cNvSpPr txBox="1"/>
          <p:nvPr/>
        </p:nvSpPr>
        <p:spPr>
          <a:xfrm>
            <a:off x="6084888" y="3646488"/>
            <a:ext cx="1223962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=4.9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000" b="1" baseline="30000" dirty="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89" name="文本框 91188"/>
          <p:cNvSpPr txBox="1"/>
          <p:nvPr/>
        </p:nvSpPr>
        <p:spPr>
          <a:xfrm>
            <a:off x="2987675" y="3933825"/>
            <a:ext cx="8429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h</a:t>
            </a:r>
            <a:endParaRPr lang="en-US" altLang="zh-CN" sz="2000" b="1" i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90" name="文本框 91189"/>
          <p:cNvSpPr txBox="1"/>
          <p:nvPr/>
        </p:nvSpPr>
        <p:spPr>
          <a:xfrm>
            <a:off x="5003800" y="3933825"/>
            <a:ext cx="8429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4.9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1191" name="对象 91190"/>
          <p:cNvGraphicFramePr>
            <a:graphicFrameLocks noChangeAspect="1"/>
          </p:cNvGraphicFramePr>
          <p:nvPr/>
        </p:nvGraphicFramePr>
        <p:xfrm>
          <a:off x="1044575" y="5805488"/>
          <a:ext cx="358775" cy="65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5181600" imgH="9448800" progId="Equation.3">
                  <p:embed/>
                </p:oleObj>
              </mc:Choice>
              <mc:Fallback>
                <p:oleObj name="" r:id="rId1" imgW="5181600" imgH="94488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44575" y="5805488"/>
                        <a:ext cx="358775" cy="658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92" name="文本框 91191"/>
          <p:cNvSpPr txBox="1"/>
          <p:nvPr/>
        </p:nvSpPr>
        <p:spPr>
          <a:xfrm>
            <a:off x="755650" y="6021388"/>
            <a:ext cx="46307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     ，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endParaRPr lang="en-US" altLang="zh-CN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1193" name="对象 91192"/>
          <p:cNvGraphicFramePr>
            <a:graphicFrameLocks noChangeAspect="1"/>
          </p:cNvGraphicFramePr>
          <p:nvPr/>
        </p:nvGraphicFramePr>
        <p:xfrm>
          <a:off x="1619250" y="5876925"/>
          <a:ext cx="22225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3657600" imgH="9448800" progId="Equation.3">
                  <p:embed/>
                </p:oleObj>
              </mc:Choice>
              <mc:Fallback>
                <p:oleObj name="" r:id="rId3" imgW="3657600" imgH="94488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9250" y="5876925"/>
                        <a:ext cx="222250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1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1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1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87" grpId="0" bldLvl="0"/>
      <p:bldP spid="91188" grpId="0" bldLvl="0"/>
      <p:bldP spid="91189" grpId="0" bldLvl="0"/>
      <p:bldP spid="91190" grpId="0" bldLvl="0"/>
      <p:bldP spid="91192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文本框 92161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三、巩固拓展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3" name="文本框 92162"/>
          <p:cNvSpPr txBox="1"/>
          <p:nvPr/>
        </p:nvSpPr>
        <p:spPr>
          <a:xfrm>
            <a:off x="250825" y="1196975"/>
            <a:ext cx="7521575" cy="2530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1、图5-5是某地2003年6月28日的气温变化图。根据图回答问题：</a:t>
            </a:r>
            <a:endParaRPr lang="zh-CN" altLang="en-US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（1）这天</a:t>
            </a:r>
            <a:r>
              <a:rPr lang="zh-CN" altLang="en-US" sz="2000" u="sng" dirty="0">
                <a:latin typeface="Arial" panose="020B0604020202020204" pitchFamily="34" charset="0"/>
              </a:rPr>
              <a:t>    </a:t>
            </a:r>
            <a:r>
              <a:rPr lang="zh-CN" altLang="en-US" sz="2000" dirty="0">
                <a:latin typeface="Arial" panose="020B0604020202020204" pitchFamily="34" charset="0"/>
              </a:rPr>
              <a:t>时气温最高，最高气温是</a:t>
            </a:r>
            <a:r>
              <a:rPr lang="zh-CN" altLang="en-US" sz="2000" u="sng" dirty="0">
                <a:latin typeface="Arial" panose="020B0604020202020204" pitchFamily="34" charset="0"/>
              </a:rPr>
              <a:t>  </a:t>
            </a:r>
            <a:r>
              <a:rPr lang="en-US" altLang="zh-CN" sz="2000" u="sng" dirty="0">
                <a:latin typeface="Arial" panose="020B0604020202020204" pitchFamily="34" charset="0"/>
              </a:rPr>
              <a:t>    </a:t>
            </a:r>
            <a:r>
              <a:rPr lang="zh-CN" altLang="en-US" sz="2000" u="sng" dirty="0">
                <a:latin typeface="Arial" panose="020B0604020202020204" pitchFamily="34" charset="0"/>
              </a:rPr>
              <a:t>    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（2）这天共有</a:t>
            </a:r>
            <a:r>
              <a:rPr lang="zh-CN" altLang="en-US" sz="2000" u="sng" dirty="0">
                <a:latin typeface="Arial" panose="020B0604020202020204" pitchFamily="34" charset="0"/>
              </a:rPr>
              <a:t>  </a:t>
            </a:r>
            <a:r>
              <a:rPr lang="en-US" altLang="zh-CN" sz="2000" u="sng" dirty="0">
                <a:latin typeface="Arial" panose="020B0604020202020204" pitchFamily="34" charset="0"/>
              </a:rPr>
              <a:t>   </a:t>
            </a:r>
            <a:r>
              <a:rPr lang="zh-CN" altLang="en-US" sz="2000" u="sng" dirty="0">
                <a:latin typeface="Arial" panose="020B0604020202020204" pitchFamily="34" charset="0"/>
              </a:rPr>
              <a:t>  </a:t>
            </a:r>
            <a:r>
              <a:rPr lang="zh-CN" altLang="en-US" sz="2000" dirty="0">
                <a:latin typeface="Arial" panose="020B0604020202020204" pitchFamily="34" charset="0"/>
              </a:rPr>
              <a:t>个小时气温在31℃以上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（3）这天的9时</a:t>
            </a:r>
            <a:r>
              <a:rPr lang="en-US" altLang="zh-CN" sz="2000" dirty="0">
                <a:latin typeface="Arial" panose="020B0604020202020204" pitchFamily="34" charset="0"/>
              </a:rPr>
              <a:t> </a:t>
            </a:r>
            <a:r>
              <a:rPr lang="zh-CN" altLang="en-US" sz="2000" dirty="0">
                <a:latin typeface="Arial" panose="020B0604020202020204" pitchFamily="34" charset="0"/>
              </a:rPr>
              <a:t>、12时、21时的气温分</a:t>
            </a:r>
            <a:endParaRPr lang="zh-CN" altLang="en-US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别是</a:t>
            </a:r>
            <a:r>
              <a:rPr lang="en-US" altLang="zh-CN" sz="2000" u="sng" dirty="0">
                <a:latin typeface="Arial" panose="020B0604020202020204" pitchFamily="34" charset="0"/>
              </a:rPr>
              <a:t>                                      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（4）这天从</a:t>
            </a:r>
            <a:r>
              <a:rPr lang="zh-CN" altLang="en-US" sz="2000" u="sng" dirty="0">
                <a:latin typeface="Arial" panose="020B0604020202020204" pitchFamily="34" charset="0"/>
              </a:rPr>
              <a:t>      </a:t>
            </a:r>
            <a:r>
              <a:rPr lang="zh-CN" altLang="en-US" sz="2000" dirty="0">
                <a:latin typeface="Arial" panose="020B0604020202020204" pitchFamily="34" charset="0"/>
              </a:rPr>
              <a:t>时到</a:t>
            </a:r>
            <a:r>
              <a:rPr lang="zh-CN" altLang="en-US" sz="2000" u="sng" dirty="0">
                <a:latin typeface="Arial" panose="020B0604020202020204" pitchFamily="34" charset="0"/>
              </a:rPr>
              <a:t>        </a:t>
            </a:r>
            <a:r>
              <a:rPr lang="zh-CN" altLang="en-US" sz="2000" dirty="0">
                <a:latin typeface="Arial" panose="020B0604020202020204" pitchFamily="34" charset="0"/>
              </a:rPr>
              <a:t>时气温逐渐上升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（5）本题中出现的变量有</a:t>
            </a:r>
            <a:r>
              <a:rPr lang="zh-CN" altLang="en-US" sz="2000" u="sng" dirty="0">
                <a:latin typeface="Arial" panose="020B0604020202020204" pitchFamily="34" charset="0"/>
              </a:rPr>
              <a:t> </a:t>
            </a:r>
            <a:r>
              <a:rPr lang="en-US" altLang="zh-CN" sz="2000" u="sng" dirty="0">
                <a:latin typeface="Arial" panose="020B0604020202020204" pitchFamily="34" charset="0"/>
              </a:rPr>
              <a:t>       </a:t>
            </a:r>
            <a:r>
              <a:rPr lang="zh-CN" altLang="en-US" sz="2000" u="sng" dirty="0">
                <a:latin typeface="Arial" panose="020B0604020202020204" pitchFamily="34" charset="0"/>
              </a:rPr>
              <a:t>            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u="sng" dirty="0">
                <a:latin typeface="Arial" panose="020B0604020202020204" pitchFamily="34" charset="0"/>
              </a:rPr>
              <a:t>    </a:t>
            </a:r>
            <a:r>
              <a:rPr lang="en-US" altLang="zh-CN" sz="2000" u="sng" dirty="0">
                <a:latin typeface="Arial" panose="020B0604020202020204" pitchFamily="34" charset="0"/>
              </a:rPr>
              <a:t>  </a:t>
            </a:r>
            <a:r>
              <a:rPr lang="zh-CN" altLang="en-US" sz="2000" u="sng" dirty="0">
                <a:latin typeface="Arial" panose="020B0604020202020204" pitchFamily="34" charset="0"/>
              </a:rPr>
              <a:t>    </a:t>
            </a:r>
            <a:r>
              <a:rPr lang="zh-CN" altLang="en-US" sz="2000" dirty="0">
                <a:latin typeface="Arial" panose="020B0604020202020204" pitchFamily="34" charset="0"/>
              </a:rPr>
              <a:t>随</a:t>
            </a:r>
            <a:r>
              <a:rPr lang="zh-CN" altLang="en-US" sz="2000" u="sng" dirty="0">
                <a:latin typeface="Arial" panose="020B0604020202020204" pitchFamily="34" charset="0"/>
              </a:rPr>
              <a:t>    </a:t>
            </a:r>
            <a:r>
              <a:rPr lang="en-US" altLang="zh-CN" sz="2000" u="sng" dirty="0">
                <a:latin typeface="Arial" panose="020B0604020202020204" pitchFamily="34" charset="0"/>
              </a:rPr>
              <a:t>  </a:t>
            </a:r>
            <a:r>
              <a:rPr lang="zh-CN" altLang="en-US" sz="2000" u="sng" dirty="0">
                <a:latin typeface="Arial" panose="020B0604020202020204" pitchFamily="34" charset="0"/>
              </a:rPr>
              <a:t>   </a:t>
            </a:r>
            <a:r>
              <a:rPr lang="zh-CN" altLang="en-US" sz="2000" dirty="0">
                <a:latin typeface="Arial" panose="020B0604020202020204" pitchFamily="34" charset="0"/>
              </a:rPr>
              <a:t>的变化而变化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</p:txBody>
      </p:sp>
      <p:sp>
        <p:nvSpPr>
          <p:cNvPr id="92164" name="文本框 92163"/>
          <p:cNvSpPr txBox="1"/>
          <p:nvPr/>
        </p:nvSpPr>
        <p:spPr>
          <a:xfrm>
            <a:off x="323850" y="3717925"/>
            <a:ext cx="7548563" cy="700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、对于温度，有些国家采用摄氏温度表示，有些国家采用华氏温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度表示，华氏温度</a:t>
            </a:r>
            <a:r>
              <a:rPr lang="en-US" altLang="zh-CN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>
                <a:latin typeface="Times New Roman" panose="02020603050405020304" pitchFamily="18" charset="0"/>
                <a:cs typeface="Times New Roman" panose="02020603050405020304" pitchFamily="18" charset="0"/>
              </a:rPr>
              <a:t>℉</a:t>
            </a: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）与摄氏温度</a:t>
            </a:r>
            <a:r>
              <a:rPr lang="en-US" altLang="zh-CN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000">
                <a:latin typeface="Times New Roman" panose="02020603050405020304" pitchFamily="18" charset="0"/>
                <a:cs typeface="Times New Roman" panose="02020603050405020304" pitchFamily="18" charset="0"/>
              </a:rPr>
              <a:t>℃</a:t>
            </a:r>
            <a:r>
              <a:rPr lang="zh-CN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）有如下的对应关系：</a:t>
            </a:r>
            <a:endParaRPr lang="zh-CN" alt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2165" name="表格 92164"/>
          <p:cNvGraphicFramePr/>
          <p:nvPr/>
        </p:nvGraphicFramePr>
        <p:xfrm>
          <a:off x="323850" y="4437063"/>
          <a:ext cx="7632700" cy="1152525"/>
        </p:xfrm>
        <a:graphic>
          <a:graphicData uri="http://schemas.openxmlformats.org/drawingml/2006/table">
            <a:tbl>
              <a:tblPr/>
              <a:tblGrid>
                <a:gridCol w="1735138"/>
                <a:gridCol w="1101725"/>
                <a:gridCol w="836612"/>
                <a:gridCol w="714375"/>
                <a:gridCol w="714375"/>
                <a:gridCol w="714375"/>
                <a:gridCol w="714375"/>
                <a:gridCol w="1101725"/>
              </a:tblGrid>
              <a:tr h="5762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i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℃</a:t>
                      </a: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-10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0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10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20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30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5762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zh-CN" alt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℉</a:t>
                      </a:r>
                      <a:r>
                        <a:rPr lang="zh-CN" alt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）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14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32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50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68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86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92224" name="文本框 92223"/>
          <p:cNvSpPr txBox="1"/>
          <p:nvPr/>
        </p:nvSpPr>
        <p:spPr>
          <a:xfrm>
            <a:off x="323850" y="5661025"/>
            <a:ext cx="864076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dirty="0">
                <a:latin typeface="Arial" panose="020B0604020202020204" pitchFamily="34" charset="0"/>
              </a:rPr>
              <a:t>（1）根据上表，说出当摄氏温度为-20℃和40℃时，华氏温度分别是</a:t>
            </a:r>
            <a:r>
              <a:rPr lang="zh-CN" altLang="en-US" u="sng" dirty="0">
                <a:latin typeface="Arial" panose="020B0604020202020204" pitchFamily="34" charset="0"/>
              </a:rPr>
              <a:t>     </a:t>
            </a:r>
            <a:r>
              <a:rPr lang="en-US" altLang="zh-CN" u="sng" dirty="0">
                <a:latin typeface="Arial" panose="020B0604020202020204" pitchFamily="34" charset="0"/>
              </a:rPr>
              <a:t>      </a:t>
            </a:r>
            <a:r>
              <a:rPr lang="zh-CN" altLang="en-US" u="sng" dirty="0">
                <a:latin typeface="Arial" panose="020B0604020202020204" pitchFamily="34" charset="0"/>
              </a:rPr>
              <a:t>          </a:t>
            </a:r>
            <a:r>
              <a:rPr lang="en-US" altLang="zh-CN" dirty="0">
                <a:latin typeface="Arial" panose="020B0604020202020204" pitchFamily="34" charset="0"/>
              </a:rPr>
              <a:t>.</a:t>
            </a:r>
            <a:endParaRPr lang="en-US" altLang="zh-CN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dirty="0">
                <a:latin typeface="Arial" panose="020B0604020202020204" pitchFamily="34" charset="0"/>
              </a:rPr>
              <a:t>（2）上表反映了哪两个量之间的关系？</a:t>
            </a:r>
            <a:r>
              <a:rPr lang="zh-CN" altLang="en-US" u="sng" dirty="0">
                <a:latin typeface="Arial" panose="020B0604020202020204" pitchFamily="34" charset="0"/>
              </a:rPr>
              <a:t>   </a:t>
            </a:r>
            <a:r>
              <a:rPr lang="en-US" altLang="zh-CN" u="sng" dirty="0">
                <a:latin typeface="Arial" panose="020B0604020202020204" pitchFamily="34" charset="0"/>
              </a:rPr>
              <a:t>                                                      </a:t>
            </a:r>
            <a:r>
              <a:rPr lang="zh-CN" altLang="en-US" u="sng" dirty="0">
                <a:latin typeface="Arial" panose="020B0604020202020204" pitchFamily="34" charset="0"/>
              </a:rPr>
              <a:t>            </a:t>
            </a:r>
            <a:r>
              <a:rPr lang="en-US" altLang="zh-CN" dirty="0">
                <a:latin typeface="Arial" panose="020B0604020202020204" pitchFamily="34" charset="0"/>
              </a:rPr>
              <a:t>.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pic>
        <p:nvPicPr>
          <p:cNvPr id="92225" name="图片 922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1557338"/>
            <a:ext cx="3171825" cy="2181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6" name="文本框 92225"/>
          <p:cNvSpPr txBox="1"/>
          <p:nvPr/>
        </p:nvSpPr>
        <p:spPr>
          <a:xfrm>
            <a:off x="2124075" y="1773238"/>
            <a:ext cx="5492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9</a:t>
            </a:r>
            <a:endParaRPr lang="en-US" altLang="zh-CN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7" name="文本框 92226"/>
          <p:cNvSpPr txBox="1"/>
          <p:nvPr/>
        </p:nvSpPr>
        <p:spPr>
          <a:xfrm>
            <a:off x="1403350" y="1485900"/>
            <a:ext cx="549275" cy="395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15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8" name="文本框 92227"/>
          <p:cNvSpPr txBox="1"/>
          <p:nvPr/>
        </p:nvSpPr>
        <p:spPr>
          <a:xfrm>
            <a:off x="4645025" y="1485900"/>
            <a:ext cx="7921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36℃</a:t>
            </a:r>
            <a:endParaRPr lang="en-US" altLang="zh-CN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9" name="文本框 92228"/>
          <p:cNvSpPr txBox="1"/>
          <p:nvPr/>
        </p:nvSpPr>
        <p:spPr>
          <a:xfrm>
            <a:off x="7235825" y="5589588"/>
            <a:ext cx="170021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-4℉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94℉</a:t>
            </a:r>
            <a:endParaRPr lang="en-US" altLang="zh-CN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0" name="文本框 92229"/>
          <p:cNvSpPr txBox="1"/>
          <p:nvPr/>
        </p:nvSpPr>
        <p:spPr>
          <a:xfrm>
            <a:off x="828675" y="2420938"/>
            <a:ext cx="27082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27.5℃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31℃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31℃ 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1" name="文本框 92230"/>
          <p:cNvSpPr txBox="1"/>
          <p:nvPr/>
        </p:nvSpPr>
        <p:spPr>
          <a:xfrm>
            <a:off x="1763713" y="2709863"/>
            <a:ext cx="404812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3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2" name="文本框 92231"/>
          <p:cNvSpPr txBox="1"/>
          <p:nvPr/>
        </p:nvSpPr>
        <p:spPr>
          <a:xfrm>
            <a:off x="2700338" y="2709863"/>
            <a:ext cx="549275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15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3" name="文本框 92232"/>
          <p:cNvSpPr txBox="1"/>
          <p:nvPr/>
        </p:nvSpPr>
        <p:spPr>
          <a:xfrm>
            <a:off x="3276600" y="2998788"/>
            <a:ext cx="1584325" cy="395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时间、温度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4" name="文本框 92233"/>
          <p:cNvSpPr txBox="1"/>
          <p:nvPr/>
        </p:nvSpPr>
        <p:spPr>
          <a:xfrm>
            <a:off x="1260475" y="3286125"/>
            <a:ext cx="7921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时间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235" name="文本框 92234"/>
          <p:cNvSpPr txBox="1"/>
          <p:nvPr/>
        </p:nvSpPr>
        <p:spPr>
          <a:xfrm>
            <a:off x="250825" y="3286125"/>
            <a:ext cx="863600" cy="395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温度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236" name="文本框 92235"/>
          <p:cNvSpPr txBox="1"/>
          <p:nvPr/>
        </p:nvSpPr>
        <p:spPr>
          <a:xfrm>
            <a:off x="4284663" y="5876925"/>
            <a:ext cx="4679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华氏温度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℉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）与摄氏温度</a:t>
            </a:r>
            <a:r>
              <a:rPr lang="en-US" altLang="zh-CN" sz="2000" b="1" i="1" dirty="0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℃</a:t>
            </a:r>
            <a:r>
              <a:rPr lang="zh-CN" altLang="en-US" sz="2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6" grpId="0" bldLvl="0"/>
      <p:bldP spid="92227" grpId="0" bldLvl="0"/>
      <p:bldP spid="92228" grpId="0" bldLvl="0"/>
      <p:bldP spid="92229" grpId="0" bldLvl="0"/>
      <p:bldP spid="92230" grpId="0" bldLvl="0"/>
      <p:bldP spid="92231" grpId="0" bldLvl="0"/>
      <p:bldP spid="92232" grpId="0" bldLvl="0"/>
      <p:bldP spid="92233" grpId="0" bldLvl="0"/>
      <p:bldP spid="92234" grpId="0" bldLvl="0"/>
      <p:bldP spid="92235" grpId="0" bldLvl="0"/>
      <p:bldP spid="92236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文本框 93185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三、课内自测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3187" name="文本框 93186"/>
          <p:cNvSpPr txBox="1"/>
          <p:nvPr/>
        </p:nvSpPr>
        <p:spPr>
          <a:xfrm>
            <a:off x="468313" y="1341438"/>
            <a:ext cx="8472487" cy="2528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1、若一年期存款率为1.98%，如果本金为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（元），到期后可得利息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（元），它们之间的关系式是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=1.98%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,在此关系式中，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是常量，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2、三角形的面积S与三角形的底边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及底边上的高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之间的关系式为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000" dirty="0">
                <a:latin typeface="Times New Roman" panose="02020603050405020304" pitchFamily="18" charset="0"/>
              </a:rPr>
              <a:t>   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ah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.当面积一定时，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3、若等腰三角形的周长为60厘米，底边长为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厘米，一腰长为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厘米，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那么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用关于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的代数式可表示为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，其中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是变量，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000" u="sng" dirty="0">
                <a:latin typeface="Times New Roman" panose="02020603050405020304" pitchFamily="18" charset="0"/>
              </a:rPr>
              <a:t>  </a:t>
            </a:r>
            <a:r>
              <a:rPr lang="zh-CN" altLang="en-US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4、某地连续三年观察土地沙化的情况，结果如下表：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3188" name="表格 93187"/>
          <p:cNvGraphicFramePr/>
          <p:nvPr/>
        </p:nvGraphicFramePr>
        <p:xfrm>
          <a:off x="1260475" y="3933825"/>
          <a:ext cx="5254625" cy="1584325"/>
        </p:xfrm>
        <a:graphic>
          <a:graphicData uri="http://schemas.openxmlformats.org/drawingml/2006/table">
            <a:tbl>
              <a:tblPr/>
              <a:tblGrid>
                <a:gridCol w="1952625"/>
                <a:gridCol w="1265238"/>
                <a:gridCol w="1019175"/>
                <a:gridCol w="1017587"/>
              </a:tblGrid>
              <a:tr h="7921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时间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年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年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CN" altLang="en-US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年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7921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沙化土地增加数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万公顷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公顷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公顷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93219" name="文本框 93218"/>
          <p:cNvSpPr txBox="1"/>
          <p:nvPr/>
        </p:nvSpPr>
        <p:spPr>
          <a:xfrm>
            <a:off x="755650" y="5661025"/>
            <a:ext cx="3656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Arial" panose="020B0604020202020204" pitchFamily="34" charset="0"/>
              </a:rPr>
              <a:t>上述问题中的变量是</a:t>
            </a:r>
            <a:r>
              <a:rPr lang="zh-CN" altLang="en-US" sz="2000" u="sng" dirty="0">
                <a:latin typeface="Arial" panose="020B0604020202020204" pitchFamily="34" charset="0"/>
              </a:rPr>
              <a:t>                </a:t>
            </a:r>
            <a:r>
              <a:rPr lang="en-US" altLang="zh-CN" sz="2000" dirty="0">
                <a:latin typeface="Arial" panose="020B0604020202020204" pitchFamily="34" charset="0"/>
              </a:rPr>
              <a:t>.</a:t>
            </a:r>
            <a:endParaRPr lang="en-US" altLang="zh-CN" sz="2000" dirty="0">
              <a:latin typeface="Arial" panose="020B0604020202020204" pitchFamily="34" charset="0"/>
            </a:endParaRPr>
          </a:p>
        </p:txBody>
      </p:sp>
      <p:graphicFrame>
        <p:nvGraphicFramePr>
          <p:cNvPr id="93220" name="对象 93219"/>
          <p:cNvGraphicFramePr>
            <a:graphicFrameLocks noChangeAspect="1"/>
          </p:cNvGraphicFramePr>
          <p:nvPr/>
        </p:nvGraphicFramePr>
        <p:xfrm>
          <a:off x="971550" y="2565400"/>
          <a:ext cx="14446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3657600" imgH="9448800" progId="Equation.3">
                  <p:embed/>
                </p:oleObj>
              </mc:Choice>
              <mc:Fallback>
                <p:oleObj name="" r:id="rId1" imgW="3657600" imgH="94488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71550" y="2565400"/>
                        <a:ext cx="144463" cy="37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0" name="文本框 94209"/>
          <p:cNvSpPr txBox="1"/>
          <p:nvPr/>
        </p:nvSpPr>
        <p:spPr>
          <a:xfrm>
            <a:off x="828675" y="909638"/>
            <a:ext cx="7377113" cy="700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5、弹簧挂上物体后会伸长，测得一弹簧的长度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000" i="1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(cm)与所挂物体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的质量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（kg）有下面的关系：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4211" name="表格 94210"/>
          <p:cNvGraphicFramePr/>
          <p:nvPr/>
        </p:nvGraphicFramePr>
        <p:xfrm>
          <a:off x="457200" y="1600200"/>
          <a:ext cx="7932738" cy="1541463"/>
        </p:xfrm>
        <a:graphic>
          <a:graphicData uri="http://schemas.openxmlformats.org/drawingml/2006/table">
            <a:tbl>
              <a:tblPr/>
              <a:tblGrid>
                <a:gridCol w="782638"/>
                <a:gridCol w="454025"/>
                <a:gridCol w="896937"/>
                <a:gridCol w="1273175"/>
                <a:gridCol w="1276350"/>
                <a:gridCol w="1274763"/>
                <a:gridCol w="1273175"/>
                <a:gridCol w="701675"/>
              </a:tblGrid>
              <a:tr h="771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 i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(kg)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0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3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4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5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 b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 b="1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7699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y</a:t>
                      </a:r>
                      <a:r>
                        <a:rPr lang="zh-CN" altLang="en-US" sz="20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(cm)</a:t>
                      </a: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12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12+0.5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12+0.5×2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12+0.5×3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12+0.5×4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12+0.5×5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sym typeface="Times New Roman" panose="02020603050405020304" pitchFamily="18" charset="0"/>
                        </a:rPr>
                        <a:t>…</a:t>
                      </a:r>
                      <a:endParaRPr lang="zh-CN" altLang="en-US" sz="200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94270" name="文本框 94269"/>
          <p:cNvSpPr txBox="1"/>
          <p:nvPr/>
        </p:nvSpPr>
        <p:spPr>
          <a:xfrm>
            <a:off x="468313" y="3357563"/>
            <a:ext cx="8401050" cy="13096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下面的关系：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（1）当所挂物体的质量为6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kg时，弹簧的长度是多少？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（2）试写出弹簧的长度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（cm）与所挂物体的质量</a:t>
            </a:r>
            <a:r>
              <a:rPr lang="en-US" altLang="zh-CN" sz="2000" dirty="0">
                <a:latin typeface="Times New Roman" panose="02020603050405020304" pitchFamily="18" charset="0"/>
              </a:rPr>
              <a:t> </a:t>
            </a:r>
            <a:r>
              <a:rPr lang="zh-CN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（kg）之间的关系式</a:t>
            </a:r>
            <a:r>
              <a:rPr lang="en-US" altLang="zh-CN" sz="2000" dirty="0">
                <a:latin typeface="Times New Roman" panose="02020603050405020304" pitchFamily="18" charset="0"/>
              </a:rPr>
              <a:t>.</a:t>
            </a:r>
            <a:endParaRPr lang="en-US" altLang="zh-CN" sz="20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（3）在这个问题中，哪些量是变量？哪些量是常量？</a:t>
            </a:r>
            <a:endParaRPr lang="zh-CN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4271" name="文本框 94270"/>
          <p:cNvSpPr txBox="1"/>
          <p:nvPr/>
        </p:nvSpPr>
        <p:spPr>
          <a:xfrm>
            <a:off x="681038" y="4875213"/>
            <a:ext cx="799623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1.1.98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 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=60-2</a:t>
            </a:r>
            <a:r>
              <a: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60,-2; 4.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时间，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沙化土地增加数；  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15cm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；（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=12+0.5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；（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是变量；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是常量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4272" name="对象 94271"/>
          <p:cNvGraphicFramePr>
            <a:graphicFrameLocks noChangeAspect="1"/>
          </p:cNvGraphicFramePr>
          <p:nvPr/>
        </p:nvGraphicFramePr>
        <p:xfrm>
          <a:off x="2771775" y="4797425"/>
          <a:ext cx="2159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3657600" imgH="9448800" progId="Equation.3">
                  <p:embed/>
                </p:oleObj>
              </mc:Choice>
              <mc:Fallback>
                <p:oleObj name="" r:id="rId1" imgW="3657600" imgH="94488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71775" y="4797425"/>
                        <a:ext cx="215900" cy="558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4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4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71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文本框 95233"/>
          <p:cNvSpPr txBox="1"/>
          <p:nvPr/>
        </p:nvSpPr>
        <p:spPr>
          <a:xfrm>
            <a:off x="468313" y="1844675"/>
            <a:ext cx="78962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95235" name="文本框 95234"/>
          <p:cNvSpPr txBox="1"/>
          <p:nvPr/>
        </p:nvSpPr>
        <p:spPr>
          <a:xfrm>
            <a:off x="828675" y="549275"/>
            <a:ext cx="7343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4000" dirty="0">
                <a:solidFill>
                  <a:srgbClr val="0066FF"/>
                </a:solidFill>
                <a:latin typeface="Arial" panose="020B0604020202020204" pitchFamily="34" charset="0"/>
                <a:ea typeface="文鼎习字体" charset="-122"/>
              </a:rPr>
              <a:t>四、小结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5236" name="文本框 95235"/>
          <p:cNvSpPr txBox="1"/>
          <p:nvPr/>
        </p:nvSpPr>
        <p:spPr>
          <a:xfrm>
            <a:off x="828675" y="1844675"/>
            <a:ext cx="7040563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学会判别什么是变量和常量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会写出表示量之间的关系的关系式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会从表格或图中得到信息，能求出其中蕴含的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数量关系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6258" name="图片 96257" descr="图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789363"/>
            <a:ext cx="9142413" cy="2779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59" name="文本框 96258"/>
          <p:cNvSpPr txBox="1"/>
          <p:nvPr/>
        </p:nvSpPr>
        <p:spPr>
          <a:xfrm>
            <a:off x="395288" y="1412875"/>
            <a:ext cx="57626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6000" b="1" i="1" dirty="0">
                <a:solidFill>
                  <a:srgbClr val="5F5F5F"/>
                </a:solidFill>
                <a:latin typeface="Arial" panose="020B0604020202020204" pitchFamily="34" charset="0"/>
                <a:ea typeface="微软雅黑" panose="020B0503020204020204" pitchFamily="2" charset="-122"/>
              </a:rPr>
              <a:t>谢谢</a:t>
            </a:r>
            <a:r>
              <a:rPr lang="zh-CN" altLang="en-US" sz="6000" b="1" i="1" dirty="0">
                <a:solidFill>
                  <a:srgbClr val="CCCC00"/>
                </a:solidFill>
                <a:latin typeface="Arial" panose="020B0604020202020204" pitchFamily="34" charset="0"/>
                <a:ea typeface="微软雅黑" panose="020B0503020204020204" pitchFamily="2" charset="-122"/>
              </a:rPr>
              <a:t>观赏</a:t>
            </a:r>
            <a:endParaRPr lang="zh-CN" altLang="en-US" sz="6000" b="1" i="1" dirty="0">
              <a:solidFill>
                <a:srgbClr val="CCCC00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pic>
        <p:nvPicPr>
          <p:cNvPr id="96260" name="图片 96259" descr="未标题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488" y="1917700"/>
            <a:ext cx="1905000" cy="190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3699</Words>
  <Application>WPS 演示</Application>
  <PresentationFormat>在屏幕上显示</PresentationFormat>
  <Paragraphs>424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13</vt:i4>
      </vt:variant>
      <vt:variant>
        <vt:lpstr>幻灯片标题</vt:lpstr>
      </vt:variant>
      <vt:variant>
        <vt:i4>17</vt:i4>
      </vt:variant>
    </vt:vector>
  </HeadingPairs>
  <TitlesOfParts>
    <vt:vector size="40" baseType="lpstr">
      <vt:lpstr>Arial</vt:lpstr>
      <vt:lpstr>宋体</vt:lpstr>
      <vt:lpstr>Wingdings</vt:lpstr>
      <vt:lpstr>文鼎习字体</vt:lpstr>
      <vt:lpstr>张海山锐线体简</vt:lpstr>
      <vt:lpstr>Times New Roman</vt:lpstr>
      <vt:lpstr>Calibri</vt:lpstr>
      <vt:lpstr>微软雅黑</vt:lpstr>
      <vt:lpstr>Arial Unicode MS</vt:lpstr>
      <vt:lpstr>默认设计模板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Administrator</cp:lastModifiedBy>
  <cp:revision>5</cp:revision>
  <dcterms:created xsi:type="dcterms:W3CDTF">2019-04-08T03:24:31Z</dcterms:created>
  <dcterms:modified xsi:type="dcterms:W3CDTF">2019-04-09T10:21:31Z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2052-11.1.0.8573</vt:lpwstr>
  </property>
</Properties>
</file>