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37"/>
  </p:notesMasterIdLst>
  <p:sldIdLst>
    <p:sldId id="761" r:id="rId3"/>
    <p:sldId id="418" r:id="rId4"/>
    <p:sldId id="781" r:id="rId5"/>
    <p:sldId id="420" r:id="rId6"/>
    <p:sldId id="766" r:id="rId7"/>
    <p:sldId id="741" r:id="rId8"/>
    <p:sldId id="328" r:id="rId9"/>
    <p:sldId id="742" r:id="rId10"/>
    <p:sldId id="744" r:id="rId11"/>
    <p:sldId id="745" r:id="rId12"/>
    <p:sldId id="728" r:id="rId13"/>
    <p:sldId id="423" r:id="rId14"/>
    <p:sldId id="425" r:id="rId15"/>
    <p:sldId id="427" r:id="rId16"/>
    <p:sldId id="793" r:id="rId17"/>
    <p:sldId id="428" r:id="rId18"/>
    <p:sldId id="429" r:id="rId19"/>
    <p:sldId id="794" r:id="rId20"/>
    <p:sldId id="753" r:id="rId21"/>
    <p:sldId id="775" r:id="rId22"/>
    <p:sldId id="796" r:id="rId23"/>
    <p:sldId id="795" r:id="rId24"/>
    <p:sldId id="797" r:id="rId25"/>
    <p:sldId id="765" r:id="rId26"/>
    <p:sldId id="768" r:id="rId27"/>
    <p:sldId id="769" r:id="rId28"/>
    <p:sldId id="798" r:id="rId29"/>
    <p:sldId id="773" r:id="rId30"/>
    <p:sldId id="754" r:id="rId31"/>
    <p:sldId id="782" r:id="rId32"/>
    <p:sldId id="790" r:id="rId33"/>
    <p:sldId id="792" r:id="rId34"/>
    <p:sldId id="774" r:id="rId35"/>
    <p:sldId id="725" r:id="rId36"/>
  </p:sldIdLst>
  <p:sldSz cx="12192000" cy="6858000"/>
  <p:notesSz cx="7104063" cy="10234613"/>
  <p:custDataLst>
    <p:tags r:id="rId3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/>
    <p:restoredTop sz="94660"/>
  </p:normalViewPr>
  <p:slideViewPr>
    <p:cSldViewPr snapToGrid="0" showGuides="1">
      <p:cViewPr varScale="1">
        <p:scale>
          <a:sx n="112" d="100"/>
          <a:sy n="112" d="100"/>
        </p:scale>
        <p:origin x="906" y="120"/>
      </p:cViewPr>
      <p:guideLst>
        <p:guide orient="horz" pos="2160"/>
        <p:guide pos="288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defRPr sz="1200" noProof="1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DA9448E-1EAF-4D67-B7E2-DF5C0161B227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2022-06-15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0" name="幻灯片图像占位符 3"/>
          <p:cNvSpPr>
            <a:spLocks noGrp="1" noRot="1" noChangeAspect="1"/>
          </p:cNvSpPr>
          <p:nvPr>
            <p:ph type="sldImg" idx="6"/>
          </p:nvPr>
        </p:nvSpPr>
        <p:spPr>
          <a:xfrm>
            <a:off x="481013" y="1279525"/>
            <a:ext cx="6140450" cy="34544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709613" y="4926013"/>
            <a:ext cx="5683250" cy="4029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defRPr sz="1200" noProof="1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3" cy="514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>
              <a:buNone/>
            </a:pPr>
            <a:fld id="{9A0DB2DC-4C9A-4742-B13C-FB6460FD3503}" type="slidenum">
              <a:rPr lang="en-US" altLang="en-US" sz="1200" strike="noStrike" noProof="1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en-US" sz="1200" strike="noStrike" noProof="1"/>
          </a:p>
        </p:txBody>
      </p:sp>
    </p:spTree>
    <p:extLst>
      <p:ext uri="{BB962C8B-B14F-4D97-AF65-F5344CB8AC3E}">
        <p14:creationId xmlns:p14="http://schemas.microsoft.com/office/powerpoint/2010/main" val="175106337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7F2D0-5C61-4ECD-8EF0-7DC153D82996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2022-06-15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027CB-4B16-4B21-A276-8705E54D531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960501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file:///D:\qq&#25991;&#20214;\712321467\Image\C2C\Image2\%7b75232B38-A165-1FB7-499C-2E1C792CACB5%7d.png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file:///D:\qq&#25991;&#20214;\712321467\Image\C2C\Image2\%7b75232B38-A165-1FB7-499C-2E1C792CACB5%7d.png" TargetMode="Externa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/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/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1028" name="图片 1073743875" descr="学科网 zxxk.com"/>
          <p:cNvPicPr>
            <a:picLocks noChangeAspect="1"/>
          </p:cNvPicPr>
          <p:nvPr/>
        </p:nvPicPr>
        <p:blipFill>
          <a:blip r:embed="rId14" r:link="rId15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5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 indent="-228600"/>
            <a:r>
              <a:rPr lang="zh-CN" altLang="en-US"/>
              <a:t>第二级</a:t>
            </a:r>
          </a:p>
          <a:p>
            <a:pPr lvl="2" indent="-228600"/>
            <a:r>
              <a:rPr lang="zh-CN" altLang="en-US"/>
              <a:t>第三级</a:t>
            </a:r>
          </a:p>
          <a:p>
            <a:pPr lvl="3" indent="-228600"/>
            <a:r>
              <a:rPr lang="zh-CN" altLang="en-US"/>
              <a:t>第四级</a:t>
            </a:r>
          </a:p>
          <a:p>
            <a:pPr lvl="4" indent="-22860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2022-06-15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  <p:sp>
        <p:nvSpPr>
          <p:cNvPr id="7" name="矩形 6"/>
          <p:cNvSpPr/>
          <p:nvPr userDrawn="1"/>
        </p:nvSpPr>
        <p:spPr>
          <a:xfrm>
            <a:off x="-1333500" y="0"/>
            <a:ext cx="939800" cy="330200"/>
          </a:xfrm>
          <a:prstGeom prst="rect">
            <a:avLst/>
          </a:prstGeom>
          <a:solidFill>
            <a:srgbClr val="DFA7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8" name="矩形 7"/>
          <p:cNvSpPr/>
          <p:nvPr userDrawn="1"/>
        </p:nvSpPr>
        <p:spPr>
          <a:xfrm>
            <a:off x="-1333500" y="406400"/>
            <a:ext cx="939800" cy="330200"/>
          </a:xfrm>
          <a:prstGeom prst="rect">
            <a:avLst/>
          </a:prstGeom>
          <a:solidFill>
            <a:srgbClr val="B9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pic>
        <p:nvPicPr>
          <p:cNvPr id="2052" name="图片 1073743875" descr="学科网 zxxk.com"/>
          <p:cNvPicPr>
            <a:picLocks noChangeAspect="1"/>
          </p:cNvPicPr>
          <p:nvPr/>
        </p:nvPicPr>
        <p:blipFill>
          <a:blip r:embed="rId15" r:link="rId16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package" Target="../embeddings/Microsoft_Word_Document1.docx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9.wmf"/><Relationship Id="rId7" Type="http://schemas.openxmlformats.org/officeDocument/2006/relationships/image" Target="../media/image11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3.wmf"/><Relationship Id="rId5" Type="http://schemas.openxmlformats.org/officeDocument/2006/relationships/image" Target="../media/image10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5.wmf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oleObject" Target="../embeddings/oleObject10.bin"/><Relationship Id="rId5" Type="http://schemas.openxmlformats.org/officeDocument/2006/relationships/slideLayout" Target="../slideLayouts/slideLayout19.xml"/><Relationship Id="rId4" Type="http://schemas.openxmlformats.org/officeDocument/2006/relationships/tags" Target="../tags/tag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image" Target="../media/image16.jpeg"/><Relationship Id="rId4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4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7" Type="http://schemas.openxmlformats.org/officeDocument/2006/relationships/image" Target="../media/image17.wmf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oleObject" Target="../embeddings/oleObject11.bin"/><Relationship Id="rId5" Type="http://schemas.openxmlformats.org/officeDocument/2006/relationships/slideLayout" Target="../slideLayouts/slideLayout19.xml"/><Relationship Id="rId4" Type="http://schemas.openxmlformats.org/officeDocument/2006/relationships/tags" Target="../tags/tag3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7" Type="http://schemas.openxmlformats.org/officeDocument/2006/relationships/image" Target="../media/image18.wmf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oleObject" Target="../embeddings/oleObject12.bin"/><Relationship Id="rId5" Type="http://schemas.openxmlformats.org/officeDocument/2006/relationships/slideLayout" Target="../slideLayouts/slideLayout19.xml"/><Relationship Id="rId4" Type="http://schemas.openxmlformats.org/officeDocument/2006/relationships/tags" Target="../tags/tag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tags" Target="../tags/tag42.xml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21.wmf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slideLayout" Target="../slideLayouts/slideLayout13.xml"/><Relationship Id="rId11" Type="http://schemas.openxmlformats.org/officeDocument/2006/relationships/oleObject" Target="../embeddings/oleObject15.bin"/><Relationship Id="rId5" Type="http://schemas.openxmlformats.org/officeDocument/2006/relationships/tags" Target="../tags/tag44.xml"/><Relationship Id="rId10" Type="http://schemas.openxmlformats.org/officeDocument/2006/relationships/image" Target="../media/image20.wmf"/><Relationship Id="rId4" Type="http://schemas.openxmlformats.org/officeDocument/2006/relationships/tags" Target="../tags/tag43.xml"/><Relationship Id="rId9" Type="http://schemas.openxmlformats.org/officeDocument/2006/relationships/oleObject" Target="../embeddings/oleObject1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13" Type="http://schemas.openxmlformats.org/officeDocument/2006/relationships/image" Target="../media/image24.wmf"/><Relationship Id="rId3" Type="http://schemas.openxmlformats.org/officeDocument/2006/relationships/tags" Target="../tags/tag47.xml"/><Relationship Id="rId7" Type="http://schemas.openxmlformats.org/officeDocument/2006/relationships/slideLayout" Target="../slideLayouts/slideLayout13.xml"/><Relationship Id="rId12" Type="http://schemas.openxmlformats.org/officeDocument/2006/relationships/oleObject" Target="../embeddings/oleObject18.bin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image" Target="../media/image23.wmf"/><Relationship Id="rId5" Type="http://schemas.openxmlformats.org/officeDocument/2006/relationships/tags" Target="../tags/tag49.xml"/><Relationship Id="rId10" Type="http://schemas.openxmlformats.org/officeDocument/2006/relationships/oleObject" Target="../embeddings/oleObject17.bin"/><Relationship Id="rId4" Type="http://schemas.openxmlformats.org/officeDocument/2006/relationships/tags" Target="../tags/tag48.xml"/><Relationship Id="rId9" Type="http://schemas.openxmlformats.org/officeDocument/2006/relationships/image" Target="../media/image22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27.wmf"/><Relationship Id="rId3" Type="http://schemas.openxmlformats.org/officeDocument/2006/relationships/tags" Target="../tags/tag53.xml"/><Relationship Id="rId7" Type="http://schemas.openxmlformats.org/officeDocument/2006/relationships/slideLayout" Target="../slideLayouts/slideLayout19.xml"/><Relationship Id="rId12" Type="http://schemas.openxmlformats.org/officeDocument/2006/relationships/oleObject" Target="../embeddings/oleObject21.bin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tags" Target="../tags/tag56.xml"/><Relationship Id="rId11" Type="http://schemas.openxmlformats.org/officeDocument/2006/relationships/image" Target="../media/image26.wmf"/><Relationship Id="rId5" Type="http://schemas.openxmlformats.org/officeDocument/2006/relationships/tags" Target="../tags/tag55.xml"/><Relationship Id="rId10" Type="http://schemas.openxmlformats.org/officeDocument/2006/relationships/oleObject" Target="../embeddings/oleObject20.bin"/><Relationship Id="rId4" Type="http://schemas.openxmlformats.org/officeDocument/2006/relationships/tags" Target="../tags/tag54.xml"/><Relationship Id="rId9" Type="http://schemas.openxmlformats.org/officeDocument/2006/relationships/image" Target="../media/image2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22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24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23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5.bin"/><Relationship Id="rId3" Type="http://schemas.openxmlformats.org/officeDocument/2006/relationships/tags" Target="../tags/tag59.xml"/><Relationship Id="rId7" Type="http://schemas.openxmlformats.org/officeDocument/2006/relationships/slideLayout" Target="../slideLayouts/slideLayout13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9" Type="http://schemas.openxmlformats.org/officeDocument/2006/relationships/image" Target="../media/image31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7.wmf"/><Relationship Id="rId3" Type="http://schemas.openxmlformats.org/officeDocument/2006/relationships/image" Target="../media/image32.wmf"/><Relationship Id="rId7" Type="http://schemas.openxmlformats.org/officeDocument/2006/relationships/image" Target="../media/image34.wmf"/><Relationship Id="rId12" Type="http://schemas.openxmlformats.org/officeDocument/2006/relationships/oleObject" Target="../embeddings/oleObject31.bin"/><Relationship Id="rId17" Type="http://schemas.openxmlformats.org/officeDocument/2006/relationships/image" Target="../media/image39.wmf"/><Relationship Id="rId2" Type="http://schemas.openxmlformats.org/officeDocument/2006/relationships/oleObject" Target="../embeddings/oleObject26.bin"/><Relationship Id="rId16" Type="http://schemas.openxmlformats.org/officeDocument/2006/relationships/oleObject" Target="../embeddings/oleObject33.bin"/><Relationship Id="rId1" Type="http://schemas.openxmlformats.org/officeDocument/2006/relationships/slideLayout" Target="../slideLayouts/slideLayout19.x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6.wmf"/><Relationship Id="rId5" Type="http://schemas.openxmlformats.org/officeDocument/2006/relationships/image" Target="../media/image33.wmf"/><Relationship Id="rId15" Type="http://schemas.openxmlformats.org/officeDocument/2006/relationships/image" Target="../media/image38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5.wmf"/><Relationship Id="rId14" Type="http://schemas.openxmlformats.org/officeDocument/2006/relationships/oleObject" Target="../embeddings/oleObject32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tags" Target="../tags/tag70.xml"/><Relationship Id="rId13" Type="http://schemas.openxmlformats.org/officeDocument/2006/relationships/tags" Target="../tags/tag75.xml"/><Relationship Id="rId18" Type="http://schemas.openxmlformats.org/officeDocument/2006/relationships/image" Target="../media/image41.wmf"/><Relationship Id="rId3" Type="http://schemas.openxmlformats.org/officeDocument/2006/relationships/tags" Target="../tags/tag65.xml"/><Relationship Id="rId7" Type="http://schemas.openxmlformats.org/officeDocument/2006/relationships/tags" Target="../tags/tag69.xml"/><Relationship Id="rId12" Type="http://schemas.openxmlformats.org/officeDocument/2006/relationships/tags" Target="../tags/tag74.xml"/><Relationship Id="rId17" Type="http://schemas.openxmlformats.org/officeDocument/2006/relationships/oleObject" Target="../embeddings/oleObject35.bin"/><Relationship Id="rId2" Type="http://schemas.openxmlformats.org/officeDocument/2006/relationships/tags" Target="../tags/tag64.xml"/><Relationship Id="rId16" Type="http://schemas.openxmlformats.org/officeDocument/2006/relationships/image" Target="../media/image40.wmf"/><Relationship Id="rId1" Type="http://schemas.openxmlformats.org/officeDocument/2006/relationships/tags" Target="../tags/tag63.xml"/><Relationship Id="rId6" Type="http://schemas.openxmlformats.org/officeDocument/2006/relationships/tags" Target="../tags/tag68.xml"/><Relationship Id="rId11" Type="http://schemas.openxmlformats.org/officeDocument/2006/relationships/tags" Target="../tags/tag73.xml"/><Relationship Id="rId5" Type="http://schemas.openxmlformats.org/officeDocument/2006/relationships/tags" Target="../tags/tag67.xml"/><Relationship Id="rId15" Type="http://schemas.openxmlformats.org/officeDocument/2006/relationships/oleObject" Target="../embeddings/oleObject34.bin"/><Relationship Id="rId10" Type="http://schemas.openxmlformats.org/officeDocument/2006/relationships/tags" Target="../tags/tag72.xml"/><Relationship Id="rId19" Type="http://schemas.openxmlformats.org/officeDocument/2006/relationships/image" Target="../media/image42.png"/><Relationship Id="rId4" Type="http://schemas.openxmlformats.org/officeDocument/2006/relationships/tags" Target="../tags/tag66.xml"/><Relationship Id="rId9" Type="http://schemas.openxmlformats.org/officeDocument/2006/relationships/tags" Target="../tags/tag71.xml"/><Relationship Id="rId14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oleObject" Target="../embeddings/oleObject36.bin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7" Type="http://schemas.openxmlformats.org/officeDocument/2006/relationships/image" Target="../media/image47.emf"/><Relationship Id="rId2" Type="http://schemas.openxmlformats.org/officeDocument/2006/relationships/oleObject" Target="../embeddings/oleObject38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40.bin"/><Relationship Id="rId5" Type="http://schemas.openxmlformats.org/officeDocument/2006/relationships/image" Target="../media/image46.emf"/><Relationship Id="rId4" Type="http://schemas.openxmlformats.org/officeDocument/2006/relationships/oleObject" Target="../embeddings/oleObject39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7" Type="http://schemas.openxmlformats.org/officeDocument/2006/relationships/image" Target="../media/image50.e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13.xml"/><Relationship Id="rId6" Type="http://schemas.openxmlformats.org/officeDocument/2006/relationships/oleObject" Target="../embeddings/oleObject43.bin"/><Relationship Id="rId5" Type="http://schemas.openxmlformats.org/officeDocument/2006/relationships/image" Target="../media/image49.emf"/><Relationship Id="rId4" Type="http://schemas.openxmlformats.org/officeDocument/2006/relationships/oleObject" Target="../embeddings/oleObject4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oleObject" Target="../embeddings/oleObject44.bin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9.emf"/><Relationship Id="rId4" Type="http://schemas.openxmlformats.org/officeDocument/2006/relationships/oleObject" Target="../embeddings/oleObject45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emf"/><Relationship Id="rId3" Type="http://schemas.openxmlformats.org/officeDocument/2006/relationships/image" Target="../media/image52.emf"/><Relationship Id="rId7" Type="http://schemas.openxmlformats.org/officeDocument/2006/relationships/oleObject" Target="../embeddings/oleObject48.bin"/><Relationship Id="rId2" Type="http://schemas.openxmlformats.org/officeDocument/2006/relationships/oleObject" Target="../embeddings/oleObject46.bin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image" Target="../media/image53.emf"/><Relationship Id="rId4" Type="http://schemas.openxmlformats.org/officeDocument/2006/relationships/oleObject" Target="../embeddings/oleObject47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oleObject" Target="../embeddings/oleObject49.bin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文本框 38"/>
          <p:cNvSpPr txBox="1"/>
          <p:nvPr/>
        </p:nvSpPr>
        <p:spPr>
          <a:xfrm>
            <a:off x="3745939" y="2487428"/>
            <a:ext cx="3882082" cy="1009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buSzTx/>
              <a:buFont typeface="Arial" panose="020B0604020202020204" pitchFamily="34" charset="0"/>
              <a:defRPr sz="4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  <a:lvl2pPr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2pPr>
            <a:lvl3pPr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3pPr>
            <a:lvl4pPr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4pPr>
            <a:lvl5pPr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5pPr>
            <a:lvl6pPr>
              <a:buClrTx/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6pPr>
            <a:lvl7pPr>
              <a:buClrTx/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7pPr>
            <a:lvl8pPr>
              <a:buClrTx/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8pPr>
            <a:lvl9pPr>
              <a:buClrTx/>
              <a:buSzTx/>
              <a:buFontTx/>
              <a:defRPr sz="1800">
                <a:solidFill>
                  <a:srgbClr val="000000"/>
                </a:solidFill>
                <a:latin typeface="Arial"/>
              </a:defRPr>
            </a:lvl9pPr>
          </a:lstStyle>
          <a:p>
            <a:r>
              <a:rPr lang="en-US" altLang="zh-CN"/>
              <a:t>10.1.3 </a:t>
            </a:r>
            <a:r>
              <a:rPr lang="zh-CN" altLang="en-US"/>
              <a:t>古典概型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809D2CE5-88CB-C63E-EBDB-257647D0F9B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16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知识回顾</a:t>
            </a:r>
          </a:p>
        </p:txBody>
      </p:sp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1F61E460-7CE8-972E-FF02-7CED41C8638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0998080"/>
              </p:ext>
            </p:extLst>
          </p:nvPr>
        </p:nvGraphicFramePr>
        <p:xfrm>
          <a:off x="-239383" y="762000"/>
          <a:ext cx="12431383" cy="6340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5890505" imgH="2994909" progId="Word.Document.12">
                  <p:embed/>
                </p:oleObj>
              </mc:Choice>
              <mc:Fallback>
                <p:oleObj name="Document" r:id="rId3" imgW="5890505" imgH="2994909" progId="Word.Document.12">
                  <p:embed/>
                  <p:pic>
                    <p:nvPicPr>
                      <p:cNvPr id="6" name="对象 5">
                        <a:extLst>
                          <a:ext uri="{FF2B5EF4-FFF2-40B4-BE49-F238E27FC236}">
                            <a16:creationId xmlns:a16="http://schemas.microsoft.com/office/drawing/2014/main" id="{1265CFAE-BFAC-4970-AECB-06BE7EF1A1D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39383" y="762000"/>
                        <a:ext cx="12431383" cy="63409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51583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A695D72-2AAD-F695-415B-73BEAE188C1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53402" y="1179991"/>
            <a:ext cx="1108519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1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抛掷一枚硬币，观察它落地时哪一面朝上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.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  <p:sp>
        <p:nvSpPr>
          <p:cNvPr id="4" name="文本框 2">
            <a:extLst>
              <a:ext uri="{FF2B5EF4-FFF2-40B4-BE49-F238E27FC236}">
                <a16:creationId xmlns:a16="http://schemas.microsoft.com/office/drawing/2014/main" id="{AEF30E0C-53B1-7D63-DC04-82A4C1DB963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3925" y="1573200"/>
            <a:ext cx="11648702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2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抛掷一枚骰子，观察它落地时朝上的面的点数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.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FA3E31B-19E3-A062-2D49-E3839D7C0B4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77201" y="1992411"/>
            <a:ext cx="12343138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3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抛掷两枚硬币，观察它们落地时朝上的面的情况.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FA07E9C-A5E9-1A68-6932-F321E223A875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0" y="656771"/>
            <a:ext cx="102268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考虑下面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个随机试验，它们的共同特征有哪些?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/>
              <a:ea typeface="宋体"/>
              <a:cs typeface="Arial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7397F39-DA61-7261-6A46-171A9DE0384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77201" y="2347244"/>
            <a:ext cx="1108519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试验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的样本空间是什么？每个样本点出现的可能性又是多少？</a:t>
            </a:r>
          </a:p>
        </p:txBody>
      </p:sp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5F3BD894-B424-04ED-2384-F596F42398B6}"/>
              </a:ext>
            </a:extLst>
          </p:cNvPr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0" y="3068391"/>
          <a:ext cx="12039599" cy="3391500"/>
        </p:xfrm>
        <a:graphic>
          <a:graphicData uri="http://schemas.openxmlformats.org/drawingml/2006/table">
            <a:tbl>
              <a:tblPr firstRow="1" firstCol="1" bandRow="1"/>
              <a:tblGrid>
                <a:gridCol w="989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43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06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7001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 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样本</a:t>
                      </a:r>
                      <a:r>
                        <a:rPr lang="zh-CN" altLang="en-US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空间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样本点出现的可能性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4441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试验</a:t>
                      </a:r>
                      <a:r>
                        <a:rPr lang="en-US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en-US" altLang="zh-CN" sz="2400" ker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5698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试验</a:t>
                      </a:r>
                      <a:r>
                        <a:rPr lang="en-US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en-US" alt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4360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试验</a:t>
                      </a:r>
                      <a:r>
                        <a:rPr lang="en-US" sz="2400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</a:t>
                      </a: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en-US" alt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400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5" name="文本框 14">
            <a:extLst>
              <a:ext uri="{FF2B5EF4-FFF2-40B4-BE49-F238E27FC236}">
                <a16:creationId xmlns:a16="http://schemas.microsoft.com/office/drawing/2014/main" id="{33A571C0-0F04-48BA-F0AF-F0308C166D7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16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知识</a:t>
            </a: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25514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A695D72-2AAD-F695-415B-73BEAE188C1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477200" y="1096459"/>
            <a:ext cx="11085195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1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抛掷一枚硬币，观察它落地时哪一面朝上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.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  <p:sp>
        <p:nvSpPr>
          <p:cNvPr id="4" name="文本框 2">
            <a:extLst>
              <a:ext uri="{FF2B5EF4-FFF2-40B4-BE49-F238E27FC236}">
                <a16:creationId xmlns:a16="http://schemas.microsoft.com/office/drawing/2014/main" id="{AEF30E0C-53B1-7D63-DC04-82A4C1DB963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3925" y="1573200"/>
            <a:ext cx="11648702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2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抛掷一枚骰子，观察它落地时朝上的面的点数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.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微软雅黑" panose="020B050302020402020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FA3E31B-19E3-A062-2D49-E3839D7C0B4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77201" y="1992411"/>
            <a:ext cx="12343138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试验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3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</a:rPr>
              <a:t>抛掷两枚硬币，观察它们落地时朝上的面的情况. 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FA07E9C-A5E9-1A68-6932-F321E223A875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0" y="656771"/>
            <a:ext cx="102268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考虑下面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个随机试验，它们的共同特征有哪些?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等线"/>
              <a:ea typeface="宋体"/>
              <a:cs typeface="Arial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7397F39-DA61-7261-6A46-171A9DE0384E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77201" y="2347244"/>
            <a:ext cx="1108519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试验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的样本空间是什么？每个样本点出现的可能性是多少？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14" name="表格 13">
                <a:extLst>
                  <a:ext uri="{FF2B5EF4-FFF2-40B4-BE49-F238E27FC236}">
                    <a16:creationId xmlns:a16="http://schemas.microsoft.com/office/drawing/2014/main" id="{5F3BD894-B424-04ED-2384-F596F42398B6}"/>
                  </a:ext>
                </a:extLst>
              </p:cNvPr>
              <p:cNvGraphicFramePr>
                <a:graphicFrameLocks noGrp="1"/>
              </p:cNvGraphicFramePr>
              <p:nvPr>
                <p:custDataLst>
                  <p:tags r:id="rId6"/>
                </p:custDataLst>
              </p:nvPr>
            </p:nvGraphicFramePr>
            <p:xfrm>
              <a:off x="0" y="3068391"/>
              <a:ext cx="12039599" cy="33915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98949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74330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306807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27001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 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样本</a:t>
                          </a:r>
                          <a:r>
                            <a:rPr lang="zh-CN" alt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空间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样本点出现的可能性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74441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1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{ </a:t>
                          </a:r>
                          <a:r>
                            <a:rPr lang="zh-CN" alt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正面朝上，反面朝上 </a:t>
                          </a:r>
                          <a:r>
                            <a:rPr lang="en-US" alt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两个样本点都是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zh-CN" sz="2400" b="1" i="1" kern="10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1" i="1" ker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sz="2400" b="1" i="1" ker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/>
                                    </a:rPr>
                                    <m:t>𝟐</m:t>
                                  </m:r>
                                </m:den>
                              </m:f>
                            </m:oMath>
                          </a14:m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035698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2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{ 1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2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3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4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5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6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 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六个样本点都是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zh-CN" sz="2400" b="1" i="1" kern="10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1" i="1" ker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sz="2400" b="1" i="1" ker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/>
                                    </a:rPr>
                                    <m:t>𝟔</m:t>
                                  </m:r>
                                </m:den>
                              </m:f>
                            </m:oMath>
                          </a14:m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1054360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3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{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(正面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正面)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(正面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反面)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(反面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正面)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(反面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反面)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alt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四</a:t>
                          </a: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个样本点都是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zh-CN" sz="2400" b="1" i="1" kern="10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b="1" i="1" ker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en-US" altLang="zh-CN" sz="2400" b="1" i="1" kern="0" smtClean="0">
                                      <a:solidFill>
                                        <a:schemeClr val="tx1">
                                          <a:lumMod val="95000"/>
                                          <a:lumOff val="5000"/>
                                        </a:schemeClr>
                                      </a:solidFill>
                                      <a:effectLst/>
                                      <a:latin typeface="Cambria Math" panose="02040503050406030204" pitchFamily="18" charset="0"/>
                                    </a:rPr>
                                    <m:t>𝟒</m:t>
                                  </m:r>
                                </m:den>
                              </m:f>
                            </m:oMath>
                          </a14:m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14" name="表格 13">
                <a:extLst>
                  <a:ext uri="{FF2B5EF4-FFF2-40B4-BE49-F238E27FC236}">
                    <a16:creationId xmlns:a16="http://schemas.microsoft.com/office/drawing/2014/main" id="{5F3BD894-B424-04ED-2384-F596F42398B6}"/>
                  </a:ext>
                </a:extLst>
              </p:cNvPr>
              <p:cNvGraphicFramePr>
                <a:graphicFrameLocks noGrp="1"/>
              </p:cNvGraphicFramePr>
              <p:nvPr>
                <p:custDataLst>
                  <p:tags r:id="rId6"/>
                </p:custDataLst>
              </p:nvPr>
            </p:nvGraphicFramePr>
            <p:xfrm>
              <a:off x="0" y="3068391"/>
              <a:ext cx="12039599" cy="33915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989491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774330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306807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</a:tblGrid>
                  <a:tr h="527001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 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样本</a:t>
                          </a:r>
                          <a:r>
                            <a:rPr lang="zh-CN" alt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空间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样本点出现的可能性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774441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1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{ </a:t>
                          </a:r>
                          <a:r>
                            <a:rPr lang="zh-CN" alt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正面朝上，反面朝上 </a:t>
                          </a:r>
                          <a:r>
                            <a:rPr lang="en-US" alt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 w="25400" cmpd="sng">
                          <a:solidFill>
                            <a:srgbClr val="000000"/>
                          </a:solidFill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264391" t="-70079" r="-554" b="-27165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1035698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2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{ 1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2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3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4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5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，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6</a:t>
                          </a:r>
                          <a:r>
                            <a:rPr lang="zh-CN" altLang="en-US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 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FFFFFF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264391" t="-127059" r="-554" b="-102941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1054360"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lt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zh-CN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试验</a:t>
                          </a:r>
                          <a:r>
                            <a:rPr lang="en-US" sz="2400" b="1" kern="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</a:rPr>
                            <a:t>3</a:t>
                          </a:r>
                          <a:endParaRPr lang="zh-CN" sz="2400" b="1" kern="100">
                            <a:solidFill>
                              <a:schemeClr val="tx1">
                                <a:lumMod val="95000"/>
                                <a:lumOff val="5000"/>
                              </a:schemeClr>
                            </a:solidFill>
                            <a:effectLst/>
                            <a:latin typeface="黑体" panose="02010609060101010101" pitchFamily="49" charset="-122"/>
                            <a:ea typeface="黑体" panose="02010609060101010101" pitchFamily="49" charset="-122"/>
                            <a:cs typeface="Times New Roman" panose="02020603050405020304"/>
                          </a:endParaRP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C4CFD9"/>
                        </a:solidFill>
                      </a:tcPr>
                    </a:tc>
                    <a:tc>
                      <a:txBody>
                        <a:bodyPr/>
                        <a:lstStyle>
                          <a:lvl1pPr marL="0" indent="0" algn="l" defTabSz="914400" rtl="0" eaLnBrk="1" fontAlgn="base" latinLnBrk="0" hangingPunct="1">
                            <a:lnSpc>
                              <a:spcPct val="10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1800" b="0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1pPr>
                          <a:lvl2pPr marL="4572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2pPr>
                          <a:lvl3pPr marL="91440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3pPr>
                          <a:lvl4pPr marL="13709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4pPr>
                          <a:lvl5pPr marL="18281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5pPr>
                          <a:lvl6pPr marL="22853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6pPr>
                          <a:lvl7pPr marL="27425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7pPr>
                          <a:lvl8pPr marL="3199765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8pPr>
                          <a:lvl9pPr marL="3656330" indent="0" algn="l" defTabSz="914400" rtl="0" eaLnBrk="1" fontAlgn="base" latinLnBrk="0" hangingPunct="1">
                            <a:lnSpc>
                              <a:spcPct val="150000"/>
                            </a:lnSpc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buNone/>
                            <a:defRPr sz="2600" b="1" i="0" u="none" kern="1200" baseline="0">
                              <a:solidFill>
                                <a:schemeClr val="dk1"/>
                              </a:solidFill>
                              <a:latin typeface="Arial"/>
                              <a:ea typeface="微软雅黑"/>
                              <a:cs typeface="Arial"/>
                            </a:defRPr>
                          </a:lvl9pPr>
                        </a:lstStyle>
                        <a:p>
                          <a:pPr algn="ctr">
                            <a:lnSpc>
                              <a:spcPct val="125000"/>
                            </a:lnSpc>
                            <a:spcAft>
                              <a:spcPct val="0"/>
                            </a:spcAft>
                          </a:pP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{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(正面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正面)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(正面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反面)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(反面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正面)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(反面</a:t>
                          </a:r>
                          <a:r>
                            <a:rPr kumimoji="0" lang="en-US" altLang="zh-CN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,</a:t>
                          </a:r>
                          <a:r>
                            <a:rPr kumimoji="0" lang="zh-CN" altLang="en-US" sz="2400" b="1" i="0" u="none" strike="noStrike" kern="1200" cap="none" spc="0" normalizeH="0" baseline="0" noProof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楷体" panose="02010609060101010101" charset="-122"/>
                              <a:ea typeface="楷体" panose="02010609060101010101" charset="-122"/>
                              <a:cs typeface="楷体" panose="02010609060101010101" charset="-122"/>
                            </a:rPr>
                            <a:t>反面)</a:t>
                          </a:r>
                          <a:r>
                            <a:rPr lang="en-US" altLang="zh-CN" sz="2400" b="1" kern="100">
                              <a:solidFill>
                                <a:schemeClr val="tx1">
                                  <a:lumMod val="95000"/>
                                  <a:lumOff val="5000"/>
                                </a:schemeClr>
                              </a:solidFill>
                              <a:effectLst/>
                              <a:latin typeface="黑体" panose="02010609060101010101" pitchFamily="49" charset="-122"/>
                              <a:ea typeface="黑体" panose="02010609060101010101" pitchFamily="49" charset="-122"/>
                              <a:cs typeface="Times New Roman" panose="02020603050405020304"/>
                            </a:rPr>
                            <a:t>}</a:t>
                          </a:r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rgbClr val="000000">
                            <a:tint val="20000"/>
                          </a:srgb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 marL="68580" marR="68580" marT="0" marB="0" anchor="ctr">
                        <a:lnL>
                          <a:noFill/>
                        </a:lnL>
                        <a:lnR>
                          <a:noFill/>
                        </a:lnR>
                        <a:lnT>
                          <a:noFill/>
                        </a:lnT>
                        <a:lnB w="25400" cmpd="sng">
                          <a:solidFill>
                            <a:srgbClr val="000000"/>
                          </a:solidFill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9"/>
                          <a:stretch>
                            <a:fillRect l="-264391" t="-223121" r="-554" b="-115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5" name="文本框 14">
            <a:extLst>
              <a:ext uri="{FF2B5EF4-FFF2-40B4-BE49-F238E27FC236}">
                <a16:creationId xmlns:a16="http://schemas.microsoft.com/office/drawing/2014/main" id="{33A571C0-0F04-48BA-F0AF-F0308C166D7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16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知识</a:t>
            </a: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14342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13348" y="650846"/>
            <a:ext cx="11077074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研究随机现象，最重要的是知道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随机事件发生的可能性大小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 对随机事件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发生可能性大小的度量(数值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)称为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事件的概率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(probability)，事件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的概率用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表示.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我们知道，通过试验和观察的方法可以得到一些事件的概率估计. 但这种方法耗时多，而且得到的仅是概率的近似值. 能否通过建立适当的数学模型，直接计算随机事件的概率呢?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93031" y="127626"/>
            <a:ext cx="1098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</a:rPr>
              <a:t>概率：</a:t>
            </a:r>
          </a:p>
        </p:txBody>
      </p:sp>
    </p:spTree>
    <p:extLst>
      <p:ext uri="{BB962C8B-B14F-4D97-AF65-F5344CB8AC3E}">
        <p14:creationId xmlns:p14="http://schemas.microsoft.com/office/powerpoint/2010/main" val="24432424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0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534900" y="10744200"/>
            <a:ext cx="355600" cy="266700"/>
          </a:xfrm>
          <a:prstGeom prst="cube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66700" y="133652"/>
            <a:ext cx="11636541" cy="1125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思考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在上一节中，我们讨论过彩票摇号试验、抛掷一枚均匀硬币的试验及掷一枚质地均匀骰子的试验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它们的共同特征有哪些?</a:t>
            </a:r>
          </a:p>
        </p:txBody>
      </p:sp>
      <p:sp>
        <p:nvSpPr>
          <p:cNvPr id="7" name="矩形 6"/>
          <p:cNvSpPr/>
          <p:nvPr/>
        </p:nvSpPr>
        <p:spPr>
          <a:xfrm>
            <a:off x="266700" y="1122947"/>
            <a:ext cx="11651998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考察这些试验的共同特征，就是要看它们的样本点及样本空间有哪些共性. 可以发现，它们具有如下共同特征：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(1)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有限性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：样本空间的样本点只有有限个；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(2)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等可能性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：每个样本点发生的可能性相等.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6878" y="3439682"/>
            <a:ext cx="11636541" cy="1076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我们将具有以上两个特征的试验称为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古典概型试验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，其数学模型称为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古典概率模型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(classical models of probability)，简称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古典概型</a:t>
            </a:r>
            <a:r>
              <a:rPr lang="zh-CN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>
            <a:extLst>
              <a:ext uri="{FF2B5EF4-FFF2-40B4-BE49-F238E27FC236}">
                <a16:creationId xmlns:a16="http://schemas.microsoft.com/office/drawing/2014/main" id="{8365E4D2-1D04-7B7D-5D22-0D03D5AE09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9725" y="1195388"/>
          <a:ext cx="11852275" cy="429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6166050" imgH="2237720" progId="Word.Document.12">
                  <p:embed/>
                </p:oleObj>
              </mc:Choice>
              <mc:Fallback>
                <p:oleObj name="Document" r:id="rId2" imgW="6166050" imgH="2237720" progId="Word.Document.12">
                  <p:embed/>
                  <p:pic>
                    <p:nvPicPr>
                      <p:cNvPr id="4" name="对象 3">
                        <a:extLst>
                          <a:ext uri="{FF2B5EF4-FFF2-40B4-BE49-F238E27FC236}">
                            <a16:creationId xmlns:a16="http://schemas.microsoft.com/office/drawing/2014/main" id="{8365E4D2-1D04-7B7D-5D22-0D03D5AE093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9725" y="1195388"/>
                        <a:ext cx="11852275" cy="429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51829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Oval 3"/>
          <p:cNvSpPr>
            <a:spLocks noChangeAspect="1"/>
          </p:cNvSpPr>
          <p:nvPr/>
        </p:nvSpPr>
        <p:spPr>
          <a:xfrm>
            <a:off x="9333162" y="569241"/>
            <a:ext cx="2665412" cy="2666678"/>
          </a:xfrm>
          <a:prstGeom prst="ellipse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Oval 4"/>
          <p:cNvSpPr>
            <a:spLocks noChangeAspect="1"/>
          </p:cNvSpPr>
          <p:nvPr/>
        </p:nvSpPr>
        <p:spPr>
          <a:xfrm>
            <a:off x="9837986" y="1693190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Oval 5"/>
          <p:cNvSpPr>
            <a:spLocks noChangeAspect="1"/>
          </p:cNvSpPr>
          <p:nvPr/>
        </p:nvSpPr>
        <p:spPr>
          <a:xfrm>
            <a:off x="10269786" y="1283077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Oval 6"/>
          <p:cNvSpPr>
            <a:spLocks noChangeAspect="1"/>
          </p:cNvSpPr>
          <p:nvPr/>
        </p:nvSpPr>
        <p:spPr>
          <a:xfrm>
            <a:off x="10344148" y="892821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Oval 7"/>
          <p:cNvSpPr>
            <a:spLocks noChangeAspect="1"/>
          </p:cNvSpPr>
          <p:nvPr/>
        </p:nvSpPr>
        <p:spPr>
          <a:xfrm>
            <a:off x="10917488" y="965898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Oval 8"/>
          <p:cNvSpPr>
            <a:spLocks noChangeAspect="1"/>
          </p:cNvSpPr>
          <p:nvPr/>
        </p:nvSpPr>
        <p:spPr>
          <a:xfrm>
            <a:off x="9695111" y="2219702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Oval 9"/>
          <p:cNvSpPr>
            <a:spLocks noChangeAspect="1"/>
          </p:cNvSpPr>
          <p:nvPr/>
        </p:nvSpPr>
        <p:spPr>
          <a:xfrm>
            <a:off x="10917488" y="2262885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Oval 10"/>
          <p:cNvSpPr>
            <a:spLocks noChangeAspect="1"/>
          </p:cNvSpPr>
          <p:nvPr/>
        </p:nvSpPr>
        <p:spPr>
          <a:xfrm>
            <a:off x="10630151" y="1470723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Oval 11"/>
          <p:cNvSpPr>
            <a:spLocks noChangeAspect="1"/>
          </p:cNvSpPr>
          <p:nvPr/>
        </p:nvSpPr>
        <p:spPr>
          <a:xfrm>
            <a:off x="11493751" y="1254823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0" name="Oval 12"/>
          <p:cNvSpPr>
            <a:spLocks noChangeAspect="1"/>
          </p:cNvSpPr>
          <p:nvPr/>
        </p:nvSpPr>
        <p:spPr>
          <a:xfrm>
            <a:off x="10703176" y="2427447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Oval 13"/>
          <p:cNvSpPr>
            <a:spLocks noChangeAspect="1"/>
          </p:cNvSpPr>
          <p:nvPr/>
        </p:nvSpPr>
        <p:spPr>
          <a:xfrm>
            <a:off x="10990511" y="2795964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2" name="Oval 14"/>
          <p:cNvSpPr>
            <a:spLocks noChangeAspect="1"/>
          </p:cNvSpPr>
          <p:nvPr/>
        </p:nvSpPr>
        <p:spPr>
          <a:xfrm>
            <a:off x="10252073" y="1896600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Oval 15"/>
          <p:cNvSpPr>
            <a:spLocks noChangeAspect="1"/>
          </p:cNvSpPr>
          <p:nvPr/>
        </p:nvSpPr>
        <p:spPr>
          <a:xfrm>
            <a:off x="9695111" y="1498977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4" name="Oval 16"/>
          <p:cNvSpPr>
            <a:spLocks noChangeAspect="1"/>
          </p:cNvSpPr>
          <p:nvPr/>
        </p:nvSpPr>
        <p:spPr>
          <a:xfrm>
            <a:off x="11352463" y="1636872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5" name="Oval 17"/>
          <p:cNvSpPr>
            <a:spLocks noChangeAspect="1"/>
          </p:cNvSpPr>
          <p:nvPr/>
        </p:nvSpPr>
        <p:spPr>
          <a:xfrm>
            <a:off x="10199938" y="2356009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Oval 18"/>
          <p:cNvSpPr>
            <a:spLocks noChangeAspect="1"/>
          </p:cNvSpPr>
          <p:nvPr/>
        </p:nvSpPr>
        <p:spPr>
          <a:xfrm>
            <a:off x="11206413" y="2140109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7" name="Oval 19"/>
          <p:cNvSpPr>
            <a:spLocks noChangeAspect="1"/>
          </p:cNvSpPr>
          <p:nvPr/>
        </p:nvSpPr>
        <p:spPr>
          <a:xfrm>
            <a:off x="11566776" y="1973960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Oval 20"/>
          <p:cNvSpPr>
            <a:spLocks noChangeAspect="1"/>
          </p:cNvSpPr>
          <p:nvPr/>
        </p:nvSpPr>
        <p:spPr>
          <a:xfrm>
            <a:off x="10269786" y="2867402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9" name="Oval 21"/>
          <p:cNvSpPr>
            <a:spLocks noChangeAspect="1"/>
          </p:cNvSpPr>
          <p:nvPr/>
        </p:nvSpPr>
        <p:spPr>
          <a:xfrm>
            <a:off x="10919076" y="1779747"/>
            <a:ext cx="92075" cy="111125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/>
            <a:endParaRPr lang="zh-CN" altLang="en-US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30" name="Rectangle 22"/>
          <p:cNvSpPr/>
          <p:nvPr/>
        </p:nvSpPr>
        <p:spPr>
          <a:xfrm>
            <a:off x="1326482" y="1404144"/>
            <a:ext cx="2151063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有限性</a:t>
            </a:r>
          </a:p>
        </p:txBody>
      </p:sp>
      <p:sp>
        <p:nvSpPr>
          <p:cNvPr id="31" name="Rectangle 23"/>
          <p:cNvSpPr/>
          <p:nvPr/>
        </p:nvSpPr>
        <p:spPr>
          <a:xfrm>
            <a:off x="3210176" y="1384801"/>
            <a:ext cx="226377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等可能性</a:t>
            </a:r>
          </a:p>
        </p:txBody>
      </p:sp>
      <p:grpSp>
        <p:nvGrpSpPr>
          <p:cNvPr id="3" name="Group 24"/>
          <p:cNvGrpSpPr/>
          <p:nvPr/>
        </p:nvGrpSpPr>
        <p:grpSpPr>
          <a:xfrm>
            <a:off x="3931822" y="1251953"/>
            <a:ext cx="1008062" cy="792162"/>
            <a:chOff x="0" y="0"/>
            <a:chExt cx="635" cy="499"/>
          </a:xfrm>
        </p:grpSpPr>
        <p:sp>
          <p:nvSpPr>
            <p:cNvPr id="8219" name="Line 25"/>
            <p:cNvSpPr/>
            <p:nvPr/>
          </p:nvSpPr>
          <p:spPr>
            <a:xfrm>
              <a:off x="0" y="272"/>
              <a:ext cx="181" cy="227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220" name="Line 26"/>
            <p:cNvSpPr/>
            <p:nvPr/>
          </p:nvSpPr>
          <p:spPr>
            <a:xfrm flipV="1">
              <a:off x="181" y="0"/>
              <a:ext cx="454" cy="499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sp>
        <p:nvSpPr>
          <p:cNvPr id="35" name="Line 27"/>
          <p:cNvSpPr/>
          <p:nvPr/>
        </p:nvSpPr>
        <p:spPr>
          <a:xfrm>
            <a:off x="1859882" y="1331119"/>
            <a:ext cx="576263" cy="79375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36" name="Line 28"/>
          <p:cNvSpPr/>
          <p:nvPr/>
        </p:nvSpPr>
        <p:spPr>
          <a:xfrm flipV="1">
            <a:off x="1859882" y="1332706"/>
            <a:ext cx="576263" cy="792163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5" name="矩形 4"/>
          <p:cNvSpPr/>
          <p:nvPr/>
        </p:nvSpPr>
        <p:spPr>
          <a:xfrm>
            <a:off x="359948" y="123111"/>
            <a:ext cx="982821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练习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向一个圆面内随机地投射一个点，如果该点落在圆内任意. 点都是等可能的，你认为这是古典概型吗？为什么？</a:t>
            </a:r>
          </a:p>
        </p:txBody>
      </p:sp>
      <p:sp>
        <p:nvSpPr>
          <p:cNvPr id="6" name="矩形 5"/>
          <p:cNvSpPr/>
          <p:nvPr/>
        </p:nvSpPr>
        <p:spPr>
          <a:xfrm>
            <a:off x="359948" y="3187837"/>
            <a:ext cx="10238454" cy="1631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练习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某同学随机向一靶心进行射击，这一试验的结果有“命中10环”“命中9环”“命中8环”,“命中7环”“命中6环”“命中5环”和“不中环”，这是古典概型吗？为什么？</a:t>
            </a:r>
          </a:p>
        </p:txBody>
      </p:sp>
      <p:grpSp>
        <p:nvGrpSpPr>
          <p:cNvPr id="39" name="Group 10"/>
          <p:cNvGrpSpPr/>
          <p:nvPr/>
        </p:nvGrpSpPr>
        <p:grpSpPr>
          <a:xfrm>
            <a:off x="9377361" y="4098894"/>
            <a:ext cx="2621213" cy="2574114"/>
            <a:chOff x="0" y="0"/>
            <a:chExt cx="2312" cy="2426"/>
          </a:xfrm>
        </p:grpSpPr>
        <p:grpSp>
          <p:nvGrpSpPr>
            <p:cNvPr id="40" name="Group 11"/>
            <p:cNvGrpSpPr/>
            <p:nvPr/>
          </p:nvGrpSpPr>
          <p:grpSpPr>
            <a:xfrm>
              <a:off x="270" y="55"/>
              <a:ext cx="2042" cy="2262"/>
              <a:chOff x="0" y="0"/>
              <a:chExt cx="3266" cy="3266"/>
            </a:xfrm>
          </p:grpSpPr>
          <p:sp>
            <p:nvSpPr>
              <p:cNvPr id="70" name="Oval 12"/>
              <p:cNvSpPr/>
              <p:nvPr/>
            </p:nvSpPr>
            <p:spPr>
              <a:xfrm>
                <a:off x="0" y="0"/>
                <a:ext cx="3266" cy="3266"/>
              </a:xfrm>
              <a:prstGeom prst="ellipse">
                <a:avLst/>
              </a:prstGeom>
              <a:solidFill>
                <a:schemeClr val="bg1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1" name="Oval 13"/>
              <p:cNvSpPr/>
              <p:nvPr/>
            </p:nvSpPr>
            <p:spPr>
              <a:xfrm>
                <a:off x="272" y="272"/>
                <a:ext cx="2676" cy="2676"/>
              </a:xfrm>
              <a:prstGeom prst="ellipse">
                <a:avLst/>
              </a:prstGeom>
              <a:solidFill>
                <a:schemeClr val="bg1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2" name="Oval 14"/>
              <p:cNvSpPr/>
              <p:nvPr/>
            </p:nvSpPr>
            <p:spPr>
              <a:xfrm>
                <a:off x="555" y="590"/>
                <a:ext cx="2085" cy="2086"/>
              </a:xfrm>
              <a:prstGeom prst="ellipse">
                <a:avLst/>
              </a:prstGeom>
              <a:solidFill>
                <a:schemeClr val="bg1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" name="Oval 15"/>
              <p:cNvSpPr/>
              <p:nvPr/>
            </p:nvSpPr>
            <p:spPr>
              <a:xfrm>
                <a:off x="862" y="907"/>
                <a:ext cx="1450" cy="1451"/>
              </a:xfrm>
              <a:prstGeom prst="ellipse">
                <a:avLst/>
              </a:prstGeom>
              <a:solidFill>
                <a:srgbClr val="6600CC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4" name="Oval 16"/>
              <p:cNvSpPr/>
              <p:nvPr/>
            </p:nvSpPr>
            <p:spPr>
              <a:xfrm>
                <a:off x="1141" y="1179"/>
                <a:ext cx="900" cy="898"/>
              </a:xfrm>
              <a:prstGeom prst="ellipse">
                <a:avLst/>
              </a:prstGeom>
              <a:solidFill>
                <a:srgbClr val="800000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Oval 17"/>
              <p:cNvSpPr/>
              <p:nvPr/>
            </p:nvSpPr>
            <p:spPr>
              <a:xfrm>
                <a:off x="1406" y="1452"/>
                <a:ext cx="363" cy="363"/>
              </a:xfrm>
              <a:prstGeom prst="ellipse">
                <a:avLst/>
              </a:prstGeom>
              <a:solidFill>
                <a:srgbClr val="FF0000"/>
              </a:solidFill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eaLnBrk="0" hangingPunct="0"/>
                <a:endParaRPr lang="zh-CN" altLang="en-US" sz="2000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41" name="Text Box 18"/>
            <p:cNvSpPr txBox="1"/>
            <p:nvPr/>
          </p:nvSpPr>
          <p:spPr>
            <a:xfrm>
              <a:off x="1077" y="1032"/>
              <a:ext cx="393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10</a:t>
              </a:r>
            </a:p>
          </p:txBody>
        </p:sp>
        <p:sp>
          <p:nvSpPr>
            <p:cNvPr id="42" name="Text Box 19"/>
            <p:cNvSpPr txBox="1"/>
            <p:nvPr/>
          </p:nvSpPr>
          <p:spPr>
            <a:xfrm>
              <a:off x="952" y="1053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</a:p>
          </p:txBody>
        </p:sp>
        <p:sp>
          <p:nvSpPr>
            <p:cNvPr id="43" name="Text Box 20"/>
            <p:cNvSpPr txBox="1"/>
            <p:nvPr/>
          </p:nvSpPr>
          <p:spPr>
            <a:xfrm>
              <a:off x="1315" y="1053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</a:p>
          </p:txBody>
        </p:sp>
        <p:sp>
          <p:nvSpPr>
            <p:cNvPr id="44" name="Text Box 21"/>
            <p:cNvSpPr txBox="1"/>
            <p:nvPr/>
          </p:nvSpPr>
          <p:spPr>
            <a:xfrm>
              <a:off x="1177" y="1235"/>
              <a:ext cx="172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</a:p>
          </p:txBody>
        </p:sp>
        <p:sp>
          <p:nvSpPr>
            <p:cNvPr id="45" name="Text Box 22"/>
            <p:cNvSpPr txBox="1"/>
            <p:nvPr/>
          </p:nvSpPr>
          <p:spPr>
            <a:xfrm>
              <a:off x="1144" y="826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9</a:t>
              </a:r>
            </a:p>
          </p:txBody>
        </p:sp>
        <p:sp>
          <p:nvSpPr>
            <p:cNvPr id="46" name="Text Box 23"/>
            <p:cNvSpPr txBox="1"/>
            <p:nvPr/>
          </p:nvSpPr>
          <p:spPr>
            <a:xfrm>
              <a:off x="779" y="1053"/>
              <a:ext cx="173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</a:p>
          </p:txBody>
        </p:sp>
        <p:sp>
          <p:nvSpPr>
            <p:cNvPr id="47" name="Text Box 24"/>
            <p:cNvSpPr txBox="1"/>
            <p:nvPr/>
          </p:nvSpPr>
          <p:spPr>
            <a:xfrm>
              <a:off x="1497" y="1053"/>
              <a:ext cx="170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</a:p>
          </p:txBody>
        </p:sp>
        <p:sp>
          <p:nvSpPr>
            <p:cNvPr id="48" name="Text Box 25"/>
            <p:cNvSpPr txBox="1"/>
            <p:nvPr/>
          </p:nvSpPr>
          <p:spPr>
            <a:xfrm>
              <a:off x="1177" y="1416"/>
              <a:ext cx="172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</a:p>
          </p:txBody>
        </p:sp>
        <p:sp>
          <p:nvSpPr>
            <p:cNvPr id="49" name="Text Box 26"/>
            <p:cNvSpPr txBox="1"/>
            <p:nvPr/>
          </p:nvSpPr>
          <p:spPr>
            <a:xfrm>
              <a:off x="1144" y="636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solidFill>
                    <a:schemeClr val="bg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</a:p>
          </p:txBody>
        </p:sp>
        <p:sp>
          <p:nvSpPr>
            <p:cNvPr id="50" name="Text Box 27"/>
            <p:cNvSpPr txBox="1"/>
            <p:nvPr/>
          </p:nvSpPr>
          <p:spPr>
            <a:xfrm>
              <a:off x="1678" y="1053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</a:p>
          </p:txBody>
        </p:sp>
        <p:sp>
          <p:nvSpPr>
            <p:cNvPr id="51" name="Text Box 28"/>
            <p:cNvSpPr txBox="1"/>
            <p:nvPr/>
          </p:nvSpPr>
          <p:spPr>
            <a:xfrm>
              <a:off x="1177" y="1643"/>
              <a:ext cx="172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</a:p>
          </p:txBody>
        </p:sp>
        <p:sp>
          <p:nvSpPr>
            <p:cNvPr id="52" name="Text Box 29"/>
            <p:cNvSpPr txBox="1"/>
            <p:nvPr/>
          </p:nvSpPr>
          <p:spPr>
            <a:xfrm>
              <a:off x="589" y="1053"/>
              <a:ext cx="168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</a:p>
          </p:txBody>
        </p:sp>
        <p:sp>
          <p:nvSpPr>
            <p:cNvPr id="53" name="Text Box 30"/>
            <p:cNvSpPr txBox="1"/>
            <p:nvPr/>
          </p:nvSpPr>
          <p:spPr>
            <a:xfrm>
              <a:off x="1143" y="418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7</a:t>
              </a:r>
            </a:p>
          </p:txBody>
        </p:sp>
        <p:sp>
          <p:nvSpPr>
            <p:cNvPr id="54" name="Text Box 31"/>
            <p:cNvSpPr txBox="1"/>
            <p:nvPr/>
          </p:nvSpPr>
          <p:spPr>
            <a:xfrm>
              <a:off x="1177" y="1824"/>
              <a:ext cx="172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55" name="Text Box 32"/>
            <p:cNvSpPr txBox="1"/>
            <p:nvPr/>
          </p:nvSpPr>
          <p:spPr>
            <a:xfrm>
              <a:off x="1870" y="1053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56" name="Text Box 33"/>
            <p:cNvSpPr txBox="1"/>
            <p:nvPr/>
          </p:nvSpPr>
          <p:spPr>
            <a:xfrm>
              <a:off x="408" y="1053"/>
              <a:ext cx="18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57" name="Text Box 34"/>
            <p:cNvSpPr txBox="1"/>
            <p:nvPr/>
          </p:nvSpPr>
          <p:spPr>
            <a:xfrm>
              <a:off x="1144" y="191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58" name="Text Box 35"/>
            <p:cNvSpPr txBox="1"/>
            <p:nvPr/>
          </p:nvSpPr>
          <p:spPr>
            <a:xfrm>
              <a:off x="227" y="1053"/>
              <a:ext cx="170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59" name="Text Box 36"/>
            <p:cNvSpPr txBox="1"/>
            <p:nvPr/>
          </p:nvSpPr>
          <p:spPr>
            <a:xfrm>
              <a:off x="2086" y="1053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60" name="Text Box 37"/>
            <p:cNvSpPr txBox="1"/>
            <p:nvPr/>
          </p:nvSpPr>
          <p:spPr>
            <a:xfrm>
              <a:off x="1177" y="2051"/>
              <a:ext cx="172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61" name="Text Box 38"/>
            <p:cNvSpPr txBox="1"/>
            <p:nvPr/>
          </p:nvSpPr>
          <p:spPr>
            <a:xfrm>
              <a:off x="1144" y="0"/>
              <a:ext cx="171" cy="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200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</a:p>
          </p:txBody>
        </p:sp>
        <p:grpSp>
          <p:nvGrpSpPr>
            <p:cNvPr id="62" name="Group 39"/>
            <p:cNvGrpSpPr/>
            <p:nvPr/>
          </p:nvGrpSpPr>
          <p:grpSpPr>
            <a:xfrm>
              <a:off x="0" y="600"/>
              <a:ext cx="1134" cy="589"/>
              <a:chOff x="0" y="0"/>
              <a:chExt cx="1134" cy="589"/>
            </a:xfrm>
          </p:grpSpPr>
          <p:sp>
            <p:nvSpPr>
              <p:cNvPr id="63" name="Line 40"/>
              <p:cNvSpPr/>
              <p:nvPr/>
            </p:nvSpPr>
            <p:spPr>
              <a:xfrm flipV="1">
                <a:off x="0" y="0"/>
                <a:ext cx="1134" cy="499"/>
              </a:xfrm>
              <a:prstGeom prst="line">
                <a:avLst/>
              </a:prstGeom>
              <a:ln w="508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stealth" w="lg" len="lg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4" name="Line 41"/>
              <p:cNvSpPr/>
              <p:nvPr/>
            </p:nvSpPr>
            <p:spPr>
              <a:xfrm>
                <a:off x="273" y="227"/>
                <a:ext cx="181" cy="45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5" name="Line 42"/>
              <p:cNvSpPr/>
              <p:nvPr/>
            </p:nvSpPr>
            <p:spPr>
              <a:xfrm>
                <a:off x="91" y="272"/>
                <a:ext cx="226" cy="90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6" name="Line 43"/>
              <p:cNvSpPr/>
              <p:nvPr/>
            </p:nvSpPr>
            <p:spPr>
              <a:xfrm>
                <a:off x="0" y="363"/>
                <a:ext cx="137" cy="63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7" name="Line 44"/>
              <p:cNvSpPr/>
              <p:nvPr/>
            </p:nvSpPr>
            <p:spPr>
              <a:xfrm flipV="1">
                <a:off x="363" y="290"/>
                <a:ext cx="109" cy="209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8" name="Line 45"/>
              <p:cNvSpPr/>
              <p:nvPr/>
            </p:nvSpPr>
            <p:spPr>
              <a:xfrm flipV="1">
                <a:off x="182" y="363"/>
                <a:ext cx="109" cy="181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  <p:sp>
            <p:nvSpPr>
              <p:cNvPr id="69" name="Line 46"/>
              <p:cNvSpPr/>
              <p:nvPr/>
            </p:nvSpPr>
            <p:spPr>
              <a:xfrm flipV="1">
                <a:off x="46" y="453"/>
                <a:ext cx="72" cy="136"/>
              </a:xfrm>
              <a:prstGeom prst="line">
                <a:avLst/>
              </a:prstGeom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sz="2000"/>
              </a:p>
            </p:txBody>
          </p:sp>
        </p:grpSp>
      </p:grpSp>
      <p:sp>
        <p:nvSpPr>
          <p:cNvPr id="76" name="Rectangle 3"/>
          <p:cNvSpPr/>
          <p:nvPr/>
        </p:nvSpPr>
        <p:spPr>
          <a:xfrm>
            <a:off x="1324781" y="5015374"/>
            <a:ext cx="186372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有限性</a:t>
            </a:r>
          </a:p>
        </p:txBody>
      </p:sp>
      <p:sp>
        <p:nvSpPr>
          <p:cNvPr id="77" name="Rectangle 4"/>
          <p:cNvSpPr/>
          <p:nvPr/>
        </p:nvSpPr>
        <p:spPr>
          <a:xfrm>
            <a:off x="3420888" y="5015374"/>
            <a:ext cx="2243137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600">
                <a:latin typeface="Times New Roman" panose="02020603050405020304" pitchFamily="18" charset="0"/>
                <a:ea typeface="宋体" panose="02010600030101010101" pitchFamily="2" charset="-122"/>
              </a:rPr>
              <a:t>等可能性</a:t>
            </a:r>
          </a:p>
        </p:txBody>
      </p:sp>
      <p:grpSp>
        <p:nvGrpSpPr>
          <p:cNvPr id="78" name="Group 5"/>
          <p:cNvGrpSpPr/>
          <p:nvPr/>
        </p:nvGrpSpPr>
        <p:grpSpPr>
          <a:xfrm>
            <a:off x="2195208" y="4993911"/>
            <a:ext cx="1008063" cy="792163"/>
            <a:chOff x="0" y="0"/>
            <a:chExt cx="635" cy="499"/>
          </a:xfrm>
        </p:grpSpPr>
        <p:sp>
          <p:nvSpPr>
            <p:cNvPr id="79" name="Line 6"/>
            <p:cNvSpPr/>
            <p:nvPr/>
          </p:nvSpPr>
          <p:spPr>
            <a:xfrm>
              <a:off x="0" y="272"/>
              <a:ext cx="181" cy="227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  <p:sp>
          <p:nvSpPr>
            <p:cNvPr id="80" name="Line 7"/>
            <p:cNvSpPr/>
            <p:nvPr/>
          </p:nvSpPr>
          <p:spPr>
            <a:xfrm flipV="1">
              <a:off x="181" y="0"/>
              <a:ext cx="454" cy="499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/>
            </a:p>
          </p:txBody>
        </p:sp>
      </p:grpSp>
      <p:sp>
        <p:nvSpPr>
          <p:cNvPr id="81" name="Line 8"/>
          <p:cNvSpPr/>
          <p:nvPr/>
        </p:nvSpPr>
        <p:spPr>
          <a:xfrm>
            <a:off x="4108566" y="4902288"/>
            <a:ext cx="576262" cy="79375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  <p:sp>
        <p:nvSpPr>
          <p:cNvPr id="82" name="Line 9"/>
          <p:cNvSpPr/>
          <p:nvPr/>
        </p:nvSpPr>
        <p:spPr>
          <a:xfrm flipV="1">
            <a:off x="4108566" y="4903876"/>
            <a:ext cx="576262" cy="792162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/>
      <p:bldP spid="76" grpId="0"/>
      <p:bldP spid="7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413368"/>
              </p:ext>
            </p:extLst>
          </p:nvPr>
        </p:nvGraphicFramePr>
        <p:xfrm>
          <a:off x="165100" y="2266950"/>
          <a:ext cx="11777663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41800" imgH="431640" progId="Equation.DSMT4">
                  <p:embed/>
                </p:oleObj>
              </mc:Choice>
              <mc:Fallback>
                <p:oleObj name="Equation" r:id="rId2" imgW="5041800" imgH="431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5100" y="2266950"/>
                        <a:ext cx="11777663" cy="10048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4533589"/>
              </p:ext>
            </p:extLst>
          </p:nvPr>
        </p:nvGraphicFramePr>
        <p:xfrm>
          <a:off x="179388" y="3349625"/>
          <a:ext cx="11763375" cy="107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978080" imgH="457200" progId="Equation.DSMT4">
                  <p:embed/>
                </p:oleObj>
              </mc:Choice>
              <mc:Fallback>
                <p:oleObj name="Equation" r:id="rId4" imgW="497808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9388" y="3349625"/>
                        <a:ext cx="11763375" cy="1076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31604"/>
              </p:ext>
            </p:extLst>
          </p:nvPr>
        </p:nvGraphicFramePr>
        <p:xfrm>
          <a:off x="179388" y="4489450"/>
          <a:ext cx="11796712" cy="1452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130720" imgH="634680" progId="Equation.DSMT4">
                  <p:embed/>
                </p:oleObj>
              </mc:Choice>
              <mc:Fallback>
                <p:oleObj name="Equation" r:id="rId6" imgW="5130720" imgH="6346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9388" y="4489450"/>
                        <a:ext cx="11796712" cy="1452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178717" y="86470"/>
            <a:ext cx="11957136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考虑下面两个随机试验，如何度量事件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发生的可能性大小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一个班级中有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18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名男生、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名女生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采用抽签的方式，从中随机选择一名学生，事件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“抽到男生”；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抛掷一枚质地均匀的硬币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次，事件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恰好一次正面朝上”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016567"/>
              </p:ext>
            </p:extLst>
          </p:nvPr>
        </p:nvGraphicFramePr>
        <p:xfrm>
          <a:off x="138113" y="2284413"/>
          <a:ext cx="11717337" cy="1031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384520" imgH="457200" progId="Equation.DSMT4">
                  <p:embed/>
                </p:oleObj>
              </mc:Choice>
              <mc:Fallback>
                <p:oleObj name="Equation" r:id="rId2" imgW="5384520" imgH="4572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8113" y="2284413"/>
                        <a:ext cx="11717337" cy="1031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41385271"/>
              </p:ext>
            </p:extLst>
          </p:nvPr>
        </p:nvGraphicFramePr>
        <p:xfrm>
          <a:off x="627063" y="3352800"/>
          <a:ext cx="1026477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635360" imgH="203040" progId="Equation.DSMT4">
                  <p:embed/>
                </p:oleObj>
              </mc:Choice>
              <mc:Fallback>
                <p:oleObj name="Equation" r:id="rId4" imgW="463536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27063" y="3352800"/>
                        <a:ext cx="10264775" cy="450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3740702"/>
              </p:ext>
            </p:extLst>
          </p:nvPr>
        </p:nvGraphicFramePr>
        <p:xfrm>
          <a:off x="193675" y="3916363"/>
          <a:ext cx="11606213" cy="935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346360" imgH="431640" progId="Equation.DSMT4">
                  <p:embed/>
                </p:oleObj>
              </mc:Choice>
              <mc:Fallback>
                <p:oleObj name="Equation" r:id="rId6" imgW="5346360" imgH="4316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3675" y="3916363"/>
                        <a:ext cx="11606213" cy="935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7590849"/>
              </p:ext>
            </p:extLst>
          </p:nvPr>
        </p:nvGraphicFramePr>
        <p:xfrm>
          <a:off x="642938" y="5786438"/>
          <a:ext cx="5256212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450880" imgH="203040" progId="Equation.DSMT4">
                  <p:embed/>
                </p:oleObj>
              </mc:Choice>
              <mc:Fallback>
                <p:oleObj name="Equation" r:id="rId8" imgW="245088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42938" y="5786438"/>
                        <a:ext cx="5256212" cy="4333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3257785"/>
              </p:ext>
            </p:extLst>
          </p:nvPr>
        </p:nvGraphicFramePr>
        <p:xfrm>
          <a:off x="690563" y="4851400"/>
          <a:ext cx="7954962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4381200" imgH="406080" progId="Equation.DSMT4">
                  <p:embed/>
                </p:oleObj>
              </mc:Choice>
              <mc:Fallback>
                <p:oleObj name="Equation" r:id="rId10" imgW="43812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90563" y="4851400"/>
                        <a:ext cx="7954962" cy="84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矩形 13"/>
          <p:cNvSpPr/>
          <p:nvPr/>
        </p:nvSpPr>
        <p:spPr>
          <a:xfrm>
            <a:off x="178717" y="86470"/>
            <a:ext cx="11876925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考虑下面两个随机试验，如何度量事件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发生的可能性大小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(1)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一个班级中有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18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名男生、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22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名女生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采用抽签的方式，从中随机选择一名学生，事件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“抽到男生”；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(2)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抛掷一枚质地均匀的硬币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次，事件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 “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恰好一次正面朝上”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813549"/>
              </p:ext>
            </p:extLst>
          </p:nvPr>
        </p:nvGraphicFramePr>
        <p:xfrm>
          <a:off x="3938337" y="1772652"/>
          <a:ext cx="2530475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143000" imgH="431800" progId="Equation.DSMT4">
                  <p:embed/>
                </p:oleObj>
              </mc:Choice>
              <mc:Fallback>
                <p:oleObj r:id="rId2" imgW="11430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938337" y="1772652"/>
                        <a:ext cx="2530475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157246" y="83287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C00000"/>
                </a:solidFill>
              </a:rPr>
              <a:t>古典概型的概率：</a:t>
            </a:r>
          </a:p>
        </p:txBody>
      </p:sp>
      <p:sp>
        <p:nvSpPr>
          <p:cNvPr id="4" name="矩形 3"/>
          <p:cNvSpPr/>
          <p:nvPr/>
        </p:nvSpPr>
        <p:spPr>
          <a:xfrm>
            <a:off x="465221" y="645465"/>
            <a:ext cx="11213432" cy="1127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一般地，设试验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是古典概型，样本空间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包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含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个样本点，事件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包含其中的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个样本点，则定义事件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的概率为</a:t>
            </a:r>
          </a:p>
        </p:txBody>
      </p:sp>
      <p:sp>
        <p:nvSpPr>
          <p:cNvPr id="5" name="矩形 4"/>
          <p:cNvSpPr/>
          <p:nvPr/>
        </p:nvSpPr>
        <p:spPr>
          <a:xfrm>
            <a:off x="818148" y="2787448"/>
            <a:ext cx="105717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其中，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)和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)分别表示事件</a:t>
            </a:r>
            <a:r>
              <a:rPr lang="zh-CN" altLang="en-US" sz="28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和样本空间</a:t>
            </a:r>
            <a:r>
              <a:rPr lang="en-US" altLang="zh-CN" sz="2800" b="1" i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包含的样本点个数.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A5E4940-E075-9FCE-943E-2B0B3AB91570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178218" y="720437"/>
            <a:ext cx="11835564" cy="16435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单项选择题是标准化考试中常用的题型，一般是从A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,C,D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四个选项中选择一个正确答案. 如果考生掌握了考察的内容, 他可以选出唯一正确的答案. 假设考生有一题不会做，他随机选择一个答案， 答对的概率是什么?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17D78E9-38BC-CD7E-954B-8A2D0B6AFC3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282157" y="2496849"/>
            <a:ext cx="11731625" cy="3408362"/>
          </a:xfrm>
          <a:prstGeom prst="rect">
            <a:avLst/>
          </a:prstGeom>
          <a:noFill/>
          <a:ln w="28575">
            <a:noFill/>
            <a:round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解：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试验有选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A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、选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B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、选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C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、选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D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共四种可能结果，试验的样本空间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可以表示为Ω={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A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，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B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，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C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，</a:t>
            </a:r>
            <a:r>
              <a:rPr kumimoji="0" lang="zh-CN" altLang="zh-CN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D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}</a:t>
            </a: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．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考生随机选择一个答案，表明每个样本点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发生的可能性相等，所以这是一个</a:t>
            </a: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古典概型</a:t>
            </a: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．</a:t>
            </a: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设</a:t>
            </a:r>
            <a:r>
              <a:rPr kumimoji="0" lang="zh-CN" altLang="en-US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M</a:t>
            </a: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=“选中正确答案”，因为正确答案是唯一的，则</a:t>
            </a:r>
            <a:r>
              <a:rPr kumimoji="0" lang="zh-CN" altLang="en-US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n</a:t>
            </a:r>
            <a:r>
              <a:rPr kumimoji="0" lang="en-US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(</a:t>
            </a:r>
            <a:r>
              <a:rPr kumimoji="0" lang="zh-CN" altLang="en-US" sz="2800" b="1" i="1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M</a:t>
            </a:r>
            <a:r>
              <a:rPr kumimoji="0" lang="en-US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)</a:t>
            </a:r>
            <a:r>
              <a:rPr kumimoji="0" lang="zh-CN" altLang="en-US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=1，</a:t>
            </a:r>
          </a:p>
          <a:p>
            <a:pPr marL="0" marR="0" lvl="0" indent="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所以，考生随机选择一个答案，答对的概率</a:t>
            </a:r>
          </a:p>
          <a:p>
            <a:pPr marL="0" marR="0" lvl="0" indent="0" algn="l" defTabSz="914400" rtl="0" eaLnBrk="1" fontAlgn="base" latinLnBrk="0" hangingPunct="1">
              <a:lnSpc>
                <a:spcPct val="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Arial"/>
            </a:endParaRPr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EB482D1E-752C-8936-43F3-514CECC46838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7130861" y="4741652"/>
          <a:ext cx="1757046" cy="9656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36560" imgH="406080" progId="Equation.DSMT4">
                  <p:embed/>
                </p:oleObj>
              </mc:Choice>
              <mc:Fallback>
                <p:oleObj name="Equation" r:id="rId6" imgW="736560" imgH="406080" progId="Equation.DSMT4">
                  <p:embed/>
                  <p:pic>
                    <p:nvPicPr>
                      <p:cNvPr id="4" name="Object 2">
                        <a:extLst>
                          <a:ext uri="{FF2B5EF4-FFF2-40B4-BE49-F238E27FC236}">
                            <a16:creationId xmlns:a16="http://schemas.microsoft.com/office/drawing/2014/main" id="{EB482D1E-752C-8936-43F3-514CECC4683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130861" y="4741652"/>
                        <a:ext cx="1757046" cy="96569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253D1B58-40B2-E1A7-6C19-646E009482B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1251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4">
            <a:extLst>
              <a:ext uri="{FF2B5EF4-FFF2-40B4-BE49-F238E27FC236}">
                <a16:creationId xmlns:a16="http://schemas.microsoft.com/office/drawing/2014/main" id="{040D4BF0-3CD5-4357-E953-692BFF7631A4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208059" y="845127"/>
            <a:ext cx="11470543" cy="371178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抛掷两枚质地均匀的骰子(标记为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号和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号)，观察两枚骰子分别可能出现的基本结果.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写出这个试验的样本空间，并判断这个试验是否为古典概型；</a:t>
            </a: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求出下列事件的概率：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=“两点之和是5”；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</a:t>
            </a:r>
            <a:r>
              <a:rPr kumimoji="0" lang="en-US" altLang="zh-CN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“两个点数相等”； 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=“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号骰子的点数大于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号骰子的点数”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pc\Documents\Tencent Files\1833938682\Image\Group2\PZ\VO\PZVOFT)Z@{DG30QNKYY(~BI.jpg">
            <a:extLst>
              <a:ext uri="{FF2B5EF4-FFF2-40B4-BE49-F238E27FC236}">
                <a16:creationId xmlns:a16="http://schemas.microsoft.com/office/drawing/2014/main" id="{FAA8775C-19A4-7701-AD3D-ADE901BBB373}"/>
              </a:ext>
            </a:extLst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50"/>
          <a:stretch>
            <a:fillRect/>
          </a:stretch>
        </p:blipFill>
        <p:spPr bwMode="auto">
          <a:xfrm>
            <a:off x="8646430" y="3244983"/>
            <a:ext cx="2699425" cy="235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7903CD03-A4FC-8B2A-7B49-12966A428F4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37648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0D94ACE-65F0-C461-FAE3-5FC4237D09BF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40327" y="1233056"/>
          <a:ext cx="11111345" cy="5209310"/>
        </p:xfrm>
        <a:graphic>
          <a:graphicData uri="http://schemas.openxmlformats.org/drawingml/2006/table">
            <a:tbl>
              <a:tblPr firstRow="1" firstCol="1" bandRow="1"/>
              <a:tblGrid>
                <a:gridCol w="2840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43058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indent="267970"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      </a:t>
                      </a:r>
                      <a:r>
                        <a:rPr lang="en-US" alt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10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783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8241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91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37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683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7685B1C1-4BFA-68EE-F761-D9640FFD2A6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0837" y="709836"/>
            <a:ext cx="108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宋体"/>
                <a:cs typeface="Arial"/>
              </a:rPr>
              <a:t>分析：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174C713-444C-7F44-A637-8609FD16D0E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4225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0D94ACE-65F0-C461-FAE3-5FC4237D09BF}"/>
              </a:ext>
            </a:extLst>
          </p:cNvPr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540327" y="1233056"/>
          <a:ext cx="11111345" cy="5209310"/>
        </p:xfrm>
        <a:graphic>
          <a:graphicData uri="http://schemas.openxmlformats.org/drawingml/2006/table">
            <a:tbl>
              <a:tblPr firstRow="1" firstCol="1" bandRow="1"/>
              <a:tblGrid>
                <a:gridCol w="2840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78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43058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indent="267970"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      </a:t>
                      </a:r>
                      <a:r>
                        <a:rPr lang="en-US" alt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10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783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8241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91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237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683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6,1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6,2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6,3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6,4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6,5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6,6</a:t>
                      </a:r>
                      <a:r>
                        <a:rPr lang="zh-CN" sz="28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8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7685B1C1-4BFA-68EE-F761-D9640FFD2A6A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110837" y="709836"/>
            <a:ext cx="108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等线"/>
                <a:ea typeface="宋体"/>
                <a:cs typeface="Arial"/>
              </a:rPr>
              <a:t>分析：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174C713-444C-7F44-A637-8609FD16D0E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36439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256ED62-9CF8-881A-6A9C-7C6E74ECAB7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96022" y="1822305"/>
            <a:ext cx="10490634" cy="181588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（</a:t>
            </a:r>
            <a:r>
              <a:rPr kumimoji="0" lang="en-US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1</a:t>
            </a:r>
            <a:r>
              <a:rPr kumimoji="0" lang="zh-CN" altLang="en-US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）</a:t>
            </a: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该试验的样本空间Ω={</a:t>
            </a:r>
            <a:r>
              <a:rPr kumimoji="0" lang="en-US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(</a:t>
            </a:r>
            <a:r>
              <a:rPr kumimoji="0" lang="zh-CN" altLang="zh-CN" sz="2800" b="1" i="1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m</a:t>
            </a: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，</a:t>
            </a:r>
            <a:r>
              <a:rPr kumimoji="0" lang="zh-CN" altLang="zh-CN" sz="2800" b="1" i="1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n</a:t>
            </a:r>
            <a:r>
              <a:rPr kumimoji="0" lang="en-US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)</a:t>
            </a: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|</a:t>
            </a:r>
            <a:r>
              <a:rPr kumimoji="0" lang="zh-CN" altLang="zh-CN" sz="2800" b="1" i="1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m</a:t>
            </a: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，</a:t>
            </a:r>
            <a:r>
              <a:rPr kumimoji="0" lang="zh-CN" altLang="zh-CN" sz="2800" b="1" i="1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n</a:t>
            </a: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Wingdings"/>
              </a:rPr>
              <a:t>∈{1，2，3，4，5，6}，其中共有36个样本点</a:t>
            </a:r>
            <a:r>
              <a:rPr kumimoji="0" lang="zh-CN" altLang="en-US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．</a:t>
            </a:r>
            <a:endParaRPr kumimoji="0" lang="en-US" altLang="en-US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Arial"/>
              <a:sym typeface="微软雅黑" panose="020B0503020204020204" pitchFamily="34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/>
                <a:sym typeface="Wingdings"/>
              </a:rPr>
              <a:t>由于骰子的质地均匀，所以各个样本点出现的可能性相等，</a:t>
            </a:r>
            <a:endParaRPr kumimoji="0" lang="en-US" altLang="zh-CN" sz="2800" b="1" i="0" u="none" strike="noStrike" kern="1200" cap="none" spc="0" normalizeH="0" baseline="0" noProof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/>
              <a:sym typeface="Wingding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/>
                <a:sym typeface="Wingdings"/>
              </a:rPr>
              <a:t>因此这个试验是古典概型</a:t>
            </a:r>
            <a:r>
              <a:rPr kumimoji="0" lang="zh-CN" altLang="en-US" sz="2800" b="1" i="0" u="none" strike="noStrike" kern="1200" cap="none" spc="0" normalizeH="0" baseline="0" noProof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/>
                <a:sym typeface="微软雅黑" panose="020B0503020204020204" pitchFamily="34" charset="-122"/>
              </a:rPr>
              <a:t>．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/>
              <a:sym typeface="微软雅黑" panose="020B0503020204020204" pitchFamily="34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C6BC850A-5BFA-3902-BB38-14856ABAD8F4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F01C173-3910-726B-679D-FA0BCB2842C9}"/>
              </a:ext>
            </a:extLst>
          </p:cNvPr>
          <p:cNvSpPr txBox="1"/>
          <p:nvPr/>
        </p:nvSpPr>
        <p:spPr>
          <a:xfrm>
            <a:off x="496022" y="762000"/>
            <a:ext cx="6763996" cy="392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(1) 写出这个试验的样本空间，并判断这个试验是否为古典概型；</a:t>
            </a:r>
          </a:p>
        </p:txBody>
      </p:sp>
    </p:spTree>
    <p:extLst>
      <p:ext uri="{BB962C8B-B14F-4D97-AF65-F5344CB8AC3E}">
        <p14:creationId xmlns:p14="http://schemas.microsoft.com/office/powerpoint/2010/main" val="56484976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5641EE8-33E6-E128-4B5A-6AB4666D7A6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637308"/>
            <a:ext cx="11470543" cy="5598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求出下列事件的概率：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=“两点之和是5”； 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55F5FDA1-79FD-78C8-A89A-B5C0167850F8}"/>
              </a:ext>
            </a:extLst>
          </p:cNvPr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581890" y="1343282"/>
          <a:ext cx="10141526" cy="4017820"/>
        </p:xfrm>
        <a:graphic>
          <a:graphicData uri="http://schemas.openxmlformats.org/drawingml/2006/table">
            <a:tbl>
              <a:tblPr firstRow="1" firstCol="1" bandRow="1"/>
              <a:tblGrid>
                <a:gridCol w="2592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12997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indent="267970"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      </a:t>
                      </a:r>
                      <a:r>
                        <a:rPr lang="en-US" alt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809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109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83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296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2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750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4B6B2D02-4477-B257-CD8D-1FEFAC585E89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75333" y="5437910"/>
          <a:ext cx="10448083" cy="986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609800" imgH="431640" progId="Equation.DSMT4">
                  <p:embed/>
                </p:oleObj>
              </mc:Choice>
              <mc:Fallback>
                <p:oleObj name="Equation" r:id="rId6" imgW="4609800" imgH="431640" progId="Equation.DSMT4">
                  <p:embed/>
                  <p:pic>
                    <p:nvPicPr>
                      <p:cNvPr id="4" name="Object 2">
                        <a:extLst>
                          <a:ext uri="{FF2B5EF4-FFF2-40B4-BE49-F238E27FC236}">
                            <a16:creationId xmlns:a16="http://schemas.microsoft.com/office/drawing/2014/main" id="{4B6B2D02-4477-B257-CD8D-1FEFAC585E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75333" y="5437910"/>
                        <a:ext cx="10448083" cy="98624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4D25269C-4D16-232A-FB8A-9A28080BAE48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4339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55641EE8-33E6-E128-4B5A-6AB4666D7A6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0" y="581890"/>
            <a:ext cx="11470543" cy="5598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求出下列事件的概率：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C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=“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号骰子的点数大于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55F5FDA1-79FD-78C8-A89A-B5C0167850F8}"/>
              </a:ext>
            </a:extLst>
          </p:cNvPr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429489" y="1182137"/>
          <a:ext cx="10141526" cy="4017820"/>
        </p:xfrm>
        <a:graphic>
          <a:graphicData uri="http://schemas.openxmlformats.org/drawingml/2006/table">
            <a:tbl>
              <a:tblPr firstRow="1" firstCol="1" bandRow="1"/>
              <a:tblGrid>
                <a:gridCol w="2592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5815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12997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indent="267970"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      </a:t>
                      </a:r>
                      <a:r>
                        <a:rPr lang="en-US" alt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alt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号骰子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809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25400" cmpd="sng">
                      <a:solidFill>
                        <a:srgbClr val="000000"/>
                      </a:solidFill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1109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2,6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835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296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0024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5,6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750"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lt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ctr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CFD9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6,1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6,2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6,3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6,4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6,5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1pPr>
                      <a:lvl2pPr marL="4572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2pPr>
                      <a:lvl3pPr marL="91440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3pPr>
                      <a:lvl4pPr marL="13709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4pPr>
                      <a:lvl5pPr marL="18281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5pPr>
                      <a:lvl6pPr marL="22853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6pPr>
                      <a:lvl7pPr marL="27425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7pPr>
                      <a:lvl8pPr marL="3199765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8pPr>
                      <a:lvl9pPr marL="365633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2600" b="1" i="0" u="none" kern="1200" baseline="0">
                          <a:solidFill>
                            <a:schemeClr val="dk1"/>
                          </a:solidFill>
                          <a:latin typeface="Arial"/>
                          <a:ea typeface="微软雅黑"/>
                          <a:cs typeface="Arial"/>
                        </a:defRPr>
                      </a:lvl9pPr>
                    </a:lstStyle>
                    <a:p>
                      <a:pPr algn="just">
                        <a:lnSpc>
                          <a:spcPct val="125000"/>
                        </a:lnSpc>
                        <a:spcAft>
                          <a:spcPct val="0"/>
                        </a:spcAft>
                      </a:pP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（</a:t>
                      </a:r>
                      <a:r>
                        <a:rPr lang="en-US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6,6</a:t>
                      </a:r>
                      <a:r>
                        <a:rPr lang="zh-CN" sz="2400" b="1" ker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）</a:t>
                      </a:r>
                      <a:endParaRPr lang="zh-CN" sz="2400" b="1" kern="1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8259F777-AFF9-4693-9E07-A3FC0AEDC912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317230" y="5305079"/>
          <a:ext cx="11306224" cy="145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851360" imgH="647640" progId="Equation.DSMT4">
                  <p:embed/>
                </p:oleObj>
              </mc:Choice>
              <mc:Fallback>
                <p:oleObj name="Equation" r:id="rId6" imgW="4851360" imgH="647640" progId="Equation.DSMT4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id="{8259F777-AFF9-4693-9E07-A3FC0AEDC91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7230" y="5305079"/>
                        <a:ext cx="11306224" cy="1457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177B9763-B0F2-73F3-025D-14E6EE43536D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0413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2"/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871958" y="1504398"/>
          <a:ext cx="10448083" cy="9862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4609800" imgH="431640" progId="Equation.DSMT4">
                  <p:embed/>
                </p:oleObj>
              </mc:Choice>
              <mc:Fallback>
                <p:oleObj name="Equation" r:id="rId7" imgW="4609800" imgH="431640" progId="Equation.DSMT4">
                  <p:embed/>
                  <p:pic>
                    <p:nvPicPr>
                      <p:cNvPr id="6" name="Object 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71958" y="1504398"/>
                        <a:ext cx="10448083" cy="98624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129532" y="1735910"/>
            <a:ext cx="577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Arial"/>
              </a:rPr>
              <a:t>解：</a:t>
            </a: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08643521"/>
              </p:ext>
            </p:extLst>
          </p:nvPr>
        </p:nvGraphicFramePr>
        <p:xfrm>
          <a:off x="418289" y="2557060"/>
          <a:ext cx="11582400" cy="9876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9" imgW="5143320" imgH="431640" progId="Equation.DSMT4">
                  <p:embed/>
                </p:oleObj>
              </mc:Choice>
              <mc:Fallback>
                <p:oleObj name="Equation" r:id="rId9" imgW="5143320" imgH="431640" progId="Equation.DSMT4">
                  <p:embed/>
                  <p:pic>
                    <p:nvPicPr>
                      <p:cNvPr id="8" name="Object 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8289" y="2557060"/>
                        <a:ext cx="11582400" cy="9876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418289" y="3842685"/>
          <a:ext cx="10947400" cy="1457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1" imgW="4851360" imgH="647640" progId="Equation.DSMT4">
                  <p:embed/>
                </p:oleObj>
              </mc:Choice>
              <mc:Fallback>
                <p:oleObj name="Equation" r:id="rId11" imgW="4851360" imgH="647640" progId="Equation.DSMT4">
                  <p:embed/>
                  <p:pic>
                    <p:nvPicPr>
                      <p:cNvPr id="9" name="Object 2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18289" y="3842685"/>
                        <a:ext cx="10947400" cy="1457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>
            <a:extLst>
              <a:ext uri="{FF2B5EF4-FFF2-40B4-BE49-F238E27FC236}">
                <a16:creationId xmlns:a16="http://schemas.microsoft.com/office/drawing/2014/main" id="{2F8217D8-4D2E-8F2D-0470-6E0195EB4DF4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E86B1AE-5C5B-0A8D-FA13-FF8C38A1E282}"/>
              </a:ext>
            </a:extLst>
          </p:cNvPr>
          <p:cNvSpPr txBox="1"/>
          <p:nvPr/>
        </p:nvSpPr>
        <p:spPr>
          <a:xfrm>
            <a:off x="2382139" y="114274"/>
            <a:ext cx="7565165" cy="1390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求出下列事件的概率：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 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=“两点之和是5”； 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</a:t>
            </a:r>
            <a:r>
              <a:rPr kumimoji="0" lang="en-US" altLang="zh-CN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 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“两个点数相等”； 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   </a:t>
            </a:r>
            <a:r>
              <a:rPr kumimoji="0" lang="zh-CN" altLang="en-US" sz="1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=“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号骰子的点数大于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号骰子的点数”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文本框 4"/>
          <p:cNvSpPr txBox="1"/>
          <p:nvPr>
            <p:custDataLst>
              <p:tags r:id="rId1"/>
            </p:custDataLst>
          </p:nvPr>
        </p:nvSpPr>
        <p:spPr>
          <a:xfrm>
            <a:off x="0" y="723254"/>
            <a:ext cx="11969537" cy="153272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例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9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袋子中有5个大小质地完全相同的球，其中2个红球，3个黄球，从中不放回地依次随机摸出2个球，求下列事件的概率: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 </a:t>
            </a:r>
            <a:r>
              <a:rPr kumimoji="0" lang="zh-CN" altLang="en-US" sz="2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第一次摸到红球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”;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(2) </a:t>
            </a:r>
            <a:r>
              <a:rPr kumimoji="0" lang="zh-CN" altLang="en-US" sz="2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B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第二次摸到红球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”;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(3) </a:t>
            </a:r>
            <a:r>
              <a:rPr kumimoji="0" lang="zh-CN" altLang="en-US" sz="2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AB 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两次都摸到红球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277090" y="2410691"/>
          <a:ext cx="9518076" cy="3920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6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63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3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63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63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863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0119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第一次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第二</a:t>
                      </a: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119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1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(1,2)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(1,3)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(1,4)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(1,5)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1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(2,1)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(2,3)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(2,4)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(2,5)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1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(3,1)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(3,2)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(3,4)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(3,5)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01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(4,1)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(4,2)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(4,3)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(4,5)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011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(5,1)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(5,2)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(5,3)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(5,4)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  <a:endParaRPr lang="zh-CN" altLang="en-US" sz="28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对象 6">
            <a:extLst>
              <a:ext uri="{FF2B5EF4-FFF2-40B4-BE49-F238E27FC236}">
                <a16:creationId xmlns:a16="http://schemas.microsoft.com/office/drawing/2014/main" id="{2840E783-938F-0F0F-E033-8815A2BB0FAB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9967805" y="2410691"/>
          <a:ext cx="21129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65160" imgH="393480" progId="Equation.DSMT4">
                  <p:embed/>
                </p:oleObj>
              </mc:Choice>
              <mc:Fallback>
                <p:oleObj name="Equation" r:id="rId8" imgW="965160" imgH="393480" progId="Equation.DSMT4">
                  <p:embed/>
                  <p:pic>
                    <p:nvPicPr>
                      <p:cNvPr id="5" name="对象 6">
                        <a:extLst>
                          <a:ext uri="{FF2B5EF4-FFF2-40B4-BE49-F238E27FC236}">
                            <a16:creationId xmlns:a16="http://schemas.microsoft.com/office/drawing/2014/main" id="{2840E783-938F-0F0F-E033-8815A2BB0F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9967805" y="2410691"/>
                        <a:ext cx="2112963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>
            <a:extLst>
              <a:ext uri="{FF2B5EF4-FFF2-40B4-BE49-F238E27FC236}">
                <a16:creationId xmlns:a16="http://schemas.microsoft.com/office/drawing/2014/main" id="{20BB874B-62C0-8E9E-E7E1-C9984CF5DE95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10020300" y="3583710"/>
          <a:ext cx="21717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90360" imgH="393480" progId="Equation.DSMT4">
                  <p:embed/>
                </p:oleObj>
              </mc:Choice>
              <mc:Fallback>
                <p:oleObj name="Equation" r:id="rId10" imgW="990360" imgH="393480" progId="Equation.DSMT4">
                  <p:embed/>
                  <p:pic>
                    <p:nvPicPr>
                      <p:cNvPr id="7" name="对象 6">
                        <a:extLst>
                          <a:ext uri="{FF2B5EF4-FFF2-40B4-BE49-F238E27FC236}">
                            <a16:creationId xmlns:a16="http://schemas.microsoft.com/office/drawing/2014/main" id="{20BB874B-62C0-8E9E-E7E1-C9984CF5DE9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020300" y="3583710"/>
                        <a:ext cx="21717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6">
            <a:extLst>
              <a:ext uri="{FF2B5EF4-FFF2-40B4-BE49-F238E27FC236}">
                <a16:creationId xmlns:a16="http://schemas.microsoft.com/office/drawing/2014/main" id="{600F49B3-3A26-83EB-462E-C71EFC5FB92E}"/>
              </a:ext>
            </a:extLst>
          </p:cNvPr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9795166" y="4756729"/>
          <a:ext cx="250666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143000" imgH="393480" progId="Equation.DSMT4">
                  <p:embed/>
                </p:oleObj>
              </mc:Choice>
              <mc:Fallback>
                <p:oleObj name="Equation" r:id="rId12" imgW="1143000" imgH="393480" progId="Equation.DSMT4">
                  <p:embed/>
                  <p:pic>
                    <p:nvPicPr>
                      <p:cNvPr id="8" name="对象 6">
                        <a:extLst>
                          <a:ext uri="{FF2B5EF4-FFF2-40B4-BE49-F238E27FC236}">
                            <a16:creationId xmlns:a16="http://schemas.microsoft.com/office/drawing/2014/main" id="{600F49B3-3A26-83EB-462E-C71EFC5FB92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9795166" y="4756729"/>
                        <a:ext cx="2506662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>
            <a:extLst>
              <a:ext uri="{FF2B5EF4-FFF2-40B4-BE49-F238E27FC236}">
                <a16:creationId xmlns:a16="http://schemas.microsoft.com/office/drawing/2014/main" id="{0945BA0D-D76A-9AB5-F6FF-2DA32A5F90D3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0" y="0"/>
            <a:ext cx="7162851" cy="762000"/>
          </a:xfrm>
          <a:prstGeom prst="rect">
            <a:avLst/>
          </a:prstGeom>
          <a:noFill/>
        </p:spPr>
        <p:txBody>
          <a:bodyPr wrap="square" lIns="91440" tIns="45720" rIns="91440" bIns="45720" rtlCol="0" anchor="ctr" anchorCtr="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4000" b="1" spc="16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/>
                <a:sym typeface="Arial" panose="020B0604020202020204" pitchFamily="34" charset="0"/>
              </a:rPr>
              <a:t>典例精讲</a:t>
            </a:r>
            <a:endParaRPr kumimoji="0" lang="zh-CN" altLang="en-US" sz="4000" b="1" i="0" u="none" strike="noStrike" kern="1200" cap="none" spc="16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0728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>
            <a:extLst>
              <a:ext uri="{FF2B5EF4-FFF2-40B4-BE49-F238E27FC236}">
                <a16:creationId xmlns:a16="http://schemas.microsoft.com/office/drawing/2014/main" id="{92B61CEF-A67C-D6C3-D948-DFE42D7C747D}"/>
              </a:ext>
            </a:extLst>
          </p:cNvPr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3192" y="-80337"/>
            <a:ext cx="4728270" cy="321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lang="zh-CN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第一次摸到红球的可能结果有8种(表中第1，2行)，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即</a:t>
            </a:r>
            <a:r>
              <a:rPr lang="zh-CN" altLang="zh-CN" sz="28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=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{</a:t>
            </a:r>
            <a:r>
              <a:rPr lang="zh-CN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(1，2)，(1，3)，(1，4)，(1，5)，(2，1)，(2，3)，(2，4)，(2，5)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}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en-US" altLang="zh-CN" b="1" dirty="0">
                <a:latin typeface="Times New Roman" panose="02020603050405020304" pitchFamily="18" charset="0"/>
                <a:ea typeface="楷体" panose="02010609060101010101" pitchFamily="49" charset="-122"/>
                <a:sym typeface="微软雅黑" panose="020B0503020204020204" pitchFamily="34" charset="-122"/>
              </a:rPr>
              <a:t>              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graphicFrame>
        <p:nvGraphicFramePr>
          <p:cNvPr id="5" name="对象 6">
            <a:extLst>
              <a:ext uri="{FF2B5EF4-FFF2-40B4-BE49-F238E27FC236}">
                <a16:creationId xmlns:a16="http://schemas.microsoft.com/office/drawing/2014/main" id="{87183E73-3ABD-CFA2-67C8-D4F20E7A07CF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9174433"/>
              </p:ext>
            </p:extLst>
          </p:nvPr>
        </p:nvGraphicFramePr>
        <p:xfrm>
          <a:off x="0" y="2857767"/>
          <a:ext cx="27813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269720" imgH="393480" progId="Equation.DSMT4">
                  <p:embed/>
                </p:oleObj>
              </mc:Choice>
              <mc:Fallback>
                <p:oleObj name="Equation" r:id="rId8" imgW="1269720" imgH="393480" progId="Equation.DSMT4">
                  <p:embed/>
                  <p:pic>
                    <p:nvPicPr>
                      <p:cNvPr id="5" name="对象 6">
                        <a:extLst>
                          <a:ext uri="{FF2B5EF4-FFF2-40B4-BE49-F238E27FC236}">
                            <a16:creationId xmlns:a16="http://schemas.microsoft.com/office/drawing/2014/main" id="{87183E73-3ABD-CFA2-67C8-D4F20E7A07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0" y="2857767"/>
                        <a:ext cx="27813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2">
            <a:extLst>
              <a:ext uri="{FF2B5EF4-FFF2-40B4-BE49-F238E27FC236}">
                <a16:creationId xmlns:a16="http://schemas.microsoft.com/office/drawing/2014/main" id="{B869132A-B9F9-420B-33EE-7C50D1D5D08F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3899821"/>
            <a:ext cx="11398250" cy="115236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>
              <a:lnSpc>
                <a:spcPct val="130000"/>
              </a:lnSpc>
            </a:pPr>
            <a:r>
              <a:rPr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2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第二次摸到红球的可能结果有8种(表中第1，2列)，</a:t>
            </a:r>
          </a:p>
          <a:p>
            <a:pPr>
              <a:lnSpc>
                <a:spcPct val="130000"/>
              </a:lnSpc>
            </a:pP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即</a:t>
            </a:r>
            <a:r>
              <a:rPr sz="2800" b="1" i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B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=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{(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2，1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3，1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4，1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5，1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1，2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3，2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4，2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5，2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}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endParaRPr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" name="对象 6">
            <a:extLst>
              <a:ext uri="{FF2B5EF4-FFF2-40B4-BE49-F238E27FC236}">
                <a16:creationId xmlns:a16="http://schemas.microsoft.com/office/drawing/2014/main" id="{2DC00BA0-22DC-5B8F-9DA8-DD89DE6B417B}"/>
              </a:ext>
            </a:extLst>
          </p:cNvPr>
          <p:cNvGraphicFramePr>
            <a:graphicFrameLocks noChangeAspect="1"/>
          </p:cNvGraphicFramePr>
          <p:nvPr>
            <p:custDataLst>
              <p:tags r:id="rId4"/>
            </p:custDataLst>
            <p:extLst>
              <p:ext uri="{D42A27DB-BD31-4B8C-83A1-F6EECF244321}">
                <p14:modId xmlns:p14="http://schemas.microsoft.com/office/powerpoint/2010/main" val="2900446017"/>
              </p:ext>
            </p:extLst>
          </p:nvPr>
        </p:nvGraphicFramePr>
        <p:xfrm>
          <a:off x="8587381" y="4997659"/>
          <a:ext cx="28114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282680" imgH="393480" progId="Equation.DSMT4">
                  <p:embed/>
                </p:oleObj>
              </mc:Choice>
              <mc:Fallback>
                <p:oleObj name="Equation" r:id="rId10" imgW="1282680" imgH="393480" progId="Equation.DSMT4">
                  <p:embed/>
                  <p:pic>
                    <p:nvPicPr>
                      <p:cNvPr id="7" name="对象 6">
                        <a:extLst>
                          <a:ext uri="{FF2B5EF4-FFF2-40B4-BE49-F238E27FC236}">
                            <a16:creationId xmlns:a16="http://schemas.microsoft.com/office/drawing/2014/main" id="{2DC00BA0-22DC-5B8F-9DA8-DD89DE6B417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587381" y="4997659"/>
                        <a:ext cx="2811463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4">
            <a:extLst>
              <a:ext uri="{FF2B5EF4-FFF2-40B4-BE49-F238E27FC236}">
                <a16:creationId xmlns:a16="http://schemas.microsoft.com/office/drawing/2014/main" id="{2A8977DF-F0FB-D963-C218-F7FDFF43CA3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0" y="5815376"/>
            <a:ext cx="8836073" cy="5922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>
              <a:lnSpc>
                <a:spcPct val="130000"/>
              </a:lnSpc>
            </a:pPr>
            <a:r>
              <a:rPr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3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事件</a:t>
            </a:r>
            <a:r>
              <a:rPr sz="2800" b="1" i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AB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包含2个可能结果，即</a:t>
            </a:r>
            <a:r>
              <a:rPr lang="en-US" altLang="zh-CN" sz="2800" b="1" i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A</a:t>
            </a:r>
            <a:r>
              <a:rPr sz="2800" b="1" i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B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=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{(1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2)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(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2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，1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微软雅黑" panose="020B0503020204020204" pitchFamily="34" charset="-122"/>
              </a:rPr>
              <a:t>)</a:t>
            </a:r>
            <a:r>
              <a:rPr lang="en-US" altLang="zh-CN"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}</a:t>
            </a:r>
            <a:r>
              <a:rPr sz="2800" b="1" dirty="0"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latin typeface="Times New Roman" panose="02020603050405020304" pitchFamily="18" charset="0"/>
                <a:ea typeface="宋体" panose="02010600030101010101" pitchFamily="2" charset="-122"/>
                <a:sym typeface="Wingdings"/>
              </a:rPr>
              <a:t>，</a:t>
            </a:r>
            <a:endParaRPr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9" name="对象 6">
            <a:extLst>
              <a:ext uri="{FF2B5EF4-FFF2-40B4-BE49-F238E27FC236}">
                <a16:creationId xmlns:a16="http://schemas.microsoft.com/office/drawing/2014/main" id="{E0D6B6B6-8475-2621-D273-0FCDD42B43FB}"/>
              </a:ext>
            </a:extLst>
          </p:cNvPr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673916488"/>
              </p:ext>
            </p:extLst>
          </p:nvPr>
        </p:nvGraphicFramePr>
        <p:xfrm>
          <a:off x="8587381" y="5773886"/>
          <a:ext cx="317341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447560" imgH="393480" progId="Equation.DSMT4">
                  <p:embed/>
                </p:oleObj>
              </mc:Choice>
              <mc:Fallback>
                <p:oleObj name="Equation" r:id="rId12" imgW="1447560" imgH="393480" progId="Equation.DSMT4">
                  <p:embed/>
                  <p:pic>
                    <p:nvPicPr>
                      <p:cNvPr id="9" name="对象 6">
                        <a:extLst>
                          <a:ext uri="{FF2B5EF4-FFF2-40B4-BE49-F238E27FC236}">
                            <a16:creationId xmlns:a16="http://schemas.microsoft.com/office/drawing/2014/main" id="{E0D6B6B6-8475-2621-D273-0FCDD42B43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8587381" y="5773886"/>
                        <a:ext cx="3173412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9ACC00D5-8881-7706-7BCF-4A60C8B4F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78296"/>
              </p:ext>
            </p:extLst>
          </p:nvPr>
        </p:nvGraphicFramePr>
        <p:xfrm>
          <a:off x="5005954" y="-2836"/>
          <a:ext cx="716285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38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38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38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938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3058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第一次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第二</a:t>
                      </a: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5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(1,2)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5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916259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447337"/>
              </p:ext>
            </p:extLst>
          </p:nvPr>
        </p:nvGraphicFramePr>
        <p:xfrm>
          <a:off x="1606384" y="359616"/>
          <a:ext cx="7601784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69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6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69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69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69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69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7235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第一次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第二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507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5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(1,2)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65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65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65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650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" name="矩形 10"/>
          <p:cNvSpPr/>
          <p:nvPr/>
        </p:nvSpPr>
        <p:spPr>
          <a:xfrm>
            <a:off x="657724" y="3904915"/>
            <a:ext cx="774031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 第一次摸到红球的可能结果有8种(表中第1, 2行)，</a:t>
            </a:r>
          </a:p>
        </p:txBody>
      </p:sp>
      <p:sp>
        <p:nvSpPr>
          <p:cNvPr id="12" name="矩形 11"/>
          <p:cNvSpPr/>
          <p:nvPr/>
        </p:nvSpPr>
        <p:spPr>
          <a:xfrm>
            <a:off x="657724" y="4797467"/>
            <a:ext cx="769269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 第二次摸到红球的可能结果有8种(表中第1,2列)，</a:t>
            </a:r>
          </a:p>
        </p:txBody>
      </p:sp>
      <p:sp>
        <p:nvSpPr>
          <p:cNvPr id="13" name="矩形 12"/>
          <p:cNvSpPr/>
          <p:nvPr/>
        </p:nvSpPr>
        <p:spPr>
          <a:xfrm>
            <a:off x="657724" y="5690018"/>
            <a:ext cx="752917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(3) 事件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包含2个可能结果, 即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={(1,2), (2, 1)},</a:t>
            </a:r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8237662" y="3730605"/>
          <a:ext cx="2447006" cy="8668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3000" imgH="406080" progId="Equation.DSMT4">
                  <p:embed/>
                </p:oleObj>
              </mc:Choice>
              <mc:Fallback>
                <p:oleObj name="Equation" r:id="rId2" imgW="1143000" imgH="406080" progId="Equation.DSMT4">
                  <p:embed/>
                  <p:pic>
                    <p:nvPicPr>
                      <p:cNvPr id="14" name="Object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8237662" y="3730605"/>
                        <a:ext cx="2447006" cy="86680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/>
        </p:nvGraphicFramePr>
        <p:xfrm>
          <a:off x="8186902" y="4610284"/>
          <a:ext cx="2447006" cy="8668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43000" imgH="406080" progId="Equation.DSMT4">
                  <p:embed/>
                </p:oleObj>
              </mc:Choice>
              <mc:Fallback>
                <p:oleObj name="Equation" r:id="rId4" imgW="1143000" imgH="406080" progId="Equation.DSMT4">
                  <p:embed/>
                  <p:pic>
                    <p:nvPicPr>
                      <p:cNvPr id="15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86902" y="4610284"/>
                        <a:ext cx="2447006" cy="86680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"/>
          <p:cNvGraphicFramePr>
            <a:graphicFrameLocks noChangeAspect="1"/>
          </p:cNvGraphicFramePr>
          <p:nvPr/>
        </p:nvGraphicFramePr>
        <p:xfrm>
          <a:off x="7857330" y="5502851"/>
          <a:ext cx="2827338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20480" imgH="406080" progId="Equation.DSMT4">
                  <p:embed/>
                </p:oleObj>
              </mc:Choice>
              <mc:Fallback>
                <p:oleObj name="Equation" r:id="rId6" imgW="1320480" imgH="406080" progId="Equation.DSMT4">
                  <p:embed/>
                  <p:pic>
                    <p:nvPicPr>
                      <p:cNvPr id="16" name="Object 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57330" y="5502851"/>
                        <a:ext cx="2827338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569392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文本框 4"/>
          <p:cNvSpPr txBox="1"/>
          <p:nvPr>
            <p:custDataLst>
              <p:tags r:id="rId1"/>
            </p:custDataLst>
          </p:nvPr>
        </p:nvSpPr>
        <p:spPr>
          <a:xfrm>
            <a:off x="111231" y="75319"/>
            <a:ext cx="11969537" cy="107696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思考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若把不放回依次随机摸出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个球改为同时摸出2个球，那么摸到的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个球都是红球的概率是多少?</a:t>
            </a: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111231" y="1235392"/>
            <a:ext cx="7523018" cy="559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同时摸出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个球的所有可能结果为：</a:t>
            </a:r>
          </a:p>
        </p:txBody>
      </p:sp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781405" y="1813502"/>
            <a:ext cx="94163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(1,2) (1,3) (1,4) (1,5) (2,3) (2,4) (2,5) (3,4) (3,5) (4,5)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，共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矩形 3"/>
          <p:cNvSpPr/>
          <p:nvPr>
            <p:custDataLst>
              <p:tags r:id="rId4"/>
            </p:custDataLst>
          </p:nvPr>
        </p:nvSpPr>
        <p:spPr>
          <a:xfrm>
            <a:off x="111231" y="2474724"/>
            <a:ext cx="116926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摸到的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个球都是红球的结果为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(1,2)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，所以摸到的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个球都是红球的概率为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196026" y="4059312"/>
            <a:ext cx="4085416" cy="1860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 依次摸出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个球跟顺序有关，一次性摸出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个球与顺序无关，但相同事件的概率相等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Arial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791194517"/>
              </p:ext>
            </p:extLst>
          </p:nvPr>
        </p:nvGraphicFramePr>
        <p:xfrm>
          <a:off x="111231" y="2987911"/>
          <a:ext cx="114300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533160" imgH="406080" progId="Equation.DSMT4">
                  <p:embed/>
                </p:oleObj>
              </mc:Choice>
              <mc:Fallback>
                <p:oleObj name="Equation" r:id="rId8" imgW="533160" imgH="406080" progId="Equation.DSMT4">
                  <p:embed/>
                  <p:pic>
                    <p:nvPicPr>
                      <p:cNvPr id="9" name="Object 2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11231" y="2987911"/>
                        <a:ext cx="1143000" cy="866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49D9D29B-7749-8D42-F85A-722AF23EE8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775389"/>
              </p:ext>
            </p:extLst>
          </p:nvPr>
        </p:nvGraphicFramePr>
        <p:xfrm>
          <a:off x="5099605" y="3421298"/>
          <a:ext cx="670425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7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7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7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7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0038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第一次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第二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038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(1,2)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(1,5)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(2,5)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(3,5)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(4,5)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(5,1)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(5,2)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(5,3)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+mn-ea"/>
                        </a:rPr>
                        <a:t>(5,4)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黑体" panose="02010609060101010101" charset="-122"/>
                          <a:cs typeface="Times New Roman" panose="02020603050405020304" pitchFamily="18" charset="0"/>
                        </a:rPr>
                        <a:t>×</a:t>
                      </a:r>
                      <a:endParaRPr lang="zh-CN" altLang="en-US" sz="24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51724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8689" y="724734"/>
            <a:ext cx="11379325" cy="371178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4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求解古典概型问题的一般思路:</a:t>
            </a:r>
          </a:p>
          <a:p>
            <a:pPr eaLnBrk="0" hangingPunct="0">
              <a:lnSpc>
                <a:spcPct val="14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(1) 明确试验的条件及要观察的结果，用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适当的符号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(字母、数字、数组等)表示试验的可能结果(借助图表可以帮助我们不重不漏地列出所有的可能结果);</a:t>
            </a:r>
          </a:p>
          <a:p>
            <a:pPr eaLnBrk="0" hangingPunct="0">
              <a:lnSpc>
                <a:spcPct val="14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(2) 根据实际问题情境判断样本点的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等可能性，确定是古典概型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eaLnBrk="0" hangingPunct="0">
              <a:lnSpc>
                <a:spcPct val="14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(3) 计算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样本点总个数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及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事件A包含的样本点个数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，求出事件A的概率.</a:t>
            </a:r>
          </a:p>
        </p:txBody>
      </p:sp>
      <p:sp>
        <p:nvSpPr>
          <p:cNvPr id="20484" name="文本框 6"/>
          <p:cNvSpPr txBox="1"/>
          <p:nvPr/>
        </p:nvSpPr>
        <p:spPr>
          <a:xfrm>
            <a:off x="374310" y="201514"/>
            <a:ext cx="1266693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2976" y="463457"/>
            <a:ext cx="11505763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1. 判断下面的解答是否正确，并说明理由.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   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某运动员连续进行两次飞碟射击练习，观察命中目标的情况，用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表示命中，用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表示没有命中，那么试验的样本空间为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={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yy</a:t>
            </a: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ym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ny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2800" b="1" i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nn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}， 因此事件“两次射击都命中”的概率为0.25 .</a:t>
            </a:r>
          </a:p>
        </p:txBody>
      </p:sp>
      <p:sp>
        <p:nvSpPr>
          <p:cNvPr id="9" name="矩形 8"/>
          <p:cNvSpPr/>
          <p:nvPr/>
        </p:nvSpPr>
        <p:spPr>
          <a:xfrm>
            <a:off x="415990" y="2701765"/>
            <a:ext cx="11392749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解：不正确. 理由如下：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样本空间所包含的样本点个数为4，但每一个样本点的可能性不一定相等.  所以这不一定是古典概型.  故不能用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1/4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=0.25来计算 .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1" name="五边形 10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2" name="五边形 11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3" name="五边形 12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4" name="五边形 13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16" name="矩形 15"/>
          <p:cNvSpPr/>
          <p:nvPr/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238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20242728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8883" y="428016"/>
            <a:ext cx="11602948" cy="4696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2. 从52张扑克牌(不含大小王)中随机地抽一张牌，计算下列事件的概率: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 抽到的牌是7；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抽到的牌不是7；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(3) 抽到的牌是方片；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(4) 抽到J或Q或K；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(5) 抽到的牌既是红心又是草花；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(6) 抽到的牌比6大比9小；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(7) 抽到的牌是红花色；</a:t>
            </a:r>
            <a:endParaRPr lang="en-US" altLang="zh-CN" sz="2800" b="1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zh-CN" altLang="en-US" sz="2800" b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(8) 抽到的牌是红花色或黑花色.</a:t>
            </a: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1587375"/>
              </p:ext>
            </p:extLst>
          </p:nvPr>
        </p:nvGraphicFramePr>
        <p:xfrm>
          <a:off x="613667" y="5317957"/>
          <a:ext cx="1462088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60240" imgH="406080" progId="Equation.DSMT4">
                  <p:embed/>
                </p:oleObj>
              </mc:Choice>
              <mc:Fallback>
                <p:oleObj name="Equation" r:id="rId2" imgW="66024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3667" y="5317957"/>
                        <a:ext cx="1462088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8635031"/>
              </p:ext>
            </p:extLst>
          </p:nvPr>
        </p:nvGraphicFramePr>
        <p:xfrm>
          <a:off x="2251076" y="5315700"/>
          <a:ext cx="103981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69800" imgH="406080" progId="Equation.DSMT4">
                  <p:embed/>
                </p:oleObj>
              </mc:Choice>
              <mc:Fallback>
                <p:oleObj name="Equation" r:id="rId4" imgW="4698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51076" y="5315700"/>
                        <a:ext cx="1039812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12483"/>
              </p:ext>
            </p:extLst>
          </p:nvPr>
        </p:nvGraphicFramePr>
        <p:xfrm>
          <a:off x="3417802" y="5315700"/>
          <a:ext cx="871537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3480" imgH="406080" progId="Equation.DSMT4">
                  <p:embed/>
                </p:oleObj>
              </mc:Choice>
              <mc:Fallback>
                <p:oleObj name="Equation" r:id="rId6" imgW="39348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17802" y="5315700"/>
                        <a:ext cx="871537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3578909"/>
              </p:ext>
            </p:extLst>
          </p:nvPr>
        </p:nvGraphicFramePr>
        <p:xfrm>
          <a:off x="4411438" y="5315700"/>
          <a:ext cx="103981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69800" imgH="406080" progId="Equation.DSMT4">
                  <p:embed/>
                </p:oleObj>
              </mc:Choice>
              <mc:Fallback>
                <p:oleObj name="Equation" r:id="rId8" imgW="4698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411438" y="5315700"/>
                        <a:ext cx="1039812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4383247"/>
              </p:ext>
            </p:extLst>
          </p:nvPr>
        </p:nvGraphicFramePr>
        <p:xfrm>
          <a:off x="5573349" y="5575278"/>
          <a:ext cx="787400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355320" imgH="203040" progId="Equation.DSMT4">
                  <p:embed/>
                </p:oleObj>
              </mc:Choice>
              <mc:Fallback>
                <p:oleObj name="Equation" r:id="rId10" imgW="35532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573349" y="5575278"/>
                        <a:ext cx="787400" cy="447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677957"/>
              </p:ext>
            </p:extLst>
          </p:nvPr>
        </p:nvGraphicFramePr>
        <p:xfrm>
          <a:off x="6482848" y="5354948"/>
          <a:ext cx="1039812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469800" imgH="406080" progId="Equation.DSMT4">
                  <p:embed/>
                </p:oleObj>
              </mc:Choice>
              <mc:Fallback>
                <p:oleObj name="Equation" r:id="rId12" imgW="46980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6482848" y="5354948"/>
                        <a:ext cx="1039812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0045812"/>
              </p:ext>
            </p:extLst>
          </p:nvPr>
        </p:nvGraphicFramePr>
        <p:xfrm>
          <a:off x="7697981" y="5368733"/>
          <a:ext cx="898525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406080" imgH="406080" progId="Equation.DSMT4">
                  <p:embed/>
                </p:oleObj>
              </mc:Choice>
              <mc:Fallback>
                <p:oleObj name="Equation" r:id="rId14" imgW="40608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697981" y="5368733"/>
                        <a:ext cx="898525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8232282"/>
              </p:ext>
            </p:extLst>
          </p:nvPr>
        </p:nvGraphicFramePr>
        <p:xfrm>
          <a:off x="8771827" y="5647650"/>
          <a:ext cx="758825" cy="44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6" imgW="342720" imgH="203040" progId="Equation.DSMT4">
                  <p:embed/>
                </p:oleObj>
              </mc:Choice>
              <mc:Fallback>
                <p:oleObj name="Equation" r:id="rId16" imgW="342720" imgH="2030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8771827" y="5647650"/>
                        <a:ext cx="758825" cy="447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" name="组合 16"/>
          <p:cNvGrpSpPr/>
          <p:nvPr/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8" name="五边形 17"/>
            <p:cNvSpPr/>
            <p:nvPr/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19" name="五边形 18"/>
            <p:cNvSpPr/>
            <p:nvPr/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0" name="五边形 19"/>
            <p:cNvSpPr/>
            <p:nvPr/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B050"/>
                </a:solidFill>
              </a:endParaRPr>
            </a:p>
          </p:txBody>
        </p:sp>
        <p:sp>
          <p:nvSpPr>
            <p:cNvPr id="21" name="五边形 20"/>
            <p:cNvSpPr/>
            <p:nvPr/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b="1">
                  <a:solidFill>
                    <a:schemeClr val="bg1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    </a:t>
              </a:r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练习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>
                  <a:solidFill>
                    <a:srgbClr val="00B050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教材</a:t>
            </a:r>
            <a:r>
              <a:rPr lang="en-US" altLang="zh-CN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233</a:t>
            </a: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页</a:t>
            </a:r>
          </a:p>
        </p:txBody>
      </p:sp>
    </p:spTree>
    <p:extLst>
      <p:ext uri="{BB962C8B-B14F-4D97-AF65-F5344CB8AC3E}">
        <p14:creationId xmlns:p14="http://schemas.microsoft.com/office/powerpoint/2010/main" val="42563014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392001" y="428016"/>
            <a:ext cx="9744075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3. 从0~9这10个数中随机选择一个数，求下列事件的概率: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(1) 这个数平方的个位数字为1;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 (2) 这个数的四次方的个位数字为1.</a:t>
            </a:r>
          </a:p>
        </p:txBody>
      </p:sp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407013" y="1907032"/>
            <a:ext cx="117157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解：从0~9 这10个数中随机选择一个数的样本空间为</a:t>
            </a:r>
            <a:r>
              <a:rPr kumimoji="0" lang="en-US" altLang="zh-CN" sz="2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={0,1,2,3,4,5,6,7,8,9}，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所包含的样本点的个数为10.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(1)设事件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=“这个数平方的个位数字为1”,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则事件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的样本点为1,9，共有2个样本点，所以</a:t>
            </a:r>
          </a:p>
        </p:txBody>
      </p:sp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407013" y="4530944"/>
            <a:ext cx="10257864" cy="1303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设事件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=“这个数的四次方的个位数字为1”，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则事件</a:t>
            </a:r>
            <a:r>
              <a:rPr kumimoji="0" lang="zh-CN" altLang="en-US" sz="2800" b="1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的样本点为1,3,7,9，共有4个样本点，所以</a:t>
            </a:r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8212528" y="3780390"/>
          <a:ext cx="2222500" cy="89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5" imgW="1002960" imgH="406080" progId="Equation.DSMT4">
                  <p:embed/>
                </p:oleObj>
              </mc:Choice>
              <mc:Fallback>
                <p:oleObj name="Equation" r:id="rId15" imgW="1002960" imgH="406080" progId="Equation.DSMT4">
                  <p:embed/>
                  <p:pic>
                    <p:nvPicPr>
                      <p:cNvPr id="11" name="Object 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8212528" y="3780390"/>
                        <a:ext cx="2222500" cy="896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8372083" y="5094395"/>
          <a:ext cx="2251075" cy="89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7" imgW="1015920" imgH="406080" progId="Equation.DSMT4">
                  <p:embed/>
                </p:oleObj>
              </mc:Choice>
              <mc:Fallback>
                <p:oleObj name="Equation" r:id="rId17" imgW="1015920" imgH="406080" progId="Equation.DSMT4">
                  <p:embed/>
                  <p:pic>
                    <p:nvPicPr>
                      <p:cNvPr id="12" name="Object 2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8372083" y="5094395"/>
                        <a:ext cx="2251075" cy="896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" name="组合 12"/>
          <p:cNvGrpSpPr/>
          <p:nvPr>
            <p:custDataLst>
              <p:tags r:id="rId6"/>
            </p:custDataLst>
          </p:nvPr>
        </p:nvGrpSpPr>
        <p:grpSpPr>
          <a:xfrm>
            <a:off x="0" y="-95204"/>
            <a:ext cx="12192000" cy="523220"/>
            <a:chOff x="466595" y="325131"/>
            <a:chExt cx="12192000" cy="523220"/>
          </a:xfrm>
        </p:grpSpPr>
        <p:sp>
          <p:nvSpPr>
            <p:cNvPr id="14" name="五边形 13"/>
            <p:cNvSpPr/>
            <p:nvPr>
              <p:custDataLst>
                <p:tags r:id="rId9"/>
              </p:custDataLst>
            </p:nvPr>
          </p:nvSpPr>
          <p:spPr>
            <a:xfrm>
              <a:off x="3228199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Arial"/>
              </a:endParaRPr>
            </a:p>
          </p:txBody>
        </p:sp>
        <p:sp>
          <p:nvSpPr>
            <p:cNvPr id="15" name="五边形 14"/>
            <p:cNvSpPr/>
            <p:nvPr>
              <p:custDataLst>
                <p:tags r:id="rId10"/>
              </p:custDataLst>
            </p:nvPr>
          </p:nvSpPr>
          <p:spPr>
            <a:xfrm>
              <a:off x="2515281" y="40956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13B9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Arial"/>
              </a:endParaRPr>
            </a:p>
          </p:txBody>
        </p:sp>
        <p:sp>
          <p:nvSpPr>
            <p:cNvPr id="16" name="五边形 15"/>
            <p:cNvSpPr/>
            <p:nvPr>
              <p:custDataLst>
                <p:tags r:id="rId11"/>
              </p:custDataLst>
            </p:nvPr>
          </p:nvSpPr>
          <p:spPr>
            <a:xfrm>
              <a:off x="1562100" y="416633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33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微软雅黑" panose="020B0503020204020204" pitchFamily="34" charset="-122"/>
                <a:cs typeface="Arial"/>
              </a:endParaRPr>
            </a:p>
          </p:txBody>
        </p:sp>
        <p:sp>
          <p:nvSpPr>
            <p:cNvPr id="17" name="五边形 16"/>
            <p:cNvSpPr/>
            <p:nvPr>
              <p:custDataLst>
                <p:tags r:id="rId12"/>
              </p:custDataLst>
            </p:nvPr>
          </p:nvSpPr>
          <p:spPr>
            <a:xfrm>
              <a:off x="466595" y="422198"/>
              <a:ext cx="1966504" cy="383877"/>
            </a:xfrm>
            <a:prstGeom prst="homePlate">
              <a:avLst>
                <a:gd name="adj" fmla="val 89355"/>
              </a:avLst>
            </a:prstGeom>
            <a:solidFill>
              <a:srgbClr val="2A86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仿宋" panose="02010609060101010101" pitchFamily="49" charset="-122"/>
                  <a:ea typeface="仿宋" panose="02010609060101010101" pitchFamily="49" charset="-122"/>
                  <a:cs typeface="Arial"/>
                </a:rPr>
                <a:t>    </a:t>
              </a:r>
              <a:r>
                <a:rPr kumimoji="0" lang="zh-CN" altLang="en-US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Arial"/>
                </a:rPr>
                <a:t>练习</a:t>
              </a:r>
            </a:p>
          </p:txBody>
        </p:sp>
        <p:sp>
          <p:nvSpPr>
            <p:cNvPr id="18" name="文本框 17"/>
            <p:cNvSpPr txBox="1"/>
            <p:nvPr>
              <p:custDataLst>
                <p:tags r:id="rId13"/>
              </p:custDataLst>
            </p:nvPr>
          </p:nvSpPr>
          <p:spPr>
            <a:xfrm>
              <a:off x="5018762" y="325131"/>
              <a:ext cx="76398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Times New Roman" panose="02020603050405020304" pitchFamily="18" charset="0"/>
                </a:rPr>
                <a:t>－ － － － － － － － － －</a:t>
              </a:r>
            </a:p>
          </p:txBody>
        </p:sp>
      </p:grpSp>
      <p:sp>
        <p:nvSpPr>
          <p:cNvPr id="19" name="矩形 18"/>
          <p:cNvSpPr/>
          <p:nvPr>
            <p:custDataLst>
              <p:tags r:id="rId7"/>
            </p:custDataLst>
          </p:nvPr>
        </p:nvSpPr>
        <p:spPr>
          <a:xfrm>
            <a:off x="10003437" y="-22832"/>
            <a:ext cx="1805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教材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238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页</a:t>
            </a:r>
          </a:p>
        </p:txBody>
      </p:sp>
      <p:pic>
        <p:nvPicPr>
          <p:cNvPr id="20" name="New picture"/>
          <p:cNvPicPr/>
          <p:nvPr>
            <p:custDataLst>
              <p:tags r:id="rId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10528300" y="10947400"/>
            <a:ext cx="304800" cy="2286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42853905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9706" y="2101767"/>
            <a:ext cx="11668919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解: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设第一次抽取的人记为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第二次抽取的人记为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则可用数组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表示样本点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根据相应的抽样方法可知: 有放回简单随机抽样的样本空间为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)}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共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个样本点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不放回简单随机抽样的样本空间为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)}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共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个样本点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按性别等比例分层抽样，其样本空间为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Ω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8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altLang="zh-CN" sz="28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)}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4"/>
          <p:cNvSpPr txBox="1"/>
          <p:nvPr/>
        </p:nvSpPr>
        <p:spPr>
          <a:xfrm>
            <a:off x="189706" y="100898"/>
            <a:ext cx="11812587" cy="201285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solidFill>
                  <a:srgbClr val="00B0F0"/>
                </a:solidFill>
                <a:ea typeface="楷体" panose="02010609060101010101" pitchFamily="49" charset="-122"/>
              </a:rPr>
              <a:t>例</a:t>
            </a:r>
            <a:r>
              <a:rPr lang="en-US" altLang="zh-CN">
                <a:solidFill>
                  <a:srgbClr val="00B0F0"/>
                </a:solidFill>
                <a:ea typeface="楷体" panose="02010609060101010101" pitchFamily="49" charset="-122"/>
              </a:rPr>
              <a:t>10 </a:t>
            </a:r>
            <a:r>
              <a:rPr lang="zh-CN" altLang="en-US">
                <a:ea typeface="楷体" panose="02010609060101010101" pitchFamily="49" charset="-122"/>
              </a:rPr>
              <a:t>从两名男生(记为</a:t>
            </a:r>
            <a:r>
              <a:rPr lang="zh-CN" altLang="en-US" i="1">
                <a:ea typeface="楷体" panose="02010609060101010101" pitchFamily="49" charset="-122"/>
              </a:rPr>
              <a:t>B</a:t>
            </a:r>
            <a:r>
              <a:rPr lang="en-US" altLang="zh-CN" baseline="-25000">
                <a:ea typeface="楷体" panose="02010609060101010101" pitchFamily="49" charset="-122"/>
              </a:rPr>
              <a:t>1</a:t>
            </a:r>
            <a:r>
              <a:rPr lang="zh-CN" altLang="en-US">
                <a:ea typeface="楷体" panose="02010609060101010101" pitchFamily="49" charset="-122"/>
              </a:rPr>
              <a:t>和</a:t>
            </a:r>
            <a:r>
              <a:rPr lang="zh-CN" altLang="en-US" i="1">
                <a:ea typeface="楷体" panose="02010609060101010101" pitchFamily="49" charset="-122"/>
              </a:rPr>
              <a:t>B</a:t>
            </a:r>
            <a:r>
              <a:rPr lang="en-US" altLang="zh-CN" baseline="-25000">
                <a:ea typeface="楷体" panose="02010609060101010101" pitchFamily="49" charset="-122"/>
              </a:rPr>
              <a:t>2</a:t>
            </a:r>
            <a:r>
              <a:rPr lang="zh-CN" altLang="en-US">
                <a:ea typeface="楷体" panose="02010609060101010101" pitchFamily="49" charset="-122"/>
              </a:rPr>
              <a:t>)、两名女生(记为</a:t>
            </a:r>
            <a:r>
              <a:rPr lang="zh-CN" altLang="en-US" i="1">
                <a:ea typeface="楷体" panose="02010609060101010101" pitchFamily="49" charset="-122"/>
              </a:rPr>
              <a:t>G</a:t>
            </a:r>
            <a:r>
              <a:rPr lang="en-US" altLang="zh-CN" baseline="-25000">
                <a:ea typeface="楷体" panose="02010609060101010101" pitchFamily="49" charset="-122"/>
              </a:rPr>
              <a:t>1</a:t>
            </a:r>
            <a:r>
              <a:rPr lang="zh-CN" altLang="en-US">
                <a:ea typeface="楷体" panose="02010609060101010101" pitchFamily="49" charset="-122"/>
              </a:rPr>
              <a:t>和</a:t>
            </a:r>
            <a:r>
              <a:rPr lang="zh-CN" altLang="en-US" i="1">
                <a:ea typeface="楷体" panose="02010609060101010101" pitchFamily="49" charset="-122"/>
              </a:rPr>
              <a:t>G</a:t>
            </a:r>
            <a:r>
              <a:rPr lang="en-US" altLang="zh-CN" baseline="-25000">
                <a:ea typeface="楷体" panose="02010609060101010101" pitchFamily="49" charset="-122"/>
              </a:rPr>
              <a:t>2</a:t>
            </a:r>
            <a:r>
              <a:rPr lang="zh-CN" altLang="en-US">
                <a:ea typeface="楷体" panose="02010609060101010101" pitchFamily="49" charset="-122"/>
              </a:rPr>
              <a:t>)中任意抽取两人.</a:t>
            </a:r>
          </a:p>
          <a:p>
            <a:r>
              <a:rPr lang="zh-CN" altLang="en-US">
                <a:ea typeface="楷体" panose="02010609060101010101" pitchFamily="49" charset="-122"/>
              </a:rPr>
              <a:t>   (1) 分别写出有放回简单随机抽样、不放回简单随机抽样和按性别等比例分层抽样的样本空间.</a:t>
            </a:r>
          </a:p>
          <a:p>
            <a:r>
              <a:rPr lang="zh-CN" altLang="en-US">
                <a:ea typeface="楷体" panose="02010609060101010101" pitchFamily="49" charset="-122"/>
              </a:rPr>
              <a:t>   (2) 在三种抽样方式下，分别计算抽到的两人都是男生的概率.</a:t>
            </a:r>
          </a:p>
        </p:txBody>
      </p:sp>
    </p:spTree>
    <p:extLst>
      <p:ext uri="{BB962C8B-B14F-4D97-AF65-F5344CB8AC3E}">
        <p14:creationId xmlns:p14="http://schemas.microsoft.com/office/powerpoint/2010/main" val="27940540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4"/>
          <p:cNvSpPr txBox="1"/>
          <p:nvPr/>
        </p:nvSpPr>
        <p:spPr>
          <a:xfrm>
            <a:off x="199231" y="177098"/>
            <a:ext cx="9325769" cy="526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zh-CN" altLang="en-US">
                <a:ea typeface="楷体" panose="02010609060101010101" pitchFamily="49" charset="-122"/>
              </a:rPr>
              <a:t>(2) 在三种抽样方式下，分别计算抽到的两人都是男生的概率.</a:t>
            </a:r>
          </a:p>
        </p:txBody>
      </p:sp>
      <p:sp>
        <p:nvSpPr>
          <p:cNvPr id="6" name="矩形 5"/>
          <p:cNvSpPr/>
          <p:nvPr/>
        </p:nvSpPr>
        <p:spPr>
          <a:xfrm>
            <a:off x="292100" y="733926"/>
            <a:ext cx="1162367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(2)设事件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=“抽到两名男生”，三种抽样方法样本点有限个，每一个样本点等可能，均为古典概型.</a:t>
            </a:r>
          </a:p>
        </p:txBody>
      </p:sp>
      <p:sp>
        <p:nvSpPr>
          <p:cNvPr id="9" name="矩形 8"/>
          <p:cNvSpPr/>
          <p:nvPr/>
        </p:nvSpPr>
        <p:spPr>
          <a:xfrm>
            <a:off x="466497" y="1775490"/>
            <a:ext cx="9093429" cy="526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对于有放回简单随机抽样: 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</a:p>
        </p:txBody>
      </p:sp>
      <p:sp>
        <p:nvSpPr>
          <p:cNvPr id="10" name="矩形 9"/>
          <p:cNvSpPr/>
          <p:nvPr/>
        </p:nvSpPr>
        <p:spPr>
          <a:xfrm>
            <a:off x="412125" y="2452357"/>
            <a:ext cx="6864579" cy="526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对于不放回简单随机抽样: 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={(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zh-CN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6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</a:p>
        </p:txBody>
      </p:sp>
      <p:sp>
        <p:nvSpPr>
          <p:cNvPr id="12" name="矩形 11"/>
          <p:cNvSpPr/>
          <p:nvPr/>
        </p:nvSpPr>
        <p:spPr>
          <a:xfrm>
            <a:off x="466497" y="3248845"/>
            <a:ext cx="6286728" cy="526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按性别等比例分层抽样: 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=∅，∴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6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)=0.</a:t>
            </a:r>
          </a:p>
        </p:txBody>
      </p:sp>
      <p:sp>
        <p:nvSpPr>
          <p:cNvPr id="13" name="矩形 12"/>
          <p:cNvSpPr/>
          <p:nvPr/>
        </p:nvSpPr>
        <p:spPr>
          <a:xfrm>
            <a:off x="292098" y="3877299"/>
            <a:ext cx="1169035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   上述计算表明，在总体的男女生人数相同的情况下，用有放回简单随机抽样进行抽样，出现全是男生的概率为</a:t>
            </a:r>
            <a:r>
              <a:rPr lang="en-US" altLang="zh-CN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0.25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；用不放回简单随机抽样进行抽样，出现全是男生的概率约为</a:t>
            </a:r>
            <a:r>
              <a:rPr lang="en-US" altLang="zh-CN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0.167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，可以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有效地降低出现“极端”样本的概率</a:t>
            </a:r>
            <a:r>
              <a:rPr lang="en-US" altLang="zh-CN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特别</a:t>
            </a:r>
            <a:r>
              <a:rPr lang="en-US" altLang="zh-CN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是，在按性别等比例分层抽样中，全是男生样本出现的概率为0，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真正避免了这类极端样本的出现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.  所以，</a:t>
            </a:r>
            <a:r>
              <a: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改进抽样方法对于提高样本的代表性很重要</a:t>
            </a:r>
            <a:r>
              <a:rPr lang="zh-CN" altLang="en-US" sz="26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2906816"/>
              </p:ext>
            </p:extLst>
          </p:nvPr>
        </p:nvGraphicFramePr>
        <p:xfrm>
          <a:off x="9436853" y="1658828"/>
          <a:ext cx="2305970" cy="82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30040" imgH="406080" progId="Equation.DSMT4">
                  <p:embed/>
                </p:oleObj>
              </mc:Choice>
              <mc:Fallback>
                <p:oleObj name="Equation" r:id="rId2" imgW="113004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436853" y="1658828"/>
                        <a:ext cx="2305970" cy="825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009093"/>
              </p:ext>
            </p:extLst>
          </p:nvPr>
        </p:nvGraphicFramePr>
        <p:xfrm>
          <a:off x="7179009" y="2326107"/>
          <a:ext cx="2305970" cy="82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130040" imgH="406080" progId="Equation.DSMT4">
                  <p:embed/>
                </p:oleObj>
              </mc:Choice>
              <mc:Fallback>
                <p:oleObj name="Equation" r:id="rId4" imgW="113004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79009" y="2326107"/>
                        <a:ext cx="2305970" cy="825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2784740"/>
              </p:ext>
            </p:extLst>
          </p:nvPr>
        </p:nvGraphicFramePr>
        <p:xfrm>
          <a:off x="316124" y="166020"/>
          <a:ext cx="11757025" cy="206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2633077" imgH="2212022" progId="Word.Document.8">
                  <p:embed/>
                </p:oleObj>
              </mc:Choice>
              <mc:Fallback>
                <p:oleObj name="Document" r:id="rId2" imgW="12633077" imgH="221202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6124" y="166020"/>
                        <a:ext cx="11757025" cy="206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3102653"/>
              </p:ext>
            </p:extLst>
          </p:nvPr>
        </p:nvGraphicFramePr>
        <p:xfrm>
          <a:off x="427540" y="1887788"/>
          <a:ext cx="11320462" cy="142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2047003" imgH="1490155" progId="Word.Document.8">
                  <p:embed/>
                </p:oleObj>
              </mc:Choice>
              <mc:Fallback>
                <p:oleObj name="Document" r:id="rId4" imgW="12047003" imgH="14901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27540" y="1887788"/>
                        <a:ext cx="11320462" cy="1428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0550185"/>
              </p:ext>
            </p:extLst>
          </p:nvPr>
        </p:nvGraphicFramePr>
        <p:xfrm>
          <a:off x="344990" y="3361823"/>
          <a:ext cx="11403012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1825421" imgH="1537655" progId="Word.Document.8">
                  <p:embed/>
                </p:oleObj>
              </mc:Choice>
              <mc:Fallback>
                <p:oleObj name="Document" r:id="rId6" imgW="11825421" imgH="15376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44990" y="3361823"/>
                        <a:ext cx="11403012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6426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462835"/>
              </p:ext>
            </p:extLst>
          </p:nvPr>
        </p:nvGraphicFramePr>
        <p:xfrm>
          <a:off x="336550" y="158583"/>
          <a:ext cx="11477625" cy="223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2098248" imgH="2305584" progId="Word.Document.8">
                  <p:embed/>
                </p:oleObj>
              </mc:Choice>
              <mc:Fallback>
                <p:oleObj name="Document" r:id="rId2" imgW="12098248" imgH="2305584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6550" y="158583"/>
                        <a:ext cx="11477625" cy="223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7620835"/>
              </p:ext>
            </p:extLst>
          </p:nvPr>
        </p:nvGraphicFramePr>
        <p:xfrm>
          <a:off x="336550" y="1712328"/>
          <a:ext cx="11477625" cy="226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905537" imgH="2326455" progId="Word.Document.8">
                  <p:embed/>
                </p:oleObj>
              </mc:Choice>
              <mc:Fallback>
                <p:oleObj name="Document" r:id="rId4" imgW="11905537" imgH="23264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36550" y="1712328"/>
                        <a:ext cx="11477625" cy="226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376910"/>
              </p:ext>
            </p:extLst>
          </p:nvPr>
        </p:nvGraphicFramePr>
        <p:xfrm>
          <a:off x="444500" y="3859547"/>
          <a:ext cx="10815638" cy="1758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6" imgW="11463094" imgH="1864403" progId="Word.Document.8">
                  <p:embed/>
                </p:oleObj>
              </mc:Choice>
              <mc:Fallback>
                <p:oleObj name="Document" r:id="rId6" imgW="11463094" imgH="186440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44500" y="3859547"/>
                        <a:ext cx="10815638" cy="1758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85347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6388885"/>
              </p:ext>
            </p:extLst>
          </p:nvPr>
        </p:nvGraphicFramePr>
        <p:xfrm>
          <a:off x="365125" y="2255838"/>
          <a:ext cx="11530013" cy="424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1709577" imgH="4297375" progId="Word.Document.8">
                  <p:embed/>
                </p:oleObj>
              </mc:Choice>
              <mc:Fallback>
                <p:oleObj name="Document" r:id="rId2" imgW="11709577" imgH="4297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5125" y="2255838"/>
                        <a:ext cx="11530013" cy="424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1368378"/>
              </p:ext>
            </p:extLst>
          </p:nvPr>
        </p:nvGraphicFramePr>
        <p:xfrm>
          <a:off x="270312" y="76033"/>
          <a:ext cx="11477625" cy="226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1905537" imgH="2326455" progId="Word.Document.8">
                  <p:embed/>
                </p:oleObj>
              </mc:Choice>
              <mc:Fallback>
                <p:oleObj name="Document" r:id="rId4" imgW="11905537" imgH="232645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70312" y="76033"/>
                        <a:ext cx="11477625" cy="2263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838619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1700999"/>
              </p:ext>
            </p:extLst>
          </p:nvPr>
        </p:nvGraphicFramePr>
        <p:xfrm>
          <a:off x="157664" y="714376"/>
          <a:ext cx="11930062" cy="236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11877027" imgH="2343728" progId="Word.Document.8">
                  <p:embed/>
                </p:oleObj>
              </mc:Choice>
              <mc:Fallback>
                <p:oleObj name="Document" r:id="rId2" imgW="11877027" imgH="234372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7664" y="714376"/>
                        <a:ext cx="11930062" cy="2361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20315" y="98533"/>
            <a:ext cx="18929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B0F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课堂检测：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197389" y="1187116"/>
            <a:ext cx="625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8658374"/>
              </p:ext>
            </p:extLst>
          </p:nvPr>
        </p:nvGraphicFramePr>
        <p:xfrm>
          <a:off x="192088" y="2568575"/>
          <a:ext cx="11817350" cy="196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4" imgW="12316583" imgH="2039652" progId="Word.Document.8">
                  <p:embed/>
                </p:oleObj>
              </mc:Choice>
              <mc:Fallback>
                <p:oleObj name="Document" r:id="rId4" imgW="12316583" imgH="203965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92088" y="2568575"/>
                        <a:ext cx="11817350" cy="1960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文本框 6"/>
          <p:cNvSpPr txBox="1"/>
          <p:nvPr/>
        </p:nvSpPr>
        <p:spPr>
          <a:xfrm>
            <a:off x="6697578" y="3075826"/>
            <a:ext cx="625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RA8+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17956" y="3168449"/>
            <a:ext cx="2425906" cy="2622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1719145"/>
              </p:ext>
            </p:extLst>
          </p:nvPr>
        </p:nvGraphicFramePr>
        <p:xfrm>
          <a:off x="192088" y="4440007"/>
          <a:ext cx="9334500" cy="254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7" imgW="9729772" imgH="2647445" progId="Word.Document.8">
                  <p:embed/>
                </p:oleObj>
              </mc:Choice>
              <mc:Fallback>
                <p:oleObj name="Document" r:id="rId7" imgW="9729772" imgH="264744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2088" y="4440007"/>
                        <a:ext cx="9334500" cy="2541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5129381" y="5308544"/>
            <a:ext cx="587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2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1397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3723861"/>
              </p:ext>
            </p:extLst>
          </p:nvPr>
        </p:nvGraphicFramePr>
        <p:xfrm>
          <a:off x="699837" y="923925"/>
          <a:ext cx="10360025" cy="370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419360" imgH="1587240" progId="Equation.DSMT4">
                  <p:embed/>
                </p:oleObj>
              </mc:Choice>
              <mc:Fallback>
                <p:oleObj name="Equation" r:id="rId2" imgW="4419360" imgH="158724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99837" y="923925"/>
                        <a:ext cx="10360025" cy="370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4" name="文本框 3"/>
          <p:cNvSpPr txBox="1"/>
          <p:nvPr/>
        </p:nvSpPr>
        <p:spPr>
          <a:xfrm>
            <a:off x="386496" y="173014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buSzTx/>
              <a:buFont typeface="Arial" panose="020B0604020202020204" pitchFamily="34" charset="0"/>
              <a:defRPr sz="28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defRPr>
            </a:lvl1pPr>
            <a:lvl2pPr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2pPr>
            <a:lvl3pPr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3pPr>
            <a:lvl4pPr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4pPr>
            <a:lvl5pPr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5pPr>
            <a:lvl6pPr>
              <a:buClrTx/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6pPr>
            <a:lvl7pPr>
              <a:buClrTx/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7pPr>
            <a:lvl8pPr>
              <a:buClrTx/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8pPr>
            <a:lvl9pPr>
              <a:buClrTx/>
              <a:buSzTx/>
              <a:buFont typeface="Arial" panose="020B0604020202020204" pitchFamily="34" charset="0"/>
              <a:defRPr sz="2400" b="1">
                <a:latin typeface="Arial" panose="020B0604020202020204" pitchFamily="34" charset="0"/>
              </a:defRPr>
            </a:lvl9pPr>
          </a:lstStyle>
          <a:p>
            <a:r>
              <a:rPr lang="zh-CN" altLang="en-US"/>
              <a:t>课堂小结</a:t>
            </a:r>
          </a:p>
        </p:txBody>
      </p:sp>
      <p:pic>
        <p:nvPicPr>
          <p:cNvPr id="25605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2573000" y="113919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ISPRING_PRESENTATION_TITLE" val="毕业活动策划"/>
  <p:tag name="KSO_WM_DOC_GUID" val="{42bd8650-b790-4050-be52-eb8cba04ccd4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59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0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1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8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699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0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5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6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17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2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364"/>
  <p:tag name="KSO_WM_ASSEMBLE_CHIP_INDEX" val="062ef37391c34d7e87c26222e4f30acf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5fd10b7d1fa9d42129dde01b"/>
  <p:tag name="KSO_WM_TEMPLATE_ASSEMBLE_XID" val="5fd10b7d1fa9d42129dde01b"/>
  <p:tag name="KSO_WM_TEMPLATE_CATEGORY" val="custom"/>
  <p:tag name="KSO_WM_TEMPLATE_INDEX" val="20218366"/>
  <p:tag name="KSO_WM_UNIT_BLOCK" val="0"/>
  <p:tag name="KSO_WM_UNIT_COMPATIBLE" val="0"/>
  <p:tag name="KSO_WM_UNIT_DEC_AREA_ID" val="de3ed16e98454831a42e0752b5bcc4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custom20218366_18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3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4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5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6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8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39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2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43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5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3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4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7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5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6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8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769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3604</Words>
  <Application>Microsoft Office PowerPoint</Application>
  <PresentationFormat>宽屏</PresentationFormat>
  <Paragraphs>494</Paragraphs>
  <Slides>34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34</vt:i4>
      </vt:variant>
    </vt:vector>
  </HeadingPairs>
  <TitlesOfParts>
    <vt:vector size="49" baseType="lpstr">
      <vt:lpstr>等线</vt:lpstr>
      <vt:lpstr>仿宋</vt:lpstr>
      <vt:lpstr>黑体</vt:lpstr>
      <vt:lpstr>楷体</vt:lpstr>
      <vt:lpstr>宋体</vt:lpstr>
      <vt:lpstr>微软雅黑</vt:lpstr>
      <vt:lpstr>Arial</vt:lpstr>
      <vt:lpstr>Calibri</vt:lpstr>
      <vt:lpstr>Cambria Math</vt:lpstr>
      <vt:lpstr>Times New Roman</vt:lpstr>
      <vt:lpstr>2_Office 主题</vt:lpstr>
      <vt:lpstr>1_Office 主题</vt:lpstr>
      <vt:lpstr>Equation</vt:lpstr>
      <vt:lpstr>MathType 6.0 Equation</vt:lpstr>
      <vt:lpstr>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陈 湘月</cp:lastModifiedBy>
  <cp:revision>4</cp:revision>
  <cp:lastPrinted>2022-04-03T20:04:19Z</cp:lastPrinted>
  <dcterms:created xsi:type="dcterms:W3CDTF">2022-04-03T20:04:19Z</dcterms:created>
  <dcterms:modified xsi:type="dcterms:W3CDTF">2022-06-15T08:03:07Z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