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1" r:id="rId3"/>
    <p:sldId id="262" r:id="rId4"/>
    <p:sldId id="257" r:id="rId5"/>
    <p:sldId id="256" r:id="rId6"/>
    <p:sldId id="258" r:id="rId7"/>
    <p:sldId id="259" r:id="rId8"/>
    <p:sldId id="260" r:id="rId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138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4BC9B-CEC5-4FD0-9E73-99047637BF28}" type="datetimeFigureOut">
              <a:rPr lang="zh-CN" altLang="en-US"/>
              <a:pPr>
                <a:defRPr/>
              </a:pPr>
              <a:t>2019/11/18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3F126-B969-4EAE-91CF-9A274730084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8325B3-7148-4BAC-9EDB-CF45FFF5F1F5}" type="datetimeFigureOut">
              <a:rPr lang="zh-CN" altLang="en-US"/>
              <a:pPr>
                <a:defRPr/>
              </a:pPr>
              <a:t>2019/11/18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7FA74-7D64-44F6-B042-091DD922859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F8F9C7-AFD4-421C-9A02-3481776BABBD}" type="datetimeFigureOut">
              <a:rPr lang="zh-CN" altLang="en-US"/>
              <a:pPr>
                <a:defRPr/>
              </a:pPr>
              <a:t>2019/11/18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F7304-626F-4582-8B6C-A1FB9F45496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B911F-E132-4AFE-9FF6-966E58D8069D}" type="datetimeFigureOut">
              <a:rPr lang="zh-CN" altLang="en-US"/>
              <a:pPr>
                <a:defRPr/>
              </a:pPr>
              <a:t>2019/11/18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92E54-92DB-4637-8F7F-2E88DE71515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CABBF-355B-45CD-A348-302272168F46}" type="datetimeFigureOut">
              <a:rPr lang="zh-CN" altLang="en-US"/>
              <a:pPr>
                <a:defRPr/>
              </a:pPr>
              <a:t>2019/11/18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8F89F-6F0A-4762-B54E-96A3DBA390E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EFE38-27A1-4A27-BC71-BD6A42009F6D}" type="datetimeFigureOut">
              <a:rPr lang="zh-CN" altLang="en-US"/>
              <a:pPr>
                <a:defRPr/>
              </a:pPr>
              <a:t>2019/11/18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2BF19-CE8C-4668-8EA8-A2EE63547E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7B17BD-14A6-4187-B42E-ABD1DE4F3970}" type="datetimeFigureOut">
              <a:rPr lang="zh-CN" altLang="en-US"/>
              <a:pPr>
                <a:defRPr/>
              </a:pPr>
              <a:t>2019/11/18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379E2-3714-4922-A635-232B1AC55D5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9A7FD2-AE5D-4C74-BFDB-F0BCBED34964}" type="datetimeFigureOut">
              <a:rPr lang="zh-CN" altLang="en-US"/>
              <a:pPr>
                <a:defRPr/>
              </a:pPr>
              <a:t>2019/11/18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9C6FC-F3F9-4568-A02E-0818472BFDA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6AE3A-2AFF-4177-B7E1-D5D951B1F8D9}" type="datetimeFigureOut">
              <a:rPr lang="zh-CN" altLang="en-US"/>
              <a:pPr>
                <a:defRPr/>
              </a:pPr>
              <a:t>2019/11/18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3E0B2-DBA7-477F-9FD8-FE453B2FA1A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2BDFF-907B-45E6-AA25-2F7200C8CB96}" type="datetimeFigureOut">
              <a:rPr lang="zh-CN" altLang="en-US"/>
              <a:pPr>
                <a:defRPr/>
              </a:pPr>
              <a:t>2019/11/18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61620-7216-4AFF-ACA7-81896779687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5D61C-BBA4-4E35-95C8-F8AB563CA220}" type="datetimeFigureOut">
              <a:rPr lang="zh-CN" altLang="en-US"/>
              <a:pPr>
                <a:defRPr/>
              </a:pPr>
              <a:t>2019/11/18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3FF30-1410-447E-915D-DA2E3177723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397A47C-53F4-4690-8883-DD37DED8996D}" type="datetimeFigureOut">
              <a:rPr lang="zh-CN" altLang="en-US"/>
              <a:pPr>
                <a:defRPr/>
              </a:pPr>
              <a:t>2019/11/18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D528C87-5C7F-4332-99B0-D882E124F41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slide" Target="slide6.xml"/><Relationship Id="rId4" Type="http://schemas.openxmlformats.org/officeDocument/2006/relationships/slide" Target="slide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4"/>
          <p:cNvSpPr txBox="1">
            <a:spLocks noChangeArrowheads="1"/>
          </p:cNvSpPr>
          <p:nvPr/>
        </p:nvSpPr>
        <p:spPr bwMode="auto">
          <a:xfrm>
            <a:off x="395288" y="44450"/>
            <a:ext cx="8624887" cy="672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/>
              <a:t>Take part in our </a:t>
            </a:r>
            <a:r>
              <a:rPr lang="en-US" altLang="zh-CN" sz="2800">
                <a:solidFill>
                  <a:schemeClr val="folHlink"/>
                </a:solidFill>
              </a:rPr>
              <a:t>e</a:t>
            </a:r>
            <a:r>
              <a:rPr lang="en-US" altLang="zh-CN" sz="2800"/>
              <a:t>_________  </a:t>
            </a:r>
            <a:r>
              <a:rPr lang="en-US" altLang="zh-CN" sz="2800">
                <a:solidFill>
                  <a:schemeClr val="hlink"/>
                </a:solidFill>
              </a:rPr>
              <a:t>e</a:t>
            </a:r>
            <a:r>
              <a:rPr lang="en-US" altLang="zh-CN" sz="2800"/>
              <a:t>__________</a:t>
            </a:r>
          </a:p>
          <a:p>
            <a:r>
              <a:rPr lang="en-US" altLang="zh-CN" sz="2400"/>
              <a:t>     Do you love to travel and meet new people ? Yes? Have you </a:t>
            </a:r>
            <a:r>
              <a:rPr lang="en-US" altLang="zh-CN" sz="2400">
                <a:solidFill>
                  <a:srgbClr val="663300"/>
                </a:solidFill>
              </a:rPr>
              <a:t>e</a:t>
            </a:r>
            <a:r>
              <a:rPr lang="en-US" altLang="zh-CN" sz="2400"/>
              <a:t>____ </a:t>
            </a:r>
            <a:r>
              <a:rPr lang="en-US" altLang="zh-CN" sz="2400">
                <a:solidFill>
                  <a:srgbClr val="006600"/>
                </a:solidFill>
              </a:rPr>
              <a:t>l</a:t>
            </a:r>
            <a:r>
              <a:rPr lang="en-US" altLang="zh-CN" sz="2400"/>
              <a:t>____ and </a:t>
            </a:r>
            <a:r>
              <a:rPr lang="en-US" altLang="zh-CN" sz="2400">
                <a:solidFill>
                  <a:srgbClr val="006600"/>
                </a:solidFill>
              </a:rPr>
              <a:t>s</a:t>
            </a:r>
            <a:r>
              <a:rPr lang="en-US" altLang="zh-CN" sz="2400"/>
              <a:t>_____ in another country? No? Well, </a:t>
            </a:r>
            <a:r>
              <a:rPr lang="en-US" altLang="zh-CN" sz="2400">
                <a:solidFill>
                  <a:srgbClr val="006600"/>
                </a:solidFill>
              </a:rPr>
              <a:t>j</a:t>
            </a:r>
            <a:r>
              <a:rPr lang="en-US" altLang="zh-CN" sz="2400"/>
              <a:t>____ us now !</a:t>
            </a:r>
          </a:p>
          <a:p>
            <a:r>
              <a:rPr lang="en-US" altLang="zh-CN" sz="2400"/>
              <a:t>     Here, you can </a:t>
            </a:r>
            <a:r>
              <a:rPr lang="en-US" altLang="zh-CN" sz="2400">
                <a:solidFill>
                  <a:srgbClr val="006600"/>
                </a:solidFill>
              </a:rPr>
              <a:t>e</a:t>
            </a:r>
            <a:r>
              <a:rPr lang="en-US" altLang="zh-CN" sz="2400"/>
              <a:t>________ a different culture and learn a new language. You can </a:t>
            </a:r>
            <a:r>
              <a:rPr lang="en-US" altLang="zh-CN" sz="2400">
                <a:solidFill>
                  <a:srgbClr val="006600"/>
                </a:solidFill>
              </a:rPr>
              <a:t>i</a:t>
            </a:r>
            <a:r>
              <a:rPr lang="en-US" altLang="zh-CN" sz="2400"/>
              <a:t>_______ your </a:t>
            </a:r>
            <a:r>
              <a:rPr lang="en-US" altLang="zh-CN" sz="2400">
                <a:solidFill>
                  <a:schemeClr val="folHlink"/>
                </a:solidFill>
              </a:rPr>
              <a:t>s</a:t>
            </a:r>
            <a:r>
              <a:rPr lang="en-US" altLang="zh-CN" sz="2400"/>
              <a:t>_______ </a:t>
            </a:r>
            <a:r>
              <a:rPr lang="en-US" altLang="zh-CN" sz="2400">
                <a:solidFill>
                  <a:schemeClr val="hlink"/>
                </a:solidFill>
              </a:rPr>
              <a:t>s</a:t>
            </a:r>
            <a:r>
              <a:rPr lang="en-US" altLang="zh-CN" sz="2400"/>
              <a:t>______ and make lots of friends.</a:t>
            </a:r>
          </a:p>
          <a:p>
            <a:r>
              <a:rPr lang="en-US" altLang="zh-CN" sz="2400"/>
              <a:t>     We have two parts. The first part </a:t>
            </a:r>
            <a:r>
              <a:rPr lang="en-US" altLang="zh-CN" sz="2400">
                <a:solidFill>
                  <a:srgbClr val="006600"/>
                </a:solidFill>
              </a:rPr>
              <a:t>a</a:t>
            </a:r>
            <a:r>
              <a:rPr lang="en-US" altLang="zh-CN" sz="2400"/>
              <a:t>_____ an exchange student to </a:t>
            </a:r>
            <a:r>
              <a:rPr lang="en-US" altLang="zh-CN" sz="2400">
                <a:solidFill>
                  <a:srgbClr val="006600"/>
                </a:solidFill>
              </a:rPr>
              <a:t>t</a:t>
            </a:r>
            <a:r>
              <a:rPr lang="en-US" altLang="zh-CN" sz="2400"/>
              <a:t>______ to your home country. The second part gives you a chance to your</a:t>
            </a:r>
            <a:r>
              <a:rPr lang="en-US" altLang="zh-CN" sz="2400">
                <a:solidFill>
                  <a:schemeClr val="hlink"/>
                </a:solidFill>
              </a:rPr>
              <a:t> p</a:t>
            </a:r>
            <a:r>
              <a:rPr lang="en-US" altLang="zh-CN" sz="2400"/>
              <a:t>______ home. You’ll take part in </a:t>
            </a:r>
            <a:r>
              <a:rPr lang="en-US" altLang="zh-CN" sz="2400">
                <a:solidFill>
                  <a:schemeClr val="folHlink"/>
                </a:solidFill>
              </a:rPr>
              <a:t>l</a:t>
            </a:r>
            <a:r>
              <a:rPr lang="en-US" altLang="zh-CN" sz="2400"/>
              <a:t>____ </a:t>
            </a:r>
            <a:r>
              <a:rPr lang="en-US" altLang="zh-CN" sz="2400">
                <a:solidFill>
                  <a:schemeClr val="hlink"/>
                </a:solidFill>
              </a:rPr>
              <a:t>a</a:t>
            </a:r>
            <a:r>
              <a:rPr lang="en-US" altLang="zh-CN" sz="2400"/>
              <a:t>______.</a:t>
            </a:r>
          </a:p>
          <a:p>
            <a:r>
              <a:rPr lang="en-US" altLang="zh-CN" sz="2400"/>
              <a:t>    The following can </a:t>
            </a:r>
            <a:r>
              <a:rPr lang="en-US" altLang="zh-CN" sz="2400">
                <a:solidFill>
                  <a:srgbClr val="006600"/>
                </a:solidFill>
              </a:rPr>
              <a:t>a</a:t>
            </a:r>
            <a:r>
              <a:rPr lang="en-US" altLang="zh-CN" sz="2400"/>
              <a:t>_____ </a:t>
            </a:r>
            <a:r>
              <a:rPr lang="en-US" altLang="zh-CN" sz="2400">
                <a:solidFill>
                  <a:srgbClr val="FF0000"/>
                </a:solidFill>
              </a:rPr>
              <a:t>f</a:t>
            </a:r>
            <a:r>
              <a:rPr lang="en-US" altLang="zh-CN" sz="2400"/>
              <a:t>_____ the program. </a:t>
            </a:r>
          </a:p>
          <a:p>
            <a:r>
              <a:rPr lang="en-US" altLang="zh-CN" sz="2400"/>
              <a:t>You are </a:t>
            </a:r>
            <a:r>
              <a:rPr lang="en-US" altLang="zh-CN" sz="2400">
                <a:solidFill>
                  <a:schemeClr val="folHlink"/>
                </a:solidFill>
              </a:rPr>
              <a:t>a</a:t>
            </a:r>
            <a:r>
              <a:rPr lang="en-US" altLang="zh-CN" sz="2400"/>
              <a:t>_____ from 14 to 17.</a:t>
            </a:r>
          </a:p>
          <a:p>
            <a:r>
              <a:rPr lang="en-US" altLang="zh-CN" sz="2400"/>
              <a:t>You would like to learn about the </a:t>
            </a:r>
            <a:r>
              <a:rPr lang="en-US" altLang="zh-CN" sz="2400">
                <a:solidFill>
                  <a:schemeClr val="hlink"/>
                </a:solidFill>
              </a:rPr>
              <a:t>w</a:t>
            </a:r>
            <a:r>
              <a:rPr lang="en-US" altLang="zh-CN" sz="2400"/>
              <a:t>____ of </a:t>
            </a:r>
            <a:r>
              <a:rPr lang="en-US" altLang="zh-CN" sz="2400">
                <a:solidFill>
                  <a:schemeClr val="hlink"/>
                </a:solidFill>
              </a:rPr>
              <a:t>l</a:t>
            </a:r>
            <a:r>
              <a:rPr lang="en-US" altLang="zh-CN" sz="2400"/>
              <a:t>_____ of another country.</a:t>
            </a:r>
          </a:p>
          <a:p>
            <a:r>
              <a:rPr lang="en-US" altLang="zh-CN" sz="2400"/>
              <a:t>You have a r_______ from your head teacher.</a:t>
            </a:r>
          </a:p>
          <a:p>
            <a:r>
              <a:rPr lang="en-US" altLang="zh-CN" sz="2400"/>
              <a:t>    It’ll be the </a:t>
            </a:r>
            <a:r>
              <a:rPr lang="en-US" altLang="zh-CN" sz="2400">
                <a:solidFill>
                  <a:schemeClr val="hlink"/>
                </a:solidFill>
              </a:rPr>
              <a:t>a</a:t>
            </a:r>
            <a:r>
              <a:rPr lang="en-US" altLang="zh-CN" sz="2400"/>
              <a:t>_______ of a </a:t>
            </a:r>
            <a:r>
              <a:rPr lang="en-US" altLang="zh-CN" sz="2400">
                <a:solidFill>
                  <a:schemeClr val="hlink"/>
                </a:solidFill>
              </a:rPr>
              <a:t>l</a:t>
            </a:r>
            <a:r>
              <a:rPr lang="en-US" altLang="zh-CN" sz="2400"/>
              <a:t>_______. So, what are you waiting for ?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3132138" y="44450"/>
            <a:ext cx="19653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chemeClr val="folHlink"/>
                </a:solidFill>
              </a:rPr>
              <a:t>ducational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5365750" y="44450"/>
            <a:ext cx="16303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chemeClr val="hlink"/>
                </a:solidFill>
              </a:rPr>
              <a:t>xchange</a:t>
            </a:r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1116013" y="836613"/>
            <a:ext cx="608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663300"/>
                </a:solidFill>
              </a:rPr>
              <a:t>ver</a:t>
            </a:r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1979613" y="836613"/>
            <a:ext cx="744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006600"/>
                </a:solidFill>
              </a:rPr>
              <a:t>ived</a:t>
            </a:r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450850" y="1196975"/>
            <a:ext cx="592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006600"/>
                </a:solidFill>
              </a:rPr>
              <a:t>oin</a:t>
            </a:r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3730625" y="1916113"/>
            <a:ext cx="1201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006600"/>
                </a:solidFill>
              </a:rPr>
              <a:t>mprove</a:t>
            </a:r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2987675" y="1557338"/>
            <a:ext cx="1508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008000"/>
                </a:solidFill>
              </a:rPr>
              <a:t>xperience</a:t>
            </a:r>
          </a:p>
        </p:txBody>
      </p:sp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1908175" y="2997200"/>
            <a:ext cx="846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006600"/>
                </a:solidFill>
              </a:rPr>
              <a:t>ravel</a:t>
            </a:r>
          </a:p>
        </p:txBody>
      </p:sp>
      <p:sp>
        <p:nvSpPr>
          <p:cNvPr id="20493" name="Text Box 13"/>
          <p:cNvSpPr txBox="1">
            <a:spLocks noChangeArrowheads="1"/>
          </p:cNvSpPr>
          <p:nvPr/>
        </p:nvSpPr>
        <p:spPr bwMode="auto">
          <a:xfrm>
            <a:off x="5508625" y="2684463"/>
            <a:ext cx="86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008000"/>
                </a:solidFill>
              </a:rPr>
              <a:t>llows</a:t>
            </a:r>
          </a:p>
        </p:txBody>
      </p:sp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7308850" y="1916113"/>
            <a:ext cx="693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chemeClr val="hlink"/>
                </a:solidFill>
              </a:rPr>
              <a:t>kills</a:t>
            </a:r>
          </a:p>
        </p:txBody>
      </p:sp>
      <p:sp>
        <p:nvSpPr>
          <p:cNvPr id="20497" name="Text Box 17"/>
          <p:cNvSpPr txBox="1">
            <a:spLocks noChangeArrowheads="1"/>
          </p:cNvSpPr>
          <p:nvPr/>
        </p:nvSpPr>
        <p:spPr bwMode="auto">
          <a:xfrm>
            <a:off x="4284663" y="3403600"/>
            <a:ext cx="1201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chemeClr val="hlink"/>
                </a:solidFill>
              </a:rPr>
              <a:t>artner’s</a:t>
            </a:r>
          </a:p>
        </p:txBody>
      </p:sp>
      <p:sp>
        <p:nvSpPr>
          <p:cNvPr id="20498" name="Text Box 18"/>
          <p:cNvSpPr txBox="1">
            <a:spLocks noChangeArrowheads="1"/>
          </p:cNvSpPr>
          <p:nvPr/>
        </p:nvSpPr>
        <p:spPr bwMode="auto">
          <a:xfrm>
            <a:off x="468313" y="3763963"/>
            <a:ext cx="744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chemeClr val="folHlink"/>
                </a:solidFill>
              </a:rPr>
              <a:t>ocal</a:t>
            </a:r>
          </a:p>
        </p:txBody>
      </p:sp>
      <p:sp>
        <p:nvSpPr>
          <p:cNvPr id="20499" name="Text Box 19"/>
          <p:cNvSpPr txBox="1">
            <a:spLocks noChangeArrowheads="1"/>
          </p:cNvSpPr>
          <p:nvPr/>
        </p:nvSpPr>
        <p:spPr bwMode="auto">
          <a:xfrm>
            <a:off x="1403350" y="3763963"/>
            <a:ext cx="1184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chemeClr val="hlink"/>
                </a:solidFill>
              </a:rPr>
              <a:t>ctivities</a:t>
            </a:r>
          </a:p>
        </p:txBody>
      </p:sp>
      <p:sp>
        <p:nvSpPr>
          <p:cNvPr id="20500" name="Text Box 20"/>
          <p:cNvSpPr txBox="1">
            <a:spLocks noChangeArrowheads="1"/>
          </p:cNvSpPr>
          <p:nvPr/>
        </p:nvSpPr>
        <p:spPr bwMode="auto">
          <a:xfrm>
            <a:off x="3419475" y="4149725"/>
            <a:ext cx="744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006600"/>
                </a:solidFill>
              </a:rPr>
              <a:t>pply</a:t>
            </a:r>
          </a:p>
        </p:txBody>
      </p:sp>
      <p:sp>
        <p:nvSpPr>
          <p:cNvPr id="20502" name="Text Box 22"/>
          <p:cNvSpPr txBox="1">
            <a:spLocks noChangeArrowheads="1"/>
          </p:cNvSpPr>
          <p:nvPr/>
        </p:nvSpPr>
        <p:spPr bwMode="auto">
          <a:xfrm>
            <a:off x="4427538" y="4124325"/>
            <a:ext cx="4556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</a:rPr>
              <a:t>or</a:t>
            </a:r>
          </a:p>
        </p:txBody>
      </p:sp>
      <p:sp>
        <p:nvSpPr>
          <p:cNvPr id="20504" name="Text Box 24"/>
          <p:cNvSpPr txBox="1">
            <a:spLocks noChangeArrowheads="1"/>
          </p:cNvSpPr>
          <p:nvPr/>
        </p:nvSpPr>
        <p:spPr bwMode="auto">
          <a:xfrm>
            <a:off x="1717675" y="4484688"/>
            <a:ext cx="693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chemeClr val="folHlink"/>
                </a:solidFill>
              </a:rPr>
              <a:t>ged</a:t>
            </a:r>
          </a:p>
        </p:txBody>
      </p:sp>
      <p:sp>
        <p:nvSpPr>
          <p:cNvPr id="20508" name="Text Box 28"/>
          <p:cNvSpPr txBox="1">
            <a:spLocks noChangeArrowheads="1"/>
          </p:cNvSpPr>
          <p:nvPr/>
        </p:nvSpPr>
        <p:spPr bwMode="auto">
          <a:xfrm>
            <a:off x="6300788" y="4843463"/>
            <a:ext cx="5064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chemeClr val="hlink"/>
                </a:solidFill>
              </a:rPr>
              <a:t>ife</a:t>
            </a:r>
          </a:p>
        </p:txBody>
      </p:sp>
      <p:sp>
        <p:nvSpPr>
          <p:cNvPr id="20510" name="Text Box 30"/>
          <p:cNvSpPr txBox="1">
            <a:spLocks noChangeArrowheads="1"/>
          </p:cNvSpPr>
          <p:nvPr/>
        </p:nvSpPr>
        <p:spPr bwMode="auto">
          <a:xfrm>
            <a:off x="2124075" y="5564188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008000"/>
                </a:solidFill>
              </a:rPr>
              <a:t>eference</a:t>
            </a:r>
          </a:p>
        </p:txBody>
      </p:sp>
      <p:sp>
        <p:nvSpPr>
          <p:cNvPr id="20511" name="Text Box 31"/>
          <p:cNvSpPr txBox="1">
            <a:spLocks noChangeArrowheads="1"/>
          </p:cNvSpPr>
          <p:nvPr/>
        </p:nvSpPr>
        <p:spPr bwMode="auto">
          <a:xfrm>
            <a:off x="5148263" y="4868863"/>
            <a:ext cx="5064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chemeClr val="hlink"/>
                </a:solidFill>
              </a:rPr>
              <a:t>ay</a:t>
            </a:r>
          </a:p>
        </p:txBody>
      </p:sp>
      <p:sp>
        <p:nvSpPr>
          <p:cNvPr id="20512" name="Text Box 32"/>
          <p:cNvSpPr txBox="1">
            <a:spLocks noChangeArrowheads="1"/>
          </p:cNvSpPr>
          <p:nvPr/>
        </p:nvSpPr>
        <p:spPr bwMode="auto">
          <a:xfrm>
            <a:off x="2263775" y="594995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chemeClr val="hlink"/>
                </a:solidFill>
              </a:rPr>
              <a:t>dventure</a:t>
            </a:r>
          </a:p>
        </p:txBody>
      </p:sp>
      <p:sp>
        <p:nvSpPr>
          <p:cNvPr id="20515" name="Text Box 35"/>
          <p:cNvSpPr txBox="1">
            <a:spLocks noChangeArrowheads="1"/>
          </p:cNvSpPr>
          <p:nvPr/>
        </p:nvSpPr>
        <p:spPr bwMode="auto">
          <a:xfrm>
            <a:off x="4211638" y="5949950"/>
            <a:ext cx="1082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chemeClr val="hlink"/>
                </a:solidFill>
              </a:rPr>
              <a:t>ifetime</a:t>
            </a:r>
          </a:p>
        </p:txBody>
      </p:sp>
      <p:sp>
        <p:nvSpPr>
          <p:cNvPr id="20549" name="Text Box 69"/>
          <p:cNvSpPr txBox="1">
            <a:spLocks noChangeArrowheads="1"/>
          </p:cNvSpPr>
          <p:nvPr/>
        </p:nvSpPr>
        <p:spPr bwMode="auto">
          <a:xfrm>
            <a:off x="3492500" y="836613"/>
            <a:ext cx="101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006600"/>
                </a:solidFill>
              </a:rPr>
              <a:t>tudied</a:t>
            </a:r>
          </a:p>
        </p:txBody>
      </p:sp>
      <p:sp>
        <p:nvSpPr>
          <p:cNvPr id="20550" name="Text Box 70"/>
          <p:cNvSpPr txBox="1">
            <a:spLocks noChangeArrowheads="1"/>
          </p:cNvSpPr>
          <p:nvPr/>
        </p:nvSpPr>
        <p:spPr bwMode="auto">
          <a:xfrm>
            <a:off x="5867400" y="1916113"/>
            <a:ext cx="812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chemeClr val="folHlink"/>
                </a:solidFill>
              </a:rPr>
              <a:t>ocial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  <p:bldP spid="20486" grpId="0"/>
      <p:bldP spid="20487" grpId="0"/>
      <p:bldP spid="20488" grpId="0"/>
      <p:bldP spid="20489" grpId="0"/>
      <p:bldP spid="20490" grpId="0"/>
      <p:bldP spid="20491" grpId="0"/>
      <p:bldP spid="20492" grpId="0"/>
      <p:bldP spid="20493" grpId="0"/>
      <p:bldP spid="20494" grpId="0"/>
      <p:bldP spid="20497" grpId="0"/>
      <p:bldP spid="20498" grpId="0"/>
      <p:bldP spid="20499" grpId="0"/>
      <p:bldP spid="20500" grpId="0"/>
      <p:bldP spid="20502" grpId="0"/>
      <p:bldP spid="20504" grpId="0"/>
      <p:bldP spid="20508" grpId="0"/>
      <p:bldP spid="20510" grpId="0"/>
      <p:bldP spid="20511" grpId="0"/>
      <p:bldP spid="20512" grpId="0"/>
      <p:bldP spid="20515" grpId="0"/>
      <p:bldP spid="20549" grpId="0"/>
      <p:bldP spid="205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altLang="zh-CN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 and take notes</a:t>
            </a:r>
            <a:endParaRPr lang="zh-CN" altLang="en-U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8" name="内容占位符 2"/>
          <p:cNvSpPr txBox="1">
            <a:spLocks/>
          </p:cNvSpPr>
          <p:nvPr/>
        </p:nvSpPr>
        <p:spPr bwMode="auto">
          <a:xfrm>
            <a:off x="395288" y="1196975"/>
            <a:ext cx="8615362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3200">
                <a:latin typeface="Calibri" pitchFamily="34" charset="0"/>
              </a:rPr>
              <a:t>1 experience </a:t>
            </a:r>
            <a:r>
              <a:rPr lang="en-US" altLang="zh-CN" sz="2800">
                <a:latin typeface="Calibri" pitchFamily="34" charset="0"/>
              </a:rPr>
              <a:t>① </a:t>
            </a:r>
            <a:r>
              <a:rPr lang="zh-CN" altLang="en-US" sz="2800">
                <a:latin typeface="Calibri" pitchFamily="34" charset="0"/>
              </a:rPr>
              <a:t>可数名</a:t>
            </a:r>
            <a:r>
              <a:rPr lang="en-US" altLang="zh-CN" sz="2800">
                <a:latin typeface="Calibri" pitchFamily="34" charset="0"/>
              </a:rPr>
              <a:t>-</a:t>
            </a:r>
            <a:r>
              <a:rPr lang="zh-CN" altLang="en-US" sz="2800">
                <a:latin typeface="Calibri" pitchFamily="34" charset="0"/>
              </a:rPr>
              <a:t>单或复</a:t>
            </a:r>
            <a:r>
              <a:rPr lang="en-US" altLang="zh-CN" sz="2800">
                <a:latin typeface="Calibri" pitchFamily="34" charset="0"/>
              </a:rPr>
              <a:t>-</a:t>
            </a:r>
            <a:r>
              <a:rPr lang="zh-CN" altLang="en-US" sz="2800">
                <a:latin typeface="Calibri" pitchFamily="34" charset="0"/>
              </a:rPr>
              <a:t>经历</a:t>
            </a:r>
            <a:endParaRPr lang="en-US" altLang="zh-CN" sz="2800">
              <a:latin typeface="Calibri" pitchFamily="34" charset="0"/>
            </a:endParaRP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800">
                <a:latin typeface="Calibri" pitchFamily="34" charset="0"/>
              </a:rPr>
              <a:t>                           </a:t>
            </a:r>
            <a:r>
              <a:rPr lang="zh-CN" altLang="zh-CN" sz="2800">
                <a:latin typeface="Calibri" pitchFamily="34" charset="0"/>
              </a:rPr>
              <a:t>②</a:t>
            </a:r>
            <a:r>
              <a:rPr lang="en-US" altLang="zh-CN" sz="2800">
                <a:latin typeface="Calibri" pitchFamily="34" charset="0"/>
              </a:rPr>
              <a:t> </a:t>
            </a:r>
            <a:r>
              <a:rPr lang="zh-CN" altLang="en-US" sz="2800">
                <a:latin typeface="Calibri" pitchFamily="34" charset="0"/>
              </a:rPr>
              <a:t>不可数名</a:t>
            </a:r>
            <a:r>
              <a:rPr lang="en-US" altLang="zh-CN" sz="2800">
                <a:latin typeface="Calibri" pitchFamily="34" charset="0"/>
              </a:rPr>
              <a:t>-</a:t>
            </a:r>
            <a:r>
              <a:rPr lang="zh-CN" altLang="en-US" sz="2800">
                <a:latin typeface="Calibri" pitchFamily="34" charset="0"/>
              </a:rPr>
              <a:t>单</a:t>
            </a:r>
            <a:r>
              <a:rPr lang="en-US" altLang="zh-CN" sz="2800">
                <a:latin typeface="Calibri" pitchFamily="34" charset="0"/>
              </a:rPr>
              <a:t>- </a:t>
            </a:r>
            <a:r>
              <a:rPr lang="zh-CN" altLang="en-US" sz="2800">
                <a:latin typeface="Calibri" pitchFamily="34" charset="0"/>
              </a:rPr>
              <a:t>经验</a:t>
            </a:r>
            <a:r>
              <a:rPr lang="en-US" altLang="zh-CN" sz="2800">
                <a:latin typeface="Calibri" pitchFamily="34" charset="0"/>
              </a:rPr>
              <a:t>(</a:t>
            </a:r>
            <a:r>
              <a:rPr lang="zh-CN" altLang="en-US" sz="2800">
                <a:latin typeface="Calibri" pitchFamily="34" charset="0"/>
              </a:rPr>
              <a:t>知识，技能，情感</a:t>
            </a:r>
            <a:r>
              <a:rPr lang="en-US" altLang="zh-CN" sz="2800">
                <a:latin typeface="Calibri" pitchFamily="34" charset="0"/>
              </a:rPr>
              <a:t>)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800">
                <a:latin typeface="Calibri" pitchFamily="34" charset="0"/>
              </a:rPr>
              <a:t>                           ③ </a:t>
            </a:r>
            <a:r>
              <a:rPr lang="zh-CN" altLang="en-US" sz="2800">
                <a:latin typeface="Calibri" pitchFamily="34" charset="0"/>
              </a:rPr>
              <a:t>动</a:t>
            </a:r>
            <a:r>
              <a:rPr lang="en-US" altLang="zh-CN" sz="2800">
                <a:latin typeface="Calibri" pitchFamily="34" charset="0"/>
              </a:rPr>
              <a:t>-</a:t>
            </a:r>
            <a:r>
              <a:rPr lang="zh-CN" altLang="en-US" sz="2800">
                <a:latin typeface="Calibri" pitchFamily="34" charset="0"/>
              </a:rPr>
              <a:t>体验，感受</a:t>
            </a:r>
            <a:endParaRPr lang="en-US" altLang="zh-CN" sz="2800">
              <a:latin typeface="Calibri" pitchFamily="34" charset="0"/>
            </a:endParaRPr>
          </a:p>
          <a:p>
            <a:pPr>
              <a:spcBef>
                <a:spcPct val="20000"/>
              </a:spcBef>
              <a:buFont typeface="Arial" charset="0"/>
              <a:buNone/>
            </a:pPr>
            <a:endParaRPr lang="en-US" altLang="zh-CN" sz="2400" b="1">
              <a:latin typeface="Calibri" pitchFamily="34" charset="0"/>
            </a:endParaRP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400" b="1">
                <a:latin typeface="Calibri" pitchFamily="34" charset="0"/>
              </a:rPr>
              <a:t>We _______ _______ happiness _______ sadness in our lives.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400" b="1">
                <a:latin typeface="Calibri" pitchFamily="34" charset="0"/>
              </a:rPr>
              <a:t>This is the most terrible _________ I _______ _______ had.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400" b="1">
                <a:latin typeface="Calibri" pitchFamily="34" charset="0"/>
              </a:rPr>
              <a:t>It is my first time I _______ ________ _______ this kind of holiday.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400" b="1">
                <a:latin typeface="Calibri" pitchFamily="34" charset="0"/>
              </a:rPr>
              <a:t>She just has ______ ______ _______ ________ in taking care of children. So the children in her class cry a lot.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400" b="1">
                <a:latin typeface="Calibri" pitchFamily="34" charset="0"/>
              </a:rPr>
              <a:t>Widows (</a:t>
            </a:r>
            <a:r>
              <a:rPr lang="zh-CN" altLang="en-US" sz="2400" b="1">
                <a:latin typeface="Calibri" pitchFamily="34" charset="0"/>
              </a:rPr>
              <a:t>寡妇</a:t>
            </a:r>
            <a:r>
              <a:rPr lang="en-US" altLang="zh-CN" sz="2400" b="1">
                <a:latin typeface="Calibri" pitchFamily="34" charset="0"/>
              </a:rPr>
              <a:t>)__________ more sadness ________ widowers(</a:t>
            </a:r>
            <a:r>
              <a:rPr lang="zh-CN" altLang="en-US" sz="2400" b="1">
                <a:latin typeface="Calibri" pitchFamily="34" charset="0"/>
              </a:rPr>
              <a:t>鳏夫</a:t>
            </a:r>
            <a:r>
              <a:rPr lang="en-US" altLang="zh-CN" sz="2400" b="1">
                <a:latin typeface="Calibri" pitchFamily="34" charset="0"/>
              </a:rPr>
              <a:t>) do.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endParaRPr lang="en-US" altLang="zh-CN" sz="2400" b="1">
              <a:latin typeface="Calibri" pitchFamily="34" charset="0"/>
            </a:endParaRPr>
          </a:p>
          <a:p>
            <a:pPr>
              <a:spcBef>
                <a:spcPct val="20000"/>
              </a:spcBef>
              <a:buFont typeface="Arial" charset="0"/>
              <a:buNone/>
            </a:pPr>
            <a:endParaRPr lang="en-US" altLang="zh-CN" sz="2400" b="1">
              <a:latin typeface="Calibri" pitchFamily="34" charset="0"/>
            </a:endParaRPr>
          </a:p>
          <a:p>
            <a:pPr>
              <a:spcBef>
                <a:spcPct val="20000"/>
              </a:spcBef>
              <a:buFont typeface="Arial" charset="0"/>
              <a:buNone/>
            </a:pPr>
            <a:endParaRPr lang="en-US" altLang="zh-CN" sz="2400" b="1">
              <a:solidFill>
                <a:srgbClr val="0070C0"/>
              </a:solidFill>
              <a:latin typeface="Calibri" pitchFamily="34" charset="0"/>
            </a:endParaRPr>
          </a:p>
        </p:txBody>
      </p:sp>
      <p:pic>
        <p:nvPicPr>
          <p:cNvPr id="14339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9900" y="2852738"/>
            <a:ext cx="8278813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27088" y="3213100"/>
            <a:ext cx="15605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C00000"/>
                </a:solidFill>
                <a:latin typeface="Calibri" pitchFamily="34" charset="0"/>
              </a:rPr>
              <a:t>experience</a:t>
            </a:r>
            <a:endParaRPr lang="zh-CN" altLang="en-US" sz="240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336800" y="3213100"/>
            <a:ext cx="32432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C00000"/>
                </a:solidFill>
                <a:latin typeface="Calibri" pitchFamily="34" charset="0"/>
              </a:rPr>
              <a:t>both                             and</a:t>
            </a:r>
            <a:endParaRPr lang="zh-CN" altLang="en-US" sz="240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419475" y="3676650"/>
            <a:ext cx="15605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C00000"/>
                </a:solidFill>
                <a:latin typeface="Calibri" pitchFamily="34" charset="0"/>
              </a:rPr>
              <a:t>experience</a:t>
            </a:r>
            <a:endParaRPr lang="zh-CN" altLang="en-US" sz="240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192713" y="3676650"/>
            <a:ext cx="20875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C00000"/>
                </a:solidFill>
                <a:latin typeface="Calibri" pitchFamily="34" charset="0"/>
              </a:rPr>
              <a:t>have           ever</a:t>
            </a:r>
            <a:endParaRPr lang="zh-CN" altLang="en-US" sz="240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843213" y="4076700"/>
            <a:ext cx="36258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C00000"/>
                </a:solidFill>
                <a:latin typeface="Calibri" pitchFamily="34" charset="0"/>
              </a:rPr>
              <a:t>have     ever      experienced</a:t>
            </a:r>
            <a:endParaRPr lang="zh-CN" altLang="en-US" sz="240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339975" y="4551363"/>
            <a:ext cx="40909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C00000"/>
                </a:solidFill>
                <a:latin typeface="Calibri" pitchFamily="34" charset="0"/>
              </a:rPr>
              <a:t>a           bit       of       experience</a:t>
            </a:r>
            <a:endParaRPr lang="zh-CN" altLang="en-US" sz="240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411413" y="5300663"/>
            <a:ext cx="15605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C00000"/>
                </a:solidFill>
                <a:latin typeface="Calibri" pitchFamily="34" charset="0"/>
              </a:rPr>
              <a:t>experience</a:t>
            </a:r>
            <a:endParaRPr lang="zh-CN" altLang="en-US" sz="240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5973763" y="5300663"/>
            <a:ext cx="7588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C00000"/>
                </a:solidFill>
                <a:latin typeface="Calibri" pitchFamily="34" charset="0"/>
              </a:rPr>
              <a:t>than</a:t>
            </a:r>
            <a:endParaRPr lang="zh-CN" altLang="en-US" sz="2400">
              <a:solidFill>
                <a:srgbClr val="C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altLang="zh-CN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 and take notes</a:t>
            </a:r>
            <a:endParaRPr lang="zh-CN" altLang="en-U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362" name="内容占位符 2"/>
          <p:cNvSpPr txBox="1">
            <a:spLocks/>
          </p:cNvSpPr>
          <p:nvPr/>
        </p:nvSpPr>
        <p:spPr bwMode="auto">
          <a:xfrm>
            <a:off x="395288" y="908050"/>
            <a:ext cx="8615362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3200">
                <a:latin typeface="Calibri" pitchFamily="34" charset="0"/>
              </a:rPr>
              <a:t>2   </a:t>
            </a:r>
            <a:r>
              <a:rPr lang="en-US" altLang="zh-CN" sz="2800" b="1">
                <a:latin typeface="Calibri" pitchFamily="34" charset="0"/>
              </a:rPr>
              <a:t>apply for sth </a:t>
            </a:r>
            <a:r>
              <a:rPr lang="zh-CN" altLang="en-US" sz="2800" b="1">
                <a:latin typeface="Calibri" pitchFamily="34" charset="0"/>
              </a:rPr>
              <a:t>申请</a:t>
            </a:r>
            <a:r>
              <a:rPr lang="en-US" altLang="zh-CN" sz="2800">
                <a:latin typeface="Calibri" pitchFamily="34" charset="0"/>
              </a:rPr>
              <a:t>…</a:t>
            </a:r>
            <a:r>
              <a:rPr lang="en-US" altLang="zh-CN" sz="2800" b="1">
                <a:latin typeface="Calibri" pitchFamily="34" charset="0"/>
              </a:rPr>
              <a:t>     </a:t>
            </a:r>
            <a:r>
              <a:rPr lang="en-US" altLang="zh-CN" sz="2400" b="1">
                <a:latin typeface="Calibri" pitchFamily="34" charset="0"/>
              </a:rPr>
              <a:t>apply for a credit card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400" b="1">
                <a:latin typeface="Calibri" pitchFamily="34" charset="0"/>
              </a:rPr>
              <a:t>                                                           apply for a student visa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3200" b="1">
                <a:latin typeface="Calibri" pitchFamily="34" charset="0"/>
              </a:rPr>
              <a:t>3</a:t>
            </a:r>
            <a:r>
              <a:rPr lang="en-US" altLang="zh-CN" sz="2400" b="1">
                <a:latin typeface="Calibri" pitchFamily="34" charset="0"/>
              </a:rPr>
              <a:t>   </a:t>
            </a:r>
            <a:r>
              <a:rPr lang="en-US" altLang="zh-CN" sz="2800" b="1">
                <a:latin typeface="Calibri" pitchFamily="34" charset="0"/>
              </a:rPr>
              <a:t>Sb be aged + </a:t>
            </a:r>
            <a:r>
              <a:rPr lang="zh-CN" altLang="en-US" sz="2800" b="1">
                <a:latin typeface="Calibri" pitchFamily="34" charset="0"/>
              </a:rPr>
              <a:t>数词   </a:t>
            </a:r>
            <a:r>
              <a:rPr lang="en-US" altLang="zh-CN" sz="2800" b="1">
                <a:latin typeface="Calibri" pitchFamily="34" charset="0"/>
              </a:rPr>
              <a:t>…</a:t>
            </a:r>
            <a:r>
              <a:rPr lang="zh-CN" altLang="en-US" sz="2800" b="1">
                <a:latin typeface="Calibri" pitchFamily="34" charset="0"/>
              </a:rPr>
              <a:t>岁了   </a:t>
            </a:r>
            <a:r>
              <a:rPr lang="en-US" altLang="zh-CN" sz="2800" b="1">
                <a:latin typeface="Calibri" pitchFamily="34" charset="0"/>
              </a:rPr>
              <a:t>sb aged + </a:t>
            </a:r>
            <a:r>
              <a:rPr lang="zh-CN" altLang="en-US" sz="2800" b="1">
                <a:latin typeface="Calibri" pitchFamily="34" charset="0"/>
              </a:rPr>
              <a:t>数词  </a:t>
            </a:r>
            <a:r>
              <a:rPr lang="en-US" altLang="zh-CN" sz="2800" b="1">
                <a:latin typeface="Calibri" pitchFamily="34" charset="0"/>
              </a:rPr>
              <a:t>…</a:t>
            </a:r>
            <a:r>
              <a:rPr lang="zh-CN" altLang="en-US" sz="2800" b="1">
                <a:latin typeface="Calibri" pitchFamily="34" charset="0"/>
              </a:rPr>
              <a:t>岁的</a:t>
            </a:r>
            <a:endParaRPr lang="en-US" altLang="zh-CN" sz="2800" b="1">
              <a:latin typeface="Calibri" pitchFamily="34" charset="0"/>
            </a:endParaRP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3200" b="1">
                <a:latin typeface="Calibri" pitchFamily="34" charset="0"/>
              </a:rPr>
              <a:t>4</a:t>
            </a:r>
            <a:r>
              <a:rPr lang="en-US" altLang="zh-CN" sz="2800" b="1">
                <a:latin typeface="Calibri" pitchFamily="34" charset="0"/>
              </a:rPr>
              <a:t> social skills  </a:t>
            </a:r>
            <a:r>
              <a:rPr lang="zh-CN" altLang="en-US" sz="2800" b="1">
                <a:latin typeface="Calibri" pitchFamily="34" charset="0"/>
              </a:rPr>
              <a:t>社会技能</a:t>
            </a:r>
            <a:endParaRPr lang="en-US" altLang="zh-CN" sz="2800" b="1">
              <a:latin typeface="Calibri" pitchFamily="34" charset="0"/>
            </a:endParaRP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3200" b="1">
                <a:latin typeface="Calibri" pitchFamily="34" charset="0"/>
              </a:rPr>
              <a:t>5</a:t>
            </a:r>
            <a:r>
              <a:rPr lang="en-US" altLang="zh-CN" sz="2800" b="1">
                <a:latin typeface="Calibri" pitchFamily="34" charset="0"/>
              </a:rPr>
              <a:t> the adventure of a lifetime </a:t>
            </a:r>
            <a:r>
              <a:rPr lang="zh-CN" altLang="en-US" sz="2800" b="1">
                <a:latin typeface="Calibri" pitchFamily="34" charset="0"/>
              </a:rPr>
              <a:t>一生难忘的奇妙之旅</a:t>
            </a:r>
            <a:endParaRPr lang="en-US" altLang="zh-CN" sz="2800" b="1">
              <a:latin typeface="Calibri" pitchFamily="34" charset="0"/>
            </a:endParaRP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3200" b="1">
                <a:latin typeface="Calibri" pitchFamily="34" charset="0"/>
              </a:rPr>
              <a:t>6</a:t>
            </a:r>
            <a:r>
              <a:rPr lang="en-US" altLang="zh-CN" sz="2800" b="1">
                <a:latin typeface="Calibri" pitchFamily="34" charset="0"/>
              </a:rPr>
              <a:t> a reference from your head teacher </a:t>
            </a:r>
            <a:r>
              <a:rPr lang="zh-CN" altLang="en-US" sz="2800" b="1">
                <a:latin typeface="Calibri" pitchFamily="34" charset="0"/>
              </a:rPr>
              <a:t>一封校长写的推荐信</a:t>
            </a:r>
            <a:endParaRPr lang="en-US" altLang="zh-CN" sz="2800" b="1">
              <a:latin typeface="Calibri" pitchFamily="34" charset="0"/>
            </a:endParaRP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800" b="1">
                <a:latin typeface="Calibri" pitchFamily="34" charset="0"/>
              </a:rPr>
              <a:t>If you ______________, you can ___________ a job more easily. 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altLang="zh-CN" sz="2800" b="1">
                <a:latin typeface="Calibri" pitchFamily="34" charset="0"/>
              </a:rPr>
              <a:t>Travelling in deserts is _____________________ for a girl _______fifteen.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endParaRPr lang="en-US" altLang="zh-CN" sz="2400" b="1">
              <a:latin typeface="Calibri" pitchFamily="34" charset="0"/>
            </a:endParaRPr>
          </a:p>
          <a:p>
            <a:pPr>
              <a:spcBef>
                <a:spcPct val="20000"/>
              </a:spcBef>
              <a:buFont typeface="Arial" charset="0"/>
              <a:buNone/>
            </a:pPr>
            <a:endParaRPr lang="en-US" altLang="zh-CN" sz="2400" b="1">
              <a:solidFill>
                <a:srgbClr val="0070C0"/>
              </a:solidFill>
              <a:latin typeface="Calibri" pitchFamily="34" charset="0"/>
            </a:endParaRPr>
          </a:p>
        </p:txBody>
      </p:sp>
      <p:pic>
        <p:nvPicPr>
          <p:cNvPr id="15363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4635500"/>
            <a:ext cx="8278813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476375" y="4695825"/>
            <a:ext cx="2238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C00000"/>
                </a:solidFill>
                <a:latin typeface="Calibri" pitchFamily="34" charset="0"/>
              </a:rPr>
              <a:t>have social skills</a:t>
            </a:r>
            <a:endParaRPr lang="zh-CN" altLang="en-US" sz="240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265738" y="4695825"/>
            <a:ext cx="13223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C00000"/>
                </a:solidFill>
                <a:latin typeface="Calibri" pitchFamily="34" charset="0"/>
              </a:rPr>
              <a:t>apply for</a:t>
            </a:r>
            <a:endParaRPr lang="zh-CN" altLang="en-US" sz="240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7" name="TextBox 4"/>
          <p:cNvSpPr txBox="1">
            <a:spLocks noChangeArrowheads="1"/>
          </p:cNvSpPr>
          <p:nvPr/>
        </p:nvSpPr>
        <p:spPr bwMode="auto">
          <a:xfrm>
            <a:off x="3889375" y="5630863"/>
            <a:ext cx="35623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C00000"/>
                </a:solidFill>
                <a:latin typeface="Calibri" pitchFamily="34" charset="0"/>
              </a:rPr>
              <a:t>the adventure of a lifetime</a:t>
            </a:r>
            <a:endParaRPr lang="zh-CN" altLang="en-US" sz="240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685800" y="6064250"/>
            <a:ext cx="7905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C00000"/>
                </a:solidFill>
                <a:latin typeface="Calibri" pitchFamily="34" charset="0"/>
              </a:rPr>
              <a:t>aged</a:t>
            </a:r>
            <a:endParaRPr lang="zh-CN" altLang="en-US" sz="2400">
              <a:solidFill>
                <a:srgbClr val="C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7763" y="404813"/>
            <a:ext cx="235902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404813"/>
            <a:ext cx="2376488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0" y="404813"/>
            <a:ext cx="235902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4076700"/>
            <a:ext cx="2376487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左箭头 3"/>
          <p:cNvSpPr/>
          <p:nvPr/>
        </p:nvSpPr>
        <p:spPr>
          <a:xfrm>
            <a:off x="5522913" y="1485900"/>
            <a:ext cx="977900" cy="484188"/>
          </a:xfrm>
          <a:prstGeom prst="leftArrow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左箭头 10"/>
          <p:cNvSpPr/>
          <p:nvPr/>
        </p:nvSpPr>
        <p:spPr>
          <a:xfrm>
            <a:off x="2484438" y="1484313"/>
            <a:ext cx="977900" cy="485775"/>
          </a:xfrm>
          <a:prstGeom prst="leftArrow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左箭头 11"/>
          <p:cNvSpPr/>
          <p:nvPr/>
        </p:nvSpPr>
        <p:spPr>
          <a:xfrm rot="16200000">
            <a:off x="796132" y="3056731"/>
            <a:ext cx="979488" cy="485775"/>
          </a:xfrm>
          <a:prstGeom prst="leftArrow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639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36938" y="4076700"/>
            <a:ext cx="2359025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左箭头 13"/>
          <p:cNvSpPr/>
          <p:nvPr/>
        </p:nvSpPr>
        <p:spPr>
          <a:xfrm rot="10800000">
            <a:off x="2657475" y="4827588"/>
            <a:ext cx="977900" cy="485775"/>
          </a:xfrm>
          <a:prstGeom prst="leftArrow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6394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4076700"/>
            <a:ext cx="23749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左箭头 14"/>
          <p:cNvSpPr/>
          <p:nvPr/>
        </p:nvSpPr>
        <p:spPr>
          <a:xfrm rot="10800000">
            <a:off x="5394325" y="4816475"/>
            <a:ext cx="977900" cy="484188"/>
          </a:xfrm>
          <a:prstGeom prst="leftArrow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左箭头 16"/>
          <p:cNvSpPr/>
          <p:nvPr/>
        </p:nvSpPr>
        <p:spPr>
          <a:xfrm rot="5400000">
            <a:off x="7152482" y="3056731"/>
            <a:ext cx="979488" cy="485775"/>
          </a:xfrm>
          <a:prstGeom prst="leftArrow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416175" y="2924175"/>
            <a:ext cx="4171950" cy="8318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Pass it on orally</a:t>
            </a:r>
            <a:endParaRPr lang="zh-CN" altLang="en-US" sz="4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288" y="260350"/>
            <a:ext cx="4608512" cy="5294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Group One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600" dirty="0">
                <a:solidFill>
                  <a:srgbClr val="00B050"/>
                </a:solidFill>
                <a:latin typeface="+mn-lt"/>
                <a:ea typeface="+mn-ea"/>
              </a:rPr>
              <a:t>It will be a fantastic experience and the adventure of a lifetime. So apply today!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Group Two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600" dirty="0">
                <a:solidFill>
                  <a:srgbClr val="7030A0"/>
                </a:solidFill>
                <a:latin typeface="+mn-lt"/>
                <a:ea typeface="+mn-ea"/>
                <a:hlinkClick r:id="rId2" action="ppaction://hlinksldjump"/>
              </a:rPr>
              <a:t>You can experience a different culture, improve your social skills and make lots of friends.</a:t>
            </a:r>
            <a:endParaRPr lang="en-US" altLang="zh-CN" sz="2600" dirty="0">
              <a:solidFill>
                <a:srgbClr val="7030A0"/>
              </a:solidFill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Group Three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600" dirty="0">
                <a:solidFill>
                  <a:srgbClr val="C00000"/>
                </a:solidFill>
                <a:latin typeface="+mn-lt"/>
                <a:ea typeface="+mn-ea"/>
                <a:hlinkClick r:id="rId3" action="ppaction://hlinksldjump"/>
              </a:rPr>
              <a:t>You can apply for our educational exchange if you are aged between 14 and 17.</a:t>
            </a:r>
            <a:endParaRPr lang="en-US" altLang="zh-CN" sz="2600" dirty="0">
              <a:solidFill>
                <a:srgbClr val="C00000"/>
              </a:solidFill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600" dirty="0">
              <a:latin typeface="+mn-lt"/>
              <a:ea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5288" y="5013325"/>
            <a:ext cx="4824412" cy="16922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Group Four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600" dirty="0">
                <a:solidFill>
                  <a:srgbClr val="0070C0"/>
                </a:solidFill>
                <a:latin typeface="+mn-lt"/>
                <a:ea typeface="+mn-ea"/>
              </a:rPr>
              <a:t>Would you like to learn about the culture, history and way of life of another country?</a:t>
            </a:r>
          </a:p>
        </p:txBody>
      </p:sp>
      <p:sp>
        <p:nvSpPr>
          <p:cNvPr id="6" name="矩形 5"/>
          <p:cNvSpPr/>
          <p:nvPr/>
        </p:nvSpPr>
        <p:spPr>
          <a:xfrm>
            <a:off x="5040313" y="295275"/>
            <a:ext cx="4002087" cy="56943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Group Five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600" dirty="0">
                <a:latin typeface="+mn-lt"/>
                <a:ea typeface="+mn-ea"/>
                <a:hlinkClick r:id="rId4" action="ppaction://hlinksldjump"/>
              </a:rPr>
              <a:t>In the second part, you will travel to your partner’s home and take part in local activities.</a:t>
            </a:r>
            <a:endParaRPr lang="en-US" altLang="zh-CN" sz="2600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Group Six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600" dirty="0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hlinkClick r:id="rId5" action="ppaction://hlinksldjump"/>
              </a:rPr>
              <a:t>Have you ever studied in another country? No? Well, join our educational exchange now!</a:t>
            </a:r>
            <a:endParaRPr lang="en-US" altLang="zh-CN" sz="2600" dirty="0">
              <a:solidFill>
                <a:schemeClr val="accent6">
                  <a:lumMod val="50000"/>
                </a:schemeClr>
              </a:solidFill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Group Seven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600" dirty="0">
                <a:solidFill>
                  <a:srgbClr val="006600"/>
                </a:solidFill>
                <a:latin typeface="+mn-lt"/>
                <a:ea typeface="+mn-ea"/>
              </a:rPr>
              <a:t>Take part in our educational exchange and you will gain a lot more than you imagine!</a:t>
            </a:r>
            <a:endParaRPr lang="zh-CN" altLang="en-US" sz="2600" dirty="0">
              <a:solidFill>
                <a:srgbClr val="006600"/>
              </a:solidFill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 and take notes</a:t>
            </a:r>
            <a:endParaRPr lang="zh-CN" altLang="en-U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28638" y="1341438"/>
            <a:ext cx="8364537" cy="4525962"/>
          </a:xfrm>
        </p:spPr>
        <p:txBody>
          <a:bodyPr rtlCol="0">
            <a:normAutofit fontScale="92500" lnSpcReduction="1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dirty="0" smtClean="0"/>
              <a:t>1 ever </a:t>
            </a:r>
            <a:r>
              <a:rPr lang="zh-CN" altLang="en-US" dirty="0" smtClean="0"/>
              <a:t>的三个知识点</a:t>
            </a:r>
            <a:endParaRPr lang="en-US" altLang="zh-CN" dirty="0" smtClean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b="1" dirty="0" smtClean="0">
                <a:solidFill>
                  <a:srgbClr val="7030A0"/>
                </a:solidFill>
              </a:rPr>
              <a:t>ever  </a:t>
            </a:r>
            <a:r>
              <a:rPr lang="zh-CN" altLang="en-US" sz="2400" b="1" dirty="0" smtClean="0">
                <a:solidFill>
                  <a:srgbClr val="7030A0"/>
                </a:solidFill>
              </a:rPr>
              <a:t>用于现在完成时的疑问句，提问有没有某</a:t>
            </a:r>
            <a:r>
              <a:rPr lang="zh-CN" altLang="en-US" sz="2400" b="1" dirty="0">
                <a:solidFill>
                  <a:srgbClr val="7030A0"/>
                </a:solidFill>
              </a:rPr>
              <a:t>次</a:t>
            </a:r>
            <a:r>
              <a:rPr lang="zh-CN" altLang="en-US" sz="2400" b="1" dirty="0" smtClean="0">
                <a:solidFill>
                  <a:srgbClr val="7030A0"/>
                </a:solidFill>
              </a:rPr>
              <a:t>人生经历</a:t>
            </a:r>
            <a:r>
              <a:rPr lang="zh-CN" altLang="en-US" sz="2400" b="1" dirty="0">
                <a:solidFill>
                  <a:srgbClr val="7030A0"/>
                </a:solidFill>
              </a:rPr>
              <a:t>。</a:t>
            </a:r>
            <a:r>
              <a:rPr lang="zh-CN" altLang="en-US" sz="2400" b="1" dirty="0" smtClean="0">
                <a:solidFill>
                  <a:srgbClr val="7030A0"/>
                </a:solidFill>
              </a:rPr>
              <a:t>固定</a:t>
            </a:r>
            <a:r>
              <a:rPr lang="zh-CN" altLang="en-US" sz="2400" b="1" dirty="0">
                <a:solidFill>
                  <a:srgbClr val="7030A0"/>
                </a:solidFill>
              </a:rPr>
              <a:t>搭配：</a:t>
            </a:r>
            <a:r>
              <a:rPr lang="en-US" altLang="zh-CN" sz="2400" b="1" dirty="0" smtClean="0">
                <a:solidFill>
                  <a:srgbClr val="7030A0"/>
                </a:solidFill>
              </a:rPr>
              <a:t>Have you ever done </a:t>
            </a:r>
            <a:r>
              <a:rPr lang="en-US" altLang="zh-CN" sz="2400" b="1" dirty="0" err="1" smtClean="0">
                <a:solidFill>
                  <a:srgbClr val="7030A0"/>
                </a:solidFill>
              </a:rPr>
              <a:t>sth</a:t>
            </a:r>
            <a:r>
              <a:rPr lang="en-US" altLang="zh-CN" sz="2400" b="1" dirty="0" smtClean="0">
                <a:solidFill>
                  <a:srgbClr val="7030A0"/>
                </a:solidFill>
              </a:rPr>
              <a:t>?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b="1" dirty="0" smtClean="0">
                <a:solidFill>
                  <a:srgbClr val="0070C0"/>
                </a:solidFill>
              </a:rPr>
              <a:t>ever 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用于现在完成时的肯定句，但须和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the first time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或最高级短语连用。</a:t>
            </a:r>
            <a:r>
              <a:rPr lang="zh-CN" altLang="en-US" sz="2400" b="1" dirty="0">
                <a:solidFill>
                  <a:srgbClr val="0070C0"/>
                </a:solidFill>
              </a:rPr>
              <a:t>固定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搭配：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the first time I have ever done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（这是我有史以来第一次）；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the </a:t>
            </a:r>
            <a:r>
              <a:rPr lang="en-US" altLang="zh-CN" sz="2400" b="1" dirty="0" err="1" smtClean="0">
                <a:solidFill>
                  <a:srgbClr val="0070C0"/>
                </a:solidFill>
              </a:rPr>
              <a:t>superlative+n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. I have ever done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400" b="1" dirty="0">
                <a:solidFill>
                  <a:srgbClr val="0070C0"/>
                </a:solidFill>
              </a:rPr>
              <a:t>（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这是我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…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过最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…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的） 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This is the first time I have ever eaten snake!  The snake is the most frightening animal I have ever seen.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b="1" dirty="0" smtClean="0">
                <a:solidFill>
                  <a:schemeClr val="accent3">
                    <a:lumMod val="75000"/>
                  </a:schemeClr>
                </a:solidFill>
              </a:rPr>
              <a:t>ever </a:t>
            </a:r>
            <a:r>
              <a:rPr lang="zh-CN" altLang="en-US" sz="2400" b="1" dirty="0" smtClean="0">
                <a:solidFill>
                  <a:schemeClr val="accent3">
                    <a:lumMod val="75000"/>
                  </a:schemeClr>
                </a:solidFill>
              </a:rPr>
              <a:t>意味 </a:t>
            </a:r>
            <a:r>
              <a:rPr lang="en-US" altLang="zh-CN" sz="2400" b="1" dirty="0" smtClean="0">
                <a:solidFill>
                  <a:schemeClr val="accent3">
                    <a:lumMod val="75000"/>
                  </a:schemeClr>
                </a:solidFill>
              </a:rPr>
              <a:t>at any time </a:t>
            </a:r>
            <a:r>
              <a:rPr lang="zh-CN" altLang="en-US" sz="2400" b="1" dirty="0" smtClean="0">
                <a:solidFill>
                  <a:schemeClr val="accent3">
                    <a:lumMod val="75000"/>
                  </a:schemeClr>
                </a:solidFill>
              </a:rPr>
              <a:t>可用于除现在完成时外的其他时态。 </a:t>
            </a:r>
            <a:endParaRPr lang="en-US" altLang="zh-CN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b="1" dirty="0" smtClean="0">
                <a:solidFill>
                  <a:schemeClr val="accent3">
                    <a:lumMod val="75000"/>
                  </a:schemeClr>
                </a:solidFill>
              </a:rPr>
              <a:t>not ever = never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b="1" dirty="0" smtClean="0">
                <a:solidFill>
                  <a:schemeClr val="accent3">
                    <a:lumMod val="75000"/>
                  </a:schemeClr>
                </a:solidFill>
              </a:rPr>
              <a:t>Nobody has ever travelled through time.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b="1" dirty="0" smtClean="0">
                <a:solidFill>
                  <a:schemeClr val="accent3">
                    <a:lumMod val="75000"/>
                  </a:schemeClr>
                </a:solidFill>
              </a:rPr>
              <a:t>Anyone has never travelled through time.</a:t>
            </a:r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4437063"/>
            <a:ext cx="1911350" cy="204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388" y="1271588"/>
            <a:ext cx="8726487" cy="4894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latin typeface="+mn-lt"/>
                <a:ea typeface="+mn-ea"/>
              </a:rPr>
              <a:t>Complete the sentences with </a:t>
            </a:r>
            <a:r>
              <a:rPr lang="en-US" altLang="zh-CN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ever </a:t>
            </a:r>
            <a:r>
              <a:rPr lang="en-US" altLang="zh-CN" sz="2400" dirty="0">
                <a:latin typeface="+mn-lt"/>
                <a:ea typeface="+mn-ea"/>
              </a:rPr>
              <a:t>or </a:t>
            </a:r>
            <a:r>
              <a:rPr lang="en-US" altLang="zh-CN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never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latin typeface="+mn-lt"/>
                <a:ea typeface="+mn-ea"/>
              </a:rPr>
              <a:t>1 Have you ___________________________ eaten lobster ?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latin typeface="+mn-lt"/>
                <a:ea typeface="+mn-ea"/>
              </a:rPr>
              <a:t>2 I have ______________________________ been to France.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latin typeface="+mn-lt"/>
                <a:ea typeface="+mn-ea"/>
              </a:rPr>
              <a:t>3 I think I have ______________________ really known you.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latin typeface="+mn-lt"/>
                <a:ea typeface="+mn-ea"/>
              </a:rPr>
              <a:t>4 That’s the smallest car I have________________ ridden in.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latin typeface="+mn-lt"/>
                <a:ea typeface="+mn-ea"/>
              </a:rPr>
              <a:t>5 If you ____________ have questions, please don't hesitate to contact me personally.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latin typeface="+mn-lt"/>
                <a:ea typeface="+mn-ea"/>
              </a:rPr>
              <a:t>6 She is probably the most fascinating woman I have _________met.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latin typeface="+mn-lt"/>
                <a:ea typeface="+mn-ea"/>
              </a:rPr>
              <a:t>7If you have _________ felt or known real love, you know it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latin typeface="+mn-lt"/>
                <a:ea typeface="+mn-ea"/>
              </a:rPr>
              <a:t>is well worth the wait.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latin typeface="+mn-lt"/>
                <a:ea typeface="+mn-ea"/>
              </a:rPr>
              <a:t>8 You have no right to say what the greatest movie is if you have________________ seen Citizen Kane.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latin typeface="+mn-lt"/>
                <a:ea typeface="+mn-ea"/>
              </a:rPr>
              <a:t>9 ___________ have I suggested that a test should replace a teacher!</a:t>
            </a:r>
            <a:endParaRPr lang="zh-CN" altLang="en-US" sz="2400" dirty="0">
              <a:latin typeface="+mn-lt"/>
              <a:ea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01913" y="1628775"/>
            <a:ext cx="74612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ever</a:t>
            </a:r>
            <a:endParaRPr lang="zh-CN" alt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65288" y="2032000"/>
            <a:ext cx="1290637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not ever</a:t>
            </a:r>
            <a:endParaRPr lang="zh-CN" alt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54388" y="2032000"/>
            <a:ext cx="2012950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或者</a:t>
            </a: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      </a:t>
            </a:r>
            <a:r>
              <a:rPr lang="en-US" altLang="zh-CN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never</a:t>
            </a:r>
            <a:endParaRPr lang="zh-CN" altLang="en-US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55950" y="2349500"/>
            <a:ext cx="911225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never</a:t>
            </a:r>
            <a:endParaRPr lang="zh-CN" altLang="en-US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905375" y="2708275"/>
            <a:ext cx="74612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ever</a:t>
            </a:r>
            <a:endParaRPr lang="zh-CN" alt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35150" y="3068638"/>
            <a:ext cx="746125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ever</a:t>
            </a:r>
            <a:endParaRPr lang="zh-CN" alt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38988" y="3830638"/>
            <a:ext cx="746125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ever</a:t>
            </a:r>
            <a:endParaRPr lang="zh-CN" alt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41550" y="4191000"/>
            <a:ext cx="74612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ever</a:t>
            </a:r>
            <a:endParaRPr lang="zh-CN" alt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19250" y="5272088"/>
            <a:ext cx="911225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never</a:t>
            </a:r>
            <a:endParaRPr lang="zh-CN" altLang="en-US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  <p:pic>
        <p:nvPicPr>
          <p:cNvPr id="19467" name="图片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692150"/>
            <a:ext cx="828040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887413" y="5661025"/>
            <a:ext cx="947737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Never</a:t>
            </a:r>
            <a:endParaRPr lang="zh-CN" altLang="en-US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  <p:pic>
        <p:nvPicPr>
          <p:cNvPr id="19469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9900" y="6273800"/>
            <a:ext cx="8278813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altLang="zh-CN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 and take notes</a:t>
            </a:r>
            <a:endParaRPr lang="zh-CN" altLang="en-U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内容占位符 2"/>
          <p:cNvSpPr txBox="1">
            <a:spLocks/>
          </p:cNvSpPr>
          <p:nvPr/>
        </p:nvSpPr>
        <p:spPr>
          <a:xfrm>
            <a:off x="528638" y="1196975"/>
            <a:ext cx="8364537" cy="5040313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dirty="0" smtClean="0"/>
              <a:t>2 take part in , join , join in  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400" b="1" dirty="0" smtClean="0">
                <a:solidFill>
                  <a:srgbClr val="0070C0"/>
                </a:solidFill>
              </a:rPr>
              <a:t>这三个“参加活动”可以互换。 看本单元收集的例句。</a:t>
            </a:r>
            <a:endParaRPr lang="en-US" altLang="zh-CN" sz="2400" b="1" dirty="0" smtClean="0">
              <a:solidFill>
                <a:srgbClr val="0070C0"/>
              </a:solidFill>
            </a:endParaRP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b="1" dirty="0" smtClean="0">
                <a:solidFill>
                  <a:srgbClr val="0070C0"/>
                </a:solidFill>
              </a:rPr>
              <a:t>P74  A2   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Join in 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your host family’s weekend activities.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b="1" dirty="0" smtClean="0">
                <a:solidFill>
                  <a:srgbClr val="0070C0"/>
                </a:solidFill>
              </a:rPr>
              <a:t>P76   Activities in school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take part in 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school club activities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b="1" dirty="0" smtClean="0">
                <a:solidFill>
                  <a:srgbClr val="0070C0"/>
                </a:solidFill>
              </a:rPr>
              <a:t>P77 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题目</a:t>
            </a:r>
            <a:endParaRPr lang="en-US" altLang="zh-CN" sz="2400" b="1" dirty="0" smtClean="0">
              <a:solidFill>
                <a:srgbClr val="0070C0"/>
              </a:solidFill>
            </a:endParaRP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Take part in 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our educational exchange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400" b="1" dirty="0">
                <a:solidFill>
                  <a:srgbClr val="0070C0"/>
                </a:solidFill>
              </a:rPr>
              <a:t>第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一段</a:t>
            </a:r>
            <a:endParaRPr lang="en-US" altLang="zh-CN" sz="2400" b="1" dirty="0" smtClean="0">
              <a:solidFill>
                <a:srgbClr val="0070C0"/>
              </a:solidFill>
            </a:endParaRP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Join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 our educational exchange now!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400" b="1" dirty="0">
                <a:solidFill>
                  <a:srgbClr val="0070C0"/>
                </a:solidFill>
              </a:rPr>
              <a:t>第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四段</a:t>
            </a:r>
            <a:endParaRPr lang="en-US" altLang="zh-CN" sz="2400" b="1" dirty="0" smtClean="0">
              <a:solidFill>
                <a:srgbClr val="0070C0"/>
              </a:solidFill>
            </a:endParaRP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b="1" dirty="0" smtClean="0">
                <a:solidFill>
                  <a:srgbClr val="0070C0"/>
                </a:solidFill>
              </a:rPr>
              <a:t>You will </a:t>
            </a:r>
            <a:r>
              <a:rPr lang="en-US" altLang="zh-CN" sz="24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take part in 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local activities.</a:t>
            </a:r>
            <a:endParaRPr lang="en-US" altLang="zh-CN" sz="2400" b="1" dirty="0">
              <a:solidFill>
                <a:srgbClr val="0070C0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5600" y="3248025"/>
            <a:ext cx="3313113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5600" y="5786438"/>
            <a:ext cx="3313113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5651500" y="3482975"/>
            <a:ext cx="2952750" cy="2303463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solidFill>
                  <a:srgbClr val="0070C0"/>
                </a:solidFill>
              </a:rPr>
              <a:t>但宾语为</a:t>
            </a:r>
            <a:r>
              <a:rPr lang="en-US" altLang="zh-CN" sz="3200" b="1" dirty="0" err="1">
                <a:solidFill>
                  <a:srgbClr val="0070C0"/>
                </a:solidFill>
              </a:rPr>
              <a:t>sb</a:t>
            </a:r>
            <a:r>
              <a:rPr lang="zh-CN" altLang="en-US" sz="3200" b="1" dirty="0">
                <a:solidFill>
                  <a:srgbClr val="0070C0"/>
                </a:solidFill>
              </a:rPr>
              <a:t>或社团，军队，组织， 用</a:t>
            </a:r>
            <a:r>
              <a:rPr lang="en-US" altLang="zh-CN" sz="3200" b="1" dirty="0">
                <a:solidFill>
                  <a:srgbClr val="0070C0"/>
                </a:solidFill>
              </a:rPr>
              <a:t>join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solidFill>
                  <a:srgbClr val="0070C0"/>
                </a:solidFill>
                <a:hlinkClick r:id="rId3" action="ppaction://hlinksldjump"/>
              </a:rPr>
              <a:t>周报练习</a:t>
            </a:r>
            <a:endParaRPr lang="zh-CN" altLang="en-US" sz="32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850</Words>
  <Application>Microsoft Office PowerPoint</Application>
  <PresentationFormat>全屏显示(4:3)</PresentationFormat>
  <Paragraphs>124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演示文稿设计模板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2" baseType="lpstr">
      <vt:lpstr>Arial</vt:lpstr>
      <vt:lpstr>宋体</vt:lpstr>
      <vt:lpstr>Calibri</vt:lpstr>
      <vt:lpstr>Office 主题​​</vt:lpstr>
      <vt:lpstr>幻灯片 1</vt:lpstr>
      <vt:lpstr>幻灯片 2</vt:lpstr>
      <vt:lpstr>幻灯片 3</vt:lpstr>
      <vt:lpstr>幻灯片 4</vt:lpstr>
      <vt:lpstr>幻灯片 5</vt:lpstr>
      <vt:lpstr>Learn and take notes</vt:lpstr>
      <vt:lpstr>幻灯片 7</vt:lpstr>
      <vt:lpstr>幻灯片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eva</dc:creator>
  <cp:lastModifiedBy>eva</cp:lastModifiedBy>
  <cp:revision>26</cp:revision>
  <dcterms:created xsi:type="dcterms:W3CDTF">2013-11-17T09:09:26Z</dcterms:created>
  <dcterms:modified xsi:type="dcterms:W3CDTF">2019-11-18T03:13:04Z</dcterms:modified>
</cp:coreProperties>
</file>