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56" r:id="rId4"/>
    <p:sldId id="257" r:id="rId5"/>
    <p:sldId id="258" r:id="rId6"/>
    <p:sldId id="265" r:id="rId7"/>
    <p:sldId id="261" r:id="rId8"/>
    <p:sldId id="263" r:id="rId9"/>
    <p:sldId id="264" r:id="rId10"/>
    <p:sldId id="266" r:id="rId11"/>
    <p:sldId id="262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7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DB1A4-9BAC-4A1E-8B13-524B9DF10AE0}" type="datetimeFigureOut">
              <a:rPr lang="zh-CN" altLang="en-US" smtClean="0"/>
              <a:t>2021/5/24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2826F-82C2-4CCE-BF22-26E58E7733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6232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DB1A4-9BAC-4A1E-8B13-524B9DF10AE0}" type="datetimeFigureOut">
              <a:rPr lang="zh-CN" altLang="en-US" smtClean="0"/>
              <a:t>2021/5/24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2826F-82C2-4CCE-BF22-26E58E7733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8450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DB1A4-9BAC-4A1E-8B13-524B9DF10AE0}" type="datetimeFigureOut">
              <a:rPr lang="zh-CN" altLang="en-US" smtClean="0"/>
              <a:t>2021/5/24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2826F-82C2-4CCE-BF22-26E58E7733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7679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DB1A4-9BAC-4A1E-8B13-524B9DF10AE0}" type="datetimeFigureOut">
              <a:rPr lang="zh-CN" altLang="en-US" smtClean="0"/>
              <a:t>2021/5/24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2826F-82C2-4CCE-BF22-26E58E7733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610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DB1A4-9BAC-4A1E-8B13-524B9DF10AE0}" type="datetimeFigureOut">
              <a:rPr lang="zh-CN" altLang="en-US" smtClean="0"/>
              <a:t>2021/5/24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2826F-82C2-4CCE-BF22-26E58E7733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66282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DB1A4-9BAC-4A1E-8B13-524B9DF10AE0}" type="datetimeFigureOut">
              <a:rPr lang="zh-CN" altLang="en-US" smtClean="0"/>
              <a:t>2021/5/24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2826F-82C2-4CCE-BF22-26E58E7733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7135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DB1A4-9BAC-4A1E-8B13-524B9DF10AE0}" type="datetimeFigureOut">
              <a:rPr lang="zh-CN" altLang="en-US" smtClean="0"/>
              <a:t>2021/5/24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2826F-82C2-4CCE-BF22-26E58E7733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111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DB1A4-9BAC-4A1E-8B13-524B9DF10AE0}" type="datetimeFigureOut">
              <a:rPr lang="zh-CN" altLang="en-US" smtClean="0"/>
              <a:t>2021/5/24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2826F-82C2-4CCE-BF22-26E58E7733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011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DB1A4-9BAC-4A1E-8B13-524B9DF10AE0}" type="datetimeFigureOut">
              <a:rPr lang="zh-CN" altLang="en-US" smtClean="0"/>
              <a:t>2021/5/24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2826F-82C2-4CCE-BF22-26E58E7733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36169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DB1A4-9BAC-4A1E-8B13-524B9DF10AE0}" type="datetimeFigureOut">
              <a:rPr lang="zh-CN" altLang="en-US" smtClean="0"/>
              <a:t>2021/5/24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2826F-82C2-4CCE-BF22-26E58E7733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3306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DB1A4-9BAC-4A1E-8B13-524B9DF10AE0}" type="datetimeFigureOut">
              <a:rPr lang="zh-CN" altLang="en-US" smtClean="0"/>
              <a:t>2021/5/24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2826F-82C2-4CCE-BF22-26E58E7733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3869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6DB1A4-9BAC-4A1E-8B13-524B9DF10AE0}" type="datetimeFigureOut">
              <a:rPr lang="zh-CN" altLang="en-US" smtClean="0"/>
              <a:t>2021/5/24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2826F-82C2-4CCE-BF22-26E58E7733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5695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66255" y="401782"/>
            <a:ext cx="11935690" cy="3683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7000"/>
              </a:lnSpc>
            </a:pPr>
            <a:r>
              <a:rPr lang="zh-CN" altLang="en-US" sz="5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致敬失败的改革者</a:t>
            </a:r>
            <a:endParaRPr lang="en-US" altLang="zh-CN" sz="5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7000"/>
              </a:lnSpc>
            </a:pPr>
            <a:r>
              <a:rPr lang="en-US" altLang="zh-CN" sz="5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5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——</a:t>
            </a:r>
            <a:r>
              <a:rPr lang="zh-CN" altLang="en-US" sz="5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改革、折腾及其他</a:t>
            </a:r>
            <a:endParaRPr lang="en-US" altLang="zh-CN" sz="5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7000"/>
              </a:lnSpc>
            </a:pPr>
            <a:endParaRPr lang="en-US" altLang="zh-CN" sz="54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7000"/>
              </a:lnSpc>
            </a:pPr>
            <a:r>
              <a:rPr lang="en-US" altLang="zh-CN" sz="5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r>
              <a:rPr lang="zh-CN" altLang="en-US" sz="5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王安石</a:t>
            </a:r>
            <a:r>
              <a:rPr lang="en-US" altLang="zh-CN" sz="5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5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答司马谏议书</a:t>
            </a:r>
            <a:r>
              <a:rPr lang="en-US" altLang="zh-CN" sz="5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54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43896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4691" y="297873"/>
            <a:ext cx="11714018" cy="3618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问题先行：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5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、王安石改革的背景、内容及结果？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5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、王安石改革的支持者？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5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、司马光反对变革的理由是哪些？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5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、从拗相公身上看看私德。</a:t>
            </a:r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857973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12192000" cy="7594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某启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pitchFamily="2" charset="2"/>
              </a:rPr>
              <a:t>（书信来往开头有讲究）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昨日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蒙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教，窃以为与君实游处相好之日久，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而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议事每不合，所操之术多异故也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（私交甚好，政治主张不同，大多分道扬镳）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虽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欲强聒，终必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不蒙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见察，故略上报，不复一自辨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（无法交流）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重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念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蒙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君实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视遇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厚，于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反复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不宜卤莽，故今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具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道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所以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冀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君实或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见恕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也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5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（有品质的人的交往，既不失胸襟，亦不失底线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拗相公）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</a:rPr>
              <a:t>        顷</a:t>
            </a:r>
            <a:r>
              <a:rPr lang="zh-CN" altLang="en-US" sz="2800" b="1" dirty="0">
                <a:solidFill>
                  <a:srgbClr val="FF0000"/>
                </a:solidFill>
              </a:rPr>
              <a:t>诵华笺，具悉一切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。                        忽</a:t>
            </a:r>
            <a:r>
              <a:rPr lang="zh-CN" altLang="en-US" sz="2800" b="1" dirty="0">
                <a:solidFill>
                  <a:srgbClr val="FF0000"/>
                </a:solidFill>
              </a:rPr>
              <a:t>奉手教，获悉一是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。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</a:rPr>
              <a:t>        奉</a:t>
            </a:r>
            <a:r>
              <a:rPr lang="zh-CN" altLang="en-US" sz="2800" b="1" dirty="0">
                <a:solidFill>
                  <a:srgbClr val="FF0000"/>
                </a:solidFill>
              </a:rPr>
              <a:t>诵钧谕，向往尤深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。                        顷</a:t>
            </a:r>
            <a:r>
              <a:rPr lang="zh-CN" altLang="en-US" sz="2800" b="1" dirty="0">
                <a:solidFill>
                  <a:srgbClr val="FF0000"/>
                </a:solidFill>
              </a:rPr>
              <a:t>获大示，井所赐物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。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</a:rPr>
              <a:t>        惠</a:t>
            </a:r>
            <a:r>
              <a:rPr lang="zh-CN" altLang="en-US" sz="2800" b="1" dirty="0">
                <a:solidFill>
                  <a:srgbClr val="FF0000"/>
                </a:solidFill>
              </a:rPr>
              <a:t>书奉悉，如见故人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。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pPr>
              <a:lnSpc>
                <a:spcPts val="50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书信开头：交代原委（原因与目的）</a:t>
            </a:r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500"/>
              </a:lnSpc>
            </a:pP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12630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96982"/>
            <a:ext cx="12032673" cy="7386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如何表示写信人以诚恳的态度，请受信人阅读信文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[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敬禀者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]</a:t>
            </a:r>
          </a:p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写信人自称是恭敬地禀陈事情的人，表示下面是所要禀告的话，用于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致父母尊长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的信，如「母亲大人膝下，敬禀者」。</a:t>
            </a:r>
          </a:p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跪禀者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义同「敬禀者」，用于子孙对尊长。</a:t>
            </a:r>
          </a:p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即禀者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同上。</a:t>
            </a:r>
          </a:p>
          <a:p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[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敬启者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]</a:t>
            </a:r>
          </a:p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写信者自谦为恭敬地陈述事情的人，表示请对方允许自己告诉下面所写的内容。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既可用于同辈，也可用于下对上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[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谨启者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]</a:t>
            </a:r>
          </a:p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谨，是谨慎、郑重的意思。用于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同辈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[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径启者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]</a:t>
            </a:r>
          </a:p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径，这里是直截了当的意思，一般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公私书函通用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[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拜启者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]</a:t>
            </a:r>
          </a:p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拜，表敬词。用于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友朋往来书信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r>
              <a:rPr lang="zh-CN" altLang="en-US" dirty="0" smtClean="0"/>
              <a:t/>
            </a:r>
            <a:br>
              <a:rPr lang="zh-CN" altLang="en-US" dirty="0" smtClean="0"/>
            </a:br>
            <a:r>
              <a:rPr lang="zh-CN" altLang="en-US" dirty="0" smtClean="0"/>
              <a:t/>
            </a:r>
            <a:br>
              <a:rPr lang="zh-CN" altLang="en-US" dirty="0" smtClean="0"/>
            </a:b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24017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0"/>
            <a:ext cx="12192000" cy="6568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盖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儒者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所争，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尤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在于名实，名实已明，而天下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之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（是非之）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理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得矣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。今君实所以见教者，以为侵官、生事、征利、拒谏，以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致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天下怨谤也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（司马光反对改革的理由）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某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则以谓受命于人主，议法度而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修之于朝廷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授之于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有司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，不为侵官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   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举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先王之政，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兴利除弊，不为生事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为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天下理财，不为征利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辟邪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说，难壬人，不为拒谏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至于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怨诽之多，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则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固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前知其如此也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自反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而不缩，虽褐宽博，吾不惴焉？自反而缩，虽千万人，吾往矣。</a:t>
            </a:r>
          </a:p>
          <a:p>
            <a:pPr>
              <a:lnSpc>
                <a:spcPts val="5500"/>
              </a:lnSpc>
            </a:pP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——《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孟子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-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公孙丑上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</p:txBody>
      </p:sp>
    </p:spTree>
    <p:extLst>
      <p:ext uri="{BB962C8B-B14F-4D97-AF65-F5344CB8AC3E}">
        <p14:creationId xmlns:p14="http://schemas.microsoft.com/office/powerpoint/2010/main" val="16518946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45473" y="277091"/>
            <a:ext cx="11755582" cy="5837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6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名实之争：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6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盖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儒者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所争，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尤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在于名实，名实已明，而天下之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（是非之）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理得矣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600"/>
              </a:lnSpc>
            </a:pP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6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王安石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的想法是好的，但可操作性较差，加之用人不当，乃为政者大忌；</a:t>
            </a:r>
          </a:p>
          <a:p>
            <a:pPr>
              <a:lnSpc>
                <a:spcPts val="56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司马光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反对变法有理，但整个反对派走“文死谏”的套路，难逃文人党争之弊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6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一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个天真，一个圆熟；一个想开拓，一个想守成。</a:t>
            </a:r>
          </a:p>
          <a:p>
            <a:pPr>
              <a:lnSpc>
                <a:spcPts val="56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都是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君子，两败俱伤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6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滑向党争</a:t>
            </a:r>
            <a:endParaRPr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20570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73182"/>
            <a:ext cx="11970327" cy="7271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王安石一生不讲饮食，不修边幅，不拘小节。吃，粗茶淡饭；穿，破衣烂衫，有时不洗脸，长期不理发，蓬头垢面。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还有一点值得深思：即使对王安石攻击最凶的人，也不敢说他以权谋私，贪赃枉法。他身为宰相，一人之下，万人之上，权力大得很，但他罢相后隐居金陵南京郊外，只茅舍一处，聊蔽风雨，四周连墙都没有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他自己买一头小毛驴，常常骑驴外出游逛，也够逍遥的。那时他的住地在城东七里，离钟山也是七里，故称为“半山园”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衣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臣虏之衣，食犬彘之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食</a:t>
            </a:r>
            <a:endParaRPr lang="en-US" altLang="zh-CN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囚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首丧面而谈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诗书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lang="zh-CN" altLang="en-US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dirty="0" smtClean="0"/>
              <a:t/>
            </a:r>
            <a:br>
              <a:rPr lang="zh-CN" altLang="en-US" dirty="0" smtClean="0"/>
            </a:br>
            <a:r>
              <a:rPr lang="zh-CN" altLang="en-US" dirty="0" smtClean="0"/>
              <a:t/>
            </a:r>
            <a:br>
              <a:rPr lang="zh-CN" altLang="en-US" dirty="0" smtClean="0"/>
            </a:b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379622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103909"/>
            <a:ext cx="12143509" cy="5734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人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习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于苟且非一日，士大夫多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不恤国事、同俗自媚于众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为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善，上乃欲变此，而某不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量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敌之众寡，欲出力助上以抗之，则众何为而不汹汹然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5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盘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庚之迁，胥怨者民也，非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特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朝廷士大夫而已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5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两种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说法：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群众的眼睛是雪亮的；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5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不明真相的群众；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5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盘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庚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不为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怨者故改其度，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度义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而后动，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而不见可悔故也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三种人：人；士大夫；盘庚之类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5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346181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9273" y="277091"/>
            <a:ext cx="12032672" cy="2127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6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如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君实责我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在位久，未能助上大有为，以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膏泽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斯民，则某知罪矣；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6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如曰今日当一切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事，守前所为而已，则非某之所敢知。</a:t>
            </a:r>
          </a:p>
          <a:p>
            <a:pPr>
              <a:lnSpc>
                <a:spcPts val="56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无由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会晤，不任区区向往之至！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98021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35528" y="131618"/>
            <a:ext cx="10654146" cy="6440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5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1054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34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游褒禅山记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但尽吾力，不问前程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5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1058</a:t>
            </a:r>
            <a:r>
              <a:rPr lang="zh-TW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（嘉祐</a:t>
            </a:r>
            <a:r>
              <a:rPr lang="zh-TW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三年）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上万言书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，要求改革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5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1069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（熙宁二年）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开始改革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5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1070            ——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罢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相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5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1067            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退居金陵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桂枝香金陵怀古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pPr>
              <a:lnSpc>
                <a:spcPts val="55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1076            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第二次罢相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5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1077            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再回金陵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半山春晚即事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pPr>
              <a:lnSpc>
                <a:spcPts val="55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1085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（元丰二年）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神宗去世，改革卒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5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“天变不足畏、祖宗不足法、人言不足恤”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891914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39982" y="193964"/>
            <a:ext cx="8520545" cy="44088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山春晚即事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王安石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春风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取花去，酬我以清阴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翳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翳陂路静，交交园屋深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床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敷每小息，杖履或幽寻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惟有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北山鸟，经过遗好音。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851685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1200</Words>
  <Application>Microsoft Office PowerPoint</Application>
  <PresentationFormat>宽屏</PresentationFormat>
  <Paragraphs>83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7" baseType="lpstr">
      <vt:lpstr>等线</vt:lpstr>
      <vt:lpstr>等线 Light</vt:lpstr>
      <vt:lpstr>楷体</vt:lpstr>
      <vt:lpstr>Arial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</dc:creator>
  <cp:lastModifiedBy>Think</cp:lastModifiedBy>
  <cp:revision>20</cp:revision>
  <dcterms:created xsi:type="dcterms:W3CDTF">2021-05-21T01:05:27Z</dcterms:created>
  <dcterms:modified xsi:type="dcterms:W3CDTF">2021-05-24T06:52:51Z</dcterms:modified>
</cp:coreProperties>
</file>