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78" r:id="rId2"/>
    <p:sldId id="256" r:id="rId3"/>
    <p:sldId id="257" r:id="rId4"/>
    <p:sldId id="258" r:id="rId5"/>
    <p:sldId id="262" r:id="rId6"/>
    <p:sldId id="263" r:id="rId7"/>
    <p:sldId id="264" r:id="rId8"/>
    <p:sldId id="265" r:id="rId9"/>
    <p:sldId id="266" r:id="rId10"/>
    <p:sldId id="267" r:id="rId11"/>
    <p:sldId id="268" r:id="rId12"/>
    <p:sldId id="269" r:id="rId13"/>
    <p:sldId id="270" r:id="rId14"/>
    <p:sldId id="259" r:id="rId15"/>
    <p:sldId id="260" r:id="rId16"/>
    <p:sldId id="279" r:id="rId17"/>
    <p:sldId id="280" r:id="rId18"/>
    <p:sldId id="281" r:id="rId19"/>
    <p:sldId id="282" r:id="rId20"/>
    <p:sldId id="283" r:id="rId21"/>
    <p:sldId id="284" r:id="rId22"/>
    <p:sldId id="285" r:id="rId23"/>
    <p:sldId id="286" r:id="rId24"/>
    <p:sldId id="287" r:id="rId25"/>
    <p:sldId id="288" r:id="rId26"/>
    <p:sldId id="289" r:id="rId27"/>
    <p:sldId id="271" r:id="rId28"/>
    <p:sldId id="272" r:id="rId29"/>
    <p:sldId id="273" r:id="rId30"/>
    <p:sldId id="274" r:id="rId31"/>
    <p:sldId id="277" r:id="rId32"/>
    <p:sldId id="275" r:id="rId33"/>
    <p:sldId id="276" r:id="rId34"/>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6" d="100"/>
          <a:sy n="66" d="100"/>
        </p:scale>
        <p:origin x="-1278"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p:bgRef idx="1003">
        <a:schemeClr val="bg2"/>
      </p:bgRef>
    </p:bg>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173157"/>
            <a:ext cx="7772400" cy="1470025"/>
          </a:xfrm>
        </p:spPr>
        <p:txBody>
          <a:bodyPr anchor="b"/>
          <a:lstStyle>
            <a:lvl1pPr algn="l">
              <a:defRPr sz="4800"/>
            </a:lvl1pPr>
          </a:lstStyle>
          <a:p>
            <a:r>
              <a:rPr kumimoji="0" lang="zh-CN" altLang="en-US" smtClean="0"/>
              <a:t>单击此处编辑母版标题样式</a:t>
            </a:r>
            <a:endParaRPr kumimoji="0" lang="en-US"/>
          </a:p>
        </p:txBody>
      </p:sp>
      <p:sp>
        <p:nvSpPr>
          <p:cNvPr id="3" name="副标题 2"/>
          <p:cNvSpPr>
            <a:spLocks noGrp="1"/>
          </p:cNvSpPr>
          <p:nvPr>
            <p:ph type="subTitle" idx="1"/>
          </p:nvPr>
        </p:nvSpPr>
        <p:spPr>
          <a:xfrm>
            <a:off x="687716" y="2643182"/>
            <a:ext cx="6670366" cy="1752600"/>
          </a:xfrm>
        </p:spPr>
        <p:txBody>
          <a:bodyPr/>
          <a:lstStyle>
            <a:lvl1pPr marL="0" indent="0" algn="l">
              <a:buNone/>
              <a:defRPr sz="2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zh-CN" altLang="en-US" smtClean="0"/>
              <a:t>单击此处编辑母版副标题样式</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2016/12/5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2016/12/5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bg>
      <p:bgRef idx="1003">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685800" y="2924181"/>
            <a:ext cx="7772400" cy="1362075"/>
          </a:xfrm>
        </p:spPr>
        <p:txBody>
          <a:bodyPr anchor="t"/>
          <a:lstStyle>
            <a:lvl1pPr algn="l">
              <a:defRPr sz="4400" b="0" cap="all"/>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685800" y="1428747"/>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2016/12/5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2016/12/5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2016/12/5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2016/12/5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2016/12/5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3" name="内容占位符 2"/>
          <p:cNvSpPr>
            <a:spLocks noGrp="1"/>
          </p:cNvSpPr>
          <p:nvPr>
            <p:ph idx="1"/>
          </p:nvPr>
        </p:nvSpPr>
        <p:spPr>
          <a:xfrm>
            <a:off x="460382" y="1071546"/>
            <a:ext cx="5111750" cy="504976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文本占位符 3"/>
          <p:cNvSpPr>
            <a:spLocks noGrp="1"/>
          </p:cNvSpPr>
          <p:nvPr>
            <p:ph type="body" sz="half" idx="2"/>
          </p:nvPr>
        </p:nvSpPr>
        <p:spPr>
          <a:xfrm>
            <a:off x="5679083" y="1071546"/>
            <a:ext cx="3008313" cy="34290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2016/12/5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2" name="标题 1"/>
          <p:cNvSpPr>
            <a:spLocks noGrp="1"/>
          </p:cNvSpPr>
          <p:nvPr>
            <p:ph type="title"/>
          </p:nvPr>
        </p:nvSpPr>
        <p:spPr>
          <a:xfrm>
            <a:off x="457205" y="285728"/>
            <a:ext cx="8230993" cy="696626"/>
          </a:xfrm>
        </p:spPr>
        <p:txBody>
          <a:bodyPr anchor="ctr"/>
          <a:lstStyle>
            <a:lvl1pPr algn="ctr">
              <a:defRPr sz="3600" b="0"/>
            </a:lvl1pPr>
          </a:lstStyle>
          <a:p>
            <a:r>
              <a:rPr kumimoji="0" lang="zh-CN" altLang="en-US" smtClean="0"/>
              <a:t>单击此处编辑母版标题样式</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001024" y="642918"/>
            <a:ext cx="785818" cy="4572032"/>
          </a:xfrm>
        </p:spPr>
        <p:txBody>
          <a:bodyPr vert="eaVert" anchor="ctr"/>
          <a:lstStyle>
            <a:lvl1pPr algn="l">
              <a:defRPr sz="2400" b="0"/>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442922" y="541340"/>
            <a:ext cx="6415094" cy="5459428"/>
          </a:xfrm>
          <a:prstGeom prst="roundRect">
            <a:avLst>
              <a:gd name="adj" fmla="val 4800"/>
            </a:avLst>
          </a:prstGeom>
          <a:solidFill>
            <a:schemeClr val="accent1">
              <a:tint val="20000"/>
            </a:schemeClr>
          </a:solidFill>
          <a:ln w="38100">
            <a:gradFill flip="none" rotWithShape="1">
              <a:gsLst>
                <a:gs pos="0">
                  <a:schemeClr val="accent1">
                    <a:alpha val="50000"/>
                  </a:schemeClr>
                </a:gs>
                <a:gs pos="100000">
                  <a:schemeClr val="accent1">
                    <a:tint val="20000"/>
                  </a:schemeClr>
                </a:gs>
              </a:gsLst>
              <a:lin ang="16200000" scaled="1"/>
              <a:tileRect/>
            </a:gradFill>
          </a:ln>
          <a:effectLst>
            <a:outerShdw blurRad="76200" dist="38100" dir="5400000" sx="100500" sy="100500" algn="tl" rotWithShape="0">
              <a:srgbClr val="000000">
                <a:alpha val="50000"/>
              </a:srgb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zh-CN" altLang="en-US" smtClean="0"/>
              <a:t>单击图标添加图片</a:t>
            </a:r>
            <a:endParaRPr kumimoji="0" lang="en-US"/>
          </a:p>
        </p:txBody>
      </p:sp>
      <p:sp>
        <p:nvSpPr>
          <p:cNvPr id="4" name="文本占位符 3"/>
          <p:cNvSpPr>
            <a:spLocks noGrp="1"/>
          </p:cNvSpPr>
          <p:nvPr>
            <p:ph type="body" sz="half" idx="2"/>
          </p:nvPr>
        </p:nvSpPr>
        <p:spPr>
          <a:xfrm>
            <a:off x="7072330" y="1000108"/>
            <a:ext cx="914368" cy="4214842"/>
          </a:xfrm>
        </p:spPr>
        <p:txBody>
          <a:bodyPr vert="eaVert" anchor="ctr"/>
          <a:lstStyle>
            <a:lvl1pPr marL="0" indent="0" algn="ctr">
              <a:buNone/>
              <a:defRPr sz="1400"/>
            </a:lvl1pPr>
            <a:lvl2pPr marL="457200" indent="0" algn="ctr">
              <a:buNone/>
              <a:defRPr sz="1200"/>
            </a:lvl2pPr>
            <a:lvl3pPr marL="914400" indent="0" algn="ctr">
              <a:buNone/>
              <a:defRPr sz="1000"/>
            </a:lvl3pPr>
            <a:lvl4pPr marL="1371600" indent="0" algn="ctr">
              <a:buNone/>
              <a:defRPr sz="900"/>
            </a:lvl4pPr>
            <a:lvl5pPr marL="1828800" indent="0" algn="ctr">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2016/12/5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2016/12/5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143768" y="274639"/>
            <a:ext cx="1543032" cy="5851525"/>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74639"/>
            <a:ext cx="6615130" cy="5851525"/>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2016/12/5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pic>
        <p:nvPicPr>
          <p:cNvPr id="8" name="图片 7"/>
          <p:cNvPicPr>
            <a:picLocks noChangeAspect="1"/>
          </p:cNvPicPr>
          <p:nvPr/>
        </p:nvPicPr>
        <p:blipFill>
          <a:blip r:embed="rId13">
            <a:duotone>
              <a:schemeClr val="accent1"/>
              <a:srgbClr val="FFFFFF"/>
            </a:duotone>
            <a:lum bright="12000" contrast="40000"/>
          </a:blip>
          <a:stretch>
            <a:fillRect/>
          </a:stretch>
        </p:blipFill>
        <p:spPr>
          <a:xfrm>
            <a:off x="6667809" y="4915143"/>
            <a:ext cx="2476191" cy="1942857"/>
          </a:xfrm>
          <a:prstGeom prst="rect">
            <a:avLst/>
          </a:prstGeom>
          <a:noFill/>
          <a:ln>
            <a:noFill/>
          </a:ln>
        </p:spPr>
      </p:pic>
      <p:sp>
        <p:nvSpPr>
          <p:cNvPr id="10" name="矩形 9"/>
          <p:cNvSpPr/>
          <p:nvPr/>
        </p:nvSpPr>
        <p:spPr>
          <a:xfrm>
            <a:off x="0" y="0"/>
            <a:ext cx="9144000" cy="71438"/>
          </a:xfrm>
          <a:prstGeom prst="rect">
            <a:avLst/>
          </a:prstGeom>
          <a:gradFill flip="none" rotWithShape="1">
            <a:gsLst>
              <a:gs pos="0">
                <a:schemeClr val="accent1">
                  <a:tint val="100000"/>
                  <a:shade val="50000"/>
                  <a:hueMod val="100000"/>
                  <a:satMod val="250000"/>
                  <a:alpha val="0"/>
                </a:schemeClr>
              </a:gs>
              <a:gs pos="75000">
                <a:schemeClr val="accent1">
                  <a:tint val="80000"/>
                  <a:shade val="100000"/>
                  <a:hueMod val="100000"/>
                  <a:satMod val="375000"/>
                  <a:alpha val="20000"/>
                </a:schemeClr>
              </a:gs>
              <a:gs pos="100000">
                <a:schemeClr val="accent1">
                  <a:tint val="50000"/>
                  <a:shade val="100000"/>
                  <a:hueMod val="100000"/>
                  <a:satMod val="500000"/>
                </a:schemeClr>
              </a:gs>
            </a:gsLst>
            <a:lin ang="18900000" scaled="1"/>
            <a:tileRect/>
          </a:gradFill>
          <a:ln w="12700" cap="rnd" cmpd="sng" algn="ctr">
            <a:noFill/>
            <a:prstDash val="solid"/>
          </a:ln>
        </p:spPr>
        <p:style>
          <a:lnRef idx="1">
            <a:schemeClr val="accent1"/>
          </a:lnRef>
          <a:fillRef idx="2">
            <a:schemeClr val="accent1"/>
          </a:fillRef>
          <a:effectRef idx="1">
            <a:schemeClr val="accent1"/>
          </a:effectRef>
          <a:fontRef idx="minor">
            <a:schemeClr val="dk1"/>
          </a:fontRef>
        </p:style>
        <p:txBody>
          <a:bodyPr rtlCol="0" anchor="ctr"/>
          <a:lstStyle/>
          <a:p>
            <a:pPr algn="ctr" eaLnBrk="1" latinLnBrk="0" hangingPunct="1"/>
            <a:endParaRPr kumimoji="0" lang="zh-CN" altLang="en-US"/>
          </a:p>
        </p:txBody>
      </p:sp>
      <p:sp>
        <p:nvSpPr>
          <p:cNvPr id="11" name="矩形 10"/>
          <p:cNvSpPr/>
          <p:nvPr/>
        </p:nvSpPr>
        <p:spPr>
          <a:xfrm>
            <a:off x="0" y="40951"/>
            <a:ext cx="4572000" cy="71438"/>
          </a:xfrm>
          <a:prstGeom prst="rect">
            <a:avLst/>
          </a:prstGeom>
          <a:gradFill flip="none" rotWithShape="1">
            <a:gsLst>
              <a:gs pos="0">
                <a:schemeClr val="accent1">
                  <a:tint val="100000"/>
                  <a:shade val="50000"/>
                  <a:hueMod val="100000"/>
                  <a:satMod val="250000"/>
                  <a:alpha val="0"/>
                </a:schemeClr>
              </a:gs>
              <a:gs pos="75000">
                <a:schemeClr val="accent1">
                  <a:tint val="80000"/>
                  <a:shade val="100000"/>
                  <a:hueMod val="100000"/>
                  <a:satMod val="375000"/>
                  <a:alpha val="5000"/>
                </a:schemeClr>
              </a:gs>
              <a:gs pos="100000">
                <a:schemeClr val="accent1">
                  <a:tint val="50000"/>
                  <a:shade val="100000"/>
                  <a:hueMod val="100000"/>
                  <a:satMod val="500000"/>
                  <a:alpha val="60000"/>
                </a:schemeClr>
              </a:gs>
            </a:gsLst>
            <a:lin ang="8100000" scaled="1"/>
            <a:tileRect/>
          </a:gradFill>
          <a:ln w="12700" cap="rnd" cmpd="sng" algn="ctr">
            <a:noFill/>
            <a:prstDash val="solid"/>
          </a:ln>
          <a:effectLst>
            <a:glow>
              <a:schemeClr val="accent1">
                <a:tint val="100000"/>
                <a:shade val="100000"/>
                <a:hueMod val="100000"/>
                <a:satMod val="100000"/>
              </a:schemeClr>
            </a:glow>
            <a:softEdge rad="12700"/>
          </a:effectLst>
        </p:spPr>
        <p:style>
          <a:lnRef idx="1">
            <a:schemeClr val="accent1"/>
          </a:lnRef>
          <a:fillRef idx="2">
            <a:schemeClr val="accent1"/>
          </a:fillRef>
          <a:effectRef idx="1">
            <a:schemeClr val="accent1"/>
          </a:effectRef>
          <a:fontRef idx="minor">
            <a:schemeClr val="dk1"/>
          </a:fontRef>
        </p:style>
        <p:txBody>
          <a:bodyPr rtlCol="0" anchor="ctr"/>
          <a:lstStyle/>
          <a:p>
            <a:pPr algn="ctr" eaLnBrk="1" latinLnBrk="0" hangingPunct="1"/>
            <a:endParaRPr kumimoji="0" lang="zh-CN" altLang="en-US"/>
          </a:p>
        </p:txBody>
      </p:sp>
      <p:pic>
        <p:nvPicPr>
          <p:cNvPr id="9" name="图片 8"/>
          <p:cNvPicPr>
            <a:picLocks noChangeAspect="1"/>
          </p:cNvPicPr>
          <p:nvPr/>
        </p:nvPicPr>
        <p:blipFill>
          <a:blip r:embed="rId14">
            <a:duotone>
              <a:schemeClr val="accent1"/>
              <a:srgbClr val="FFFFFF"/>
            </a:duotone>
            <a:lum bright="35000" contrast="40000"/>
          </a:blip>
          <a:stretch>
            <a:fillRect/>
          </a:stretch>
        </p:blipFill>
        <p:spPr>
          <a:xfrm>
            <a:off x="0" y="6420445"/>
            <a:ext cx="9144000" cy="437555"/>
          </a:xfrm>
          <a:prstGeom prst="rect">
            <a:avLst/>
          </a:prstGeom>
          <a:noFill/>
          <a:ln>
            <a:noFill/>
          </a:ln>
          <a:effectLst/>
        </p:spPr>
      </p:pic>
      <p:sp>
        <p:nvSpPr>
          <p:cNvPr id="2" name="标题占位符 1"/>
          <p:cNvSpPr>
            <a:spLocks noGrp="1"/>
          </p:cNvSpPr>
          <p:nvPr>
            <p:ph type="title"/>
          </p:nvPr>
        </p:nvSpPr>
        <p:spPr>
          <a:xfrm>
            <a:off x="457200" y="274638"/>
            <a:ext cx="8229600" cy="1143000"/>
          </a:xfrm>
          <a:prstGeom prst="rect">
            <a:avLst/>
          </a:prstGeom>
        </p:spPr>
        <p:txBody>
          <a:bodyPr vert="horz" rtlCol="0" anchor="ctr">
            <a:normAutofit/>
          </a:body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600200"/>
            <a:ext cx="8229600" cy="4525963"/>
          </a:xfrm>
          <a:prstGeom prst="rect">
            <a:avLst/>
          </a:prstGeom>
        </p:spPr>
        <p:txBody>
          <a:bodyPr vert="horz" rtlCol="0">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4" name="日期占位符 3"/>
          <p:cNvSpPr>
            <a:spLocks noGrp="1"/>
          </p:cNvSpPr>
          <p:nvPr>
            <p:ph type="dt" sz="half" idx="2"/>
          </p:nvPr>
        </p:nvSpPr>
        <p:spPr>
          <a:xfrm>
            <a:off x="457200" y="6356350"/>
            <a:ext cx="2133600" cy="365125"/>
          </a:xfrm>
          <a:prstGeom prst="rect">
            <a:avLst/>
          </a:prstGeom>
        </p:spPr>
        <p:txBody>
          <a:bodyPr vert="horz" rtlCol="0" anchor="ctr"/>
          <a:lstStyle>
            <a:lvl1pPr algn="l" eaLnBrk="1" latinLnBrk="0" hangingPunct="1">
              <a:defRPr kumimoji="0" sz="1200">
                <a:solidFill>
                  <a:schemeClr val="tx1">
                    <a:tint val="75000"/>
                  </a:schemeClr>
                </a:solidFill>
              </a:defRPr>
            </a:lvl1pPr>
          </a:lstStyle>
          <a:p>
            <a:fld id="{530820CF-B880-4189-942D-D702A7CBA730}" type="datetimeFigureOut">
              <a:rPr lang="zh-CN" altLang="en-US" smtClean="0"/>
              <a:t>2016/12/5</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rtlCol="0" anchor="ctr"/>
          <a:lstStyle>
            <a:lvl1pPr algn="ctr" eaLnBrk="1" latinLnBrk="0" hangingPunct="1">
              <a:defRPr kumimoji="0"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rtlCol="0" anchor="ctr"/>
          <a:lstStyle>
            <a:lvl1pPr algn="r" eaLnBrk="1" latinLnBrk="0" hangingPunct="1">
              <a:defRPr kumimoji="0"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accent1"/>
        </a:buClr>
        <a:buSzPct val="50000"/>
        <a:buFont typeface="Wingdings 2"/>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48"/>
            <a:ext cx="9144000" cy="6851904"/>
          </a:xfrm>
          <a:prstGeom prst="rect">
            <a:avLst/>
          </a:prstGeom>
        </p:spPr>
      </p:pic>
      <p:sp>
        <p:nvSpPr>
          <p:cNvPr id="5" name="TextBox 4"/>
          <p:cNvSpPr txBox="1"/>
          <p:nvPr/>
        </p:nvSpPr>
        <p:spPr>
          <a:xfrm>
            <a:off x="611560" y="2708920"/>
            <a:ext cx="8568952" cy="1815882"/>
          </a:xfrm>
          <a:prstGeom prst="rect">
            <a:avLst/>
          </a:prstGeom>
          <a:noFill/>
        </p:spPr>
        <p:txBody>
          <a:bodyPr wrap="square" rtlCol="0">
            <a:spAutoFit/>
          </a:bodyPr>
          <a:lstStyle/>
          <a:p>
            <a:r>
              <a:rPr lang="zh-CN" altLang="en-US" sz="4000" b="1" dirty="0" smtClean="0"/>
              <a:t>你的情商有多高，你的天空有多宽！</a:t>
            </a:r>
            <a:r>
              <a:rPr lang="en-US" altLang="zh-CN" sz="4000" b="1" dirty="0" smtClean="0"/>
              <a:t>         </a:t>
            </a:r>
          </a:p>
          <a:p>
            <a:endParaRPr lang="en-US" altLang="zh-CN" sz="3600" dirty="0"/>
          </a:p>
          <a:p>
            <a:r>
              <a:rPr lang="zh-CN" altLang="en-US" sz="3600" dirty="0" smtClean="0"/>
              <a:t>             </a:t>
            </a:r>
            <a:r>
              <a:rPr lang="zh-CN" altLang="en-US" sz="3600" b="1" dirty="0" smtClean="0"/>
              <a:t>初一（</a:t>
            </a:r>
            <a:r>
              <a:rPr lang="en-US" altLang="zh-CN" sz="3600" b="1" dirty="0" smtClean="0"/>
              <a:t>1</a:t>
            </a:r>
            <a:r>
              <a:rPr lang="zh-CN" altLang="en-US" sz="3600" b="1" dirty="0" smtClean="0"/>
              <a:t>）班主题班会</a:t>
            </a:r>
            <a:endParaRPr lang="zh-CN" altLang="en-US" sz="3600" b="1" dirty="0"/>
          </a:p>
        </p:txBody>
      </p:sp>
    </p:spTree>
    <p:extLst>
      <p:ext uri="{BB962C8B-B14F-4D97-AF65-F5344CB8AC3E}">
        <p14:creationId xmlns:p14="http://schemas.microsoft.com/office/powerpoint/2010/main" val="4397734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48"/>
            <a:ext cx="9144000" cy="6851904"/>
          </a:xfrm>
          <a:prstGeom prst="rect">
            <a:avLst/>
          </a:prstGeom>
        </p:spPr>
      </p:pic>
      <p:sp>
        <p:nvSpPr>
          <p:cNvPr id="5" name="TextBox 4"/>
          <p:cNvSpPr txBox="1"/>
          <p:nvPr/>
        </p:nvSpPr>
        <p:spPr>
          <a:xfrm>
            <a:off x="683568" y="908720"/>
            <a:ext cx="7776864" cy="3416320"/>
          </a:xfrm>
          <a:prstGeom prst="rect">
            <a:avLst/>
          </a:prstGeom>
          <a:noFill/>
        </p:spPr>
        <p:txBody>
          <a:bodyPr wrap="square" rtlCol="0">
            <a:spAutoFit/>
          </a:bodyPr>
          <a:lstStyle/>
          <a:p>
            <a:r>
              <a:rPr lang="en-US" altLang="zh-CN" sz="3600" dirty="0" smtClean="0"/>
              <a:t>         </a:t>
            </a:r>
            <a:r>
              <a:rPr lang="zh-CN" altLang="zh-CN" sz="3600" b="1" dirty="0" smtClean="0"/>
              <a:t>现在</a:t>
            </a:r>
            <a:r>
              <a:rPr lang="zh-CN" altLang="zh-CN" sz="3600" b="1" dirty="0"/>
              <a:t>，请静下心来，诚实地回答下面的测题。一定要按照您真正可能会去做的实际去回答，而不要试图用在学校里获取的做多项选择题的技巧去猜哪一个才是对的</a:t>
            </a:r>
            <a:r>
              <a:rPr lang="en-US" altLang="zh-CN" sz="3600" b="1" dirty="0"/>
              <a:t> </a:t>
            </a:r>
            <a:r>
              <a:rPr lang="zh-CN" altLang="en-US" sz="3600" b="1" dirty="0" smtClean="0"/>
              <a:t>，你的成绩与答案只有你才</a:t>
            </a:r>
            <a:r>
              <a:rPr lang="zh-CN" altLang="en-US" sz="3600" b="1" dirty="0"/>
              <a:t>知道</a:t>
            </a:r>
            <a:r>
              <a:rPr lang="zh-CN" altLang="en-US" sz="3600" b="1" dirty="0" smtClean="0"/>
              <a:t>，放真心做选择吧。</a:t>
            </a:r>
            <a:endParaRPr lang="zh-CN" altLang="en-US" sz="3600" b="1" dirty="0"/>
          </a:p>
        </p:txBody>
      </p:sp>
    </p:spTree>
    <p:extLst>
      <p:ext uri="{BB962C8B-B14F-4D97-AF65-F5344CB8AC3E}">
        <p14:creationId xmlns:p14="http://schemas.microsoft.com/office/powerpoint/2010/main" val="121368806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48"/>
            <a:ext cx="9144000" cy="6851904"/>
          </a:xfrm>
          <a:prstGeom prst="rect">
            <a:avLst/>
          </a:prstGeom>
        </p:spPr>
      </p:pic>
      <p:sp>
        <p:nvSpPr>
          <p:cNvPr id="5" name="TextBox 4"/>
          <p:cNvSpPr txBox="1"/>
          <p:nvPr/>
        </p:nvSpPr>
        <p:spPr>
          <a:xfrm>
            <a:off x="0" y="404664"/>
            <a:ext cx="9144000" cy="5632311"/>
          </a:xfrm>
          <a:prstGeom prst="rect">
            <a:avLst/>
          </a:prstGeom>
          <a:solidFill>
            <a:schemeClr val="bg1"/>
          </a:solidFill>
        </p:spPr>
        <p:txBody>
          <a:bodyPr wrap="square" rtlCol="0">
            <a:spAutoFit/>
          </a:bodyPr>
          <a:lstStyle/>
          <a:p>
            <a:r>
              <a:rPr lang="en-US" altLang="zh-CN" sz="3600" dirty="0"/>
              <a:t>1</a:t>
            </a:r>
            <a:r>
              <a:rPr lang="zh-CN" altLang="zh-CN" sz="3600" dirty="0"/>
              <a:t>． 坐飞机时，突然受到很大的震动，你开始随着机身左右摇摆。这时候</a:t>
            </a:r>
            <a:r>
              <a:rPr lang="zh-CN" altLang="zh-CN" sz="3600" dirty="0" smtClean="0"/>
              <a:t>，</a:t>
            </a:r>
            <a:r>
              <a:rPr lang="zh-CN" altLang="en-US" sz="3600" dirty="0"/>
              <a:t>你</a:t>
            </a:r>
            <a:r>
              <a:rPr lang="zh-CN" altLang="zh-CN" sz="3600" dirty="0" smtClean="0"/>
              <a:t>会</a:t>
            </a:r>
            <a:r>
              <a:rPr lang="zh-CN" altLang="zh-CN" sz="3600" dirty="0"/>
              <a:t>怎样做呢</a:t>
            </a:r>
            <a:r>
              <a:rPr lang="zh-CN" altLang="zh-CN" sz="3600" dirty="0" smtClean="0"/>
              <a:t>？</a:t>
            </a:r>
            <a:endParaRPr lang="en-US" altLang="zh-CN" sz="3600" dirty="0" smtClean="0"/>
          </a:p>
          <a:p>
            <a:r>
              <a:rPr lang="en-US" altLang="zh-CN" sz="3600" dirty="0"/>
              <a:t/>
            </a:r>
            <a:br>
              <a:rPr lang="en-US" altLang="zh-CN" sz="3600" dirty="0"/>
            </a:br>
            <a:r>
              <a:rPr lang="en-US" altLang="zh-CN" sz="3600" dirty="0" smtClean="0"/>
              <a:t> A </a:t>
            </a:r>
            <a:r>
              <a:rPr lang="en-US" altLang="zh-CN" sz="3600" dirty="0" err="1" smtClean="0"/>
              <a:t>继续读书或看杂志</a:t>
            </a:r>
            <a:r>
              <a:rPr lang="en-US" altLang="zh-CN" sz="3600" dirty="0" err="1"/>
              <a:t>，或继续看电影，</a:t>
            </a:r>
            <a:r>
              <a:rPr lang="en-US" altLang="zh-CN" sz="3600" dirty="0" err="1" smtClean="0"/>
              <a:t>不太</a:t>
            </a:r>
            <a:endParaRPr lang="en-US" altLang="zh-CN" sz="3600" dirty="0" smtClean="0"/>
          </a:p>
          <a:p>
            <a:r>
              <a:rPr lang="en-US" altLang="zh-CN" sz="3600" dirty="0"/>
              <a:t> </a:t>
            </a:r>
            <a:r>
              <a:rPr lang="en-US" altLang="zh-CN" sz="3600" dirty="0" smtClean="0"/>
              <a:t>   </a:t>
            </a:r>
            <a:r>
              <a:rPr lang="en-US" altLang="zh-CN" sz="3600" dirty="0" err="1" smtClean="0"/>
              <a:t>注意正在发生的骚乱</a:t>
            </a:r>
            <a:r>
              <a:rPr lang="en-US" altLang="zh-CN" sz="3600" dirty="0"/>
              <a:t> </a:t>
            </a:r>
            <a:br>
              <a:rPr lang="en-US" altLang="zh-CN" sz="3600" dirty="0"/>
            </a:br>
            <a:r>
              <a:rPr lang="en-US" altLang="zh-CN" sz="3600" dirty="0" smtClean="0"/>
              <a:t> B </a:t>
            </a:r>
            <a:r>
              <a:rPr lang="en-US" altLang="zh-CN" sz="3600" dirty="0" err="1" smtClean="0"/>
              <a:t>注意事态的变化</a:t>
            </a:r>
            <a:r>
              <a:rPr lang="en-US" altLang="zh-CN" sz="3600" dirty="0" err="1"/>
              <a:t>，仔细听播音员的播音</a:t>
            </a:r>
            <a:r>
              <a:rPr lang="en-US" altLang="zh-CN" sz="3600" dirty="0" smtClean="0"/>
              <a:t>，</a:t>
            </a:r>
          </a:p>
          <a:p>
            <a:r>
              <a:rPr lang="en-US" altLang="zh-CN" sz="3600" dirty="0"/>
              <a:t> </a:t>
            </a:r>
            <a:r>
              <a:rPr lang="en-US" altLang="zh-CN" sz="3600" dirty="0" smtClean="0"/>
              <a:t>  </a:t>
            </a:r>
            <a:r>
              <a:rPr lang="en-US" altLang="zh-CN" sz="3600" dirty="0" err="1" smtClean="0"/>
              <a:t>并翻看紧急情况应付手册</a:t>
            </a:r>
            <a:r>
              <a:rPr lang="en-US" altLang="zh-CN" sz="3600" dirty="0" err="1"/>
              <a:t>，以备万一</a:t>
            </a:r>
            <a:r>
              <a:rPr lang="en-US" altLang="zh-CN" sz="3600" dirty="0"/>
              <a:t> </a:t>
            </a:r>
            <a:br>
              <a:rPr lang="en-US" altLang="zh-CN" sz="3600" dirty="0"/>
            </a:br>
            <a:r>
              <a:rPr lang="en-US" altLang="zh-CN" sz="3600" dirty="0" smtClean="0"/>
              <a:t> C  </a:t>
            </a:r>
            <a:r>
              <a:rPr lang="en-US" altLang="zh-CN" sz="3600" dirty="0" err="1" smtClean="0"/>
              <a:t>A</a:t>
            </a:r>
            <a:r>
              <a:rPr lang="en-US" altLang="zh-CN" sz="3600" dirty="0" err="1"/>
              <a:t>和B都有一点</a:t>
            </a:r>
            <a:r>
              <a:rPr lang="en-US" altLang="zh-CN" sz="3600" dirty="0"/>
              <a:t> </a:t>
            </a:r>
            <a:br>
              <a:rPr lang="en-US" altLang="zh-CN" sz="3600" dirty="0"/>
            </a:br>
            <a:r>
              <a:rPr lang="en-US" altLang="zh-CN" sz="3600" dirty="0" smtClean="0"/>
              <a:t> D  </a:t>
            </a:r>
            <a:r>
              <a:rPr lang="en-US" altLang="zh-CN" sz="3600" dirty="0" err="1" smtClean="0"/>
              <a:t>不能确定</a:t>
            </a:r>
            <a:r>
              <a:rPr lang="en-US" altLang="zh-CN" sz="3600" dirty="0"/>
              <a:t>--</a:t>
            </a:r>
            <a:r>
              <a:rPr lang="en-US" altLang="zh-CN" sz="3600" dirty="0" err="1"/>
              <a:t>根本没注意到</a:t>
            </a:r>
            <a:r>
              <a:rPr lang="en-US" altLang="zh-CN" sz="3600" dirty="0"/>
              <a:t> </a:t>
            </a:r>
            <a:r>
              <a:rPr lang="zh-CN" altLang="en-US" sz="3600" b="1" dirty="0" smtClean="0"/>
              <a:t>。</a:t>
            </a:r>
            <a:endParaRPr lang="zh-CN" altLang="en-US" sz="3600" b="1" dirty="0"/>
          </a:p>
        </p:txBody>
      </p:sp>
    </p:spTree>
    <p:extLst>
      <p:ext uri="{BB962C8B-B14F-4D97-AF65-F5344CB8AC3E}">
        <p14:creationId xmlns:p14="http://schemas.microsoft.com/office/powerpoint/2010/main" val="74806830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48"/>
            <a:ext cx="9144000" cy="6851904"/>
          </a:xfrm>
          <a:prstGeom prst="rect">
            <a:avLst/>
          </a:prstGeom>
        </p:spPr>
      </p:pic>
      <p:sp>
        <p:nvSpPr>
          <p:cNvPr id="5" name="TextBox 4"/>
          <p:cNvSpPr txBox="1"/>
          <p:nvPr/>
        </p:nvSpPr>
        <p:spPr>
          <a:xfrm>
            <a:off x="0" y="620688"/>
            <a:ext cx="9144000" cy="5078313"/>
          </a:xfrm>
          <a:prstGeom prst="rect">
            <a:avLst/>
          </a:prstGeom>
          <a:solidFill>
            <a:schemeClr val="bg1"/>
          </a:solidFill>
        </p:spPr>
        <p:txBody>
          <a:bodyPr wrap="square" rtlCol="0">
            <a:spAutoFit/>
          </a:bodyPr>
          <a:lstStyle/>
          <a:p>
            <a:r>
              <a:rPr lang="en-US" altLang="zh-CN" sz="3600" dirty="0"/>
              <a:t>2</a:t>
            </a:r>
            <a:r>
              <a:rPr lang="zh-CN" altLang="zh-CN" sz="3600" dirty="0"/>
              <a:t>． 带一群</a:t>
            </a:r>
            <a:r>
              <a:rPr lang="en-US" altLang="zh-CN" sz="3600" dirty="0"/>
              <a:t>4</a:t>
            </a:r>
            <a:r>
              <a:rPr lang="zh-CN" altLang="zh-CN" sz="3600" dirty="0"/>
              <a:t>岁的孩子去公园玩，其中一个孩子由于别人都不和他玩而大哭起来。这个时候</a:t>
            </a:r>
            <a:r>
              <a:rPr lang="zh-CN" altLang="zh-CN" sz="3600" dirty="0" smtClean="0"/>
              <a:t>，</a:t>
            </a:r>
            <a:r>
              <a:rPr lang="zh-CN" altLang="en-US" sz="3600" dirty="0"/>
              <a:t>你</a:t>
            </a:r>
            <a:r>
              <a:rPr lang="zh-CN" altLang="zh-CN" sz="3600" dirty="0" smtClean="0"/>
              <a:t>该</a:t>
            </a:r>
            <a:r>
              <a:rPr lang="zh-CN" altLang="zh-CN" sz="3600" dirty="0"/>
              <a:t>怎么办呢？</a:t>
            </a:r>
            <a:r>
              <a:rPr lang="en-US" altLang="zh-CN" sz="3600" dirty="0"/>
              <a:t> </a:t>
            </a:r>
            <a:endParaRPr lang="en-US" altLang="zh-CN" sz="3600" dirty="0" smtClean="0"/>
          </a:p>
          <a:p>
            <a:r>
              <a:rPr lang="en-US" altLang="zh-CN" sz="3600" dirty="0"/>
              <a:t/>
            </a:r>
            <a:br>
              <a:rPr lang="en-US" altLang="zh-CN" sz="3600" dirty="0"/>
            </a:br>
            <a:r>
              <a:rPr lang="en-US" altLang="zh-CN" sz="3600" dirty="0" smtClean="0"/>
              <a:t> A</a:t>
            </a:r>
            <a:r>
              <a:rPr lang="zh-CN" altLang="zh-CN" sz="3600" dirty="0"/>
              <a:t>． 置身事外</a:t>
            </a:r>
            <a:r>
              <a:rPr lang="en-US" altLang="zh-CN" sz="3600" dirty="0"/>
              <a:t>--</a:t>
            </a:r>
            <a:r>
              <a:rPr lang="zh-CN" altLang="zh-CN" sz="3600" dirty="0"/>
              <a:t>让孩子们自己处理</a:t>
            </a:r>
            <a:r>
              <a:rPr lang="en-US" altLang="zh-CN" sz="3600" dirty="0"/>
              <a:t> </a:t>
            </a:r>
            <a:br>
              <a:rPr lang="en-US" altLang="zh-CN" sz="3600" dirty="0"/>
            </a:br>
            <a:r>
              <a:rPr lang="en-US" altLang="zh-CN" sz="3600" dirty="0" smtClean="0"/>
              <a:t> B</a:t>
            </a:r>
            <a:r>
              <a:rPr lang="zh-CN" altLang="zh-CN" sz="3600" dirty="0"/>
              <a:t>． 和这个孩子交谈，并帮助她想办法</a:t>
            </a:r>
            <a:r>
              <a:rPr lang="en-US" altLang="zh-CN" sz="3600" dirty="0"/>
              <a:t> </a:t>
            </a:r>
            <a:br>
              <a:rPr lang="en-US" altLang="zh-CN" sz="3600" dirty="0"/>
            </a:br>
            <a:r>
              <a:rPr lang="en-US" altLang="zh-CN" sz="3600" dirty="0" smtClean="0"/>
              <a:t> C</a:t>
            </a:r>
            <a:r>
              <a:rPr lang="zh-CN" altLang="zh-CN" sz="3600" dirty="0"/>
              <a:t>． 轻轻地告诉她不要哭</a:t>
            </a:r>
            <a:r>
              <a:rPr lang="en-US" altLang="zh-CN" sz="3600" dirty="0"/>
              <a:t> </a:t>
            </a:r>
            <a:br>
              <a:rPr lang="en-US" altLang="zh-CN" sz="3600" dirty="0"/>
            </a:br>
            <a:r>
              <a:rPr lang="en-US" altLang="zh-CN" sz="3600" dirty="0" smtClean="0"/>
              <a:t> D</a:t>
            </a:r>
            <a:r>
              <a:rPr lang="zh-CN" altLang="zh-CN" sz="3600" dirty="0"/>
              <a:t>． 想办法转移这个孩子的注意力，给她</a:t>
            </a:r>
            <a:r>
              <a:rPr lang="zh-CN" altLang="zh-CN" sz="3600" dirty="0" smtClean="0"/>
              <a:t>一</a:t>
            </a:r>
            <a:endParaRPr lang="en-US" altLang="zh-CN" sz="3600" dirty="0" smtClean="0"/>
          </a:p>
          <a:p>
            <a:r>
              <a:rPr lang="en-US" altLang="zh-CN" sz="3600" dirty="0"/>
              <a:t> </a:t>
            </a:r>
            <a:r>
              <a:rPr lang="en-US" altLang="zh-CN" sz="3600" dirty="0" smtClean="0"/>
              <a:t>        </a:t>
            </a:r>
            <a:r>
              <a:rPr lang="zh-CN" altLang="zh-CN" sz="3600" dirty="0" smtClean="0"/>
              <a:t>些</a:t>
            </a:r>
            <a:r>
              <a:rPr lang="zh-CN" altLang="zh-CN" sz="3600" dirty="0"/>
              <a:t>其他的东西让她玩</a:t>
            </a:r>
            <a:r>
              <a:rPr lang="en-US" altLang="zh-CN" sz="3600" dirty="0"/>
              <a:t> </a:t>
            </a:r>
            <a:endParaRPr lang="zh-CN" altLang="en-US" sz="3600" b="1" dirty="0"/>
          </a:p>
        </p:txBody>
      </p:sp>
    </p:spTree>
    <p:extLst>
      <p:ext uri="{BB962C8B-B14F-4D97-AF65-F5344CB8AC3E}">
        <p14:creationId xmlns:p14="http://schemas.microsoft.com/office/powerpoint/2010/main" val="74806830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48"/>
            <a:ext cx="9144000" cy="6851904"/>
          </a:xfrm>
          <a:prstGeom prst="rect">
            <a:avLst/>
          </a:prstGeom>
        </p:spPr>
      </p:pic>
      <p:sp>
        <p:nvSpPr>
          <p:cNvPr id="5" name="TextBox 4"/>
          <p:cNvSpPr txBox="1"/>
          <p:nvPr/>
        </p:nvSpPr>
        <p:spPr>
          <a:xfrm>
            <a:off x="0" y="620688"/>
            <a:ext cx="9144000" cy="4278094"/>
          </a:xfrm>
          <a:prstGeom prst="rect">
            <a:avLst/>
          </a:prstGeom>
          <a:solidFill>
            <a:schemeClr val="bg1"/>
          </a:solidFill>
        </p:spPr>
        <p:txBody>
          <a:bodyPr wrap="square" rtlCol="0">
            <a:spAutoFit/>
          </a:bodyPr>
          <a:lstStyle/>
          <a:p>
            <a:r>
              <a:rPr lang="en-US" altLang="zh-CN" sz="3600" dirty="0"/>
              <a:t>3</a:t>
            </a:r>
            <a:r>
              <a:rPr lang="zh-CN" altLang="zh-CN" sz="3600" dirty="0"/>
              <a:t>． </a:t>
            </a:r>
            <a:r>
              <a:rPr lang="zh-CN" altLang="zh-CN" sz="3600" dirty="0" smtClean="0"/>
              <a:t>假设</a:t>
            </a:r>
            <a:r>
              <a:rPr lang="zh-CN" altLang="en-US" sz="3600" dirty="0" smtClean="0"/>
              <a:t>你想</a:t>
            </a:r>
            <a:r>
              <a:rPr lang="zh-CN" altLang="zh-CN" sz="3600" dirty="0" smtClean="0"/>
              <a:t>在</a:t>
            </a:r>
            <a:r>
              <a:rPr lang="zh-CN" altLang="zh-CN" sz="3600" dirty="0"/>
              <a:t>某门课程上得优秀，</a:t>
            </a:r>
            <a:r>
              <a:rPr lang="zh-CN" altLang="zh-CN" sz="3600" dirty="0" smtClean="0"/>
              <a:t>但是考试</a:t>
            </a:r>
            <a:r>
              <a:rPr lang="zh-CN" altLang="zh-CN" sz="3600" dirty="0"/>
              <a:t>时却只得了及格。这时候</a:t>
            </a:r>
            <a:r>
              <a:rPr lang="zh-CN" altLang="zh-CN" sz="3600" dirty="0" smtClean="0"/>
              <a:t>，</a:t>
            </a:r>
            <a:r>
              <a:rPr lang="zh-CN" altLang="en-US" sz="3600" dirty="0"/>
              <a:t>你</a:t>
            </a:r>
            <a:r>
              <a:rPr lang="zh-CN" altLang="zh-CN" sz="3600" dirty="0" smtClean="0"/>
              <a:t>该</a:t>
            </a:r>
            <a:r>
              <a:rPr lang="zh-CN" altLang="zh-CN" sz="3600" dirty="0"/>
              <a:t>怎么办呢</a:t>
            </a:r>
            <a:r>
              <a:rPr lang="zh-CN" altLang="zh-CN" sz="3600" dirty="0" smtClean="0"/>
              <a:t>？</a:t>
            </a:r>
            <a:endParaRPr lang="en-US" altLang="zh-CN" sz="3600" dirty="0" smtClean="0"/>
          </a:p>
          <a:p>
            <a:endParaRPr lang="en-US" altLang="zh-CN" sz="3600" dirty="0"/>
          </a:p>
          <a:p>
            <a:r>
              <a:rPr lang="en-US" altLang="zh-CN" sz="3600" dirty="0" smtClean="0"/>
              <a:t>  A</a:t>
            </a:r>
            <a:r>
              <a:rPr lang="en-US" altLang="zh-CN" sz="3600" dirty="0"/>
              <a:t>.</a:t>
            </a:r>
            <a:r>
              <a:rPr lang="zh-CN" altLang="zh-CN" sz="3200" dirty="0" smtClean="0"/>
              <a:t>制定</a:t>
            </a:r>
            <a:r>
              <a:rPr lang="zh-CN" altLang="zh-CN" sz="3200" dirty="0"/>
              <a:t>一个详细的学习，并决心按计划进行</a:t>
            </a:r>
            <a:r>
              <a:rPr lang="en-US" altLang="zh-CN" sz="3200" dirty="0"/>
              <a:t> </a:t>
            </a:r>
            <a:br>
              <a:rPr lang="en-US" altLang="zh-CN" sz="3200" dirty="0"/>
            </a:br>
            <a:r>
              <a:rPr lang="en-US" altLang="zh-CN" sz="3200" dirty="0" smtClean="0"/>
              <a:t>  B</a:t>
            </a:r>
            <a:r>
              <a:rPr lang="en-US" altLang="zh-CN" sz="3200" dirty="0"/>
              <a:t>.</a:t>
            </a:r>
            <a:r>
              <a:rPr lang="zh-CN" altLang="zh-CN" sz="3200" dirty="0" smtClean="0"/>
              <a:t>决心</a:t>
            </a:r>
            <a:r>
              <a:rPr lang="zh-CN" altLang="zh-CN" sz="3200" dirty="0"/>
              <a:t>以后好好学</a:t>
            </a:r>
            <a:r>
              <a:rPr lang="en-US" altLang="zh-CN" sz="3200" dirty="0"/>
              <a:t> </a:t>
            </a:r>
            <a:br>
              <a:rPr lang="en-US" altLang="zh-CN" sz="3200" dirty="0"/>
            </a:br>
            <a:r>
              <a:rPr lang="en-US" altLang="zh-CN" sz="3200" dirty="0" smtClean="0"/>
              <a:t>  C.</a:t>
            </a:r>
            <a:r>
              <a:rPr lang="zh-CN" altLang="zh-CN" sz="3200" dirty="0" smtClean="0"/>
              <a:t>告诉</a:t>
            </a:r>
            <a:r>
              <a:rPr lang="zh-CN" altLang="zh-CN" sz="3200" dirty="0"/>
              <a:t>自己在这门课上考不好没什么大不了的</a:t>
            </a:r>
            <a:r>
              <a:rPr lang="zh-CN" altLang="zh-CN" sz="3200" dirty="0" smtClean="0"/>
              <a:t>，</a:t>
            </a:r>
            <a:r>
              <a:rPr lang="en-US" altLang="zh-CN" sz="3200" dirty="0" smtClean="0"/>
              <a:t>  </a:t>
            </a:r>
          </a:p>
          <a:p>
            <a:r>
              <a:rPr lang="en-US" altLang="zh-CN" sz="3200" dirty="0"/>
              <a:t> </a:t>
            </a:r>
            <a:r>
              <a:rPr lang="en-US" altLang="zh-CN" sz="3200" dirty="0" smtClean="0"/>
              <a:t>      </a:t>
            </a:r>
            <a:r>
              <a:rPr lang="zh-CN" altLang="zh-CN" sz="3200" dirty="0" smtClean="0"/>
              <a:t>把</a:t>
            </a:r>
            <a:r>
              <a:rPr lang="zh-CN" altLang="zh-CN" sz="3200" dirty="0"/>
              <a:t>精力集中在其他可能考得好的课程上</a:t>
            </a:r>
            <a:r>
              <a:rPr lang="en-US" altLang="zh-CN" sz="3200" dirty="0"/>
              <a:t> </a:t>
            </a:r>
            <a:br>
              <a:rPr lang="en-US" altLang="zh-CN" sz="3200" dirty="0"/>
            </a:br>
            <a:r>
              <a:rPr lang="en-US" altLang="zh-CN" sz="3200" dirty="0" smtClean="0"/>
              <a:t>  D.</a:t>
            </a:r>
            <a:r>
              <a:rPr lang="zh-CN" altLang="zh-CN" sz="3200" dirty="0" smtClean="0"/>
              <a:t>去</a:t>
            </a:r>
            <a:r>
              <a:rPr lang="zh-CN" altLang="zh-CN" sz="3200" dirty="0"/>
              <a:t>拜访</a:t>
            </a:r>
            <a:r>
              <a:rPr lang="zh-CN" altLang="zh-CN" sz="3200" dirty="0" smtClean="0"/>
              <a:t>任课</a:t>
            </a:r>
            <a:r>
              <a:rPr lang="zh-CN" altLang="en-US" sz="3200" dirty="0" smtClean="0"/>
              <a:t>老师</a:t>
            </a:r>
            <a:r>
              <a:rPr lang="zh-CN" altLang="zh-CN" sz="3200" dirty="0" smtClean="0"/>
              <a:t>，</a:t>
            </a:r>
            <a:r>
              <a:rPr lang="zh-CN" altLang="zh-CN" sz="3200" dirty="0"/>
              <a:t>试图让他给您高一点的</a:t>
            </a:r>
            <a:r>
              <a:rPr lang="zh-CN" altLang="zh-CN" sz="3200" dirty="0" smtClean="0"/>
              <a:t>分数</a:t>
            </a:r>
            <a:r>
              <a:rPr lang="en-US" altLang="zh-CN" sz="3200" dirty="0"/>
              <a:t> </a:t>
            </a:r>
            <a:endParaRPr lang="zh-CN" altLang="en-US" sz="3200" b="1" dirty="0"/>
          </a:p>
        </p:txBody>
      </p:sp>
    </p:spTree>
    <p:extLst>
      <p:ext uri="{BB962C8B-B14F-4D97-AF65-F5344CB8AC3E}">
        <p14:creationId xmlns:p14="http://schemas.microsoft.com/office/powerpoint/2010/main" val="392916426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48"/>
            <a:ext cx="9144000" cy="6851904"/>
          </a:xfrm>
          <a:prstGeom prst="rect">
            <a:avLst/>
          </a:prstGeom>
        </p:spPr>
      </p:pic>
      <p:sp>
        <p:nvSpPr>
          <p:cNvPr id="5" name="TextBox 4"/>
          <p:cNvSpPr txBox="1"/>
          <p:nvPr/>
        </p:nvSpPr>
        <p:spPr>
          <a:xfrm>
            <a:off x="0" y="620688"/>
            <a:ext cx="9144000" cy="5570756"/>
          </a:xfrm>
          <a:prstGeom prst="rect">
            <a:avLst/>
          </a:prstGeom>
          <a:solidFill>
            <a:schemeClr val="bg1"/>
          </a:solidFill>
        </p:spPr>
        <p:txBody>
          <a:bodyPr wrap="square" rtlCol="0">
            <a:spAutoFit/>
          </a:bodyPr>
          <a:lstStyle/>
          <a:p>
            <a:r>
              <a:rPr lang="en-US" altLang="zh-CN" sz="3200" dirty="0"/>
              <a:t>4</a:t>
            </a:r>
            <a:r>
              <a:rPr lang="zh-CN" altLang="zh-CN" sz="3200" dirty="0"/>
              <a:t>．</a:t>
            </a:r>
            <a:r>
              <a:rPr lang="zh-CN" altLang="zh-CN" sz="3200" dirty="0" smtClean="0"/>
              <a:t>假设</a:t>
            </a:r>
            <a:r>
              <a:rPr lang="zh-CN" altLang="en-US" sz="3200" dirty="0" smtClean="0"/>
              <a:t>你</a:t>
            </a:r>
            <a:r>
              <a:rPr lang="zh-CN" altLang="zh-CN" sz="3200" dirty="0" smtClean="0"/>
              <a:t>是</a:t>
            </a:r>
            <a:r>
              <a:rPr lang="zh-CN" altLang="zh-CN" sz="3200" dirty="0"/>
              <a:t>一个保险推销员，去访问一些有希望成为您的顾客的人。可是一连十五个人都只是对您敷衍，并不明确表态</a:t>
            </a:r>
            <a:r>
              <a:rPr lang="zh-CN" altLang="zh-CN" sz="3200" dirty="0" smtClean="0"/>
              <a:t>，</a:t>
            </a:r>
            <a:r>
              <a:rPr lang="zh-CN" altLang="en-US" sz="3200" dirty="0"/>
              <a:t>你</a:t>
            </a:r>
            <a:r>
              <a:rPr lang="zh-CN" altLang="zh-CN" sz="3200" dirty="0" smtClean="0"/>
              <a:t>变得</a:t>
            </a:r>
            <a:r>
              <a:rPr lang="zh-CN" altLang="zh-CN" sz="3200" dirty="0"/>
              <a:t>很失望。这时候</a:t>
            </a:r>
            <a:r>
              <a:rPr lang="zh-CN" altLang="zh-CN" sz="3200" dirty="0" smtClean="0"/>
              <a:t>，</a:t>
            </a:r>
            <a:r>
              <a:rPr lang="zh-CN" altLang="en-US" sz="3200" dirty="0"/>
              <a:t>你</a:t>
            </a:r>
            <a:r>
              <a:rPr lang="zh-CN" altLang="zh-CN" sz="3200" dirty="0" smtClean="0"/>
              <a:t>会</a:t>
            </a:r>
            <a:r>
              <a:rPr lang="zh-CN" altLang="zh-CN" sz="3200" dirty="0"/>
              <a:t>怎么做呢？</a:t>
            </a:r>
            <a:r>
              <a:rPr lang="en-US" altLang="zh-CN" sz="3200" dirty="0"/>
              <a:t> </a:t>
            </a:r>
            <a:endParaRPr lang="en-US" altLang="zh-CN" sz="3200" dirty="0" smtClean="0"/>
          </a:p>
          <a:p>
            <a:r>
              <a:rPr lang="en-US" altLang="zh-CN" sz="3600" dirty="0"/>
              <a:t/>
            </a:r>
            <a:br>
              <a:rPr lang="en-US" altLang="zh-CN" sz="3600" dirty="0"/>
            </a:br>
            <a:r>
              <a:rPr lang="en-US" altLang="zh-CN" sz="3200" dirty="0" smtClean="0"/>
              <a:t>A</a:t>
            </a:r>
            <a:r>
              <a:rPr lang="en-US" altLang="zh-CN" sz="3200" dirty="0"/>
              <a:t> </a:t>
            </a:r>
            <a:r>
              <a:rPr lang="en-US" altLang="zh-CN" sz="3200" dirty="0" smtClean="0"/>
              <a:t> </a:t>
            </a:r>
            <a:r>
              <a:rPr lang="zh-CN" altLang="zh-CN" sz="3200" dirty="0" smtClean="0"/>
              <a:t>认为</a:t>
            </a:r>
            <a:r>
              <a:rPr lang="zh-CN" altLang="zh-CN" sz="3200" dirty="0"/>
              <a:t>这只不过是一天的遭遇而已，希望</a:t>
            </a:r>
            <a:r>
              <a:rPr lang="zh-CN" altLang="zh-CN" sz="3200" dirty="0" smtClean="0"/>
              <a:t>明天</a:t>
            </a:r>
            <a:endParaRPr lang="en-US" altLang="zh-CN" sz="3200" dirty="0" smtClean="0"/>
          </a:p>
          <a:p>
            <a:r>
              <a:rPr lang="en-US" altLang="zh-CN" sz="3200" dirty="0"/>
              <a:t> </a:t>
            </a:r>
            <a:r>
              <a:rPr lang="en-US" altLang="zh-CN" sz="3200" dirty="0" smtClean="0"/>
              <a:t>    </a:t>
            </a:r>
            <a:r>
              <a:rPr lang="zh-CN" altLang="zh-CN" sz="3200" dirty="0" smtClean="0"/>
              <a:t>会</a:t>
            </a:r>
            <a:r>
              <a:rPr lang="zh-CN" altLang="zh-CN" sz="3200" dirty="0"/>
              <a:t>有好运气</a:t>
            </a:r>
            <a:r>
              <a:rPr lang="en-US" altLang="zh-CN" sz="3200" dirty="0"/>
              <a:t> </a:t>
            </a:r>
            <a:br>
              <a:rPr lang="en-US" altLang="zh-CN" sz="3200" dirty="0"/>
            </a:br>
            <a:r>
              <a:rPr lang="en-US" altLang="zh-CN" sz="3200" dirty="0" smtClean="0"/>
              <a:t>B</a:t>
            </a:r>
            <a:r>
              <a:rPr lang="en-US" altLang="zh-CN" sz="3200" dirty="0"/>
              <a:t> </a:t>
            </a:r>
            <a:r>
              <a:rPr lang="en-US" altLang="zh-CN" sz="3200" dirty="0" smtClean="0"/>
              <a:t> </a:t>
            </a:r>
            <a:r>
              <a:rPr lang="zh-CN" altLang="zh-CN" sz="3200" dirty="0" smtClean="0"/>
              <a:t>虑</a:t>
            </a:r>
            <a:r>
              <a:rPr lang="zh-CN" altLang="zh-CN" sz="3200" dirty="0"/>
              <a:t>一下自己是否适合做推销员</a:t>
            </a:r>
            <a:r>
              <a:rPr lang="en-US" altLang="zh-CN" sz="3200" dirty="0"/>
              <a:t> </a:t>
            </a:r>
            <a:br>
              <a:rPr lang="en-US" altLang="zh-CN" sz="3200" dirty="0"/>
            </a:br>
            <a:r>
              <a:rPr lang="en-US" altLang="zh-CN" sz="3200" dirty="0" smtClean="0"/>
              <a:t>C</a:t>
            </a:r>
            <a:r>
              <a:rPr lang="en-US" altLang="zh-CN" sz="3200" dirty="0"/>
              <a:t> </a:t>
            </a:r>
            <a:r>
              <a:rPr lang="en-US" altLang="zh-CN" sz="3200" dirty="0" smtClean="0"/>
              <a:t> </a:t>
            </a:r>
            <a:r>
              <a:rPr lang="zh-CN" altLang="zh-CN" sz="3200" dirty="0" smtClean="0"/>
              <a:t>在</a:t>
            </a:r>
            <a:r>
              <a:rPr lang="zh-CN" altLang="zh-CN" sz="3200" dirty="0"/>
              <a:t>下一次拜访时再做努力，保持勤勤恳恳</a:t>
            </a:r>
            <a:r>
              <a:rPr lang="zh-CN" altLang="zh-CN" sz="3200" dirty="0" smtClean="0"/>
              <a:t>工</a:t>
            </a:r>
            <a:endParaRPr lang="en-US" altLang="zh-CN" sz="3200" dirty="0" smtClean="0"/>
          </a:p>
          <a:p>
            <a:r>
              <a:rPr lang="en-US" altLang="zh-CN" sz="3200" dirty="0"/>
              <a:t> </a:t>
            </a:r>
            <a:r>
              <a:rPr lang="en-US" altLang="zh-CN" sz="3200" dirty="0" smtClean="0"/>
              <a:t>   </a:t>
            </a:r>
            <a:r>
              <a:rPr lang="zh-CN" altLang="zh-CN" sz="3200" dirty="0" smtClean="0"/>
              <a:t>作</a:t>
            </a:r>
            <a:r>
              <a:rPr lang="zh-CN" altLang="zh-CN" sz="3200" dirty="0"/>
              <a:t>的状态</a:t>
            </a:r>
            <a:r>
              <a:rPr lang="en-US" altLang="zh-CN" sz="3200" dirty="0"/>
              <a:t> </a:t>
            </a:r>
            <a:br>
              <a:rPr lang="en-US" altLang="zh-CN" sz="3200" dirty="0"/>
            </a:br>
            <a:r>
              <a:rPr lang="en-US" altLang="zh-CN" sz="3200" dirty="0" smtClean="0"/>
              <a:t>D</a:t>
            </a:r>
            <a:r>
              <a:rPr lang="en-US" altLang="zh-CN" sz="3200" dirty="0"/>
              <a:t> </a:t>
            </a:r>
            <a:r>
              <a:rPr lang="en-US" altLang="zh-CN" sz="3200" dirty="0" smtClean="0"/>
              <a:t> </a:t>
            </a:r>
            <a:r>
              <a:rPr lang="zh-CN" altLang="zh-CN" sz="3200" dirty="0" smtClean="0"/>
              <a:t>考虑</a:t>
            </a:r>
            <a:r>
              <a:rPr lang="zh-CN" altLang="zh-CN" sz="3200" dirty="0"/>
              <a:t>去争取其他的顾客</a:t>
            </a:r>
            <a:r>
              <a:rPr lang="en-US" altLang="zh-CN" sz="3200" dirty="0"/>
              <a:t> </a:t>
            </a:r>
            <a:endParaRPr lang="zh-CN" altLang="en-US" sz="3600" b="1" dirty="0"/>
          </a:p>
        </p:txBody>
      </p:sp>
    </p:spTree>
    <p:extLst>
      <p:ext uri="{BB962C8B-B14F-4D97-AF65-F5344CB8AC3E}">
        <p14:creationId xmlns:p14="http://schemas.microsoft.com/office/powerpoint/2010/main" val="39291642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48"/>
            <a:ext cx="9144000" cy="6851904"/>
          </a:xfrm>
          <a:prstGeom prst="rect">
            <a:avLst/>
          </a:prstGeom>
        </p:spPr>
      </p:pic>
      <p:sp>
        <p:nvSpPr>
          <p:cNvPr id="5" name="TextBox 4"/>
          <p:cNvSpPr txBox="1"/>
          <p:nvPr/>
        </p:nvSpPr>
        <p:spPr>
          <a:xfrm>
            <a:off x="0" y="620688"/>
            <a:ext cx="9144000" cy="5016758"/>
          </a:xfrm>
          <a:prstGeom prst="rect">
            <a:avLst/>
          </a:prstGeom>
          <a:solidFill>
            <a:schemeClr val="bg1"/>
          </a:solidFill>
        </p:spPr>
        <p:txBody>
          <a:bodyPr wrap="square" rtlCol="0">
            <a:spAutoFit/>
          </a:bodyPr>
          <a:lstStyle/>
          <a:p>
            <a:r>
              <a:rPr lang="en-US" altLang="zh-CN" sz="3200" dirty="0"/>
              <a:t>5</a:t>
            </a:r>
            <a:r>
              <a:rPr lang="zh-CN" altLang="zh-CN" sz="3200" dirty="0"/>
              <a:t>． </a:t>
            </a:r>
            <a:r>
              <a:rPr lang="zh-CN" altLang="en-US" sz="3200" dirty="0" smtClean="0"/>
              <a:t>假设你</a:t>
            </a:r>
            <a:r>
              <a:rPr lang="zh-CN" altLang="zh-CN" sz="3200" dirty="0" smtClean="0"/>
              <a:t>是</a:t>
            </a:r>
            <a:r>
              <a:rPr lang="zh-CN" altLang="zh-CN" sz="3200" dirty="0"/>
              <a:t>一个经理，提倡在公司中不要搞种族歧视。一天您偶然听到有人正在开有关种族歧视的玩笑</a:t>
            </a:r>
            <a:r>
              <a:rPr lang="zh-CN" altLang="zh-CN" sz="3200" dirty="0" smtClean="0"/>
              <a:t>。</a:t>
            </a:r>
            <a:r>
              <a:rPr lang="zh-CN" altLang="en-US" sz="3200" dirty="0"/>
              <a:t>你</a:t>
            </a:r>
            <a:r>
              <a:rPr lang="zh-CN" altLang="zh-CN" sz="3200" dirty="0" smtClean="0"/>
              <a:t>会</a:t>
            </a:r>
            <a:r>
              <a:rPr lang="zh-CN" altLang="zh-CN" sz="3200" dirty="0"/>
              <a:t>怎么办呢？</a:t>
            </a:r>
            <a:r>
              <a:rPr lang="en-US" altLang="zh-CN" sz="3200" dirty="0"/>
              <a:t> </a:t>
            </a:r>
            <a:endParaRPr lang="en-US" altLang="zh-CN" sz="3200" dirty="0" smtClean="0"/>
          </a:p>
          <a:p>
            <a:r>
              <a:rPr lang="en-US" altLang="zh-CN" sz="3200" dirty="0"/>
              <a:t/>
            </a:r>
            <a:br>
              <a:rPr lang="en-US" altLang="zh-CN" sz="3200" dirty="0"/>
            </a:br>
            <a:r>
              <a:rPr lang="en-US" altLang="zh-CN" sz="3200" dirty="0"/>
              <a:t>A</a:t>
            </a:r>
            <a:r>
              <a:rPr lang="zh-CN" altLang="zh-CN" sz="3200" dirty="0"/>
              <a:t>． 不理它</a:t>
            </a:r>
            <a:r>
              <a:rPr lang="en-US" altLang="zh-CN" sz="3200" dirty="0"/>
              <a:t>--</a:t>
            </a:r>
            <a:r>
              <a:rPr lang="zh-CN" altLang="zh-CN" sz="3200" dirty="0"/>
              <a:t>这只是一个玩笑而已</a:t>
            </a:r>
            <a:r>
              <a:rPr lang="en-US" altLang="zh-CN" sz="3200" dirty="0"/>
              <a:t> </a:t>
            </a:r>
            <a:br>
              <a:rPr lang="en-US" altLang="zh-CN" sz="3200" dirty="0"/>
            </a:br>
            <a:r>
              <a:rPr lang="en-US" altLang="zh-CN" sz="3200" dirty="0"/>
              <a:t>B</a:t>
            </a:r>
            <a:r>
              <a:rPr lang="zh-CN" altLang="zh-CN" sz="3200" dirty="0"/>
              <a:t>． 把那人叫到办公室去，严厉斥责他一顿</a:t>
            </a:r>
            <a:r>
              <a:rPr lang="en-US" altLang="zh-CN" sz="3200" dirty="0"/>
              <a:t> </a:t>
            </a:r>
            <a:br>
              <a:rPr lang="en-US" altLang="zh-CN" sz="3200" dirty="0"/>
            </a:br>
            <a:r>
              <a:rPr lang="en-US" altLang="zh-CN" sz="3200" dirty="0"/>
              <a:t>C</a:t>
            </a:r>
            <a:r>
              <a:rPr lang="zh-CN" altLang="zh-CN" sz="3200" dirty="0"/>
              <a:t>． 当场大声告诉他，这种玩笑是不恰当的</a:t>
            </a:r>
            <a:r>
              <a:rPr lang="zh-CN" altLang="zh-CN" sz="3200" dirty="0" smtClean="0"/>
              <a:t>，</a:t>
            </a:r>
            <a:endParaRPr lang="en-US" altLang="zh-CN" sz="3200" dirty="0" smtClean="0"/>
          </a:p>
          <a:p>
            <a:r>
              <a:rPr lang="en-US" altLang="zh-CN" sz="3200" dirty="0" smtClean="0"/>
              <a:t>       </a:t>
            </a:r>
            <a:r>
              <a:rPr lang="zh-CN" altLang="zh-CN" sz="3200" dirty="0" smtClean="0"/>
              <a:t>在</a:t>
            </a:r>
            <a:r>
              <a:rPr lang="zh-CN" altLang="zh-CN" sz="3200" dirty="0"/>
              <a:t>您这里是不能容忍的</a:t>
            </a:r>
            <a:r>
              <a:rPr lang="en-US" altLang="zh-CN" sz="3200" dirty="0"/>
              <a:t> </a:t>
            </a:r>
            <a:br>
              <a:rPr lang="en-US" altLang="zh-CN" sz="3200" dirty="0"/>
            </a:br>
            <a:r>
              <a:rPr lang="en-US" altLang="zh-CN" sz="3200" dirty="0"/>
              <a:t>D</a:t>
            </a:r>
            <a:r>
              <a:rPr lang="zh-CN" altLang="zh-CN" sz="3200" dirty="0"/>
              <a:t>． 建议开玩笑的人去参加一个有关反对</a:t>
            </a:r>
            <a:r>
              <a:rPr lang="zh-CN" altLang="zh-CN" sz="3200" dirty="0" smtClean="0"/>
              <a:t>种族</a:t>
            </a:r>
            <a:endParaRPr lang="en-US" altLang="zh-CN" sz="3200" dirty="0" smtClean="0"/>
          </a:p>
          <a:p>
            <a:r>
              <a:rPr lang="en-US" altLang="zh-CN" sz="3200" dirty="0"/>
              <a:t> </a:t>
            </a:r>
            <a:r>
              <a:rPr lang="en-US" altLang="zh-CN" sz="3200" dirty="0" smtClean="0"/>
              <a:t>       </a:t>
            </a:r>
            <a:r>
              <a:rPr lang="zh-CN" altLang="zh-CN" sz="3200" dirty="0" smtClean="0"/>
              <a:t>歧视</a:t>
            </a:r>
            <a:r>
              <a:rPr lang="zh-CN" altLang="zh-CN" sz="3200" dirty="0"/>
              <a:t>的培训班</a:t>
            </a:r>
            <a:r>
              <a:rPr lang="en-US" altLang="zh-CN" sz="3200" dirty="0"/>
              <a:t> </a:t>
            </a:r>
            <a:endParaRPr lang="zh-CN" altLang="en-US" sz="3200" b="1" dirty="0"/>
          </a:p>
        </p:txBody>
      </p:sp>
    </p:spTree>
    <p:extLst>
      <p:ext uri="{BB962C8B-B14F-4D97-AF65-F5344CB8AC3E}">
        <p14:creationId xmlns:p14="http://schemas.microsoft.com/office/powerpoint/2010/main" val="392916426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48"/>
            <a:ext cx="9144000" cy="6851904"/>
          </a:xfrm>
          <a:prstGeom prst="rect">
            <a:avLst/>
          </a:prstGeom>
        </p:spPr>
      </p:pic>
      <p:sp>
        <p:nvSpPr>
          <p:cNvPr id="5" name="TextBox 4"/>
          <p:cNvSpPr txBox="1"/>
          <p:nvPr/>
        </p:nvSpPr>
        <p:spPr>
          <a:xfrm>
            <a:off x="0" y="620688"/>
            <a:ext cx="9144000" cy="5509200"/>
          </a:xfrm>
          <a:prstGeom prst="rect">
            <a:avLst/>
          </a:prstGeom>
          <a:solidFill>
            <a:schemeClr val="bg1"/>
          </a:solidFill>
        </p:spPr>
        <p:txBody>
          <a:bodyPr wrap="square" rtlCol="0">
            <a:spAutoFit/>
          </a:bodyPr>
          <a:lstStyle/>
          <a:p>
            <a:r>
              <a:rPr lang="en-US" altLang="zh-CN" sz="3200" dirty="0"/>
              <a:t>6</a:t>
            </a:r>
            <a:r>
              <a:rPr lang="zh-CN" altLang="zh-CN" sz="3200" dirty="0"/>
              <a:t>． </a:t>
            </a:r>
            <a:r>
              <a:rPr lang="zh-CN" altLang="en-US" sz="3200" dirty="0" smtClean="0"/>
              <a:t>你</a:t>
            </a:r>
            <a:r>
              <a:rPr lang="zh-CN" altLang="zh-CN" sz="3200" dirty="0" smtClean="0"/>
              <a:t>的</a:t>
            </a:r>
            <a:r>
              <a:rPr lang="zh-CN" altLang="zh-CN" sz="3200" dirty="0"/>
              <a:t>朋友开车时别人的车突然危险地抢到你们前面</a:t>
            </a:r>
            <a:r>
              <a:rPr lang="zh-CN" altLang="zh-CN" sz="3200" dirty="0" smtClean="0"/>
              <a:t>，</a:t>
            </a:r>
            <a:r>
              <a:rPr lang="zh-CN" altLang="en-US" sz="3200" dirty="0" smtClean="0"/>
              <a:t>你</a:t>
            </a:r>
            <a:r>
              <a:rPr lang="zh-CN" altLang="zh-CN" sz="3200" dirty="0" smtClean="0"/>
              <a:t>的</a:t>
            </a:r>
            <a:r>
              <a:rPr lang="zh-CN" altLang="zh-CN" sz="3200" dirty="0"/>
              <a:t>朋友勃然大怒，</a:t>
            </a:r>
            <a:r>
              <a:rPr lang="zh-CN" altLang="zh-CN" sz="3200" dirty="0" smtClean="0"/>
              <a:t>而</a:t>
            </a:r>
            <a:r>
              <a:rPr lang="zh-CN" altLang="en-US" sz="3200" dirty="0"/>
              <a:t>你</a:t>
            </a:r>
            <a:r>
              <a:rPr lang="zh-CN" altLang="zh-CN" sz="3200" dirty="0" smtClean="0"/>
              <a:t>试图</a:t>
            </a:r>
            <a:r>
              <a:rPr lang="zh-CN" altLang="zh-CN" sz="3200" dirty="0"/>
              <a:t>让他平静下来</a:t>
            </a:r>
            <a:r>
              <a:rPr lang="zh-CN" altLang="zh-CN" sz="3200" dirty="0" smtClean="0"/>
              <a:t>。</a:t>
            </a:r>
            <a:r>
              <a:rPr lang="zh-CN" altLang="en-US" sz="3200" dirty="0"/>
              <a:t>你</a:t>
            </a:r>
            <a:r>
              <a:rPr lang="zh-CN" altLang="zh-CN" sz="3200" dirty="0" smtClean="0"/>
              <a:t>会</a:t>
            </a:r>
            <a:r>
              <a:rPr lang="zh-CN" altLang="zh-CN" sz="3200" dirty="0"/>
              <a:t>怎么做呢？</a:t>
            </a:r>
            <a:r>
              <a:rPr lang="en-US" altLang="zh-CN" sz="3200" dirty="0"/>
              <a:t> </a:t>
            </a:r>
            <a:endParaRPr lang="en-US" altLang="zh-CN" sz="3200" dirty="0" smtClean="0"/>
          </a:p>
          <a:p>
            <a:r>
              <a:rPr lang="en-US" altLang="zh-CN" sz="3200" dirty="0"/>
              <a:t/>
            </a:r>
            <a:br>
              <a:rPr lang="en-US" altLang="zh-CN" sz="3200" dirty="0"/>
            </a:br>
            <a:r>
              <a:rPr lang="en-US" altLang="zh-CN" sz="3200" dirty="0" smtClean="0"/>
              <a:t>A  </a:t>
            </a:r>
            <a:r>
              <a:rPr lang="zh-CN" altLang="zh-CN" sz="3200" dirty="0" smtClean="0"/>
              <a:t>告诉</a:t>
            </a:r>
            <a:r>
              <a:rPr lang="zh-CN" altLang="zh-CN" sz="3200" dirty="0"/>
              <a:t>他忘掉它吧</a:t>
            </a:r>
            <a:r>
              <a:rPr lang="en-US" altLang="zh-CN" sz="3200" dirty="0"/>
              <a:t>--</a:t>
            </a:r>
            <a:r>
              <a:rPr lang="zh-CN" altLang="zh-CN" sz="3200" dirty="0"/>
              <a:t>现在没事了，这不是</a:t>
            </a:r>
            <a:r>
              <a:rPr lang="zh-CN" altLang="zh-CN" sz="3200" dirty="0" smtClean="0"/>
              <a:t>什么</a:t>
            </a:r>
            <a:endParaRPr lang="en-US" altLang="zh-CN" sz="3200" dirty="0" smtClean="0"/>
          </a:p>
          <a:p>
            <a:r>
              <a:rPr lang="en-US" altLang="zh-CN" sz="3200" dirty="0"/>
              <a:t> </a:t>
            </a:r>
            <a:r>
              <a:rPr lang="en-US" altLang="zh-CN" sz="3200" dirty="0" smtClean="0"/>
              <a:t>    </a:t>
            </a:r>
            <a:r>
              <a:rPr lang="zh-CN" altLang="zh-CN" sz="3200" dirty="0" smtClean="0"/>
              <a:t>大不了</a:t>
            </a:r>
            <a:r>
              <a:rPr lang="zh-CN" altLang="zh-CN" sz="3200" dirty="0"/>
              <a:t>的事</a:t>
            </a:r>
            <a:r>
              <a:rPr lang="en-US" altLang="zh-CN" sz="3200" dirty="0"/>
              <a:t> </a:t>
            </a:r>
            <a:br>
              <a:rPr lang="en-US" altLang="zh-CN" sz="3200" dirty="0"/>
            </a:br>
            <a:r>
              <a:rPr lang="en-US" altLang="zh-CN" sz="3200" dirty="0" smtClean="0"/>
              <a:t>B  </a:t>
            </a:r>
            <a:r>
              <a:rPr lang="zh-CN" altLang="zh-CN" sz="3200" dirty="0" smtClean="0"/>
              <a:t>放</a:t>
            </a:r>
            <a:r>
              <a:rPr lang="zh-CN" altLang="zh-CN" sz="3200" dirty="0"/>
              <a:t>一盘他喜欢听的磁带，转移他的注意力</a:t>
            </a:r>
            <a:r>
              <a:rPr lang="en-US" altLang="zh-CN" sz="3200" dirty="0"/>
              <a:t> </a:t>
            </a:r>
            <a:br>
              <a:rPr lang="en-US" altLang="zh-CN" sz="3200" dirty="0"/>
            </a:br>
            <a:r>
              <a:rPr lang="en-US" altLang="zh-CN" sz="3200" dirty="0" smtClean="0"/>
              <a:t>C</a:t>
            </a:r>
            <a:r>
              <a:rPr lang="zh-CN" altLang="zh-CN" sz="3200" dirty="0" smtClean="0"/>
              <a:t> </a:t>
            </a:r>
            <a:r>
              <a:rPr lang="en-US" altLang="zh-CN" sz="3200" dirty="0" smtClean="0"/>
              <a:t> </a:t>
            </a:r>
            <a:r>
              <a:rPr lang="zh-CN" altLang="zh-CN" sz="3200" dirty="0" smtClean="0"/>
              <a:t>一起</a:t>
            </a:r>
            <a:r>
              <a:rPr lang="zh-CN" altLang="zh-CN" sz="3200" dirty="0"/>
              <a:t>责骂那个司机，表示自己站在他那一边</a:t>
            </a:r>
            <a:r>
              <a:rPr lang="en-US" altLang="zh-CN" sz="3200" dirty="0"/>
              <a:t> </a:t>
            </a:r>
            <a:br>
              <a:rPr lang="en-US" altLang="zh-CN" sz="3200" dirty="0"/>
            </a:br>
            <a:r>
              <a:rPr lang="en-US" altLang="zh-CN" sz="3200" dirty="0" smtClean="0"/>
              <a:t>D  </a:t>
            </a:r>
            <a:r>
              <a:rPr lang="zh-CN" altLang="zh-CN" sz="3200" dirty="0" smtClean="0"/>
              <a:t>告诉</a:t>
            </a:r>
            <a:r>
              <a:rPr lang="zh-CN" altLang="zh-CN" sz="3200" dirty="0"/>
              <a:t>他您也曾有同样的经历，当时您也</a:t>
            </a:r>
            <a:r>
              <a:rPr lang="zh-CN" altLang="zh-CN" sz="3200" dirty="0" smtClean="0"/>
              <a:t>一样</a:t>
            </a:r>
            <a:endParaRPr lang="en-US" altLang="zh-CN" sz="3200" dirty="0" smtClean="0"/>
          </a:p>
          <a:p>
            <a:r>
              <a:rPr lang="en-US" altLang="zh-CN" sz="3200" dirty="0"/>
              <a:t> </a:t>
            </a:r>
            <a:r>
              <a:rPr lang="en-US" altLang="zh-CN" sz="3200" dirty="0" smtClean="0"/>
              <a:t>   </a:t>
            </a:r>
            <a:r>
              <a:rPr lang="zh-CN" altLang="zh-CN" sz="3200" dirty="0" smtClean="0"/>
              <a:t>气</a:t>
            </a:r>
            <a:r>
              <a:rPr lang="zh-CN" altLang="zh-CN" sz="3200" dirty="0"/>
              <a:t>得发疯，可是后来您看到那个司机出了</a:t>
            </a:r>
            <a:r>
              <a:rPr lang="zh-CN" altLang="zh-CN" sz="3200" dirty="0" smtClean="0"/>
              <a:t>车</a:t>
            </a:r>
            <a:endParaRPr lang="en-US" altLang="zh-CN" sz="3200" dirty="0" smtClean="0"/>
          </a:p>
          <a:p>
            <a:r>
              <a:rPr lang="en-US" altLang="zh-CN" sz="3200" dirty="0"/>
              <a:t> </a:t>
            </a:r>
            <a:r>
              <a:rPr lang="en-US" altLang="zh-CN" sz="3200" dirty="0" smtClean="0"/>
              <a:t>   </a:t>
            </a:r>
            <a:r>
              <a:rPr lang="zh-CN" altLang="zh-CN" sz="3200" dirty="0" smtClean="0"/>
              <a:t>祸</a:t>
            </a:r>
            <a:r>
              <a:rPr lang="zh-CN" altLang="zh-CN" sz="3200" dirty="0"/>
              <a:t>，被送到医院急救室</a:t>
            </a:r>
            <a:r>
              <a:rPr lang="en-US" altLang="zh-CN" sz="3200" dirty="0"/>
              <a:t> </a:t>
            </a:r>
            <a:endParaRPr lang="zh-CN" altLang="en-US" sz="3600" b="1" dirty="0"/>
          </a:p>
        </p:txBody>
      </p:sp>
    </p:spTree>
    <p:extLst>
      <p:ext uri="{BB962C8B-B14F-4D97-AF65-F5344CB8AC3E}">
        <p14:creationId xmlns:p14="http://schemas.microsoft.com/office/powerpoint/2010/main" val="392916426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48"/>
            <a:ext cx="9144000" cy="6851904"/>
          </a:xfrm>
          <a:prstGeom prst="rect">
            <a:avLst/>
          </a:prstGeom>
        </p:spPr>
      </p:pic>
      <p:sp>
        <p:nvSpPr>
          <p:cNvPr id="5" name="TextBox 4"/>
          <p:cNvSpPr txBox="1"/>
          <p:nvPr/>
        </p:nvSpPr>
        <p:spPr>
          <a:xfrm>
            <a:off x="0" y="620688"/>
            <a:ext cx="9144000" cy="4585871"/>
          </a:xfrm>
          <a:prstGeom prst="rect">
            <a:avLst/>
          </a:prstGeom>
          <a:solidFill>
            <a:schemeClr val="bg1"/>
          </a:solidFill>
        </p:spPr>
        <p:txBody>
          <a:bodyPr wrap="square" rtlCol="0">
            <a:spAutoFit/>
          </a:bodyPr>
          <a:lstStyle/>
          <a:p>
            <a:r>
              <a:rPr lang="en-US" altLang="zh-CN" sz="3600" dirty="0"/>
              <a:t>7</a:t>
            </a:r>
            <a:r>
              <a:rPr lang="zh-CN" altLang="zh-CN" sz="3200" dirty="0" smtClean="0"/>
              <a:t>．</a:t>
            </a:r>
            <a:r>
              <a:rPr lang="zh-CN" altLang="en-US" sz="3200" dirty="0"/>
              <a:t>你</a:t>
            </a:r>
            <a:r>
              <a:rPr lang="zh-CN" altLang="zh-CN" sz="3200" dirty="0" smtClean="0"/>
              <a:t>和</a:t>
            </a:r>
            <a:r>
              <a:rPr lang="zh-CN" altLang="zh-CN" sz="3200" dirty="0"/>
              <a:t>伴侣发生了争论，两人激烈地争吵；盛怒之下，互相进行人身攻击，虽然你们并不是真的想这样做。这时候，最好怎么办呢</a:t>
            </a:r>
            <a:r>
              <a:rPr lang="zh-CN" altLang="zh-CN" sz="3200" dirty="0" smtClean="0"/>
              <a:t>？</a:t>
            </a:r>
            <a:endParaRPr lang="en-US" altLang="zh-CN" sz="3200" dirty="0" smtClean="0"/>
          </a:p>
          <a:p>
            <a:r>
              <a:rPr lang="en-US" altLang="zh-CN" sz="3200" dirty="0"/>
              <a:t> </a:t>
            </a:r>
            <a:br>
              <a:rPr lang="en-US" altLang="zh-CN" sz="3200" dirty="0"/>
            </a:br>
            <a:r>
              <a:rPr lang="en-US" altLang="zh-CN" sz="3200" dirty="0" smtClean="0"/>
              <a:t>A</a:t>
            </a:r>
            <a:r>
              <a:rPr lang="en-US" altLang="zh-CN" sz="3200" dirty="0"/>
              <a:t> </a:t>
            </a:r>
            <a:r>
              <a:rPr lang="en-US" altLang="zh-CN" sz="3200" dirty="0" smtClean="0"/>
              <a:t> </a:t>
            </a:r>
            <a:r>
              <a:rPr lang="zh-CN" altLang="zh-CN" sz="3200" dirty="0" smtClean="0"/>
              <a:t>停止</a:t>
            </a:r>
            <a:r>
              <a:rPr lang="en-US" altLang="zh-CN" sz="3200" dirty="0"/>
              <a:t>20</a:t>
            </a:r>
            <a:r>
              <a:rPr lang="zh-CN" altLang="zh-CN" sz="3200" dirty="0"/>
              <a:t>分钟，然后继续争论</a:t>
            </a:r>
            <a:r>
              <a:rPr lang="en-US" altLang="zh-CN" sz="3200" dirty="0"/>
              <a:t> </a:t>
            </a:r>
            <a:br>
              <a:rPr lang="en-US" altLang="zh-CN" sz="3200" dirty="0"/>
            </a:br>
            <a:r>
              <a:rPr lang="en-US" altLang="zh-CN" sz="3200" dirty="0" smtClean="0"/>
              <a:t>B  </a:t>
            </a:r>
            <a:r>
              <a:rPr lang="zh-CN" altLang="zh-CN" sz="3200" dirty="0" smtClean="0"/>
              <a:t>停止</a:t>
            </a:r>
            <a:r>
              <a:rPr lang="zh-CN" altLang="zh-CN" sz="3200" dirty="0"/>
              <a:t>争吵</a:t>
            </a:r>
            <a:r>
              <a:rPr lang="en-US" altLang="zh-CN" sz="3200" dirty="0"/>
              <a:t>……</a:t>
            </a:r>
            <a:r>
              <a:rPr lang="zh-CN" altLang="zh-CN" sz="3200" dirty="0"/>
              <a:t>保持沉默，不管对方说什么</a:t>
            </a:r>
            <a:r>
              <a:rPr lang="en-US" altLang="zh-CN" sz="3200" dirty="0"/>
              <a:t> </a:t>
            </a:r>
            <a:br>
              <a:rPr lang="en-US" altLang="zh-CN" sz="3200" dirty="0"/>
            </a:br>
            <a:r>
              <a:rPr lang="en-US" altLang="zh-CN" sz="3200" dirty="0" smtClean="0"/>
              <a:t>C  </a:t>
            </a:r>
            <a:r>
              <a:rPr lang="zh-CN" altLang="zh-CN" sz="3200" dirty="0" smtClean="0"/>
              <a:t>向</a:t>
            </a:r>
            <a:r>
              <a:rPr lang="zh-CN" altLang="zh-CN" sz="3200" dirty="0"/>
              <a:t>对方说抱歉，并要求他（她）也向您道歉</a:t>
            </a:r>
            <a:r>
              <a:rPr lang="en-US" altLang="zh-CN" sz="3200" dirty="0"/>
              <a:t> </a:t>
            </a:r>
            <a:br>
              <a:rPr lang="en-US" altLang="zh-CN" sz="3200" dirty="0"/>
            </a:br>
            <a:r>
              <a:rPr lang="en-US" altLang="zh-CN" sz="3200" dirty="0" smtClean="0"/>
              <a:t>D</a:t>
            </a:r>
            <a:r>
              <a:rPr lang="en-US" altLang="zh-CN" sz="3200" dirty="0"/>
              <a:t> </a:t>
            </a:r>
            <a:r>
              <a:rPr lang="en-US" altLang="zh-CN" sz="3200" dirty="0" smtClean="0"/>
              <a:t> </a:t>
            </a:r>
            <a:r>
              <a:rPr lang="zh-CN" altLang="zh-CN" sz="3200" dirty="0" smtClean="0"/>
              <a:t>先</a:t>
            </a:r>
            <a:r>
              <a:rPr lang="zh-CN" altLang="zh-CN" sz="3200" dirty="0"/>
              <a:t>停一会儿，整理一下自己的想法，然后</a:t>
            </a:r>
            <a:r>
              <a:rPr lang="zh-CN" altLang="zh-CN" sz="3200" dirty="0" smtClean="0"/>
              <a:t>尽</a:t>
            </a:r>
            <a:endParaRPr lang="en-US" altLang="zh-CN" sz="3200" dirty="0" smtClean="0"/>
          </a:p>
          <a:p>
            <a:r>
              <a:rPr lang="en-US" altLang="zh-CN" sz="3200" dirty="0"/>
              <a:t> </a:t>
            </a:r>
            <a:r>
              <a:rPr lang="en-US" altLang="zh-CN" sz="3200" dirty="0" smtClean="0"/>
              <a:t>    </a:t>
            </a:r>
            <a:r>
              <a:rPr lang="zh-CN" altLang="zh-CN" sz="3200" dirty="0" smtClean="0"/>
              <a:t>可能</a:t>
            </a:r>
            <a:r>
              <a:rPr lang="zh-CN" altLang="zh-CN" sz="3200" dirty="0"/>
              <a:t>清楚地阐明自己的立场</a:t>
            </a:r>
            <a:r>
              <a:rPr lang="en-US" altLang="zh-CN" sz="3200" dirty="0"/>
              <a:t> </a:t>
            </a:r>
            <a:endParaRPr lang="zh-CN" altLang="en-US" sz="3200" b="1" dirty="0"/>
          </a:p>
        </p:txBody>
      </p:sp>
    </p:spTree>
    <p:extLst>
      <p:ext uri="{BB962C8B-B14F-4D97-AF65-F5344CB8AC3E}">
        <p14:creationId xmlns:p14="http://schemas.microsoft.com/office/powerpoint/2010/main" val="392916426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48"/>
            <a:ext cx="9144000" cy="6851904"/>
          </a:xfrm>
          <a:prstGeom prst="rect">
            <a:avLst/>
          </a:prstGeom>
        </p:spPr>
      </p:pic>
      <p:sp>
        <p:nvSpPr>
          <p:cNvPr id="5" name="TextBox 4"/>
          <p:cNvSpPr txBox="1"/>
          <p:nvPr/>
        </p:nvSpPr>
        <p:spPr>
          <a:xfrm>
            <a:off x="0" y="620688"/>
            <a:ext cx="9144000" cy="5509200"/>
          </a:xfrm>
          <a:prstGeom prst="rect">
            <a:avLst/>
          </a:prstGeom>
          <a:solidFill>
            <a:schemeClr val="bg1"/>
          </a:solidFill>
        </p:spPr>
        <p:txBody>
          <a:bodyPr wrap="square" rtlCol="0">
            <a:spAutoFit/>
          </a:bodyPr>
          <a:lstStyle/>
          <a:p>
            <a:r>
              <a:rPr lang="en-US" altLang="zh-CN" sz="3200" dirty="0"/>
              <a:t>8</a:t>
            </a:r>
            <a:r>
              <a:rPr lang="zh-CN" altLang="zh-CN" sz="3200" dirty="0" smtClean="0"/>
              <a:t>．</a:t>
            </a:r>
            <a:r>
              <a:rPr lang="zh-CN" altLang="en-US" sz="3200" dirty="0"/>
              <a:t>你</a:t>
            </a:r>
            <a:r>
              <a:rPr lang="zh-CN" altLang="zh-CN" sz="3200" dirty="0" smtClean="0"/>
              <a:t>被</a:t>
            </a:r>
            <a:r>
              <a:rPr lang="zh-CN" altLang="zh-CN" sz="3200" dirty="0"/>
              <a:t>分到一个单位当领导，想提出一些解决工作中烦难问题的好方法。这时候</a:t>
            </a:r>
            <a:r>
              <a:rPr lang="zh-CN" altLang="zh-CN" sz="3200" dirty="0" smtClean="0"/>
              <a:t>，</a:t>
            </a:r>
            <a:r>
              <a:rPr lang="zh-CN" altLang="en-US" sz="3200" dirty="0"/>
              <a:t>你</a:t>
            </a:r>
            <a:r>
              <a:rPr lang="zh-CN" altLang="zh-CN" sz="3200" dirty="0" smtClean="0"/>
              <a:t>第一</a:t>
            </a:r>
            <a:r>
              <a:rPr lang="zh-CN" altLang="zh-CN" sz="3200" dirty="0"/>
              <a:t>件要做的是什么呢？</a:t>
            </a:r>
            <a:r>
              <a:rPr lang="en-US" altLang="zh-CN" sz="3200" dirty="0"/>
              <a:t> </a:t>
            </a:r>
            <a:endParaRPr lang="en-US" altLang="zh-CN" sz="3200" dirty="0" smtClean="0"/>
          </a:p>
          <a:p>
            <a:endParaRPr lang="en-US" altLang="zh-CN" sz="3200" dirty="0" smtClean="0"/>
          </a:p>
          <a:p>
            <a:r>
              <a:rPr lang="en-US" altLang="zh-CN" sz="3200" dirty="0" smtClean="0"/>
              <a:t>A</a:t>
            </a:r>
            <a:r>
              <a:rPr lang="zh-CN" altLang="zh-CN" sz="3200" dirty="0"/>
              <a:t>．起草一个议事日程，以便充分利用和</a:t>
            </a:r>
            <a:r>
              <a:rPr lang="zh-CN" altLang="zh-CN" sz="3200" dirty="0" smtClean="0"/>
              <a:t>大家</a:t>
            </a:r>
            <a:endParaRPr lang="en-US" altLang="zh-CN" sz="3200" dirty="0" smtClean="0"/>
          </a:p>
          <a:p>
            <a:r>
              <a:rPr lang="en-US" altLang="zh-CN" sz="3200" dirty="0"/>
              <a:t> </a:t>
            </a:r>
            <a:r>
              <a:rPr lang="en-US" altLang="zh-CN" sz="3200" dirty="0" smtClean="0"/>
              <a:t>      </a:t>
            </a:r>
            <a:r>
              <a:rPr lang="zh-CN" altLang="zh-CN" sz="3200" dirty="0" smtClean="0"/>
              <a:t>在</a:t>
            </a:r>
            <a:r>
              <a:rPr lang="zh-CN" altLang="zh-CN" sz="3200" dirty="0"/>
              <a:t>一起讨论的时间</a:t>
            </a:r>
            <a:r>
              <a:rPr lang="en-US" altLang="zh-CN" sz="3200" dirty="0"/>
              <a:t> </a:t>
            </a:r>
            <a:br>
              <a:rPr lang="en-US" altLang="zh-CN" sz="3200" dirty="0"/>
            </a:br>
            <a:r>
              <a:rPr lang="en-US" altLang="zh-CN" sz="3200" dirty="0"/>
              <a:t>B</a:t>
            </a:r>
            <a:r>
              <a:rPr lang="zh-CN" altLang="zh-CN" sz="3200" dirty="0"/>
              <a:t>． 给人们一定的时间相互了解</a:t>
            </a:r>
            <a:r>
              <a:rPr lang="en-US" altLang="zh-CN" sz="3200" dirty="0"/>
              <a:t> </a:t>
            </a:r>
            <a:br>
              <a:rPr lang="en-US" altLang="zh-CN" sz="3200" dirty="0"/>
            </a:br>
            <a:r>
              <a:rPr lang="en-US" altLang="zh-CN" sz="3200" dirty="0"/>
              <a:t>C</a:t>
            </a:r>
            <a:r>
              <a:rPr lang="zh-CN" altLang="zh-CN" sz="3200" dirty="0"/>
              <a:t>． 让每一个人说出如何解决问题的想法</a:t>
            </a:r>
            <a:r>
              <a:rPr lang="en-US" altLang="zh-CN" sz="3200" dirty="0"/>
              <a:t> </a:t>
            </a:r>
            <a:br>
              <a:rPr lang="en-US" altLang="zh-CN" sz="3200" dirty="0"/>
            </a:br>
            <a:r>
              <a:rPr lang="en-US" altLang="zh-CN" sz="3200" dirty="0"/>
              <a:t>D</a:t>
            </a:r>
            <a:r>
              <a:rPr lang="zh-CN" altLang="zh-CN" sz="3200" dirty="0"/>
              <a:t>． 采用一种创造性地发表意见的形式，</a:t>
            </a:r>
            <a:r>
              <a:rPr lang="zh-CN" altLang="zh-CN" sz="3200" dirty="0" smtClean="0"/>
              <a:t>鼓励</a:t>
            </a:r>
            <a:endParaRPr lang="en-US" altLang="zh-CN" sz="3200" dirty="0" smtClean="0"/>
          </a:p>
          <a:p>
            <a:r>
              <a:rPr lang="en-US" altLang="zh-CN" sz="3200" dirty="0"/>
              <a:t> </a:t>
            </a:r>
            <a:r>
              <a:rPr lang="en-US" altLang="zh-CN" sz="3200" dirty="0" smtClean="0"/>
              <a:t>      </a:t>
            </a:r>
            <a:r>
              <a:rPr lang="zh-CN" altLang="zh-CN" sz="3200" dirty="0" smtClean="0"/>
              <a:t>每</a:t>
            </a:r>
            <a:r>
              <a:rPr lang="zh-CN" altLang="zh-CN" sz="3200" dirty="0"/>
              <a:t>一个人说出此时进入他脑子里的任何</a:t>
            </a:r>
            <a:r>
              <a:rPr lang="zh-CN" altLang="zh-CN" sz="3200" dirty="0" smtClean="0"/>
              <a:t>想</a:t>
            </a:r>
            <a:endParaRPr lang="en-US" altLang="zh-CN" sz="3200" dirty="0" smtClean="0"/>
          </a:p>
          <a:p>
            <a:r>
              <a:rPr lang="en-US" altLang="zh-CN" sz="3200" dirty="0"/>
              <a:t> </a:t>
            </a:r>
            <a:r>
              <a:rPr lang="en-US" altLang="zh-CN" sz="3200" dirty="0" smtClean="0"/>
              <a:t>      </a:t>
            </a:r>
            <a:r>
              <a:rPr lang="zh-CN" altLang="zh-CN" sz="3200" dirty="0" smtClean="0"/>
              <a:t>法</a:t>
            </a:r>
            <a:r>
              <a:rPr lang="zh-CN" altLang="zh-CN" sz="3200" dirty="0"/>
              <a:t>，而不管该想法有多疯狂</a:t>
            </a:r>
            <a:r>
              <a:rPr lang="en-US" altLang="zh-CN" sz="3200" dirty="0"/>
              <a:t> </a:t>
            </a:r>
            <a:endParaRPr lang="zh-CN" altLang="en-US" sz="3200" b="1" dirty="0"/>
          </a:p>
        </p:txBody>
      </p:sp>
    </p:spTree>
    <p:extLst>
      <p:ext uri="{BB962C8B-B14F-4D97-AF65-F5344CB8AC3E}">
        <p14:creationId xmlns:p14="http://schemas.microsoft.com/office/powerpoint/2010/main" val="392916426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48"/>
            <a:ext cx="9144000" cy="6851904"/>
          </a:xfrm>
          <a:prstGeom prst="rect">
            <a:avLst/>
          </a:prstGeom>
        </p:spPr>
      </p:pic>
      <p:sp>
        <p:nvSpPr>
          <p:cNvPr id="5" name="TextBox 4"/>
          <p:cNvSpPr txBox="1"/>
          <p:nvPr/>
        </p:nvSpPr>
        <p:spPr>
          <a:xfrm>
            <a:off x="0" y="620688"/>
            <a:ext cx="9144000" cy="6001643"/>
          </a:xfrm>
          <a:prstGeom prst="rect">
            <a:avLst/>
          </a:prstGeom>
          <a:solidFill>
            <a:schemeClr val="bg1"/>
          </a:solidFill>
        </p:spPr>
        <p:txBody>
          <a:bodyPr wrap="square" rtlCol="0">
            <a:spAutoFit/>
          </a:bodyPr>
          <a:lstStyle/>
          <a:p>
            <a:r>
              <a:rPr lang="en-US" altLang="zh-CN" sz="3200" dirty="0"/>
              <a:t>9</a:t>
            </a:r>
            <a:r>
              <a:rPr lang="zh-CN" altLang="zh-CN" sz="3200" dirty="0" smtClean="0"/>
              <a:t>．</a:t>
            </a:r>
            <a:r>
              <a:rPr lang="zh-CN" altLang="en-US" sz="3200" dirty="0"/>
              <a:t>你</a:t>
            </a:r>
            <a:r>
              <a:rPr lang="en-US" altLang="zh-CN" sz="3200" dirty="0" smtClean="0"/>
              <a:t>3</a:t>
            </a:r>
            <a:r>
              <a:rPr lang="zh-CN" altLang="zh-CN" sz="3200" dirty="0"/>
              <a:t>岁的儿子非常胆小，实际上，从他出生起就对陌生地方和陌生人有些神经过敏或者说有些恐惧</a:t>
            </a:r>
            <a:r>
              <a:rPr lang="zh-CN" altLang="zh-CN" sz="3200" dirty="0" smtClean="0"/>
              <a:t>。</a:t>
            </a:r>
            <a:r>
              <a:rPr lang="zh-CN" altLang="en-US" sz="3200" dirty="0"/>
              <a:t>你</a:t>
            </a:r>
            <a:r>
              <a:rPr lang="zh-CN" altLang="zh-CN" sz="3200" dirty="0" smtClean="0"/>
              <a:t>该</a:t>
            </a:r>
            <a:r>
              <a:rPr lang="zh-CN" altLang="zh-CN" sz="3200" dirty="0"/>
              <a:t>怎么办呢？</a:t>
            </a:r>
            <a:r>
              <a:rPr lang="en-US" altLang="zh-CN" sz="3200" dirty="0"/>
              <a:t> </a:t>
            </a:r>
            <a:endParaRPr lang="en-US" altLang="zh-CN" sz="3200" dirty="0" smtClean="0"/>
          </a:p>
          <a:p>
            <a:r>
              <a:rPr lang="en-US" altLang="zh-CN" sz="3200" dirty="0"/>
              <a:t/>
            </a:r>
            <a:br>
              <a:rPr lang="en-US" altLang="zh-CN" sz="3200" dirty="0"/>
            </a:br>
            <a:r>
              <a:rPr lang="en-US" altLang="zh-CN" sz="3200" dirty="0"/>
              <a:t>A</a:t>
            </a:r>
            <a:r>
              <a:rPr lang="zh-CN" altLang="zh-CN" sz="3200" dirty="0"/>
              <a:t>． 接受他具有害羞气质的事实，想办法让</a:t>
            </a:r>
            <a:r>
              <a:rPr lang="zh-CN" altLang="zh-CN" sz="3200" dirty="0" smtClean="0"/>
              <a:t>他</a:t>
            </a:r>
            <a:endParaRPr lang="en-US" altLang="zh-CN" sz="3200" dirty="0" smtClean="0"/>
          </a:p>
          <a:p>
            <a:r>
              <a:rPr lang="en-US" altLang="zh-CN" sz="3200" dirty="0"/>
              <a:t> </a:t>
            </a:r>
            <a:r>
              <a:rPr lang="en-US" altLang="zh-CN" sz="3200" dirty="0" smtClean="0"/>
              <a:t>      </a:t>
            </a:r>
            <a:r>
              <a:rPr lang="zh-CN" altLang="zh-CN" sz="3200" dirty="0" smtClean="0"/>
              <a:t>避开</a:t>
            </a:r>
            <a:r>
              <a:rPr lang="zh-CN" altLang="zh-CN" sz="3200" dirty="0"/>
              <a:t>他感到不安的环境</a:t>
            </a:r>
            <a:r>
              <a:rPr lang="en-US" altLang="zh-CN" sz="3200" dirty="0"/>
              <a:t> </a:t>
            </a:r>
            <a:br>
              <a:rPr lang="en-US" altLang="zh-CN" sz="3200" dirty="0"/>
            </a:br>
            <a:r>
              <a:rPr lang="en-US" altLang="zh-CN" sz="3200" dirty="0"/>
              <a:t>B</a:t>
            </a:r>
            <a:r>
              <a:rPr lang="zh-CN" altLang="zh-CN" sz="3200" dirty="0"/>
              <a:t>． 带他去看儿童精神科医生，寻求帮助</a:t>
            </a:r>
            <a:r>
              <a:rPr lang="en-US" altLang="zh-CN" sz="3200" dirty="0"/>
              <a:t> </a:t>
            </a:r>
            <a:br>
              <a:rPr lang="en-US" altLang="zh-CN" sz="3200" dirty="0"/>
            </a:br>
            <a:r>
              <a:rPr lang="en-US" altLang="zh-CN" sz="3200" dirty="0"/>
              <a:t>C</a:t>
            </a:r>
            <a:r>
              <a:rPr lang="zh-CN" altLang="zh-CN" sz="3200" dirty="0"/>
              <a:t>． 有目的地让他一下子接触许多人，带他</a:t>
            </a:r>
            <a:r>
              <a:rPr lang="zh-CN" altLang="zh-CN" sz="3200" dirty="0" smtClean="0"/>
              <a:t>到</a:t>
            </a:r>
            <a:endParaRPr lang="en-US" altLang="zh-CN" sz="3200" dirty="0" smtClean="0"/>
          </a:p>
          <a:p>
            <a:r>
              <a:rPr lang="en-US" altLang="zh-CN" sz="3200" dirty="0"/>
              <a:t> </a:t>
            </a:r>
            <a:r>
              <a:rPr lang="en-US" altLang="zh-CN" sz="3200" dirty="0" smtClean="0"/>
              <a:t>      </a:t>
            </a:r>
            <a:r>
              <a:rPr lang="zh-CN" altLang="zh-CN" sz="3200" dirty="0" smtClean="0"/>
              <a:t>各种</a:t>
            </a:r>
            <a:r>
              <a:rPr lang="zh-CN" altLang="zh-CN" sz="3200" dirty="0"/>
              <a:t>陌生的地方，克服他的恐惧心理</a:t>
            </a:r>
            <a:r>
              <a:rPr lang="en-US" altLang="zh-CN" sz="3200" dirty="0"/>
              <a:t> </a:t>
            </a:r>
            <a:br>
              <a:rPr lang="en-US" altLang="zh-CN" sz="3200" dirty="0"/>
            </a:br>
            <a:r>
              <a:rPr lang="en-US" altLang="zh-CN" sz="3200" dirty="0"/>
              <a:t>D</a:t>
            </a:r>
            <a:r>
              <a:rPr lang="zh-CN" altLang="zh-CN" sz="3200" dirty="0"/>
              <a:t>． 设计渐进的系列挑战性计划，每一个</a:t>
            </a:r>
            <a:r>
              <a:rPr lang="zh-CN" altLang="zh-CN" sz="3200" dirty="0" smtClean="0"/>
              <a:t>相对</a:t>
            </a:r>
            <a:endParaRPr lang="en-US" altLang="zh-CN" sz="3200" dirty="0" smtClean="0"/>
          </a:p>
          <a:p>
            <a:r>
              <a:rPr lang="en-US" altLang="zh-CN" sz="3200" dirty="0"/>
              <a:t> </a:t>
            </a:r>
            <a:r>
              <a:rPr lang="en-US" altLang="zh-CN" sz="3200" dirty="0" smtClean="0"/>
              <a:t>      </a:t>
            </a:r>
            <a:r>
              <a:rPr lang="zh-CN" altLang="zh-CN" sz="3200" dirty="0" smtClean="0"/>
              <a:t>来说</a:t>
            </a:r>
            <a:r>
              <a:rPr lang="zh-CN" altLang="zh-CN" sz="3200" dirty="0"/>
              <a:t>都是容易对付的，从而让他渐渐</a:t>
            </a:r>
            <a:r>
              <a:rPr lang="zh-CN" altLang="zh-CN" sz="3200" dirty="0" smtClean="0"/>
              <a:t>懂得</a:t>
            </a:r>
            <a:endParaRPr lang="en-US" altLang="zh-CN" sz="3200" dirty="0" smtClean="0"/>
          </a:p>
          <a:p>
            <a:r>
              <a:rPr lang="en-US" altLang="zh-CN" sz="3200" dirty="0"/>
              <a:t> </a:t>
            </a:r>
            <a:r>
              <a:rPr lang="en-US" altLang="zh-CN" sz="3200" dirty="0" smtClean="0"/>
              <a:t>       </a:t>
            </a:r>
            <a:r>
              <a:rPr lang="zh-CN" altLang="zh-CN" sz="3200" dirty="0" smtClean="0"/>
              <a:t>他</a:t>
            </a:r>
            <a:r>
              <a:rPr lang="zh-CN" altLang="zh-CN" sz="3200" dirty="0"/>
              <a:t>能够应付陌生的人和陌生的地方</a:t>
            </a:r>
            <a:r>
              <a:rPr lang="en-US" altLang="zh-CN" sz="3200" dirty="0"/>
              <a:t> </a:t>
            </a:r>
            <a:endParaRPr lang="zh-CN" altLang="en-US" sz="3200" b="1" dirty="0"/>
          </a:p>
        </p:txBody>
      </p:sp>
    </p:spTree>
    <p:extLst>
      <p:ext uri="{BB962C8B-B14F-4D97-AF65-F5344CB8AC3E}">
        <p14:creationId xmlns:p14="http://schemas.microsoft.com/office/powerpoint/2010/main" val="392916426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48"/>
            <a:ext cx="9144000" cy="6851904"/>
          </a:xfrm>
          <a:prstGeom prst="rect">
            <a:avLst/>
          </a:prstGeom>
        </p:spPr>
      </p:pic>
      <p:sp>
        <p:nvSpPr>
          <p:cNvPr id="5" name="TextBox 4"/>
          <p:cNvSpPr txBox="1"/>
          <p:nvPr/>
        </p:nvSpPr>
        <p:spPr>
          <a:xfrm>
            <a:off x="-36512" y="620688"/>
            <a:ext cx="9180512" cy="5016758"/>
          </a:xfrm>
          <a:prstGeom prst="rect">
            <a:avLst/>
          </a:prstGeom>
          <a:solidFill>
            <a:schemeClr val="bg1"/>
          </a:solidFill>
        </p:spPr>
        <p:txBody>
          <a:bodyPr wrap="square" rtlCol="0">
            <a:spAutoFit/>
          </a:bodyPr>
          <a:lstStyle/>
          <a:p>
            <a:r>
              <a:rPr lang="en-US" altLang="zh-CN" sz="3200" dirty="0"/>
              <a:t>10</a:t>
            </a:r>
            <a:r>
              <a:rPr lang="zh-CN" altLang="zh-CN" sz="3200" dirty="0"/>
              <a:t>．多年以来，您一起想重学一</a:t>
            </a:r>
            <a:r>
              <a:rPr lang="zh-CN" altLang="zh-CN" sz="3200" dirty="0" smtClean="0"/>
              <a:t>种</a:t>
            </a:r>
            <a:r>
              <a:rPr lang="zh-CN" altLang="en-US" sz="3200" dirty="0"/>
              <a:t>你</a:t>
            </a:r>
            <a:r>
              <a:rPr lang="zh-CN" altLang="zh-CN" sz="3200" dirty="0" smtClean="0"/>
              <a:t>在</a:t>
            </a:r>
            <a:r>
              <a:rPr lang="zh-CN" altLang="zh-CN" sz="3200" dirty="0"/>
              <a:t>儿时学过的乐器，而现在只是为了娱乐</a:t>
            </a:r>
            <a:r>
              <a:rPr lang="zh-CN" altLang="zh-CN" sz="3200" dirty="0" smtClean="0"/>
              <a:t>，</a:t>
            </a:r>
            <a:r>
              <a:rPr lang="zh-CN" altLang="en-US" sz="3200" dirty="0"/>
              <a:t>你</a:t>
            </a:r>
            <a:r>
              <a:rPr lang="zh-CN" altLang="zh-CN" sz="3200" dirty="0" smtClean="0"/>
              <a:t>又</a:t>
            </a:r>
            <a:r>
              <a:rPr lang="zh-CN" altLang="zh-CN" sz="3200" dirty="0"/>
              <a:t>开始学了</a:t>
            </a:r>
            <a:r>
              <a:rPr lang="zh-CN" altLang="zh-CN" sz="3200" dirty="0" smtClean="0"/>
              <a:t>。</a:t>
            </a:r>
            <a:r>
              <a:rPr lang="zh-CN" altLang="en-US" sz="3200" dirty="0"/>
              <a:t>你</a:t>
            </a:r>
            <a:r>
              <a:rPr lang="zh-CN" altLang="zh-CN" sz="3200" dirty="0" smtClean="0"/>
              <a:t>想</a:t>
            </a:r>
            <a:r>
              <a:rPr lang="zh-CN" altLang="zh-CN" sz="3200" dirty="0"/>
              <a:t>最有效的利用时间</a:t>
            </a:r>
            <a:r>
              <a:rPr lang="zh-CN" altLang="zh-CN" sz="3200" dirty="0" smtClean="0"/>
              <a:t>。</a:t>
            </a:r>
            <a:r>
              <a:rPr lang="zh-CN" altLang="en-US" sz="3200" dirty="0"/>
              <a:t>你</a:t>
            </a:r>
            <a:r>
              <a:rPr lang="zh-CN" altLang="zh-CN" sz="3200" dirty="0" smtClean="0"/>
              <a:t>该</a:t>
            </a:r>
            <a:r>
              <a:rPr lang="zh-CN" altLang="zh-CN" sz="3200" dirty="0"/>
              <a:t>怎么做呢</a:t>
            </a:r>
            <a:r>
              <a:rPr lang="zh-CN" altLang="zh-CN" sz="3200" dirty="0" smtClean="0"/>
              <a:t>？</a:t>
            </a:r>
            <a:endParaRPr lang="en-US" altLang="zh-CN" sz="3200" dirty="0" smtClean="0"/>
          </a:p>
          <a:p>
            <a:r>
              <a:rPr lang="en-US" altLang="zh-CN" sz="3200" dirty="0"/>
              <a:t> </a:t>
            </a:r>
            <a:br>
              <a:rPr lang="en-US" altLang="zh-CN" sz="3200" dirty="0"/>
            </a:br>
            <a:r>
              <a:rPr lang="en-US" altLang="zh-CN" sz="3200" dirty="0"/>
              <a:t>A</a:t>
            </a:r>
            <a:r>
              <a:rPr lang="zh-CN" altLang="zh-CN" sz="3200" dirty="0"/>
              <a:t>． 每天坚持严格的练习</a:t>
            </a:r>
            <a:r>
              <a:rPr lang="en-US" altLang="zh-CN" sz="3200" dirty="0"/>
              <a:t> </a:t>
            </a:r>
            <a:br>
              <a:rPr lang="en-US" altLang="zh-CN" sz="3200" dirty="0"/>
            </a:br>
            <a:r>
              <a:rPr lang="en-US" altLang="zh-CN" sz="3200" dirty="0"/>
              <a:t>B</a:t>
            </a:r>
            <a:r>
              <a:rPr lang="zh-CN" altLang="zh-CN" sz="3200" dirty="0"/>
              <a:t>． 选择能稍微扩展能力的有针对性的曲子</a:t>
            </a:r>
            <a:r>
              <a:rPr lang="zh-CN" altLang="zh-CN" sz="3200" dirty="0" smtClean="0"/>
              <a:t>去</a:t>
            </a:r>
            <a:endParaRPr lang="en-US" altLang="zh-CN" sz="3200" dirty="0" smtClean="0"/>
          </a:p>
          <a:p>
            <a:r>
              <a:rPr lang="en-US" altLang="zh-CN" sz="3200" dirty="0"/>
              <a:t> </a:t>
            </a:r>
            <a:r>
              <a:rPr lang="en-US" altLang="zh-CN" sz="3200" dirty="0" smtClean="0"/>
              <a:t>       </a:t>
            </a:r>
            <a:r>
              <a:rPr lang="zh-CN" altLang="zh-CN" sz="3200" dirty="0" smtClean="0"/>
              <a:t>练习</a:t>
            </a:r>
            <a:r>
              <a:rPr lang="en-US" altLang="zh-CN" sz="3200" dirty="0"/>
              <a:t> </a:t>
            </a:r>
            <a:br>
              <a:rPr lang="en-US" altLang="zh-CN" sz="3200" dirty="0"/>
            </a:br>
            <a:r>
              <a:rPr lang="en-US" altLang="zh-CN" sz="3200" dirty="0"/>
              <a:t>C</a:t>
            </a:r>
            <a:r>
              <a:rPr lang="zh-CN" altLang="zh-CN" sz="3200" dirty="0"/>
              <a:t>． 只有当自己有情绪的时候才去练习</a:t>
            </a:r>
            <a:r>
              <a:rPr lang="en-US" altLang="zh-CN" sz="3200" dirty="0"/>
              <a:t> </a:t>
            </a:r>
            <a:br>
              <a:rPr lang="en-US" altLang="zh-CN" sz="3200" dirty="0"/>
            </a:br>
            <a:r>
              <a:rPr lang="en-US" altLang="zh-CN" sz="3200" dirty="0"/>
              <a:t>D</a:t>
            </a:r>
            <a:r>
              <a:rPr lang="zh-CN" altLang="zh-CN" sz="3200" dirty="0"/>
              <a:t>． 选择远远超出您的能力但通过勤奋的</a:t>
            </a:r>
            <a:r>
              <a:rPr lang="zh-CN" altLang="zh-CN" sz="3200" dirty="0" smtClean="0"/>
              <a:t>努力</a:t>
            </a:r>
            <a:endParaRPr lang="en-US" altLang="zh-CN" sz="3200" dirty="0" smtClean="0"/>
          </a:p>
          <a:p>
            <a:r>
              <a:rPr lang="en-US" altLang="zh-CN" sz="3200" dirty="0"/>
              <a:t> </a:t>
            </a:r>
            <a:r>
              <a:rPr lang="en-US" altLang="zh-CN" sz="3200" dirty="0" smtClean="0"/>
              <a:t>       </a:t>
            </a:r>
            <a:r>
              <a:rPr lang="zh-CN" altLang="zh-CN" sz="3200" dirty="0" smtClean="0"/>
              <a:t>能</a:t>
            </a:r>
            <a:r>
              <a:rPr lang="zh-CN" altLang="zh-CN" sz="3200" dirty="0"/>
              <a:t>掌握的乐曲去练习</a:t>
            </a:r>
            <a:r>
              <a:rPr lang="en-US" altLang="zh-CN" sz="3200" dirty="0"/>
              <a:t> </a:t>
            </a:r>
            <a:endParaRPr lang="zh-CN" altLang="en-US" sz="3200" b="1" dirty="0"/>
          </a:p>
        </p:txBody>
      </p:sp>
    </p:spTree>
    <p:extLst>
      <p:ext uri="{BB962C8B-B14F-4D97-AF65-F5344CB8AC3E}">
        <p14:creationId xmlns:p14="http://schemas.microsoft.com/office/powerpoint/2010/main" val="392916426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48"/>
            <a:ext cx="9144000" cy="6851904"/>
          </a:xfrm>
          <a:prstGeom prst="rect">
            <a:avLst/>
          </a:prstGeom>
        </p:spPr>
      </p:pic>
      <p:sp>
        <p:nvSpPr>
          <p:cNvPr id="5" name="TextBox 4"/>
          <p:cNvSpPr txBox="1"/>
          <p:nvPr/>
        </p:nvSpPr>
        <p:spPr>
          <a:xfrm>
            <a:off x="683568" y="188640"/>
            <a:ext cx="8208912" cy="6186309"/>
          </a:xfrm>
          <a:prstGeom prst="rect">
            <a:avLst/>
          </a:prstGeom>
          <a:solidFill>
            <a:schemeClr val="bg1"/>
          </a:solidFill>
        </p:spPr>
        <p:txBody>
          <a:bodyPr wrap="square" rtlCol="0">
            <a:spAutoFit/>
          </a:bodyPr>
          <a:lstStyle/>
          <a:p>
            <a:r>
              <a:rPr lang="zh-CN" altLang="en-US" sz="3600" dirty="0" smtClean="0"/>
              <a:t>测试题满分</a:t>
            </a:r>
            <a:r>
              <a:rPr lang="en-US" altLang="zh-CN" sz="3600" dirty="0" smtClean="0"/>
              <a:t>200</a:t>
            </a:r>
            <a:r>
              <a:rPr lang="zh-CN" altLang="en-US" sz="3600" dirty="0" smtClean="0"/>
              <a:t>分，具体每题分值如下：</a:t>
            </a:r>
            <a:endParaRPr lang="en-US" altLang="zh-CN" sz="3600" dirty="0" smtClean="0"/>
          </a:p>
          <a:p>
            <a:pPr marL="742950" indent="-742950">
              <a:buAutoNum type="arabicPlain"/>
            </a:pPr>
            <a:r>
              <a:rPr lang="en-US" altLang="zh-CN" sz="3600" dirty="0" smtClean="0"/>
              <a:t>A=20</a:t>
            </a:r>
            <a:r>
              <a:rPr lang="zh-CN" altLang="zh-CN" sz="3600" dirty="0"/>
              <a:t>，</a:t>
            </a:r>
            <a:r>
              <a:rPr lang="en-US" altLang="zh-CN" sz="3600" dirty="0"/>
              <a:t>B=20</a:t>
            </a:r>
            <a:r>
              <a:rPr lang="zh-CN" altLang="zh-CN" sz="3600" dirty="0"/>
              <a:t>，</a:t>
            </a:r>
            <a:r>
              <a:rPr lang="en-US" altLang="zh-CN" sz="3600" dirty="0"/>
              <a:t>C=20</a:t>
            </a:r>
            <a:r>
              <a:rPr lang="zh-CN" altLang="zh-CN" sz="3600" dirty="0"/>
              <a:t>，</a:t>
            </a:r>
            <a:r>
              <a:rPr lang="en-US" altLang="zh-CN" sz="3600" dirty="0" smtClean="0"/>
              <a:t>D=0</a:t>
            </a:r>
          </a:p>
          <a:p>
            <a:pPr marL="742950" indent="-742950">
              <a:buAutoNum type="arabicPlain"/>
            </a:pPr>
            <a:r>
              <a:rPr lang="en-US" altLang="zh-CN" sz="3600" dirty="0"/>
              <a:t>A=0</a:t>
            </a:r>
            <a:r>
              <a:rPr lang="zh-CN" altLang="zh-CN" sz="3600" dirty="0" smtClean="0"/>
              <a:t>，</a:t>
            </a:r>
            <a:r>
              <a:rPr lang="en-US" altLang="zh-CN" sz="3600" dirty="0" smtClean="0"/>
              <a:t>  B=20</a:t>
            </a:r>
            <a:r>
              <a:rPr lang="zh-CN" altLang="zh-CN" sz="3600" dirty="0"/>
              <a:t>，</a:t>
            </a:r>
            <a:r>
              <a:rPr lang="en-US" altLang="zh-CN" sz="3600" dirty="0"/>
              <a:t>C=0</a:t>
            </a:r>
            <a:r>
              <a:rPr lang="zh-CN" altLang="zh-CN" sz="3600" dirty="0" smtClean="0"/>
              <a:t>，</a:t>
            </a:r>
            <a:r>
              <a:rPr lang="en-US" altLang="zh-CN" sz="3600" dirty="0" smtClean="0"/>
              <a:t>  D=0</a:t>
            </a:r>
          </a:p>
          <a:p>
            <a:pPr marL="742950" indent="-742950">
              <a:buAutoNum type="arabicPlain"/>
            </a:pPr>
            <a:r>
              <a:rPr lang="en-US" altLang="zh-CN" sz="3600" dirty="0"/>
              <a:t>A=20</a:t>
            </a:r>
            <a:r>
              <a:rPr lang="zh-CN" altLang="zh-CN" sz="3600" dirty="0"/>
              <a:t>，</a:t>
            </a:r>
            <a:r>
              <a:rPr lang="en-US" altLang="zh-CN" sz="3600" dirty="0"/>
              <a:t>B=0</a:t>
            </a:r>
            <a:r>
              <a:rPr lang="zh-CN" altLang="zh-CN" sz="3600" dirty="0" smtClean="0"/>
              <a:t>，</a:t>
            </a:r>
            <a:r>
              <a:rPr lang="en-US" altLang="zh-CN" sz="3600" dirty="0" smtClean="0"/>
              <a:t>  C=20</a:t>
            </a:r>
            <a:r>
              <a:rPr lang="zh-CN" altLang="zh-CN" sz="3600" dirty="0"/>
              <a:t>，</a:t>
            </a:r>
            <a:r>
              <a:rPr lang="en-US" altLang="zh-CN" sz="3600" dirty="0" smtClean="0"/>
              <a:t>D=0</a:t>
            </a:r>
          </a:p>
          <a:p>
            <a:pPr marL="742950" indent="-742950">
              <a:buAutoNum type="arabicPlain"/>
            </a:pPr>
            <a:r>
              <a:rPr lang="en-US" altLang="zh-CN" sz="3600" dirty="0"/>
              <a:t>A=0</a:t>
            </a:r>
            <a:r>
              <a:rPr lang="zh-CN" altLang="zh-CN" sz="3600" dirty="0" smtClean="0"/>
              <a:t>，</a:t>
            </a:r>
            <a:r>
              <a:rPr lang="en-US" altLang="zh-CN" sz="3600" dirty="0" smtClean="0"/>
              <a:t>  B=0</a:t>
            </a:r>
            <a:r>
              <a:rPr lang="zh-CN" altLang="zh-CN" sz="3600" dirty="0" smtClean="0"/>
              <a:t>，</a:t>
            </a:r>
            <a:r>
              <a:rPr lang="en-US" altLang="zh-CN" sz="3600" dirty="0" smtClean="0"/>
              <a:t>  C=20</a:t>
            </a:r>
            <a:r>
              <a:rPr lang="zh-CN" altLang="zh-CN" sz="3600" dirty="0"/>
              <a:t>，</a:t>
            </a:r>
            <a:r>
              <a:rPr lang="en-US" altLang="zh-CN" sz="3600" dirty="0" smtClean="0"/>
              <a:t>D=0</a:t>
            </a:r>
          </a:p>
          <a:p>
            <a:pPr marL="742950" indent="-742950">
              <a:buAutoNum type="arabicPlain"/>
            </a:pPr>
            <a:r>
              <a:rPr lang="en-US" altLang="zh-CN" sz="3600" dirty="0"/>
              <a:t>A=0</a:t>
            </a:r>
            <a:r>
              <a:rPr lang="zh-CN" altLang="zh-CN" sz="3600" dirty="0" smtClean="0"/>
              <a:t>，</a:t>
            </a:r>
            <a:r>
              <a:rPr lang="en-US" altLang="zh-CN" sz="3600" dirty="0" smtClean="0"/>
              <a:t>  B=0</a:t>
            </a:r>
            <a:r>
              <a:rPr lang="zh-CN" altLang="zh-CN" sz="3600" dirty="0" smtClean="0"/>
              <a:t>，</a:t>
            </a:r>
            <a:r>
              <a:rPr lang="en-US" altLang="zh-CN" sz="3600" dirty="0" smtClean="0"/>
              <a:t>  C=20</a:t>
            </a:r>
            <a:r>
              <a:rPr lang="zh-CN" altLang="zh-CN" sz="3600" dirty="0"/>
              <a:t>，</a:t>
            </a:r>
            <a:r>
              <a:rPr lang="en-US" altLang="zh-CN" sz="3600" dirty="0" smtClean="0"/>
              <a:t>D=0</a:t>
            </a:r>
          </a:p>
          <a:p>
            <a:pPr marL="742950" indent="-742950">
              <a:buAutoNum type="arabicPlain"/>
            </a:pPr>
            <a:r>
              <a:rPr lang="en-US" altLang="zh-CN" sz="3600" dirty="0"/>
              <a:t>A=0</a:t>
            </a:r>
            <a:r>
              <a:rPr lang="zh-CN" altLang="zh-CN" sz="3600" dirty="0" smtClean="0"/>
              <a:t>，</a:t>
            </a:r>
            <a:r>
              <a:rPr lang="en-US" altLang="zh-CN" sz="3600" dirty="0" smtClean="0"/>
              <a:t>  B=5</a:t>
            </a:r>
            <a:r>
              <a:rPr lang="zh-CN" altLang="zh-CN" sz="3600" dirty="0" smtClean="0"/>
              <a:t>，</a:t>
            </a:r>
            <a:r>
              <a:rPr lang="en-US" altLang="zh-CN" sz="3600" dirty="0" smtClean="0"/>
              <a:t>  C=5</a:t>
            </a:r>
            <a:r>
              <a:rPr lang="zh-CN" altLang="zh-CN" sz="3600" dirty="0" smtClean="0"/>
              <a:t>，</a:t>
            </a:r>
            <a:r>
              <a:rPr lang="en-US" altLang="zh-CN" sz="3600" dirty="0" smtClean="0"/>
              <a:t>  D=20</a:t>
            </a:r>
          </a:p>
          <a:p>
            <a:pPr marL="742950" indent="-742950">
              <a:buAutoNum type="arabicPlain"/>
            </a:pPr>
            <a:r>
              <a:rPr lang="en-US" altLang="zh-CN" sz="3600" dirty="0"/>
              <a:t>A=20</a:t>
            </a:r>
            <a:r>
              <a:rPr lang="zh-CN" altLang="zh-CN" sz="3600" dirty="0"/>
              <a:t>，</a:t>
            </a:r>
            <a:r>
              <a:rPr lang="en-US" altLang="zh-CN" sz="3600" dirty="0"/>
              <a:t>B=0</a:t>
            </a:r>
            <a:r>
              <a:rPr lang="zh-CN" altLang="zh-CN" sz="3600" dirty="0" smtClean="0"/>
              <a:t>，</a:t>
            </a:r>
            <a:r>
              <a:rPr lang="en-US" altLang="zh-CN" sz="3600" dirty="0" smtClean="0"/>
              <a:t>  C=0</a:t>
            </a:r>
            <a:r>
              <a:rPr lang="zh-CN" altLang="zh-CN" sz="3600" dirty="0" smtClean="0"/>
              <a:t>，</a:t>
            </a:r>
            <a:r>
              <a:rPr lang="en-US" altLang="zh-CN" sz="3600" dirty="0" smtClean="0"/>
              <a:t>  D=0</a:t>
            </a:r>
          </a:p>
          <a:p>
            <a:pPr marL="742950" indent="-742950">
              <a:buAutoNum type="arabicPlain"/>
            </a:pPr>
            <a:r>
              <a:rPr lang="en-US" altLang="zh-CN" sz="3600" dirty="0"/>
              <a:t>A=0</a:t>
            </a:r>
            <a:r>
              <a:rPr lang="zh-CN" altLang="zh-CN" sz="3600" dirty="0" smtClean="0"/>
              <a:t>，</a:t>
            </a:r>
            <a:r>
              <a:rPr lang="en-US" altLang="zh-CN" sz="3600" dirty="0" smtClean="0"/>
              <a:t>  B=20</a:t>
            </a:r>
            <a:r>
              <a:rPr lang="zh-CN" altLang="zh-CN" sz="3600" dirty="0"/>
              <a:t>，</a:t>
            </a:r>
            <a:r>
              <a:rPr lang="en-US" altLang="zh-CN" sz="3600" dirty="0"/>
              <a:t>C=0</a:t>
            </a:r>
            <a:r>
              <a:rPr lang="zh-CN" altLang="zh-CN" sz="3600" dirty="0" smtClean="0"/>
              <a:t>，</a:t>
            </a:r>
            <a:r>
              <a:rPr lang="en-US" altLang="zh-CN" sz="3600" dirty="0" smtClean="0"/>
              <a:t>  D=0</a:t>
            </a:r>
          </a:p>
          <a:p>
            <a:pPr marL="742950" indent="-742950">
              <a:buAutoNum type="arabicPlain"/>
            </a:pPr>
            <a:r>
              <a:rPr lang="en-US" altLang="zh-CN" sz="3600" dirty="0"/>
              <a:t>A=0</a:t>
            </a:r>
            <a:r>
              <a:rPr lang="zh-CN" altLang="zh-CN" sz="3600" dirty="0" smtClean="0"/>
              <a:t>，</a:t>
            </a:r>
            <a:r>
              <a:rPr lang="en-US" altLang="zh-CN" sz="3600" dirty="0" smtClean="0"/>
              <a:t>  B=5</a:t>
            </a:r>
            <a:r>
              <a:rPr lang="zh-CN" altLang="zh-CN" sz="3600" dirty="0" smtClean="0"/>
              <a:t>，</a:t>
            </a:r>
            <a:r>
              <a:rPr lang="en-US" altLang="zh-CN" sz="3600" dirty="0" smtClean="0"/>
              <a:t>  C=0</a:t>
            </a:r>
            <a:r>
              <a:rPr lang="zh-CN" altLang="zh-CN" sz="3600" dirty="0" smtClean="0"/>
              <a:t>，</a:t>
            </a:r>
            <a:r>
              <a:rPr lang="en-US" altLang="zh-CN" sz="3600" dirty="0" smtClean="0"/>
              <a:t>  D=20</a:t>
            </a:r>
          </a:p>
          <a:p>
            <a:pPr marL="742950" indent="-742950">
              <a:buAutoNum type="arabicPlain"/>
            </a:pPr>
            <a:r>
              <a:rPr lang="en-US" altLang="zh-CN" sz="3600" dirty="0"/>
              <a:t>A=0</a:t>
            </a:r>
            <a:r>
              <a:rPr lang="zh-CN" altLang="zh-CN" sz="3600" dirty="0" smtClean="0"/>
              <a:t>，</a:t>
            </a:r>
            <a:r>
              <a:rPr lang="en-US" altLang="zh-CN" sz="3600" dirty="0" smtClean="0"/>
              <a:t>  B=20</a:t>
            </a:r>
            <a:r>
              <a:rPr lang="zh-CN" altLang="zh-CN" sz="3600" dirty="0"/>
              <a:t>，</a:t>
            </a:r>
            <a:r>
              <a:rPr lang="en-US" altLang="zh-CN" sz="3600" dirty="0"/>
              <a:t>C=0</a:t>
            </a:r>
            <a:r>
              <a:rPr lang="zh-CN" altLang="zh-CN" sz="3600" dirty="0" smtClean="0"/>
              <a:t>，</a:t>
            </a:r>
            <a:r>
              <a:rPr lang="en-US" altLang="zh-CN" sz="3600" dirty="0" smtClean="0"/>
              <a:t>  D=0</a:t>
            </a:r>
            <a:endParaRPr lang="zh-CN" altLang="en-US" sz="3600" b="1" dirty="0"/>
          </a:p>
        </p:txBody>
      </p:sp>
    </p:spTree>
    <p:extLst>
      <p:ext uri="{BB962C8B-B14F-4D97-AF65-F5344CB8AC3E}">
        <p14:creationId xmlns:p14="http://schemas.microsoft.com/office/powerpoint/2010/main" val="109001303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48"/>
            <a:ext cx="9144000" cy="6851904"/>
          </a:xfrm>
          <a:prstGeom prst="rect">
            <a:avLst/>
          </a:prstGeom>
        </p:spPr>
      </p:pic>
      <p:sp>
        <p:nvSpPr>
          <p:cNvPr id="6" name="矩形 5"/>
          <p:cNvSpPr/>
          <p:nvPr/>
        </p:nvSpPr>
        <p:spPr>
          <a:xfrm>
            <a:off x="1499082" y="2681044"/>
            <a:ext cx="6131808" cy="1107996"/>
          </a:xfrm>
          <a:prstGeom prst="rect">
            <a:avLst/>
          </a:prstGeom>
          <a:noFill/>
        </p:spPr>
        <p:txBody>
          <a:bodyPr wrap="none" lIns="91440" tIns="45720" rIns="91440" bIns="45720">
            <a:spAutoFit/>
          </a:bodyPr>
          <a:lstStyle/>
          <a:p>
            <a:pPr algn="ctr"/>
            <a:r>
              <a:rPr lang="zh-CN" altLang="en-US" sz="66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你得了多少分？</a:t>
            </a:r>
            <a:endParaRPr lang="en-US" altLang="zh-CN" sz="66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extLst>
      <p:ext uri="{BB962C8B-B14F-4D97-AF65-F5344CB8AC3E}">
        <p14:creationId xmlns:p14="http://schemas.microsoft.com/office/powerpoint/2010/main" val="74806830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48"/>
            <a:ext cx="9144000" cy="6851904"/>
          </a:xfrm>
          <a:prstGeom prst="rect">
            <a:avLst/>
          </a:prstGeom>
        </p:spPr>
      </p:pic>
      <p:sp>
        <p:nvSpPr>
          <p:cNvPr id="5" name="矩形 4"/>
          <p:cNvSpPr/>
          <p:nvPr/>
        </p:nvSpPr>
        <p:spPr>
          <a:xfrm>
            <a:off x="611560" y="404664"/>
            <a:ext cx="8208912" cy="4616648"/>
          </a:xfrm>
          <a:prstGeom prst="rect">
            <a:avLst/>
          </a:prstGeom>
          <a:noFill/>
        </p:spPr>
        <p:txBody>
          <a:bodyPr wrap="square" lIns="91440" tIns="45720" rIns="91440" bIns="45720">
            <a:spAutoFit/>
          </a:bodyPr>
          <a:lstStyle/>
          <a:p>
            <a:pPr algn="ctr"/>
            <a:r>
              <a:rPr lang="zh-CN" altLang="en-US" sz="54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这就是传说中的</a:t>
            </a:r>
            <a:r>
              <a:rPr lang="en-US" altLang="zh-CN" sz="54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EQ</a:t>
            </a:r>
            <a:r>
              <a:rPr lang="zh-CN" altLang="en-US" sz="54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（情商）</a:t>
            </a:r>
            <a:endParaRPr lang="en-US" altLang="zh-CN" sz="54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a:p>
            <a:r>
              <a:rPr lang="en-US" altLang="zh-CN" sz="4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200</a:t>
            </a:r>
            <a:r>
              <a:rPr lang="zh-CN" altLang="en-US" sz="4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满分是八面玲珑</a:t>
            </a:r>
            <a:endParaRPr lang="en-US" altLang="zh-CN" sz="4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r>
              <a:rPr lang="en-US" altLang="zh-CN" sz="4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120</a:t>
            </a:r>
            <a:r>
              <a:rPr lang="zh-CN" altLang="en-US" sz="4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分以上是人格健全</a:t>
            </a:r>
            <a:endParaRPr lang="en-US" altLang="zh-CN" sz="4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r>
              <a:rPr lang="en-US" altLang="zh-CN" sz="4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80-120</a:t>
            </a:r>
            <a:r>
              <a:rPr lang="zh-CN" altLang="en-US" sz="4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分 人际交往总体顺畅</a:t>
            </a:r>
            <a:endParaRPr lang="en-US" altLang="zh-CN" sz="4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r>
              <a:rPr lang="en-US" altLang="zh-CN" sz="4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40-80</a:t>
            </a:r>
            <a:r>
              <a:rPr lang="zh-CN" altLang="en-US" sz="4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分 需要注意自己的情绪</a:t>
            </a:r>
            <a:endParaRPr lang="en-US" altLang="zh-CN" sz="4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r>
              <a:rPr lang="en-US" altLang="zh-CN" sz="4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40</a:t>
            </a:r>
            <a:r>
              <a:rPr lang="zh-CN" altLang="en-US" sz="4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分以下 需要重新认识自己</a:t>
            </a:r>
            <a:endParaRPr lang="zh-CN" altLang="en-US" sz="4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extLst>
      <p:ext uri="{BB962C8B-B14F-4D97-AF65-F5344CB8AC3E}">
        <p14:creationId xmlns:p14="http://schemas.microsoft.com/office/powerpoint/2010/main" val="748068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1000"/>
                                        <p:tgtEl>
                                          <p:spTgt spid="5">
                                            <p:txEl>
                                              <p:pRg st="1" end="1"/>
                                            </p:txEl>
                                          </p:spTgt>
                                        </p:tgtEl>
                                      </p:cBhvr>
                                    </p:animEffect>
                                    <p:anim calcmode="lin" valueType="num">
                                      <p:cBhvr>
                                        <p:cTn id="8"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1000"/>
                                        <p:tgtEl>
                                          <p:spTgt spid="5">
                                            <p:txEl>
                                              <p:pRg st="2" end="2"/>
                                            </p:txEl>
                                          </p:spTgt>
                                        </p:tgtEl>
                                      </p:cBhvr>
                                    </p:animEffect>
                                    <p:anim calcmode="lin" valueType="num">
                                      <p:cBhvr>
                                        <p:cTn id="13"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5">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fade">
                                      <p:cBhvr>
                                        <p:cTn id="17" dur="1000"/>
                                        <p:tgtEl>
                                          <p:spTgt spid="5">
                                            <p:txEl>
                                              <p:pRg st="3" end="3"/>
                                            </p:txEl>
                                          </p:spTgt>
                                        </p:tgtEl>
                                      </p:cBhvr>
                                    </p:animEffect>
                                    <p:anim calcmode="lin" valueType="num">
                                      <p:cBhvr>
                                        <p:cTn id="18"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5">
                                            <p:txEl>
                                              <p:pRg st="3" end="3"/>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fade">
                                      <p:cBhvr>
                                        <p:cTn id="22" dur="1000"/>
                                        <p:tgtEl>
                                          <p:spTgt spid="5">
                                            <p:txEl>
                                              <p:pRg st="4" end="4"/>
                                            </p:txEl>
                                          </p:spTgt>
                                        </p:tgtEl>
                                      </p:cBhvr>
                                    </p:animEffect>
                                    <p:anim calcmode="lin" valueType="num">
                                      <p:cBhvr>
                                        <p:cTn id="23"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5">
                                            <p:txEl>
                                              <p:pRg st="4" end="4"/>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animEffect transition="in" filter="fade">
                                      <p:cBhvr>
                                        <p:cTn id="27" dur="1000"/>
                                        <p:tgtEl>
                                          <p:spTgt spid="5">
                                            <p:txEl>
                                              <p:pRg st="5" end="5"/>
                                            </p:txEl>
                                          </p:spTgt>
                                        </p:tgtEl>
                                      </p:cBhvr>
                                    </p:animEffect>
                                    <p:anim calcmode="lin" valueType="num">
                                      <p:cBhvr>
                                        <p:cTn id="28"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29"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116632"/>
            <a:ext cx="8229600" cy="5505475"/>
          </a:xfrm>
        </p:spPr>
        <p:txBody>
          <a:bodyPr>
            <a:normAutofit/>
          </a:bodyPr>
          <a:lstStyle/>
          <a:p>
            <a:pPr marL="0" indent="0">
              <a:buNone/>
            </a:pPr>
            <a:r>
              <a:rPr lang="zh-CN" altLang="en-US" sz="4000" b="1" dirty="0" smtClean="0"/>
              <a:t>     </a:t>
            </a:r>
            <a:endParaRPr lang="en-US" altLang="zh-CN" sz="4000" b="1" dirty="0" smtClean="0"/>
          </a:p>
          <a:p>
            <a:pPr marL="0" indent="0">
              <a:buNone/>
            </a:pPr>
            <a:r>
              <a:rPr lang="en-US" altLang="zh-CN" sz="4000" b="1" dirty="0" smtClean="0"/>
              <a:t>       </a:t>
            </a:r>
            <a:r>
              <a:rPr lang="zh-CN" altLang="en-US" sz="4000" b="1" dirty="0" smtClean="0"/>
              <a:t> 一个人</a:t>
            </a:r>
            <a:r>
              <a:rPr lang="zh-CN" altLang="en-US" sz="4000" b="1" dirty="0"/>
              <a:t>的成就，情商占</a:t>
            </a:r>
            <a:r>
              <a:rPr lang="en-US" altLang="zh-CN" sz="4000" b="1" dirty="0"/>
              <a:t>80%</a:t>
            </a:r>
            <a:r>
              <a:rPr lang="zh-CN" altLang="en-US" sz="4000" b="1" dirty="0"/>
              <a:t>，专业技术、智商占</a:t>
            </a:r>
            <a:r>
              <a:rPr lang="en-US" altLang="zh-CN" sz="4000" b="1" dirty="0"/>
              <a:t>20%</a:t>
            </a:r>
            <a:r>
              <a:rPr lang="zh-CN" altLang="en-US" sz="4000" b="1" dirty="0"/>
              <a:t>。哈佛大学之所以人才辈出，主要原因不是专业技术，而是注重情商教育</a:t>
            </a:r>
            <a:r>
              <a:rPr lang="zh-CN" altLang="en-US" sz="4000" b="1" dirty="0" smtClean="0"/>
              <a:t>！</a:t>
            </a:r>
            <a:endParaRPr lang="en-US" altLang="zh-CN" sz="4000" b="1" dirty="0" smtClean="0"/>
          </a:p>
          <a:p>
            <a:pPr marL="0" indent="0">
              <a:buNone/>
            </a:pPr>
            <a:r>
              <a:rPr lang="zh-CN" altLang="en-US" dirty="0"/>
              <a:t/>
            </a:r>
            <a:br>
              <a:rPr lang="zh-CN" altLang="en-US" dirty="0"/>
            </a:br>
            <a:r>
              <a:rPr lang="zh-CN" altLang="en-US" sz="4000" b="1" dirty="0" smtClean="0"/>
              <a:t>     你认为高情商包括哪些方面？</a:t>
            </a:r>
            <a:endParaRPr lang="zh-CN" altLang="en-US" sz="4000" b="1" dirty="0"/>
          </a:p>
          <a:p>
            <a:endParaRPr lang="zh-CN" altLang="en-US" dirty="0"/>
          </a:p>
        </p:txBody>
      </p:sp>
    </p:spTree>
    <p:extLst>
      <p:ext uri="{BB962C8B-B14F-4D97-AF65-F5344CB8AC3E}">
        <p14:creationId xmlns:p14="http://schemas.microsoft.com/office/powerpoint/2010/main" val="12363355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620688"/>
            <a:ext cx="8229600" cy="5505475"/>
          </a:xfrm>
        </p:spPr>
        <p:txBody>
          <a:bodyPr>
            <a:normAutofit/>
          </a:bodyPr>
          <a:lstStyle/>
          <a:p>
            <a:pPr marL="0" indent="0">
              <a:buNone/>
            </a:pPr>
            <a:r>
              <a:rPr lang="zh-CN" altLang="en-US" dirty="0" smtClean="0"/>
              <a:t>高情</a:t>
            </a:r>
            <a:r>
              <a:rPr lang="zh-CN" altLang="en-US" dirty="0"/>
              <a:t>商者主要表现在以下几个方面</a:t>
            </a:r>
            <a:r>
              <a:rPr lang="zh-CN" altLang="en-US" dirty="0" smtClean="0"/>
              <a:t>：</a:t>
            </a:r>
            <a:r>
              <a:rPr lang="zh-CN" altLang="en-US" dirty="0"/>
              <a:t/>
            </a:r>
            <a:br>
              <a:rPr lang="zh-CN" altLang="en-US" dirty="0"/>
            </a:br>
            <a:endParaRPr lang="zh-CN" altLang="en-US" dirty="0"/>
          </a:p>
          <a:p>
            <a:pPr marL="0" indent="0">
              <a:buNone/>
            </a:pPr>
            <a:r>
              <a:rPr lang="zh-CN" altLang="en-US" b="1" dirty="0"/>
              <a:t>第一：不抱怨、不指责</a:t>
            </a:r>
            <a:r>
              <a:rPr lang="zh-CN" altLang="en-US" dirty="0"/>
              <a:t/>
            </a:r>
            <a:br>
              <a:rPr lang="zh-CN" altLang="en-US" dirty="0"/>
            </a:br>
            <a:endParaRPr lang="zh-CN" altLang="en-US" dirty="0"/>
          </a:p>
          <a:p>
            <a:pPr marL="0" indent="0">
              <a:buNone/>
            </a:pPr>
            <a:r>
              <a:rPr lang="zh-CN" altLang="en-US" dirty="0" smtClean="0"/>
              <a:t>        高情</a:t>
            </a:r>
            <a:r>
              <a:rPr lang="zh-CN" altLang="en-US" dirty="0"/>
              <a:t>商的人不指责别人</a:t>
            </a:r>
            <a:r>
              <a:rPr lang="en-US" altLang="zh-CN" dirty="0"/>
              <a:t>,</a:t>
            </a:r>
            <a:r>
              <a:rPr lang="zh-CN" altLang="en-US" dirty="0"/>
              <a:t>不抱怨别人。其实，抱怨和指责都是不良情绪，它们会传染。高情商的人只做有意义的事情，不做没意义的事情。</a:t>
            </a:r>
          </a:p>
          <a:p>
            <a:endParaRPr lang="zh-CN" altLang="en-US" dirty="0"/>
          </a:p>
        </p:txBody>
      </p:sp>
    </p:spTree>
    <p:extLst>
      <p:ext uri="{BB962C8B-B14F-4D97-AF65-F5344CB8AC3E}">
        <p14:creationId xmlns:p14="http://schemas.microsoft.com/office/powerpoint/2010/main" val="397843011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620688"/>
            <a:ext cx="8229600" cy="5505475"/>
          </a:xfrm>
        </p:spPr>
        <p:txBody>
          <a:bodyPr>
            <a:normAutofit/>
          </a:bodyPr>
          <a:lstStyle/>
          <a:p>
            <a:pPr marL="0" indent="0">
              <a:buNone/>
            </a:pPr>
            <a:r>
              <a:rPr lang="zh-CN" altLang="en-US" dirty="0" smtClean="0"/>
              <a:t>高情</a:t>
            </a:r>
            <a:r>
              <a:rPr lang="zh-CN" altLang="en-US" dirty="0"/>
              <a:t>商者主要表现在以下几个方面</a:t>
            </a:r>
            <a:r>
              <a:rPr lang="zh-CN" altLang="en-US" dirty="0" smtClean="0"/>
              <a:t>：</a:t>
            </a:r>
            <a:r>
              <a:rPr lang="zh-CN" altLang="en-US" dirty="0"/>
              <a:t/>
            </a:r>
            <a:br>
              <a:rPr lang="zh-CN" altLang="en-US" dirty="0"/>
            </a:br>
            <a:endParaRPr lang="zh-CN" altLang="en-US" dirty="0"/>
          </a:p>
          <a:p>
            <a:pPr marL="0" indent="0">
              <a:buNone/>
            </a:pPr>
            <a:r>
              <a:rPr lang="zh-CN" altLang="en-US" b="1" dirty="0"/>
              <a:t>第二：热情和激情</a:t>
            </a:r>
            <a:endParaRPr lang="zh-CN" altLang="en-US" dirty="0"/>
          </a:p>
          <a:p>
            <a:pPr marL="0" indent="0">
              <a:buNone/>
            </a:pPr>
            <a:endParaRPr lang="zh-CN" altLang="en-US" dirty="0"/>
          </a:p>
          <a:p>
            <a:pPr marL="0" indent="0">
              <a:buNone/>
            </a:pPr>
            <a:r>
              <a:rPr lang="zh-CN" altLang="en-US" dirty="0" smtClean="0"/>
              <a:t>         高情</a:t>
            </a:r>
            <a:r>
              <a:rPr lang="zh-CN" altLang="en-US" dirty="0"/>
              <a:t>商的人对生活、工作和感情保持热情，有激情。调动自己的积极情绪，让好的情绪伴随每天。不让不良情绪影响生活和工作。</a:t>
            </a:r>
          </a:p>
          <a:p>
            <a:endParaRPr lang="zh-CN" altLang="en-US" dirty="0"/>
          </a:p>
        </p:txBody>
      </p:sp>
    </p:spTree>
    <p:extLst>
      <p:ext uri="{BB962C8B-B14F-4D97-AF65-F5344CB8AC3E}">
        <p14:creationId xmlns:p14="http://schemas.microsoft.com/office/powerpoint/2010/main" val="289516784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620688"/>
            <a:ext cx="8229600" cy="5505475"/>
          </a:xfrm>
        </p:spPr>
        <p:txBody>
          <a:bodyPr>
            <a:normAutofit/>
          </a:bodyPr>
          <a:lstStyle/>
          <a:p>
            <a:pPr marL="0" indent="0">
              <a:buNone/>
            </a:pPr>
            <a:r>
              <a:rPr lang="zh-CN" altLang="en-US" dirty="0" smtClean="0"/>
              <a:t>高情</a:t>
            </a:r>
            <a:r>
              <a:rPr lang="zh-CN" altLang="en-US" dirty="0"/>
              <a:t>商者主要表现在以下几个方面</a:t>
            </a:r>
            <a:r>
              <a:rPr lang="zh-CN" altLang="en-US" dirty="0" smtClean="0"/>
              <a:t>：</a:t>
            </a:r>
            <a:r>
              <a:rPr lang="zh-CN" altLang="en-US" dirty="0"/>
              <a:t/>
            </a:r>
            <a:br>
              <a:rPr lang="zh-CN" altLang="en-US" dirty="0"/>
            </a:br>
            <a:endParaRPr lang="zh-CN" altLang="en-US" dirty="0"/>
          </a:p>
          <a:p>
            <a:pPr marL="0" indent="0">
              <a:buNone/>
            </a:pPr>
            <a:r>
              <a:rPr lang="zh-CN" altLang="en-US" b="1" dirty="0"/>
              <a:t>第三：包容和宽容</a:t>
            </a:r>
            <a:endParaRPr lang="zh-CN" altLang="en-US" dirty="0"/>
          </a:p>
          <a:p>
            <a:pPr marL="0" indent="0">
              <a:buNone/>
            </a:pPr>
            <a:endParaRPr lang="zh-CN" altLang="en-US" dirty="0"/>
          </a:p>
          <a:p>
            <a:pPr marL="0" indent="0">
              <a:buNone/>
            </a:pPr>
            <a:r>
              <a:rPr lang="zh-CN" altLang="en-US" dirty="0" smtClean="0"/>
              <a:t>        高情</a:t>
            </a:r>
            <a:r>
              <a:rPr lang="zh-CN" altLang="en-US" dirty="0"/>
              <a:t>商的人宽容，心胸宽广，心有多大，眼界有多大，你的舞台就有多大。高情商的人不斤斤计较，有一颗包容和宽容的心。</a:t>
            </a:r>
          </a:p>
          <a:p>
            <a:endParaRPr lang="zh-CN" altLang="en-US" dirty="0"/>
          </a:p>
        </p:txBody>
      </p:sp>
    </p:spTree>
    <p:extLst>
      <p:ext uri="{BB962C8B-B14F-4D97-AF65-F5344CB8AC3E}">
        <p14:creationId xmlns:p14="http://schemas.microsoft.com/office/powerpoint/2010/main" val="289516784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620688"/>
            <a:ext cx="8229600" cy="5505475"/>
          </a:xfrm>
        </p:spPr>
        <p:txBody>
          <a:bodyPr>
            <a:normAutofit/>
          </a:bodyPr>
          <a:lstStyle/>
          <a:p>
            <a:pPr marL="0" indent="0">
              <a:buNone/>
            </a:pPr>
            <a:r>
              <a:rPr lang="zh-CN" altLang="en-US" dirty="0" smtClean="0"/>
              <a:t>高情</a:t>
            </a:r>
            <a:r>
              <a:rPr lang="zh-CN" altLang="en-US" dirty="0"/>
              <a:t>商者主要表现在以下几个方面</a:t>
            </a:r>
            <a:r>
              <a:rPr lang="zh-CN" altLang="en-US" dirty="0" smtClean="0"/>
              <a:t>：</a:t>
            </a:r>
            <a:r>
              <a:rPr lang="zh-CN" altLang="en-US" dirty="0"/>
              <a:t/>
            </a:r>
            <a:br>
              <a:rPr lang="zh-CN" altLang="en-US" dirty="0"/>
            </a:br>
            <a:endParaRPr lang="zh-CN" altLang="en-US" dirty="0"/>
          </a:p>
          <a:p>
            <a:pPr marL="0" indent="0">
              <a:buNone/>
            </a:pPr>
            <a:r>
              <a:rPr lang="zh-CN" altLang="en-US" b="1" dirty="0"/>
              <a:t>第四：沟通与</a:t>
            </a:r>
            <a:r>
              <a:rPr lang="zh-CN" altLang="en-US" b="1" dirty="0" smtClean="0"/>
              <a:t>交流</a:t>
            </a:r>
            <a:r>
              <a:rPr lang="zh-CN" altLang="en-US" dirty="0"/>
              <a:t/>
            </a:r>
            <a:br>
              <a:rPr lang="zh-CN" altLang="en-US" dirty="0"/>
            </a:br>
            <a:endParaRPr lang="zh-CN" altLang="en-US" dirty="0"/>
          </a:p>
          <a:p>
            <a:pPr marL="0" indent="0">
              <a:buNone/>
            </a:pPr>
            <a:r>
              <a:rPr lang="zh-CN" altLang="en-US" dirty="0" smtClean="0"/>
              <a:t>        高情</a:t>
            </a:r>
            <a:r>
              <a:rPr lang="zh-CN" altLang="en-US" dirty="0"/>
              <a:t>商的人善于沟通，善于交流，且坦诚对待，真诚有礼貌。沟通与交流是一种技巧，需要学习，在实践中不断地总结摸索。</a:t>
            </a:r>
          </a:p>
          <a:p>
            <a:endParaRPr lang="zh-CN" altLang="en-US" dirty="0"/>
          </a:p>
        </p:txBody>
      </p:sp>
    </p:spTree>
    <p:extLst>
      <p:ext uri="{BB962C8B-B14F-4D97-AF65-F5344CB8AC3E}">
        <p14:creationId xmlns:p14="http://schemas.microsoft.com/office/powerpoint/2010/main" val="289516784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620688"/>
            <a:ext cx="8229600" cy="5505475"/>
          </a:xfrm>
        </p:spPr>
        <p:txBody>
          <a:bodyPr>
            <a:normAutofit/>
          </a:bodyPr>
          <a:lstStyle/>
          <a:p>
            <a:pPr marL="0" indent="0">
              <a:buNone/>
            </a:pPr>
            <a:r>
              <a:rPr lang="zh-CN" altLang="en-US" dirty="0" smtClean="0"/>
              <a:t>高情</a:t>
            </a:r>
            <a:r>
              <a:rPr lang="zh-CN" altLang="en-US" dirty="0"/>
              <a:t>商者主要表现在以下几个方面</a:t>
            </a:r>
            <a:r>
              <a:rPr lang="zh-CN" altLang="en-US" dirty="0" smtClean="0"/>
              <a:t>：</a:t>
            </a:r>
            <a:r>
              <a:rPr lang="zh-CN" altLang="en-US" dirty="0"/>
              <a:t/>
            </a:r>
            <a:br>
              <a:rPr lang="zh-CN" altLang="en-US" dirty="0"/>
            </a:br>
            <a:endParaRPr lang="zh-CN" altLang="en-US" dirty="0"/>
          </a:p>
          <a:p>
            <a:pPr marL="0" indent="0">
              <a:buNone/>
            </a:pPr>
            <a:r>
              <a:rPr lang="zh-CN" altLang="en-US" b="1" dirty="0"/>
              <a:t>第五：多赞美别人</a:t>
            </a:r>
            <a:endParaRPr lang="zh-CN" altLang="en-US" dirty="0"/>
          </a:p>
          <a:p>
            <a:pPr marL="0" indent="0">
              <a:buNone/>
            </a:pPr>
            <a:endParaRPr lang="zh-CN" altLang="en-US" dirty="0"/>
          </a:p>
          <a:p>
            <a:pPr marL="0" indent="0">
              <a:buNone/>
            </a:pPr>
            <a:r>
              <a:rPr lang="zh-CN" altLang="en-US" dirty="0" smtClean="0"/>
              <a:t>          高情</a:t>
            </a:r>
            <a:r>
              <a:rPr lang="zh-CN" altLang="en-US" dirty="0"/>
              <a:t>商的人善于赞美别人，这种赞美是发自内心的真诚的。看到别人优点的人，才会进步得更快，总是挑拣别人缺点的人会固步自封反而退步。</a:t>
            </a:r>
          </a:p>
          <a:p>
            <a:endParaRPr lang="zh-CN" altLang="en-US" dirty="0"/>
          </a:p>
        </p:txBody>
      </p:sp>
    </p:spTree>
    <p:extLst>
      <p:ext uri="{BB962C8B-B14F-4D97-AF65-F5344CB8AC3E}">
        <p14:creationId xmlns:p14="http://schemas.microsoft.com/office/powerpoint/2010/main" val="289516784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620688"/>
            <a:ext cx="8229600" cy="5505475"/>
          </a:xfrm>
        </p:spPr>
        <p:txBody>
          <a:bodyPr>
            <a:normAutofit/>
          </a:bodyPr>
          <a:lstStyle/>
          <a:p>
            <a:pPr marL="0" indent="0">
              <a:buNone/>
            </a:pPr>
            <a:r>
              <a:rPr lang="zh-CN" altLang="en-US" dirty="0" smtClean="0"/>
              <a:t>高情</a:t>
            </a:r>
            <a:r>
              <a:rPr lang="zh-CN" altLang="en-US" dirty="0"/>
              <a:t>商者主要表现在以下几个方面</a:t>
            </a:r>
            <a:r>
              <a:rPr lang="zh-CN" altLang="en-US" dirty="0" smtClean="0"/>
              <a:t>：</a:t>
            </a:r>
            <a:r>
              <a:rPr lang="zh-CN" altLang="en-US" dirty="0"/>
              <a:t/>
            </a:r>
            <a:br>
              <a:rPr lang="zh-CN" altLang="en-US" dirty="0"/>
            </a:br>
            <a:endParaRPr lang="zh-CN" altLang="en-US" dirty="0"/>
          </a:p>
          <a:p>
            <a:pPr marL="0" indent="0">
              <a:buNone/>
            </a:pPr>
            <a:r>
              <a:rPr lang="zh-CN" altLang="en-US" b="1" dirty="0"/>
              <a:t>第六：保持好心情</a:t>
            </a:r>
            <a:endParaRPr lang="zh-CN" altLang="en-US" dirty="0"/>
          </a:p>
          <a:p>
            <a:pPr marL="0" indent="0">
              <a:buNone/>
            </a:pPr>
            <a:r>
              <a:rPr lang="zh-CN" altLang="en-US" b="1" dirty="0"/>
              <a:t/>
            </a:r>
            <a:br>
              <a:rPr lang="zh-CN" altLang="en-US" b="1" dirty="0"/>
            </a:br>
            <a:r>
              <a:rPr lang="zh-CN" altLang="en-US" b="1" dirty="0" smtClean="0"/>
              <a:t>          </a:t>
            </a:r>
            <a:r>
              <a:rPr lang="zh-CN" altLang="en-US" dirty="0" smtClean="0"/>
              <a:t>高情</a:t>
            </a:r>
            <a:r>
              <a:rPr lang="zh-CN" altLang="en-US" dirty="0"/>
              <a:t>商的人每天保持好的心情，每天早上起来，送给自己一个微笑，并且鼓励自己，告诉自己是最棒的，告诉自己是最好的，并且周围的朋友们都很喜欢自己。</a:t>
            </a:r>
          </a:p>
          <a:p>
            <a:endParaRPr lang="zh-CN" altLang="en-US" dirty="0"/>
          </a:p>
        </p:txBody>
      </p:sp>
    </p:spTree>
    <p:extLst>
      <p:ext uri="{BB962C8B-B14F-4D97-AF65-F5344CB8AC3E}">
        <p14:creationId xmlns:p14="http://schemas.microsoft.com/office/powerpoint/2010/main" val="289516784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620688"/>
            <a:ext cx="8229600" cy="5505475"/>
          </a:xfrm>
        </p:spPr>
        <p:txBody>
          <a:bodyPr>
            <a:normAutofit/>
          </a:bodyPr>
          <a:lstStyle/>
          <a:p>
            <a:pPr marL="0" indent="0">
              <a:buNone/>
            </a:pPr>
            <a:r>
              <a:rPr lang="zh-CN" altLang="en-US" dirty="0" smtClean="0"/>
              <a:t>高情</a:t>
            </a:r>
            <a:r>
              <a:rPr lang="zh-CN" altLang="en-US" dirty="0"/>
              <a:t>商者主要表现在以下几个方面</a:t>
            </a:r>
            <a:r>
              <a:rPr lang="zh-CN" altLang="en-US" dirty="0" smtClean="0"/>
              <a:t>：</a:t>
            </a:r>
            <a:r>
              <a:rPr lang="zh-CN" altLang="en-US" dirty="0"/>
              <a:t/>
            </a:r>
            <a:br>
              <a:rPr lang="zh-CN" altLang="en-US" dirty="0"/>
            </a:br>
            <a:endParaRPr lang="zh-CN" altLang="en-US" dirty="0"/>
          </a:p>
          <a:p>
            <a:pPr marL="0" indent="0">
              <a:buNone/>
            </a:pPr>
            <a:r>
              <a:rPr lang="zh-CN" altLang="en-US" b="1" dirty="0"/>
              <a:t>第七：聆听的好习惯</a:t>
            </a:r>
            <a:endParaRPr lang="zh-CN" altLang="en-US" dirty="0"/>
          </a:p>
          <a:p>
            <a:pPr marL="0" indent="0">
              <a:buNone/>
            </a:pPr>
            <a:r>
              <a:rPr lang="zh-CN" altLang="en-US" b="1" dirty="0"/>
              <a:t/>
            </a:r>
            <a:br>
              <a:rPr lang="zh-CN" altLang="en-US" b="1" dirty="0"/>
            </a:br>
            <a:r>
              <a:rPr lang="zh-CN" altLang="en-US" b="1" dirty="0" smtClean="0"/>
              <a:t>         </a:t>
            </a:r>
            <a:r>
              <a:rPr lang="zh-CN" altLang="en-US" dirty="0" smtClean="0"/>
              <a:t>高情</a:t>
            </a:r>
            <a:r>
              <a:rPr lang="zh-CN" altLang="en-US" dirty="0"/>
              <a:t>商的人善于聆听，聆听别人的说话，仔细听别人说什么，多听多看，而不是自己滔滔悬河。聆听是尊重他人的表现，聆听是更好沟通的前提，聆听是人与人之间最好的一种沟通。</a:t>
            </a:r>
          </a:p>
          <a:p>
            <a:endParaRPr lang="zh-CN" altLang="en-US" dirty="0"/>
          </a:p>
        </p:txBody>
      </p:sp>
    </p:spTree>
    <p:extLst>
      <p:ext uri="{BB962C8B-B14F-4D97-AF65-F5344CB8AC3E}">
        <p14:creationId xmlns:p14="http://schemas.microsoft.com/office/powerpoint/2010/main" val="289516784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620688"/>
            <a:ext cx="8229600" cy="5505475"/>
          </a:xfrm>
        </p:spPr>
        <p:txBody>
          <a:bodyPr>
            <a:normAutofit/>
          </a:bodyPr>
          <a:lstStyle/>
          <a:p>
            <a:pPr marL="0" indent="0">
              <a:buNone/>
            </a:pPr>
            <a:r>
              <a:rPr lang="zh-CN" altLang="en-US" dirty="0" smtClean="0"/>
              <a:t>高情</a:t>
            </a:r>
            <a:r>
              <a:rPr lang="zh-CN" altLang="en-US" dirty="0"/>
              <a:t>商者主要表现在以下几个方面</a:t>
            </a:r>
            <a:r>
              <a:rPr lang="zh-CN" altLang="en-US" dirty="0" smtClean="0"/>
              <a:t>：</a:t>
            </a:r>
            <a:r>
              <a:rPr lang="zh-CN" altLang="en-US" dirty="0"/>
              <a:t/>
            </a:r>
            <a:br>
              <a:rPr lang="zh-CN" altLang="en-US" dirty="0"/>
            </a:br>
            <a:endParaRPr lang="zh-CN" altLang="en-US" dirty="0"/>
          </a:p>
          <a:p>
            <a:pPr marL="0" indent="0">
              <a:buNone/>
            </a:pPr>
            <a:r>
              <a:rPr lang="zh-CN" altLang="en-US" b="1" dirty="0"/>
              <a:t>第八：有责任心</a:t>
            </a:r>
            <a:endParaRPr lang="zh-CN" altLang="en-US" dirty="0"/>
          </a:p>
          <a:p>
            <a:pPr marL="0" indent="0">
              <a:buNone/>
            </a:pPr>
            <a:endParaRPr lang="en-US" altLang="zh-CN" dirty="0" smtClean="0"/>
          </a:p>
          <a:p>
            <a:pPr marL="0" indent="0">
              <a:buNone/>
            </a:pPr>
            <a:r>
              <a:rPr lang="en-US" altLang="zh-CN" dirty="0"/>
              <a:t> </a:t>
            </a:r>
            <a:r>
              <a:rPr lang="en-US" altLang="zh-CN" dirty="0" smtClean="0"/>
              <a:t>        </a:t>
            </a:r>
            <a:r>
              <a:rPr lang="zh-CN" altLang="en-US" dirty="0" smtClean="0"/>
              <a:t>高情</a:t>
            </a:r>
            <a:r>
              <a:rPr lang="zh-CN" altLang="en-US" dirty="0"/>
              <a:t>商的人敢做敢承担，不推卸责任，遇到问题，分析问题，解决问题。正视自己的优点或是不足，敢于担当的人。</a:t>
            </a:r>
          </a:p>
          <a:p>
            <a:endParaRPr lang="zh-CN" altLang="en-US" dirty="0"/>
          </a:p>
        </p:txBody>
      </p:sp>
    </p:spTree>
    <p:extLst>
      <p:ext uri="{BB962C8B-B14F-4D97-AF65-F5344CB8AC3E}">
        <p14:creationId xmlns:p14="http://schemas.microsoft.com/office/powerpoint/2010/main" val="337569101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620688"/>
            <a:ext cx="8229600" cy="5505475"/>
          </a:xfrm>
        </p:spPr>
        <p:txBody>
          <a:bodyPr>
            <a:normAutofit/>
          </a:bodyPr>
          <a:lstStyle/>
          <a:p>
            <a:pPr marL="0" indent="0">
              <a:buNone/>
            </a:pPr>
            <a:r>
              <a:rPr lang="zh-CN" altLang="en-US" dirty="0" smtClean="0"/>
              <a:t>高情</a:t>
            </a:r>
            <a:r>
              <a:rPr lang="zh-CN" altLang="en-US" dirty="0"/>
              <a:t>商者主要表现在以下几个方面</a:t>
            </a:r>
            <a:r>
              <a:rPr lang="zh-CN" altLang="en-US" dirty="0" smtClean="0"/>
              <a:t>：</a:t>
            </a:r>
            <a:r>
              <a:rPr lang="zh-CN" altLang="en-US" dirty="0"/>
              <a:t/>
            </a:r>
            <a:br>
              <a:rPr lang="zh-CN" altLang="en-US" dirty="0"/>
            </a:br>
            <a:endParaRPr lang="zh-CN" altLang="en-US" dirty="0"/>
          </a:p>
          <a:p>
            <a:pPr marL="0" indent="0">
              <a:buNone/>
            </a:pPr>
            <a:r>
              <a:rPr lang="zh-CN" altLang="en-US" b="1" dirty="0"/>
              <a:t>第九：每天进步</a:t>
            </a:r>
            <a:r>
              <a:rPr lang="zh-CN" altLang="en-US" b="1" dirty="0" smtClean="0"/>
              <a:t>一点点</a:t>
            </a:r>
            <a:r>
              <a:rPr lang="zh-CN" altLang="en-US" dirty="0"/>
              <a:t/>
            </a:r>
            <a:br>
              <a:rPr lang="zh-CN" altLang="en-US" dirty="0"/>
            </a:br>
            <a:endParaRPr lang="zh-CN" altLang="en-US" dirty="0"/>
          </a:p>
          <a:p>
            <a:pPr marL="0" indent="0">
              <a:buNone/>
            </a:pPr>
            <a:r>
              <a:rPr lang="zh-CN" altLang="en-US" dirty="0" smtClean="0"/>
              <a:t>         高情</a:t>
            </a:r>
            <a:r>
              <a:rPr lang="zh-CN" altLang="en-US" dirty="0"/>
              <a:t>商的人每天进步一点点，说到做到，从现在起开始行动。不是光说不做，行动力是成功的保证。每天进步一点点，朋友们也更加愿意帮助这样的人。</a:t>
            </a:r>
          </a:p>
          <a:p>
            <a:endParaRPr lang="zh-CN" altLang="en-US" dirty="0"/>
          </a:p>
        </p:txBody>
      </p:sp>
    </p:spTree>
    <p:extLst>
      <p:ext uri="{BB962C8B-B14F-4D97-AF65-F5344CB8AC3E}">
        <p14:creationId xmlns:p14="http://schemas.microsoft.com/office/powerpoint/2010/main" val="337569101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620688"/>
            <a:ext cx="8229600" cy="5505475"/>
          </a:xfrm>
        </p:spPr>
        <p:txBody>
          <a:bodyPr>
            <a:normAutofit/>
          </a:bodyPr>
          <a:lstStyle/>
          <a:p>
            <a:pPr marL="0" indent="0">
              <a:buNone/>
            </a:pPr>
            <a:r>
              <a:rPr lang="zh-CN" altLang="en-US" dirty="0" smtClean="0"/>
              <a:t>高情</a:t>
            </a:r>
            <a:r>
              <a:rPr lang="zh-CN" altLang="en-US" dirty="0"/>
              <a:t>商者主要表现在以下几个方面</a:t>
            </a:r>
            <a:r>
              <a:rPr lang="zh-CN" altLang="en-US" dirty="0" smtClean="0"/>
              <a:t>：</a:t>
            </a:r>
            <a:r>
              <a:rPr lang="zh-CN" altLang="en-US" dirty="0"/>
              <a:t/>
            </a:r>
            <a:br>
              <a:rPr lang="zh-CN" altLang="en-US" dirty="0"/>
            </a:br>
            <a:endParaRPr lang="zh-CN" altLang="en-US" dirty="0"/>
          </a:p>
          <a:p>
            <a:pPr marL="0" indent="0">
              <a:buNone/>
            </a:pPr>
            <a:r>
              <a:rPr lang="zh-CN" altLang="en-US" b="1" dirty="0"/>
              <a:t>第十：用心对待他人</a:t>
            </a:r>
            <a:endParaRPr lang="zh-CN" altLang="en-US" dirty="0"/>
          </a:p>
          <a:p>
            <a:pPr marL="0" indent="0">
              <a:buNone/>
            </a:pPr>
            <a:endParaRPr lang="en-US" altLang="zh-CN" dirty="0" smtClean="0"/>
          </a:p>
          <a:p>
            <a:pPr marL="0" indent="0">
              <a:buNone/>
            </a:pPr>
            <a:r>
              <a:rPr lang="en-US" altLang="zh-CN" dirty="0"/>
              <a:t> </a:t>
            </a:r>
            <a:r>
              <a:rPr lang="en-US" altLang="zh-CN" dirty="0" smtClean="0"/>
              <a:t>        </a:t>
            </a:r>
            <a:r>
              <a:rPr lang="zh-CN" altLang="en-US" dirty="0" smtClean="0"/>
              <a:t>高情</a:t>
            </a:r>
            <a:r>
              <a:rPr lang="zh-CN" altLang="en-US" dirty="0"/>
              <a:t>商的人善于记住别人的名字，用心去做，就能记住。记住了别人的名字，别人也会更加愿意亲近你，和你做朋友，你会有越来越多的朋友，有好的朋友圈子。</a:t>
            </a:r>
          </a:p>
          <a:p>
            <a:endParaRPr lang="zh-CN" altLang="en-US" dirty="0"/>
          </a:p>
        </p:txBody>
      </p:sp>
    </p:spTree>
    <p:extLst>
      <p:ext uri="{BB962C8B-B14F-4D97-AF65-F5344CB8AC3E}">
        <p14:creationId xmlns:p14="http://schemas.microsoft.com/office/powerpoint/2010/main" val="337569101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48"/>
            <a:ext cx="9144000" cy="6851904"/>
          </a:xfrm>
          <a:prstGeom prst="rect">
            <a:avLst/>
          </a:prstGeom>
        </p:spPr>
      </p:pic>
      <p:sp>
        <p:nvSpPr>
          <p:cNvPr id="6" name="矩形 5"/>
          <p:cNvSpPr/>
          <p:nvPr/>
        </p:nvSpPr>
        <p:spPr>
          <a:xfrm>
            <a:off x="1393947" y="1052736"/>
            <a:ext cx="7138493" cy="3785652"/>
          </a:xfrm>
          <a:prstGeom prst="rect">
            <a:avLst/>
          </a:prstGeom>
          <a:noFill/>
        </p:spPr>
        <p:txBody>
          <a:bodyPr wrap="none" lIns="91440" tIns="45720" rIns="91440" bIns="45720">
            <a:spAutoFit/>
          </a:bodyPr>
          <a:lstStyle/>
          <a:p>
            <a:pPr algn="ctr"/>
            <a:r>
              <a:rPr lang="zh-CN" altLang="en-US" sz="60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被老师批评了，</a:t>
            </a:r>
            <a:endParaRPr lang="en-US" altLang="zh-CN" sz="60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ctr"/>
            <a:r>
              <a:rPr lang="zh-CN" altLang="en-US" sz="60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被同学投诉了，</a:t>
            </a:r>
            <a:endParaRPr lang="en-US" altLang="zh-CN" sz="60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ctr"/>
            <a:r>
              <a:rPr lang="zh-CN" altLang="en-US" sz="60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考试不够理想，</a:t>
            </a:r>
            <a:endParaRPr lang="en-US" altLang="zh-CN" sz="60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ctr"/>
            <a:r>
              <a:rPr lang="zh-CN" altLang="en-US" sz="60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你怎么想？怎么做？</a:t>
            </a:r>
            <a:endParaRPr lang="en-US" altLang="zh-CN" sz="60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extLst>
      <p:ext uri="{BB962C8B-B14F-4D97-AF65-F5344CB8AC3E}">
        <p14:creationId xmlns:p14="http://schemas.microsoft.com/office/powerpoint/2010/main" val="334546991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48"/>
            <a:ext cx="9144000" cy="6851904"/>
          </a:xfrm>
          <a:prstGeom prst="rect">
            <a:avLst/>
          </a:prstGeom>
        </p:spPr>
      </p:pic>
      <p:sp>
        <p:nvSpPr>
          <p:cNvPr id="6" name="矩形 5"/>
          <p:cNvSpPr/>
          <p:nvPr/>
        </p:nvSpPr>
        <p:spPr>
          <a:xfrm>
            <a:off x="1069481" y="764704"/>
            <a:ext cx="6991016" cy="2308324"/>
          </a:xfrm>
          <a:prstGeom prst="rect">
            <a:avLst/>
          </a:prstGeom>
          <a:noFill/>
        </p:spPr>
        <p:txBody>
          <a:bodyPr wrap="none" lIns="91440" tIns="45720" rIns="91440" bIns="45720">
            <a:spAutoFit/>
          </a:bodyPr>
          <a:lstStyle/>
          <a:p>
            <a:pPr algn="ctr"/>
            <a:r>
              <a:rPr lang="zh-CN" altLang="en-US" sz="48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同学跟你说：</a:t>
            </a:r>
            <a:endParaRPr lang="en-US" altLang="zh-CN" sz="48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ctr"/>
            <a:r>
              <a:rPr lang="zh-CN" altLang="en-US" sz="4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“我</a:t>
            </a:r>
            <a:r>
              <a:rPr lang="zh-CN" altLang="en-US" sz="4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不</a:t>
            </a:r>
            <a:r>
              <a:rPr lang="zh-CN" altLang="en-US" sz="4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喜欢你这样对我”</a:t>
            </a:r>
            <a:endParaRPr lang="en-US" altLang="zh-CN" sz="4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ctr"/>
            <a:r>
              <a:rPr lang="zh-CN" altLang="en-US" sz="48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你怎么想</a:t>
            </a:r>
            <a:r>
              <a:rPr lang="zh-CN" altLang="en-US" sz="48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？怎么做？</a:t>
            </a:r>
            <a:endParaRPr lang="en-US" altLang="zh-CN" sz="48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5" name="圆角矩形 4"/>
          <p:cNvSpPr/>
          <p:nvPr/>
        </p:nvSpPr>
        <p:spPr>
          <a:xfrm>
            <a:off x="755576" y="3212976"/>
            <a:ext cx="7920880" cy="2376264"/>
          </a:xfrm>
          <a:prstGeom prst="round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200" dirty="0" smtClean="0">
                <a:solidFill>
                  <a:schemeClr val="tx1"/>
                </a:solidFill>
              </a:rPr>
              <a:t>我会这样做：</a:t>
            </a:r>
            <a:endParaRPr lang="en-US" altLang="zh-CN" sz="3200" dirty="0" smtClean="0">
              <a:solidFill>
                <a:schemeClr val="tx1"/>
              </a:solidFill>
            </a:endParaRPr>
          </a:p>
          <a:p>
            <a:r>
              <a:rPr lang="zh-CN" altLang="en-US" sz="3200" dirty="0" smtClean="0">
                <a:solidFill>
                  <a:schemeClr val="tx1"/>
                </a:solidFill>
              </a:rPr>
              <a:t>      及时停止对对方的行为，大方道歉，以后都克制自己不再做同样的行为。大家还是好朋友。</a:t>
            </a:r>
            <a:endParaRPr lang="zh-CN" altLang="en-US" sz="3200" dirty="0">
              <a:solidFill>
                <a:schemeClr val="tx1"/>
              </a:solidFill>
            </a:endParaRPr>
          </a:p>
        </p:txBody>
      </p:sp>
      <p:sp>
        <p:nvSpPr>
          <p:cNvPr id="7" name="圆角矩形 6"/>
          <p:cNvSpPr/>
          <p:nvPr/>
        </p:nvSpPr>
        <p:spPr>
          <a:xfrm>
            <a:off x="3491880" y="2996952"/>
            <a:ext cx="5400600" cy="86409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400" dirty="0" smtClean="0"/>
              <a:t>懂得尊重他人！</a:t>
            </a:r>
            <a:endParaRPr lang="zh-CN" altLang="en-US" sz="5400" dirty="0"/>
          </a:p>
        </p:txBody>
      </p:sp>
    </p:spTree>
    <p:extLst>
      <p:ext uri="{BB962C8B-B14F-4D97-AF65-F5344CB8AC3E}">
        <p14:creationId xmlns:p14="http://schemas.microsoft.com/office/powerpoint/2010/main" val="2479600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48"/>
            <a:ext cx="9144000" cy="6851904"/>
          </a:xfrm>
          <a:prstGeom prst="rect">
            <a:avLst/>
          </a:prstGeom>
        </p:spPr>
      </p:pic>
      <p:sp>
        <p:nvSpPr>
          <p:cNvPr id="6" name="矩形 5"/>
          <p:cNvSpPr/>
          <p:nvPr/>
        </p:nvSpPr>
        <p:spPr>
          <a:xfrm>
            <a:off x="1341988" y="836712"/>
            <a:ext cx="6445995" cy="1754326"/>
          </a:xfrm>
          <a:prstGeom prst="rect">
            <a:avLst/>
          </a:prstGeom>
          <a:noFill/>
        </p:spPr>
        <p:txBody>
          <a:bodyPr wrap="none" lIns="91440" tIns="45720" rIns="91440" bIns="45720">
            <a:spAutoFit/>
          </a:bodyPr>
          <a:lstStyle/>
          <a:p>
            <a:pPr algn="ctr"/>
            <a:r>
              <a:rPr lang="zh-CN" altLang="en-US"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跟同学发生口角，</a:t>
            </a:r>
            <a:endParaRPr lang="en-US" altLang="zh-CN"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ctr"/>
            <a:r>
              <a:rPr lang="zh-CN" altLang="en-US"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你第一时间怎么做？</a:t>
            </a:r>
            <a:endParaRPr lang="en-US" altLang="zh-CN"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7" name="圆角矩形 6"/>
          <p:cNvSpPr/>
          <p:nvPr/>
        </p:nvSpPr>
        <p:spPr>
          <a:xfrm>
            <a:off x="755576" y="2708920"/>
            <a:ext cx="7920880" cy="2376264"/>
          </a:xfrm>
          <a:prstGeom prst="round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200" dirty="0" smtClean="0">
                <a:solidFill>
                  <a:schemeClr val="tx1"/>
                </a:solidFill>
              </a:rPr>
              <a:t>我会这样做：</a:t>
            </a:r>
            <a:endParaRPr lang="en-US" altLang="zh-CN" sz="3200" dirty="0" smtClean="0">
              <a:solidFill>
                <a:schemeClr val="tx1"/>
              </a:solidFill>
            </a:endParaRPr>
          </a:p>
          <a:p>
            <a:r>
              <a:rPr lang="zh-CN" altLang="en-US" sz="3200" dirty="0" smtClean="0">
                <a:solidFill>
                  <a:schemeClr val="tx1"/>
                </a:solidFill>
              </a:rPr>
              <a:t>      马上闭嘴，离开现场，冷静以后再来思考刚才的事情。以解决问题为主，避免矛盾升级。</a:t>
            </a:r>
            <a:endParaRPr lang="zh-CN" altLang="en-US" sz="3200" dirty="0">
              <a:solidFill>
                <a:schemeClr val="tx1"/>
              </a:solidFill>
            </a:endParaRPr>
          </a:p>
        </p:txBody>
      </p:sp>
      <p:sp>
        <p:nvSpPr>
          <p:cNvPr id="8" name="圆角矩形 7"/>
          <p:cNvSpPr/>
          <p:nvPr/>
        </p:nvSpPr>
        <p:spPr>
          <a:xfrm>
            <a:off x="3203848" y="2569019"/>
            <a:ext cx="5544616" cy="86409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400" dirty="0" smtClean="0"/>
              <a:t>问题解决式思维！</a:t>
            </a:r>
            <a:endParaRPr lang="zh-CN" altLang="en-US" sz="5400" dirty="0"/>
          </a:p>
        </p:txBody>
      </p:sp>
    </p:spTree>
    <p:extLst>
      <p:ext uri="{BB962C8B-B14F-4D97-AF65-F5344CB8AC3E}">
        <p14:creationId xmlns:p14="http://schemas.microsoft.com/office/powerpoint/2010/main" val="1527888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48"/>
            <a:ext cx="9144000" cy="6851904"/>
          </a:xfrm>
          <a:prstGeom prst="rect">
            <a:avLst/>
          </a:prstGeom>
        </p:spPr>
      </p:pic>
      <p:sp>
        <p:nvSpPr>
          <p:cNvPr id="6" name="矩形 5"/>
          <p:cNvSpPr/>
          <p:nvPr/>
        </p:nvSpPr>
        <p:spPr>
          <a:xfrm>
            <a:off x="424717" y="1124744"/>
            <a:ext cx="8683787" cy="1015663"/>
          </a:xfrm>
          <a:prstGeom prst="rect">
            <a:avLst/>
          </a:prstGeom>
          <a:noFill/>
        </p:spPr>
        <p:txBody>
          <a:bodyPr wrap="none" lIns="91440" tIns="45720" rIns="91440" bIns="45720">
            <a:spAutoFit/>
          </a:bodyPr>
          <a:lstStyle/>
          <a:p>
            <a:pPr algn="ctr"/>
            <a:r>
              <a:rPr lang="zh-CN" altLang="en-US" sz="60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测验成绩不理想或退步？</a:t>
            </a:r>
            <a:endParaRPr lang="en-US" altLang="zh-CN" sz="60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7" name="圆角矩形 6"/>
          <p:cNvSpPr/>
          <p:nvPr/>
        </p:nvSpPr>
        <p:spPr>
          <a:xfrm>
            <a:off x="755576" y="2492896"/>
            <a:ext cx="7920880" cy="2376264"/>
          </a:xfrm>
          <a:prstGeom prst="round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200" dirty="0" smtClean="0">
                <a:solidFill>
                  <a:schemeClr val="tx1"/>
                </a:solidFill>
              </a:rPr>
              <a:t>我会这样做：</a:t>
            </a:r>
            <a:endParaRPr lang="en-US" altLang="zh-CN" sz="3200" dirty="0" smtClean="0">
              <a:solidFill>
                <a:schemeClr val="tx1"/>
              </a:solidFill>
            </a:endParaRPr>
          </a:p>
          <a:p>
            <a:r>
              <a:rPr lang="zh-CN" altLang="en-US" sz="3200" dirty="0" smtClean="0">
                <a:solidFill>
                  <a:schemeClr val="tx1"/>
                </a:solidFill>
              </a:rPr>
              <a:t>      及时总结失分点和原因，找出解决的办法，及时补救，努力记住，下次测验争取不再丢分。</a:t>
            </a:r>
            <a:endParaRPr lang="zh-CN" altLang="en-US" sz="3200" dirty="0">
              <a:solidFill>
                <a:schemeClr val="tx1"/>
              </a:solidFill>
            </a:endParaRPr>
          </a:p>
        </p:txBody>
      </p:sp>
      <p:sp>
        <p:nvSpPr>
          <p:cNvPr id="8" name="圆角矩形 7"/>
          <p:cNvSpPr/>
          <p:nvPr/>
        </p:nvSpPr>
        <p:spPr>
          <a:xfrm>
            <a:off x="3203848" y="2060848"/>
            <a:ext cx="5688632" cy="86409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400" dirty="0" smtClean="0"/>
              <a:t>懂得反思与总结！</a:t>
            </a:r>
            <a:endParaRPr lang="zh-CN" altLang="en-US" sz="5400" dirty="0"/>
          </a:p>
        </p:txBody>
      </p:sp>
    </p:spTree>
    <p:extLst>
      <p:ext uri="{BB962C8B-B14F-4D97-AF65-F5344CB8AC3E}">
        <p14:creationId xmlns:p14="http://schemas.microsoft.com/office/powerpoint/2010/main" val="1935337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48"/>
            <a:ext cx="9144000" cy="6851904"/>
          </a:xfrm>
          <a:prstGeom prst="rect">
            <a:avLst/>
          </a:prstGeom>
        </p:spPr>
      </p:pic>
      <p:sp>
        <p:nvSpPr>
          <p:cNvPr id="6" name="矩形 5"/>
          <p:cNvSpPr/>
          <p:nvPr/>
        </p:nvSpPr>
        <p:spPr>
          <a:xfrm>
            <a:off x="1543616" y="1052736"/>
            <a:ext cx="6445995" cy="1754326"/>
          </a:xfrm>
          <a:prstGeom prst="rect">
            <a:avLst/>
          </a:prstGeom>
          <a:noFill/>
        </p:spPr>
        <p:txBody>
          <a:bodyPr wrap="none" lIns="91440" tIns="45720" rIns="91440" bIns="45720">
            <a:spAutoFit/>
          </a:bodyPr>
          <a:lstStyle/>
          <a:p>
            <a:pPr algn="ctr"/>
            <a:r>
              <a:rPr lang="zh-CN" altLang="en-US"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感觉学习压力很大，</a:t>
            </a:r>
            <a:endParaRPr lang="en-US" altLang="zh-CN"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ctr"/>
            <a:r>
              <a:rPr lang="zh-CN" altLang="en-US" sz="5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怎么办</a:t>
            </a:r>
            <a:r>
              <a:rPr lang="zh-CN" altLang="en-US"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endParaRPr lang="en-US" altLang="zh-CN"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7" name="圆角矩形 6"/>
          <p:cNvSpPr/>
          <p:nvPr/>
        </p:nvSpPr>
        <p:spPr>
          <a:xfrm>
            <a:off x="755576" y="2996952"/>
            <a:ext cx="7920880" cy="3456384"/>
          </a:xfrm>
          <a:prstGeom prst="round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200" dirty="0" smtClean="0">
                <a:solidFill>
                  <a:schemeClr val="tx1"/>
                </a:solidFill>
              </a:rPr>
              <a:t>我会这样做：</a:t>
            </a:r>
            <a:endParaRPr lang="en-US" altLang="zh-CN" sz="3200" dirty="0" smtClean="0">
              <a:solidFill>
                <a:schemeClr val="tx1"/>
              </a:solidFill>
            </a:endParaRPr>
          </a:p>
          <a:p>
            <a:r>
              <a:rPr lang="zh-CN" altLang="en-US" sz="3200" dirty="0" smtClean="0">
                <a:solidFill>
                  <a:schemeClr val="tx1"/>
                </a:solidFill>
              </a:rPr>
              <a:t>      给自己一分钟，静下来，</a:t>
            </a:r>
            <a:r>
              <a:rPr lang="zh-CN" altLang="en-US" sz="3200" b="1" dirty="0" smtClean="0">
                <a:solidFill>
                  <a:srgbClr val="FF0000"/>
                </a:solidFill>
              </a:rPr>
              <a:t>做自己喜欢的事情</a:t>
            </a:r>
            <a:r>
              <a:rPr lang="zh-CN" altLang="en-US" sz="3200" dirty="0" smtClean="0">
                <a:solidFill>
                  <a:schemeClr val="tx1"/>
                </a:solidFill>
              </a:rPr>
              <a:t>，释放压力。然后，在理清头绪：</a:t>
            </a:r>
            <a:endParaRPr lang="en-US" altLang="zh-CN" sz="3200" dirty="0" smtClean="0">
              <a:solidFill>
                <a:schemeClr val="tx1"/>
              </a:solidFill>
            </a:endParaRPr>
          </a:p>
          <a:p>
            <a:r>
              <a:rPr lang="zh-CN" altLang="en-US" sz="3200" dirty="0" smtClean="0">
                <a:solidFill>
                  <a:schemeClr val="tx1"/>
                </a:solidFill>
              </a:rPr>
              <a:t>                 哪些是比较紧急的？</a:t>
            </a:r>
            <a:endParaRPr lang="en-US" altLang="zh-CN" sz="3200" dirty="0" smtClean="0">
              <a:solidFill>
                <a:schemeClr val="tx1"/>
              </a:solidFill>
            </a:endParaRPr>
          </a:p>
          <a:p>
            <a:r>
              <a:rPr lang="zh-CN" altLang="en-US" sz="3200" dirty="0" smtClean="0">
                <a:solidFill>
                  <a:schemeClr val="tx1"/>
                </a:solidFill>
              </a:rPr>
              <a:t>                 哪些是必须完成的？</a:t>
            </a:r>
            <a:endParaRPr lang="en-US" altLang="zh-CN" sz="3200" dirty="0" smtClean="0">
              <a:solidFill>
                <a:schemeClr val="tx1"/>
              </a:solidFill>
            </a:endParaRPr>
          </a:p>
          <a:p>
            <a:r>
              <a:rPr lang="zh-CN" altLang="en-US" sz="3200" dirty="0" smtClean="0">
                <a:solidFill>
                  <a:schemeClr val="tx1"/>
                </a:solidFill>
              </a:rPr>
              <a:t>                 哪些是不紧急的？</a:t>
            </a:r>
            <a:endParaRPr lang="zh-CN" altLang="en-US" sz="3200" dirty="0">
              <a:solidFill>
                <a:schemeClr val="tx1"/>
              </a:solidFill>
            </a:endParaRPr>
          </a:p>
        </p:txBody>
      </p:sp>
      <p:sp>
        <p:nvSpPr>
          <p:cNvPr id="8" name="圆角矩形 7"/>
          <p:cNvSpPr/>
          <p:nvPr/>
        </p:nvSpPr>
        <p:spPr>
          <a:xfrm>
            <a:off x="3275856" y="2780928"/>
            <a:ext cx="5400600" cy="86409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400" dirty="0" smtClean="0"/>
              <a:t>懂得自我管理！</a:t>
            </a:r>
            <a:endParaRPr lang="zh-CN" altLang="en-US" sz="5400" dirty="0"/>
          </a:p>
        </p:txBody>
      </p:sp>
    </p:spTree>
    <p:extLst>
      <p:ext uri="{BB962C8B-B14F-4D97-AF65-F5344CB8AC3E}">
        <p14:creationId xmlns:p14="http://schemas.microsoft.com/office/powerpoint/2010/main" val="2468951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r>
              <a:rPr lang="en-US" altLang="zh-CN" dirty="0" err="1" smtClean="0"/>
              <a:t>ir</a:t>
            </a:r>
            <a:endParaRPr lang="zh-CN" altLang="en-US" dirty="0"/>
          </a:p>
        </p:txBody>
      </p:sp>
      <p:sp>
        <p:nvSpPr>
          <p:cNvPr id="3" name="副标题 2"/>
          <p:cNvSpPr>
            <a:spLocks noGrp="1"/>
          </p:cNvSpPr>
          <p:nvPr>
            <p:ph type="subTitle" idx="1"/>
          </p:nvPr>
        </p:nvSpPr>
        <p:spPr/>
        <p:txBody>
          <a:bodyPr/>
          <a:lstStyle/>
          <a:p>
            <a:endParaRPr lang="zh-CN" altLang="en-US"/>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48"/>
            <a:ext cx="9144000" cy="6851904"/>
          </a:xfrm>
          <a:prstGeom prst="rect">
            <a:avLst/>
          </a:prstGeom>
        </p:spPr>
      </p:pic>
      <p:sp>
        <p:nvSpPr>
          <p:cNvPr id="6" name="矩形 5"/>
          <p:cNvSpPr/>
          <p:nvPr/>
        </p:nvSpPr>
        <p:spPr>
          <a:xfrm>
            <a:off x="1543615" y="1052736"/>
            <a:ext cx="6445995" cy="1754326"/>
          </a:xfrm>
          <a:prstGeom prst="rect">
            <a:avLst/>
          </a:prstGeom>
          <a:noFill/>
        </p:spPr>
        <p:txBody>
          <a:bodyPr wrap="none" lIns="91440" tIns="45720" rIns="91440" bIns="45720">
            <a:spAutoFit/>
          </a:bodyPr>
          <a:lstStyle/>
          <a:p>
            <a:pPr algn="ctr"/>
            <a:r>
              <a:rPr lang="zh-CN" altLang="en-US"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觉得家长很唠叨时，</a:t>
            </a:r>
            <a:endParaRPr lang="en-US" altLang="zh-CN"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ctr"/>
            <a:r>
              <a:rPr lang="zh-CN" altLang="en-US"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你会怎么做？</a:t>
            </a:r>
            <a:endParaRPr lang="en-US" altLang="zh-CN"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7" name="圆角矩形 6"/>
          <p:cNvSpPr/>
          <p:nvPr/>
        </p:nvSpPr>
        <p:spPr>
          <a:xfrm>
            <a:off x="755576" y="2852936"/>
            <a:ext cx="7920880" cy="2952328"/>
          </a:xfrm>
          <a:prstGeom prst="round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200" dirty="0" smtClean="0">
                <a:solidFill>
                  <a:schemeClr val="tx1"/>
                </a:solidFill>
              </a:rPr>
              <a:t>我会这样做：</a:t>
            </a:r>
            <a:endParaRPr lang="en-US" altLang="zh-CN" sz="3200" dirty="0" smtClean="0">
              <a:solidFill>
                <a:schemeClr val="tx1"/>
              </a:solidFill>
            </a:endParaRPr>
          </a:p>
          <a:p>
            <a:r>
              <a:rPr lang="zh-CN" altLang="en-US" sz="3200" dirty="0" smtClean="0">
                <a:solidFill>
                  <a:schemeClr val="tx1"/>
                </a:solidFill>
              </a:rPr>
              <a:t>      理解父母的唠叨，出发点还是为了我好。我是否有什么做得不够好，让父母不放心？我会告知父母，我会改正，做得更好，让他们放心。</a:t>
            </a:r>
            <a:endParaRPr lang="zh-CN" altLang="en-US" sz="3200" dirty="0">
              <a:solidFill>
                <a:schemeClr val="tx1"/>
              </a:solidFill>
            </a:endParaRPr>
          </a:p>
        </p:txBody>
      </p:sp>
      <p:sp>
        <p:nvSpPr>
          <p:cNvPr id="8" name="圆角矩形 7"/>
          <p:cNvSpPr/>
          <p:nvPr/>
        </p:nvSpPr>
        <p:spPr>
          <a:xfrm>
            <a:off x="3275856" y="2708920"/>
            <a:ext cx="5400600" cy="86409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400" dirty="0" smtClean="0"/>
              <a:t>懂得理解与</a:t>
            </a:r>
            <a:r>
              <a:rPr lang="zh-CN" altLang="en-US" sz="5400" dirty="0"/>
              <a:t>感恩</a:t>
            </a:r>
            <a:r>
              <a:rPr lang="zh-CN" altLang="en-US" sz="5400" dirty="0" smtClean="0"/>
              <a:t>！</a:t>
            </a:r>
            <a:endParaRPr lang="zh-CN" altLang="en-US" sz="5400" dirty="0"/>
          </a:p>
        </p:txBody>
      </p:sp>
    </p:spTree>
    <p:extLst>
      <p:ext uri="{BB962C8B-B14F-4D97-AF65-F5344CB8AC3E}">
        <p14:creationId xmlns:p14="http://schemas.microsoft.com/office/powerpoint/2010/main" val="2375123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48"/>
            <a:ext cx="9144000" cy="6851904"/>
          </a:xfrm>
          <a:prstGeom prst="rect">
            <a:avLst/>
          </a:prstGeom>
        </p:spPr>
      </p:pic>
      <p:sp>
        <p:nvSpPr>
          <p:cNvPr id="6" name="矩形 5"/>
          <p:cNvSpPr/>
          <p:nvPr/>
        </p:nvSpPr>
        <p:spPr>
          <a:xfrm>
            <a:off x="2299591" y="908720"/>
            <a:ext cx="4934043" cy="1754326"/>
          </a:xfrm>
          <a:prstGeom prst="rect">
            <a:avLst/>
          </a:prstGeom>
          <a:noFill/>
        </p:spPr>
        <p:txBody>
          <a:bodyPr wrap="none" lIns="91440" tIns="45720" rIns="91440" bIns="45720">
            <a:spAutoFit/>
          </a:bodyPr>
          <a:lstStyle/>
          <a:p>
            <a:pPr algn="ctr"/>
            <a:r>
              <a:rPr lang="zh-CN" altLang="en-US"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喜欢一个人，</a:t>
            </a:r>
            <a:endParaRPr lang="en-US" altLang="zh-CN"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ctr"/>
            <a:r>
              <a:rPr lang="zh-CN" altLang="en-US"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但</a:t>
            </a:r>
            <a:r>
              <a:rPr lang="en-US" altLang="zh-CN"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ta</a:t>
            </a:r>
            <a:r>
              <a:rPr lang="zh-CN" altLang="en-US"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不喜欢我？</a:t>
            </a:r>
            <a:endParaRPr lang="en-US" altLang="zh-CN"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7" name="圆角矩形 6"/>
          <p:cNvSpPr/>
          <p:nvPr/>
        </p:nvSpPr>
        <p:spPr>
          <a:xfrm>
            <a:off x="755576" y="2852936"/>
            <a:ext cx="7920880" cy="2016224"/>
          </a:xfrm>
          <a:prstGeom prst="round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200" dirty="0" smtClean="0">
                <a:solidFill>
                  <a:schemeClr val="tx1"/>
                </a:solidFill>
              </a:rPr>
              <a:t>我会这样做：</a:t>
            </a:r>
            <a:endParaRPr lang="en-US" altLang="zh-CN" sz="3200" dirty="0" smtClean="0">
              <a:solidFill>
                <a:schemeClr val="tx1"/>
              </a:solidFill>
            </a:endParaRPr>
          </a:p>
          <a:p>
            <a:r>
              <a:rPr lang="zh-CN" altLang="en-US" sz="3200" dirty="0" smtClean="0">
                <a:solidFill>
                  <a:schemeClr val="tx1"/>
                </a:solidFill>
              </a:rPr>
              <a:t>      让自己变得更优秀，更优秀，更优秀！</a:t>
            </a:r>
            <a:endParaRPr lang="zh-CN" altLang="en-US" sz="3200" dirty="0">
              <a:solidFill>
                <a:schemeClr val="tx1"/>
              </a:solidFill>
            </a:endParaRPr>
          </a:p>
        </p:txBody>
      </p:sp>
      <p:sp>
        <p:nvSpPr>
          <p:cNvPr id="8" name="圆角矩形 7"/>
          <p:cNvSpPr/>
          <p:nvPr/>
        </p:nvSpPr>
        <p:spPr>
          <a:xfrm>
            <a:off x="3203848" y="2708920"/>
            <a:ext cx="5400600" cy="86409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400" dirty="0" smtClean="0"/>
              <a:t>懂得自强不息！</a:t>
            </a:r>
            <a:endParaRPr lang="zh-CN" altLang="en-US" sz="5400" dirty="0"/>
          </a:p>
        </p:txBody>
      </p:sp>
    </p:spTree>
    <p:extLst>
      <p:ext uri="{BB962C8B-B14F-4D97-AF65-F5344CB8AC3E}">
        <p14:creationId xmlns:p14="http://schemas.microsoft.com/office/powerpoint/2010/main" val="2852433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龙腾四海">
  <a:themeElements>
    <a:clrScheme name="龙腾四海">
      <a:dk1>
        <a:sysClr val="windowText" lastClr="000000"/>
      </a:dk1>
      <a:lt1>
        <a:sysClr val="window" lastClr="FFFFFF"/>
      </a:lt1>
      <a:dk2>
        <a:srgbClr val="001B36"/>
      </a:dk2>
      <a:lt2>
        <a:srgbClr val="EDF8FE"/>
      </a:lt2>
      <a:accent1>
        <a:srgbClr val="477AB1"/>
      </a:accent1>
      <a:accent2>
        <a:srgbClr val="51848E"/>
      </a:accent2>
      <a:accent3>
        <a:srgbClr val="7B9B57"/>
      </a:accent3>
      <a:accent4>
        <a:srgbClr val="8B8D8C"/>
      </a:accent4>
      <a:accent5>
        <a:srgbClr val="8B7396"/>
      </a:accent5>
      <a:accent6>
        <a:srgbClr val="E89A53"/>
      </a:accent6>
      <a:hlink>
        <a:srgbClr val="0080FF"/>
      </a:hlink>
      <a:folHlink>
        <a:srgbClr val="FF00FF"/>
      </a:folHlink>
    </a:clrScheme>
    <a:fontScheme name="龙腾四海">
      <a:majorFont>
        <a:latin typeface="Maiandra GD"/>
        <a:ea typeface=""/>
        <a:cs typeface=""/>
        <a:font script="CYRL" typeface="Times New Roman"/>
        <a:font script="GREK" typeface="Times New Roman"/>
        <a:font script="Jpan" typeface="ＭＳ Ｐゴシック"/>
        <a:font script="Hang" typeface="HY중고딕"/>
        <a:font script="Hans" typeface="隶书"/>
        <a:font script="Hant" typeface="微軟正黑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mbria"/>
        <a:ea typeface=""/>
        <a:cs typeface=""/>
        <a:font script="Jpan" typeface="ＭＳ Ｐ明朝"/>
        <a:font script="Hang" typeface="HY견명조"/>
        <a:font script="Hans" typeface="华文楷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龙腾四海">
      <a:fillStyleLst>
        <a:solidFill>
          <a:schemeClr val="phClr">
            <a:tint val="100000"/>
            <a:shade val="100000"/>
            <a:hueMod val="100000"/>
            <a:satMod val="100000"/>
          </a:schemeClr>
        </a:solidFill>
        <a:gradFill rotWithShape="1">
          <a:gsLst>
            <a:gs pos="0">
              <a:schemeClr val="phClr">
                <a:tint val="100000"/>
                <a:shade val="50000"/>
                <a:hueMod val="100000"/>
                <a:satMod val="250000"/>
              </a:schemeClr>
            </a:gs>
            <a:gs pos="75000">
              <a:schemeClr val="phClr">
                <a:tint val="80000"/>
                <a:shade val="100000"/>
                <a:hueMod val="100000"/>
                <a:satMod val="375000"/>
              </a:schemeClr>
            </a:gs>
            <a:gs pos="100000">
              <a:schemeClr val="phClr">
                <a:tint val="50000"/>
                <a:shade val="100000"/>
                <a:hueMod val="100000"/>
                <a:satMod val="500000"/>
              </a:schemeClr>
            </a:gs>
          </a:gsLst>
          <a:lin ang="16200000" scaled="1"/>
        </a:gradFill>
        <a:blipFill>
          <a:blip xmlns:r="http://schemas.openxmlformats.org/officeDocument/2006/relationships" r:embed="rId1">
            <a:duotone>
              <a:schemeClr val="phClr">
                <a:tint val="100000"/>
                <a:shade val="50000"/>
                <a:hueMod val="100000"/>
                <a:satMod val="100000"/>
              </a:schemeClr>
              <a:schemeClr val="phClr">
                <a:tint val="100000"/>
                <a:shade val="75000"/>
                <a:hueMod val="100000"/>
                <a:satMod val="100000"/>
              </a:schemeClr>
            </a:duotone>
          </a:blip>
          <a:tile tx="0" ty="0" sx="50000" sy="50000" flip="none" algn="ctr"/>
        </a:blipFill>
      </a:fillStyleLst>
      <a:lnStyleLst>
        <a:ln w="127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glow>
              <a:schemeClr val="phClr">
                <a:tint val="100000"/>
                <a:shade val="100000"/>
                <a:hueMod val="100000"/>
                <a:satMod val="100000"/>
              </a:schemeClr>
            </a:glow>
          </a:effectLst>
        </a:effectStyle>
        <a:effectStyle>
          <a:effectLst>
            <a:glow>
              <a:schemeClr val="phClr">
                <a:tint val="100000"/>
                <a:shade val="100000"/>
                <a:hueMod val="100000"/>
                <a:satMod val="100000"/>
              </a:schemeClr>
            </a:glow>
          </a:effectLst>
          <a:scene3d>
            <a:camera prst="orthographicFront" fov="0">
              <a:rot lat="0" lon="0" rev="0"/>
            </a:camera>
            <a:lightRig rig="threePt" dir="tl">
              <a:rot lat="0" lon="0" rev="0"/>
            </a:lightRig>
          </a:scene3d>
          <a:sp3d prstMaterial="metal">
            <a:bevelT w="12700" h="12700" prst="relaxedInset"/>
            <a:contourClr>
              <a:schemeClr val="phClr">
                <a:tint val="100000"/>
                <a:shade val="100000"/>
                <a:hueMod val="100000"/>
                <a:satMod val="100000"/>
              </a:schemeClr>
            </a:contourClr>
          </a:sp3d>
        </a:effectStyle>
        <a:effectStyle>
          <a:effectLst>
            <a:glow>
              <a:schemeClr val="phClr">
                <a:tint val="100000"/>
                <a:shade val="100000"/>
                <a:hueMod val="100000"/>
                <a:satMod val="100000"/>
              </a:schemeClr>
            </a:glow>
            <a:outerShdw blurRad="44450" dist="50800" dir="3300000" sx="99000" sy="99000" algn="tl" rotWithShape="0">
              <a:srgbClr val="000000">
                <a:alpha val="55000"/>
              </a:srgbClr>
            </a:outerShdw>
          </a:effectLst>
          <a:scene3d>
            <a:camera prst="orthographicFront">
              <a:rot lat="0" lon="0" rev="0"/>
            </a:camera>
            <a:lightRig rig="contrasting" dir="tl">
              <a:rot lat="0" lon="0" rev="14220000"/>
            </a:lightRig>
          </a:scene3d>
          <a:sp3d prstMaterial="dkEdge">
            <a:bevelT w="63500" h="63500"/>
            <a:bevelB w="0" h="0"/>
            <a:contourClr>
              <a:schemeClr val="phClr">
                <a:tint val="100000"/>
                <a:shade val="100000"/>
                <a:hueMod val="100000"/>
                <a:satMod val="100000"/>
              </a:schemeClr>
            </a:contourClr>
          </a:sp3d>
        </a:effectStyle>
      </a:effectStyleLst>
      <a:bgFillStyleLst>
        <a:solidFill>
          <a:schemeClr val="phClr">
            <a:tint val="100000"/>
            <a:shade val="100000"/>
            <a:hueMod val="100000"/>
            <a:satMod val="100000"/>
          </a:schemeClr>
        </a:solidFill>
        <a:gradFill rotWithShape="1">
          <a:gsLst>
            <a:gs pos="0">
              <a:schemeClr val="bg1">
                <a:tint val="100000"/>
                <a:shade val="100000"/>
                <a:hueMod val="100000"/>
                <a:satMod val="150000"/>
              </a:schemeClr>
            </a:gs>
            <a:gs pos="55000">
              <a:schemeClr val="bg1">
                <a:tint val="100000"/>
                <a:shade val="90000"/>
                <a:hueMod val="100000"/>
                <a:satMod val="375000"/>
              </a:schemeClr>
            </a:gs>
            <a:gs pos="100000">
              <a:schemeClr val="phClr">
                <a:tint val="88000"/>
                <a:shade val="100000"/>
                <a:hueMod val="100000"/>
                <a:satMod val="500000"/>
              </a:schemeClr>
            </a:gs>
          </a:gsLst>
          <a:lin ang="5400000" scaled="1"/>
        </a:gradFill>
        <a:blipFill>
          <a:blip xmlns:r="http://schemas.openxmlformats.org/officeDocument/2006/relationships" r:embed="rId2">
            <a:duotone>
              <a:schemeClr val="phClr">
                <a:shade val="30000"/>
                <a:satMod val="555000"/>
              </a:schemeClr>
              <a:schemeClr val="phClr">
                <a:tint val="96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Dragon</Template>
  <TotalTime>145</TotalTime>
  <Words>1060</Words>
  <Application>Microsoft Office PowerPoint</Application>
  <PresentationFormat>全屏显示(4:3)</PresentationFormat>
  <Paragraphs>141</Paragraphs>
  <Slides>33</Slides>
  <Notes>0</Notes>
  <HiddenSlides>0</HiddenSlides>
  <MMClips>0</MMClips>
  <ScaleCrop>false</ScaleCrop>
  <HeadingPairs>
    <vt:vector size="4" baseType="variant">
      <vt:variant>
        <vt:lpstr>主题</vt:lpstr>
      </vt:variant>
      <vt:variant>
        <vt:i4>1</vt:i4>
      </vt:variant>
      <vt:variant>
        <vt:lpstr>幻灯片标题</vt:lpstr>
      </vt:variant>
      <vt:variant>
        <vt:i4>33</vt:i4>
      </vt:variant>
    </vt:vector>
  </HeadingPairs>
  <TitlesOfParts>
    <vt:vector size="34" baseType="lpstr">
      <vt:lpstr>龙腾四海</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ir</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lao</dc:creator>
  <cp:lastModifiedBy>lao</cp:lastModifiedBy>
  <cp:revision>15</cp:revision>
  <dcterms:created xsi:type="dcterms:W3CDTF">2016-03-15T01:59:35Z</dcterms:created>
  <dcterms:modified xsi:type="dcterms:W3CDTF">2016-12-05T00:36:34Z</dcterms:modified>
</cp:coreProperties>
</file>