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ppt" ContentType="application/vnd.ms-powerpoint"/>
  <Default Extension="rels" ContentType="application/vnd.openxmlformats-package.relationships+xml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45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8EF4A40-0193-4FFD-A69F-B92CFE7685F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950A48C5-6C1F-48B6-8105-4D4E187C96D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FCE4825D-9C23-4B38-9AC7-2B36B4BB61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25FAD-1BFD-466A-BFB1-EC0649207A6D}" type="datetimeFigureOut">
              <a:rPr lang="zh-CN" altLang="en-US" smtClean="0"/>
              <a:t>2018/12/1 Saturday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BB3CE650-9ABB-4096-8888-E0B7A343B4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DDCE0E0B-4BDA-4418-B0F4-40D81C9894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2349B-B703-4C84-B332-F8730E971BD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482000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C246F94-6026-447C-B4AC-330B4AA499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808B14CA-7514-4DA8-A0DD-AB0E7E61384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EAA222E9-7967-4F82-8DAD-19F56CDFE0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25FAD-1BFD-466A-BFB1-EC0649207A6D}" type="datetimeFigureOut">
              <a:rPr lang="zh-CN" altLang="en-US" smtClean="0"/>
              <a:t>2018/12/1 Saturday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40A2CE6F-A2FB-49FF-972B-B8DF7C6856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F1CACB9D-9539-4D05-8A14-FEDEFE7360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2349B-B703-4C84-B332-F8730E971BD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98467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6CD0378-3E91-4414-B6F4-220176876E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01A8014C-D3D7-4FDE-9F83-13BCC8AB71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EE228F72-6785-4E5E-BE06-87DBC93A2E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25FAD-1BFD-466A-BFB1-EC0649207A6D}" type="datetimeFigureOut">
              <a:rPr lang="zh-CN" altLang="en-US" smtClean="0"/>
              <a:t>2018/12/1 Saturday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41614FCC-7D3A-4572-92CF-D5F6BC4D00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05BBDE7C-0658-4DDC-B8D3-98F85AAB49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2349B-B703-4C84-B332-F8730E971BD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49003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8A91EEA-3A3B-4D4B-B37A-A8F4EBF198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D8A3EA66-2C98-47B3-9095-6D6ACF44701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241EE8C8-BBAD-4187-9747-D6B145128C2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E4DADD32-93B9-4615-A23E-DDB3D91C79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25FAD-1BFD-466A-BFB1-EC0649207A6D}" type="datetimeFigureOut">
              <a:rPr lang="zh-CN" altLang="en-US" smtClean="0"/>
              <a:t>2018/12/1 Saturday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C04AC317-C3B9-4415-82A6-630005DA5A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92542BDD-4DEA-4079-B7FC-BF1AD0C1D4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2349B-B703-4C84-B332-F8730E971BD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446791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0253D08-B27E-468F-8B64-5B7F0AC864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F40A7126-8A21-42C9-9D1D-B96290470B1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70059FC1-A24D-4161-8A29-D6DE78C1FFD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4D4B5741-182B-42D7-95D3-7E72FFD9C83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85A246EE-9B15-4EBB-8404-105970A0EFD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2ECE1798-445D-4F6C-B9F4-D9ECE43D1A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25FAD-1BFD-466A-BFB1-EC0649207A6D}" type="datetimeFigureOut">
              <a:rPr lang="zh-CN" altLang="en-US" smtClean="0"/>
              <a:t>2018/12/1 Saturday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62F2D09F-F57E-46EC-BF7A-2F3AE8A526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4B80C998-9E8C-4371-8CC6-3AB29E0798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2349B-B703-4C84-B332-F8730E971BD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933291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0C7D1DD-7535-405D-98B1-32CE6B1F06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3972E057-48A3-4B77-980F-C528313035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25FAD-1BFD-466A-BFB1-EC0649207A6D}" type="datetimeFigureOut">
              <a:rPr lang="zh-CN" altLang="en-US" smtClean="0"/>
              <a:t>2018/12/1 Saturday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D44D9E71-AB68-470E-9E0D-4D15641253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D150CE0D-BA2E-4576-B78E-1880E73324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2349B-B703-4C84-B332-F8730E971BD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492991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C7CB952E-E61B-449A-888B-796178B3E7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25FAD-1BFD-466A-BFB1-EC0649207A6D}" type="datetimeFigureOut">
              <a:rPr lang="zh-CN" altLang="en-US" smtClean="0"/>
              <a:t>2018/12/1 Saturday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219AE5B5-86DE-477A-8EA4-5EB2F8AAA3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793B5B61-5E36-4013-AFED-935E590AFF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2349B-B703-4C84-B332-F8730E971BD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821902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5D6D49A-5B1B-459B-8D74-18E7E20B07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9911E809-8743-4C9B-B9F9-942758AB44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34341D77-2FCA-46F2-8CA4-1F4EDE879EB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E95D8B18-FF85-4B70-A9E2-4BD6A575AE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25FAD-1BFD-466A-BFB1-EC0649207A6D}" type="datetimeFigureOut">
              <a:rPr lang="zh-CN" altLang="en-US" smtClean="0"/>
              <a:t>2018/12/1 Saturday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C7456F7D-5516-48C4-8D45-5BF0F3A27D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EA040E06-9ED1-45F0-B8B8-30FCBD7987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2349B-B703-4C84-B332-F8730E971BD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645554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65949D6-CCBD-44ED-A6C4-2E9AC7EF2F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35218283-65FE-48F1-9F94-A0667FC6356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50E369B0-26F3-4C4B-95C9-7756E87AF2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AB621C30-0946-4349-AFD8-9F385595BB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25FAD-1BFD-466A-BFB1-EC0649207A6D}" type="datetimeFigureOut">
              <a:rPr lang="zh-CN" altLang="en-US" smtClean="0"/>
              <a:t>2018/12/1 Saturday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C6B5BB92-0C99-4488-B886-EE5EEAC878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F27F65AD-7FCF-41A7-82A9-A2DA9A20FF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2349B-B703-4C84-B332-F8730E971BD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94594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2A0E8AB-E75D-4284-9063-8794F794C8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205D5102-CA71-4E64-BCA2-F3433785DEA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B57D96D1-0C9B-4573-985B-2C2B412F33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25FAD-1BFD-466A-BFB1-EC0649207A6D}" type="datetimeFigureOut">
              <a:rPr lang="zh-CN" altLang="en-US" smtClean="0"/>
              <a:t>2018/12/1 Saturday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A8967ECC-2303-48C8-B5A3-D23E892A29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CCC7CF48-C859-419C-975E-F903097DC4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2349B-B703-4C84-B332-F8730E971BD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44458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F2072AE0-D73F-413D-8F09-9B9EE0983BA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B9409849-F302-4498-979A-A41C2A3F6BF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87C17666-CA9D-4AFC-8500-94A8B677ED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25FAD-1BFD-466A-BFB1-EC0649207A6D}" type="datetimeFigureOut">
              <a:rPr lang="zh-CN" altLang="en-US" smtClean="0"/>
              <a:t>2018/12/1 Saturday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14AB77B1-6ABD-4C16-9217-62C989F231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E4E07EA4-F751-41A1-B11C-D72BE802AD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2349B-B703-4C84-B332-F8730E971BD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405810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72ED89EE-8A17-4882-94E6-E9792FD0A6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6C951181-1AAE-4CB1-BF6F-3FD70B375AA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F77BF8C3-91E2-4FD7-933F-A06479164AA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525FAD-1BFD-466A-BFB1-EC0649207A6D}" type="datetimeFigureOut">
              <a:rPr lang="zh-CN" altLang="en-US" smtClean="0"/>
              <a:t>2018/12/1 Saturday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93381468-0EEE-4C95-ACAE-AF22FCD6184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9F8D91EB-3E09-4079-A777-C6455FFC0B2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42349B-B703-4C84-B332-F8730E971BD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81443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.emf"/><Relationship Id="rId4" Type="http://schemas.openxmlformats.org/officeDocument/2006/relationships/oleObject" Target="../embeddings/Microsoft_PowerPoint_97-2003_Presentation.ppt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16DAAB5-4ECF-4109-861D-1F005330C8C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97C2F2C9-EADA-456D-AB6C-ADBBDD3E7F6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280894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5034BB09-AA94-4BDB-8E6F-7BC5084056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6879" y="410893"/>
            <a:ext cx="11463068" cy="4351338"/>
          </a:xfrm>
        </p:spPr>
        <p:txBody>
          <a:bodyPr/>
          <a:lstStyle/>
          <a:p>
            <a:pPr marL="0" indent="0">
              <a:buNone/>
            </a:pPr>
            <a:r>
              <a:rPr lang="zh-CN" altLang="en-US" dirty="0"/>
              <a:t>阅读图文材料，完成下列要求。</a:t>
            </a:r>
          </a:p>
          <a:p>
            <a:pPr marL="0" indent="0">
              <a:buNone/>
            </a:pPr>
            <a:r>
              <a:rPr lang="zh-CN" altLang="en-US" dirty="0"/>
              <a:t>丰年虾广泛分布于陆地上的</a:t>
            </a:r>
            <a:r>
              <a:rPr lang="zh-CN" altLang="en-US" dirty="0">
                <a:solidFill>
                  <a:srgbClr val="FF0000"/>
                </a:solidFill>
              </a:rPr>
              <a:t>盐田或盐湖</a:t>
            </a:r>
            <a:r>
              <a:rPr lang="zh-CN" altLang="en-US" dirty="0"/>
              <a:t>中，以</a:t>
            </a:r>
            <a:r>
              <a:rPr lang="zh-CN" altLang="en-US" dirty="0">
                <a:solidFill>
                  <a:srgbClr val="FF0000"/>
                </a:solidFill>
              </a:rPr>
              <a:t>藻类</a:t>
            </a:r>
            <a:r>
              <a:rPr lang="zh-CN" altLang="en-US" dirty="0"/>
              <a:t>为食，营养价值极高。丰年虾对</a:t>
            </a:r>
            <a:r>
              <a:rPr lang="zh-CN" altLang="en-US" dirty="0">
                <a:solidFill>
                  <a:srgbClr val="FF0000"/>
                </a:solidFill>
              </a:rPr>
              <a:t>温度、盐度、酸碱值及溶氧</a:t>
            </a:r>
            <a:r>
              <a:rPr lang="zh-CN" altLang="en-US" dirty="0"/>
              <a:t>的要求极强，最佳生长温度为</a:t>
            </a:r>
            <a:r>
              <a:rPr lang="en-US" altLang="zh-CN" dirty="0"/>
              <a:t>25℃</a:t>
            </a:r>
            <a:r>
              <a:rPr lang="zh-CN" altLang="en-US" dirty="0"/>
              <a:t>～</a:t>
            </a:r>
            <a:r>
              <a:rPr lang="en-US" altLang="zh-CN" dirty="0"/>
              <a:t>30℃</a:t>
            </a:r>
            <a:r>
              <a:rPr lang="zh-CN" altLang="en-US" dirty="0"/>
              <a:t>，最佳生长盐度为</a:t>
            </a:r>
            <a:r>
              <a:rPr lang="en-US" altLang="zh-CN" dirty="0"/>
              <a:t>30‰</a:t>
            </a:r>
            <a:r>
              <a:rPr lang="zh-CN" altLang="en-US" dirty="0"/>
              <a:t>～</a:t>
            </a:r>
            <a:r>
              <a:rPr lang="en-US" altLang="zh-CN" dirty="0"/>
              <a:t>50‰</a:t>
            </a:r>
            <a:r>
              <a:rPr lang="zh-CN" altLang="en-US" dirty="0"/>
              <a:t>，最适宜生长的</a:t>
            </a:r>
            <a:r>
              <a:rPr lang="en-US" altLang="zh-CN" dirty="0"/>
              <a:t>pH</a:t>
            </a:r>
            <a:r>
              <a:rPr lang="zh-CN" altLang="en-US" dirty="0"/>
              <a:t>为</a:t>
            </a:r>
            <a:r>
              <a:rPr lang="en-US" altLang="zh-CN" dirty="0"/>
              <a:t>7</a:t>
            </a:r>
            <a:r>
              <a:rPr lang="zh-CN" altLang="en-US" dirty="0"/>
              <a:t>．</a:t>
            </a:r>
            <a:r>
              <a:rPr lang="en-US" altLang="zh-CN" dirty="0"/>
              <a:t>5</a:t>
            </a:r>
            <a:r>
              <a:rPr lang="zh-CN" altLang="en-US" dirty="0"/>
              <a:t>～</a:t>
            </a:r>
            <a:r>
              <a:rPr lang="en-US" altLang="zh-CN" dirty="0"/>
              <a:t>8</a:t>
            </a:r>
            <a:r>
              <a:rPr lang="zh-CN" altLang="en-US" dirty="0"/>
              <a:t>．</a:t>
            </a:r>
            <a:r>
              <a:rPr lang="en-US" altLang="zh-CN" dirty="0"/>
              <a:t>5</a:t>
            </a:r>
            <a:r>
              <a:rPr lang="zh-CN" altLang="en-US" dirty="0"/>
              <a:t>，溶氧则以接近饱和溶氧为佳。伊朗西北部高原山区的乌尔米耶湖（下图）属于内陆盐湖，丰年虾资源十分丰富。</a:t>
            </a:r>
            <a:r>
              <a:rPr lang="en-US" altLang="zh-CN" dirty="0"/>
              <a:t>20</a:t>
            </a:r>
            <a:r>
              <a:rPr lang="zh-CN" altLang="en-US" dirty="0"/>
              <a:t>世纪</a:t>
            </a:r>
            <a:r>
              <a:rPr lang="en-US" altLang="zh-CN" dirty="0"/>
              <a:t>80</a:t>
            </a:r>
            <a:r>
              <a:rPr lang="zh-CN" altLang="en-US" dirty="0"/>
              <a:t>年代后随着水产养殖业的快速发展，丰年虾产业规模不断缩小。</a:t>
            </a:r>
          </a:p>
          <a:p>
            <a:endParaRPr lang="zh-CN" altLang="en-US" dirty="0"/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3DA3AF6A-140A-48B3-AE71-2FA1104AF8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58719" y="2972454"/>
            <a:ext cx="3580958" cy="3290226"/>
          </a:xfrm>
          <a:prstGeom prst="rect">
            <a:avLst/>
          </a:prstGeom>
        </p:spPr>
      </p:pic>
      <p:sp>
        <p:nvSpPr>
          <p:cNvPr id="5" name="矩形 4">
            <a:extLst>
              <a:ext uri="{FF2B5EF4-FFF2-40B4-BE49-F238E27FC236}">
                <a16:creationId xmlns:a16="http://schemas.microsoft.com/office/drawing/2014/main" id="{073AA63E-C821-46B8-990E-DAAD2C0E6463}"/>
              </a:ext>
            </a:extLst>
          </p:cNvPr>
          <p:cNvSpPr/>
          <p:nvPr/>
        </p:nvSpPr>
        <p:spPr>
          <a:xfrm>
            <a:off x="189287" y="3541038"/>
            <a:ext cx="791434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/>
              <a:t>（</a:t>
            </a:r>
            <a:r>
              <a:rPr lang="en-US" altLang="zh-CN" sz="2800" dirty="0"/>
              <a:t>1</a:t>
            </a:r>
            <a:r>
              <a:rPr lang="zh-CN" altLang="en-US" sz="2800" dirty="0"/>
              <a:t>）</a:t>
            </a:r>
            <a:r>
              <a:rPr lang="zh-CN" altLang="en-US" sz="2800" dirty="0">
                <a:solidFill>
                  <a:srgbClr val="FF0000"/>
                </a:solidFill>
              </a:rPr>
              <a:t>分析</a:t>
            </a:r>
            <a:r>
              <a:rPr lang="zh-CN" altLang="en-US" sz="2800" dirty="0"/>
              <a:t>乌尔米耶湖丰年虾资源丰富的</a:t>
            </a:r>
            <a:r>
              <a:rPr lang="zh-CN" altLang="en-US" sz="2800" dirty="0">
                <a:solidFill>
                  <a:srgbClr val="FF0000"/>
                </a:solidFill>
              </a:rPr>
              <a:t>自然条件</a:t>
            </a: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4E87723C-AEE7-4FBD-B7B7-3DB35835BA51}"/>
              </a:ext>
            </a:extLst>
          </p:cNvPr>
          <p:cNvSpPr/>
          <p:nvPr/>
        </p:nvSpPr>
        <p:spPr>
          <a:xfrm>
            <a:off x="795648" y="4617567"/>
            <a:ext cx="7174303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b="1" dirty="0">
                <a:solidFill>
                  <a:srgbClr val="0070C0"/>
                </a:solidFill>
              </a:rPr>
              <a:t>（</a:t>
            </a:r>
            <a:r>
              <a:rPr lang="en-US" altLang="zh-CN" b="1" dirty="0">
                <a:solidFill>
                  <a:srgbClr val="0070C0"/>
                </a:solidFill>
              </a:rPr>
              <a:t>1</a:t>
            </a:r>
            <a:r>
              <a:rPr lang="zh-CN" altLang="en-US" b="1" dirty="0">
                <a:solidFill>
                  <a:srgbClr val="0070C0"/>
                </a:solidFill>
              </a:rPr>
              <a:t>）乌尔米耶湖为内陆咸水湖，陆地河流带来的盐分在湖泊中不断积累，湖水</a:t>
            </a:r>
            <a:r>
              <a:rPr lang="zh-CN" altLang="en-US" b="1" dirty="0">
                <a:solidFill>
                  <a:srgbClr val="FF0000"/>
                </a:solidFill>
              </a:rPr>
              <a:t>盐度高</a:t>
            </a:r>
            <a:r>
              <a:rPr lang="zh-CN" altLang="en-US" b="1" dirty="0">
                <a:solidFill>
                  <a:srgbClr val="0070C0"/>
                </a:solidFill>
              </a:rPr>
              <a:t>，适宜丰年虾的生长；内陆河流带来大量的</a:t>
            </a:r>
            <a:r>
              <a:rPr lang="zh-CN" altLang="en-US" b="1" dirty="0">
                <a:solidFill>
                  <a:srgbClr val="FF0000"/>
                </a:solidFill>
              </a:rPr>
              <a:t>营养盐类</a:t>
            </a:r>
            <a:r>
              <a:rPr lang="zh-CN" altLang="en-US" b="1" dirty="0">
                <a:solidFill>
                  <a:srgbClr val="0070C0"/>
                </a:solidFill>
              </a:rPr>
              <a:t>，为藻类繁生提供了条件；高盐度的湖水使得湖中缺少</a:t>
            </a:r>
            <a:r>
              <a:rPr lang="zh-CN" altLang="en-US" b="1" dirty="0">
                <a:solidFill>
                  <a:srgbClr val="FF0000"/>
                </a:solidFill>
              </a:rPr>
              <a:t>大型捕食者</a:t>
            </a:r>
            <a:r>
              <a:rPr lang="zh-CN" altLang="en-US" b="1" dirty="0">
                <a:solidFill>
                  <a:srgbClr val="0070C0"/>
                </a:solidFill>
              </a:rPr>
              <a:t>，族群能够维持很高的密度，故该湖丰年虾资源丰富．</a:t>
            </a:r>
            <a:r>
              <a:rPr lang="zh-CN" altLang="en-US" b="1" dirty="0">
                <a:solidFill>
                  <a:srgbClr val="FF0000"/>
                </a:solidFill>
              </a:rPr>
              <a:t>湖区藻类丰富，饵料充足；湖内溶氧丰富。</a:t>
            </a:r>
          </a:p>
        </p:txBody>
      </p:sp>
      <p:graphicFrame>
        <p:nvGraphicFramePr>
          <p:cNvPr id="16" name="对象 15">
            <a:hlinkClick r:id="" action="ppaction://ole?verb=0"/>
            <a:extLst>
              <a:ext uri="{FF2B5EF4-FFF2-40B4-BE49-F238E27FC236}">
                <a16:creationId xmlns:a16="http://schemas.microsoft.com/office/drawing/2014/main" id="{71F7FDA7-8140-4D1C-A116-235A39C010AF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81543227"/>
              </p:ext>
            </p:extLst>
          </p:nvPr>
        </p:nvGraphicFramePr>
        <p:xfrm>
          <a:off x="7167176" y="91054"/>
          <a:ext cx="1191543" cy="67205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3" name="Presentation" r:id="rId4" imgW="15947266" imgH="8968561" progId="PowerPoint.Show.8">
                  <p:embed/>
                </p:oleObj>
              </mc:Choice>
              <mc:Fallback>
                <p:oleObj name="Presentation" r:id="rId4" imgW="15947266" imgH="8968561" progId="PowerPoint.Show.8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7167176" y="91054"/>
                        <a:ext cx="1191543" cy="67205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915142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0737D933-F8BB-4E6D-AFAC-6DA6086882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1690688"/>
          </a:xfrm>
        </p:spPr>
        <p:txBody>
          <a:bodyPr>
            <a:normAutofit fontScale="90000"/>
          </a:bodyPr>
          <a:lstStyle/>
          <a:p>
            <a:r>
              <a:rPr lang="zh-CN" altLang="en-US" dirty="0"/>
              <a:t>（</a:t>
            </a:r>
            <a:r>
              <a:rPr lang="en-US" altLang="zh-CN" dirty="0"/>
              <a:t>2</a:t>
            </a:r>
            <a:r>
              <a:rPr lang="zh-CN" altLang="en-US" dirty="0"/>
              <a:t>）</a:t>
            </a:r>
            <a:r>
              <a:rPr lang="zh-CN" altLang="en-US" dirty="0">
                <a:solidFill>
                  <a:srgbClr val="FF0000"/>
                </a:solidFill>
              </a:rPr>
              <a:t>推测</a:t>
            </a:r>
            <a:r>
              <a:rPr lang="zh-CN" altLang="en-US" dirty="0"/>
              <a:t>乌尔米耶湖丰年虾的</a:t>
            </a:r>
            <a:r>
              <a:rPr lang="zh-CN" altLang="en-US" dirty="0">
                <a:solidFill>
                  <a:srgbClr val="FF0000"/>
                </a:solidFill>
              </a:rPr>
              <a:t>分布规律及主要原因</a:t>
            </a:r>
            <a:r>
              <a:rPr lang="zh-CN" altLang="en-US" dirty="0"/>
              <a:t>．</a:t>
            </a:r>
            <a:br>
              <a:rPr lang="zh-CN" altLang="en-US" dirty="0"/>
            </a:br>
            <a:endParaRPr lang="zh-CN" altLang="en-US" dirty="0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AC5A3D3B-390C-4FDB-A1F4-28000577411A}"/>
              </a:ext>
            </a:extLst>
          </p:cNvPr>
          <p:cNvSpPr/>
          <p:nvPr/>
        </p:nvSpPr>
        <p:spPr>
          <a:xfrm>
            <a:off x="629234" y="2074547"/>
            <a:ext cx="902811" cy="523220"/>
          </a:xfrm>
          <a:prstGeom prst="rect">
            <a:avLst/>
          </a:prstGeom>
          <a:ln>
            <a:solidFill>
              <a:srgbClr val="0000FF"/>
            </a:solidFill>
          </a:ln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rgbClr val="0000FF"/>
                </a:solidFill>
              </a:rPr>
              <a:t>盐度</a:t>
            </a:r>
          </a:p>
        </p:txBody>
      </p:sp>
      <p:cxnSp>
        <p:nvCxnSpPr>
          <p:cNvPr id="8" name="直接箭头连接符 7">
            <a:extLst>
              <a:ext uri="{FF2B5EF4-FFF2-40B4-BE49-F238E27FC236}">
                <a16:creationId xmlns:a16="http://schemas.microsoft.com/office/drawing/2014/main" id="{987CEF0F-767B-4BB6-9C40-2EC9029F7CF0}"/>
              </a:ext>
            </a:extLst>
          </p:cNvPr>
          <p:cNvCxnSpPr>
            <a:cxnSpLocks/>
            <a:stCxn id="6" idx="3"/>
          </p:cNvCxnSpPr>
          <p:nvPr/>
        </p:nvCxnSpPr>
        <p:spPr>
          <a:xfrm>
            <a:off x="1532045" y="2336157"/>
            <a:ext cx="477910" cy="0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矩形 9">
            <a:extLst>
              <a:ext uri="{FF2B5EF4-FFF2-40B4-BE49-F238E27FC236}">
                <a16:creationId xmlns:a16="http://schemas.microsoft.com/office/drawing/2014/main" id="{72BD40B1-5169-4311-BAC1-088B8DD0B72F}"/>
              </a:ext>
            </a:extLst>
          </p:cNvPr>
          <p:cNvSpPr/>
          <p:nvPr/>
        </p:nvSpPr>
        <p:spPr>
          <a:xfrm>
            <a:off x="1998366" y="1690689"/>
            <a:ext cx="3775393" cy="1384995"/>
          </a:xfrm>
          <a:prstGeom prst="rect">
            <a:avLst/>
          </a:prstGeom>
          <a:ln>
            <a:solidFill>
              <a:srgbClr val="0000FF"/>
            </a:solidFill>
          </a:ln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rgbClr val="0000FF"/>
                </a:solidFill>
              </a:rPr>
              <a:t>降水量与蒸发量的关系</a:t>
            </a:r>
            <a:endParaRPr lang="en-US" altLang="zh-CN" sz="2800" dirty="0">
              <a:solidFill>
                <a:srgbClr val="0000FF"/>
              </a:solidFill>
            </a:endParaRPr>
          </a:p>
          <a:p>
            <a:r>
              <a:rPr lang="zh-CN" altLang="en-US" sz="2800" dirty="0">
                <a:solidFill>
                  <a:srgbClr val="0000FF"/>
                </a:solidFill>
              </a:rPr>
              <a:t>地表径流的汇入</a:t>
            </a:r>
            <a:endParaRPr lang="en-US" altLang="zh-CN" sz="2800" dirty="0">
              <a:solidFill>
                <a:srgbClr val="0000FF"/>
              </a:solidFill>
            </a:endParaRPr>
          </a:p>
          <a:p>
            <a:r>
              <a:rPr lang="zh-CN" altLang="en-US" sz="2800" dirty="0">
                <a:solidFill>
                  <a:srgbClr val="0000FF"/>
                </a:solidFill>
              </a:rPr>
              <a:t>？？</a:t>
            </a:r>
            <a:endParaRPr lang="en-US" altLang="zh-CN" sz="2800" dirty="0">
              <a:solidFill>
                <a:srgbClr val="0000FF"/>
              </a:solidFill>
            </a:endParaRPr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3574ECB5-743D-47D5-9DE3-58F727DCC0B2}"/>
              </a:ext>
            </a:extLst>
          </p:cNvPr>
          <p:cNvSpPr/>
          <p:nvPr/>
        </p:nvSpPr>
        <p:spPr>
          <a:xfrm>
            <a:off x="629234" y="4107505"/>
            <a:ext cx="902811" cy="523220"/>
          </a:xfrm>
          <a:prstGeom prst="rect">
            <a:avLst/>
          </a:prstGeom>
          <a:ln>
            <a:solidFill>
              <a:srgbClr val="0000FF"/>
            </a:solidFill>
          </a:ln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rgbClr val="0000FF"/>
                </a:solidFill>
              </a:rPr>
              <a:t>温度</a:t>
            </a:r>
          </a:p>
        </p:txBody>
      </p:sp>
      <p:cxnSp>
        <p:nvCxnSpPr>
          <p:cNvPr id="12" name="直接箭头连接符 11">
            <a:extLst>
              <a:ext uri="{FF2B5EF4-FFF2-40B4-BE49-F238E27FC236}">
                <a16:creationId xmlns:a16="http://schemas.microsoft.com/office/drawing/2014/main" id="{DA952440-E1B3-4C06-953C-7EDC446188E1}"/>
              </a:ext>
            </a:extLst>
          </p:cNvPr>
          <p:cNvCxnSpPr>
            <a:cxnSpLocks/>
          </p:cNvCxnSpPr>
          <p:nvPr/>
        </p:nvCxnSpPr>
        <p:spPr>
          <a:xfrm>
            <a:off x="1532045" y="4369115"/>
            <a:ext cx="477910" cy="0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矩形 12">
            <a:extLst>
              <a:ext uri="{FF2B5EF4-FFF2-40B4-BE49-F238E27FC236}">
                <a16:creationId xmlns:a16="http://schemas.microsoft.com/office/drawing/2014/main" id="{82F104D8-B4C8-4B5E-B325-46790591EAC6}"/>
              </a:ext>
            </a:extLst>
          </p:cNvPr>
          <p:cNvSpPr/>
          <p:nvPr/>
        </p:nvSpPr>
        <p:spPr>
          <a:xfrm>
            <a:off x="2081754" y="3676617"/>
            <a:ext cx="902811" cy="1384995"/>
          </a:xfrm>
          <a:prstGeom prst="rect">
            <a:avLst/>
          </a:prstGeom>
          <a:ln>
            <a:solidFill>
              <a:srgbClr val="0000FF"/>
            </a:solidFill>
          </a:ln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rgbClr val="0000FF"/>
                </a:solidFill>
              </a:rPr>
              <a:t>纬度</a:t>
            </a:r>
            <a:endParaRPr lang="en-US" altLang="zh-CN" sz="2800" dirty="0">
              <a:solidFill>
                <a:srgbClr val="0000FF"/>
              </a:solidFill>
            </a:endParaRPr>
          </a:p>
          <a:p>
            <a:r>
              <a:rPr lang="zh-CN" altLang="en-US" sz="2800" dirty="0">
                <a:solidFill>
                  <a:srgbClr val="0000FF"/>
                </a:solidFill>
              </a:rPr>
              <a:t>地形</a:t>
            </a:r>
            <a:endParaRPr lang="en-US" altLang="zh-CN" sz="2800" dirty="0">
              <a:solidFill>
                <a:srgbClr val="0000FF"/>
              </a:solidFill>
            </a:endParaRPr>
          </a:p>
          <a:p>
            <a:r>
              <a:rPr lang="en-US" altLang="zh-CN" sz="2800" dirty="0">
                <a:solidFill>
                  <a:srgbClr val="0000FF"/>
                </a:solidFill>
              </a:rPr>
              <a:t>……</a:t>
            </a: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id="{4723F294-3EF8-426B-8645-6E97E62582C6}"/>
              </a:ext>
            </a:extLst>
          </p:cNvPr>
          <p:cNvSpPr/>
          <p:nvPr/>
        </p:nvSpPr>
        <p:spPr>
          <a:xfrm>
            <a:off x="629234" y="5228225"/>
            <a:ext cx="1261884" cy="523220"/>
          </a:xfrm>
          <a:prstGeom prst="rect">
            <a:avLst/>
          </a:prstGeom>
          <a:ln>
            <a:solidFill>
              <a:srgbClr val="0000FF"/>
            </a:solidFill>
          </a:ln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rgbClr val="0000FF"/>
                </a:solidFill>
              </a:rPr>
              <a:t>酸碱值</a:t>
            </a:r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id="{5F80F331-08EC-4973-A8CD-A0ACC72DEF67}"/>
              </a:ext>
            </a:extLst>
          </p:cNvPr>
          <p:cNvSpPr/>
          <p:nvPr/>
        </p:nvSpPr>
        <p:spPr>
          <a:xfrm>
            <a:off x="629234" y="6140462"/>
            <a:ext cx="902811" cy="523220"/>
          </a:xfrm>
          <a:prstGeom prst="rect">
            <a:avLst/>
          </a:prstGeom>
          <a:ln>
            <a:solidFill>
              <a:srgbClr val="0000FF"/>
            </a:solidFill>
          </a:ln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rgbClr val="0000FF"/>
                </a:solidFill>
              </a:rPr>
              <a:t>溶氧</a:t>
            </a:r>
          </a:p>
        </p:txBody>
      </p:sp>
      <p:pic>
        <p:nvPicPr>
          <p:cNvPr id="16" name="图片 15">
            <a:extLst>
              <a:ext uri="{FF2B5EF4-FFF2-40B4-BE49-F238E27FC236}">
                <a16:creationId xmlns:a16="http://schemas.microsoft.com/office/drawing/2014/main" id="{496DABD1-A553-4DAD-853A-3B9E852AFF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14239" y="2305965"/>
            <a:ext cx="3584759" cy="3286029"/>
          </a:xfrm>
          <a:prstGeom prst="rect">
            <a:avLst/>
          </a:prstGeom>
        </p:spPr>
      </p:pic>
      <p:sp>
        <p:nvSpPr>
          <p:cNvPr id="17" name="右大括号 16">
            <a:extLst>
              <a:ext uri="{FF2B5EF4-FFF2-40B4-BE49-F238E27FC236}">
                <a16:creationId xmlns:a16="http://schemas.microsoft.com/office/drawing/2014/main" id="{E629BEC5-24E2-45A9-A822-B7D3CC3D3801}"/>
              </a:ext>
            </a:extLst>
          </p:cNvPr>
          <p:cNvSpPr/>
          <p:nvPr/>
        </p:nvSpPr>
        <p:spPr>
          <a:xfrm>
            <a:off x="6096000" y="2597767"/>
            <a:ext cx="1261884" cy="3268195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id="{C5DFBA2A-00B8-4E00-9A95-E4DF4B0A49B7}"/>
              </a:ext>
            </a:extLst>
          </p:cNvPr>
          <p:cNvSpPr/>
          <p:nvPr/>
        </p:nvSpPr>
        <p:spPr>
          <a:xfrm>
            <a:off x="3434656" y="6035457"/>
            <a:ext cx="1620957" cy="523220"/>
          </a:xfrm>
          <a:prstGeom prst="rect">
            <a:avLst/>
          </a:prstGeom>
          <a:ln>
            <a:solidFill>
              <a:srgbClr val="0000FF"/>
            </a:solidFill>
          </a:ln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rgbClr val="0000FF"/>
                </a:solidFill>
              </a:rPr>
              <a:t>营养物质</a:t>
            </a:r>
          </a:p>
        </p:txBody>
      </p:sp>
      <p:sp>
        <p:nvSpPr>
          <p:cNvPr id="19" name="矩形 18">
            <a:extLst>
              <a:ext uri="{FF2B5EF4-FFF2-40B4-BE49-F238E27FC236}">
                <a16:creationId xmlns:a16="http://schemas.microsoft.com/office/drawing/2014/main" id="{5EE28AD1-1680-4195-AE0E-8D141066177B}"/>
              </a:ext>
            </a:extLst>
          </p:cNvPr>
          <p:cNvSpPr/>
          <p:nvPr/>
        </p:nvSpPr>
        <p:spPr>
          <a:xfrm>
            <a:off x="1740" y="5263133"/>
            <a:ext cx="12190260" cy="120032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zh-CN" altLang="en-US" sz="2400" dirty="0"/>
              <a:t>（</a:t>
            </a:r>
            <a:r>
              <a:rPr lang="en-US" altLang="zh-CN" sz="2400" dirty="0"/>
              <a:t>2</a:t>
            </a:r>
            <a:r>
              <a:rPr lang="zh-CN" altLang="en-US" sz="2400" dirty="0"/>
              <a:t>）规律：西南多，东北少．  原因：南部气温高于北部，蒸发量大，盐度高，适合丰年虾生长；西南部  入湖河流较多，河流带来的营养盐类多，饵料丰富；（河水流动使）河口附近溶氧更接近饱和溶氧，适宜丰年虾生长．</a:t>
            </a:r>
          </a:p>
        </p:txBody>
      </p:sp>
    </p:spTree>
    <p:extLst>
      <p:ext uri="{BB962C8B-B14F-4D97-AF65-F5344CB8AC3E}">
        <p14:creationId xmlns:p14="http://schemas.microsoft.com/office/powerpoint/2010/main" val="979637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0" grpId="0"/>
      <p:bldP spid="11" grpId="0"/>
      <p:bldP spid="13" grpId="0"/>
      <p:bldP spid="14" grpId="0"/>
      <p:bldP spid="15" grpId="0"/>
      <p:bldP spid="17" grpId="0" animBg="1"/>
      <p:bldP spid="18" grpId="0"/>
      <p:bldP spid="1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E90B1E7-6906-4714-A46B-D28097660A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（</a:t>
            </a:r>
            <a:r>
              <a:rPr lang="en-US" altLang="zh-CN" dirty="0"/>
              <a:t>3</a:t>
            </a:r>
            <a:r>
              <a:rPr lang="zh-CN" altLang="en-US" dirty="0"/>
              <a:t>）</a:t>
            </a:r>
            <a:r>
              <a:rPr lang="zh-CN" altLang="en-US" dirty="0">
                <a:solidFill>
                  <a:srgbClr val="FF0000"/>
                </a:solidFill>
              </a:rPr>
              <a:t>说明</a:t>
            </a:r>
            <a:r>
              <a:rPr lang="en-US" altLang="zh-CN" dirty="0"/>
              <a:t>20</a:t>
            </a:r>
            <a:r>
              <a:rPr lang="zh-CN" altLang="en-US" dirty="0"/>
              <a:t>世纪</a:t>
            </a:r>
            <a:r>
              <a:rPr lang="en-US" altLang="zh-CN" dirty="0"/>
              <a:t>80</a:t>
            </a:r>
            <a:r>
              <a:rPr lang="zh-CN" altLang="en-US" dirty="0"/>
              <a:t>年代后乌尔米耶湖丰年虾产业规模不断缩小的</a:t>
            </a:r>
            <a:r>
              <a:rPr lang="zh-CN" altLang="en-US" dirty="0">
                <a:solidFill>
                  <a:srgbClr val="FF0000"/>
                </a:solidFill>
              </a:rPr>
              <a:t>原因．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2A5FA9E2-073D-482B-9527-90E7ED6A180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0562" y="3663052"/>
            <a:ext cx="10515600" cy="118499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zh-CN" altLang="en-US" dirty="0">
                <a:solidFill>
                  <a:srgbClr val="0000FF"/>
                </a:solidFill>
              </a:rPr>
              <a:t>过度捕捞造成丰年虾资源日趋枯竭，捕获量不断减少；受全球气候变暖的影响，蒸发加剧，湖泊急剧萎缩，丰年虾生存环境缩小，繁殖量急剧下降．</a:t>
            </a:r>
          </a:p>
        </p:txBody>
      </p:sp>
    </p:spTree>
    <p:extLst>
      <p:ext uri="{BB962C8B-B14F-4D97-AF65-F5344CB8AC3E}">
        <p14:creationId xmlns:p14="http://schemas.microsoft.com/office/powerpoint/2010/main" val="26813105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F86F988F-256A-4DCB-8140-95B67B4688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CN" altLang="en-US" dirty="0"/>
              <a:t>（</a:t>
            </a:r>
            <a:r>
              <a:rPr lang="en-US" altLang="zh-CN" dirty="0"/>
              <a:t>4</a:t>
            </a:r>
            <a:r>
              <a:rPr lang="zh-CN" altLang="en-US" dirty="0"/>
              <a:t>）针对乌尔米耶湖丰年虾的生存现状，你是否赞同在湖中继续发展丰年虾捕捞业？请说明 态度并表明理由．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72FFFEB5-554B-401C-AECE-BCFEA96093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3240357"/>
            <a:ext cx="10515600" cy="2970662"/>
          </a:xfrm>
        </p:spPr>
        <p:txBody>
          <a:bodyPr/>
          <a:lstStyle/>
          <a:p>
            <a:pPr marL="0" indent="0">
              <a:buNone/>
            </a:pPr>
            <a:r>
              <a:rPr lang="zh-CN" altLang="en-US" dirty="0">
                <a:solidFill>
                  <a:srgbClr val="0000FF"/>
                </a:solidFill>
              </a:rPr>
              <a:t>（</a:t>
            </a:r>
            <a:r>
              <a:rPr lang="en-US" altLang="zh-CN" dirty="0">
                <a:solidFill>
                  <a:srgbClr val="0000FF"/>
                </a:solidFill>
              </a:rPr>
              <a:t>4</a:t>
            </a:r>
            <a:r>
              <a:rPr lang="zh-CN" altLang="en-US" dirty="0">
                <a:solidFill>
                  <a:srgbClr val="0000FF"/>
                </a:solidFill>
              </a:rPr>
              <a:t>）赞同．理由：发展捕捞业可充分利用当地丰富的丰年虾资源，变资源优势为经济优势；可促进当地就业，保持社会稳定；可以提高当地的经济收入；可以带动交通运输、冷藏保鲜等相关产业的发展．不赞同．理由：过度捕捞会导致丰年虾资源枯竭；该湖为高原咸水湖，湖泊生态系统非常脆弱，继续发展丰  年虾捕捞业易造成严重的生态问题．</a:t>
            </a:r>
          </a:p>
        </p:txBody>
      </p:sp>
    </p:spTree>
    <p:extLst>
      <p:ext uri="{BB962C8B-B14F-4D97-AF65-F5344CB8AC3E}">
        <p14:creationId xmlns:p14="http://schemas.microsoft.com/office/powerpoint/2010/main" val="29895210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F0B83944-87FD-48FF-B51A-DEED2DB2F2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3144" y="298750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dirty="0"/>
              <a:t>四川省泸州市合江县荔枝主产地位于长江、赤水、习水沿岸河谷地带，合江荔枝在全球分布纬度最高、成熟期最晚，品质最优，市场价格最高。</a:t>
            </a:r>
          </a:p>
          <a:p>
            <a:pPr marL="0" indent="0">
              <a:buNone/>
            </a:pPr>
            <a:r>
              <a:rPr lang="zh-CN" altLang="en-US" dirty="0"/>
              <a:t>荔枝是典型的亚热带常绿果树，喜高温高湿，喜光向阳，对气候条件尤其是气温非常敏感，生存的温度要求是年平均温度</a:t>
            </a:r>
            <a:r>
              <a:rPr lang="en-US" altLang="zh-CN" dirty="0"/>
              <a:t>18℃</a:t>
            </a:r>
            <a:r>
              <a:rPr lang="zh-CN" altLang="en-US" dirty="0"/>
              <a:t>以上，最适宜的温度是</a:t>
            </a:r>
            <a:r>
              <a:rPr lang="en-US" altLang="zh-CN" dirty="0"/>
              <a:t>22~25℃</a:t>
            </a:r>
            <a:r>
              <a:rPr lang="zh-CN" altLang="en-US" dirty="0"/>
              <a:t>，尤其是冬季不耐冰雪霜冻；最低温度低于</a:t>
            </a:r>
            <a:r>
              <a:rPr lang="en-US" altLang="zh-CN" dirty="0"/>
              <a:t>2℃</a:t>
            </a:r>
            <a:r>
              <a:rPr lang="zh-CN" altLang="en-US" dirty="0"/>
              <a:t>就可能遭受冻害，会使来年荔枝产量大为减少甚至绝收。从最近</a:t>
            </a:r>
            <a:r>
              <a:rPr lang="en-US" altLang="zh-CN" dirty="0"/>
              <a:t>50</a:t>
            </a:r>
            <a:r>
              <a:rPr lang="zh-CN" altLang="en-US" dirty="0"/>
              <a:t>年的气象观测资料来看，合江县年平均气温为</a:t>
            </a:r>
            <a:r>
              <a:rPr lang="en-US" altLang="zh-CN" dirty="0"/>
              <a:t>18.1℃</a:t>
            </a:r>
            <a:r>
              <a:rPr lang="zh-CN" altLang="en-US" dirty="0"/>
              <a:t>，极端高温为</a:t>
            </a:r>
            <a:r>
              <a:rPr lang="en-US" altLang="zh-CN" dirty="0"/>
              <a:t>43.4℃</a:t>
            </a:r>
            <a:r>
              <a:rPr lang="zh-CN" altLang="en-US" dirty="0"/>
              <a:t>，极端最低气温</a:t>
            </a:r>
            <a:r>
              <a:rPr lang="en-US" altLang="zh-CN" dirty="0"/>
              <a:t>-2.2℃</a:t>
            </a:r>
            <a:r>
              <a:rPr lang="zh-CN" altLang="en-US" dirty="0"/>
              <a:t>，平均有霜期仅</a:t>
            </a:r>
            <a:r>
              <a:rPr lang="en-US" altLang="zh-CN" dirty="0"/>
              <a:t>6</a:t>
            </a:r>
            <a:r>
              <a:rPr lang="zh-CN" altLang="en-US" dirty="0"/>
              <a:t>天，大约每三年有一年是完全无霜的。下图示意我国荔枝主要分布区。</a:t>
            </a: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A676C434-46FB-487F-B95C-C6E8E50147D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22469" y="4391744"/>
            <a:ext cx="4857750" cy="2266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69617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C891BA8-F61A-4A5D-B34E-7843247952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A61D5174-92AE-498F-97C6-1FBCD59FE6B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altLang="zh-CN" dirty="0"/>
              <a:t>(1)</a:t>
            </a:r>
            <a:r>
              <a:rPr lang="zh-CN" altLang="en-US" dirty="0"/>
              <a:t>分析合江县气候对荔枝生产的有利影啊。 </a:t>
            </a:r>
          </a:p>
          <a:p>
            <a:endParaRPr lang="zh-CN" altLang="en-US" dirty="0"/>
          </a:p>
          <a:p>
            <a:r>
              <a:rPr lang="en-US" altLang="zh-CN" dirty="0"/>
              <a:t>(2)</a:t>
            </a:r>
            <a:r>
              <a:rPr lang="zh-CN" altLang="en-US" dirty="0"/>
              <a:t>当地农民常用绿肥、田间杂草、作物茎秆等覆盖于荔枝树下，分析这种做法的原因。</a:t>
            </a:r>
          </a:p>
          <a:p>
            <a:endParaRPr lang="zh-CN" altLang="en-US" dirty="0"/>
          </a:p>
          <a:p>
            <a:r>
              <a:rPr lang="en-US" altLang="zh-CN" dirty="0"/>
              <a:t>(3)</a:t>
            </a:r>
            <a:r>
              <a:rPr lang="zh-CN" altLang="en-US" dirty="0"/>
              <a:t>分析合江荔枝市场价格最高的原因。</a:t>
            </a:r>
          </a:p>
          <a:p>
            <a:endParaRPr lang="zh-CN" altLang="en-US" dirty="0"/>
          </a:p>
          <a:p>
            <a:r>
              <a:rPr lang="en-US" altLang="zh-CN" dirty="0"/>
              <a:t>(4)</a:t>
            </a:r>
            <a:r>
              <a:rPr lang="zh-CN" altLang="en-US" dirty="0"/>
              <a:t>请在下列两个问题中，选择其中一个问题作答。如果多做，则按所做的第一个问题计分。 </a:t>
            </a:r>
          </a:p>
          <a:p>
            <a:endParaRPr lang="zh-CN" altLang="en-US" dirty="0"/>
          </a:p>
          <a:p>
            <a:r>
              <a:rPr lang="zh-CN" altLang="en-US" dirty="0"/>
              <a:t>问题①：针对荔枝直接食用较多的现象，推测其原因。</a:t>
            </a:r>
          </a:p>
          <a:p>
            <a:endParaRPr lang="zh-CN" altLang="en-US" dirty="0"/>
          </a:p>
          <a:p>
            <a:r>
              <a:rPr lang="zh-CN" altLang="en-US"/>
              <a:t>问题②：针对荔枝果汁等精深加工厂较少的现状，推测其原因。</a:t>
            </a:r>
          </a:p>
        </p:txBody>
      </p:sp>
    </p:spTree>
    <p:extLst>
      <p:ext uri="{BB962C8B-B14F-4D97-AF65-F5344CB8AC3E}">
        <p14:creationId xmlns:p14="http://schemas.microsoft.com/office/powerpoint/2010/main" val="17291804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</TotalTime>
  <Words>796</Words>
  <Application>Microsoft Office PowerPoint</Application>
  <PresentationFormat>宽屏</PresentationFormat>
  <Paragraphs>34</Paragraphs>
  <Slides>7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12" baseType="lpstr">
      <vt:lpstr>等线</vt:lpstr>
      <vt:lpstr>等线 Light</vt:lpstr>
      <vt:lpstr>Arial</vt:lpstr>
      <vt:lpstr>Office 主题​​</vt:lpstr>
      <vt:lpstr>Microsoft PowerPoint 97-2003 演示文稿</vt:lpstr>
      <vt:lpstr>PowerPoint 演示文稿</vt:lpstr>
      <vt:lpstr>PowerPoint 演示文稿</vt:lpstr>
      <vt:lpstr>（2）推测乌尔米耶湖丰年虾的分布规律及主要原因． </vt:lpstr>
      <vt:lpstr>（3）说明20世纪80年代后乌尔米耶湖丰年虾产业规模不断缩小的原因．</vt:lpstr>
      <vt:lpstr>（4）针对乌尔米耶湖丰年虾的生存现状，你是否赞同在湖中继续发展丰年虾捕捞业？请说明 态度并表明理由．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Administrator</cp:lastModifiedBy>
  <cp:revision>5</cp:revision>
  <dcterms:created xsi:type="dcterms:W3CDTF">2018-11-30T23:11:51Z</dcterms:created>
  <dcterms:modified xsi:type="dcterms:W3CDTF">2018-11-30T23:49:47Z</dcterms:modified>
</cp:coreProperties>
</file>