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5"/>
  </p:notesMasterIdLst>
  <p:sldIdLst>
    <p:sldId id="403" r:id="rId3"/>
    <p:sldId id="404" r:id="rId4"/>
    <p:sldId id="405" r:id="rId5"/>
    <p:sldId id="436" r:id="rId6"/>
    <p:sldId id="438" r:id="rId7"/>
    <p:sldId id="435" r:id="rId8"/>
    <p:sldId id="437" r:id="rId9"/>
    <p:sldId id="439" r:id="rId10"/>
    <p:sldId id="440" r:id="rId11"/>
    <p:sldId id="441" r:id="rId12"/>
    <p:sldId id="442" r:id="rId13"/>
    <p:sldId id="443" r:id="rId14"/>
    <p:sldId id="444" r:id="rId15"/>
    <p:sldId id="445" r:id="rId16"/>
    <p:sldId id="446" r:id="rId17"/>
    <p:sldId id="448" r:id="rId18"/>
    <p:sldId id="447" r:id="rId19"/>
    <p:sldId id="424" r:id="rId20"/>
    <p:sldId id="426" r:id="rId21"/>
    <p:sldId id="449" r:id="rId22"/>
    <p:sldId id="450" r:id="rId23"/>
    <p:sldId id="451" r:id="rId24"/>
    <p:sldId id="452" r:id="rId25"/>
    <p:sldId id="453" r:id="rId26"/>
    <p:sldId id="455" r:id="rId27"/>
    <p:sldId id="454" r:id="rId28"/>
    <p:sldId id="456" r:id="rId29"/>
    <p:sldId id="431" r:id="rId30"/>
    <p:sldId id="457" r:id="rId31"/>
    <p:sldId id="458" r:id="rId32"/>
    <p:sldId id="411" r:id="rId33"/>
    <p:sldId id="419" r:id="rId34"/>
    <p:sldId id="416" r:id="rId35"/>
    <p:sldId id="459" r:id="rId36"/>
    <p:sldId id="460" r:id="rId37"/>
    <p:sldId id="417" r:id="rId38"/>
    <p:sldId id="461" r:id="rId39"/>
    <p:sldId id="462" r:id="rId40"/>
    <p:sldId id="463" r:id="rId41"/>
    <p:sldId id="464" r:id="rId42"/>
    <p:sldId id="465" r:id="rId43"/>
    <p:sldId id="418" r:id="rId4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99CCFF"/>
    <a:srgbClr val="FFCC99"/>
    <a:srgbClr val="FFFFFF"/>
    <a:srgbClr val="CCFFFF"/>
    <a:srgbClr val="FFCCCC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6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notesMaster" Target="notesMasters/notesMaster1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222E49B-4C7A-450C-B303-A83B8A8AFC4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4FB4A-1CF2-4219-BB7E-076A705816F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73900-A95F-41DE-9A15-F71D51BD19B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392DA-682F-491F-8932-E829F9525B8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AF23C-8A3C-49C6-9EE6-554DBED1D59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485C4-7F6F-45A2-8CD4-46827E56143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C588A-BFE3-452E-8366-2C08E6A2A5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2D02B-0554-43E5-90E1-4F02B492B43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BB4A5-5AEB-4705-81AC-628825D7827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66DAA-1662-415C-87F0-5D47FB33CEA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68F06-36F3-461D-B7CC-8CED219FE5B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02137-D88C-4572-9049-60F6CA4F647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B373F-C6C8-47DB-9D1A-4F1F5057925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D70B7-729C-4367-94AF-6EBCB26CCCB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4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2C1ED43D-BD8F-4CA9-A937-3623F53EC34A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副标题 2"/>
          <p:cNvSpPr txBox="1"/>
          <p:nvPr/>
        </p:nvSpPr>
        <p:spPr bwMode="auto">
          <a:xfrm>
            <a:off x="3347860" y="1700808"/>
            <a:ext cx="2160244" cy="576064"/>
          </a:xfrm>
          <a:prstGeom prst="rect">
            <a:avLst/>
          </a:prstGeom>
          <a:solidFill>
            <a:srgbClr val="00FFFF">
              <a:alpha val="50000"/>
            </a:srgbClr>
          </a:solidFill>
          <a:ln w="9525">
            <a:noFill/>
            <a:miter lim="800000"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BD0D9"/>
              </a:buClr>
              <a:buSzPct val="95000"/>
              <a:buFontTx/>
              <a:buNone/>
              <a:defRPr/>
            </a:pPr>
            <a:r>
              <a:rPr lang="en-US" altLang="zh-CN" sz="2800" b="1" ker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  <a:endParaRPr lang="en-US" altLang="zh-CN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1403350" y="622300"/>
            <a:ext cx="6697663" cy="646113"/>
          </a:xfrm>
          <a:prstGeom prst="rect">
            <a:avLst/>
          </a:prstGeom>
          <a:solidFill>
            <a:srgbClr val="20C9F8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4 Cartoons and comic strips</a:t>
            </a:r>
            <a:endParaRPr lang="en-US" altLang="zh-CN" sz="36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/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2911475" y="3414713"/>
            <a:ext cx="3259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2"/>
          <p:cNvSpPr txBox="1">
            <a:spLocks noChangeArrowheads="1"/>
          </p:cNvSpPr>
          <p:nvPr/>
        </p:nvSpPr>
        <p:spPr bwMode="auto">
          <a:xfrm>
            <a:off x="719138" y="765175"/>
            <a:ext cx="60848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英语的谓语动词有两种语态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4" name="Text Box 5"/>
          <p:cNvSpPr txBox="1">
            <a:spLocks noChangeArrowheads="1"/>
          </p:cNvSpPr>
          <p:nvPr/>
        </p:nvSpPr>
        <p:spPr bwMode="auto">
          <a:xfrm>
            <a:off x="971550" y="1485900"/>
            <a:ext cx="61198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We        speak           English.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971550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主语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2627313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谓语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Text Box 8"/>
          <p:cNvSpPr txBox="1">
            <a:spLocks noChangeArrowheads="1"/>
          </p:cNvSpPr>
          <p:nvPr/>
        </p:nvSpPr>
        <p:spPr bwMode="auto">
          <a:xfrm>
            <a:off x="5076825" y="21336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宾语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" name="Text Box 9"/>
          <p:cNvSpPr txBox="1">
            <a:spLocks noChangeArrowheads="1"/>
          </p:cNvSpPr>
          <p:nvPr/>
        </p:nvSpPr>
        <p:spPr bwMode="auto">
          <a:xfrm>
            <a:off x="827088" y="3430588"/>
            <a:ext cx="61198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English  is spoken      </a:t>
            </a: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by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us.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1116013" y="4078288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主语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5" name="Text Box 11"/>
          <p:cNvSpPr txBox="1">
            <a:spLocks noChangeArrowheads="1"/>
          </p:cNvSpPr>
          <p:nvPr/>
        </p:nvSpPr>
        <p:spPr bwMode="auto">
          <a:xfrm>
            <a:off x="2771775" y="4078288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谓语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6" name="Text Box 12"/>
          <p:cNvSpPr txBox="1">
            <a:spLocks noChangeArrowheads="1"/>
          </p:cNvSpPr>
          <p:nvPr/>
        </p:nvSpPr>
        <p:spPr bwMode="auto">
          <a:xfrm>
            <a:off x="4770438" y="4010025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宾语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7" name="Line 13"/>
          <p:cNvSpPr>
            <a:spLocks noChangeShapeType="1"/>
          </p:cNvSpPr>
          <p:nvPr/>
        </p:nvSpPr>
        <p:spPr bwMode="auto">
          <a:xfrm flipH="1">
            <a:off x="2051050" y="2565400"/>
            <a:ext cx="3168650" cy="93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Line 14"/>
          <p:cNvSpPr>
            <a:spLocks noChangeShapeType="1"/>
          </p:cNvSpPr>
          <p:nvPr/>
        </p:nvSpPr>
        <p:spPr bwMode="auto">
          <a:xfrm>
            <a:off x="3205163" y="2565400"/>
            <a:ext cx="71437" cy="10080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Line 15"/>
          <p:cNvSpPr>
            <a:spLocks noChangeShapeType="1"/>
          </p:cNvSpPr>
          <p:nvPr/>
        </p:nvSpPr>
        <p:spPr bwMode="auto">
          <a:xfrm>
            <a:off x="1476375" y="2638425"/>
            <a:ext cx="3959225" cy="86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0" name="Text Box 16"/>
          <p:cNvSpPr txBox="1">
            <a:spLocks noChangeArrowheads="1"/>
          </p:cNvSpPr>
          <p:nvPr/>
        </p:nvSpPr>
        <p:spPr bwMode="auto">
          <a:xfrm>
            <a:off x="1331913" y="4870450"/>
            <a:ext cx="6913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宾变主,主变宾,前加by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8206" name="Text Box 17"/>
          <p:cNvSpPr txBox="1">
            <a:spLocks noChangeArrowheads="1"/>
          </p:cNvSpPr>
          <p:nvPr/>
        </p:nvSpPr>
        <p:spPr bwMode="auto">
          <a:xfrm>
            <a:off x="6804025" y="1547813"/>
            <a:ext cx="1871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主动语态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pic>
        <p:nvPicPr>
          <p:cNvPr id="8207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4475163"/>
            <a:ext cx="1689100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  <p:bldP spid="4102" grpId="0"/>
      <p:bldP spid="4103" grpId="0"/>
      <p:bldP spid="4104" grpId="0"/>
      <p:bldP spid="4105" grpId="0"/>
      <p:bldP spid="4106" grpId="0"/>
      <p:bldP spid="41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9" descr="tooopen_sy_164791218695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75113"/>
            <a:ext cx="1944688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Rectangle 2"/>
          <p:cNvSpPr txBox="1">
            <a:spLocks noChangeArrowheads="1"/>
          </p:cNvSpPr>
          <p:nvPr/>
        </p:nvSpPr>
        <p:spPr bwMode="auto">
          <a:xfrm>
            <a:off x="250825" y="908050"/>
            <a:ext cx="8497888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 1.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Tom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broke</a:t>
            </a:r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</a:t>
            </a:r>
            <a:r>
              <a:rPr lang="zh-CN" altLang="en-US" sz="3000" b="1">
                <a:latin typeface="Times New Roman" panose="02020603050405020304" pitchFamily="18" charset="0"/>
              </a:rPr>
              <a:t>. 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 </a:t>
            </a:r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was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 broken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Tom</a:t>
            </a:r>
            <a:r>
              <a:rPr lang="zh-CN" altLang="en-US" sz="3000" b="1">
                <a:latin typeface="Times New Roman" panose="02020603050405020304" pitchFamily="18" charset="0"/>
              </a:rPr>
              <a:t>. 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125413" y="2230438"/>
            <a:ext cx="874871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  2.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He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broke</a:t>
            </a:r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windows</a:t>
            </a:r>
            <a:r>
              <a:rPr lang="zh-CN" altLang="en-US" sz="3000" b="1">
                <a:latin typeface="Times New Roman" panose="02020603050405020304" pitchFamily="18" charset="0"/>
              </a:rPr>
              <a:t>. 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   </a:t>
            </a:r>
            <a:r>
              <a:rPr lang="en-US" altLang="zh-CN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000" b="1" u="sng">
                <a:latin typeface="Times New Roman" panose="02020603050405020304" pitchFamily="18" charset="0"/>
              </a:rPr>
              <a:t>The windows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were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 broken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him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  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811213" y="3525838"/>
            <a:ext cx="80645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be要随着主语变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4827588" y="3525838"/>
            <a:ext cx="56165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逻辑主语by来引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latin typeface="Times New Roman" panose="02020603050405020304" pitchFamily="18" charset="0"/>
            </a:endParaRPr>
          </a:p>
        </p:txBody>
      </p:sp>
      <p:sp>
        <p:nvSpPr>
          <p:cNvPr id="6150" name="Text Box 2"/>
          <p:cNvSpPr txBox="1">
            <a:spLocks noChangeArrowheads="1"/>
          </p:cNvSpPr>
          <p:nvPr/>
        </p:nvSpPr>
        <p:spPr bwMode="auto">
          <a:xfrm>
            <a:off x="760413" y="4075113"/>
            <a:ext cx="83534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被动语态的大体构成：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6151" name="Text Box 3"/>
          <p:cNvSpPr txBox="1">
            <a:spLocks noChangeArrowheads="1"/>
          </p:cNvSpPr>
          <p:nvPr/>
        </p:nvSpPr>
        <p:spPr bwMode="auto">
          <a:xfrm>
            <a:off x="760413" y="4984750"/>
            <a:ext cx="71278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Be + PP（过去分词）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47" grpId="0" build="p"/>
      <p:bldP spid="6148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26626"/>
          <p:cNvSpPr txBox="1">
            <a:spLocks noChangeArrowheads="1"/>
          </p:cNvSpPr>
          <p:nvPr/>
        </p:nvSpPr>
        <p:spPr bwMode="auto">
          <a:xfrm>
            <a:off x="1443038" y="1066800"/>
            <a:ext cx="5562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468313" y="692150"/>
            <a:ext cx="8027987" cy="560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一般现在时的被动语态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  <a:endParaRPr lang="zh-CN" altLang="zh-CN" sz="4000" b="1" noProof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am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is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are done</a:t>
            </a: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一般过去时的被动语态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zh-CN" altLang="zh-CN" sz="4000" b="1" noProof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was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were done</a:t>
            </a: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zh-CN" altLang="en-US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一般将来时的被动语态</a:t>
            </a:r>
            <a:r>
              <a:rPr lang="zh-CN" altLang="zh-CN" sz="40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zh-CN" altLang="zh-CN" sz="4000" b="1" noProof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r>
              <a:rPr lang="en-US" altLang="zh-CN" sz="4000" b="1" noProof="1">
                <a:latin typeface="Times New Roman" panose="02020603050405020304" pitchFamily="18" charset="0"/>
              </a:rPr>
              <a:t>    will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／</a:t>
            </a:r>
            <a:r>
              <a:rPr lang="en-US" altLang="zh-CN" sz="4000" b="1" noProof="1">
                <a:latin typeface="Times New Roman" panose="02020603050405020304" pitchFamily="18" charset="0"/>
              </a:rPr>
              <a:t>shall be</a:t>
            </a:r>
            <a:r>
              <a:rPr lang="en-US" altLang="en-US" sz="4000" b="1" noProof="1">
                <a:latin typeface="Times New Roman" panose="02020603050405020304" pitchFamily="18" charset="0"/>
              </a:rPr>
              <a:t>＋</a:t>
            </a:r>
            <a:r>
              <a:rPr lang="en-US" altLang="zh-CN" sz="4000" b="1" noProof="1">
                <a:latin typeface="Times New Roman" panose="02020603050405020304" pitchFamily="18" charset="0"/>
              </a:rPr>
              <a:t>done</a:t>
            </a:r>
            <a:endParaRPr lang="en-US" altLang="zh-CN" sz="4000" b="1" noProof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5000"/>
              </a:spcBef>
            </a:pPr>
            <a:endParaRPr lang="en-US" altLang="zh-CN" sz="4000" b="1" noProof="1">
              <a:latin typeface="Times New Roman" panose="02020603050405020304" pitchFamily="18" charset="0"/>
            </a:endParaRPr>
          </a:p>
        </p:txBody>
      </p:sp>
      <p:sp>
        <p:nvSpPr>
          <p:cNvPr id="10243" name="文本框 26628"/>
          <p:cNvSpPr txBox="1">
            <a:spLocks noChangeArrowheads="1"/>
          </p:cNvSpPr>
          <p:nvPr/>
        </p:nvSpPr>
        <p:spPr bwMode="auto">
          <a:xfrm>
            <a:off x="3348038" y="4876800"/>
            <a:ext cx="3124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10244" name="文本框 26630"/>
          <p:cNvSpPr txBox="1">
            <a:spLocks noChangeArrowheads="1"/>
          </p:cNvSpPr>
          <p:nvPr/>
        </p:nvSpPr>
        <p:spPr bwMode="auto">
          <a:xfrm>
            <a:off x="452438" y="1828800"/>
            <a:ext cx="7391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4000" b="1">
              <a:latin typeface="Times New Roman" panose="02020603050405020304" pitchFamily="18" charset="0"/>
            </a:endParaRPr>
          </a:p>
        </p:txBody>
      </p:sp>
      <p:sp>
        <p:nvSpPr>
          <p:cNvPr id="26632" name="文本框 26631"/>
          <p:cNvSpPr txBox="1">
            <a:spLocks noChangeArrowheads="1"/>
          </p:cNvSpPr>
          <p:nvPr/>
        </p:nvSpPr>
        <p:spPr bwMode="auto">
          <a:xfrm>
            <a:off x="395288" y="1928813"/>
            <a:ext cx="8640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Basketball </a:t>
            </a:r>
            <a:r>
              <a:rPr lang="en-US" altLang="zh-CN" sz="3200" b="1" u="sng" noProof="1">
                <a:solidFill>
                  <a:srgbClr val="FF0000"/>
                </a:solidFill>
                <a:latin typeface="Times New Roman" panose="02020603050405020304" pitchFamily="18" charset="0"/>
              </a:rPr>
              <a:t>is played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by people all over the world. </a:t>
            </a:r>
            <a:endParaRPr lang="en-US" altLang="zh-CN" sz="3200" b="1" noProof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3" name="矩形 26632"/>
          <p:cNvSpPr>
            <a:spLocks noChangeArrowheads="1"/>
          </p:cNvSpPr>
          <p:nvPr/>
        </p:nvSpPr>
        <p:spPr bwMode="auto">
          <a:xfrm>
            <a:off x="395288" y="3779838"/>
            <a:ext cx="71580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A party </a:t>
            </a:r>
            <a:r>
              <a:rPr lang="en-US" altLang="zh-CN" sz="3200" b="1" u="sng" noProof="1">
                <a:solidFill>
                  <a:srgbClr val="FF0000"/>
                </a:solidFill>
                <a:latin typeface="Times New Roman" panose="02020603050405020304" pitchFamily="18" charset="0"/>
              </a:rPr>
              <a:t>was held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(by them) last Sunday.</a:t>
            </a:r>
            <a:endParaRPr lang="en-US" altLang="zh-CN" sz="3200" b="1" noProof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4" name="文本框 26633"/>
          <p:cNvSpPr txBox="1">
            <a:spLocks noChangeArrowheads="1"/>
          </p:cNvSpPr>
          <p:nvPr/>
        </p:nvSpPr>
        <p:spPr bwMode="auto">
          <a:xfrm>
            <a:off x="360363" y="5661025"/>
            <a:ext cx="6299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You will be fined if you go wrong</a:t>
            </a:r>
            <a:endParaRPr lang="en-US" altLang="zh-CN" sz="3200" b="1" noProof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3"/>
          <p:cNvSpPr txBox="1">
            <a:spLocks noChangeArrowheads="1"/>
          </p:cNvSpPr>
          <p:nvPr/>
        </p:nvSpPr>
        <p:spPr bwMode="auto">
          <a:xfrm>
            <a:off x="503238" y="765175"/>
            <a:ext cx="55451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主动变被动解题步骤: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431800" y="1557338"/>
            <a:ext cx="55435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1. 找宾语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即动作的承受者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719138" y="4724400"/>
            <a:ext cx="58912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They</a:t>
            </a:r>
            <a:r>
              <a:rPr lang="zh-CN" altLang="en-US" sz="3000" b="1">
                <a:latin typeface="Times New Roman" panose="02020603050405020304" pitchFamily="18" charset="0"/>
              </a:rPr>
              <a:t>  </a:t>
            </a: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make  </a:t>
            </a:r>
            <a:r>
              <a:rPr lang="zh-CN" altLang="en-US" sz="3000" b="1">
                <a:solidFill>
                  <a:srgbClr val="990099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shoes</a:t>
            </a:r>
            <a:r>
              <a:rPr lang="zh-CN" altLang="en-US" sz="3000" b="1">
                <a:latin typeface="Times New Roman" panose="02020603050405020304" pitchFamily="18" charset="0"/>
              </a:rPr>
              <a:t> in  that factory.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5125" name="Text Box 6"/>
          <p:cNvSpPr txBox="1">
            <a:spLocks noChangeArrowheads="1"/>
          </p:cNvSpPr>
          <p:nvPr/>
        </p:nvSpPr>
        <p:spPr bwMode="auto">
          <a:xfrm>
            <a:off x="109538" y="5732463"/>
            <a:ext cx="29511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 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Shoes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431800" y="2205038"/>
            <a:ext cx="81359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2. 判断宾语的单复数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即be动词的单复数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Text Box 8"/>
          <p:cNvSpPr txBox="1">
            <a:spLocks noChangeArrowheads="1"/>
          </p:cNvSpPr>
          <p:nvPr/>
        </p:nvSpPr>
        <p:spPr bwMode="auto">
          <a:xfrm>
            <a:off x="1800225" y="5445125"/>
            <a:ext cx="1439863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are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433388" y="2781300"/>
            <a:ext cx="81359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3. 判断动词的时态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即be动词的时态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9" name="Text Box 10"/>
          <p:cNvSpPr txBox="1">
            <a:spLocks noChangeArrowheads="1"/>
          </p:cNvSpPr>
          <p:nvPr/>
        </p:nvSpPr>
        <p:spPr bwMode="auto">
          <a:xfrm>
            <a:off x="433388" y="3357563"/>
            <a:ext cx="81708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4. 修改谓语的时态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即原句动词改为过去分词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0" name="Text Box 11"/>
          <p:cNvSpPr txBox="1">
            <a:spLocks noChangeArrowheads="1"/>
          </p:cNvSpPr>
          <p:nvPr/>
        </p:nvSpPr>
        <p:spPr bwMode="auto">
          <a:xfrm>
            <a:off x="3024188" y="5732463"/>
            <a:ext cx="1512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made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1" name="Text Box 12"/>
          <p:cNvSpPr txBox="1">
            <a:spLocks noChangeArrowheads="1"/>
          </p:cNvSpPr>
          <p:nvPr/>
        </p:nvSpPr>
        <p:spPr bwMode="auto">
          <a:xfrm>
            <a:off x="433388" y="3933825"/>
            <a:ext cx="81359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5. 修改原句的主语 ----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即by+ 主语 / 宾语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2" name="Text Box 13"/>
          <p:cNvSpPr txBox="1">
            <a:spLocks noChangeArrowheads="1"/>
          </p:cNvSpPr>
          <p:nvPr/>
        </p:nvSpPr>
        <p:spPr bwMode="auto">
          <a:xfrm>
            <a:off x="4392613" y="5805488"/>
            <a:ext cx="42116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 by them in that factory.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 build="allAtOnce"/>
      <p:bldP spid="5128" grpId="0"/>
      <p:bldP spid="5129" grpId="0"/>
      <p:bldP spid="5130" grpId="0"/>
      <p:bldP spid="5131" grpId="0"/>
      <p:bldP spid="51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2" descr="c:\documents and settings\administrator\application data\360se6\User Data\temp\20150710172216_LtFrM.thumb.700_0.jpe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1343025"/>
            <a:ext cx="191135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323850" y="1963738"/>
            <a:ext cx="849788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/>
              <a:t>主动语态变被动之歌：</a:t>
            </a:r>
            <a:endParaRPr lang="zh-CN" altLang="en-US" sz="3200" b="1"/>
          </a:p>
          <a:p>
            <a:pPr>
              <a:lnSpc>
                <a:spcPct val="120000"/>
              </a:lnSpc>
              <a:spcBef>
                <a:spcPct val="20000"/>
              </a:spcBef>
            </a:pPr>
            <a:endParaRPr lang="en-US" altLang="zh-CN" sz="3200" b="1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被动语态强调宾，be后加上过去分。</a:t>
            </a:r>
            <a:endParaRPr lang="zh-CN" altLang="en-US" sz="3200" b="1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be要随着主语变，人称时态要弄准。</a:t>
            </a:r>
            <a:endParaRPr lang="zh-CN" altLang="en-US" sz="3200" b="1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行为对象作主语， 逻辑主语by来引。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735013"/>
            <a:ext cx="8435975" cy="1541462"/>
          </a:xfrm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en-US" altLang="zh-CN" sz="3600" b="1" noProof="1">
                <a:solidFill>
                  <a:srgbClr val="7030A0"/>
                </a:solidFill>
              </a:rPr>
              <a:t>A    </a:t>
            </a:r>
            <a:r>
              <a:rPr lang="en-US" altLang="en-US" sz="3600" b="1" noProof="1">
                <a:solidFill>
                  <a:srgbClr val="7030A0"/>
                </a:solidFill>
              </a:rPr>
              <a:t>T</a:t>
            </a:r>
            <a:r>
              <a:rPr lang="en-US" altLang="zh-CN" sz="3600" b="1" noProof="1">
                <a:solidFill>
                  <a:srgbClr val="7030A0"/>
                </a:solidFill>
              </a:rPr>
              <a:t>he passive voice with model verbs</a:t>
            </a:r>
            <a:br>
              <a:rPr lang="en-US" altLang="zh-CN" sz="3600" b="1" noProof="1">
                <a:solidFill>
                  <a:srgbClr val="7030A0"/>
                </a:solidFill>
              </a:rPr>
            </a:br>
            <a:br>
              <a:rPr lang="en-US" altLang="zh-CN" sz="3600" b="1" noProof="1">
                <a:solidFill>
                  <a:srgbClr val="7030A0"/>
                </a:solidFill>
              </a:rPr>
            </a:br>
            <a:r>
              <a:rPr lang="zh-CN" altLang="en-US" sz="3600" b="1" noProof="1">
                <a:solidFill>
                  <a:srgbClr val="7030A0"/>
                </a:solidFill>
              </a:rPr>
              <a:t>情态动词的被动语态</a:t>
            </a:r>
            <a:r>
              <a:rPr lang="zh-CN" altLang="zh-CN" sz="3600" b="1" noProof="1">
                <a:solidFill>
                  <a:srgbClr val="7030A0"/>
                </a:solidFill>
              </a:rPr>
              <a:t> </a:t>
            </a:r>
            <a:endParaRPr lang="zh-CN" altLang="zh-CN" sz="3600" b="1" noProof="1">
              <a:solidFill>
                <a:srgbClr val="7030A0"/>
              </a:solidFill>
            </a:endParaRPr>
          </a:p>
        </p:txBody>
      </p:sp>
      <p:pic>
        <p:nvPicPr>
          <p:cNvPr id="14338" name="图片 3072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338" y="2565400"/>
            <a:ext cx="60007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/>
          <p:cNvSpPr txBox="1">
            <a:spLocks noChangeArrowheads="1"/>
          </p:cNvSpPr>
          <p:nvPr/>
        </p:nvSpPr>
        <p:spPr bwMode="auto">
          <a:xfrm>
            <a:off x="395288" y="908050"/>
            <a:ext cx="56896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Aby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can take good care of</a:t>
            </a:r>
            <a:r>
              <a:rPr lang="zh-CN" altLang="en-US" sz="3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Tina</a:t>
            </a:r>
            <a:r>
              <a:rPr lang="zh-CN" altLang="en-US" sz="3000" b="1">
                <a:latin typeface="Times New Roman" panose="02020603050405020304" pitchFamily="18" charset="0"/>
              </a:rPr>
              <a:t>．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96875" y="3095625"/>
            <a:ext cx="84963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solidFill>
                  <a:srgbClr val="FF0000"/>
                </a:solidFill>
                <a:latin typeface="Times New Roman" panose="02020603050405020304" pitchFamily="18" charset="0"/>
              </a:rPr>
              <a:t>Tina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can be taken good care of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Aby.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1042988" y="1484313"/>
            <a:ext cx="525780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 flipH="1">
            <a:off x="2700338" y="1628775"/>
            <a:ext cx="719137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 flipH="1">
            <a:off x="1187450" y="1484313"/>
            <a:ext cx="3960813" cy="1597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503238" y="3860800"/>
            <a:ext cx="88201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情态动词变被动：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04825" y="4548188"/>
            <a:ext cx="8135938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 + be+过去分词</a:t>
            </a:r>
            <a:endParaRPr lang="zh-CN" altLang="en-US" sz="3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allAtOnce"/>
      <p:bldP spid="23559" grpId="0"/>
      <p:bldP spid="235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/>
          <p:nvPr/>
        </p:nvSpPr>
        <p:spPr>
          <a:xfrm>
            <a:off x="868363" y="1008063"/>
            <a:ext cx="65833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x-none" sz="3200" b="1" noProof="1">
                <a:latin typeface="Times New Roman" panose="02020603050405020304" pitchFamily="18" charset="0"/>
              </a:rPr>
              <a:t> 1.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He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may carry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 basket easily.</a:t>
            </a:r>
            <a:endParaRPr lang="en-US" altLang="en-US" sz="3200" b="1" i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620712" y="4675188"/>
            <a:ext cx="790257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 basket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may be</a:t>
            </a:r>
            <a:r>
              <a:rPr lang="en-US" altLang="en-US" sz="3200" b="1" i="1" noProof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easily</a:t>
            </a:r>
            <a:r>
              <a:rPr lang="en-US" altLang="en-US" sz="3200" b="1" i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carried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 by him.</a:t>
            </a:r>
            <a:endParaRPr lang="en-US" altLang="en-US" sz="3200" b="1" i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6387" name="Rectangle 2"/>
          <p:cNvSpPr txBox="1">
            <a:spLocks noChangeArrowheads="1"/>
          </p:cNvSpPr>
          <p:nvPr/>
        </p:nvSpPr>
        <p:spPr bwMode="auto">
          <a:xfrm>
            <a:off x="3527425" y="498475"/>
            <a:ext cx="20891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zh-CN" sz="3600" b="1" noProof="1">
                <a:solidFill>
                  <a:srgbClr val="0000FF"/>
                </a:solidFill>
                <a:latin typeface="Comic Sans MS" panose="030F0702030302020204" pitchFamily="66" charset="0"/>
              </a:rPr>
              <a:t>Exercise</a:t>
            </a:r>
            <a:endParaRPr lang="en-US" altLang="zh-CN" sz="3600" b="1" noProof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388" name="Picture 2" descr="c:\documents and settings\administrator\application data\360se6\User Data\temp\u=2746075726,1130817996&amp;fm=21&amp;gp=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628775"/>
            <a:ext cx="1728093" cy="253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ext Box 5"/>
          <p:cNvSpPr txBox="1"/>
          <p:nvPr/>
        </p:nvSpPr>
        <p:spPr>
          <a:xfrm>
            <a:off x="542925" y="747713"/>
            <a:ext cx="80184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2.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They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can sing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some beautiful songs.</a:t>
            </a:r>
            <a:endParaRPr lang="en-US" altLang="en-US" sz="3200" b="1" i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5606" name="Text Box 6"/>
          <p:cNvSpPr txBox="1"/>
          <p:nvPr/>
        </p:nvSpPr>
        <p:spPr>
          <a:xfrm>
            <a:off x="395288" y="5229225"/>
            <a:ext cx="73453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Some beautiful songs </a:t>
            </a:r>
            <a:r>
              <a:rPr lang="en-US" altLang="en-US" sz="3200" b="1" i="1" noProof="1">
                <a:solidFill>
                  <a:srgbClr val="FF3300"/>
                </a:solidFill>
                <a:latin typeface="Times New Roman" panose="02020603050405020304" pitchFamily="18" charset="0"/>
              </a:rPr>
              <a:t>can be sung</a:t>
            </a:r>
            <a:r>
              <a:rPr lang="en-US" altLang="en-US" sz="3200" b="1" i="1" noProof="1">
                <a:latin typeface="Times New Roman" panose="02020603050405020304" pitchFamily="18" charset="0"/>
              </a:rPr>
              <a:t> </a:t>
            </a:r>
            <a:r>
              <a:rPr lang="en-US" altLang="en-US" sz="3200" b="1" i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by them.</a:t>
            </a:r>
            <a:endParaRPr lang="en-US" altLang="en-US" sz="3200" b="1" i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7411" name="Picture 4" descr="c:\documents and settings\administrator\application data\360se6\User Data\temp\57bdedf856223.jpg_60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50" y="1484313"/>
            <a:ext cx="39274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8434" name="TextBox 4"/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/>
          <p:cNvSpPr txBox="1">
            <a:spLocks noChangeArrowheads="1"/>
          </p:cNvSpPr>
          <p:nvPr/>
        </p:nvSpPr>
        <p:spPr bwMode="auto">
          <a:xfrm>
            <a:off x="527050" y="1055688"/>
            <a:ext cx="5329238" cy="523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A1  Read the following sentences.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graphicFrame>
        <p:nvGraphicFramePr>
          <p:cNvPr id="31748" name="表格 31747"/>
          <p:cNvGraphicFramePr/>
          <p:nvPr/>
        </p:nvGraphicFramePr>
        <p:xfrm>
          <a:off x="452438" y="1901825"/>
          <a:ext cx="8367712" cy="3694172"/>
        </p:xfrm>
        <a:graphic>
          <a:graphicData uri="http://schemas.openxmlformats.org/drawingml/2006/table">
            <a:tbl>
              <a:tblPr/>
              <a:tblGrid>
                <a:gridCol w="1512888"/>
                <a:gridCol w="2462508"/>
                <a:gridCol w="4392316"/>
              </a:tblGrid>
              <a:tr h="213966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Each picture</a:t>
                      </a:r>
                      <a:endParaRPr lang="en-US" altLang="zh-CN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hould be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hould not be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made a little different from the one before it.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ade the same as the one before it.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55445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Sound effects</a:t>
                      </a:r>
                      <a:endParaRPr lang="en-US" altLang="zh-CN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3200" b="0" i="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ust be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 not be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dded.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eaLnBrk="1" hangingPunct="1"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orgetten.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4"/>
          <p:cNvSpPr txBox="1">
            <a:spLocks noChangeArrowheads="1"/>
          </p:cNvSpPr>
          <p:nvPr/>
        </p:nvSpPr>
        <p:spPr bwMode="auto">
          <a:xfrm>
            <a:off x="466725" y="620713"/>
            <a:ext cx="5329238" cy="523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A1  Read the following sentences.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graphicFrame>
        <p:nvGraphicFramePr>
          <p:cNvPr id="31762" name="表格 31761"/>
          <p:cNvGraphicFramePr/>
          <p:nvPr/>
        </p:nvGraphicFramePr>
        <p:xfrm>
          <a:off x="323850" y="1557338"/>
          <a:ext cx="8367713" cy="2133600"/>
        </p:xfrm>
        <a:graphic>
          <a:graphicData uri="http://schemas.openxmlformats.org/drawingml/2006/table">
            <a:tbl>
              <a:tblPr/>
              <a:tblGrid>
                <a:gridCol w="1440106"/>
                <a:gridCol w="1722194"/>
                <a:gridCol w="692150"/>
                <a:gridCol w="4513263"/>
              </a:tblGrid>
              <a:tr h="82391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Should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ach picture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ade a little different from the one before it?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ound effects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lang="zh-CN" altLang="en-US" sz="3200" b="0" i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dded?</a:t>
                      </a:r>
                      <a:endParaRPr lang="zh-CN" altLang="en-US" sz="3200" b="0" i="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779" name="表格 31778"/>
          <p:cNvGraphicFramePr/>
          <p:nvPr/>
        </p:nvGraphicFramePr>
        <p:xfrm>
          <a:off x="322263" y="4070350"/>
          <a:ext cx="8353424" cy="1158876"/>
        </p:xfrm>
        <a:graphic>
          <a:graphicData uri="http://schemas.openxmlformats.org/drawingml/2006/table">
            <a:tbl>
              <a:tblPr/>
              <a:tblGrid>
                <a:gridCol w="1081088"/>
                <a:gridCol w="1943134"/>
                <a:gridCol w="792058"/>
                <a:gridCol w="4537144"/>
              </a:tblGrid>
              <a:tr h="5794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 should.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,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 should not / shouldn’t.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794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hey must.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No,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</a:t>
                      </a:r>
                      <a:r>
                        <a:rPr lang="zh-CN" altLang="en-US" sz="3200" b="0" i="0" baseline="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hey must not / mustn’t.</a:t>
                      </a:r>
                      <a:endParaRPr lang="zh-CN" altLang="en-US" sz="3200" b="0" i="0" baseline="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45" marB="45745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 txBox="1">
            <a:spLocks noChangeArrowheads="1"/>
          </p:cNvSpPr>
          <p:nvPr/>
        </p:nvSpPr>
        <p:spPr bwMode="auto">
          <a:xfrm>
            <a:off x="627063" y="620713"/>
            <a:ext cx="2592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b="1" i="1">
                <a:solidFill>
                  <a:srgbClr val="3333CC"/>
                </a:solidFill>
                <a:latin typeface="Times New Roman" panose="02020603050405020304" pitchFamily="18" charset="0"/>
              </a:rPr>
              <a:t>Work out the rule</a:t>
            </a:r>
            <a:endParaRPr lang="en-US" altLang="zh-CN" sz="2400" b="1" i="1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436563" y="995363"/>
            <a:ext cx="8456612" cy="1816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To make </a:t>
            </a:r>
            <a:r>
              <a:rPr lang="en-US" altLang="zh-CN" sz="2800" b="1">
                <a:latin typeface="Times New Roman" panose="02020603050405020304" pitchFamily="18" charset="0"/>
              </a:rPr>
              <a:t>the passive voice</a:t>
            </a:r>
            <a:r>
              <a:rPr lang="en-US" altLang="zh-CN" sz="2800">
                <a:latin typeface="Times New Roman" panose="02020603050405020304" pitchFamily="18" charset="0"/>
              </a:rPr>
              <a:t> with </a:t>
            </a:r>
            <a:r>
              <a:rPr lang="en-US" altLang="zh-CN" sz="2800" b="1">
                <a:latin typeface="Times New Roman" panose="02020603050405020304" pitchFamily="18" charset="0"/>
              </a:rPr>
              <a:t>modal verbs, __ </a:t>
            </a:r>
            <a:r>
              <a:rPr lang="en-US" altLang="zh-CN" sz="2800">
                <a:latin typeface="Times New Roman" panose="02020603050405020304" pitchFamily="18" charset="0"/>
              </a:rPr>
              <a:t>is used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between the </a:t>
            </a:r>
            <a:r>
              <a:rPr lang="en-US" altLang="zh-CN" sz="2800" b="1">
                <a:latin typeface="Times New Roman" panose="02020603050405020304" pitchFamily="18" charset="0"/>
              </a:rPr>
              <a:t>modal verb</a:t>
            </a:r>
            <a:r>
              <a:rPr lang="en-US" altLang="zh-CN" sz="2800">
                <a:latin typeface="Times New Roman" panose="02020603050405020304" pitchFamily="18" charset="0"/>
              </a:rPr>
              <a:t> and </a:t>
            </a:r>
            <a:r>
              <a:rPr lang="zh-CN" altLang="en-US" sz="2800">
                <a:latin typeface="Times New Roman" panose="02020603050405020304" pitchFamily="18" charset="0"/>
              </a:rPr>
              <a:t>the </a:t>
            </a:r>
            <a:r>
              <a:rPr lang="en-US" altLang="zh-CN" sz="2800" b="1">
                <a:latin typeface="Times New Roman" panose="02020603050405020304" pitchFamily="18" charset="0"/>
              </a:rPr>
              <a:t>past participle</a:t>
            </a:r>
            <a:r>
              <a:rPr lang="en-US" altLang="zh-CN" sz="2800">
                <a:latin typeface="Times New Roman" panose="02020603050405020304" pitchFamily="18" charset="0"/>
              </a:rPr>
              <a:t> of the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main verb.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32776" name="Text Box 7"/>
          <p:cNvSpPr txBox="1">
            <a:spLocks noChangeArrowheads="1"/>
          </p:cNvSpPr>
          <p:nvPr/>
        </p:nvSpPr>
        <p:spPr bwMode="auto">
          <a:xfrm>
            <a:off x="7061200" y="981075"/>
            <a:ext cx="7191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8" name="矩形 9"/>
          <p:cNvSpPr>
            <a:spLocks noChangeArrowheads="1"/>
          </p:cNvSpPr>
          <p:nvPr/>
        </p:nvSpPr>
        <p:spPr bwMode="auto">
          <a:xfrm>
            <a:off x="538163" y="3049588"/>
            <a:ext cx="7850187" cy="5238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含情态动词的被动语态——情态动词+be +PP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09" name="图片 1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0" t="98" r="710" b="4242"/>
          <a:stretch>
            <a:fillRect/>
          </a:stretch>
        </p:blipFill>
        <p:spPr bwMode="auto">
          <a:xfrm>
            <a:off x="7380288" y="4694238"/>
            <a:ext cx="125730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矩形 8"/>
          <p:cNvSpPr>
            <a:spLocks noChangeArrowheads="1"/>
          </p:cNvSpPr>
          <p:nvPr/>
        </p:nvSpPr>
        <p:spPr bwMode="auto">
          <a:xfrm>
            <a:off x="1187450" y="3622675"/>
            <a:ext cx="20161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can/could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must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should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may/might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had better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have to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矩形 12"/>
          <p:cNvSpPr>
            <a:spLocks noChangeArrowheads="1"/>
          </p:cNvSpPr>
          <p:nvPr/>
        </p:nvSpPr>
        <p:spPr bwMode="auto">
          <a:xfrm>
            <a:off x="5114925" y="4508500"/>
            <a:ext cx="1473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 done</a:t>
            </a:r>
            <a:endParaRPr lang="zh-CN" altLang="en-US" sz="3200"/>
          </a:p>
        </p:txBody>
      </p:sp>
      <p:sp>
        <p:nvSpPr>
          <p:cNvPr id="21512" name="矩形 13"/>
          <p:cNvSpPr>
            <a:spLocks noChangeArrowheads="1"/>
          </p:cNvSpPr>
          <p:nvPr/>
        </p:nvSpPr>
        <p:spPr bwMode="auto">
          <a:xfrm>
            <a:off x="3851275" y="4437063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84213" y="620713"/>
            <a:ext cx="80645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肯定句：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be + 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每天应该浇花。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The flowers should be watered every day.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否定句：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not + be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这里禁止停车。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Cars mustn't be parked here.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疑问句：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+ sb./sth. + be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/>
              <a:t>什么东西会被从卫星上扔下？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could be dropped from a satellite?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1"/>
          <a:srcRect l="11895" t="18329" r="38850" b="53125"/>
          <a:stretch>
            <a:fillRect/>
          </a:stretch>
        </p:blipFill>
        <p:spPr bwMode="auto">
          <a:xfrm>
            <a:off x="130175" y="2565400"/>
            <a:ext cx="8855075" cy="2933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315913" y="933450"/>
            <a:ext cx="8442325" cy="9525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Complete the article below with the correct forms of the words in brackets.</a:t>
            </a:r>
            <a:endParaRPr lang="zh-CN" altLang="zh-CN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3"/>
          <p:cNvSpPr txBox="1">
            <a:spLocks noChangeArrowheads="1"/>
          </p:cNvSpPr>
          <p:nvPr/>
        </p:nvSpPr>
        <p:spPr bwMode="auto">
          <a:xfrm>
            <a:off x="2268538" y="622300"/>
            <a:ext cx="4391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Drawing cartoon faces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24578" name="Text Box 5"/>
          <p:cNvSpPr txBox="1">
            <a:spLocks noChangeArrowheads="1"/>
          </p:cNvSpPr>
          <p:nvPr/>
        </p:nvSpPr>
        <p:spPr bwMode="auto">
          <a:xfrm>
            <a:off x="323850" y="1270000"/>
            <a:ext cx="8569325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When we draw a cartoon face, some parts of the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face </a:t>
            </a:r>
            <a:r>
              <a:rPr lang="zh-CN" altLang="en-US" sz="3200">
                <a:latin typeface="Times New Roman" panose="02020603050405020304" pitchFamily="18" charset="0"/>
              </a:rPr>
              <a:t>_______</a:t>
            </a:r>
            <a:r>
              <a:rPr lang="en-US" altLang="zh-CN" sz="3200">
                <a:latin typeface="Times New Roman" panose="02020603050405020304" pitchFamily="18" charset="0"/>
              </a:rPr>
              <a:t>______</a:t>
            </a:r>
            <a:r>
              <a:rPr lang="zh-CN" altLang="en-US" sz="3200">
                <a:latin typeface="Times New Roman" panose="02020603050405020304" pitchFamily="18" charset="0"/>
              </a:rPr>
              <a:t>___(should / make) bigger to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make the face look funny. So let’s start to draw a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cartoon face for the woman!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A rough circle __________</a:t>
            </a:r>
            <a:r>
              <a:rPr lang="en-US" altLang="zh-CN" sz="3200">
                <a:latin typeface="Times New Roman" panose="02020603050405020304" pitchFamily="18" charset="0"/>
              </a:rPr>
              <a:t>____</a:t>
            </a:r>
            <a:r>
              <a:rPr lang="zh-CN" altLang="en-US" sz="3200">
                <a:latin typeface="Times New Roman" panose="02020603050405020304" pitchFamily="18" charset="0"/>
              </a:rPr>
              <a:t>___ (should/draw)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first. Then a nose and big glasses ____</a:t>
            </a:r>
            <a:r>
              <a:rPr lang="en-US" altLang="zh-CN" sz="3200">
                <a:latin typeface="Times New Roman" panose="02020603050405020304" pitchFamily="18" charset="0"/>
              </a:rPr>
              <a:t>________</a:t>
            </a:r>
            <a:r>
              <a:rPr lang="zh-CN" altLang="en-US" sz="3200">
                <a:latin typeface="Times New Roman" panose="02020603050405020304" pitchFamily="18" charset="0"/>
              </a:rPr>
              <a:t>__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(should/add).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223963" y="1909763"/>
            <a:ext cx="2916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made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824163" y="3790950"/>
            <a:ext cx="3260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drawn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5795963" y="4430713"/>
            <a:ext cx="3097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added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807450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Next ,a pair of small eyes and a smiling mouth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_____</a:t>
            </a:r>
            <a:r>
              <a:rPr lang="en-US" altLang="zh-CN" sz="3200">
                <a:latin typeface="Times New Roman" panose="02020603050405020304" pitchFamily="18" charset="0"/>
              </a:rPr>
              <a:t>______</a:t>
            </a:r>
            <a:r>
              <a:rPr lang="zh-CN" altLang="en-US" sz="3200">
                <a:latin typeface="Times New Roman" panose="02020603050405020304" pitchFamily="18" charset="0"/>
              </a:rPr>
              <a:t>___  (must/draw). The mouth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_____</a:t>
            </a:r>
            <a:r>
              <a:rPr lang="en-US" altLang="zh-CN" sz="3200">
                <a:latin typeface="Times New Roman" panose="02020603050405020304" pitchFamily="18" charset="0"/>
              </a:rPr>
              <a:t>___</a:t>
            </a:r>
            <a:r>
              <a:rPr lang="zh-CN" altLang="en-US" sz="3200">
                <a:latin typeface="Times New Roman" panose="02020603050405020304" pitchFamily="18" charset="0"/>
              </a:rPr>
              <a:t>______ (can/make) larger to make the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woman look friendlier.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Finally, some hair ________</a:t>
            </a:r>
            <a:r>
              <a:rPr lang="en-US" altLang="zh-CN" sz="3200">
                <a:latin typeface="Times New Roman" panose="02020603050405020304" pitchFamily="18" charset="0"/>
              </a:rPr>
              <a:t>__</a:t>
            </a:r>
            <a:r>
              <a:rPr lang="zh-CN" altLang="en-US" sz="3200">
                <a:latin typeface="Times New Roman" panose="02020603050405020304" pitchFamily="18" charset="0"/>
              </a:rPr>
              <a:t>___</a:t>
            </a:r>
            <a:r>
              <a:rPr lang="en-US" altLang="zh-CN" sz="3200">
                <a:latin typeface="Times New Roman" panose="02020603050405020304" pitchFamily="18" charset="0"/>
              </a:rPr>
              <a:t>_</a:t>
            </a:r>
            <a:r>
              <a:rPr lang="zh-CN" altLang="en-US" sz="3200">
                <a:latin typeface="Times New Roman" panose="02020603050405020304" pitchFamily="18" charset="0"/>
              </a:rPr>
              <a:t>_  (should/add)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to the cartoon.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The face </a:t>
            </a:r>
            <a:r>
              <a:rPr lang="en-US" altLang="zh-CN" sz="3200">
                <a:latin typeface="Times New Roman" panose="02020603050405020304" pitchFamily="18" charset="0"/>
              </a:rPr>
              <a:t>_</a:t>
            </a:r>
            <a:r>
              <a:rPr lang="zh-CN" altLang="en-US" sz="3200">
                <a:latin typeface="Times New Roman" panose="02020603050405020304" pitchFamily="18" charset="0"/>
              </a:rPr>
              <a:t>________</a:t>
            </a:r>
            <a:r>
              <a:rPr lang="en-US" altLang="zh-CN" sz="3200">
                <a:latin typeface="Times New Roman" panose="02020603050405020304" pitchFamily="18" charset="0"/>
              </a:rPr>
              <a:t>____ </a:t>
            </a:r>
            <a:r>
              <a:rPr lang="zh-CN" altLang="en-US" sz="3200">
                <a:latin typeface="Times New Roman" panose="02020603050405020304" pitchFamily="18" charset="0"/>
              </a:rPr>
              <a:t>(can/colour)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with bright colours.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95288" y="1628775"/>
            <a:ext cx="3133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must be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rawn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95288" y="2339975"/>
            <a:ext cx="2627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can be made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3419475" y="3573463"/>
            <a:ext cx="30241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 be added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4211638" y="4292600"/>
            <a:ext cx="30241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be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coloured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5"/>
          <p:cNvSpPr>
            <a:spLocks noChangeArrowheads="1"/>
          </p:cNvSpPr>
          <p:nvPr/>
        </p:nvSpPr>
        <p:spPr bwMode="auto">
          <a:xfrm>
            <a:off x="611188" y="3189288"/>
            <a:ext cx="7993062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After everything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been checked</a:t>
            </a:r>
            <a:r>
              <a:rPr lang="en-US" altLang="zh-CN" sz="2800">
                <a:latin typeface="Times New Roman" panose="02020603050405020304" pitchFamily="18" charset="0"/>
              </a:rPr>
              <a:t>, it is ready to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 played for everyone to enjoy.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 cartoon characters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have been drawn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carefully by the artists.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grpSp>
        <p:nvGrpSpPr>
          <p:cNvPr id="26626" name="组合 34818"/>
          <p:cNvGrpSpPr/>
          <p:nvPr/>
        </p:nvGrpSpPr>
        <p:grpSpPr bwMode="auto">
          <a:xfrm>
            <a:off x="611188" y="3933825"/>
            <a:ext cx="8137525" cy="1881188"/>
            <a:chOff x="0" y="0"/>
            <a:chExt cx="8136904" cy="1881270"/>
          </a:xfrm>
        </p:grpSpPr>
        <p:cxnSp>
          <p:nvCxnSpPr>
            <p:cNvPr id="26627" name="直接连接符 7"/>
            <p:cNvCxnSpPr>
              <a:cxnSpLocks noChangeShapeType="1"/>
            </p:cNvCxnSpPr>
            <p:nvPr/>
          </p:nvCxnSpPr>
          <p:spPr bwMode="auto">
            <a:xfrm>
              <a:off x="0" y="9525"/>
              <a:ext cx="0" cy="1871745"/>
            </a:xfrm>
            <a:prstGeom prst="line">
              <a:avLst/>
            </a:prstGeom>
            <a:noFill/>
            <a:ln w="76200">
              <a:solidFill>
                <a:srgbClr val="98480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28" name="直接连接符 8"/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871745"/>
            </a:xfrm>
            <a:prstGeom prst="line">
              <a:avLst/>
            </a:prstGeom>
            <a:noFill/>
            <a:ln w="76200">
              <a:solidFill>
                <a:srgbClr val="98480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6629" name="Rectangle 2"/>
          <p:cNvSpPr txBox="1">
            <a:spLocks noChangeArrowheads="1"/>
          </p:cNvSpPr>
          <p:nvPr/>
        </p:nvSpPr>
        <p:spPr bwMode="auto">
          <a:xfrm>
            <a:off x="684213" y="785813"/>
            <a:ext cx="77755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   The passive voice in the  present perfect tense</a:t>
            </a:r>
            <a:endParaRPr lang="en-US" altLang="zh-CN" sz="28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zh-CN" altLang="en-US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现在完成时的被动语态</a:t>
            </a:r>
            <a:endParaRPr lang="zh-CN" altLang="zh-CN" sz="28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0" name="Text Box 4"/>
          <p:cNvSpPr txBox="1">
            <a:spLocks noChangeArrowheads="1"/>
          </p:cNvSpPr>
          <p:nvPr/>
        </p:nvSpPr>
        <p:spPr bwMode="auto">
          <a:xfrm>
            <a:off x="239713" y="1863725"/>
            <a:ext cx="86645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noProof="1">
                <a:latin typeface="Times New Roman" panose="02020603050405020304" pitchFamily="18" charset="0"/>
              </a:rPr>
              <a:t>We use the passive voice in the present perfect tense like this</a:t>
            </a:r>
            <a:r>
              <a:rPr lang="en-US" altLang="en-US" sz="2800" noProof="1">
                <a:latin typeface="Times New Roman" panose="02020603050405020304" pitchFamily="18" charset="0"/>
              </a:rPr>
              <a:t>:</a:t>
            </a:r>
            <a:endParaRPr lang="en-US" altLang="en-US" sz="2800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 txBox="1">
            <a:spLocks noChangeArrowheads="1"/>
          </p:cNvSpPr>
          <p:nvPr/>
        </p:nvSpPr>
        <p:spPr bwMode="auto">
          <a:xfrm>
            <a:off x="579438" y="912813"/>
            <a:ext cx="3271837" cy="5842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i="1">
                <a:solidFill>
                  <a:srgbClr val="3333CC"/>
                </a:solidFill>
                <a:latin typeface="Times New Roman" panose="02020603050405020304" pitchFamily="18" charset="0"/>
              </a:rPr>
              <a:t>Work out the rule</a:t>
            </a:r>
            <a:endParaRPr lang="en-US" altLang="zh-CN" sz="3200" b="1" i="1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579438" y="1557338"/>
            <a:ext cx="7931150" cy="14208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We fo</a:t>
            </a:r>
            <a:r>
              <a:rPr lang="zh-CN" altLang="en-US" sz="3200">
                <a:latin typeface="Times New Roman" panose="02020603050405020304" pitchFamily="18" charset="0"/>
              </a:rPr>
              <a:t>r</a:t>
            </a:r>
            <a:r>
              <a:rPr lang="en-US" altLang="zh-CN" sz="3200">
                <a:latin typeface="Times New Roman" panose="02020603050405020304" pitchFamily="18" charset="0"/>
              </a:rPr>
              <a:t>m </a:t>
            </a:r>
            <a:r>
              <a:rPr lang="en-US" altLang="zh-CN" sz="3200" b="1">
                <a:latin typeface="Times New Roman" panose="02020603050405020304" pitchFamily="18" charset="0"/>
              </a:rPr>
              <a:t>the passive voice</a:t>
            </a:r>
            <a:r>
              <a:rPr lang="en-US" altLang="zh-CN" sz="3200">
                <a:latin typeface="Times New Roman" panose="02020603050405020304" pitchFamily="18" charset="0"/>
              </a:rPr>
              <a:t> in </a:t>
            </a:r>
            <a:r>
              <a:rPr lang="en-US" altLang="zh-CN" sz="3200" b="1">
                <a:latin typeface="Times New Roman" panose="02020603050405020304" pitchFamily="18" charset="0"/>
              </a:rPr>
              <a:t>the present perfect tense</a:t>
            </a:r>
            <a:r>
              <a:rPr lang="en-US" altLang="zh-CN" sz="3200">
                <a:latin typeface="Times New Roman" panose="02020603050405020304" pitchFamily="18" charset="0"/>
              </a:rPr>
              <a:t> by using </a:t>
            </a:r>
            <a:r>
              <a:rPr lang="en-US" altLang="zh-CN" sz="3200" i="1">
                <a:latin typeface="Times New Roman" panose="02020603050405020304" pitchFamily="18" charset="0"/>
              </a:rPr>
              <a:t>have/has</a:t>
            </a:r>
            <a:r>
              <a:rPr lang="en-US" altLang="zh-CN" sz="3200">
                <a:latin typeface="Times New Roman" panose="02020603050405020304" pitchFamily="18" charset="0"/>
              </a:rPr>
              <a:t>+ _____ before the </a:t>
            </a:r>
            <a:r>
              <a:rPr lang="en-US" altLang="zh-CN" sz="3200" b="1">
                <a:latin typeface="Times New Roman" panose="02020603050405020304" pitchFamily="18" charset="0"/>
              </a:rPr>
              <a:t>past participle</a:t>
            </a:r>
            <a:r>
              <a:rPr lang="en-US" altLang="zh-CN" sz="3200">
                <a:latin typeface="Times New Roman" panose="02020603050405020304" pitchFamily="18" charset="0"/>
              </a:rPr>
              <a:t> of the main verb.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34829" name="Text Box 7"/>
          <p:cNvSpPr txBox="1">
            <a:spLocks noChangeArrowheads="1"/>
          </p:cNvSpPr>
          <p:nvPr/>
        </p:nvSpPr>
        <p:spPr bwMode="auto">
          <a:xfrm>
            <a:off x="6227763" y="1916113"/>
            <a:ext cx="10080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2" name="矩形 9"/>
          <p:cNvSpPr>
            <a:spLocks noChangeArrowheads="1"/>
          </p:cNvSpPr>
          <p:nvPr/>
        </p:nvSpPr>
        <p:spPr bwMode="auto">
          <a:xfrm>
            <a:off x="611188" y="3913188"/>
            <a:ext cx="7848600" cy="5238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现在完成时的被动语态——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have/has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+be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en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+PP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>
            <a:spLocks noChangeArrowheads="1"/>
          </p:cNvSpPr>
          <p:nvPr/>
        </p:nvSpPr>
        <p:spPr bwMode="auto">
          <a:xfrm>
            <a:off x="468313" y="836613"/>
            <a:ext cx="57594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latin typeface="Times New Roman" panose="02020603050405020304" pitchFamily="18" charset="0"/>
              </a:rPr>
              <a:t>We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have made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twenty keys</a:t>
            </a:r>
            <a:r>
              <a:rPr lang="zh-CN" altLang="en-US" sz="3000" b="1">
                <a:latin typeface="Times New Roman" panose="02020603050405020304" pitchFamily="18" charset="0"/>
              </a:rPr>
              <a:t>．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68313" y="2879725"/>
            <a:ext cx="81359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 b="1" u="sng">
                <a:solidFill>
                  <a:srgbClr val="0000FF"/>
                </a:solidFill>
                <a:latin typeface="Times New Roman" panose="02020603050405020304" pitchFamily="18" charset="0"/>
              </a:rPr>
              <a:t>Twenty keys</a:t>
            </a:r>
            <a:r>
              <a:rPr lang="zh-CN" altLang="en-US" sz="30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solidFill>
                  <a:srgbClr val="FF3300"/>
                </a:solidFill>
                <a:latin typeface="Times New Roman" panose="02020603050405020304" pitchFamily="18" charset="0"/>
              </a:rPr>
              <a:t>have been made</a:t>
            </a:r>
            <a:r>
              <a:rPr lang="zh-CN" altLang="en-US" sz="3000" b="1">
                <a:latin typeface="Times New Roman" panose="02020603050405020304" pitchFamily="18" charset="0"/>
              </a:rPr>
              <a:t> </a:t>
            </a:r>
            <a:r>
              <a:rPr lang="zh-CN" altLang="en-US" sz="3000" b="1" u="sng">
                <a:latin typeface="Times New Roman" panose="02020603050405020304" pitchFamily="18" charset="0"/>
              </a:rPr>
              <a:t>by us</a:t>
            </a:r>
            <a:r>
              <a:rPr lang="zh-CN" altLang="en-US" sz="3000" b="1">
                <a:latin typeface="Times New Roman" panose="02020603050405020304" pitchFamily="18" charset="0"/>
              </a:rPr>
              <a:t>.</a:t>
            </a:r>
            <a:endParaRPr lang="zh-CN" altLang="en-US" sz="3000" b="1">
              <a:latin typeface="Times New Roman" panose="02020603050405020304" pitchFamily="18" charset="0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 flipH="1">
            <a:off x="971550" y="1557338"/>
            <a:ext cx="3024188" cy="134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2339975" y="1268413"/>
            <a:ext cx="151130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755650" y="1412875"/>
            <a:ext cx="467995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503238" y="3848100"/>
            <a:ext cx="835501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现在完成时被动结构：</a:t>
            </a:r>
            <a:endParaRPr lang="zh-CN" altLang="en-US" sz="3000" b="1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endParaRPr lang="zh-CN" altLang="en-US" sz="3000" b="1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  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03238" y="4581525"/>
            <a:ext cx="71310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>
                <a:solidFill>
                  <a:srgbClr val="FF3300"/>
                </a:solidFill>
                <a:latin typeface="Times New Roman" panose="02020603050405020304" pitchFamily="18" charset="0"/>
              </a:rPr>
              <a:t>have/has + been+过去分词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pic>
        <p:nvPicPr>
          <p:cNvPr id="28680" name="图片 9" descr="0a32b859-1d73-4e34-befe-0c929f4992ed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3848100"/>
            <a:ext cx="2497137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allAtOnce"/>
      <p:bldP spid="266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50825" y="620713"/>
            <a:ext cx="8497888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肯定句：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been + 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/>
              <a:t>他们的家乡建立了一座发电站。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 power station has been set up in their hometown.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否定句：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not + been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汤姆的小说还没有被出版。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Tom’s novel has not been published.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疑问句：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have/has + sb./sth. + been +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过去分词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/>
              <a:t>谁受到了邀请？</a:t>
            </a:r>
            <a:endParaRPr lang="en-US" altLang="zh-CN" sz="3200"/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Who has been invited?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65113" y="1116013"/>
            <a:ext cx="8915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zh-CN" altLang="en-US" sz="3200" b="1" i="1">
                <a:latin typeface="Times New Roman" panose="02020603050405020304" pitchFamily="18" charset="0"/>
              </a:rPr>
              <a:t>Workers</a:t>
            </a:r>
            <a:r>
              <a:rPr lang="zh-CN" altLang="en-US" sz="3200" b="1" i="1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i="1">
                <a:solidFill>
                  <a:srgbClr val="FF3300"/>
                </a:solidFill>
                <a:latin typeface="Times New Roman" panose="02020603050405020304" pitchFamily="18" charset="0"/>
              </a:rPr>
              <a:t>have built</a:t>
            </a:r>
            <a:r>
              <a:rPr lang="zh-CN" altLang="en-US" sz="3200" b="1" i="1">
                <a:latin typeface="Times New Roman" panose="02020603050405020304" pitchFamily="18" charset="0"/>
              </a:rPr>
              <a:t> the house since two years ago.</a:t>
            </a:r>
            <a:endParaRPr lang="zh-CN" altLang="en-US" sz="3200" b="1" i="1">
              <a:latin typeface="Times New Roman" panose="02020603050405020304" pitchFamily="18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06388" y="54864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i="1">
                <a:latin typeface="Times New Roman" panose="02020603050405020304" pitchFamily="18" charset="0"/>
              </a:rPr>
              <a:t>The house </a:t>
            </a:r>
            <a:r>
              <a:rPr lang="zh-CN" altLang="en-US" sz="3200" b="1" i="1">
                <a:solidFill>
                  <a:srgbClr val="FF3300"/>
                </a:solidFill>
                <a:latin typeface="Times New Roman" panose="02020603050405020304" pitchFamily="18" charset="0"/>
              </a:rPr>
              <a:t>has been built</a:t>
            </a:r>
            <a:r>
              <a:rPr lang="zh-CN" altLang="en-US" sz="3200" b="1" i="1">
                <a:latin typeface="Times New Roman" panose="02020603050405020304" pitchFamily="18" charset="0"/>
              </a:rPr>
              <a:t> since two years ago.</a:t>
            </a:r>
            <a:endParaRPr lang="zh-CN" altLang="en-US" sz="3200" b="1" i="1">
              <a:latin typeface="Times New Roman" panose="02020603050405020304" pitchFamily="18" charset="0"/>
            </a:endParaRPr>
          </a:p>
        </p:txBody>
      </p:sp>
      <p:sp>
        <p:nvSpPr>
          <p:cNvPr id="30723" name="Rectangle 2"/>
          <p:cNvSpPr txBox="1">
            <a:spLocks noChangeArrowheads="1"/>
          </p:cNvSpPr>
          <p:nvPr/>
        </p:nvSpPr>
        <p:spPr bwMode="auto">
          <a:xfrm>
            <a:off x="2916238" y="255588"/>
            <a:ext cx="3097212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Exercise</a:t>
            </a:r>
            <a:endParaRPr lang="en-US" altLang="zh-CN" sz="32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24" name="Picture 2" descr="c:\documents and settings\administrator\application data\360se6\User Data\temp\201309070939367492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73238"/>
            <a:ext cx="590073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205038"/>
            <a:ext cx="8421688" cy="387667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S1: 	</a:t>
            </a:r>
            <a:r>
              <a:rPr lang="en-US" altLang="zh-CN" sz="3200"/>
              <a:t>Now I’ve drawn a rough circle. What should 	I do next?</a:t>
            </a: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S2: 	</a:t>
            </a:r>
            <a:r>
              <a:rPr lang="en-US" altLang="zh-CN" sz="3200">
                <a:solidFill>
                  <a:srgbClr val="0000FF"/>
                </a:solidFill>
              </a:rPr>
              <a:t>After a rough circle has been drawn, you 	should add a nose and big glasses.</a:t>
            </a:r>
            <a:endParaRPr lang="en-US" altLang="zh-CN" sz="3200">
              <a:solidFill>
                <a:srgbClr val="0000FF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S1: 	</a:t>
            </a:r>
            <a:r>
              <a:rPr lang="en-US" altLang="zh-CN" sz="3200"/>
              <a:t>I’ve added the nose and big glasses. What 	must I do now?</a:t>
            </a: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…</a:t>
            </a:r>
            <a:endParaRPr lang="en-US" altLang="zh-CN" sz="3200"/>
          </a:p>
        </p:txBody>
      </p:sp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250825" y="692150"/>
            <a:ext cx="8642350" cy="13843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B1 In pairs, read the article in A on page 56 again. Ask and answer questions about drawing cartoon faces. Follow the example.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39750" y="692150"/>
            <a:ext cx="8496300" cy="5692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the nose and big glasses have been added, you must draw a pair of small eyes and a   smiling mouth.</a:t>
            </a:r>
            <a:endParaRPr lang="en-US" altLang="zh-CN" sz="3200" i="1" dirty="0">
              <a:solidFill>
                <a:srgbClr val="0000FF"/>
              </a:solidFill>
              <a:latin typeface="+mn-lt"/>
              <a:ea typeface="Arial Unicode MS" pitchFamily="34" charset="-122"/>
              <a:cs typeface="Arial Unicode MS" pitchFamily="34" charset="-122"/>
            </a:endParaRP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latin typeface="+mn-lt"/>
                <a:ea typeface="Arial Unicode MS" pitchFamily="34" charset="-122"/>
                <a:cs typeface="Arial Unicode MS" pitchFamily="34" charset="-122"/>
              </a:rPr>
              <a:t>S1: I’ve drawn a pair of small eyes and a smiling mouth. What should I do next?</a:t>
            </a:r>
            <a:endParaRPr lang="en-US" altLang="zh-CN" sz="3200" i="1" dirty="0">
              <a:latin typeface="+mn-lt"/>
              <a:ea typeface="Arial Unicode MS" pitchFamily="34" charset="-122"/>
              <a:cs typeface="Arial Unicode MS" pitchFamily="34" charset="-122"/>
            </a:endParaRP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a pair of small eyes and a smiling 	</a:t>
            </a:r>
            <a:endParaRPr lang="en-US" altLang="zh-CN" sz="3200" i="1" dirty="0">
              <a:solidFill>
                <a:srgbClr val="0000FF"/>
              </a:solidFill>
              <a:latin typeface="+mn-lt"/>
              <a:ea typeface="Arial Unicode MS" pitchFamily="34" charset="-122"/>
              <a:cs typeface="Arial Unicode MS" pitchFamily="34" charset="-122"/>
            </a:endParaRP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mouth have been drawn, you should add some hair to the cartoon.</a:t>
            </a:r>
            <a:endParaRPr lang="en-US" altLang="zh-CN" sz="3200" i="1" dirty="0">
              <a:solidFill>
                <a:srgbClr val="0000FF"/>
              </a:solidFill>
              <a:latin typeface="+mn-lt"/>
              <a:ea typeface="Arial Unicode MS" pitchFamily="34" charset="-122"/>
              <a:cs typeface="Arial Unicode MS" pitchFamily="34" charset="-122"/>
            </a:endParaRP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latin typeface="+mn-lt"/>
                <a:ea typeface="Arial Unicode MS" pitchFamily="34" charset="-122"/>
                <a:cs typeface="Arial Unicode MS" pitchFamily="34" charset="-122"/>
              </a:rPr>
              <a:t>S1: I’ve added some hair to the cartoon. What can I do next?</a:t>
            </a:r>
            <a:endParaRPr lang="en-US" altLang="zh-CN" sz="3200" i="1" dirty="0">
              <a:latin typeface="+mn-lt"/>
              <a:ea typeface="Arial Unicode MS" pitchFamily="34" charset="-122"/>
              <a:cs typeface="Arial Unicode MS" pitchFamily="34" charset="-122"/>
            </a:endParaRPr>
          </a:p>
          <a:p>
            <a:pPr>
              <a:lnSpc>
                <a:spcPts val="3640"/>
              </a:lnSpc>
              <a:buFontTx/>
              <a:buNone/>
              <a:defRPr/>
            </a:pP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S2: After some hair has been added to the cartoon, you can </a:t>
            </a:r>
            <a:r>
              <a:rPr lang="en-US" altLang="zh-CN" sz="3200" i="1" dirty="0" err="1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colour</a:t>
            </a: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 the face with bright </a:t>
            </a:r>
            <a:r>
              <a:rPr lang="en-US" altLang="zh-CN" sz="3200" i="1" dirty="0" err="1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colours</a:t>
            </a:r>
            <a:r>
              <a:rPr lang="en-US" altLang="zh-CN" sz="3200" i="1" dirty="0">
                <a:solidFill>
                  <a:srgbClr val="0000FF"/>
                </a:solidFill>
                <a:latin typeface="+mn-lt"/>
                <a:ea typeface="Arial Unicode MS" pitchFamily="34" charset="-122"/>
                <a:cs typeface="Arial Unicode MS" pitchFamily="34" charset="-122"/>
              </a:rPr>
              <a:t>.</a:t>
            </a:r>
            <a:endParaRPr lang="zh-CN" altLang="en-US" sz="3200" i="1" dirty="0">
              <a:solidFill>
                <a:srgbClr val="0000FF"/>
              </a:solidFill>
              <a:latin typeface="+mn-lt"/>
              <a:ea typeface="Arial Unicode MS" pitchFamily="34" charset="-122"/>
              <a:cs typeface="Arial Unicode MS" pitchFamily="34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974850"/>
            <a:ext cx="6121400" cy="661988"/>
          </a:xfrm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</a:rPr>
              <a:t>How to make a comic strip</a:t>
            </a:r>
            <a:endParaRPr lang="en-US" altLang="zh-CN" sz="4000" b="1">
              <a:solidFill>
                <a:srgbClr val="0000FF"/>
              </a:solidFill>
            </a:endParaRPr>
          </a:p>
        </p:txBody>
      </p:sp>
      <p:pic>
        <p:nvPicPr>
          <p:cNvPr id="33794" name="Picture 3" descr="_PYVPH9[31R8IR4C5)PJ(4S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2852738"/>
            <a:ext cx="390048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684213" y="819150"/>
            <a:ext cx="7272337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latin typeface="+mn-lt"/>
              </a:rPr>
              <a:t>B2 Complete the article below with the correct forms of the words in brackets.</a:t>
            </a:r>
            <a:endParaRPr lang="en-US" altLang="zh-CN" sz="2800" b="1" i="1" dirty="0">
              <a:latin typeface="+mn-lt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矩形 2"/>
          <p:cNvSpPr>
            <a:spLocks noChangeArrowheads="1"/>
          </p:cNvSpPr>
          <p:nvPr/>
        </p:nvSpPr>
        <p:spPr bwMode="auto">
          <a:xfrm>
            <a:off x="323850" y="503238"/>
            <a:ext cx="8531225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</a:rPr>
              <a:t>How to make a comic strip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zh-CN" altLang="en-US" sz="3000">
                <a:latin typeface="Times New Roman" panose="02020603050405020304" pitchFamily="18" charset="0"/>
              </a:rPr>
              <a:t>To make a comic strip, first, a story  _____</a:t>
            </a:r>
            <a:r>
              <a:rPr lang="en-US" altLang="zh-CN" sz="3000">
                <a:latin typeface="Times New Roman" panose="02020603050405020304" pitchFamily="18" charset="0"/>
              </a:rPr>
              <a:t>___</a:t>
            </a:r>
            <a:r>
              <a:rPr lang="zh-CN" altLang="en-US" sz="3000">
                <a:latin typeface="Times New Roman" panose="02020603050405020304" pitchFamily="18" charset="0"/>
              </a:rPr>
              <a:t>____             (must/think) of. The story ________</a:t>
            </a:r>
            <a:r>
              <a:rPr lang="en-US" altLang="zh-CN" sz="3000">
                <a:latin typeface="Times New Roman" panose="02020603050405020304" pitchFamily="18" charset="0"/>
              </a:rPr>
              <a:t>______</a:t>
            </a:r>
            <a:r>
              <a:rPr lang="zh-CN" altLang="en-US" sz="3000">
                <a:latin typeface="Times New Roman" panose="02020603050405020304" pitchFamily="18" charset="0"/>
              </a:rPr>
              <a:t>___ (should/make) interesting with an exciting ending. After the story ________</a:t>
            </a:r>
            <a:r>
              <a:rPr lang="en-US" altLang="zh-CN" sz="3000">
                <a:latin typeface="Times New Roman" panose="02020603050405020304" pitchFamily="18" charset="0"/>
              </a:rPr>
              <a:t>______</a:t>
            </a:r>
            <a:r>
              <a:rPr lang="zh-CN" altLang="en-US" sz="3000">
                <a:latin typeface="Times New Roman" panose="02020603050405020304" pitchFamily="18" charset="0"/>
              </a:rPr>
              <a:t>____ (create), pictures __________</a:t>
            </a:r>
            <a:r>
              <a:rPr lang="en-US" altLang="zh-CN" sz="3000">
                <a:latin typeface="Times New Roman" panose="02020603050405020304" pitchFamily="18" charset="0"/>
              </a:rPr>
              <a:t>________</a:t>
            </a:r>
            <a:r>
              <a:rPr lang="zh-CN" altLang="en-US" sz="3000">
                <a:latin typeface="Times New Roman" panose="02020603050405020304" pitchFamily="18" charset="0"/>
              </a:rPr>
              <a:t>__ (must/draw).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Look at the comic strip below. Speech and thought bubbles have been added so that the pictures </a:t>
            </a:r>
            <a:r>
              <a:rPr lang="en-US" altLang="zh-CN" sz="3000">
                <a:latin typeface="Times New Roman" panose="02020603050405020304" pitchFamily="18" charset="0"/>
              </a:rPr>
              <a:t>__________________</a:t>
            </a:r>
            <a:r>
              <a:rPr lang="zh-CN" altLang="en-US" sz="3000">
                <a:latin typeface="Times New Roman" panose="02020603050405020304" pitchFamily="18" charset="0"/>
              </a:rPr>
              <a:t> (can/understand) easily.  A line of words called a “caption”  ____________(put) at the top of the fifth picture to explain a change of place or time.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5886450" y="1196975"/>
            <a:ext cx="2933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must be thought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4495800" y="1628775"/>
            <a:ext cx="25971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should be made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771775" y="2514600"/>
            <a:ext cx="31686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has been created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395288" y="4581525"/>
            <a:ext cx="388778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can be understood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2" name="Text Box 6"/>
          <p:cNvSpPr txBox="1">
            <a:spLocks noChangeArrowheads="1"/>
          </p:cNvSpPr>
          <p:nvPr/>
        </p:nvSpPr>
        <p:spPr bwMode="auto">
          <a:xfrm>
            <a:off x="1763713" y="2946400"/>
            <a:ext cx="31686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 be </a:t>
            </a: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drawn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3" name="Text Box 7"/>
          <p:cNvSpPr txBox="1">
            <a:spLocks noChangeArrowheads="1"/>
          </p:cNvSpPr>
          <p:nvPr/>
        </p:nvSpPr>
        <p:spPr bwMode="auto">
          <a:xfrm>
            <a:off x="5148263" y="5106988"/>
            <a:ext cx="22320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18" charset="0"/>
              </a:rPr>
              <a:t>has been </a:t>
            </a: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put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0" grpId="0"/>
      <p:bldP spid="36871" grpId="0"/>
      <p:bldP spid="36872" grpId="0"/>
      <p:bldP spid="3687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Box 4"/>
          <p:cNvSpPr txBox="1">
            <a:spLocks noChangeArrowheads="1"/>
          </p:cNvSpPr>
          <p:nvPr/>
        </p:nvSpPr>
        <p:spPr bwMode="auto">
          <a:xfrm>
            <a:off x="866775" y="231298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5842" name="图片 5" descr="学习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2979738"/>
            <a:ext cx="4799012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5138738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1.  a pair of  (P56-A)	</a:t>
            </a:r>
            <a:r>
              <a:rPr lang="zh-CN" altLang="en-US" sz="3200" b="1" dirty="0">
                <a:sym typeface="Arial" panose="020B0604020202020204" pitchFamily="34" charset="0"/>
              </a:rPr>
              <a:t>一双</a:t>
            </a:r>
            <a:r>
              <a:rPr lang="en-US" altLang="zh-CN" sz="3200" b="1" dirty="0">
                <a:sym typeface="Arial" panose="020B0604020202020204" pitchFamily="34" charset="0"/>
              </a:rPr>
              <a:t>/</a:t>
            </a:r>
            <a:r>
              <a:rPr lang="zh-CN" altLang="en-US" sz="3200" b="1" dirty="0">
                <a:sym typeface="Arial" panose="020B0604020202020204" pitchFamily="34" charset="0"/>
              </a:rPr>
              <a:t>副</a:t>
            </a:r>
            <a:r>
              <a:rPr lang="en-US" altLang="zh-CN" sz="3200" b="1" dirty="0">
                <a:sym typeface="Arial" panose="020B0604020202020204" pitchFamily="34" charset="0"/>
              </a:rPr>
              <a:t>/</a:t>
            </a:r>
            <a:r>
              <a:rPr lang="zh-CN" altLang="en-US" sz="3200" b="1" dirty="0">
                <a:sym typeface="Arial" panose="020B0604020202020204" pitchFamily="34" charset="0"/>
              </a:rPr>
              <a:t>把</a:t>
            </a:r>
            <a:r>
              <a:rPr lang="en-US" altLang="zh-CN" sz="3200" b="1" dirty="0">
                <a:sym typeface="Arial" panose="020B0604020202020204" pitchFamily="34" charset="0"/>
              </a:rPr>
              <a:t>……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后接可数名词复数。但当</a:t>
            </a:r>
            <a:r>
              <a:rPr lang="en-US" altLang="zh-CN" sz="3200" dirty="0"/>
              <a:t>a pair of</a:t>
            </a:r>
            <a:r>
              <a:rPr lang="zh-CN" altLang="en-US" sz="3200" dirty="0"/>
              <a:t>作主语时，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句子的谓语动词为单数；</a:t>
            </a:r>
            <a:r>
              <a:rPr lang="en-US" altLang="zh-CN" sz="3200" dirty="0"/>
              <a:t>two/three/some… 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pairs of + </a:t>
            </a:r>
            <a:r>
              <a:rPr lang="zh-CN" altLang="en-US" sz="3200" dirty="0"/>
              <a:t>可数名词复数作主语时，谓语动词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用复数。 如：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床上有一条裤子。</a:t>
            </a:r>
            <a:endParaRPr lang="en-US" altLang="zh-CN" sz="3200" dirty="0"/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ym typeface="Arial" panose="020B0604020202020204" pitchFamily="34" charset="0"/>
              </a:rPr>
              <a:t>There _____ a pair of _______ on the bed</a:t>
            </a:r>
            <a:r>
              <a:rPr lang="zh-CN" altLang="en-US" sz="3200" dirty="0">
                <a:sym typeface="Arial" panose="020B0604020202020204" pitchFamily="34" charset="0"/>
              </a:rPr>
              <a:t>.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sym typeface="Arial" panose="020B0604020202020204" pitchFamily="34" charset="0"/>
              </a:rPr>
              <a:t>桌上有两双筷子。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ym typeface="Arial" panose="020B0604020202020204" pitchFamily="34" charset="0"/>
              </a:rPr>
              <a:t>There _____ two pair of ________ on the table</a:t>
            </a:r>
            <a:r>
              <a:rPr lang="zh-CN" altLang="en-US" sz="3200" dirty="0">
                <a:sym typeface="Arial" panose="020B0604020202020204" pitchFamily="34" charset="0"/>
              </a:rPr>
              <a:t>.</a:t>
            </a:r>
            <a:endParaRPr lang="zh-CN" altLang="en-US" sz="3200" dirty="0">
              <a:sym typeface="Arial" panose="020B0604020202020204" pitchFamily="34" charset="0"/>
            </a:endParaRPr>
          </a:p>
        </p:txBody>
      </p:sp>
      <p:sp>
        <p:nvSpPr>
          <p:cNvPr id="36866" name="文本框 12291"/>
          <p:cNvSpPr txBox="1">
            <a:spLocks noChangeArrowheads="1"/>
          </p:cNvSpPr>
          <p:nvPr/>
        </p:nvSpPr>
        <p:spPr bwMode="auto">
          <a:xfrm>
            <a:off x="2916238" y="115888"/>
            <a:ext cx="3240087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P55-57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19250" y="4284663"/>
            <a:ext cx="4248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is                      trousers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619250" y="5437188"/>
            <a:ext cx="51133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are                       chopsticks 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7890" name="TextBox 4"/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1"/>
          <p:cNvSpPr>
            <a:spLocks noChangeArrowheads="1"/>
          </p:cNvSpPr>
          <p:nvPr/>
        </p:nvSpPr>
        <p:spPr bwMode="auto">
          <a:xfrm>
            <a:off x="2268538" y="312738"/>
            <a:ext cx="42481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0000FF"/>
                </a:solidFill>
              </a:rPr>
              <a:t>Complete the table.</a:t>
            </a:r>
            <a:endParaRPr lang="zh-CN" altLang="zh-CN" sz="2800" b="1" dirty="0">
              <a:solidFill>
                <a:srgbClr val="0000FF"/>
              </a:solidFill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323850" y="1079500"/>
          <a:ext cx="8353425" cy="4917624"/>
        </p:xfrm>
        <a:graphic>
          <a:graphicData uri="http://schemas.openxmlformats.org/drawingml/2006/table">
            <a:tbl>
              <a:tblPr/>
              <a:tblGrid>
                <a:gridCol w="1008172"/>
                <a:gridCol w="3167970"/>
                <a:gridCol w="4177283"/>
              </a:tblGrid>
              <a:tr h="518855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时态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主动语态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9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被动语态</a:t>
                      </a:r>
                      <a:endParaRPr lang="zh-CN" sz="29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现在时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 err="1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Thewall</a:t>
                      </a:r>
                      <a:r>
                        <a:rPr lang="en-US" sz="2900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u="none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过去时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painted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一般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将来时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will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_____________.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7713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现在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完成时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have painted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</a:t>
                      </a:r>
                      <a:r>
                        <a:rPr lang="en-US" sz="2900" i="1" u="none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_____________</a:t>
                      </a: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239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含情态</a:t>
                      </a:r>
                      <a:endParaRPr lang="en-US" altLang="zh-CN" sz="2100" b="1" kern="0" baseline="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CN" sz="2100" b="1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endParaRPr lang="zh-CN" sz="2100" b="1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5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They can paint the wall.</a:t>
                      </a:r>
                      <a:endParaRPr lang="zh-CN" sz="25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2900" kern="0" baseline="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The wall _____________.</a:t>
                      </a:r>
                      <a:endParaRPr lang="zh-CN" sz="2900" kern="100" baseline="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119813" y="1722438"/>
            <a:ext cx="1765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is painted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119813" y="2514600"/>
            <a:ext cx="21971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was painted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119813" y="3284538"/>
            <a:ext cx="2628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will be painted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119813" y="4149725"/>
            <a:ext cx="29162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has been painted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6156325" y="5035550"/>
            <a:ext cx="28082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can be painted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documents and settings\administrator\application data\360se6\User Data\temp\330379-140414010F186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38" y="4803775"/>
            <a:ext cx="25130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50825" y="804863"/>
            <a:ext cx="3744913" cy="527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各种时态的被动情况：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一般现在时：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一般过去时：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现在进行时：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过去进行时：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现在完成时：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过去完成时：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一般将来时：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过去将来时：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情态动词变被动：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700338" y="1196975"/>
            <a:ext cx="4535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am / is / are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725738" y="1700213"/>
            <a:ext cx="50403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was / were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2725738" y="2133600"/>
            <a:ext cx="3862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am / is / are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being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2736850" y="2636838"/>
            <a:ext cx="3635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was / were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being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3" name="Text Box 8"/>
          <p:cNvSpPr txBox="1">
            <a:spLocks noChangeArrowheads="1"/>
          </p:cNvSpPr>
          <p:nvPr/>
        </p:nvSpPr>
        <p:spPr bwMode="auto">
          <a:xfrm>
            <a:off x="2725738" y="3125788"/>
            <a:ext cx="56165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have / has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04" name="Text Box 9"/>
          <p:cNvSpPr txBox="1">
            <a:spLocks noChangeArrowheads="1"/>
          </p:cNvSpPr>
          <p:nvPr/>
        </p:nvSpPr>
        <p:spPr bwMode="auto">
          <a:xfrm>
            <a:off x="2700338" y="3573463"/>
            <a:ext cx="53292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had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been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05" name="Text Box 10"/>
          <p:cNvSpPr txBox="1">
            <a:spLocks noChangeArrowheads="1"/>
          </p:cNvSpPr>
          <p:nvPr/>
        </p:nvSpPr>
        <p:spPr bwMode="auto">
          <a:xfrm>
            <a:off x="2652713" y="4005263"/>
            <a:ext cx="33591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shall / will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be going to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6" name="Text Box 12"/>
          <p:cNvSpPr txBox="1">
            <a:spLocks noChangeArrowheads="1"/>
          </p:cNvSpPr>
          <p:nvPr/>
        </p:nvSpPr>
        <p:spPr bwMode="auto">
          <a:xfrm>
            <a:off x="2663825" y="4941888"/>
            <a:ext cx="4284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would/should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latin typeface="Times New Roman" panose="02020603050405020304" pitchFamily="18" charset="0"/>
              </a:rPr>
              <a:t> 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9707" name="Text Box 13"/>
          <p:cNvSpPr txBox="1">
            <a:spLocks noChangeArrowheads="1"/>
          </p:cNvSpPr>
          <p:nvPr/>
        </p:nvSpPr>
        <p:spPr bwMode="auto">
          <a:xfrm>
            <a:off x="3059113" y="5445125"/>
            <a:ext cx="4968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情态动词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done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3294063" y="217488"/>
            <a:ext cx="2519362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i="1" dirty="0">
                <a:solidFill>
                  <a:srgbClr val="0000FF"/>
                </a:solidFill>
              </a:rPr>
              <a:t>Summary</a:t>
            </a:r>
            <a:endParaRPr lang="zh-CN" altLang="zh-CN" sz="36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  <p:bldP spid="29704" grpId="0"/>
      <p:bldP spid="2970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0962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3086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一、选择最佳答案填空。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The work must ____ in two hours.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	A. do	B. does	C. be done	D. to be done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This coat ____ with water. You must dry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clean it.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A. can not wash 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B. not can wash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C. can be not washed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D. can not be washed</a:t>
            </a:r>
            <a:endParaRPr lang="en-US" altLang="zh-CN" sz="3200" dirty="0"/>
          </a:p>
        </p:txBody>
      </p:sp>
      <p:sp>
        <p:nvSpPr>
          <p:cNvPr id="4" name="椭圆 3"/>
          <p:cNvSpPr/>
          <p:nvPr/>
        </p:nvSpPr>
        <p:spPr>
          <a:xfrm>
            <a:off x="4067175" y="1938338"/>
            <a:ext cx="504825" cy="4111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68313" y="5467350"/>
            <a:ext cx="503237" cy="4095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9023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3. In the past few years, lots of buildings ____ in 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this city.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have been built 	B. are building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C. have built 		D. will build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4. So far, the Moon ____ by man several times.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is visited		B. has been visited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C. will be visited	D. has visited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5. The panda may ____ to the zoo tomorrow 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morning.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A. send	B. sent	C. be sent	D. sends</a:t>
            </a:r>
            <a:endParaRPr lang="zh-CN" altLang="en-US" sz="3200"/>
          </a:p>
        </p:txBody>
      </p:sp>
      <p:sp>
        <p:nvSpPr>
          <p:cNvPr id="4" name="椭圆 3"/>
          <p:cNvSpPr/>
          <p:nvPr/>
        </p:nvSpPr>
        <p:spPr>
          <a:xfrm>
            <a:off x="684213" y="1844675"/>
            <a:ext cx="503237" cy="411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067175" y="3594100"/>
            <a:ext cx="504825" cy="411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140200" y="5949950"/>
            <a:ext cx="503238" cy="4095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8991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二、根据句意，用括号内所给词的正确形式</a:t>
            </a:r>
            <a:endParaRPr lang="zh-CN" altLang="en-US" sz="3200" b="1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        </a:t>
            </a:r>
            <a:r>
              <a:rPr lang="zh-CN" altLang="en-US" sz="3200" b="1" dirty="0"/>
              <a:t>填空。</a:t>
            </a:r>
            <a:endParaRPr lang="zh-CN" altLang="en-US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1.Your room should __________ (clean) at least 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twice a week.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A new shopping mall may __________(build)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here next year.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This kind of works can only __________ (see)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in the museum.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4. This book ________________ (translate) into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many foreign languages by now.</a:t>
            </a:r>
            <a:endParaRPr lang="en-US" altLang="zh-CN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924300" y="1763713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cleaned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64163" y="2844800"/>
            <a:ext cx="21605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built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651500" y="4068763"/>
            <a:ext cx="21605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seen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627313" y="5148263"/>
            <a:ext cx="37449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has been translated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795338"/>
            <a:ext cx="8229600" cy="47212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5. So far, all the walls of the building ______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(paint) white.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6. More trees should __________ (plant) on the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mountains.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7. Nowadays, different kinds of information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can __________ (find) on the Internet.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8. The cake ___________ (keep) for two days. 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You’d better not eat it.</a:t>
            </a:r>
            <a:endParaRPr lang="zh-CN" altLang="en-US" sz="320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588125" y="828675"/>
            <a:ext cx="216058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have been painted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924300" y="1916113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planted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619250" y="3779838"/>
            <a:ext cx="21605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be found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484438" y="4284663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has been kept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288" y="622300"/>
            <a:ext cx="8229600" cy="58991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200" b="1" dirty="0"/>
              <a:t>三、根据要求完成句子。</a:t>
            </a:r>
            <a:endParaRPr lang="zh-CN" altLang="en-US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Teenagers should be allowed to play with their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friends at night.		(</a:t>
            </a:r>
            <a:r>
              <a:rPr lang="zh-CN" altLang="en-US" sz="3200" dirty="0"/>
              <a:t>改为否定句</a:t>
            </a:r>
            <a:r>
              <a:rPr lang="en-US" altLang="zh-CN" sz="3200" dirty="0"/>
              <a:t>)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Teenagers ______ ______ ______ ______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to play with their friends at night.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These fruits must be kept in cool places.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						(</a:t>
            </a:r>
            <a:r>
              <a:rPr lang="zh-CN" altLang="en-US" sz="3200" dirty="0"/>
              <a:t>改为一般疑问句</a:t>
            </a:r>
            <a:r>
              <a:rPr lang="en-US" altLang="zh-CN" sz="3200" dirty="0"/>
              <a:t>)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____ these fruits ____ ____ in cool places?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Should the sofa be placed here? (</a:t>
            </a:r>
            <a:r>
              <a:rPr lang="zh-CN" altLang="en-US" sz="3200" dirty="0"/>
              <a:t>作肯定回答</a:t>
            </a:r>
            <a:r>
              <a:rPr lang="en-US" altLang="zh-CN" sz="3200" dirty="0"/>
              <a:t>)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______, ______ ______.</a:t>
            </a:r>
            <a:endParaRPr lang="zh-CN" altLang="en-US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00338" y="2411413"/>
            <a:ext cx="5734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should     not      be      allowed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00113" y="4645025"/>
            <a:ext cx="4535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Must                      be kept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49338" y="5851525"/>
            <a:ext cx="42370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Yes           it       should</a:t>
            </a:r>
            <a:endParaRPr lang="zh-CN" altLang="en-US" sz="32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7106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演示文稿1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演示文稿1</Template>
  <TotalTime>0</TotalTime>
  <Words>7874</Words>
  <Application>WPS 演示</Application>
  <PresentationFormat>全屏显示(4:3)</PresentationFormat>
  <Paragraphs>525</Paragraphs>
  <Slides>42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56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Arial Unicode MS</vt:lpstr>
      <vt:lpstr>Times New Roman</vt:lpstr>
      <vt:lpstr>Calibri</vt:lpstr>
      <vt:lpstr>演示文稿1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   The passive voice with model verbs  情态动词的被动语态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How to make a comic strip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Huang</cp:lastModifiedBy>
  <cp:revision>31</cp:revision>
  <dcterms:created xsi:type="dcterms:W3CDTF">2016-12-21T15:01:00Z</dcterms:created>
  <dcterms:modified xsi:type="dcterms:W3CDTF">2019-04-08T02:36:38Z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2052-11.3.0.8513</vt:lpwstr>
  </property>
</Properties>
</file>