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87" r:id="rId2"/>
    <p:sldId id="307" r:id="rId3"/>
    <p:sldId id="291" r:id="rId4"/>
    <p:sldId id="292" r:id="rId5"/>
    <p:sldId id="293" r:id="rId6"/>
    <p:sldId id="294" r:id="rId7"/>
    <p:sldId id="295" r:id="rId8"/>
    <p:sldId id="308" r:id="rId9"/>
    <p:sldId id="296" r:id="rId10"/>
    <p:sldId id="309" r:id="rId11"/>
    <p:sldId id="298" r:id="rId12"/>
    <p:sldId id="299" r:id="rId13"/>
    <p:sldId id="300" r:id="rId14"/>
    <p:sldId id="302" r:id="rId15"/>
    <p:sldId id="303" r:id="rId16"/>
    <p:sldId id="304" r:id="rId17"/>
    <p:sldId id="305" r:id="rId18"/>
    <p:sldId id="310" r:id="rId19"/>
    <p:sldId id="289" r:id="rId20"/>
  </p:sldIdLst>
  <p:sldSz cx="11522075" cy="6480175"/>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32012" algn="l" rtl="0" fontAlgn="base">
      <a:spcBef>
        <a:spcPct val="0"/>
      </a:spcBef>
      <a:spcAft>
        <a:spcPct val="0"/>
      </a:spcAft>
      <a:defRPr kern="1200">
        <a:solidFill>
          <a:schemeClr val="tx1"/>
        </a:solidFill>
        <a:latin typeface="Arial" charset="0"/>
        <a:ea typeface="宋体" charset="-122"/>
        <a:cs typeface="+mn-cs"/>
      </a:defRPr>
    </a:lvl2pPr>
    <a:lvl3pPr marL="864026" algn="l" rtl="0" fontAlgn="base">
      <a:spcBef>
        <a:spcPct val="0"/>
      </a:spcBef>
      <a:spcAft>
        <a:spcPct val="0"/>
      </a:spcAft>
      <a:defRPr kern="1200">
        <a:solidFill>
          <a:schemeClr val="tx1"/>
        </a:solidFill>
        <a:latin typeface="Arial" charset="0"/>
        <a:ea typeface="宋体" charset="-122"/>
        <a:cs typeface="+mn-cs"/>
      </a:defRPr>
    </a:lvl3pPr>
    <a:lvl4pPr marL="1296038" algn="l" rtl="0" fontAlgn="base">
      <a:spcBef>
        <a:spcPct val="0"/>
      </a:spcBef>
      <a:spcAft>
        <a:spcPct val="0"/>
      </a:spcAft>
      <a:defRPr kern="1200">
        <a:solidFill>
          <a:schemeClr val="tx1"/>
        </a:solidFill>
        <a:latin typeface="Arial" charset="0"/>
        <a:ea typeface="宋体" charset="-122"/>
        <a:cs typeface="+mn-cs"/>
      </a:defRPr>
    </a:lvl4pPr>
    <a:lvl5pPr marL="1728051" algn="l" rtl="0" fontAlgn="base">
      <a:spcBef>
        <a:spcPct val="0"/>
      </a:spcBef>
      <a:spcAft>
        <a:spcPct val="0"/>
      </a:spcAft>
      <a:defRPr kern="1200">
        <a:solidFill>
          <a:schemeClr val="tx1"/>
        </a:solidFill>
        <a:latin typeface="Arial" charset="0"/>
        <a:ea typeface="宋体" charset="-122"/>
        <a:cs typeface="+mn-cs"/>
      </a:defRPr>
    </a:lvl5pPr>
    <a:lvl6pPr marL="2160064" algn="l" defTabSz="864026" rtl="0" eaLnBrk="1" latinLnBrk="0" hangingPunct="1">
      <a:defRPr kern="1200">
        <a:solidFill>
          <a:schemeClr val="tx1"/>
        </a:solidFill>
        <a:latin typeface="Arial" charset="0"/>
        <a:ea typeface="宋体" charset="-122"/>
        <a:cs typeface="+mn-cs"/>
      </a:defRPr>
    </a:lvl6pPr>
    <a:lvl7pPr marL="2592076" algn="l" defTabSz="864026" rtl="0" eaLnBrk="1" latinLnBrk="0" hangingPunct="1">
      <a:defRPr kern="1200">
        <a:solidFill>
          <a:schemeClr val="tx1"/>
        </a:solidFill>
        <a:latin typeface="Arial" charset="0"/>
        <a:ea typeface="宋体" charset="-122"/>
        <a:cs typeface="+mn-cs"/>
      </a:defRPr>
    </a:lvl7pPr>
    <a:lvl8pPr marL="3024089" algn="l" defTabSz="864026" rtl="0" eaLnBrk="1" latinLnBrk="0" hangingPunct="1">
      <a:defRPr kern="1200">
        <a:solidFill>
          <a:schemeClr val="tx1"/>
        </a:solidFill>
        <a:latin typeface="Arial" charset="0"/>
        <a:ea typeface="宋体" charset="-122"/>
        <a:cs typeface="+mn-cs"/>
      </a:defRPr>
    </a:lvl8pPr>
    <a:lvl9pPr marL="3456102" algn="l" defTabSz="864026"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64E6"/>
    <a:srgbClr val="2878E6"/>
    <a:srgbClr val="36B2E6"/>
    <a:srgbClr val="CF3221"/>
    <a:srgbClr val="FFFFFF"/>
    <a:srgbClr val="287F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471" autoAdjust="0"/>
    <p:restoredTop sz="94660"/>
  </p:normalViewPr>
  <p:slideViewPr>
    <p:cSldViewPr>
      <p:cViewPr varScale="1">
        <p:scale>
          <a:sx n="121" d="100"/>
          <a:sy n="121" d="100"/>
        </p:scale>
        <p:origin x="-648" y="-96"/>
      </p:cViewPr>
      <p:guideLst>
        <p:guide orient="horz" pos="2041"/>
        <p:guide pos="3629"/>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492342CB-CBD6-4964-B2EE-905FE3FD65B5}" type="datetimeFigureOut">
              <a:rPr lang="en-US"/>
              <a:pPr>
                <a:defRPr/>
              </a:pPr>
              <a:t>5/3/2018</a:t>
            </a:fld>
            <a:endParaRPr 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56D5383E-8F28-449A-81BB-0821DCC33C40}" type="slidenum">
              <a:rPr lang="en-US"/>
              <a:pPr>
                <a:defRPr/>
              </a:pPr>
              <a:t>‹#›</a:t>
            </a:fld>
            <a:endParaRPr lang="en-US"/>
          </a:p>
        </p:txBody>
      </p:sp>
    </p:spTree>
    <p:extLst>
      <p:ext uri="{BB962C8B-B14F-4D97-AF65-F5344CB8AC3E}">
        <p14:creationId xmlns:p14="http://schemas.microsoft.com/office/powerpoint/2010/main" val="39094603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mn-lt"/>
        <a:ea typeface="+mn-ea"/>
        <a:cs typeface="+mn-cs"/>
      </a:defRPr>
    </a:lvl1pPr>
    <a:lvl2pPr marL="432012" algn="l" rtl="0" eaLnBrk="0" fontAlgn="base" hangingPunct="0">
      <a:spcBef>
        <a:spcPct val="30000"/>
      </a:spcBef>
      <a:spcAft>
        <a:spcPct val="0"/>
      </a:spcAft>
      <a:defRPr sz="1100" kern="1200">
        <a:solidFill>
          <a:schemeClr val="tx1"/>
        </a:solidFill>
        <a:latin typeface="+mn-lt"/>
        <a:ea typeface="+mn-ea"/>
        <a:cs typeface="+mn-cs"/>
      </a:defRPr>
    </a:lvl2pPr>
    <a:lvl3pPr marL="864026" algn="l" rtl="0" eaLnBrk="0" fontAlgn="base" hangingPunct="0">
      <a:spcBef>
        <a:spcPct val="30000"/>
      </a:spcBef>
      <a:spcAft>
        <a:spcPct val="0"/>
      </a:spcAft>
      <a:defRPr sz="1100" kern="1200">
        <a:solidFill>
          <a:schemeClr val="tx1"/>
        </a:solidFill>
        <a:latin typeface="+mn-lt"/>
        <a:ea typeface="+mn-ea"/>
        <a:cs typeface="+mn-cs"/>
      </a:defRPr>
    </a:lvl3pPr>
    <a:lvl4pPr marL="1296038" algn="l" rtl="0" eaLnBrk="0" fontAlgn="base" hangingPunct="0">
      <a:spcBef>
        <a:spcPct val="30000"/>
      </a:spcBef>
      <a:spcAft>
        <a:spcPct val="0"/>
      </a:spcAft>
      <a:defRPr sz="1100" kern="1200">
        <a:solidFill>
          <a:schemeClr val="tx1"/>
        </a:solidFill>
        <a:latin typeface="+mn-lt"/>
        <a:ea typeface="+mn-ea"/>
        <a:cs typeface="+mn-cs"/>
      </a:defRPr>
    </a:lvl4pPr>
    <a:lvl5pPr marL="1728051" algn="l" rtl="0" eaLnBrk="0" fontAlgn="base" hangingPunct="0">
      <a:spcBef>
        <a:spcPct val="30000"/>
      </a:spcBef>
      <a:spcAft>
        <a:spcPct val="0"/>
      </a:spcAft>
      <a:defRPr sz="1100" kern="1200">
        <a:solidFill>
          <a:schemeClr val="tx1"/>
        </a:solidFill>
        <a:latin typeface="+mn-lt"/>
        <a:ea typeface="+mn-ea"/>
        <a:cs typeface="+mn-cs"/>
      </a:defRPr>
    </a:lvl5pPr>
    <a:lvl6pPr marL="2160064" algn="l" defTabSz="864026" rtl="0" eaLnBrk="1" latinLnBrk="0" hangingPunct="1">
      <a:defRPr sz="1100" kern="1200">
        <a:solidFill>
          <a:schemeClr val="tx1"/>
        </a:solidFill>
        <a:latin typeface="+mn-lt"/>
        <a:ea typeface="+mn-ea"/>
        <a:cs typeface="+mn-cs"/>
      </a:defRPr>
    </a:lvl6pPr>
    <a:lvl7pPr marL="2592076" algn="l" defTabSz="864026" rtl="0" eaLnBrk="1" latinLnBrk="0" hangingPunct="1">
      <a:defRPr sz="1100" kern="1200">
        <a:solidFill>
          <a:schemeClr val="tx1"/>
        </a:solidFill>
        <a:latin typeface="+mn-lt"/>
        <a:ea typeface="+mn-ea"/>
        <a:cs typeface="+mn-cs"/>
      </a:defRPr>
    </a:lvl7pPr>
    <a:lvl8pPr marL="3024089" algn="l" defTabSz="864026" rtl="0" eaLnBrk="1" latinLnBrk="0" hangingPunct="1">
      <a:defRPr sz="1100" kern="1200">
        <a:solidFill>
          <a:schemeClr val="tx1"/>
        </a:solidFill>
        <a:latin typeface="+mn-lt"/>
        <a:ea typeface="+mn-ea"/>
        <a:cs typeface="+mn-cs"/>
      </a:defRPr>
    </a:lvl8pPr>
    <a:lvl9pPr marL="3456102" algn="l" defTabSz="864026" rtl="0" eaLnBrk="1" latinLnBrk="0" hangingPunct="1">
      <a:defRPr sz="11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7.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bwMode="auto">
          <a:xfrm>
            <a:off x="0" y="0"/>
            <a:ext cx="11522076" cy="5234230"/>
          </a:xfrm>
          <a:prstGeom prst="rect">
            <a:avLst/>
          </a:prstGeom>
          <a:noFill/>
          <a:extLst/>
        </p:spPr>
      </p:pic>
      <p:sp>
        <p:nvSpPr>
          <p:cNvPr id="3" name="矩形 6"/>
          <p:cNvSpPr/>
          <p:nvPr userDrawn="1"/>
        </p:nvSpPr>
        <p:spPr>
          <a:xfrm>
            <a:off x="1" y="3921106"/>
            <a:ext cx="11522075" cy="1312536"/>
          </a:xfrm>
          <a:prstGeom prst="rect">
            <a:avLst/>
          </a:prstGeom>
          <a:solidFill>
            <a:srgbClr val="00B050">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tretch>
            <a:fillRect/>
          </a:stretch>
        </p:blipFill>
        <p:spPr bwMode="auto">
          <a:xfrm>
            <a:off x="1" y="-588"/>
            <a:ext cx="11522074" cy="5234230"/>
          </a:xfrm>
          <a:prstGeom prst="rect">
            <a:avLst/>
          </a:prstGeom>
          <a:noFill/>
          <a:effectLst>
            <a:glow>
              <a:schemeClr val="accent1">
                <a:alpha val="42000"/>
              </a:schemeClr>
            </a:glow>
          </a:effectLst>
          <a:extLst/>
        </p:spPr>
      </p:pic>
      <p:pic>
        <p:nvPicPr>
          <p:cNvPr id="4" name="Picture 8" descr="91淘课logo"/>
          <p:cNvPicPr>
            <a:picLocks noChangeAspect="1" noChangeArrowheads="1"/>
          </p:cNvPicPr>
          <p:nvPr userDrawn="1"/>
        </p:nvPicPr>
        <p:blipFill>
          <a:blip r:embed="rId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
        <p:nvSpPr>
          <p:cNvPr id="5" name="矩形 6"/>
          <p:cNvSpPr/>
          <p:nvPr userDrawn="1"/>
        </p:nvSpPr>
        <p:spPr>
          <a:xfrm>
            <a:off x="1" y="3921106"/>
            <a:ext cx="11522075" cy="1312536"/>
          </a:xfrm>
          <a:prstGeom prst="rect">
            <a:avLst/>
          </a:pr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spTree>
    <p:extLst>
      <p:ext uri="{BB962C8B-B14F-4D97-AF65-F5344CB8AC3E}">
        <p14:creationId xmlns:p14="http://schemas.microsoft.com/office/powerpoint/2010/main" val="3081075961"/>
      </p:ext>
    </p:extLst>
  </p:cSld>
  <p:clrMapOvr>
    <a:masterClrMapping/>
  </p:clrMapOvr>
  <p:transition spd="slow">
    <p:push dir="u"/>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5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22000" contrast="-48000"/>
                    </a14:imgEffect>
                  </a14:imgLayer>
                </a14:imgProps>
              </a:ext>
              <a:ext uri="{28A0092B-C50C-407E-A947-70E740481C1C}">
                <a14:useLocalDpi xmlns:a14="http://schemas.microsoft.com/office/drawing/2010/main" val="0"/>
              </a:ext>
            </a:extLst>
          </a:blip>
          <a:stretch>
            <a:fillRect/>
          </a:stretch>
        </p:blipFill>
        <p:spPr bwMode="auto">
          <a:xfrm>
            <a:off x="1" y="-273"/>
            <a:ext cx="11522075" cy="5234230"/>
          </a:xfrm>
          <a:prstGeom prst="rect">
            <a:avLst/>
          </a:prstGeom>
          <a:noFill/>
          <a:extLst/>
        </p:spPr>
      </p:pic>
      <p:sp>
        <p:nvSpPr>
          <p:cNvPr id="3" name="矩形 6"/>
          <p:cNvSpPr/>
          <p:nvPr userDrawn="1"/>
        </p:nvSpPr>
        <p:spPr>
          <a:xfrm>
            <a:off x="1" y="3921106"/>
            <a:ext cx="11522075" cy="1312536"/>
          </a:xfrm>
          <a:prstGeom prst="rect">
            <a:avLst/>
          </a:prstGeom>
          <a:solidFill>
            <a:srgbClr val="36B2E6">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513955719"/>
      </p:ext>
    </p:extLst>
  </p:cSld>
  <p:clrMapOvr>
    <a:masterClrMapping/>
  </p:clrMapOvr>
  <p:transition spd="slow">
    <p:push dir="u"/>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2" y="0"/>
            <a:ext cx="11522074" cy="5234230"/>
          </a:xfrm>
          <a:prstGeom prst="rect">
            <a:avLst/>
          </a:prstGeom>
          <a:noFill/>
          <a:extLst/>
        </p:spPr>
      </p:pic>
      <p:sp>
        <p:nvSpPr>
          <p:cNvPr id="3" name="矩形 6"/>
          <p:cNvSpPr/>
          <p:nvPr userDrawn="1"/>
        </p:nvSpPr>
        <p:spPr>
          <a:xfrm>
            <a:off x="1" y="3921106"/>
            <a:ext cx="11522075" cy="1312536"/>
          </a:xfrm>
          <a:prstGeom prst="rect">
            <a:avLst/>
          </a:prstGeom>
          <a:solidFill>
            <a:srgbClr val="36B2E6">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3"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2631043120"/>
      </p:ext>
    </p:extLst>
  </p:cSld>
  <p:clrMapOvr>
    <a:masterClrMapping/>
  </p:clrMapOvr>
  <p:transition spd="slow">
    <p:push dir="u"/>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9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1" y="0"/>
            <a:ext cx="11522074" cy="5234230"/>
          </a:xfrm>
          <a:prstGeom prst="rect">
            <a:avLst/>
          </a:prstGeom>
          <a:noFill/>
          <a:extLst/>
        </p:spPr>
      </p:pic>
      <p:sp>
        <p:nvSpPr>
          <p:cNvPr id="3" name="矩形 6"/>
          <p:cNvSpPr/>
          <p:nvPr userDrawn="1"/>
        </p:nvSpPr>
        <p:spPr>
          <a:xfrm>
            <a:off x="1" y="3921106"/>
            <a:ext cx="11522075" cy="1312536"/>
          </a:xfrm>
          <a:prstGeom prst="rect">
            <a:avLst/>
          </a:prstGeom>
          <a:solidFill>
            <a:srgbClr val="36B2E6">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3"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2402752359"/>
      </p:ext>
    </p:extLst>
  </p:cSld>
  <p:clrMapOvr>
    <a:masterClrMapping/>
  </p:clrMapOvr>
  <p:transition spd="slow">
    <p:push dir="u"/>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tretch>
            <a:fillRect/>
          </a:stretch>
        </p:blipFill>
        <p:spPr bwMode="auto">
          <a:xfrm>
            <a:off x="1" y="0"/>
            <a:ext cx="11522074" cy="5234230"/>
          </a:xfrm>
          <a:prstGeom prst="rect">
            <a:avLst/>
          </a:prstGeom>
          <a:noFill/>
          <a:extLst/>
        </p:spPr>
      </p:pic>
      <p:sp>
        <p:nvSpPr>
          <p:cNvPr id="3" name="矩形 6"/>
          <p:cNvSpPr/>
          <p:nvPr userDrawn="1"/>
        </p:nvSpPr>
        <p:spPr>
          <a:xfrm>
            <a:off x="1" y="3921106"/>
            <a:ext cx="11522075" cy="1312536"/>
          </a:xfrm>
          <a:prstGeom prst="rect">
            <a:avLst/>
          </a:prstGeom>
          <a:solidFill>
            <a:srgbClr val="36B2E6">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3038261626"/>
      </p:ext>
    </p:extLst>
  </p:cSld>
  <p:clrMapOvr>
    <a:masterClrMapping/>
  </p:clrMapOvr>
  <p:transition spd="slow">
    <p:push dir="u"/>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2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1" y="-15966"/>
            <a:ext cx="11522073" cy="5234230"/>
          </a:xfrm>
          <a:prstGeom prst="rect">
            <a:avLst/>
          </a:prstGeom>
          <a:noFill/>
          <a:extLst/>
        </p:spPr>
      </p:pic>
      <p:sp>
        <p:nvSpPr>
          <p:cNvPr id="3" name="矩形 6"/>
          <p:cNvSpPr/>
          <p:nvPr userDrawn="1"/>
        </p:nvSpPr>
        <p:spPr>
          <a:xfrm>
            <a:off x="1" y="3921106"/>
            <a:ext cx="11522075" cy="1312536"/>
          </a:xfrm>
          <a:prstGeom prst="rect">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3"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3589674513"/>
      </p:ext>
    </p:extLst>
  </p:cSld>
  <p:clrMapOvr>
    <a:masterClrMapping/>
  </p:clrMapOvr>
  <p:transition spd="slow">
    <p:push dir="u"/>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pic>
        <p:nvPicPr>
          <p:cNvPr id="4" name="Picture 8" descr="91淘课logo"/>
          <p:cNvPicPr>
            <a:picLocks noChangeAspect="1" noChangeArrowheads="1"/>
          </p:cNvPicPr>
          <p:nvPr userDrawn="1"/>
        </p:nvPicPr>
        <p:blipFill>
          <a:blip r:embed="rId2"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3511271299"/>
      </p:ext>
    </p:extLst>
  </p:cSld>
  <p:clrMapOvr>
    <a:masterClrMapping/>
  </p:clrMapOvr>
  <p:transition spd="slow">
    <p:push dir="u"/>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8933351"/>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标题和表格">
    <p:bg>
      <p:bgPr>
        <a:blipFill rotWithShape="0">
          <a:blip r:embed="rId2"/>
          <a:stretch>
            <a:fillRect/>
          </a:stretch>
        </a:blipFill>
        <a:effectLst/>
      </p:bgPr>
    </p:bg>
    <p:spTree>
      <p:nvGrpSpPr>
        <p:cNvPr id="1" name=""/>
        <p:cNvGrpSpPr/>
        <p:nvPr/>
      </p:nvGrpSpPr>
      <p:grpSpPr>
        <a:xfrm>
          <a:off x="0" y="0"/>
          <a:ext cx="0" cy="0"/>
          <a:chOff x="0" y="0"/>
          <a:chExt cx="0" cy="0"/>
        </a:xfrm>
      </p:grpSpPr>
      <p:sp>
        <p:nvSpPr>
          <p:cNvPr id="3" name="表格占位符 2"/>
          <p:cNvSpPr>
            <a:spLocks noGrp="1"/>
          </p:cNvSpPr>
          <p:nvPr>
            <p:ph type="tbl" idx="1"/>
          </p:nvPr>
        </p:nvSpPr>
        <p:spPr>
          <a:xfrm>
            <a:off x="576104" y="1512041"/>
            <a:ext cx="10369868" cy="4276616"/>
          </a:xfrm>
          <a:prstGeom prst="rect">
            <a:avLst/>
          </a:prstGeom>
        </p:spPr>
        <p:txBody>
          <a:bodyPr vert="horz" wrap="square" lIns="115214" tIns="57607" rIns="115214" bIns="57607" numCol="1" anchor="t" anchorCtr="0" compatLnSpc="1"/>
          <a:lstStyle/>
          <a:p>
            <a:pPr marL="432054" marR="0" lvl="0" indent="-432054" algn="l" defTabSz="1152144" rtl="0" eaLnBrk="0" fontAlgn="base" latinLnBrk="0" hangingPunct="0">
              <a:lnSpc>
                <a:spcPct val="100000"/>
              </a:lnSpc>
              <a:spcBef>
                <a:spcPct val="20000"/>
              </a:spcBef>
              <a:spcAft>
                <a:spcPct val="0"/>
              </a:spcAft>
              <a:buClr>
                <a:schemeClr val="tx2"/>
              </a:buClr>
              <a:buSzTx/>
              <a:buFont typeface="Wingdings" panose="05000000000000000000" pitchFamily="2" charset="2"/>
              <a:buChar char="v"/>
              <a:defRPr/>
            </a:pPr>
            <a:endParaRPr kumimoji="0" lang="zh-CN" altLang="en-US" sz="2300" b="0" i="0" u="none" strike="noStrike" kern="0" cap="none" spc="0" normalizeH="0" baseline="0" noProof="0" dirty="0">
              <a:ln>
                <a:noFill/>
              </a:ln>
              <a:solidFill>
                <a:srgbClr val="777777"/>
              </a:solidFill>
              <a:effectLst/>
              <a:uLnTx/>
              <a:uFillTx/>
              <a:latin typeface="+mn-lt"/>
              <a:ea typeface="+mn-ea"/>
              <a:cs typeface="+mn-cs"/>
            </a:endParaRPr>
          </a:p>
        </p:txBody>
      </p:sp>
      <p:sp>
        <p:nvSpPr>
          <p:cNvPr id="4" name="日期占位符 3"/>
          <p:cNvSpPr>
            <a:spLocks noGrp="1"/>
          </p:cNvSpPr>
          <p:nvPr>
            <p:ph type="dt" sz="half" idx="2"/>
          </p:nvPr>
        </p:nvSpPr>
        <p:spPr>
          <a:xfrm>
            <a:off x="576104" y="5901160"/>
            <a:ext cx="2688484" cy="450013"/>
          </a:xfrm>
          <a:prstGeom prst="rect">
            <a:avLst/>
          </a:prstGeom>
        </p:spPr>
        <p:txBody>
          <a:bodyPr lIns="115214" tIns="57607" rIns="115214" bIns="57607"/>
          <a:lstStyle>
            <a:lvl1pPr>
              <a:buFont typeface="Arial" panose="020B0604020202020204" pitchFamily="34" charset="0"/>
              <a:buNone/>
              <a:defRPr/>
            </a:lvl1pPr>
          </a:lstStyle>
          <a:p>
            <a:pPr defTabSz="1152144">
              <a:defRPr/>
            </a:pPr>
            <a:endParaRPr lang="en-US" altLang="zh-CN" sz="2300" b="1">
              <a:solidFill>
                <a:srgbClr val="FF0000"/>
              </a:solidFill>
              <a:latin typeface="黑体" panose="02010609060101010101" pitchFamily="49" charset="-122"/>
              <a:ea typeface="黑体" panose="02010609060101010101" pitchFamily="49" charset="-122"/>
            </a:endParaRPr>
          </a:p>
        </p:txBody>
      </p:sp>
      <p:sp>
        <p:nvSpPr>
          <p:cNvPr id="5" name="页脚占位符 4"/>
          <p:cNvSpPr>
            <a:spLocks noGrp="1"/>
          </p:cNvSpPr>
          <p:nvPr>
            <p:ph type="ftr" sz="quarter" idx="3"/>
          </p:nvPr>
        </p:nvSpPr>
        <p:spPr>
          <a:xfrm>
            <a:off x="3936709" y="5901160"/>
            <a:ext cx="3648657" cy="450013"/>
          </a:xfrm>
          <a:prstGeom prst="rect">
            <a:avLst/>
          </a:prstGeom>
        </p:spPr>
        <p:txBody>
          <a:bodyPr lIns="115214" tIns="57607" rIns="115214" bIns="57607"/>
          <a:lstStyle>
            <a:lvl1pPr>
              <a:buFont typeface="Arial" panose="020B0604020202020204" pitchFamily="34" charset="0"/>
              <a:buNone/>
              <a:defRPr/>
            </a:lvl1pPr>
          </a:lstStyle>
          <a:p>
            <a:pPr defTabSz="1152144">
              <a:defRPr/>
            </a:pPr>
            <a:endParaRPr lang="en-US" altLang="zh-CN" sz="2300" b="1">
              <a:solidFill>
                <a:srgbClr val="FF0000"/>
              </a:solidFill>
              <a:latin typeface="黑体" panose="02010609060101010101" pitchFamily="49" charset="-122"/>
              <a:ea typeface="黑体" panose="02010609060101010101" pitchFamily="49" charset="-122"/>
            </a:endParaRPr>
          </a:p>
        </p:txBody>
      </p:sp>
      <p:sp>
        <p:nvSpPr>
          <p:cNvPr id="6" name="灯片编号占位符 5"/>
          <p:cNvSpPr>
            <a:spLocks noGrp="1"/>
          </p:cNvSpPr>
          <p:nvPr>
            <p:ph type="sldNum" sz="quarter" idx="4"/>
          </p:nvPr>
        </p:nvSpPr>
        <p:spPr>
          <a:xfrm>
            <a:off x="8257487" y="5901160"/>
            <a:ext cx="2688484" cy="450013"/>
          </a:xfrm>
          <a:prstGeom prst="rect">
            <a:avLst/>
          </a:prstGeom>
        </p:spPr>
        <p:txBody>
          <a:bodyPr lIns="115214" tIns="57607" rIns="115214" bIns="57607"/>
          <a:lstStyle/>
          <a:p>
            <a:pPr lvl="0" eaLnBrk="1" hangingPunct="1"/>
            <a:fld id="{9A0DB2DC-4C9A-4742-B13C-FB6460FD3503}" type="slidenum">
              <a:rPr lang="en-US" altLang="zh-CN" dirty="0"/>
              <a:pPr lvl="0" eaLnBrk="1" hangingPunct="1"/>
              <a:t>‹#›</a:t>
            </a:fld>
            <a:endParaRPr lang="en-US" altLang="zh-CN" dirty="0"/>
          </a:p>
        </p:txBody>
      </p:sp>
    </p:spTree>
    <p:extLst>
      <p:ext uri="{BB962C8B-B14F-4D97-AF65-F5344CB8AC3E}">
        <p14:creationId xmlns:p14="http://schemas.microsoft.com/office/powerpoint/2010/main" val="2259277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576104" y="259508"/>
            <a:ext cx="10369868" cy="1080029"/>
          </a:xfrm>
          <a:prstGeom prst="rect">
            <a:avLst/>
          </a:prstGeom>
        </p:spPr>
        <p:txBody>
          <a:bodyPr lIns="115214" tIns="57607" rIns="115214" bIns="57607"/>
          <a:lstStyle/>
          <a:p>
            <a:r>
              <a:rPr kumimoji="0" lang="zh-CN" altLang="en-US" smtClean="0"/>
              <a:t>单击此处编辑母版标题样式</a:t>
            </a:r>
            <a:endParaRPr kumimoji="0" lang="en-US"/>
          </a:p>
        </p:txBody>
      </p:sp>
      <p:sp>
        <p:nvSpPr>
          <p:cNvPr id="3" name="内容占位符 2"/>
          <p:cNvSpPr>
            <a:spLocks noGrp="1"/>
          </p:cNvSpPr>
          <p:nvPr>
            <p:ph idx="1"/>
          </p:nvPr>
        </p:nvSpPr>
        <p:spPr>
          <a:xfrm>
            <a:off x="576104" y="1512041"/>
            <a:ext cx="10369868" cy="4464121"/>
          </a:xfrm>
          <a:prstGeom prst="rect">
            <a:avLst/>
          </a:prstGeom>
        </p:spPr>
        <p:txBody>
          <a:bodyPr lIns="115214" tIns="57607" rIns="115214" bIns="57607"/>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11187" y="6126777"/>
            <a:ext cx="2688484" cy="345010"/>
          </a:xfrm>
          <a:prstGeom prst="rect">
            <a:avLst/>
          </a:prstGeom>
        </p:spPr>
        <p:txBody>
          <a:bodyPr lIns="115214" tIns="57607" rIns="115214" bIns="57607"/>
          <a:lstStyle/>
          <a:p>
            <a:fld id="{A9226CB4-D484-49FA-861E-31975EB998C6}" type="datetimeFigureOut">
              <a:rPr lang="zh-CN" altLang="en-US" smtClean="0"/>
              <a:pPr/>
              <a:t>2018/5/3</a:t>
            </a:fld>
            <a:endParaRPr lang="zh-CN" altLang="en-US"/>
          </a:p>
        </p:txBody>
      </p:sp>
      <p:sp>
        <p:nvSpPr>
          <p:cNvPr id="5" name="页脚占位符 4"/>
          <p:cNvSpPr>
            <a:spLocks noGrp="1"/>
          </p:cNvSpPr>
          <p:nvPr>
            <p:ph type="ftr" sz="quarter" idx="11"/>
          </p:nvPr>
        </p:nvSpPr>
        <p:spPr>
          <a:xfrm>
            <a:off x="3936709" y="6126777"/>
            <a:ext cx="3648657" cy="345010"/>
          </a:xfrm>
          <a:prstGeom prst="rect">
            <a:avLst/>
          </a:prstGeom>
        </p:spPr>
        <p:txBody>
          <a:bodyPr lIns="115214" tIns="57607" rIns="115214" bIns="57607"/>
          <a:lstStyle/>
          <a:p>
            <a:endParaRPr lang="zh-CN" altLang="en-US"/>
          </a:p>
        </p:txBody>
      </p:sp>
      <p:sp>
        <p:nvSpPr>
          <p:cNvPr id="6" name="灯片编号占位符 5"/>
          <p:cNvSpPr>
            <a:spLocks noGrp="1"/>
          </p:cNvSpPr>
          <p:nvPr>
            <p:ph type="sldNum" sz="quarter" idx="12"/>
          </p:nvPr>
        </p:nvSpPr>
        <p:spPr>
          <a:xfrm>
            <a:off x="8811217" y="6126777"/>
            <a:ext cx="2688484" cy="345010"/>
          </a:xfrm>
          <a:prstGeom prst="rect">
            <a:avLst/>
          </a:prstGeom>
        </p:spPr>
        <p:txBody>
          <a:bodyPr lIns="115214" tIns="57607" rIns="115214" bIns="57607"/>
          <a:lstStyle/>
          <a:p>
            <a:fld id="{3C19C8A2-906D-43C6-8B4F-FBA16508C5C4}" type="slidenum">
              <a:rPr lang="zh-CN" altLang="en-US" smtClean="0"/>
              <a:pPr/>
              <a:t>‹#›</a:t>
            </a:fld>
            <a:endParaRPr lang="zh-CN" altLang="en-US"/>
          </a:p>
        </p:txBody>
      </p:sp>
    </p:spTree>
    <p:extLst>
      <p:ext uri="{BB962C8B-B14F-4D97-AF65-F5344CB8AC3E}">
        <p14:creationId xmlns:p14="http://schemas.microsoft.com/office/powerpoint/2010/main" val="551434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矩形 11"/>
          <p:cNvSpPr/>
          <p:nvPr/>
        </p:nvSpPr>
        <p:spPr>
          <a:xfrm>
            <a:off x="10252683" y="501013"/>
            <a:ext cx="1033820" cy="349510"/>
          </a:xfrm>
          <a:prstGeom prst="rect">
            <a:avLst/>
          </a:prstGeom>
        </p:spPr>
        <p:txBody>
          <a:bodyPr lIns="86402" tIns="43201" rIns="86402" bIns="43201"/>
          <a:lstStyle/>
          <a:p>
            <a:pPr algn="ctr" fontAlgn="auto">
              <a:spcBef>
                <a:spcPts val="0"/>
              </a:spcBef>
              <a:spcAft>
                <a:spcPts val="0"/>
              </a:spcAft>
              <a:defRPr/>
            </a:pPr>
            <a:r>
              <a:rPr lang="zh-CN" altLang="en-US" sz="1500" dirty="0">
                <a:solidFill>
                  <a:schemeClr val="bg1"/>
                </a:solidFill>
                <a:latin typeface="微软雅黑" pitchFamily="34" charset="-122"/>
                <a:ea typeface="微软雅黑" pitchFamily="34" charset="-122"/>
              </a:rPr>
              <a:t>第 </a:t>
            </a:r>
            <a:fld id="{A8B14BF4-8C6C-4D3D-9648-A9C5D25E0111}" type="slidenum">
              <a:rPr lang="zh-CN" altLang="en-US" sz="1500">
                <a:solidFill>
                  <a:schemeClr val="bg1"/>
                </a:solidFill>
                <a:latin typeface="+mn-lt"/>
                <a:ea typeface="+mn-ea"/>
              </a:rPr>
              <a:pPr algn="ctr" fontAlgn="auto">
                <a:spcBef>
                  <a:spcPts val="0"/>
                </a:spcBef>
                <a:spcAft>
                  <a:spcPts val="0"/>
                </a:spcAft>
                <a:defRPr/>
              </a:pPr>
              <a:t>‹#›</a:t>
            </a:fld>
            <a:r>
              <a:rPr lang="zh-CN" altLang="en-US" sz="1500" dirty="0">
                <a:solidFill>
                  <a:schemeClr val="bg1"/>
                </a:solidFill>
                <a:latin typeface="+mn-lt"/>
                <a:ea typeface="+mn-ea"/>
              </a:rPr>
              <a:t>  </a:t>
            </a:r>
            <a:r>
              <a:rPr lang="zh-CN" altLang="en-US" sz="1500" dirty="0">
                <a:solidFill>
                  <a:schemeClr val="bg1"/>
                </a:solidFill>
                <a:latin typeface="微软雅黑" pitchFamily="34" charset="-122"/>
                <a:ea typeface="微软雅黑" pitchFamily="34" charset="-122"/>
              </a:rPr>
              <a:t>页</a:t>
            </a:r>
          </a:p>
        </p:txBody>
      </p:sp>
      <p:pic>
        <p:nvPicPr>
          <p:cNvPr id="9" name="Picture 8" descr="91淘课logo"/>
          <p:cNvPicPr>
            <a:picLocks noChangeAspect="1" noChangeArrowheads="1"/>
          </p:cNvPicPr>
          <p:nvPr/>
        </p:nvPicPr>
        <p:blipFill>
          <a:blip r:embed="rId13"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94" r:id="rId1"/>
    <p:sldLayoutId id="2147483708" r:id="rId2"/>
    <p:sldLayoutId id="2147483710" r:id="rId3"/>
    <p:sldLayoutId id="2147483712" r:id="rId4"/>
    <p:sldLayoutId id="2147483714" r:id="rId5"/>
    <p:sldLayoutId id="2147483716" r:id="rId6"/>
    <p:sldLayoutId id="2147483717" r:id="rId7"/>
    <p:sldLayoutId id="2147483720" r:id="rId8"/>
    <p:sldLayoutId id="2147483721" r:id="rId9"/>
    <p:sldLayoutId id="2147483722" r:id="rId10"/>
    <p:sldLayoutId id="2147483723" r:id="rId11"/>
  </p:sldLayoutIdLst>
  <p:transition spd="slow">
    <p:push dir="u"/>
  </p:transition>
  <p:timing>
    <p:tnLst>
      <p:par>
        <p:cTn id="1" dur="indefinite" restart="never" nodeType="tmRoot"/>
      </p:par>
    </p:tnLst>
  </p:timing>
  <p:txStyles>
    <p:titleStyle>
      <a:lvl1pPr algn="ctr" rtl="0" eaLnBrk="1" fontAlgn="base" hangingPunct="1">
        <a:spcBef>
          <a:spcPct val="0"/>
        </a:spcBef>
        <a:spcAft>
          <a:spcPct val="0"/>
        </a:spcAft>
        <a:defRPr sz="4200" kern="1200">
          <a:solidFill>
            <a:schemeClr val="tx1"/>
          </a:solidFill>
          <a:latin typeface="+mj-lt"/>
          <a:ea typeface="+mj-ea"/>
          <a:cs typeface="+mj-cs"/>
        </a:defRPr>
      </a:lvl1pPr>
      <a:lvl2pPr algn="ctr" rtl="0" eaLnBrk="1" fontAlgn="base" hangingPunct="1">
        <a:spcBef>
          <a:spcPct val="0"/>
        </a:spcBef>
        <a:spcAft>
          <a:spcPct val="0"/>
        </a:spcAft>
        <a:defRPr sz="4200">
          <a:solidFill>
            <a:schemeClr val="tx1"/>
          </a:solidFill>
          <a:latin typeface="Calibri" pitchFamily="34" charset="0"/>
          <a:ea typeface="宋体" charset="-122"/>
        </a:defRPr>
      </a:lvl2pPr>
      <a:lvl3pPr algn="ctr" rtl="0" eaLnBrk="1" fontAlgn="base" hangingPunct="1">
        <a:spcBef>
          <a:spcPct val="0"/>
        </a:spcBef>
        <a:spcAft>
          <a:spcPct val="0"/>
        </a:spcAft>
        <a:defRPr sz="4200">
          <a:solidFill>
            <a:schemeClr val="tx1"/>
          </a:solidFill>
          <a:latin typeface="Calibri" pitchFamily="34" charset="0"/>
          <a:ea typeface="宋体" charset="-122"/>
        </a:defRPr>
      </a:lvl3pPr>
      <a:lvl4pPr algn="ctr" rtl="0" eaLnBrk="1" fontAlgn="base" hangingPunct="1">
        <a:spcBef>
          <a:spcPct val="0"/>
        </a:spcBef>
        <a:spcAft>
          <a:spcPct val="0"/>
        </a:spcAft>
        <a:defRPr sz="4200">
          <a:solidFill>
            <a:schemeClr val="tx1"/>
          </a:solidFill>
          <a:latin typeface="Calibri" pitchFamily="34" charset="0"/>
          <a:ea typeface="宋体" charset="-122"/>
        </a:defRPr>
      </a:lvl4pPr>
      <a:lvl5pPr algn="ctr" rtl="0" eaLnBrk="1" fontAlgn="base" hangingPunct="1">
        <a:spcBef>
          <a:spcPct val="0"/>
        </a:spcBef>
        <a:spcAft>
          <a:spcPct val="0"/>
        </a:spcAft>
        <a:defRPr sz="4200">
          <a:solidFill>
            <a:schemeClr val="tx1"/>
          </a:solidFill>
          <a:latin typeface="Calibri" pitchFamily="34" charset="0"/>
          <a:ea typeface="宋体" charset="-122"/>
        </a:defRPr>
      </a:lvl5pPr>
      <a:lvl6pPr marL="432012" algn="ctr" rtl="0" eaLnBrk="1" fontAlgn="base" hangingPunct="1">
        <a:spcBef>
          <a:spcPct val="0"/>
        </a:spcBef>
        <a:spcAft>
          <a:spcPct val="0"/>
        </a:spcAft>
        <a:defRPr sz="4200">
          <a:solidFill>
            <a:schemeClr val="tx1"/>
          </a:solidFill>
          <a:latin typeface="Calibri" pitchFamily="34" charset="0"/>
          <a:ea typeface="宋体" charset="-122"/>
        </a:defRPr>
      </a:lvl6pPr>
      <a:lvl7pPr marL="864026" algn="ctr" rtl="0" eaLnBrk="1" fontAlgn="base" hangingPunct="1">
        <a:spcBef>
          <a:spcPct val="0"/>
        </a:spcBef>
        <a:spcAft>
          <a:spcPct val="0"/>
        </a:spcAft>
        <a:defRPr sz="4200">
          <a:solidFill>
            <a:schemeClr val="tx1"/>
          </a:solidFill>
          <a:latin typeface="Calibri" pitchFamily="34" charset="0"/>
          <a:ea typeface="宋体" charset="-122"/>
        </a:defRPr>
      </a:lvl7pPr>
      <a:lvl8pPr marL="1296038" algn="ctr" rtl="0" eaLnBrk="1" fontAlgn="base" hangingPunct="1">
        <a:spcBef>
          <a:spcPct val="0"/>
        </a:spcBef>
        <a:spcAft>
          <a:spcPct val="0"/>
        </a:spcAft>
        <a:defRPr sz="4200">
          <a:solidFill>
            <a:schemeClr val="tx1"/>
          </a:solidFill>
          <a:latin typeface="Calibri" pitchFamily="34" charset="0"/>
          <a:ea typeface="宋体" charset="-122"/>
        </a:defRPr>
      </a:lvl8pPr>
      <a:lvl9pPr marL="1728051" algn="ctr" rtl="0" eaLnBrk="1" fontAlgn="base" hangingPunct="1">
        <a:spcBef>
          <a:spcPct val="0"/>
        </a:spcBef>
        <a:spcAft>
          <a:spcPct val="0"/>
        </a:spcAft>
        <a:defRPr sz="4200">
          <a:solidFill>
            <a:schemeClr val="tx1"/>
          </a:solidFill>
          <a:latin typeface="Calibri" pitchFamily="34" charset="0"/>
          <a:ea typeface="宋体" charset="-122"/>
        </a:defRPr>
      </a:lvl9pPr>
    </p:titleStyle>
    <p:bodyStyle>
      <a:lvl1pPr marL="324010" indent="-324010" algn="l" rtl="0" eaLnBrk="1" fontAlgn="base" hangingPunct="1">
        <a:spcBef>
          <a:spcPct val="20000"/>
        </a:spcBef>
        <a:spcAft>
          <a:spcPct val="0"/>
        </a:spcAft>
        <a:buFont typeface="Arial" charset="0"/>
        <a:buChar char="•"/>
        <a:defRPr sz="3000" kern="1200">
          <a:solidFill>
            <a:schemeClr val="tx1"/>
          </a:solidFill>
          <a:latin typeface="+mn-lt"/>
          <a:ea typeface="+mn-ea"/>
          <a:cs typeface="+mn-cs"/>
        </a:defRPr>
      </a:lvl1pPr>
      <a:lvl2pPr marL="702021" indent="-270008" algn="l" rtl="0" eaLnBrk="1" fontAlgn="base" hangingPunct="1">
        <a:spcBef>
          <a:spcPct val="20000"/>
        </a:spcBef>
        <a:spcAft>
          <a:spcPct val="0"/>
        </a:spcAft>
        <a:buFont typeface="Arial" charset="0"/>
        <a:buChar char="–"/>
        <a:defRPr sz="2600" kern="1200">
          <a:solidFill>
            <a:schemeClr val="tx1"/>
          </a:solidFill>
          <a:latin typeface="+mn-lt"/>
          <a:ea typeface="+mn-ea"/>
          <a:cs typeface="+mn-cs"/>
        </a:defRPr>
      </a:lvl2pPr>
      <a:lvl3pPr marL="1080032" indent="-216006" algn="l" rtl="0" eaLnBrk="1" fontAlgn="base" hangingPunct="1">
        <a:spcBef>
          <a:spcPct val="20000"/>
        </a:spcBef>
        <a:spcAft>
          <a:spcPct val="0"/>
        </a:spcAft>
        <a:buFont typeface="Arial" charset="0"/>
        <a:buChar char="•"/>
        <a:defRPr sz="2300" kern="1200">
          <a:solidFill>
            <a:schemeClr val="tx1"/>
          </a:solidFill>
          <a:latin typeface="+mn-lt"/>
          <a:ea typeface="+mn-ea"/>
          <a:cs typeface="+mn-cs"/>
        </a:defRPr>
      </a:lvl3pPr>
      <a:lvl4pPr marL="1512044" indent="-216006" algn="l" rtl="0" eaLnBrk="1" fontAlgn="base" hangingPunct="1">
        <a:spcBef>
          <a:spcPct val="20000"/>
        </a:spcBef>
        <a:spcAft>
          <a:spcPct val="0"/>
        </a:spcAft>
        <a:buFont typeface="Arial" charset="0"/>
        <a:buChar char="–"/>
        <a:defRPr sz="1900" kern="1200">
          <a:solidFill>
            <a:schemeClr val="tx1"/>
          </a:solidFill>
          <a:latin typeface="+mn-lt"/>
          <a:ea typeface="+mn-ea"/>
          <a:cs typeface="+mn-cs"/>
        </a:defRPr>
      </a:lvl4pPr>
      <a:lvl5pPr marL="1944058" indent="-216006" algn="l" rtl="0" eaLnBrk="1" fontAlgn="base" hangingPunct="1">
        <a:spcBef>
          <a:spcPct val="20000"/>
        </a:spcBef>
        <a:spcAft>
          <a:spcPct val="0"/>
        </a:spcAft>
        <a:buFont typeface="Arial" charset="0"/>
        <a:buChar char="»"/>
        <a:defRPr sz="1900" kern="1200">
          <a:solidFill>
            <a:schemeClr val="tx1"/>
          </a:solidFill>
          <a:latin typeface="+mn-lt"/>
          <a:ea typeface="+mn-ea"/>
          <a:cs typeface="+mn-cs"/>
        </a:defRPr>
      </a:lvl5pPr>
      <a:lvl6pPr marL="2376070" indent="-216006" algn="l" defTabSz="864026"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808083" indent="-216006" algn="l" defTabSz="864026"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240096" indent="-216006" algn="l" defTabSz="864026"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72108" indent="-216006" algn="l" defTabSz="864026"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zh-CN"/>
      </a:defPPr>
      <a:lvl1pPr marL="0" algn="l" defTabSz="864026" rtl="0" eaLnBrk="1" latinLnBrk="0" hangingPunct="1">
        <a:defRPr sz="1700" kern="1200">
          <a:solidFill>
            <a:schemeClr val="tx1"/>
          </a:solidFill>
          <a:latin typeface="+mn-lt"/>
          <a:ea typeface="+mn-ea"/>
          <a:cs typeface="+mn-cs"/>
        </a:defRPr>
      </a:lvl1pPr>
      <a:lvl2pPr marL="432012" algn="l" defTabSz="864026" rtl="0" eaLnBrk="1" latinLnBrk="0" hangingPunct="1">
        <a:defRPr sz="1700" kern="1200">
          <a:solidFill>
            <a:schemeClr val="tx1"/>
          </a:solidFill>
          <a:latin typeface="+mn-lt"/>
          <a:ea typeface="+mn-ea"/>
          <a:cs typeface="+mn-cs"/>
        </a:defRPr>
      </a:lvl2pPr>
      <a:lvl3pPr marL="864026" algn="l" defTabSz="864026" rtl="0" eaLnBrk="1" latinLnBrk="0" hangingPunct="1">
        <a:defRPr sz="1700" kern="1200">
          <a:solidFill>
            <a:schemeClr val="tx1"/>
          </a:solidFill>
          <a:latin typeface="+mn-lt"/>
          <a:ea typeface="+mn-ea"/>
          <a:cs typeface="+mn-cs"/>
        </a:defRPr>
      </a:lvl3pPr>
      <a:lvl4pPr marL="1296038" algn="l" defTabSz="864026" rtl="0" eaLnBrk="1" latinLnBrk="0" hangingPunct="1">
        <a:defRPr sz="1700" kern="1200">
          <a:solidFill>
            <a:schemeClr val="tx1"/>
          </a:solidFill>
          <a:latin typeface="+mn-lt"/>
          <a:ea typeface="+mn-ea"/>
          <a:cs typeface="+mn-cs"/>
        </a:defRPr>
      </a:lvl4pPr>
      <a:lvl5pPr marL="1728051" algn="l" defTabSz="864026" rtl="0" eaLnBrk="1" latinLnBrk="0" hangingPunct="1">
        <a:defRPr sz="1700" kern="1200">
          <a:solidFill>
            <a:schemeClr val="tx1"/>
          </a:solidFill>
          <a:latin typeface="+mn-lt"/>
          <a:ea typeface="+mn-ea"/>
          <a:cs typeface="+mn-cs"/>
        </a:defRPr>
      </a:lvl5pPr>
      <a:lvl6pPr marL="2160064" algn="l" defTabSz="864026" rtl="0" eaLnBrk="1" latinLnBrk="0" hangingPunct="1">
        <a:defRPr sz="1700" kern="1200">
          <a:solidFill>
            <a:schemeClr val="tx1"/>
          </a:solidFill>
          <a:latin typeface="+mn-lt"/>
          <a:ea typeface="+mn-ea"/>
          <a:cs typeface="+mn-cs"/>
        </a:defRPr>
      </a:lvl6pPr>
      <a:lvl7pPr marL="2592076" algn="l" defTabSz="864026" rtl="0" eaLnBrk="1" latinLnBrk="0" hangingPunct="1">
        <a:defRPr sz="1700" kern="1200">
          <a:solidFill>
            <a:schemeClr val="tx1"/>
          </a:solidFill>
          <a:latin typeface="+mn-lt"/>
          <a:ea typeface="+mn-ea"/>
          <a:cs typeface="+mn-cs"/>
        </a:defRPr>
      </a:lvl7pPr>
      <a:lvl8pPr marL="3024089" algn="l" defTabSz="864026" rtl="0" eaLnBrk="1" latinLnBrk="0" hangingPunct="1">
        <a:defRPr sz="1700" kern="1200">
          <a:solidFill>
            <a:schemeClr val="tx1"/>
          </a:solidFill>
          <a:latin typeface="+mn-lt"/>
          <a:ea typeface="+mn-ea"/>
          <a:cs typeface="+mn-cs"/>
        </a:defRPr>
      </a:lvl8pPr>
      <a:lvl9pPr marL="3456102" algn="l" defTabSz="864026"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9.xml"/><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hyperlink" Target="mailto:info@eyefulpresentations.co.uk" TargetMode="External"/><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0" y="3511595"/>
            <a:ext cx="11522075" cy="456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11" tIns="43205" rIns="86411" bIns="43205">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gn="r"/>
            <a:r>
              <a:rPr lang="zh-CN" altLang="en-US" sz="2400" b="1" dirty="0" smtClean="0">
                <a:solidFill>
                  <a:srgbClr val="FFC000"/>
                </a:solidFill>
                <a:latin typeface="微软雅黑" pitchFamily="34" charset="-122"/>
                <a:ea typeface="微软雅黑" pitchFamily="34" charset="-122"/>
              </a:rPr>
              <a:t>第二课  多变的价格 第</a:t>
            </a:r>
            <a:r>
              <a:rPr lang="en-US" altLang="zh-CN" sz="2400" b="1" dirty="0">
                <a:solidFill>
                  <a:srgbClr val="FFC000"/>
                </a:solidFill>
                <a:latin typeface="Times New Roman" pitchFamily="18" charset="0"/>
                <a:ea typeface="微软雅黑" pitchFamily="34" charset="-122"/>
                <a:cs typeface="Times New Roman" pitchFamily="18" charset="0"/>
              </a:rPr>
              <a:t>1</a:t>
            </a:r>
            <a:r>
              <a:rPr lang="zh-CN" altLang="en-US" sz="2400" b="1" dirty="0">
                <a:solidFill>
                  <a:srgbClr val="FFC000"/>
                </a:solidFill>
                <a:latin typeface="微软雅黑" pitchFamily="34" charset="-122"/>
                <a:ea typeface="微软雅黑" pitchFamily="34" charset="-122"/>
              </a:rPr>
              <a:t>课时</a:t>
            </a:r>
            <a:endParaRPr lang="en-US" altLang="zh-CN" sz="2400" b="1" dirty="0">
              <a:solidFill>
                <a:srgbClr val="FFC000"/>
              </a:solidFill>
              <a:latin typeface="微软雅黑" pitchFamily="34" charset="-122"/>
              <a:ea typeface="微软雅黑" pitchFamily="34" charset="-122"/>
            </a:endParaRPr>
          </a:p>
        </p:txBody>
      </p:sp>
      <p:sp>
        <p:nvSpPr>
          <p:cNvPr id="3" name="TextBox 2"/>
          <p:cNvSpPr txBox="1">
            <a:spLocks noChangeArrowheads="1"/>
          </p:cNvSpPr>
          <p:nvPr/>
        </p:nvSpPr>
        <p:spPr bwMode="auto">
          <a:xfrm>
            <a:off x="-1" y="4245727"/>
            <a:ext cx="11522075" cy="1010584"/>
          </a:xfrm>
          <a:prstGeom prst="rect">
            <a:avLst/>
          </a:prstGeom>
          <a:solidFill>
            <a:srgbClr val="FFC000"/>
          </a:solidFill>
          <a:ln w="9525">
            <a:noFill/>
            <a:miter lim="800000"/>
            <a:headEnd/>
            <a:tailEnd/>
          </a:ln>
        </p:spPr>
        <p:txBody>
          <a:bodyPr wrap="square" lIns="86411" tIns="43205" rIns="86411" bIns="43205">
            <a:spAutoFit/>
          </a:bodyPr>
          <a:lstStyle/>
          <a:p>
            <a:pPr algn="ctr">
              <a:defRPr/>
            </a:pPr>
            <a:r>
              <a:rPr lang="zh-CN" altLang="en-US" sz="6000" b="1" dirty="0" smtClean="0">
                <a:latin typeface="微软雅黑"/>
                <a:ea typeface="微软雅黑"/>
                <a:cs typeface="微软雅黑"/>
              </a:rPr>
              <a:t>影响价格的因素</a:t>
            </a:r>
            <a:endParaRPr lang="zh-CN" altLang="en-US" sz="6000" b="1" dirty="0">
              <a:latin typeface="微软雅黑"/>
              <a:ea typeface="微软雅黑"/>
              <a:cs typeface="微软雅黑"/>
            </a:endParaRPr>
          </a:p>
        </p:txBody>
      </p:sp>
    </p:spTree>
    <p:extLst>
      <p:ext uri="{BB962C8B-B14F-4D97-AF65-F5344CB8AC3E}">
        <p14:creationId xmlns:p14="http://schemas.microsoft.com/office/powerpoint/2010/main" val="22527135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extLst>
              <p:ext uri="{D42A27DB-BD31-4B8C-83A1-F6EECF244321}">
                <p14:modId xmlns:p14="http://schemas.microsoft.com/office/powerpoint/2010/main" val="4093732364"/>
              </p:ext>
            </p:extLst>
          </p:nvPr>
        </p:nvGraphicFramePr>
        <p:xfrm>
          <a:off x="1026640" y="863822"/>
          <a:ext cx="8929688" cy="5436375"/>
        </p:xfrm>
        <a:graphic>
          <a:graphicData uri="http://schemas.openxmlformats.org/drawingml/2006/table">
            <a:tbl>
              <a:tblPr/>
              <a:tblGrid>
                <a:gridCol w="2178050"/>
                <a:gridCol w="2179638"/>
                <a:gridCol w="2178050"/>
                <a:gridCol w="2393950"/>
              </a:tblGrid>
              <a:tr h="712118">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3200" b="0" dirty="0">
                          <a:latin typeface="Times New Roman" pitchFamily="18" charset="0"/>
                          <a:ea typeface="微软雅黑" pitchFamily="34" charset="-122"/>
                          <a:cs typeface="Times New Roman" pitchFamily="18" charset="0"/>
                        </a:rPr>
                        <a:t>现象</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3200" b="0" dirty="0">
                          <a:latin typeface="Times New Roman" pitchFamily="18" charset="0"/>
                          <a:ea typeface="微软雅黑" pitchFamily="34" charset="-122"/>
                          <a:cs typeface="Times New Roman" pitchFamily="18" charset="0"/>
                        </a:rPr>
                        <a:t>因素</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3200" b="0" dirty="0">
                          <a:latin typeface="Times New Roman" pitchFamily="18" charset="0"/>
                          <a:ea typeface="微软雅黑" pitchFamily="34" charset="-122"/>
                          <a:cs typeface="Times New Roman" pitchFamily="18" charset="0"/>
                        </a:rPr>
                        <a:t>供求</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sz="3200" b="0" dirty="0">
                          <a:latin typeface="Times New Roman" pitchFamily="18" charset="0"/>
                          <a:ea typeface="微软雅黑" pitchFamily="34" charset="-122"/>
                          <a:cs typeface="Times New Roman" pitchFamily="18" charset="0"/>
                        </a:rPr>
                        <a:t>影响</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41425">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sz="3200" b="0" dirty="0">
                        <a:latin typeface="Times New Roman" pitchFamily="18" charset="0"/>
                        <a:ea typeface="微软雅黑" pitchFamily="34" charset="-122"/>
                        <a:cs typeface="Times New Roman" pitchFamily="18" charset="0"/>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sz="3200" b="0" dirty="0">
                        <a:latin typeface="Times New Roman" pitchFamily="18" charset="0"/>
                        <a:ea typeface="微软雅黑" pitchFamily="34" charset="-122"/>
                        <a:cs typeface="Times New Roman"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sz="3200" b="0" dirty="0">
                        <a:latin typeface="Times New Roman" pitchFamily="18" charset="0"/>
                        <a:ea typeface="微软雅黑" pitchFamily="34" charset="-122"/>
                        <a:cs typeface="Times New Roman"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sz="3200" b="0" dirty="0">
                        <a:latin typeface="Times New Roman" pitchFamily="18" charset="0"/>
                        <a:ea typeface="微软雅黑" pitchFamily="34" charset="-122"/>
                        <a:cs typeface="Times New Roman" pitchFamily="18"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66825">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sz="3200" b="0" dirty="0">
                        <a:latin typeface="Times New Roman" pitchFamily="18" charset="0"/>
                        <a:ea typeface="微软雅黑" pitchFamily="34" charset="-122"/>
                        <a:cs typeface="Times New Roman" pitchFamily="18" charset="0"/>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sz="3200" b="0" dirty="0">
                        <a:latin typeface="Times New Roman" pitchFamily="18" charset="0"/>
                        <a:ea typeface="微软雅黑" pitchFamily="34" charset="-122"/>
                        <a:cs typeface="Times New Roman"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sz="3200" b="0" dirty="0">
                        <a:latin typeface="Times New Roman" pitchFamily="18" charset="0"/>
                        <a:ea typeface="微软雅黑" pitchFamily="34" charset="-122"/>
                        <a:cs typeface="Times New Roman"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sz="3200" b="0" dirty="0">
                        <a:latin typeface="Times New Roman" pitchFamily="18" charset="0"/>
                        <a:ea typeface="微软雅黑" pitchFamily="34" charset="-122"/>
                        <a:cs typeface="Times New Roman" pitchFamily="18"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92225">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sz="3200" b="0" dirty="0">
                        <a:latin typeface="Times New Roman" pitchFamily="18" charset="0"/>
                        <a:ea typeface="微软雅黑" pitchFamily="34" charset="-122"/>
                        <a:cs typeface="Times New Roman" pitchFamily="18" charset="0"/>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sz="3200" b="0" dirty="0">
                        <a:latin typeface="Times New Roman" pitchFamily="18" charset="0"/>
                        <a:ea typeface="微软雅黑" pitchFamily="34" charset="-122"/>
                        <a:cs typeface="Times New Roman"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sz="3200" b="0" dirty="0">
                        <a:latin typeface="Times New Roman" pitchFamily="18" charset="0"/>
                        <a:ea typeface="微软雅黑" pitchFamily="34" charset="-122"/>
                        <a:cs typeface="Times New Roman"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sz="3200" b="0" dirty="0">
                        <a:latin typeface="Times New Roman" pitchFamily="18" charset="0"/>
                        <a:ea typeface="微软雅黑" pitchFamily="34" charset="-122"/>
                        <a:cs typeface="Times New Roman" pitchFamily="18"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23782">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sz="3200" b="0" dirty="0">
                        <a:latin typeface="Times New Roman" pitchFamily="18" charset="0"/>
                        <a:ea typeface="微软雅黑" pitchFamily="34" charset="-122"/>
                        <a:cs typeface="Times New Roman" pitchFamily="18" charset="0"/>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sz="3200" b="0" dirty="0">
                        <a:latin typeface="Times New Roman" pitchFamily="18" charset="0"/>
                        <a:ea typeface="微软雅黑" pitchFamily="34" charset="-122"/>
                        <a:cs typeface="Times New Roman"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sz="3200" b="0" dirty="0">
                        <a:latin typeface="Times New Roman" pitchFamily="18" charset="0"/>
                        <a:ea typeface="微软雅黑" pitchFamily="34" charset="-122"/>
                        <a:cs typeface="Times New Roman"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sz="3200" b="0" dirty="0">
                        <a:latin typeface="Times New Roman" pitchFamily="18" charset="0"/>
                        <a:ea typeface="微软雅黑" pitchFamily="34" charset="-122"/>
                        <a:cs typeface="Times New Roman" pitchFamily="18" charset="0"/>
                      </a:endParaRP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3" name="Text Box 2"/>
          <p:cNvSpPr txBox="1">
            <a:spLocks noChangeArrowheads="1"/>
          </p:cNvSpPr>
          <p:nvPr/>
        </p:nvSpPr>
        <p:spPr bwMode="auto">
          <a:xfrm>
            <a:off x="1388144" y="1305216"/>
            <a:ext cx="252095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50000"/>
              </a:lnSpc>
              <a:spcBef>
                <a:spcPct val="20000"/>
              </a:spcBef>
              <a:buClr>
                <a:schemeClr val="hlink"/>
              </a:buClr>
              <a:buFont typeface="Wingdings" panose="05000000000000000000" pitchFamily="2" charset="2"/>
              <a:buNone/>
              <a:defRPr/>
            </a:pPr>
            <a:endParaRPr lang="en-US" altLang="zh-CN" sz="2800">
              <a:effectLst>
                <a:outerShdw blurRad="38100" dist="38100" dir="2700000" algn="tl">
                  <a:srgbClr val="C0C0C0"/>
                </a:outerShdw>
              </a:effectLst>
              <a:latin typeface="Times New Roman" pitchFamily="18" charset="0"/>
              <a:ea typeface="Times New Roman" pitchFamily="18" charset="0"/>
              <a:cs typeface="Times New Roman" pitchFamily="18" charset="0"/>
              <a:sym typeface="+mn-ea"/>
            </a:endParaRPr>
          </a:p>
          <a:p>
            <a:pPr>
              <a:lnSpc>
                <a:spcPct val="150000"/>
              </a:lnSpc>
              <a:buFontTx/>
              <a:buNone/>
              <a:defRPr/>
            </a:pPr>
            <a:endParaRPr lang="en-US" altLang="zh-CN" sz="2800">
              <a:latin typeface="Times New Roman" pitchFamily="18" charset="0"/>
              <a:ea typeface="Times New Roman" pitchFamily="18" charset="0"/>
              <a:cs typeface="Times New Roman" pitchFamily="18" charset="0"/>
              <a:sym typeface="+mn-ea"/>
            </a:endParaRPr>
          </a:p>
        </p:txBody>
      </p:sp>
      <p:sp>
        <p:nvSpPr>
          <p:cNvPr id="4" name="Text Box 3"/>
          <p:cNvSpPr txBox="1">
            <a:spLocks noChangeArrowheads="1"/>
          </p:cNvSpPr>
          <p:nvPr/>
        </p:nvSpPr>
        <p:spPr bwMode="auto">
          <a:xfrm>
            <a:off x="2972469" y="2313279"/>
            <a:ext cx="180022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lnSpc>
                <a:spcPct val="150000"/>
              </a:lnSpc>
              <a:spcBef>
                <a:spcPct val="20000"/>
              </a:spcBef>
              <a:buClr>
                <a:schemeClr val="hlink"/>
              </a:buClr>
              <a:buFont typeface="Wingdings" pitchFamily="2" charset="2"/>
              <a:buNone/>
            </a:pPr>
            <a:endParaRPr lang="zh-CN" altLang="zh-CN" sz="2800">
              <a:ea typeface="微软雅黑" pitchFamily="34" charset="-122"/>
              <a:cs typeface="Times New Roman" pitchFamily="18" charset="0"/>
            </a:endParaRPr>
          </a:p>
        </p:txBody>
      </p:sp>
      <p:sp>
        <p:nvSpPr>
          <p:cNvPr id="5" name="Text Box 4"/>
          <p:cNvSpPr txBox="1">
            <a:spLocks noChangeArrowheads="1"/>
          </p:cNvSpPr>
          <p:nvPr/>
        </p:nvSpPr>
        <p:spPr bwMode="auto">
          <a:xfrm>
            <a:off x="7004719" y="4545304"/>
            <a:ext cx="252095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50000"/>
              </a:lnSpc>
              <a:spcBef>
                <a:spcPct val="20000"/>
              </a:spcBef>
              <a:buClr>
                <a:schemeClr val="hlink"/>
              </a:buClr>
              <a:buFont typeface="Wingdings" panose="05000000000000000000" pitchFamily="2" charset="2"/>
              <a:buNone/>
              <a:defRPr/>
            </a:pPr>
            <a:endParaRPr lang="en-US" altLang="zh-CN" sz="2800">
              <a:effectLst>
                <a:outerShdw blurRad="38100" dist="38100" dir="2700000" algn="tl">
                  <a:srgbClr val="C0C0C0"/>
                </a:outerShdw>
              </a:effectLst>
              <a:latin typeface="Times New Roman" pitchFamily="18" charset="0"/>
              <a:ea typeface="Times New Roman" pitchFamily="18" charset="0"/>
              <a:cs typeface="Times New Roman" pitchFamily="18" charset="0"/>
              <a:sym typeface="+mn-ea"/>
            </a:endParaRPr>
          </a:p>
          <a:p>
            <a:pPr>
              <a:lnSpc>
                <a:spcPct val="150000"/>
              </a:lnSpc>
              <a:buFontTx/>
              <a:buNone/>
              <a:defRPr/>
            </a:pPr>
            <a:endParaRPr lang="en-US" altLang="zh-CN" sz="2800">
              <a:latin typeface="Times New Roman" pitchFamily="18" charset="0"/>
              <a:ea typeface="Times New Roman" pitchFamily="18" charset="0"/>
              <a:cs typeface="Times New Roman" pitchFamily="18" charset="0"/>
              <a:sym typeface="+mn-ea"/>
            </a:endParaRPr>
          </a:p>
        </p:txBody>
      </p:sp>
      <p:sp>
        <p:nvSpPr>
          <p:cNvPr id="7" name="Text Box 39"/>
          <p:cNvSpPr txBox="1">
            <a:spLocks noChangeArrowheads="1"/>
          </p:cNvSpPr>
          <p:nvPr/>
        </p:nvSpPr>
        <p:spPr bwMode="auto">
          <a:xfrm>
            <a:off x="965039" y="1830584"/>
            <a:ext cx="24460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lnSpc>
                <a:spcPct val="150000"/>
              </a:lnSpc>
              <a:spcBef>
                <a:spcPct val="50000"/>
              </a:spcBef>
            </a:pPr>
            <a:r>
              <a:rPr lang="zh-CN" altLang="en-US" dirty="0">
                <a:ea typeface="微软雅黑" pitchFamily="34" charset="-122"/>
                <a:cs typeface="Times New Roman" pitchFamily="18" charset="0"/>
              </a:rPr>
              <a:t>水灾</a:t>
            </a:r>
            <a:r>
              <a:rPr lang="zh-CN" altLang="en-US" dirty="0" smtClean="0">
                <a:ea typeface="微软雅黑" pitchFamily="34" charset="-122"/>
                <a:cs typeface="Times New Roman" pitchFamily="18" charset="0"/>
              </a:rPr>
              <a:t>农产品减产</a:t>
            </a:r>
            <a:endParaRPr lang="zh-CN" altLang="en-US" dirty="0">
              <a:ea typeface="微软雅黑" pitchFamily="34" charset="-122"/>
              <a:cs typeface="Times New Roman" pitchFamily="18" charset="0"/>
            </a:endParaRPr>
          </a:p>
        </p:txBody>
      </p:sp>
      <p:sp>
        <p:nvSpPr>
          <p:cNvPr id="8" name="Text Box 40"/>
          <p:cNvSpPr txBox="1">
            <a:spLocks noChangeArrowheads="1"/>
          </p:cNvSpPr>
          <p:nvPr/>
        </p:nvSpPr>
        <p:spPr bwMode="auto">
          <a:xfrm>
            <a:off x="3252663" y="1836894"/>
            <a:ext cx="2062162"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algn="ctr" eaLnBrk="1" hangingPunct="1">
              <a:lnSpc>
                <a:spcPct val="150000"/>
              </a:lnSpc>
              <a:spcBef>
                <a:spcPct val="50000"/>
              </a:spcBef>
            </a:pPr>
            <a:r>
              <a:rPr lang="zh-CN" altLang="en-US" sz="2800" dirty="0">
                <a:ea typeface="微软雅黑" pitchFamily="34" charset="-122"/>
                <a:cs typeface="Times New Roman" pitchFamily="18" charset="0"/>
              </a:rPr>
              <a:t>气候因素</a:t>
            </a:r>
          </a:p>
        </p:txBody>
      </p:sp>
      <p:sp>
        <p:nvSpPr>
          <p:cNvPr id="9" name="Text Box 41"/>
          <p:cNvSpPr txBox="1">
            <a:spLocks noChangeArrowheads="1"/>
          </p:cNvSpPr>
          <p:nvPr/>
        </p:nvSpPr>
        <p:spPr bwMode="auto">
          <a:xfrm>
            <a:off x="5498181" y="1830584"/>
            <a:ext cx="201136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lnSpc>
                <a:spcPct val="150000"/>
              </a:lnSpc>
              <a:spcBef>
                <a:spcPct val="50000"/>
              </a:spcBef>
            </a:pPr>
            <a:r>
              <a:rPr lang="zh-CN" altLang="en-US" sz="2800" dirty="0">
                <a:ea typeface="微软雅黑" pitchFamily="34" charset="-122"/>
                <a:cs typeface="Times New Roman" pitchFamily="18" charset="0"/>
              </a:rPr>
              <a:t>供应减少</a:t>
            </a:r>
          </a:p>
        </p:txBody>
      </p:sp>
      <p:sp>
        <p:nvSpPr>
          <p:cNvPr id="10" name="Text Box 42"/>
          <p:cNvSpPr txBox="1">
            <a:spLocks noChangeArrowheads="1"/>
          </p:cNvSpPr>
          <p:nvPr/>
        </p:nvSpPr>
        <p:spPr bwMode="auto">
          <a:xfrm>
            <a:off x="7551894" y="1524211"/>
            <a:ext cx="248443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lnSpc>
                <a:spcPct val="150000"/>
              </a:lnSpc>
              <a:spcBef>
                <a:spcPct val="50000"/>
              </a:spcBef>
            </a:pPr>
            <a:r>
              <a:rPr lang="zh-CN" altLang="en-US" sz="2800" dirty="0">
                <a:ea typeface="微软雅黑" pitchFamily="34" charset="-122"/>
                <a:cs typeface="Times New Roman" pitchFamily="18" charset="0"/>
              </a:rPr>
              <a:t>农产品价格远远高于往年</a:t>
            </a:r>
          </a:p>
        </p:txBody>
      </p:sp>
      <p:sp>
        <p:nvSpPr>
          <p:cNvPr id="11" name="Text Box 43"/>
          <p:cNvSpPr txBox="1">
            <a:spLocks noChangeArrowheads="1"/>
          </p:cNvSpPr>
          <p:nvPr/>
        </p:nvSpPr>
        <p:spPr bwMode="auto">
          <a:xfrm>
            <a:off x="991711" y="2886829"/>
            <a:ext cx="2411412" cy="113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lnSpc>
                <a:spcPct val="150000"/>
              </a:lnSpc>
              <a:spcBef>
                <a:spcPct val="50000"/>
              </a:spcBef>
            </a:pPr>
            <a:r>
              <a:rPr lang="zh-CN" altLang="en-US" dirty="0">
                <a:ea typeface="微软雅黑" pitchFamily="34" charset="-122"/>
                <a:cs typeface="Times New Roman" pitchFamily="18" charset="0"/>
              </a:rPr>
              <a:t>皮衣</a:t>
            </a:r>
            <a:r>
              <a:rPr lang="zh-CN" altLang="en-US" dirty="0" smtClean="0">
                <a:ea typeface="微软雅黑" pitchFamily="34" charset="-122"/>
                <a:cs typeface="Times New Roman" pitchFamily="18" charset="0"/>
              </a:rPr>
              <a:t>在</a:t>
            </a:r>
            <a:r>
              <a:rPr lang="zh-CN" altLang="en-US" dirty="0">
                <a:ea typeface="微软雅黑" pitchFamily="34" charset="-122"/>
                <a:cs typeface="Times New Roman" pitchFamily="18" charset="0"/>
              </a:rPr>
              <a:t>夏</a:t>
            </a:r>
            <a:r>
              <a:rPr lang="zh-CN" altLang="en-US" dirty="0" smtClean="0">
                <a:ea typeface="微软雅黑" pitchFamily="34" charset="-122"/>
                <a:cs typeface="Times New Roman" pitchFamily="18" charset="0"/>
              </a:rPr>
              <a:t>冬季</a:t>
            </a:r>
            <a:r>
              <a:rPr lang="zh-CN" altLang="en-US" dirty="0">
                <a:ea typeface="微软雅黑" pitchFamily="34" charset="-122"/>
                <a:cs typeface="Times New Roman" pitchFamily="18" charset="0"/>
              </a:rPr>
              <a:t>的价格不同</a:t>
            </a:r>
          </a:p>
        </p:txBody>
      </p:sp>
      <p:sp>
        <p:nvSpPr>
          <p:cNvPr id="12" name="Text Box 44"/>
          <p:cNvSpPr txBox="1">
            <a:spLocks noChangeArrowheads="1"/>
          </p:cNvSpPr>
          <p:nvPr/>
        </p:nvSpPr>
        <p:spPr bwMode="auto">
          <a:xfrm>
            <a:off x="3362994" y="3054322"/>
            <a:ext cx="18415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algn="ctr" eaLnBrk="1" hangingPunct="1">
              <a:lnSpc>
                <a:spcPct val="150000"/>
              </a:lnSpc>
              <a:spcBef>
                <a:spcPct val="50000"/>
              </a:spcBef>
            </a:pPr>
            <a:r>
              <a:rPr lang="zh-CN" altLang="en-US" sz="2800" dirty="0">
                <a:ea typeface="微软雅黑" pitchFamily="34" charset="-122"/>
                <a:cs typeface="Times New Roman" pitchFamily="18" charset="0"/>
              </a:rPr>
              <a:t>时间因素</a:t>
            </a:r>
          </a:p>
        </p:txBody>
      </p:sp>
      <p:sp>
        <p:nvSpPr>
          <p:cNvPr id="13" name="Text Box 45"/>
          <p:cNvSpPr txBox="1">
            <a:spLocks noChangeArrowheads="1"/>
          </p:cNvSpPr>
          <p:nvPr/>
        </p:nvSpPr>
        <p:spPr bwMode="auto">
          <a:xfrm>
            <a:off x="5384674" y="2790977"/>
            <a:ext cx="2376487" cy="1308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lnSpc>
                <a:spcPct val="150000"/>
              </a:lnSpc>
              <a:spcBef>
                <a:spcPts val="0"/>
              </a:spcBef>
            </a:pPr>
            <a:r>
              <a:rPr lang="zh-CN" altLang="en-US" sz="2800" dirty="0" smtClean="0">
                <a:ea typeface="微软雅黑" pitchFamily="34" charset="-122"/>
                <a:cs typeface="Times New Roman" pitchFamily="18" charset="0"/>
              </a:rPr>
              <a:t>冬季</a:t>
            </a:r>
            <a:r>
              <a:rPr lang="zh-CN" altLang="en-US" sz="2800" dirty="0">
                <a:ea typeface="微软雅黑" pitchFamily="34" charset="-122"/>
                <a:cs typeface="Times New Roman" pitchFamily="18" charset="0"/>
              </a:rPr>
              <a:t>需求</a:t>
            </a:r>
            <a:r>
              <a:rPr lang="zh-CN" altLang="en-US" sz="2800" dirty="0" smtClean="0">
                <a:ea typeface="微软雅黑" pitchFamily="34" charset="-122"/>
                <a:cs typeface="Times New Roman" pitchFamily="18" charset="0"/>
              </a:rPr>
              <a:t>大</a:t>
            </a:r>
            <a:endParaRPr lang="en-US" altLang="zh-CN" sz="2800" dirty="0" smtClean="0">
              <a:ea typeface="微软雅黑" pitchFamily="34" charset="-122"/>
              <a:cs typeface="Times New Roman" pitchFamily="18" charset="0"/>
            </a:endParaRPr>
          </a:p>
          <a:p>
            <a:pPr eaLnBrk="1" hangingPunct="1">
              <a:lnSpc>
                <a:spcPct val="150000"/>
              </a:lnSpc>
              <a:spcBef>
                <a:spcPts val="0"/>
              </a:spcBef>
            </a:pPr>
            <a:r>
              <a:rPr lang="zh-CN" altLang="en-US" sz="2800" dirty="0" smtClean="0">
                <a:ea typeface="微软雅黑" pitchFamily="34" charset="-122"/>
                <a:cs typeface="Times New Roman" pitchFamily="18" charset="0"/>
              </a:rPr>
              <a:t>夏季</a:t>
            </a:r>
            <a:r>
              <a:rPr lang="zh-CN" altLang="en-US" sz="2800" dirty="0">
                <a:ea typeface="微软雅黑" pitchFamily="34" charset="-122"/>
                <a:cs typeface="Times New Roman" pitchFamily="18" charset="0"/>
              </a:rPr>
              <a:t>需求小</a:t>
            </a:r>
          </a:p>
        </p:txBody>
      </p:sp>
      <p:sp>
        <p:nvSpPr>
          <p:cNvPr id="14" name="Text Box 46"/>
          <p:cNvSpPr txBox="1">
            <a:spLocks noChangeArrowheads="1"/>
          </p:cNvSpPr>
          <p:nvPr/>
        </p:nvSpPr>
        <p:spPr bwMode="auto">
          <a:xfrm>
            <a:off x="8152481" y="6605879"/>
            <a:ext cx="18473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lnSpc>
                <a:spcPct val="150000"/>
              </a:lnSpc>
            </a:pPr>
            <a:endParaRPr lang="zh-CN" altLang="zh-CN" sz="2800">
              <a:ea typeface="微软雅黑" pitchFamily="34" charset="-122"/>
              <a:cs typeface="Times New Roman" pitchFamily="18" charset="0"/>
            </a:endParaRPr>
          </a:p>
        </p:txBody>
      </p:sp>
      <p:sp>
        <p:nvSpPr>
          <p:cNvPr id="15" name="Text Box 47"/>
          <p:cNvSpPr txBox="1">
            <a:spLocks noChangeArrowheads="1"/>
          </p:cNvSpPr>
          <p:nvPr/>
        </p:nvSpPr>
        <p:spPr bwMode="auto">
          <a:xfrm>
            <a:off x="7562725" y="2799946"/>
            <a:ext cx="2590800" cy="1308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lnSpc>
                <a:spcPct val="150000"/>
              </a:lnSpc>
              <a:spcBef>
                <a:spcPts val="0"/>
              </a:spcBef>
            </a:pPr>
            <a:r>
              <a:rPr lang="zh-CN" altLang="en-US" sz="2800" dirty="0" smtClean="0">
                <a:ea typeface="微软雅黑" pitchFamily="34" charset="-122"/>
                <a:cs typeface="Times New Roman" pitchFamily="18" charset="0"/>
              </a:rPr>
              <a:t>冬季</a:t>
            </a:r>
            <a:r>
              <a:rPr lang="zh-CN" altLang="en-US" sz="2800" dirty="0">
                <a:ea typeface="微软雅黑" pitchFamily="34" charset="-122"/>
                <a:cs typeface="Times New Roman" pitchFamily="18" charset="0"/>
              </a:rPr>
              <a:t>价格</a:t>
            </a:r>
            <a:r>
              <a:rPr lang="zh-CN" altLang="en-US" sz="2800" dirty="0" smtClean="0">
                <a:ea typeface="微软雅黑" pitchFamily="34" charset="-122"/>
                <a:cs typeface="Times New Roman" pitchFamily="18" charset="0"/>
              </a:rPr>
              <a:t>高</a:t>
            </a:r>
            <a:endParaRPr lang="en-US" altLang="zh-CN" sz="2800" dirty="0" smtClean="0">
              <a:ea typeface="微软雅黑" pitchFamily="34" charset="-122"/>
              <a:cs typeface="Times New Roman" pitchFamily="18" charset="0"/>
            </a:endParaRPr>
          </a:p>
          <a:p>
            <a:pPr eaLnBrk="1" hangingPunct="1">
              <a:lnSpc>
                <a:spcPct val="150000"/>
              </a:lnSpc>
              <a:spcBef>
                <a:spcPts val="0"/>
              </a:spcBef>
            </a:pPr>
            <a:r>
              <a:rPr lang="zh-CN" altLang="en-US" sz="2800" dirty="0" smtClean="0">
                <a:ea typeface="微软雅黑" pitchFamily="34" charset="-122"/>
                <a:cs typeface="Times New Roman" pitchFamily="18" charset="0"/>
              </a:rPr>
              <a:t>夏季</a:t>
            </a:r>
            <a:r>
              <a:rPr lang="zh-CN" altLang="en-US" sz="2800" dirty="0">
                <a:ea typeface="微软雅黑" pitchFamily="34" charset="-122"/>
                <a:cs typeface="Times New Roman" pitchFamily="18" charset="0"/>
              </a:rPr>
              <a:t>价格低</a:t>
            </a:r>
          </a:p>
        </p:txBody>
      </p:sp>
      <p:sp>
        <p:nvSpPr>
          <p:cNvPr id="16" name="Text Box 48"/>
          <p:cNvSpPr txBox="1">
            <a:spLocks noChangeArrowheads="1"/>
          </p:cNvSpPr>
          <p:nvPr/>
        </p:nvSpPr>
        <p:spPr bwMode="auto">
          <a:xfrm>
            <a:off x="973885" y="4108574"/>
            <a:ext cx="234989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lnSpc>
                <a:spcPct val="150000"/>
              </a:lnSpc>
              <a:spcBef>
                <a:spcPct val="50000"/>
              </a:spcBef>
            </a:pPr>
            <a:r>
              <a:rPr lang="zh-CN" altLang="en-US" dirty="0" smtClean="0">
                <a:ea typeface="微软雅黑" pitchFamily="34" charset="-122"/>
                <a:cs typeface="Times New Roman" pitchFamily="18" charset="0"/>
              </a:rPr>
              <a:t>羽绒服在</a:t>
            </a:r>
            <a:r>
              <a:rPr lang="zh-CN" altLang="en-US" dirty="0">
                <a:ea typeface="微软雅黑" pitchFamily="34" charset="-122"/>
                <a:cs typeface="Times New Roman" pitchFamily="18" charset="0"/>
              </a:rPr>
              <a:t>东北热卖海南没人买</a:t>
            </a:r>
          </a:p>
        </p:txBody>
      </p:sp>
      <p:sp>
        <p:nvSpPr>
          <p:cNvPr id="17" name="Text Box 49"/>
          <p:cNvSpPr txBox="1">
            <a:spLocks noChangeArrowheads="1"/>
          </p:cNvSpPr>
          <p:nvPr/>
        </p:nvSpPr>
        <p:spPr bwMode="auto">
          <a:xfrm>
            <a:off x="3459116" y="4175972"/>
            <a:ext cx="201612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lnSpc>
                <a:spcPct val="150000"/>
              </a:lnSpc>
              <a:spcBef>
                <a:spcPct val="50000"/>
              </a:spcBef>
            </a:pPr>
            <a:r>
              <a:rPr lang="zh-CN" altLang="en-US" sz="2800" dirty="0">
                <a:ea typeface="微软雅黑" pitchFamily="34" charset="-122"/>
                <a:cs typeface="Times New Roman" pitchFamily="18" charset="0"/>
              </a:rPr>
              <a:t>地域因素</a:t>
            </a:r>
          </a:p>
        </p:txBody>
      </p:sp>
      <p:sp>
        <p:nvSpPr>
          <p:cNvPr id="18" name="Text Box 50"/>
          <p:cNvSpPr txBox="1">
            <a:spLocks noChangeArrowheads="1"/>
          </p:cNvSpPr>
          <p:nvPr/>
        </p:nvSpPr>
        <p:spPr bwMode="auto">
          <a:xfrm>
            <a:off x="5403433" y="4105881"/>
            <a:ext cx="2132181"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lnSpc>
                <a:spcPct val="150000"/>
              </a:lnSpc>
              <a:spcBef>
                <a:spcPct val="50000"/>
              </a:spcBef>
            </a:pPr>
            <a:r>
              <a:rPr lang="zh-CN" altLang="en-US" sz="2800" dirty="0">
                <a:ea typeface="微软雅黑" pitchFamily="34" charset="-122"/>
                <a:cs typeface="Times New Roman" pitchFamily="18" charset="0"/>
              </a:rPr>
              <a:t>东北需求</a:t>
            </a:r>
            <a:r>
              <a:rPr lang="zh-CN" altLang="en-US" sz="2800" dirty="0" smtClean="0">
                <a:ea typeface="微软雅黑" pitchFamily="34" charset="-122"/>
                <a:cs typeface="Times New Roman" pitchFamily="18" charset="0"/>
              </a:rPr>
              <a:t>大海南</a:t>
            </a:r>
            <a:r>
              <a:rPr lang="zh-CN" altLang="en-US" sz="2800" dirty="0">
                <a:ea typeface="微软雅黑" pitchFamily="34" charset="-122"/>
                <a:cs typeface="Times New Roman" pitchFamily="18" charset="0"/>
              </a:rPr>
              <a:t>需求小</a:t>
            </a:r>
          </a:p>
        </p:txBody>
      </p:sp>
      <p:sp>
        <p:nvSpPr>
          <p:cNvPr id="19" name="Text Box 51"/>
          <p:cNvSpPr txBox="1">
            <a:spLocks noChangeArrowheads="1"/>
          </p:cNvSpPr>
          <p:nvPr/>
        </p:nvSpPr>
        <p:spPr bwMode="auto">
          <a:xfrm>
            <a:off x="7535614" y="4038969"/>
            <a:ext cx="248443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lnSpc>
                <a:spcPct val="150000"/>
              </a:lnSpc>
              <a:spcBef>
                <a:spcPct val="50000"/>
              </a:spcBef>
            </a:pPr>
            <a:r>
              <a:rPr lang="zh-CN" altLang="en-US" sz="2800" dirty="0">
                <a:ea typeface="微软雅黑" pitchFamily="34" charset="-122"/>
                <a:cs typeface="Times New Roman" pitchFamily="18" charset="0"/>
              </a:rPr>
              <a:t>在东北价格高在海南价格低</a:t>
            </a:r>
          </a:p>
        </p:txBody>
      </p:sp>
      <p:sp>
        <p:nvSpPr>
          <p:cNvPr id="20" name="Text Box 52"/>
          <p:cNvSpPr txBox="1">
            <a:spLocks noChangeArrowheads="1"/>
          </p:cNvSpPr>
          <p:nvPr/>
        </p:nvSpPr>
        <p:spPr bwMode="auto">
          <a:xfrm>
            <a:off x="1384589" y="5505960"/>
            <a:ext cx="171215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lnSpc>
                <a:spcPct val="150000"/>
              </a:lnSpc>
              <a:spcBef>
                <a:spcPct val="50000"/>
              </a:spcBef>
            </a:pPr>
            <a:r>
              <a:rPr lang="zh-CN" altLang="en-US" dirty="0">
                <a:ea typeface="微软雅黑" pitchFamily="34" charset="-122"/>
                <a:cs typeface="Times New Roman" pitchFamily="18" charset="0"/>
              </a:rPr>
              <a:t>石油减产</a:t>
            </a:r>
          </a:p>
        </p:txBody>
      </p:sp>
      <p:sp>
        <p:nvSpPr>
          <p:cNvPr id="21" name="Text Box 53"/>
          <p:cNvSpPr txBox="1">
            <a:spLocks noChangeArrowheads="1"/>
          </p:cNvSpPr>
          <p:nvPr/>
        </p:nvSpPr>
        <p:spPr bwMode="auto">
          <a:xfrm>
            <a:off x="3444592" y="5423964"/>
            <a:ext cx="208915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lnSpc>
                <a:spcPct val="150000"/>
              </a:lnSpc>
              <a:spcBef>
                <a:spcPct val="50000"/>
              </a:spcBef>
            </a:pPr>
            <a:r>
              <a:rPr lang="zh-CN" altLang="en-US" sz="2800" dirty="0">
                <a:ea typeface="微软雅黑" pitchFamily="34" charset="-122"/>
                <a:cs typeface="Times New Roman" pitchFamily="18" charset="0"/>
              </a:rPr>
              <a:t>生产因素</a:t>
            </a:r>
          </a:p>
        </p:txBody>
      </p:sp>
      <p:sp>
        <p:nvSpPr>
          <p:cNvPr id="22" name="Text Box 54"/>
          <p:cNvSpPr txBox="1">
            <a:spLocks noChangeArrowheads="1"/>
          </p:cNvSpPr>
          <p:nvPr/>
        </p:nvSpPr>
        <p:spPr bwMode="auto">
          <a:xfrm>
            <a:off x="5479297" y="5427061"/>
            <a:ext cx="201612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lnSpc>
                <a:spcPct val="150000"/>
              </a:lnSpc>
              <a:spcBef>
                <a:spcPct val="50000"/>
              </a:spcBef>
            </a:pPr>
            <a:r>
              <a:rPr lang="zh-CN" altLang="en-US" sz="2800" dirty="0">
                <a:ea typeface="微软雅黑" pitchFamily="34" charset="-122"/>
                <a:cs typeface="Times New Roman" pitchFamily="18" charset="0"/>
              </a:rPr>
              <a:t>供应减少</a:t>
            </a:r>
          </a:p>
        </p:txBody>
      </p:sp>
      <p:sp>
        <p:nvSpPr>
          <p:cNvPr id="23" name="Text Box 55"/>
          <p:cNvSpPr txBox="1">
            <a:spLocks noChangeArrowheads="1"/>
          </p:cNvSpPr>
          <p:nvPr/>
        </p:nvSpPr>
        <p:spPr bwMode="auto">
          <a:xfrm>
            <a:off x="7542161" y="5427061"/>
            <a:ext cx="244780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lnSpc>
                <a:spcPct val="150000"/>
              </a:lnSpc>
              <a:spcBef>
                <a:spcPct val="50000"/>
              </a:spcBef>
            </a:pPr>
            <a:r>
              <a:rPr lang="zh-CN" altLang="en-US" sz="2800" dirty="0">
                <a:ea typeface="微软雅黑" pitchFamily="34" charset="-122"/>
                <a:cs typeface="Times New Roman" pitchFamily="18" charset="0"/>
              </a:rPr>
              <a:t>石油价格狂升</a:t>
            </a:r>
          </a:p>
        </p:txBody>
      </p:sp>
      <p:sp>
        <p:nvSpPr>
          <p:cNvPr id="25" name="TextBox 24"/>
          <p:cNvSpPr txBox="1"/>
          <p:nvPr/>
        </p:nvSpPr>
        <p:spPr>
          <a:xfrm>
            <a:off x="4824933" y="-72281"/>
            <a:ext cx="1259124" cy="825098"/>
          </a:xfrm>
          <a:prstGeom prst="rect">
            <a:avLst/>
          </a:prstGeom>
          <a:noFill/>
        </p:spPr>
        <p:txBody>
          <a:bodyPr wrap="square" rtlCol="0">
            <a:spAutoFit/>
          </a:bodyPr>
          <a:lstStyle/>
          <a:p>
            <a:pPr>
              <a:lnSpc>
                <a:spcPct val="150000"/>
              </a:lnSpc>
            </a:pPr>
            <a:r>
              <a:rPr lang="zh-CN" altLang="en-US" sz="3600" b="1" dirty="0" smtClean="0">
                <a:solidFill>
                  <a:srgbClr val="2864E6"/>
                </a:solidFill>
                <a:latin typeface="Times New Roman" pitchFamily="18" charset="0"/>
                <a:ea typeface="微软雅黑" pitchFamily="34" charset="-122"/>
                <a:cs typeface="Times New Roman" pitchFamily="18" charset="0"/>
              </a:rPr>
              <a:t>分析</a:t>
            </a:r>
            <a:endParaRPr lang="zh-CN" altLang="en-US" sz="3600" b="1" dirty="0">
              <a:solidFill>
                <a:srgbClr val="2864E6"/>
              </a:solidFill>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361396297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2"/>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2" grpId="0"/>
      <p:bldP spid="13" grpId="0"/>
      <p:bldP spid="15" grpId="0"/>
      <p:bldP spid="17" grpId="0"/>
      <p:bldP spid="18" grpId="0"/>
      <p:bldP spid="19" grpId="0"/>
      <p:bldP spid="21" grpId="0"/>
      <p:bldP spid="22" grpId="0"/>
      <p:bldP spid="2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Text Box 3" descr="大纸屑"/>
          <p:cNvSpPr txBox="1"/>
          <p:nvPr/>
        </p:nvSpPr>
        <p:spPr>
          <a:xfrm>
            <a:off x="884731" y="4752255"/>
            <a:ext cx="9941519" cy="1332634"/>
          </a:xfrm>
          <a:prstGeom prst="rect">
            <a:avLst/>
          </a:prstGeom>
          <a:noFill/>
          <a:ln w="25400" cap="flat" cmpd="sng">
            <a:noFill/>
            <a:prstDash val="solid"/>
            <a:miter/>
            <a:headEnd type="none" w="med" len="med"/>
            <a:tailEnd type="none" w="med" len="med"/>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r>
              <a:rPr lang="zh-CN" altLang="en-US" sz="2800" dirty="0">
                <a:solidFill>
                  <a:srgbClr val="C00000"/>
                </a:solidFill>
                <a:latin typeface="Times New Roman" pitchFamily="18" charset="0"/>
                <a:ea typeface="微软雅黑" pitchFamily="34" charset="-122"/>
                <a:cs typeface="Times New Roman" pitchFamily="18" charset="0"/>
              </a:rPr>
              <a:t>结论：各种因素对商品价格的影响，是通过改变该商品的供求关系来实现的。</a:t>
            </a:r>
          </a:p>
        </p:txBody>
      </p:sp>
      <p:sp>
        <p:nvSpPr>
          <p:cNvPr id="4099" name="Text Box 4"/>
          <p:cNvSpPr txBox="1"/>
          <p:nvPr/>
        </p:nvSpPr>
        <p:spPr>
          <a:xfrm>
            <a:off x="887784" y="1439887"/>
            <a:ext cx="3024172" cy="2701662"/>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r>
              <a:rPr lang="zh-CN" altLang="en-US" sz="2800" dirty="0">
                <a:latin typeface="Times New Roman" pitchFamily="18" charset="0"/>
                <a:ea typeface="微软雅黑" pitchFamily="34" charset="-122"/>
                <a:cs typeface="Times New Roman" pitchFamily="18" charset="0"/>
              </a:rPr>
              <a:t>气候</a:t>
            </a:r>
            <a:r>
              <a:rPr lang="zh-CN" altLang="en-US" sz="2800" dirty="0" smtClean="0">
                <a:latin typeface="Times New Roman" pitchFamily="18" charset="0"/>
                <a:ea typeface="微软雅黑" pitchFamily="34" charset="-122"/>
                <a:cs typeface="Times New Roman" pitchFamily="18" charset="0"/>
              </a:rPr>
              <a:t>、时间、地域、生产</a:t>
            </a:r>
            <a:r>
              <a:rPr lang="zh-CN" altLang="en-US" sz="2800" dirty="0">
                <a:latin typeface="Times New Roman" pitchFamily="18" charset="0"/>
                <a:ea typeface="微软雅黑" pitchFamily="34" charset="-122"/>
                <a:cs typeface="Times New Roman" pitchFamily="18" charset="0"/>
              </a:rPr>
              <a:t>条件</a:t>
            </a:r>
            <a:r>
              <a:rPr lang="zh-CN" altLang="en-US" sz="2800" dirty="0" smtClean="0">
                <a:latin typeface="Times New Roman" pitchFamily="18" charset="0"/>
                <a:ea typeface="微软雅黑" pitchFamily="34" charset="-122"/>
                <a:cs typeface="Times New Roman" pitchFamily="18" charset="0"/>
              </a:rPr>
              <a:t>、</a:t>
            </a:r>
            <a:endParaRPr lang="en-US" altLang="zh-CN" sz="2800" dirty="0" smtClean="0">
              <a:latin typeface="Times New Roman" pitchFamily="18" charset="0"/>
              <a:ea typeface="微软雅黑" pitchFamily="34" charset="-122"/>
              <a:cs typeface="Times New Roman" pitchFamily="18" charset="0"/>
            </a:endParaRPr>
          </a:p>
          <a:p>
            <a:pPr marL="0" indent="0" eaLnBrk="1" hangingPunct="1">
              <a:lnSpc>
                <a:spcPct val="150000"/>
              </a:lnSpc>
              <a:spcBef>
                <a:spcPct val="0"/>
              </a:spcBef>
              <a:buNone/>
            </a:pPr>
            <a:r>
              <a:rPr lang="zh-CN" altLang="en-US" sz="2800" dirty="0" smtClean="0">
                <a:latin typeface="Times New Roman" pitchFamily="18" charset="0"/>
                <a:ea typeface="微软雅黑" pitchFamily="34" charset="-122"/>
                <a:cs typeface="Times New Roman" pitchFamily="18" charset="0"/>
              </a:rPr>
              <a:t>政策、宗教</a:t>
            </a:r>
            <a:r>
              <a:rPr lang="zh-CN" altLang="en-US" sz="2800" dirty="0">
                <a:latin typeface="Times New Roman" pitchFamily="18" charset="0"/>
                <a:ea typeface="微软雅黑" pitchFamily="34" charset="-122"/>
                <a:cs typeface="Times New Roman" pitchFamily="18" charset="0"/>
              </a:rPr>
              <a:t>信仰、习俗等文化因素</a:t>
            </a:r>
          </a:p>
        </p:txBody>
      </p:sp>
      <p:sp>
        <p:nvSpPr>
          <p:cNvPr id="4101" name="AutoShape 6"/>
          <p:cNvSpPr/>
          <p:nvPr/>
        </p:nvSpPr>
        <p:spPr>
          <a:xfrm>
            <a:off x="3913321" y="1215032"/>
            <a:ext cx="720130" cy="3384091"/>
          </a:xfrm>
          <a:prstGeom prst="rightBrace">
            <a:avLst>
              <a:gd name="adj1" fmla="val 39166"/>
              <a:gd name="adj2" fmla="val 50000"/>
            </a:avLst>
          </a:prstGeom>
          <a:noFill/>
          <a:ln w="31750" cap="flat" cmpd="sng">
            <a:solidFill>
              <a:schemeClr val="tx1"/>
            </a:solidFill>
            <a:prstDash val="solid"/>
            <a:headEnd type="none" w="med" len="med"/>
            <a:tailEnd type="none" w="med" len="med"/>
          </a:ln>
        </p:spPr>
        <p:txBody>
          <a:bodyPr wrap="none" lIns="115214" tIns="57607" rIns="115214" bIns="57607" anchor="ct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0"/>
              </a:spcBef>
              <a:buNone/>
            </a:pPr>
            <a:endParaRPr lang="zh-CN" altLang="en-US" sz="2800" dirty="0">
              <a:latin typeface="Times New Roman" pitchFamily="18" charset="0"/>
              <a:ea typeface="微软雅黑" pitchFamily="34" charset="-122"/>
              <a:cs typeface="Times New Roman" pitchFamily="18" charset="0"/>
            </a:endParaRPr>
          </a:p>
        </p:txBody>
      </p:sp>
      <p:sp>
        <p:nvSpPr>
          <p:cNvPr id="4102" name="Text Box 7"/>
          <p:cNvSpPr txBox="1"/>
          <p:nvPr/>
        </p:nvSpPr>
        <p:spPr>
          <a:xfrm>
            <a:off x="4861786" y="2951658"/>
            <a:ext cx="1072712" cy="686303"/>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r>
              <a:rPr lang="zh-CN" altLang="en-US" sz="2800" dirty="0" smtClean="0">
                <a:latin typeface="Times New Roman" pitchFamily="18" charset="0"/>
                <a:ea typeface="微软雅黑" pitchFamily="34" charset="-122"/>
                <a:cs typeface="Times New Roman" pitchFamily="18" charset="0"/>
              </a:rPr>
              <a:t>影响</a:t>
            </a:r>
            <a:endParaRPr lang="zh-CN" altLang="en-US" sz="2800" dirty="0">
              <a:latin typeface="Times New Roman" pitchFamily="18" charset="0"/>
              <a:ea typeface="微软雅黑" pitchFamily="34" charset="-122"/>
              <a:cs typeface="Times New Roman" pitchFamily="18" charset="0"/>
            </a:endParaRPr>
          </a:p>
        </p:txBody>
      </p:sp>
      <p:sp>
        <p:nvSpPr>
          <p:cNvPr id="4103" name="Rectangle 8"/>
          <p:cNvSpPr/>
          <p:nvPr/>
        </p:nvSpPr>
        <p:spPr>
          <a:xfrm>
            <a:off x="7736037" y="2907077"/>
            <a:ext cx="1001984" cy="762670"/>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r>
              <a:rPr lang="zh-CN" altLang="en-US" sz="2800" dirty="0" smtClean="0">
                <a:latin typeface="Times New Roman" pitchFamily="18" charset="0"/>
                <a:ea typeface="微软雅黑" pitchFamily="34" charset="-122"/>
                <a:cs typeface="Times New Roman" pitchFamily="18" charset="0"/>
              </a:rPr>
              <a:t>影响</a:t>
            </a:r>
            <a:endParaRPr lang="zh-CN" altLang="en-US" sz="2800" dirty="0">
              <a:latin typeface="Times New Roman" pitchFamily="18" charset="0"/>
              <a:ea typeface="微软雅黑" pitchFamily="34" charset="-122"/>
              <a:cs typeface="Times New Roman" pitchFamily="18" charset="0"/>
            </a:endParaRPr>
          </a:p>
        </p:txBody>
      </p:sp>
      <p:sp>
        <p:nvSpPr>
          <p:cNvPr id="34827" name="Rectangle 11"/>
          <p:cNvSpPr/>
          <p:nvPr/>
        </p:nvSpPr>
        <p:spPr>
          <a:xfrm>
            <a:off x="6013914" y="2132695"/>
            <a:ext cx="1837831" cy="1409001"/>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r>
              <a:rPr lang="zh-CN" altLang="en-US" sz="2800" dirty="0">
                <a:latin typeface="Times New Roman" pitchFamily="18" charset="0"/>
                <a:ea typeface="微软雅黑" pitchFamily="34" charset="-122"/>
                <a:cs typeface="Times New Roman" pitchFamily="18" charset="0"/>
              </a:rPr>
              <a:t>商品的供给或需求</a:t>
            </a:r>
          </a:p>
        </p:txBody>
      </p:sp>
      <p:sp>
        <p:nvSpPr>
          <p:cNvPr id="34828" name="Rectangle 12"/>
          <p:cNvSpPr/>
          <p:nvPr/>
        </p:nvSpPr>
        <p:spPr>
          <a:xfrm>
            <a:off x="8810028" y="2455860"/>
            <a:ext cx="2135585" cy="762670"/>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r>
              <a:rPr lang="zh-CN" altLang="en-US" sz="2800" dirty="0">
                <a:latin typeface="Times New Roman" pitchFamily="18" charset="0"/>
                <a:ea typeface="微软雅黑" pitchFamily="34" charset="-122"/>
                <a:cs typeface="Times New Roman" pitchFamily="18" charset="0"/>
              </a:rPr>
              <a:t>商品的价格</a:t>
            </a:r>
          </a:p>
        </p:txBody>
      </p:sp>
      <p:sp>
        <p:nvSpPr>
          <p:cNvPr id="34829" name="Text Box 13"/>
          <p:cNvSpPr txBox="1"/>
          <p:nvPr/>
        </p:nvSpPr>
        <p:spPr>
          <a:xfrm>
            <a:off x="1033164" y="3978913"/>
            <a:ext cx="2187394" cy="686303"/>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solidFill>
                  <a:srgbClr val="FF0000"/>
                </a:solidFill>
                <a:latin typeface="Times New Roman" pitchFamily="18" charset="0"/>
                <a:ea typeface="微软雅黑" pitchFamily="34" charset="-122"/>
                <a:cs typeface="Times New Roman" pitchFamily="18" charset="0"/>
              </a:rPr>
              <a:t>（间接</a:t>
            </a:r>
            <a:r>
              <a:rPr lang="zh-CN" altLang="en-US" sz="2800" dirty="0" smtClean="0">
                <a:solidFill>
                  <a:srgbClr val="FF0000"/>
                </a:solidFill>
                <a:latin typeface="Times New Roman" pitchFamily="18" charset="0"/>
                <a:ea typeface="微软雅黑" pitchFamily="34" charset="-122"/>
                <a:cs typeface="Times New Roman" pitchFamily="18" charset="0"/>
              </a:rPr>
              <a:t>因素）</a:t>
            </a:r>
            <a:endParaRPr lang="zh-CN" altLang="en-US" sz="2800" dirty="0">
              <a:solidFill>
                <a:srgbClr val="FF0000"/>
              </a:solidFill>
              <a:latin typeface="Times New Roman" pitchFamily="18" charset="0"/>
              <a:ea typeface="微软雅黑" pitchFamily="34" charset="-122"/>
              <a:cs typeface="Times New Roman" pitchFamily="18" charset="0"/>
            </a:endParaRPr>
          </a:p>
        </p:txBody>
      </p:sp>
      <p:sp>
        <p:nvSpPr>
          <p:cNvPr id="34830" name="Text Box 14"/>
          <p:cNvSpPr txBox="1"/>
          <p:nvPr/>
        </p:nvSpPr>
        <p:spPr>
          <a:xfrm>
            <a:off x="5785692" y="3384103"/>
            <a:ext cx="2202230" cy="762670"/>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solidFill>
                  <a:srgbClr val="FF0000"/>
                </a:solidFill>
                <a:latin typeface="Times New Roman" pitchFamily="18" charset="0"/>
                <a:ea typeface="微软雅黑" pitchFamily="34" charset="-122"/>
                <a:cs typeface="Times New Roman" pitchFamily="18" charset="0"/>
              </a:rPr>
              <a:t>（</a:t>
            </a:r>
            <a:r>
              <a:rPr lang="zh-CN" altLang="en-US" sz="2800" dirty="0" smtClean="0">
                <a:solidFill>
                  <a:srgbClr val="FF0000"/>
                </a:solidFill>
                <a:latin typeface="Times New Roman" pitchFamily="18" charset="0"/>
                <a:ea typeface="微软雅黑" pitchFamily="34" charset="-122"/>
                <a:cs typeface="Times New Roman" pitchFamily="18" charset="0"/>
              </a:rPr>
              <a:t>直接因素）</a:t>
            </a:r>
            <a:endParaRPr lang="zh-CN" altLang="en-US" sz="2800" dirty="0">
              <a:solidFill>
                <a:srgbClr val="FF0000"/>
              </a:solidFill>
              <a:latin typeface="Times New Roman" pitchFamily="18" charset="0"/>
              <a:ea typeface="微软雅黑" pitchFamily="34" charset="-122"/>
              <a:cs typeface="Times New Roman" pitchFamily="18" charset="0"/>
            </a:endParaRPr>
          </a:p>
        </p:txBody>
      </p:sp>
      <p:sp>
        <p:nvSpPr>
          <p:cNvPr id="34831" name="Text Box 15"/>
          <p:cNvSpPr txBox="1"/>
          <p:nvPr/>
        </p:nvSpPr>
        <p:spPr>
          <a:xfrm>
            <a:off x="3703311" y="143743"/>
            <a:ext cx="4032726" cy="849104"/>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3600" b="1" dirty="0">
                <a:solidFill>
                  <a:srgbClr val="2864E6"/>
                </a:solidFill>
                <a:latin typeface="Times New Roman" pitchFamily="18" charset="0"/>
                <a:ea typeface="微软雅黑" pitchFamily="34" charset="-122"/>
                <a:cs typeface="Times New Roman" pitchFamily="18" charset="0"/>
              </a:rPr>
              <a:t>一、供求影响价格</a:t>
            </a:r>
          </a:p>
        </p:txBody>
      </p:sp>
      <p:sp>
        <p:nvSpPr>
          <p:cNvPr id="2" name="右箭头 1"/>
          <p:cNvSpPr/>
          <p:nvPr/>
        </p:nvSpPr>
        <p:spPr>
          <a:xfrm>
            <a:off x="7700261" y="2621171"/>
            <a:ext cx="1152128" cy="4320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右箭头 2"/>
          <p:cNvSpPr/>
          <p:nvPr/>
        </p:nvSpPr>
        <p:spPr>
          <a:xfrm>
            <a:off x="4861786" y="2716410"/>
            <a:ext cx="1152128" cy="38133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5976031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0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0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482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10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482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34829"/>
                                        </p:tgtEl>
                                        <p:attrNameLst>
                                          <p:attrName>style.visibility</p:attrName>
                                        </p:attrNameLst>
                                      </p:cBhvr>
                                      <p:to>
                                        <p:strVal val="visible"/>
                                      </p:to>
                                    </p:set>
                                    <p:animEffect transition="in" filter="fade">
                                      <p:cBhvr>
                                        <p:cTn id="39" dur="500"/>
                                        <p:tgtEl>
                                          <p:spTgt spid="3482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34830"/>
                                        </p:tgtEl>
                                        <p:attrNameLst>
                                          <p:attrName>style.visibility</p:attrName>
                                        </p:attrNameLst>
                                      </p:cBhvr>
                                      <p:to>
                                        <p:strVal val="visible"/>
                                      </p:to>
                                    </p:set>
                                    <p:animEffect transition="in" filter="fade">
                                      <p:cBhvr>
                                        <p:cTn id="44" dur="500"/>
                                        <p:tgtEl>
                                          <p:spTgt spid="34830"/>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4819"/>
                                        </p:tgtEl>
                                        <p:attrNameLst>
                                          <p:attrName>style.visibility</p:attrName>
                                        </p:attrNameLst>
                                      </p:cBhvr>
                                      <p:to>
                                        <p:strVal val="visible"/>
                                      </p:to>
                                    </p:set>
                                    <p:anim calcmode="lin" valueType="num">
                                      <p:cBhvr additive="base">
                                        <p:cTn id="49" dur="500" fill="hold"/>
                                        <p:tgtEl>
                                          <p:spTgt spid="34819"/>
                                        </p:tgtEl>
                                        <p:attrNameLst>
                                          <p:attrName>ppt_x</p:attrName>
                                        </p:attrNameLst>
                                      </p:cBhvr>
                                      <p:tavLst>
                                        <p:tav tm="0">
                                          <p:val>
                                            <p:strVal val="#ppt_x"/>
                                          </p:val>
                                        </p:tav>
                                        <p:tav tm="100000">
                                          <p:val>
                                            <p:strVal val="#ppt_x"/>
                                          </p:val>
                                        </p:tav>
                                      </p:tavLst>
                                    </p:anim>
                                    <p:anim calcmode="lin" valueType="num">
                                      <p:cBhvr additive="base">
                                        <p:cTn id="50" dur="500" fill="hold"/>
                                        <p:tgtEl>
                                          <p:spTgt spid="348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p:bldP spid="4099" grpId="0"/>
      <p:bldP spid="4101" grpId="0" animBg="1"/>
      <p:bldP spid="4102" grpId="0"/>
      <p:bldP spid="4103" grpId="0"/>
      <p:bldP spid="34827" grpId="0"/>
      <p:bldP spid="34828" grpId="0"/>
      <p:bldP spid="34829" grpId="0"/>
      <p:bldP spid="34830" grpId="0"/>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Rot="1"/>
          </p:cNvSpPr>
          <p:nvPr>
            <p:ph type="title" idx="4294967295"/>
          </p:nvPr>
        </p:nvSpPr>
        <p:spPr>
          <a:xfrm>
            <a:off x="2098782" y="143743"/>
            <a:ext cx="6342863" cy="1038757"/>
          </a:xfrm>
          <a:prstGeom prst="rect">
            <a:avLst/>
          </a:prstGeom>
        </p:spPr>
        <p:txBody>
          <a:bodyPr vert="horz" wrap="square" lIns="86411" tIns="43205" rIns="86411" bIns="43205" anchor="ctr"/>
          <a:lstStyle/>
          <a:p>
            <a:pPr lvl="0">
              <a:lnSpc>
                <a:spcPct val="150000"/>
              </a:lnSpc>
            </a:pPr>
            <a:r>
              <a:rPr lang="zh-CN" altLang="en-US" sz="3200" b="1" dirty="0">
                <a:solidFill>
                  <a:srgbClr val="2864E6"/>
                </a:solidFill>
                <a:latin typeface="Times New Roman" pitchFamily="18" charset="0"/>
                <a:ea typeface="微软雅黑" pitchFamily="34" charset="-122"/>
                <a:cs typeface="Times New Roman" pitchFamily="18" charset="0"/>
              </a:rPr>
              <a:t>供求如何影响商品的价格呢？</a:t>
            </a:r>
          </a:p>
        </p:txBody>
      </p:sp>
      <p:graphicFrame>
        <p:nvGraphicFramePr>
          <p:cNvPr id="66626" name="Group 66"/>
          <p:cNvGraphicFramePr>
            <a:graphicFrameLocks noGrp="1"/>
          </p:cNvGraphicFramePr>
          <p:nvPr>
            <p:ph idx="4294967295"/>
            <p:extLst>
              <p:ext uri="{D42A27DB-BD31-4B8C-83A1-F6EECF244321}">
                <p14:modId xmlns:p14="http://schemas.microsoft.com/office/powerpoint/2010/main" val="2038623045"/>
              </p:ext>
            </p:extLst>
          </p:nvPr>
        </p:nvGraphicFramePr>
        <p:xfrm>
          <a:off x="905792" y="1332619"/>
          <a:ext cx="9252759" cy="4018885"/>
        </p:xfrm>
        <a:graphic>
          <a:graphicData uri="http://schemas.openxmlformats.org/drawingml/2006/table">
            <a:tbl>
              <a:tblPr/>
              <a:tblGrid>
                <a:gridCol w="1276243"/>
                <a:gridCol w="1116712"/>
                <a:gridCol w="1515537"/>
                <a:gridCol w="1436660"/>
                <a:gridCol w="1276243"/>
                <a:gridCol w="2631364"/>
              </a:tblGrid>
              <a:tr h="1144669">
                <a:tc>
                  <a:txBody>
                    <a:bodyPr/>
                    <a:lstStyle/>
                    <a:p>
                      <a:pPr marL="0" marR="0" lvl="0" indent="0" algn="ctr" defTabSz="914400" rtl="0" eaLnBrk="1" fontAlgn="base" latinLnBrk="0" hangingPunct="1">
                        <a:lnSpc>
                          <a:spcPct val="150000"/>
                        </a:lnSpc>
                        <a:spcBef>
                          <a:spcPts val="0"/>
                        </a:spcBef>
                        <a:spcAft>
                          <a:spcPct val="0"/>
                        </a:spcAft>
                        <a:buClr>
                          <a:schemeClr val="hlink"/>
                        </a:buClr>
                        <a:buSzTx/>
                        <a:buFont typeface="Wingdings" panose="05000000000000000000" pitchFamily="2" charset="2"/>
                        <a:buNone/>
                      </a:pPr>
                      <a:r>
                        <a:rPr kumimoji="0" lang="zh-CN" altLang="en-US" sz="2600" b="0" i="0" u="none" strike="noStrike" cap="none" normalizeH="0" baseline="0" dirty="0" smtClean="0">
                          <a:ln>
                            <a:noFill/>
                          </a:ln>
                          <a:solidFill>
                            <a:srgbClr val="000000"/>
                          </a:solidFill>
                          <a:effectLst/>
                          <a:latin typeface="微软雅黑" pitchFamily="34" charset="-122"/>
                          <a:ea typeface="微软雅黑" pitchFamily="34" charset="-122"/>
                        </a:rPr>
                        <a:t>供求</a:t>
                      </a:r>
                      <a:endParaRPr kumimoji="0" lang="en-US" altLang="zh-CN" sz="2600" b="0" i="0" u="none" strike="noStrike" cap="none" normalizeH="0" baseline="0" dirty="0" smtClean="0">
                        <a:ln>
                          <a:noFill/>
                        </a:ln>
                        <a:solidFill>
                          <a:srgbClr val="000000"/>
                        </a:solidFill>
                        <a:effectLst/>
                        <a:latin typeface="微软雅黑" pitchFamily="34" charset="-122"/>
                        <a:ea typeface="微软雅黑" pitchFamily="34" charset="-122"/>
                      </a:endParaRPr>
                    </a:p>
                    <a:p>
                      <a:pPr marL="0" marR="0" lvl="0" indent="0" algn="ctr" defTabSz="914400" rtl="0" eaLnBrk="1" fontAlgn="base" latinLnBrk="0" hangingPunct="1">
                        <a:lnSpc>
                          <a:spcPct val="150000"/>
                        </a:lnSpc>
                        <a:spcBef>
                          <a:spcPts val="0"/>
                        </a:spcBef>
                        <a:spcAft>
                          <a:spcPct val="0"/>
                        </a:spcAft>
                        <a:buClr>
                          <a:schemeClr val="hlink"/>
                        </a:buClr>
                        <a:buSzTx/>
                        <a:buFont typeface="Wingdings" panose="05000000000000000000" pitchFamily="2" charset="2"/>
                        <a:buNone/>
                      </a:pPr>
                      <a:r>
                        <a:rPr kumimoji="0" lang="zh-CN" altLang="en-US" sz="2600" b="0" i="0" u="none" strike="noStrike" cap="none" normalizeH="0" baseline="0" dirty="0" smtClean="0">
                          <a:ln>
                            <a:noFill/>
                          </a:ln>
                          <a:solidFill>
                            <a:srgbClr val="000000"/>
                          </a:solidFill>
                          <a:effectLst/>
                          <a:latin typeface="微软雅黑" pitchFamily="34" charset="-122"/>
                          <a:ea typeface="微软雅黑" pitchFamily="34" charset="-122"/>
                        </a:rPr>
                        <a:t>关系</a:t>
                      </a:r>
                    </a:p>
                  </a:txBody>
                  <a:tcPr marL="86423" marR="86423" marT="43201" marB="4320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ts val="0"/>
                        </a:spcBef>
                        <a:spcAft>
                          <a:spcPct val="0"/>
                        </a:spcAft>
                        <a:buClr>
                          <a:schemeClr val="hlink"/>
                        </a:buClr>
                        <a:buSzTx/>
                        <a:buFont typeface="Wingdings" panose="05000000000000000000" pitchFamily="2" charset="2"/>
                        <a:buNone/>
                      </a:pPr>
                      <a:r>
                        <a:rPr kumimoji="0" lang="zh-CN" altLang="en-US" sz="2600" b="0" i="0" u="none" strike="noStrike" cap="none" normalizeH="0" baseline="0" dirty="0" smtClean="0">
                          <a:ln>
                            <a:noFill/>
                          </a:ln>
                          <a:solidFill>
                            <a:srgbClr val="000000"/>
                          </a:solidFill>
                          <a:effectLst/>
                          <a:latin typeface="微软雅黑" pitchFamily="34" charset="-122"/>
                          <a:ea typeface="微软雅黑" pitchFamily="34" charset="-122"/>
                        </a:rPr>
                        <a:t>商品余缺</a:t>
                      </a:r>
                    </a:p>
                  </a:txBody>
                  <a:tcPr marL="86423" marR="86423" marT="43201" marB="4320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ts val="0"/>
                        </a:spcBef>
                        <a:spcAft>
                          <a:spcPct val="0"/>
                        </a:spcAft>
                        <a:buClr>
                          <a:schemeClr val="hlink"/>
                        </a:buClr>
                        <a:buSzTx/>
                        <a:buFont typeface="Wingdings" panose="05000000000000000000" pitchFamily="2" charset="2"/>
                        <a:buNone/>
                      </a:pPr>
                      <a:r>
                        <a:rPr kumimoji="0" lang="zh-CN" altLang="en-US" sz="2600" b="0" i="0" u="none" strike="noStrike" cap="none" normalizeH="0" baseline="0" dirty="0" smtClean="0">
                          <a:ln>
                            <a:noFill/>
                          </a:ln>
                          <a:solidFill>
                            <a:srgbClr val="000000"/>
                          </a:solidFill>
                          <a:effectLst/>
                          <a:latin typeface="微软雅黑" pitchFamily="34" charset="-122"/>
                          <a:ea typeface="微软雅黑" pitchFamily="34" charset="-122"/>
                        </a:rPr>
                        <a:t>购买者</a:t>
                      </a:r>
                    </a:p>
                  </a:txBody>
                  <a:tcPr marL="86423" marR="86423" marT="43201" marB="4320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ts val="0"/>
                        </a:spcBef>
                        <a:spcAft>
                          <a:spcPct val="0"/>
                        </a:spcAft>
                        <a:buClr>
                          <a:schemeClr val="hlink"/>
                        </a:buClr>
                        <a:buSzTx/>
                        <a:buFont typeface="Wingdings" panose="05000000000000000000" pitchFamily="2" charset="2"/>
                        <a:buNone/>
                      </a:pPr>
                      <a:r>
                        <a:rPr kumimoji="0" lang="zh-CN" altLang="en-US" sz="2600" b="0" i="0" u="none" strike="noStrike" cap="none" normalizeH="0" baseline="0" dirty="0" smtClean="0">
                          <a:ln>
                            <a:noFill/>
                          </a:ln>
                          <a:solidFill>
                            <a:srgbClr val="000000"/>
                          </a:solidFill>
                          <a:effectLst/>
                          <a:latin typeface="微软雅黑" pitchFamily="34" charset="-122"/>
                          <a:ea typeface="微软雅黑" pitchFamily="34" charset="-122"/>
                        </a:rPr>
                        <a:t>销售者</a:t>
                      </a:r>
                    </a:p>
                  </a:txBody>
                  <a:tcPr marL="86423" marR="86423" marT="43201" marB="4320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600" b="0" i="0" u="none" strike="noStrike" cap="none" normalizeH="0" baseline="0" dirty="0" smtClean="0">
                          <a:ln>
                            <a:noFill/>
                          </a:ln>
                          <a:solidFill>
                            <a:srgbClr val="000000"/>
                          </a:solidFill>
                          <a:effectLst/>
                          <a:latin typeface="微软雅黑" pitchFamily="34" charset="-122"/>
                          <a:ea typeface="微软雅黑" pitchFamily="34" charset="-122"/>
                        </a:rPr>
                        <a:t>价格</a:t>
                      </a:r>
                      <a:endParaRPr kumimoji="0" lang="en-US" altLang="zh-CN" sz="2600" b="0" i="0" u="none" strike="noStrike" cap="none" normalizeH="0" baseline="0" dirty="0" smtClean="0">
                        <a:ln>
                          <a:noFill/>
                        </a:ln>
                        <a:solidFill>
                          <a:srgbClr val="000000"/>
                        </a:solidFill>
                        <a:effectLst/>
                        <a:latin typeface="微软雅黑" pitchFamily="34" charset="-122"/>
                        <a:ea typeface="微软雅黑" pitchFamily="34" charset="-122"/>
                      </a:endParaRPr>
                    </a:p>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600" b="0" i="0" u="none" strike="noStrike" cap="none" normalizeH="0" baseline="0" dirty="0" smtClean="0">
                          <a:ln>
                            <a:noFill/>
                          </a:ln>
                          <a:solidFill>
                            <a:srgbClr val="000000"/>
                          </a:solidFill>
                          <a:effectLst/>
                          <a:latin typeface="微软雅黑" pitchFamily="34" charset="-122"/>
                          <a:ea typeface="微软雅黑" pitchFamily="34" charset="-122"/>
                        </a:rPr>
                        <a:t>涨跌</a:t>
                      </a:r>
                    </a:p>
                  </a:txBody>
                  <a:tcPr marL="86423" marR="86423" marT="43201" marB="4320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50000"/>
                        </a:lnSpc>
                        <a:spcBef>
                          <a:spcPts val="0"/>
                        </a:spcBef>
                        <a:spcAft>
                          <a:spcPct val="0"/>
                        </a:spcAft>
                        <a:buClr>
                          <a:schemeClr val="hlink"/>
                        </a:buClr>
                        <a:buSzTx/>
                        <a:buFont typeface="Wingdings" panose="05000000000000000000" pitchFamily="2" charset="2"/>
                        <a:buNone/>
                      </a:pPr>
                      <a:r>
                        <a:rPr kumimoji="0" lang="zh-CN" altLang="en-US" sz="2600" b="0" i="0" u="none" strike="noStrike" cap="none" normalizeH="0" baseline="0" dirty="0" smtClean="0">
                          <a:ln>
                            <a:noFill/>
                          </a:ln>
                          <a:solidFill>
                            <a:srgbClr val="000000"/>
                          </a:solidFill>
                          <a:effectLst/>
                          <a:latin typeface="微软雅黑" pitchFamily="34" charset="-122"/>
                          <a:ea typeface="微软雅黑" pitchFamily="34" charset="-122"/>
                        </a:rPr>
                        <a:t>俗语</a:t>
                      </a:r>
                    </a:p>
                  </a:txBody>
                  <a:tcPr marL="86423" marR="86423" marT="43201" marB="4320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405725">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6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endParaRPr>
                    </a:p>
                  </a:txBody>
                  <a:tcPr marL="86423" marR="86423" marT="43201" marB="4320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6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endParaRPr>
                    </a:p>
                  </a:txBody>
                  <a:tcPr marL="86423" marR="86423" marT="43201" marB="4320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6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endParaRPr>
                    </a:p>
                  </a:txBody>
                  <a:tcPr marL="86423" marR="86423" marT="43201" marB="4320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6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endParaRPr>
                    </a:p>
                  </a:txBody>
                  <a:tcPr marL="86423" marR="86423" marT="43201" marB="4320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6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endParaRPr>
                    </a:p>
                  </a:txBody>
                  <a:tcPr marL="86423" marR="86423" marT="43201" marB="4320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6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endParaRPr>
                    </a:p>
                  </a:txBody>
                  <a:tcPr marL="86423" marR="86423" marT="43201" marB="4320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38038">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6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endParaRPr>
                    </a:p>
                  </a:txBody>
                  <a:tcPr marL="86423" marR="86423" marT="43201" marB="4320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6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txBody>
                  <a:tcPr marL="86423" marR="86423" marT="43201" marB="4320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6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txBody>
                  <a:tcPr marL="86423" marR="86423" marT="43201" marB="4320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6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txBody>
                  <a:tcPr marL="86423" marR="86423" marT="43201" marB="4320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600" b="1" i="0" u="none" strike="noStrike" cap="none" normalizeH="0" baseline="0" smtClean="0">
                        <a:ln>
                          <a:noFill/>
                        </a:ln>
                        <a:solidFill>
                          <a:srgbClr val="000000"/>
                        </a:solidFill>
                        <a:effectLst/>
                        <a:latin typeface="宋体" panose="02010600030101010101" pitchFamily="2" charset="-122"/>
                        <a:ea typeface="宋体" panose="02010600030101010101" pitchFamily="2" charset="-122"/>
                      </a:endParaRPr>
                    </a:p>
                  </a:txBody>
                  <a:tcPr marL="86423" marR="86423" marT="43201" marB="4320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600" b="1" i="0" u="none" strike="noStrike" cap="none" normalizeH="0" baseline="0" dirty="0" smtClean="0">
                        <a:ln>
                          <a:noFill/>
                        </a:ln>
                        <a:solidFill>
                          <a:srgbClr val="000000"/>
                        </a:solidFill>
                        <a:effectLst/>
                        <a:latin typeface="宋体" panose="02010600030101010101" pitchFamily="2" charset="-122"/>
                        <a:ea typeface="宋体" panose="02010600030101010101" pitchFamily="2" charset="-122"/>
                      </a:endParaRPr>
                    </a:p>
                  </a:txBody>
                  <a:tcPr marL="86423" marR="86423" marT="43201" marB="4320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153" name="Text Box 45"/>
          <p:cNvSpPr txBox="1"/>
          <p:nvPr/>
        </p:nvSpPr>
        <p:spPr>
          <a:xfrm>
            <a:off x="1080517" y="2447999"/>
            <a:ext cx="1014166" cy="1409001"/>
          </a:xfrm>
          <a:prstGeom prst="rect">
            <a:avLst/>
          </a:prstGeom>
          <a:noFill/>
          <a:ln w="9525">
            <a:noFill/>
          </a:ln>
        </p:spPr>
        <p:txBody>
          <a:bodyPr wrap="square" lIns="115214" tIns="57607" rIns="115214" bIns="57607" anchor="ctr">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0"/>
              </a:spcBef>
              <a:buNone/>
            </a:pPr>
            <a:r>
              <a:rPr lang="zh-CN" altLang="en-US" sz="2800" dirty="0">
                <a:solidFill>
                  <a:srgbClr val="000000"/>
                </a:solidFill>
                <a:latin typeface="Times New Roman" pitchFamily="18" charset="0"/>
                <a:ea typeface="微软雅黑" pitchFamily="34" charset="-122"/>
                <a:cs typeface="Times New Roman" pitchFamily="18" charset="0"/>
              </a:rPr>
              <a:t>供过于求</a:t>
            </a:r>
          </a:p>
        </p:txBody>
      </p:sp>
      <p:sp>
        <p:nvSpPr>
          <p:cNvPr id="5154" name="Text Box 46"/>
          <p:cNvSpPr txBox="1"/>
          <p:nvPr/>
        </p:nvSpPr>
        <p:spPr>
          <a:xfrm>
            <a:off x="2903024" y="3265158"/>
            <a:ext cx="744254" cy="733525"/>
          </a:xfrm>
          <a:prstGeom prst="rect">
            <a:avLst/>
          </a:prstGeom>
          <a:noFill/>
          <a:ln w="9525">
            <a:noFill/>
          </a:ln>
        </p:spPr>
        <p:txBody>
          <a:bodyPr wrap="square" lIns="115214" tIns="57607" rIns="115214" bIns="57607" anchor="ctr">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0"/>
              </a:spcBef>
              <a:buNone/>
            </a:pPr>
            <a:endParaRPr lang="zh-CN" altLang="zh-CN" sz="2800" dirty="0">
              <a:latin typeface="Times New Roman" pitchFamily="18" charset="0"/>
              <a:ea typeface="微软雅黑" pitchFamily="34" charset="-122"/>
              <a:cs typeface="Times New Roman" pitchFamily="18" charset="0"/>
            </a:endParaRPr>
          </a:p>
        </p:txBody>
      </p:sp>
      <p:sp>
        <p:nvSpPr>
          <p:cNvPr id="66607" name="Text Box 47"/>
          <p:cNvSpPr txBox="1"/>
          <p:nvPr/>
        </p:nvSpPr>
        <p:spPr>
          <a:xfrm>
            <a:off x="2243310" y="2441556"/>
            <a:ext cx="1086036" cy="1409001"/>
          </a:xfrm>
          <a:prstGeom prst="rect">
            <a:avLst/>
          </a:prstGeom>
          <a:noFill/>
          <a:ln w="9525">
            <a:noFill/>
          </a:ln>
        </p:spPr>
        <p:txBody>
          <a:bodyPr wrap="square" lIns="115214" tIns="57607" rIns="115214" bIns="57607" anchor="ctr">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0"/>
              </a:spcBef>
              <a:buNone/>
            </a:pPr>
            <a:r>
              <a:rPr lang="zh-CN" altLang="en-US" sz="2800" dirty="0">
                <a:solidFill>
                  <a:srgbClr val="000000"/>
                </a:solidFill>
                <a:latin typeface="Times New Roman" pitchFamily="18" charset="0"/>
                <a:ea typeface="微软雅黑" pitchFamily="34" charset="-122"/>
                <a:cs typeface="Times New Roman" pitchFamily="18" charset="0"/>
              </a:rPr>
              <a:t>商品</a:t>
            </a:r>
          </a:p>
          <a:p>
            <a:pPr marL="0" indent="0" algn="ctr" eaLnBrk="1" hangingPunct="1">
              <a:lnSpc>
                <a:spcPct val="150000"/>
              </a:lnSpc>
              <a:spcBef>
                <a:spcPct val="0"/>
              </a:spcBef>
              <a:buNone/>
            </a:pPr>
            <a:r>
              <a:rPr lang="zh-CN" altLang="en-US" sz="2800" dirty="0">
                <a:solidFill>
                  <a:srgbClr val="000000"/>
                </a:solidFill>
                <a:latin typeface="Times New Roman" pitchFamily="18" charset="0"/>
                <a:ea typeface="微软雅黑" pitchFamily="34" charset="-122"/>
                <a:cs typeface="Times New Roman" pitchFamily="18" charset="0"/>
              </a:rPr>
              <a:t>过剩</a:t>
            </a:r>
          </a:p>
        </p:txBody>
      </p:sp>
      <p:sp>
        <p:nvSpPr>
          <p:cNvPr id="66608" name="Text Box 48"/>
          <p:cNvSpPr txBox="1"/>
          <p:nvPr/>
        </p:nvSpPr>
        <p:spPr>
          <a:xfrm>
            <a:off x="3456781" y="2441556"/>
            <a:ext cx="1087633" cy="1409001"/>
          </a:xfrm>
          <a:prstGeom prst="rect">
            <a:avLst/>
          </a:prstGeom>
          <a:noFill/>
          <a:ln w="9525">
            <a:noFill/>
          </a:ln>
        </p:spPr>
        <p:txBody>
          <a:bodyPr wrap="square" lIns="115214" tIns="57607" rIns="115214" bIns="57607" anchor="ctr">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0"/>
              </a:spcBef>
              <a:buNone/>
            </a:pPr>
            <a:r>
              <a:rPr lang="zh-CN" altLang="en-US" sz="2800" dirty="0">
                <a:solidFill>
                  <a:srgbClr val="000000"/>
                </a:solidFill>
                <a:latin typeface="Times New Roman" pitchFamily="18" charset="0"/>
                <a:ea typeface="微软雅黑" pitchFamily="34" charset="-122"/>
                <a:cs typeface="Times New Roman" pitchFamily="18" charset="0"/>
              </a:rPr>
              <a:t>持币待购</a:t>
            </a:r>
          </a:p>
        </p:txBody>
      </p:sp>
      <p:sp>
        <p:nvSpPr>
          <p:cNvPr id="66610" name="Text Box 50"/>
          <p:cNvSpPr txBox="1"/>
          <p:nvPr/>
        </p:nvSpPr>
        <p:spPr>
          <a:xfrm>
            <a:off x="5040957" y="2441556"/>
            <a:ext cx="1087632" cy="1409001"/>
          </a:xfrm>
          <a:prstGeom prst="rect">
            <a:avLst/>
          </a:prstGeom>
          <a:noFill/>
          <a:ln w="9525">
            <a:noFill/>
          </a:ln>
        </p:spPr>
        <p:txBody>
          <a:bodyPr wrap="square" lIns="115214" tIns="57607" rIns="115214" bIns="57607" anchor="ctr">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0"/>
              </a:spcBef>
              <a:buNone/>
            </a:pPr>
            <a:r>
              <a:rPr lang="zh-CN" altLang="en-US" sz="2800" dirty="0">
                <a:solidFill>
                  <a:srgbClr val="000000"/>
                </a:solidFill>
                <a:latin typeface="Times New Roman" pitchFamily="18" charset="0"/>
                <a:ea typeface="微软雅黑" pitchFamily="34" charset="-122"/>
                <a:cs typeface="Times New Roman" pitchFamily="18" charset="0"/>
              </a:rPr>
              <a:t>竞相出售</a:t>
            </a:r>
          </a:p>
        </p:txBody>
      </p:sp>
      <p:sp>
        <p:nvSpPr>
          <p:cNvPr id="66611" name="Text Box 51"/>
          <p:cNvSpPr txBox="1"/>
          <p:nvPr/>
        </p:nvSpPr>
        <p:spPr>
          <a:xfrm>
            <a:off x="6337101" y="2441555"/>
            <a:ext cx="1087632" cy="1409001"/>
          </a:xfrm>
          <a:prstGeom prst="rect">
            <a:avLst/>
          </a:prstGeom>
          <a:noFill/>
          <a:ln w="9525">
            <a:noFill/>
          </a:ln>
        </p:spPr>
        <p:txBody>
          <a:bodyPr wrap="square" lIns="115214" tIns="57607" rIns="115214" bIns="57607" anchor="ctr">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0"/>
              </a:spcBef>
              <a:buNone/>
            </a:pPr>
            <a:r>
              <a:rPr lang="zh-CN" altLang="en-US" sz="2800" dirty="0">
                <a:solidFill>
                  <a:srgbClr val="000000"/>
                </a:solidFill>
                <a:latin typeface="Times New Roman" pitchFamily="18" charset="0"/>
                <a:ea typeface="微软雅黑" pitchFamily="34" charset="-122"/>
                <a:cs typeface="Times New Roman" pitchFamily="18" charset="0"/>
              </a:rPr>
              <a:t>价格跌落</a:t>
            </a:r>
          </a:p>
        </p:txBody>
      </p:sp>
      <p:sp>
        <p:nvSpPr>
          <p:cNvPr id="66612" name="Text Box 52"/>
          <p:cNvSpPr txBox="1"/>
          <p:nvPr/>
        </p:nvSpPr>
        <p:spPr>
          <a:xfrm>
            <a:off x="7592576" y="2764720"/>
            <a:ext cx="2491494" cy="762670"/>
          </a:xfrm>
          <a:prstGeom prst="rect">
            <a:avLst/>
          </a:prstGeom>
          <a:noFill/>
          <a:ln w="9525">
            <a:noFill/>
          </a:ln>
        </p:spPr>
        <p:txBody>
          <a:bodyPr wrap="square" lIns="115214" tIns="57607" rIns="115214" bIns="57607" anchor="ctr">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0"/>
              </a:spcBef>
              <a:buNone/>
            </a:pPr>
            <a:r>
              <a:rPr lang="zh-CN" altLang="en-US" sz="2800" dirty="0" smtClean="0">
                <a:solidFill>
                  <a:srgbClr val="000000"/>
                </a:solidFill>
                <a:latin typeface="Times New Roman" pitchFamily="18" charset="0"/>
                <a:ea typeface="微软雅黑" pitchFamily="34" charset="-122"/>
                <a:cs typeface="Times New Roman" pitchFamily="18" charset="0"/>
              </a:rPr>
              <a:t>“货</a:t>
            </a:r>
            <a:r>
              <a:rPr lang="zh-CN" altLang="en-US" sz="2800" dirty="0">
                <a:solidFill>
                  <a:srgbClr val="000000"/>
                </a:solidFill>
                <a:latin typeface="Times New Roman" pitchFamily="18" charset="0"/>
                <a:ea typeface="微软雅黑" pitchFamily="34" charset="-122"/>
                <a:cs typeface="Times New Roman" pitchFamily="18" charset="0"/>
              </a:rPr>
              <a:t>多不值钱”</a:t>
            </a:r>
          </a:p>
        </p:txBody>
      </p:sp>
      <p:sp>
        <p:nvSpPr>
          <p:cNvPr id="66617" name="Text Box 57"/>
          <p:cNvSpPr txBox="1"/>
          <p:nvPr/>
        </p:nvSpPr>
        <p:spPr>
          <a:xfrm>
            <a:off x="2247009" y="3915577"/>
            <a:ext cx="1014166" cy="1409001"/>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0"/>
              </a:spcBef>
              <a:buNone/>
            </a:pPr>
            <a:r>
              <a:rPr lang="zh-CN" altLang="en-US" sz="2800" dirty="0">
                <a:solidFill>
                  <a:srgbClr val="000000"/>
                </a:solidFill>
                <a:latin typeface="Times New Roman" pitchFamily="18" charset="0"/>
                <a:ea typeface="微软雅黑" pitchFamily="34" charset="-122"/>
                <a:cs typeface="Times New Roman" pitchFamily="18" charset="0"/>
              </a:rPr>
              <a:t>商品</a:t>
            </a:r>
          </a:p>
          <a:p>
            <a:pPr marL="0" indent="0" algn="ctr" eaLnBrk="1" hangingPunct="1">
              <a:lnSpc>
                <a:spcPct val="150000"/>
              </a:lnSpc>
              <a:spcBef>
                <a:spcPct val="0"/>
              </a:spcBef>
              <a:buNone/>
            </a:pPr>
            <a:r>
              <a:rPr lang="zh-CN" altLang="en-US" sz="2800" dirty="0">
                <a:solidFill>
                  <a:srgbClr val="000000"/>
                </a:solidFill>
                <a:latin typeface="Times New Roman" pitchFamily="18" charset="0"/>
                <a:ea typeface="微软雅黑" pitchFamily="34" charset="-122"/>
                <a:cs typeface="Times New Roman" pitchFamily="18" charset="0"/>
              </a:rPr>
              <a:t>短缺</a:t>
            </a:r>
          </a:p>
        </p:txBody>
      </p:sp>
      <p:sp>
        <p:nvSpPr>
          <p:cNvPr id="66618" name="Text Box 58"/>
          <p:cNvSpPr txBox="1"/>
          <p:nvPr/>
        </p:nvSpPr>
        <p:spPr>
          <a:xfrm>
            <a:off x="3507446" y="3886559"/>
            <a:ext cx="1087632" cy="1409001"/>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0"/>
              </a:spcBef>
              <a:buNone/>
            </a:pPr>
            <a:r>
              <a:rPr lang="zh-CN" altLang="en-US" sz="2800" dirty="0">
                <a:solidFill>
                  <a:srgbClr val="000000"/>
                </a:solidFill>
                <a:latin typeface="Times New Roman" pitchFamily="18" charset="0"/>
                <a:ea typeface="微软雅黑" pitchFamily="34" charset="-122"/>
                <a:cs typeface="Times New Roman" pitchFamily="18" charset="0"/>
              </a:rPr>
              <a:t>争相购买</a:t>
            </a:r>
          </a:p>
        </p:txBody>
      </p:sp>
      <p:sp>
        <p:nvSpPr>
          <p:cNvPr id="66619" name="Text Box 59"/>
          <p:cNvSpPr txBox="1"/>
          <p:nvPr/>
        </p:nvSpPr>
        <p:spPr>
          <a:xfrm>
            <a:off x="5040957" y="3852856"/>
            <a:ext cx="1087632" cy="1409001"/>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0"/>
              </a:spcBef>
              <a:buNone/>
            </a:pPr>
            <a:r>
              <a:rPr lang="zh-CN" altLang="en-US" sz="2800" dirty="0">
                <a:solidFill>
                  <a:srgbClr val="000000"/>
                </a:solidFill>
                <a:latin typeface="Times New Roman" pitchFamily="18" charset="0"/>
                <a:ea typeface="微软雅黑" pitchFamily="34" charset="-122"/>
                <a:cs typeface="Times New Roman" pitchFamily="18" charset="0"/>
              </a:rPr>
              <a:t>趁机提价</a:t>
            </a:r>
          </a:p>
        </p:txBody>
      </p:sp>
      <p:sp>
        <p:nvSpPr>
          <p:cNvPr id="66620" name="Text Box 60"/>
          <p:cNvSpPr txBox="1"/>
          <p:nvPr/>
        </p:nvSpPr>
        <p:spPr>
          <a:xfrm>
            <a:off x="6409109" y="3902317"/>
            <a:ext cx="1087632" cy="1409001"/>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0"/>
              </a:spcBef>
              <a:buNone/>
            </a:pPr>
            <a:r>
              <a:rPr lang="zh-CN" altLang="en-US" sz="2800" dirty="0">
                <a:solidFill>
                  <a:srgbClr val="000000"/>
                </a:solidFill>
                <a:latin typeface="Times New Roman" pitchFamily="18" charset="0"/>
                <a:ea typeface="微软雅黑" pitchFamily="34" charset="-122"/>
                <a:cs typeface="Times New Roman" pitchFamily="18" charset="0"/>
              </a:rPr>
              <a:t>价格上涨</a:t>
            </a:r>
          </a:p>
        </p:txBody>
      </p:sp>
      <p:sp>
        <p:nvSpPr>
          <p:cNvPr id="66621" name="Text Box 61"/>
          <p:cNvSpPr txBox="1"/>
          <p:nvPr/>
        </p:nvSpPr>
        <p:spPr>
          <a:xfrm>
            <a:off x="7630907" y="4176021"/>
            <a:ext cx="2453163" cy="686303"/>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0"/>
              </a:spcBef>
              <a:buNone/>
            </a:pPr>
            <a:r>
              <a:rPr lang="zh-CN" altLang="en-US" sz="2800" dirty="0" smtClean="0">
                <a:solidFill>
                  <a:srgbClr val="000000"/>
                </a:solidFill>
                <a:latin typeface="Times New Roman" pitchFamily="18" charset="0"/>
                <a:ea typeface="微软雅黑" pitchFamily="34" charset="-122"/>
                <a:cs typeface="Times New Roman" pitchFamily="18" charset="0"/>
              </a:rPr>
              <a:t>“物以稀为贵”</a:t>
            </a:r>
            <a:endParaRPr lang="zh-CN" altLang="en-US" sz="2800" dirty="0">
              <a:solidFill>
                <a:srgbClr val="000000"/>
              </a:solidFill>
              <a:latin typeface="Times New Roman" pitchFamily="18" charset="0"/>
              <a:ea typeface="微软雅黑" pitchFamily="34" charset="-122"/>
              <a:cs typeface="Times New Roman" pitchFamily="18" charset="0"/>
            </a:endParaRPr>
          </a:p>
        </p:txBody>
      </p:sp>
      <p:sp>
        <p:nvSpPr>
          <p:cNvPr id="5165" name="Text Box 65"/>
          <p:cNvSpPr txBox="1"/>
          <p:nvPr/>
        </p:nvSpPr>
        <p:spPr>
          <a:xfrm>
            <a:off x="1059428" y="3918936"/>
            <a:ext cx="1014166" cy="1409001"/>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0"/>
              </a:spcBef>
              <a:buNone/>
            </a:pPr>
            <a:r>
              <a:rPr lang="zh-CN" altLang="en-US" sz="2800" dirty="0">
                <a:solidFill>
                  <a:srgbClr val="000000"/>
                </a:solidFill>
                <a:latin typeface="Times New Roman" pitchFamily="18" charset="0"/>
                <a:ea typeface="微软雅黑" pitchFamily="34" charset="-122"/>
                <a:cs typeface="Times New Roman" pitchFamily="18" charset="0"/>
              </a:rPr>
              <a:t>供不应求</a:t>
            </a:r>
          </a:p>
        </p:txBody>
      </p:sp>
    </p:spTree>
    <p:extLst>
      <p:ext uri="{BB962C8B-B14F-4D97-AF65-F5344CB8AC3E}">
        <p14:creationId xmlns:p14="http://schemas.microsoft.com/office/powerpoint/2010/main" val="289519871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66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5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660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660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66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66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6612"/>
                                        </p:tgtEl>
                                        <p:attrNameLst>
                                          <p:attrName>style.visibility</p:attrName>
                                        </p:attrNameLst>
                                      </p:cBhvr>
                                      <p:to>
                                        <p:strVal val="visible"/>
                                      </p:to>
                                    </p:set>
                                    <p:anim calcmode="lin" valueType="num">
                                      <p:cBhvr additive="base">
                                        <p:cTn id="31" dur="500" fill="hold"/>
                                        <p:tgtEl>
                                          <p:spTgt spid="66612"/>
                                        </p:tgtEl>
                                        <p:attrNameLst>
                                          <p:attrName>ppt_x</p:attrName>
                                        </p:attrNameLst>
                                      </p:cBhvr>
                                      <p:tavLst>
                                        <p:tav tm="0">
                                          <p:val>
                                            <p:strVal val="#ppt_x"/>
                                          </p:val>
                                        </p:tav>
                                        <p:tav tm="100000">
                                          <p:val>
                                            <p:strVal val="#ppt_x"/>
                                          </p:val>
                                        </p:tav>
                                      </p:tavLst>
                                    </p:anim>
                                    <p:anim calcmode="lin" valueType="num">
                                      <p:cBhvr additive="base">
                                        <p:cTn id="32" dur="500" fill="hold"/>
                                        <p:tgtEl>
                                          <p:spTgt spid="6661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516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66617"/>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6661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66619"/>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66620"/>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66621"/>
                                        </p:tgtEl>
                                        <p:attrNameLst>
                                          <p:attrName>style.visibility</p:attrName>
                                        </p:attrNameLst>
                                      </p:cBhvr>
                                      <p:to>
                                        <p:strVal val="visible"/>
                                      </p:to>
                                    </p:set>
                                    <p:anim calcmode="lin" valueType="num">
                                      <p:cBhvr additive="base">
                                        <p:cTn id="57" dur="500" fill="hold"/>
                                        <p:tgtEl>
                                          <p:spTgt spid="66621"/>
                                        </p:tgtEl>
                                        <p:attrNameLst>
                                          <p:attrName>ppt_x</p:attrName>
                                        </p:attrNameLst>
                                      </p:cBhvr>
                                      <p:tavLst>
                                        <p:tav tm="0">
                                          <p:val>
                                            <p:strVal val="#ppt_x"/>
                                          </p:val>
                                        </p:tav>
                                        <p:tav tm="100000">
                                          <p:val>
                                            <p:strVal val="#ppt_x"/>
                                          </p:val>
                                        </p:tav>
                                      </p:tavLst>
                                    </p:anim>
                                    <p:anim calcmode="lin" valueType="num">
                                      <p:cBhvr additive="base">
                                        <p:cTn id="58" dur="500" fill="hold"/>
                                        <p:tgtEl>
                                          <p:spTgt spid="666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53" grpId="0"/>
      <p:bldP spid="66607" grpId="0"/>
      <p:bldP spid="66608" grpId="0"/>
      <p:bldP spid="66610" grpId="0"/>
      <p:bldP spid="66611" grpId="0"/>
      <p:bldP spid="66612" grpId="0"/>
      <p:bldP spid="66617" grpId="0"/>
      <p:bldP spid="66618" grpId="0"/>
      <p:bldP spid="66619" grpId="0"/>
      <p:bldP spid="66620" grpId="0"/>
      <p:bldP spid="66621" grpId="0"/>
      <p:bldP spid="516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11"/>
          <p:cNvSpPr txBox="1"/>
          <p:nvPr/>
        </p:nvSpPr>
        <p:spPr>
          <a:xfrm>
            <a:off x="1008509" y="101174"/>
            <a:ext cx="2275749" cy="855003"/>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i="1" dirty="0">
                <a:solidFill>
                  <a:srgbClr val="C00000"/>
                </a:solidFill>
                <a:latin typeface="Times New Roman" pitchFamily="18" charset="0"/>
                <a:ea typeface="微软雅黑" pitchFamily="34" charset="-122"/>
                <a:cs typeface="Times New Roman" pitchFamily="18" charset="0"/>
              </a:rPr>
              <a:t>砸“金蛋”</a:t>
            </a:r>
          </a:p>
        </p:txBody>
      </p:sp>
      <p:pic>
        <p:nvPicPr>
          <p:cNvPr id="6149" name="Picture 16" descr="8b0aeffef37738745d6008f3"/>
          <p:cNvPicPr>
            <a:picLocks noChangeAspect="1"/>
          </p:cNvPicPr>
          <p:nvPr/>
        </p:nvPicPr>
        <p:blipFill>
          <a:blip r:embed="rId2"/>
          <a:stretch>
            <a:fillRect/>
          </a:stretch>
        </p:blipFill>
        <p:spPr>
          <a:xfrm>
            <a:off x="1152208" y="297009"/>
            <a:ext cx="1501" cy="1501"/>
          </a:xfrm>
          <a:prstGeom prst="rect">
            <a:avLst/>
          </a:prstGeom>
          <a:noFill/>
          <a:ln w="9525">
            <a:noFill/>
          </a:ln>
        </p:spPr>
      </p:pic>
      <p:sp>
        <p:nvSpPr>
          <p:cNvPr id="6150" name="Text Box 19"/>
          <p:cNvSpPr txBox="1"/>
          <p:nvPr/>
        </p:nvSpPr>
        <p:spPr>
          <a:xfrm>
            <a:off x="2399848" y="3979631"/>
            <a:ext cx="1768819" cy="686303"/>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50000"/>
              </a:spcBef>
              <a:buNone/>
            </a:pPr>
            <a:r>
              <a:rPr lang="en-US" altLang="zh-CN" sz="2800" dirty="0">
                <a:latin typeface="Times New Roman" pitchFamily="18" charset="0"/>
                <a:ea typeface="Times New Roman" pitchFamily="18" charset="0"/>
                <a:cs typeface="Times New Roman" pitchFamily="18" charset="0"/>
              </a:rPr>
              <a:t>1</a:t>
            </a:r>
            <a:r>
              <a:rPr lang="zh-CN" altLang="en-US" sz="2800" dirty="0">
                <a:latin typeface="Times New Roman" pitchFamily="18" charset="0"/>
                <a:ea typeface="微软雅黑" pitchFamily="34" charset="-122"/>
                <a:cs typeface="Times New Roman" pitchFamily="18" charset="0"/>
              </a:rPr>
              <a:t>元</a:t>
            </a:r>
            <a:r>
              <a:rPr lang="en-US" altLang="zh-CN" sz="2800" dirty="0">
                <a:latin typeface="Times New Roman" pitchFamily="18" charset="0"/>
                <a:ea typeface="Times New Roman" pitchFamily="18" charset="0"/>
                <a:cs typeface="Times New Roman" pitchFamily="18" charset="0"/>
              </a:rPr>
              <a:t>/</a:t>
            </a:r>
            <a:r>
              <a:rPr lang="zh-CN" altLang="en-US" sz="2800" dirty="0">
                <a:latin typeface="Times New Roman" pitchFamily="18" charset="0"/>
                <a:ea typeface="微软雅黑" pitchFamily="34" charset="-122"/>
                <a:cs typeface="Times New Roman" pitchFamily="18" charset="0"/>
              </a:rPr>
              <a:t>个</a:t>
            </a:r>
          </a:p>
        </p:txBody>
      </p:sp>
      <p:sp>
        <p:nvSpPr>
          <p:cNvPr id="6151" name="Text Box 20"/>
          <p:cNvSpPr txBox="1"/>
          <p:nvPr/>
        </p:nvSpPr>
        <p:spPr>
          <a:xfrm>
            <a:off x="6442160" y="3994849"/>
            <a:ext cx="1972855" cy="686303"/>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50000"/>
              </a:spcBef>
              <a:buNone/>
            </a:pPr>
            <a:r>
              <a:rPr lang="en-US" altLang="zh-CN" sz="2800" dirty="0">
                <a:latin typeface="Times New Roman" pitchFamily="18" charset="0"/>
                <a:ea typeface="Times New Roman" pitchFamily="18" charset="0"/>
                <a:cs typeface="Times New Roman" pitchFamily="18" charset="0"/>
              </a:rPr>
              <a:t>330</a:t>
            </a:r>
            <a:r>
              <a:rPr lang="zh-CN" altLang="en-US" sz="2800" dirty="0">
                <a:latin typeface="Times New Roman" pitchFamily="18" charset="0"/>
                <a:ea typeface="微软雅黑" pitchFamily="34" charset="-122"/>
                <a:cs typeface="Times New Roman" pitchFamily="18" charset="0"/>
              </a:rPr>
              <a:t>元</a:t>
            </a:r>
            <a:r>
              <a:rPr lang="en-US" altLang="zh-CN" sz="2800" dirty="0">
                <a:latin typeface="Times New Roman" pitchFamily="18" charset="0"/>
                <a:ea typeface="Times New Roman" pitchFamily="18" charset="0"/>
                <a:cs typeface="Times New Roman" pitchFamily="18" charset="0"/>
              </a:rPr>
              <a:t>/</a:t>
            </a:r>
            <a:r>
              <a:rPr lang="zh-CN" altLang="en-US" sz="2800" dirty="0">
                <a:latin typeface="Times New Roman" pitchFamily="18" charset="0"/>
                <a:ea typeface="微软雅黑" pitchFamily="34" charset="-122"/>
                <a:cs typeface="Times New Roman" pitchFamily="18" charset="0"/>
              </a:rPr>
              <a:t>克</a:t>
            </a:r>
          </a:p>
        </p:txBody>
      </p:sp>
      <p:sp>
        <p:nvSpPr>
          <p:cNvPr id="6152" name="Text Box 21"/>
          <p:cNvSpPr txBox="1"/>
          <p:nvPr/>
        </p:nvSpPr>
        <p:spPr>
          <a:xfrm>
            <a:off x="864493" y="4664727"/>
            <a:ext cx="9505056" cy="1332634"/>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r>
              <a:rPr lang="zh-CN" altLang="en-US" sz="2800" dirty="0">
                <a:latin typeface="Times New Roman" pitchFamily="18" charset="0"/>
                <a:ea typeface="微软雅黑" pitchFamily="34" charset="-122"/>
                <a:cs typeface="Times New Roman" pitchFamily="18" charset="0"/>
              </a:rPr>
              <a:t>思 考</a:t>
            </a:r>
            <a:r>
              <a:rPr lang="zh-CN" altLang="en-US" sz="2800" dirty="0" smtClean="0">
                <a:latin typeface="Times New Roman" pitchFamily="18" charset="0"/>
                <a:ea typeface="微软雅黑" pitchFamily="34" charset="-122"/>
                <a:cs typeface="Times New Roman" pitchFamily="18" charset="0"/>
              </a:rPr>
              <a:t>： </a:t>
            </a:r>
            <a:r>
              <a:rPr lang="zh-CN" altLang="en-US" sz="2800" dirty="0">
                <a:latin typeface="Times New Roman" pitchFamily="18" charset="0"/>
                <a:ea typeface="微软雅黑" pitchFamily="34" charset="-122"/>
                <a:cs typeface="Times New Roman" pitchFamily="18" charset="0"/>
              </a:rPr>
              <a:t>一个普通鸡蛋的价格再怎么涨也不会高于一个金蛋的价格，为什么？</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7040" y="1079847"/>
            <a:ext cx="4286250" cy="288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6675" y="1099075"/>
            <a:ext cx="3704722" cy="2883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01397" y="0"/>
            <a:ext cx="2520678" cy="20112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648365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1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2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5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152"/>
                                        </p:tgtEl>
                                        <p:attrNameLst>
                                          <p:attrName>style.visibility</p:attrName>
                                        </p:attrNameLst>
                                      </p:cBhvr>
                                      <p:to>
                                        <p:strVal val="visible"/>
                                      </p:to>
                                    </p:set>
                                    <p:animEffect transition="in" filter="fade">
                                      <p:cBhvr>
                                        <p:cTn id="23" dur="500"/>
                                        <p:tgtEl>
                                          <p:spTgt spid="61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p:bldP spid="6151" grpId="0"/>
      <p:bldP spid="615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ext Box 2"/>
          <p:cNvSpPr txBox="1"/>
          <p:nvPr/>
        </p:nvSpPr>
        <p:spPr>
          <a:xfrm>
            <a:off x="3672805" y="194238"/>
            <a:ext cx="3925997" cy="849104"/>
          </a:xfrm>
          <a:prstGeom prst="rect">
            <a:avLst/>
          </a:prstGeom>
          <a:noFill/>
          <a:ln w="76200" cap="flat" cmpd="sng">
            <a:noFill/>
            <a:prstDash val="solid"/>
            <a:miter/>
            <a:headEnd type="none" w="med" len="med"/>
            <a:tailEnd type="none" w="med" len="med"/>
          </a:ln>
        </p:spPr>
        <p:txBody>
          <a:bodyPr wrap="non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r>
              <a:rPr lang="zh-CN" altLang="en-US" sz="3600" b="1" dirty="0">
                <a:solidFill>
                  <a:srgbClr val="2864E6"/>
                </a:solidFill>
                <a:latin typeface="Times New Roman" pitchFamily="18" charset="0"/>
                <a:ea typeface="微软雅黑" pitchFamily="34" charset="-122"/>
                <a:cs typeface="Times New Roman" pitchFamily="18" charset="0"/>
              </a:rPr>
              <a:t>二、价值决定价格</a:t>
            </a:r>
          </a:p>
        </p:txBody>
      </p:sp>
      <p:sp>
        <p:nvSpPr>
          <p:cNvPr id="86021" name="Text Box 5"/>
          <p:cNvSpPr txBox="1"/>
          <p:nvPr/>
        </p:nvSpPr>
        <p:spPr>
          <a:xfrm>
            <a:off x="2011038" y="2057486"/>
            <a:ext cx="1086021" cy="686303"/>
          </a:xfrm>
          <a:prstGeom prst="rect">
            <a:avLst/>
          </a:prstGeom>
          <a:solidFill>
            <a:srgbClr val="FFFF00"/>
          </a:solidFill>
          <a:ln w="12700">
            <a:solidFill>
              <a:schemeClr val="tx1"/>
            </a:solid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50000"/>
              </a:spcBef>
              <a:buNone/>
            </a:pPr>
            <a:r>
              <a:rPr lang="zh-CN" altLang="en-US" sz="2800" dirty="0">
                <a:latin typeface="Times New Roman" pitchFamily="18" charset="0"/>
                <a:ea typeface="微软雅黑" pitchFamily="34" charset="-122"/>
                <a:cs typeface="Times New Roman" pitchFamily="18" charset="0"/>
              </a:rPr>
              <a:t>价值</a:t>
            </a:r>
          </a:p>
        </p:txBody>
      </p:sp>
      <p:sp>
        <p:nvSpPr>
          <p:cNvPr id="86022" name="Text Box 6"/>
          <p:cNvSpPr txBox="1"/>
          <p:nvPr/>
        </p:nvSpPr>
        <p:spPr>
          <a:xfrm>
            <a:off x="7193706" y="2053449"/>
            <a:ext cx="1189619" cy="686303"/>
          </a:xfrm>
          <a:prstGeom prst="rect">
            <a:avLst/>
          </a:prstGeom>
          <a:solidFill>
            <a:srgbClr val="FFFF00"/>
          </a:solidFill>
          <a:ln w="12700">
            <a:solidFill>
              <a:schemeClr val="tx1"/>
            </a:solid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ct val="50000"/>
              </a:spcBef>
              <a:buNone/>
            </a:pPr>
            <a:r>
              <a:rPr lang="zh-CN" altLang="en-US" sz="2800" dirty="0">
                <a:latin typeface="Times New Roman" pitchFamily="18" charset="0"/>
                <a:ea typeface="微软雅黑" pitchFamily="34" charset="-122"/>
                <a:cs typeface="Times New Roman" pitchFamily="18" charset="0"/>
              </a:rPr>
              <a:t>价格</a:t>
            </a:r>
          </a:p>
        </p:txBody>
      </p:sp>
      <p:sp>
        <p:nvSpPr>
          <p:cNvPr id="39948" name="Text Box 15"/>
          <p:cNvSpPr txBox="1"/>
          <p:nvPr/>
        </p:nvSpPr>
        <p:spPr>
          <a:xfrm>
            <a:off x="4249187" y="1579496"/>
            <a:ext cx="2520116" cy="762670"/>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latin typeface="Times New Roman" pitchFamily="18" charset="0"/>
                <a:ea typeface="微软雅黑" pitchFamily="34" charset="-122"/>
                <a:cs typeface="Times New Roman" pitchFamily="18" charset="0"/>
              </a:rPr>
              <a:t>基础，决定</a:t>
            </a:r>
          </a:p>
        </p:txBody>
      </p:sp>
      <p:sp>
        <p:nvSpPr>
          <p:cNvPr id="39951" name="Text Box 19"/>
          <p:cNvSpPr txBox="1"/>
          <p:nvPr/>
        </p:nvSpPr>
        <p:spPr>
          <a:xfrm>
            <a:off x="4465092" y="2400638"/>
            <a:ext cx="1728311" cy="686303"/>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latin typeface="Times New Roman" pitchFamily="18" charset="0"/>
                <a:ea typeface="微软雅黑" pitchFamily="34" charset="-122"/>
                <a:cs typeface="Times New Roman" pitchFamily="18" charset="0"/>
              </a:rPr>
              <a:t>货币表现</a:t>
            </a:r>
          </a:p>
        </p:txBody>
      </p:sp>
      <p:sp>
        <p:nvSpPr>
          <p:cNvPr id="39952" name="Text Box 20"/>
          <p:cNvSpPr txBox="1"/>
          <p:nvPr/>
        </p:nvSpPr>
        <p:spPr>
          <a:xfrm>
            <a:off x="1152843" y="958300"/>
            <a:ext cx="4752856" cy="686303"/>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en-US" altLang="zh-CN" sz="2800" dirty="0">
                <a:solidFill>
                  <a:srgbClr val="2864E6"/>
                </a:solidFill>
                <a:latin typeface="Times New Roman" pitchFamily="18" charset="0"/>
                <a:ea typeface="Times New Roman" pitchFamily="18" charset="0"/>
                <a:cs typeface="Times New Roman" pitchFamily="18" charset="0"/>
              </a:rPr>
              <a:t>1</a:t>
            </a:r>
            <a:r>
              <a:rPr lang="zh-CN" altLang="en-US" sz="2800" dirty="0">
                <a:solidFill>
                  <a:srgbClr val="2864E6"/>
                </a:solidFill>
                <a:latin typeface="Times New Roman" pitchFamily="18" charset="0"/>
                <a:ea typeface="微软雅黑" pitchFamily="34" charset="-122"/>
                <a:cs typeface="Times New Roman" pitchFamily="18" charset="0"/>
              </a:rPr>
              <a:t>、商品价格与价值的关系</a:t>
            </a:r>
          </a:p>
        </p:txBody>
      </p:sp>
      <p:sp>
        <p:nvSpPr>
          <p:cNvPr id="39953" name="Text Box 17"/>
          <p:cNvSpPr txBox="1">
            <a:spLocks noChangeArrowheads="1"/>
          </p:cNvSpPr>
          <p:nvPr/>
        </p:nvSpPr>
        <p:spPr bwMode="auto">
          <a:xfrm>
            <a:off x="1080517" y="3168085"/>
            <a:ext cx="10009430" cy="2055331"/>
          </a:xfrm>
          <a:prstGeom prst="rect">
            <a:avLst/>
          </a:prstGeom>
          <a:noFill/>
          <a:ln>
            <a:noFill/>
          </a:ln>
          <a:effectLst/>
          <a:extLst/>
        </p:spPr>
        <p:txBody>
          <a:bodyPr wrap="square" lIns="115214" tIns="57607" rIns="115214" bIns="57607">
            <a:spAutoFit/>
          </a:bodyPr>
          <a:lstStyle/>
          <a:p>
            <a:pPr defTabSz="1152144">
              <a:lnSpc>
                <a:spcPct val="150000"/>
              </a:lnSpc>
              <a:spcBef>
                <a:spcPts val="0"/>
              </a:spcBef>
              <a:defRPr/>
            </a:pPr>
            <a:r>
              <a:rPr kumimoji="1" lang="zh-CN" altLang="en-US" sz="2800" dirty="0">
                <a:latin typeface="Times New Roman" pitchFamily="18" charset="0"/>
                <a:ea typeface="微软雅黑" pitchFamily="34" charset="-122"/>
                <a:cs typeface="Times New Roman" pitchFamily="18" charset="0"/>
              </a:rPr>
              <a:t>在其他条件不变的情况下，商品的价值量越大，价格越高</a:t>
            </a:r>
            <a:r>
              <a:rPr kumimoji="1" lang="zh-CN" altLang="en-US" sz="2800" dirty="0" smtClean="0">
                <a:latin typeface="Times New Roman" pitchFamily="18" charset="0"/>
                <a:ea typeface="微软雅黑" pitchFamily="34" charset="-122"/>
                <a:cs typeface="Times New Roman" pitchFamily="18" charset="0"/>
              </a:rPr>
              <a:t>；</a:t>
            </a:r>
            <a:endParaRPr kumimoji="1" lang="en-US" altLang="zh-CN" sz="2800" dirty="0" smtClean="0">
              <a:latin typeface="Times New Roman" pitchFamily="18" charset="0"/>
              <a:ea typeface="微软雅黑" pitchFamily="34" charset="-122"/>
              <a:cs typeface="Times New Roman" pitchFamily="18" charset="0"/>
            </a:endParaRPr>
          </a:p>
          <a:p>
            <a:pPr defTabSz="1152144">
              <a:lnSpc>
                <a:spcPct val="150000"/>
              </a:lnSpc>
              <a:spcBef>
                <a:spcPts val="0"/>
              </a:spcBef>
              <a:defRPr/>
            </a:pPr>
            <a:r>
              <a:rPr kumimoji="1" lang="zh-CN" altLang="en-US" sz="2800" dirty="0" smtClean="0">
                <a:latin typeface="Times New Roman" pitchFamily="18" charset="0"/>
                <a:ea typeface="微软雅黑" pitchFamily="34" charset="-122"/>
                <a:cs typeface="Times New Roman" pitchFamily="18" charset="0"/>
              </a:rPr>
              <a:t>商品</a:t>
            </a:r>
            <a:r>
              <a:rPr kumimoji="1" lang="zh-CN" altLang="en-US" sz="2800" dirty="0">
                <a:latin typeface="Times New Roman" pitchFamily="18" charset="0"/>
                <a:ea typeface="微软雅黑" pitchFamily="34" charset="-122"/>
                <a:cs typeface="Times New Roman" pitchFamily="18" charset="0"/>
              </a:rPr>
              <a:t>的价值量越小，价格越低</a:t>
            </a:r>
            <a:r>
              <a:rPr kumimoji="1" lang="zh-CN" altLang="en-US" sz="2800" dirty="0" smtClean="0">
                <a:latin typeface="Times New Roman" pitchFamily="18" charset="0"/>
                <a:ea typeface="微软雅黑" pitchFamily="34" charset="-122"/>
                <a:cs typeface="Times New Roman" pitchFamily="18" charset="0"/>
              </a:rPr>
              <a:t>。</a:t>
            </a:r>
            <a:endParaRPr kumimoji="1" lang="en-US" altLang="zh-CN" sz="2800" dirty="0">
              <a:latin typeface="Times New Roman" pitchFamily="18" charset="0"/>
              <a:ea typeface="微软雅黑" pitchFamily="34" charset="-122"/>
              <a:cs typeface="Times New Roman" pitchFamily="18" charset="0"/>
            </a:endParaRPr>
          </a:p>
          <a:p>
            <a:pPr defTabSz="1152144">
              <a:lnSpc>
                <a:spcPct val="150000"/>
              </a:lnSpc>
              <a:spcBef>
                <a:spcPts val="0"/>
              </a:spcBef>
              <a:defRPr/>
            </a:pPr>
            <a:r>
              <a:rPr lang="zh-CN" altLang="en-US" sz="2800" dirty="0" smtClean="0">
                <a:latin typeface="Times New Roman" pitchFamily="18" charset="0"/>
                <a:ea typeface="微软雅黑" pitchFamily="34" charset="-122"/>
                <a:cs typeface="Times New Roman" pitchFamily="18" charset="0"/>
              </a:rPr>
              <a:t>（</a:t>
            </a:r>
            <a:r>
              <a:rPr lang="zh-CN" altLang="en-US" sz="2800" dirty="0">
                <a:latin typeface="Times New Roman" pitchFamily="18" charset="0"/>
                <a:ea typeface="微软雅黑" pitchFamily="34" charset="-122"/>
                <a:cs typeface="Times New Roman" pitchFamily="18" charset="0"/>
              </a:rPr>
              <a:t>注：商品的价值量是指商品价值的大小</a:t>
            </a:r>
            <a:r>
              <a:rPr lang="zh-CN" altLang="en-US" sz="2800" dirty="0" smtClean="0">
                <a:latin typeface="Times New Roman" pitchFamily="18" charset="0"/>
                <a:ea typeface="微软雅黑" pitchFamily="34" charset="-122"/>
                <a:cs typeface="Times New Roman" pitchFamily="18" charset="0"/>
              </a:rPr>
              <a:t>）</a:t>
            </a:r>
            <a:r>
              <a:rPr kumimoji="1" lang="zh-CN" altLang="en-US" sz="2800" dirty="0" smtClean="0">
                <a:latin typeface="Times New Roman" pitchFamily="18" charset="0"/>
                <a:ea typeface="微软雅黑" pitchFamily="34" charset="-122"/>
                <a:cs typeface="Times New Roman" pitchFamily="18" charset="0"/>
              </a:rPr>
              <a:t>   </a:t>
            </a:r>
            <a:endParaRPr kumimoji="1" lang="zh-CN" altLang="en-US" sz="2800" dirty="0">
              <a:solidFill>
                <a:srgbClr val="C00000"/>
              </a:solidFill>
              <a:latin typeface="Times New Roman" pitchFamily="18" charset="0"/>
              <a:ea typeface="微软雅黑" pitchFamily="34" charset="-122"/>
              <a:cs typeface="Times New Roman" pitchFamily="18" charset="0"/>
            </a:endParaRPr>
          </a:p>
        </p:txBody>
      </p:sp>
      <p:sp>
        <p:nvSpPr>
          <p:cNvPr id="2" name="右箭头 1"/>
          <p:cNvSpPr/>
          <p:nvPr/>
        </p:nvSpPr>
        <p:spPr>
          <a:xfrm>
            <a:off x="3313083" y="2231975"/>
            <a:ext cx="3744416"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右箭头 2"/>
          <p:cNvSpPr/>
          <p:nvPr/>
        </p:nvSpPr>
        <p:spPr>
          <a:xfrm rot="10800000">
            <a:off x="3313083" y="2520007"/>
            <a:ext cx="3744416"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2934514" y="5239819"/>
            <a:ext cx="4536504" cy="523220"/>
          </a:xfrm>
          <a:prstGeom prst="rect">
            <a:avLst/>
          </a:prstGeom>
          <a:noFill/>
        </p:spPr>
        <p:txBody>
          <a:bodyPr wrap="square" rtlCol="0">
            <a:spAutoFit/>
          </a:bodyPr>
          <a:lstStyle/>
          <a:p>
            <a:r>
              <a:rPr kumimoji="1" lang="zh-CN" altLang="en-US" sz="2800" dirty="0">
                <a:solidFill>
                  <a:srgbClr val="C00000"/>
                </a:solidFill>
                <a:latin typeface="Times New Roman" pitchFamily="18" charset="0"/>
                <a:ea typeface="微软雅黑" pitchFamily="34" charset="-122"/>
                <a:cs typeface="Times New Roman" pitchFamily="18" charset="0"/>
              </a:rPr>
              <a:t>价值与价格成正比例</a:t>
            </a:r>
            <a:r>
              <a:rPr kumimoji="1" lang="zh-CN" altLang="en-US" sz="2800" dirty="0" smtClean="0">
                <a:solidFill>
                  <a:srgbClr val="C00000"/>
                </a:solidFill>
                <a:latin typeface="Times New Roman" pitchFamily="18" charset="0"/>
                <a:ea typeface="微软雅黑" pitchFamily="34" charset="-122"/>
                <a:cs typeface="Times New Roman" pitchFamily="18" charset="0"/>
              </a:rPr>
              <a:t>关系</a:t>
            </a:r>
            <a:endParaRPr kumimoji="1" lang="zh-CN" altLang="en-US" sz="2800" dirty="0">
              <a:solidFill>
                <a:srgbClr val="C00000"/>
              </a:solidFill>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119405793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6021"/>
                                        </p:tgtEl>
                                        <p:attrNameLst>
                                          <p:attrName>style.visibility</p:attrName>
                                        </p:attrNameLst>
                                      </p:cBhvr>
                                      <p:to>
                                        <p:strVal val="visible"/>
                                      </p:to>
                                    </p:set>
                                    <p:animEffect transition="in" filter="fade">
                                      <p:cBhvr>
                                        <p:cTn id="11" dur="500"/>
                                        <p:tgtEl>
                                          <p:spTgt spid="86021"/>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6022"/>
                                        </p:tgtEl>
                                        <p:attrNameLst>
                                          <p:attrName>style.visibility</p:attrName>
                                        </p:attrNameLst>
                                      </p:cBhvr>
                                      <p:to>
                                        <p:strVal val="visible"/>
                                      </p:to>
                                    </p:set>
                                    <p:animEffect transition="in" filter="fade">
                                      <p:cBhvr>
                                        <p:cTn id="16" dur="500"/>
                                        <p:tgtEl>
                                          <p:spTgt spid="86022"/>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994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9951"/>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9953"/>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500" fill="hold"/>
                                        <p:tgtEl>
                                          <p:spTgt spid="4"/>
                                        </p:tgtEl>
                                        <p:attrNameLst>
                                          <p:attrName>ppt_x</p:attrName>
                                        </p:attrNameLst>
                                      </p:cBhvr>
                                      <p:tavLst>
                                        <p:tav tm="0">
                                          <p:val>
                                            <p:strVal val="#ppt_x"/>
                                          </p:val>
                                        </p:tav>
                                        <p:tav tm="100000">
                                          <p:val>
                                            <p:strVal val="#ppt_x"/>
                                          </p:val>
                                        </p:tav>
                                      </p:tavLst>
                                    </p:anim>
                                    <p:anim calcmode="lin" valueType="num">
                                      <p:cBhvr additive="base">
                                        <p:cTn id="4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21" grpId="0" animBg="1"/>
      <p:bldP spid="86022" grpId="0" animBg="1"/>
      <p:bldP spid="39948" grpId="0"/>
      <p:bldP spid="39951" grpId="0"/>
      <p:bldP spid="39952" grpId="0"/>
      <p:bldP spid="39953" grpId="0"/>
      <p:bldP spid="2" grpId="0" animBg="1"/>
      <p:bldP spid="3" grpId="0" animBg="1"/>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p:cNvSpPr>
          <p:nvPr>
            <p:ph type="title" idx="4294967295"/>
          </p:nvPr>
        </p:nvSpPr>
        <p:spPr>
          <a:xfrm>
            <a:off x="792485" y="572994"/>
            <a:ext cx="10606789" cy="1804988"/>
          </a:xfrm>
          <a:prstGeom prst="rect">
            <a:avLst/>
          </a:prstGeom>
        </p:spPr>
        <p:txBody>
          <a:bodyPr vert="horz" wrap="square" lIns="86411" tIns="43205" rIns="86411" bIns="43205" anchor="ctr"/>
          <a:lstStyle/>
          <a:p>
            <a:pPr algn="l">
              <a:lnSpc>
                <a:spcPct val="150000"/>
              </a:lnSpc>
            </a:pPr>
            <a:r>
              <a:rPr lang="zh-CN" altLang="en-US" sz="2400" dirty="0" smtClean="0">
                <a:latin typeface="Times New Roman" pitchFamily="18" charset="0"/>
                <a:ea typeface="微软雅黑" pitchFamily="34" charset="-122"/>
                <a:cs typeface="Times New Roman" pitchFamily="18" charset="0"/>
              </a:rPr>
              <a:t>聚焦</a:t>
            </a:r>
            <a:r>
              <a:rPr lang="zh-CN" altLang="en-US" sz="2400" dirty="0">
                <a:latin typeface="Times New Roman" pitchFamily="18" charset="0"/>
                <a:ea typeface="微软雅黑" pitchFamily="34" charset="-122"/>
                <a:cs typeface="Times New Roman" pitchFamily="18" charset="0"/>
              </a:rPr>
              <a:t>第一线：假设现在我区有三个养殖厂，甲厂饲养的蛋鸡需要</a:t>
            </a:r>
            <a:r>
              <a:rPr lang="en-US" altLang="zh-CN" sz="2400" dirty="0">
                <a:latin typeface="Times New Roman" pitchFamily="18" charset="0"/>
                <a:ea typeface="Times New Roman" pitchFamily="18" charset="0"/>
                <a:cs typeface="Times New Roman" pitchFamily="18" charset="0"/>
              </a:rPr>
              <a:t>7</a:t>
            </a:r>
            <a:r>
              <a:rPr lang="zh-CN" altLang="en-US" sz="2400" dirty="0">
                <a:latin typeface="Times New Roman" pitchFamily="18" charset="0"/>
                <a:ea typeface="微软雅黑" pitchFamily="34" charset="-122"/>
                <a:cs typeface="Times New Roman" pitchFamily="18" charset="0"/>
              </a:rPr>
              <a:t>个月产蛋，乙厂需要</a:t>
            </a:r>
            <a:r>
              <a:rPr lang="en-US" altLang="zh-CN" sz="2400" dirty="0">
                <a:latin typeface="Times New Roman" pitchFamily="18" charset="0"/>
                <a:ea typeface="Times New Roman" pitchFamily="18" charset="0"/>
                <a:cs typeface="Times New Roman" pitchFamily="18" charset="0"/>
              </a:rPr>
              <a:t>6</a:t>
            </a:r>
            <a:r>
              <a:rPr lang="zh-CN" altLang="en-US" sz="2400" dirty="0">
                <a:latin typeface="Times New Roman" pitchFamily="18" charset="0"/>
                <a:ea typeface="微软雅黑" pitchFamily="34" charset="-122"/>
                <a:cs typeface="Times New Roman" pitchFamily="18" charset="0"/>
              </a:rPr>
              <a:t>个月，丙厂需要</a:t>
            </a:r>
            <a:r>
              <a:rPr lang="en-US" altLang="zh-CN" sz="2400" dirty="0">
                <a:latin typeface="Times New Roman" pitchFamily="18" charset="0"/>
                <a:ea typeface="Times New Roman" pitchFamily="18" charset="0"/>
                <a:cs typeface="Times New Roman" pitchFamily="18" charset="0"/>
              </a:rPr>
              <a:t>5</a:t>
            </a:r>
            <a:r>
              <a:rPr lang="zh-CN" altLang="en-US" sz="2400" dirty="0">
                <a:latin typeface="Times New Roman" pitchFamily="18" charset="0"/>
                <a:ea typeface="微软雅黑" pitchFamily="34" charset="-122"/>
                <a:cs typeface="Times New Roman" pitchFamily="18" charset="0"/>
              </a:rPr>
              <a:t>个月。而社会上大多数养殖场，生产周期是</a:t>
            </a:r>
            <a:r>
              <a:rPr lang="en-US" altLang="zh-CN" sz="2400" dirty="0">
                <a:latin typeface="Times New Roman" pitchFamily="18" charset="0"/>
                <a:ea typeface="Times New Roman" pitchFamily="18" charset="0"/>
                <a:cs typeface="Times New Roman" pitchFamily="18" charset="0"/>
              </a:rPr>
              <a:t>6</a:t>
            </a:r>
            <a:r>
              <a:rPr lang="zh-CN" altLang="en-US" sz="2400" dirty="0">
                <a:latin typeface="Times New Roman" pitchFamily="18" charset="0"/>
                <a:ea typeface="微软雅黑" pitchFamily="34" charset="-122"/>
                <a:cs typeface="Times New Roman" pitchFamily="18" charset="0"/>
              </a:rPr>
              <a:t>个月。那么鸡蛋的价值量按谁的劳动时间计算？为什么？他们之间竞争结果是什么？</a:t>
            </a:r>
          </a:p>
        </p:txBody>
      </p:sp>
      <p:graphicFrame>
        <p:nvGraphicFramePr>
          <p:cNvPr id="41008" name="Group 48"/>
          <p:cNvGraphicFramePr>
            <a:graphicFrameLocks noGrp="1"/>
          </p:cNvGraphicFramePr>
          <p:nvPr>
            <p:ph type="tbl" idx="4294967295"/>
            <p:extLst>
              <p:ext uri="{D42A27DB-BD31-4B8C-83A1-F6EECF244321}">
                <p14:modId xmlns:p14="http://schemas.microsoft.com/office/powerpoint/2010/main" val="1785747038"/>
              </p:ext>
            </p:extLst>
          </p:nvPr>
        </p:nvGraphicFramePr>
        <p:xfrm>
          <a:off x="864493" y="2355552"/>
          <a:ext cx="9865096" cy="3260799"/>
        </p:xfrm>
        <a:graphic>
          <a:graphicData uri="http://schemas.openxmlformats.org/drawingml/2006/table">
            <a:tbl>
              <a:tblPr/>
              <a:tblGrid>
                <a:gridCol w="1047389"/>
                <a:gridCol w="1987558"/>
                <a:gridCol w="2573263"/>
                <a:gridCol w="1157008"/>
                <a:gridCol w="3099878"/>
              </a:tblGrid>
              <a:tr h="956736">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1900" b="0" i="0" u="none" strike="noStrike" cap="none" normalizeH="0" baseline="0" dirty="0" smtClean="0">
                        <a:ln>
                          <a:noFill/>
                        </a:ln>
                        <a:solidFill>
                          <a:srgbClr val="000000"/>
                        </a:solidFill>
                        <a:effectLst/>
                        <a:latin typeface="Arial" panose="020B0604020202020204" pitchFamily="34" charset="0"/>
                        <a:ea typeface="宋体" panose="02010600030101010101" pitchFamily="2" charset="-122"/>
                      </a:endParaRPr>
                    </a:p>
                  </a:txBody>
                  <a:tcPr marL="86416" marR="86416" marT="43194" marB="4319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300" b="0" i="0" u="none" strike="noStrike" cap="none" normalizeH="0" baseline="0" dirty="0" smtClean="0">
                          <a:ln>
                            <a:noFill/>
                          </a:ln>
                          <a:solidFill>
                            <a:srgbClr val="000000"/>
                          </a:solidFill>
                          <a:effectLst/>
                          <a:latin typeface="微软雅黑" pitchFamily="34" charset="-122"/>
                          <a:ea typeface="微软雅黑" pitchFamily="34" charset="-122"/>
                        </a:rPr>
                        <a:t>个别劳动时间</a:t>
                      </a:r>
                    </a:p>
                  </a:txBody>
                  <a:tcPr marL="86416" marR="86416" marT="43194" marB="4319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300" b="0" i="0" u="none" strike="noStrike" cap="none" normalizeH="0" baseline="0" dirty="0" smtClean="0">
                          <a:ln>
                            <a:noFill/>
                          </a:ln>
                          <a:solidFill>
                            <a:srgbClr val="000000"/>
                          </a:solidFill>
                          <a:effectLst/>
                          <a:latin typeface="微软雅黑" pitchFamily="34" charset="-122"/>
                          <a:ea typeface="微软雅黑" pitchFamily="34" charset="-122"/>
                        </a:rPr>
                        <a:t>社会必要劳动时间</a:t>
                      </a:r>
                    </a:p>
                  </a:txBody>
                  <a:tcPr marL="86416" marR="86416" marT="43194" marB="4319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300" b="0" i="0" u="none" strike="noStrike" cap="none" normalizeH="0" baseline="0" dirty="0" smtClean="0">
                          <a:ln>
                            <a:noFill/>
                          </a:ln>
                          <a:solidFill>
                            <a:srgbClr val="000000"/>
                          </a:solidFill>
                          <a:effectLst/>
                          <a:latin typeface="微软雅黑" pitchFamily="34" charset="-122"/>
                          <a:ea typeface="微软雅黑" pitchFamily="34" charset="-122"/>
                        </a:rPr>
                        <a:t>价值量</a:t>
                      </a:r>
                    </a:p>
                  </a:txBody>
                  <a:tcPr marL="86416" marR="86416" marT="43194" marB="4319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300" b="0" i="0" u="none" strike="noStrike" cap="none" normalizeH="0" baseline="0" dirty="0" smtClean="0">
                          <a:ln>
                            <a:noFill/>
                          </a:ln>
                          <a:solidFill>
                            <a:srgbClr val="000000"/>
                          </a:solidFill>
                          <a:effectLst/>
                          <a:latin typeface="微软雅黑" pitchFamily="34" charset="-122"/>
                          <a:ea typeface="微软雅黑" pitchFamily="34" charset="-122"/>
                        </a:rPr>
                        <a:t>竞争结果</a:t>
                      </a:r>
                    </a:p>
                  </a:txBody>
                  <a:tcPr marL="86416" marR="86416" marT="43194" marB="4319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8021">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300" b="0" i="0" u="none" strike="noStrike" cap="none" normalizeH="0" baseline="0" dirty="0" smtClean="0">
                          <a:ln>
                            <a:noFill/>
                          </a:ln>
                          <a:solidFill>
                            <a:srgbClr val="000000"/>
                          </a:solidFill>
                          <a:effectLst/>
                          <a:latin typeface="微软雅黑" pitchFamily="34" charset="-122"/>
                          <a:ea typeface="微软雅黑" pitchFamily="34" charset="-122"/>
                        </a:rPr>
                        <a:t>甲厂</a:t>
                      </a:r>
                    </a:p>
                  </a:txBody>
                  <a:tcPr marL="86416" marR="86416" marT="43194" marB="4319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en-US" altLang="zh-CN" sz="23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7</a:t>
                      </a:r>
                      <a:endParaRPr kumimoji="0" lang="zh-CN" altLang="en-US" sz="2300" b="0" i="0" u="none" strike="noStrike" cap="none" normalizeH="0" baseline="0" dirty="0" smtClean="0">
                        <a:ln>
                          <a:noFill/>
                        </a:ln>
                        <a:solidFill>
                          <a:srgbClr val="000000"/>
                        </a:solidFill>
                        <a:effectLst/>
                        <a:latin typeface="Times New Roman" pitchFamily="18" charset="0"/>
                        <a:ea typeface="黑体" panose="02010609060101010101" pitchFamily="49" charset="-122"/>
                        <a:cs typeface="Times New Roman" pitchFamily="18" charset="0"/>
                      </a:endParaRPr>
                    </a:p>
                  </a:txBody>
                  <a:tcPr marL="86416" marR="86416" marT="43194" marB="4319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en-US" altLang="zh-CN" sz="23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6</a:t>
                      </a:r>
                      <a:endParaRPr kumimoji="0" lang="zh-CN" altLang="en-US" sz="2300" b="0" i="0" u="none" strike="noStrike" cap="none" normalizeH="0" baseline="0" dirty="0" smtClean="0">
                        <a:ln>
                          <a:noFill/>
                        </a:ln>
                        <a:solidFill>
                          <a:srgbClr val="000000"/>
                        </a:solidFill>
                        <a:effectLst/>
                        <a:latin typeface="Times New Roman" pitchFamily="18" charset="0"/>
                        <a:ea typeface="黑体" panose="02010609060101010101" pitchFamily="49" charset="-122"/>
                        <a:cs typeface="Times New Roman" pitchFamily="18" charset="0"/>
                      </a:endParaRPr>
                    </a:p>
                  </a:txBody>
                  <a:tcPr marL="86416" marR="86416" marT="43194" marB="4319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en-US" altLang="zh-CN" sz="23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6</a:t>
                      </a:r>
                      <a:endParaRPr kumimoji="0" lang="zh-CN" altLang="en-US" sz="2300" b="0" i="0" u="none" strike="noStrike" cap="none" normalizeH="0" baseline="0" dirty="0" smtClean="0">
                        <a:ln>
                          <a:noFill/>
                        </a:ln>
                        <a:solidFill>
                          <a:srgbClr val="000000"/>
                        </a:solidFill>
                        <a:effectLst/>
                        <a:latin typeface="Times New Roman" pitchFamily="18" charset="0"/>
                        <a:ea typeface="黑体" panose="02010609060101010101" pitchFamily="49" charset="-122"/>
                        <a:cs typeface="Times New Roman" pitchFamily="18" charset="0"/>
                      </a:endParaRPr>
                    </a:p>
                  </a:txBody>
                  <a:tcPr marL="86416" marR="86416" marT="43194" marB="4319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2300" b="1" i="0" u="none" strike="noStrike" cap="none" normalizeH="0" baseline="0" dirty="0" smtClean="0">
                        <a:ln>
                          <a:noFill/>
                        </a:ln>
                        <a:solidFill>
                          <a:srgbClr val="000000"/>
                        </a:solidFill>
                        <a:effectLst/>
                        <a:latin typeface="黑体" panose="02010609060101010101" pitchFamily="49" charset="-122"/>
                        <a:ea typeface="黑体" panose="02010609060101010101" pitchFamily="49" charset="-122"/>
                      </a:endParaRPr>
                    </a:p>
                  </a:txBody>
                  <a:tcPr marL="86416" marR="86416" marT="43194" marB="4319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8821">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300" b="0" i="0" u="none" strike="noStrike" cap="none" normalizeH="0" baseline="0" dirty="0" smtClean="0">
                          <a:ln>
                            <a:noFill/>
                          </a:ln>
                          <a:solidFill>
                            <a:srgbClr val="000000"/>
                          </a:solidFill>
                          <a:effectLst/>
                          <a:latin typeface="微软雅黑" pitchFamily="34" charset="-122"/>
                          <a:ea typeface="微软雅黑" pitchFamily="34" charset="-122"/>
                        </a:rPr>
                        <a:t>乙厂</a:t>
                      </a:r>
                    </a:p>
                  </a:txBody>
                  <a:tcPr marL="86416" marR="86416" marT="43194" marB="4319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en-US" altLang="zh-CN" sz="23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6</a:t>
                      </a:r>
                      <a:endParaRPr kumimoji="0" lang="zh-CN" altLang="en-US" sz="2300" b="0" i="0" u="none" strike="noStrike" cap="none" normalizeH="0" baseline="0" dirty="0" smtClean="0">
                        <a:ln>
                          <a:noFill/>
                        </a:ln>
                        <a:solidFill>
                          <a:srgbClr val="000000"/>
                        </a:solidFill>
                        <a:effectLst/>
                        <a:latin typeface="Times New Roman" pitchFamily="18" charset="0"/>
                        <a:ea typeface="黑体" panose="02010609060101010101" pitchFamily="49" charset="-122"/>
                        <a:cs typeface="Times New Roman" pitchFamily="18" charset="0"/>
                      </a:endParaRPr>
                    </a:p>
                  </a:txBody>
                  <a:tcPr marL="86416" marR="86416" marT="43194" marB="4319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en-US" altLang="zh-CN" sz="23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6</a:t>
                      </a:r>
                      <a:endParaRPr kumimoji="0" lang="zh-CN" altLang="en-US" sz="2300" b="0" i="0" u="none" strike="noStrike" cap="none" normalizeH="0" baseline="0" dirty="0" smtClean="0">
                        <a:ln>
                          <a:noFill/>
                        </a:ln>
                        <a:solidFill>
                          <a:srgbClr val="000000"/>
                        </a:solidFill>
                        <a:effectLst/>
                        <a:latin typeface="Times New Roman" pitchFamily="18" charset="0"/>
                        <a:ea typeface="黑体" panose="02010609060101010101" pitchFamily="49" charset="-122"/>
                        <a:cs typeface="Times New Roman" pitchFamily="18" charset="0"/>
                      </a:endParaRPr>
                    </a:p>
                  </a:txBody>
                  <a:tcPr marL="86416" marR="86416" marT="43194" marB="4319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en-US" altLang="zh-CN" sz="23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6</a:t>
                      </a:r>
                      <a:endParaRPr kumimoji="0" lang="zh-CN" altLang="en-US" sz="2300" b="0" i="0" u="none" strike="noStrike" cap="none" normalizeH="0" baseline="0" dirty="0" smtClean="0">
                        <a:ln>
                          <a:noFill/>
                        </a:ln>
                        <a:solidFill>
                          <a:srgbClr val="000000"/>
                        </a:solidFill>
                        <a:effectLst/>
                        <a:latin typeface="Times New Roman" pitchFamily="18" charset="0"/>
                        <a:ea typeface="黑体" panose="02010609060101010101" pitchFamily="49" charset="-122"/>
                        <a:cs typeface="Times New Roman" pitchFamily="18" charset="0"/>
                      </a:endParaRPr>
                    </a:p>
                  </a:txBody>
                  <a:tcPr marL="86416" marR="86416" marT="43194" marB="4319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2300" b="1" i="0" u="none" strike="noStrike" cap="none" normalizeH="0" baseline="0" smtClean="0">
                        <a:ln>
                          <a:noFill/>
                        </a:ln>
                        <a:solidFill>
                          <a:srgbClr val="000000"/>
                        </a:solidFill>
                        <a:effectLst/>
                        <a:latin typeface="黑体" panose="02010609060101010101" pitchFamily="49" charset="-122"/>
                        <a:ea typeface="黑体" panose="02010609060101010101" pitchFamily="49" charset="-122"/>
                      </a:endParaRPr>
                    </a:p>
                  </a:txBody>
                  <a:tcPr marL="86416" marR="86416" marT="43194" marB="4319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7221">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zh-CN" altLang="en-US" sz="2300" b="0" i="0" u="none" strike="noStrike" cap="none" normalizeH="0" baseline="0" dirty="0" smtClean="0">
                          <a:ln>
                            <a:noFill/>
                          </a:ln>
                          <a:solidFill>
                            <a:srgbClr val="000000"/>
                          </a:solidFill>
                          <a:effectLst/>
                          <a:latin typeface="微软雅黑" pitchFamily="34" charset="-122"/>
                          <a:ea typeface="微软雅黑" pitchFamily="34" charset="-122"/>
                        </a:rPr>
                        <a:t>丙厂</a:t>
                      </a:r>
                    </a:p>
                  </a:txBody>
                  <a:tcPr marL="86416" marR="86416" marT="43194" marB="43194"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en-US" altLang="zh-CN" sz="2300" b="0" i="0" u="none" strike="noStrike" cap="none" normalizeH="0" baseline="0" smtClean="0">
                          <a:ln>
                            <a:noFill/>
                          </a:ln>
                          <a:solidFill>
                            <a:srgbClr val="000000"/>
                          </a:solidFill>
                          <a:effectLst/>
                          <a:latin typeface="Times New Roman" pitchFamily="18" charset="0"/>
                          <a:ea typeface="Times New Roman" pitchFamily="18" charset="0"/>
                          <a:cs typeface="Times New Roman" pitchFamily="18" charset="0"/>
                        </a:rPr>
                        <a:t>5</a:t>
                      </a:r>
                      <a:endParaRPr kumimoji="0" lang="zh-CN" altLang="en-US" sz="2300" b="0" i="0" u="none" strike="noStrike" cap="none" normalizeH="0" baseline="0" smtClean="0">
                        <a:ln>
                          <a:noFill/>
                        </a:ln>
                        <a:solidFill>
                          <a:srgbClr val="000000"/>
                        </a:solidFill>
                        <a:effectLst/>
                        <a:latin typeface="Times New Roman" pitchFamily="18" charset="0"/>
                        <a:ea typeface="黑体" panose="02010609060101010101" pitchFamily="49" charset="-122"/>
                        <a:cs typeface="Times New Roman" pitchFamily="18" charset="0"/>
                      </a:endParaRPr>
                    </a:p>
                  </a:txBody>
                  <a:tcPr marL="86416" marR="86416" marT="43194" marB="4319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en-US" altLang="zh-CN" sz="23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6</a:t>
                      </a:r>
                      <a:endParaRPr kumimoji="0" lang="zh-CN" altLang="en-US" sz="2300" b="0" i="0" u="none" strike="noStrike" cap="none" normalizeH="0" baseline="0" dirty="0" smtClean="0">
                        <a:ln>
                          <a:noFill/>
                        </a:ln>
                        <a:solidFill>
                          <a:srgbClr val="000000"/>
                        </a:solidFill>
                        <a:effectLst/>
                        <a:latin typeface="Times New Roman" pitchFamily="18" charset="0"/>
                        <a:ea typeface="黑体" panose="02010609060101010101" pitchFamily="49" charset="-122"/>
                        <a:cs typeface="Times New Roman" pitchFamily="18" charset="0"/>
                      </a:endParaRPr>
                    </a:p>
                  </a:txBody>
                  <a:tcPr marL="86416" marR="86416" marT="43194" marB="4319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r>
                        <a:rPr kumimoji="0" lang="en-US" altLang="zh-CN" sz="23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6</a:t>
                      </a:r>
                      <a:endParaRPr kumimoji="0" lang="zh-CN" altLang="en-US" sz="2300" b="0" i="0" u="none" strike="noStrike" cap="none" normalizeH="0" baseline="0" dirty="0" smtClean="0">
                        <a:ln>
                          <a:noFill/>
                        </a:ln>
                        <a:solidFill>
                          <a:srgbClr val="000000"/>
                        </a:solidFill>
                        <a:effectLst/>
                        <a:latin typeface="Times New Roman" pitchFamily="18" charset="0"/>
                        <a:ea typeface="黑体" panose="02010609060101010101" pitchFamily="49" charset="-122"/>
                        <a:cs typeface="Times New Roman" pitchFamily="18" charset="0"/>
                      </a:endParaRPr>
                    </a:p>
                  </a:txBody>
                  <a:tcPr marL="86416" marR="86416" marT="43194" marB="43194"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pPr>
                      <a:endParaRPr kumimoji="0" lang="zh-CN" altLang="en-US" sz="2300" b="1" i="0" u="none" strike="noStrike" cap="none" normalizeH="0" baseline="0" dirty="0" smtClean="0">
                        <a:ln>
                          <a:noFill/>
                        </a:ln>
                        <a:solidFill>
                          <a:srgbClr val="000000"/>
                        </a:solidFill>
                        <a:effectLst/>
                        <a:latin typeface="黑体" panose="02010609060101010101" pitchFamily="49" charset="-122"/>
                        <a:ea typeface="黑体" panose="02010609060101010101" pitchFamily="49" charset="-122"/>
                      </a:endParaRPr>
                    </a:p>
                  </a:txBody>
                  <a:tcPr marL="86416" marR="86416" marT="43194" marB="43194"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8227" name="Rectangle 36"/>
          <p:cNvSpPr>
            <a:spLocks noRot="1"/>
          </p:cNvSpPr>
          <p:nvPr/>
        </p:nvSpPr>
        <p:spPr>
          <a:xfrm>
            <a:off x="792485" y="107790"/>
            <a:ext cx="3867868" cy="612017"/>
          </a:xfrm>
          <a:prstGeom prst="rect">
            <a:avLst/>
          </a:prstGeom>
          <a:noFill/>
          <a:ln w="9525">
            <a:noFill/>
          </a:ln>
        </p:spPr>
        <p:txBody>
          <a:bodyPr lIns="115214" tIns="57607" rIns="115214" bIns="57607" anchor="ct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nSpc>
                <a:spcPct val="150000"/>
              </a:lnSpc>
              <a:spcBef>
                <a:spcPct val="0"/>
              </a:spcBef>
              <a:buNone/>
            </a:pPr>
            <a:r>
              <a:rPr lang="en-US" altLang="zh-CN" sz="2800" dirty="0">
                <a:solidFill>
                  <a:srgbClr val="2864E6"/>
                </a:solidFill>
                <a:latin typeface="Times New Roman" pitchFamily="18" charset="0"/>
                <a:ea typeface="Times New Roman" pitchFamily="18" charset="0"/>
                <a:cs typeface="Times New Roman" pitchFamily="18" charset="0"/>
              </a:rPr>
              <a:t>2</a:t>
            </a:r>
            <a:r>
              <a:rPr lang="zh-CN" altLang="en-US" sz="2800" dirty="0">
                <a:solidFill>
                  <a:srgbClr val="2864E6"/>
                </a:solidFill>
                <a:latin typeface="Times New Roman" pitchFamily="18" charset="0"/>
                <a:ea typeface="微软雅黑" pitchFamily="34" charset="-122"/>
                <a:cs typeface="Times New Roman" pitchFamily="18" charset="0"/>
              </a:rPr>
              <a:t>、价值量的决定因素</a:t>
            </a:r>
          </a:p>
        </p:txBody>
      </p:sp>
      <p:sp>
        <p:nvSpPr>
          <p:cNvPr id="8234" name="Text Box 43"/>
          <p:cNvSpPr txBox="1"/>
          <p:nvPr/>
        </p:nvSpPr>
        <p:spPr>
          <a:xfrm>
            <a:off x="6426177" y="561572"/>
            <a:ext cx="1243724" cy="670337"/>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endParaRPr lang="zh-CN" altLang="en-US" sz="2400" dirty="0">
              <a:latin typeface="Times New Roman" pitchFamily="18" charset="0"/>
              <a:ea typeface="微软雅黑" pitchFamily="34" charset="-122"/>
              <a:cs typeface="Times New Roman" pitchFamily="18" charset="0"/>
            </a:endParaRPr>
          </a:p>
        </p:txBody>
      </p:sp>
      <p:sp>
        <p:nvSpPr>
          <p:cNvPr id="41004" name="Text Box 44"/>
          <p:cNvSpPr txBox="1"/>
          <p:nvPr/>
        </p:nvSpPr>
        <p:spPr>
          <a:xfrm>
            <a:off x="7849269" y="3363664"/>
            <a:ext cx="2684609" cy="670337"/>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r>
              <a:rPr lang="zh-CN" altLang="en-US" sz="2400" dirty="0">
                <a:latin typeface="Times New Roman" pitchFamily="18" charset="0"/>
                <a:ea typeface="微软雅黑" pitchFamily="34" charset="-122"/>
                <a:cs typeface="Times New Roman" pitchFamily="18" charset="0"/>
              </a:rPr>
              <a:t>亏本</a:t>
            </a:r>
            <a:r>
              <a:rPr lang="zh-CN" altLang="en-US" sz="2400" dirty="0" smtClean="0">
                <a:latin typeface="Times New Roman" pitchFamily="18" charset="0"/>
                <a:ea typeface="微软雅黑" pitchFamily="34" charset="-122"/>
                <a:cs typeface="Times New Roman" pitchFamily="18" charset="0"/>
              </a:rPr>
              <a:t>，不利</a:t>
            </a:r>
            <a:r>
              <a:rPr lang="zh-CN" altLang="en-US" sz="2400" dirty="0">
                <a:latin typeface="Times New Roman" pitchFamily="18" charset="0"/>
                <a:ea typeface="微软雅黑" pitchFamily="34" charset="-122"/>
                <a:cs typeface="Times New Roman" pitchFamily="18" charset="0"/>
              </a:rPr>
              <a:t>地位</a:t>
            </a:r>
          </a:p>
        </p:txBody>
      </p:sp>
      <p:sp>
        <p:nvSpPr>
          <p:cNvPr id="41005" name="Text Box 45"/>
          <p:cNvSpPr txBox="1"/>
          <p:nvPr/>
        </p:nvSpPr>
        <p:spPr>
          <a:xfrm>
            <a:off x="7849269" y="4131359"/>
            <a:ext cx="1768819" cy="670337"/>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r>
              <a:rPr lang="zh-CN" altLang="en-US" sz="2400" dirty="0">
                <a:latin typeface="Times New Roman" pitchFamily="18" charset="0"/>
                <a:ea typeface="微软雅黑" pitchFamily="34" charset="-122"/>
                <a:cs typeface="Times New Roman" pitchFamily="18" charset="0"/>
              </a:rPr>
              <a:t>不赚不亏</a:t>
            </a:r>
          </a:p>
        </p:txBody>
      </p:sp>
      <p:sp>
        <p:nvSpPr>
          <p:cNvPr id="41006" name="Text Box 46"/>
          <p:cNvSpPr txBox="1"/>
          <p:nvPr/>
        </p:nvSpPr>
        <p:spPr>
          <a:xfrm>
            <a:off x="7849269" y="4875832"/>
            <a:ext cx="2592288" cy="670337"/>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buClr>
                <a:schemeClr val="hlink"/>
              </a:buClr>
              <a:buNone/>
            </a:pPr>
            <a:r>
              <a:rPr lang="zh-CN" altLang="en-US" sz="2400" dirty="0">
                <a:latin typeface="Times New Roman" pitchFamily="18" charset="0"/>
                <a:ea typeface="微软雅黑" pitchFamily="34" charset="-122"/>
                <a:cs typeface="Times New Roman" pitchFamily="18" charset="0"/>
              </a:rPr>
              <a:t>盈利</a:t>
            </a:r>
            <a:r>
              <a:rPr lang="zh-CN" altLang="en-US" sz="2400" dirty="0" smtClean="0">
                <a:latin typeface="Times New Roman" pitchFamily="18" charset="0"/>
                <a:ea typeface="微软雅黑" pitchFamily="34" charset="-122"/>
                <a:cs typeface="Times New Roman" pitchFamily="18" charset="0"/>
              </a:rPr>
              <a:t>，有利</a:t>
            </a:r>
            <a:r>
              <a:rPr lang="zh-CN" altLang="en-US" sz="2400" dirty="0">
                <a:latin typeface="Times New Roman" pitchFamily="18" charset="0"/>
                <a:ea typeface="微软雅黑" pitchFamily="34" charset="-122"/>
                <a:cs typeface="Times New Roman" pitchFamily="18" charset="0"/>
              </a:rPr>
              <a:t>地位</a:t>
            </a:r>
          </a:p>
        </p:txBody>
      </p:sp>
    </p:spTree>
    <p:extLst>
      <p:ext uri="{BB962C8B-B14F-4D97-AF65-F5344CB8AC3E}">
        <p14:creationId xmlns:p14="http://schemas.microsoft.com/office/powerpoint/2010/main" val="136496405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100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41004"/>
                                        </p:tgtEl>
                                        <p:attrNameLst>
                                          <p:attrName>style.visibility</p:attrName>
                                        </p:attrNameLst>
                                      </p:cBhvr>
                                      <p:to>
                                        <p:strVal val="visible"/>
                                      </p:to>
                                    </p:set>
                                    <p:anim calcmode="lin" valueType="num">
                                      <p:cBhvr additive="base">
                                        <p:cTn id="15" dur="500" fill="hold"/>
                                        <p:tgtEl>
                                          <p:spTgt spid="41004"/>
                                        </p:tgtEl>
                                        <p:attrNameLst>
                                          <p:attrName>ppt_x</p:attrName>
                                        </p:attrNameLst>
                                      </p:cBhvr>
                                      <p:tavLst>
                                        <p:tav tm="0">
                                          <p:val>
                                            <p:strVal val="#ppt_x"/>
                                          </p:val>
                                        </p:tav>
                                        <p:tav tm="100000">
                                          <p:val>
                                            <p:strVal val="#ppt_x"/>
                                          </p:val>
                                        </p:tav>
                                      </p:tavLst>
                                    </p:anim>
                                    <p:anim calcmode="lin" valueType="num">
                                      <p:cBhvr additive="base">
                                        <p:cTn id="16" dur="500" fill="hold"/>
                                        <p:tgtEl>
                                          <p:spTgt spid="41004"/>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1005"/>
                                        </p:tgtEl>
                                        <p:attrNameLst>
                                          <p:attrName>style.visibility</p:attrName>
                                        </p:attrNameLst>
                                      </p:cBhvr>
                                      <p:to>
                                        <p:strVal val="visible"/>
                                      </p:to>
                                    </p:set>
                                    <p:anim calcmode="lin" valueType="num">
                                      <p:cBhvr additive="base">
                                        <p:cTn id="21" dur="500" fill="hold"/>
                                        <p:tgtEl>
                                          <p:spTgt spid="41005"/>
                                        </p:tgtEl>
                                        <p:attrNameLst>
                                          <p:attrName>ppt_x</p:attrName>
                                        </p:attrNameLst>
                                      </p:cBhvr>
                                      <p:tavLst>
                                        <p:tav tm="0">
                                          <p:val>
                                            <p:strVal val="#ppt_x"/>
                                          </p:val>
                                        </p:tav>
                                        <p:tav tm="100000">
                                          <p:val>
                                            <p:strVal val="#ppt_x"/>
                                          </p:val>
                                        </p:tav>
                                      </p:tavLst>
                                    </p:anim>
                                    <p:anim calcmode="lin" valueType="num">
                                      <p:cBhvr additive="base">
                                        <p:cTn id="22" dur="500" fill="hold"/>
                                        <p:tgtEl>
                                          <p:spTgt spid="4100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1006"/>
                                        </p:tgtEl>
                                        <p:attrNameLst>
                                          <p:attrName>style.visibility</p:attrName>
                                        </p:attrNameLst>
                                      </p:cBhvr>
                                      <p:to>
                                        <p:strVal val="visible"/>
                                      </p:to>
                                    </p:set>
                                    <p:anim calcmode="lin" valueType="num">
                                      <p:cBhvr additive="base">
                                        <p:cTn id="27" dur="500" fill="hold"/>
                                        <p:tgtEl>
                                          <p:spTgt spid="41006"/>
                                        </p:tgtEl>
                                        <p:attrNameLst>
                                          <p:attrName>ppt_x</p:attrName>
                                        </p:attrNameLst>
                                      </p:cBhvr>
                                      <p:tavLst>
                                        <p:tav tm="0">
                                          <p:val>
                                            <p:strVal val="#ppt_x"/>
                                          </p:val>
                                        </p:tav>
                                        <p:tav tm="100000">
                                          <p:val>
                                            <p:strVal val="#ppt_x"/>
                                          </p:val>
                                        </p:tav>
                                      </p:tavLst>
                                    </p:anim>
                                    <p:anim calcmode="lin" valueType="num">
                                      <p:cBhvr additive="base">
                                        <p:cTn id="28" dur="500" fill="hold"/>
                                        <p:tgtEl>
                                          <p:spTgt spid="4100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41004" grpId="0"/>
      <p:bldP spid="41005" grpId="0"/>
      <p:bldP spid="4100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7"/>
          <p:cNvSpPr txBox="1"/>
          <p:nvPr/>
        </p:nvSpPr>
        <p:spPr>
          <a:xfrm>
            <a:off x="720477" y="215751"/>
            <a:ext cx="9865096" cy="2701662"/>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r>
              <a:rPr lang="zh-CN" altLang="en-US" sz="2800" dirty="0">
                <a:solidFill>
                  <a:srgbClr val="2864E6"/>
                </a:solidFill>
                <a:latin typeface="微软雅黑" pitchFamily="34" charset="-122"/>
                <a:ea typeface="微软雅黑" pitchFamily="34" charset="-122"/>
              </a:rPr>
              <a:t>结论</a:t>
            </a:r>
            <a:r>
              <a:rPr lang="zh-CN" altLang="en-US" sz="2800" dirty="0" smtClean="0">
                <a:solidFill>
                  <a:srgbClr val="2864E6"/>
                </a:solidFill>
                <a:latin typeface="微软雅黑" pitchFamily="34" charset="-122"/>
                <a:ea typeface="微软雅黑" pitchFamily="34" charset="-122"/>
              </a:rPr>
              <a:t>：商品</a:t>
            </a:r>
            <a:r>
              <a:rPr lang="zh-CN" altLang="en-US" sz="2800" dirty="0">
                <a:solidFill>
                  <a:srgbClr val="2864E6"/>
                </a:solidFill>
                <a:latin typeface="微软雅黑" pitchFamily="34" charset="-122"/>
                <a:ea typeface="微软雅黑" pitchFamily="34" charset="-122"/>
              </a:rPr>
              <a:t>的价值量由社会必要劳动时间决定。</a:t>
            </a:r>
          </a:p>
          <a:p>
            <a:pPr marL="0" indent="0" eaLnBrk="1" hangingPunct="1">
              <a:lnSpc>
                <a:spcPct val="150000"/>
              </a:lnSpc>
              <a:spcBef>
                <a:spcPct val="0"/>
              </a:spcBef>
              <a:buNone/>
            </a:pPr>
            <a:r>
              <a:rPr lang="zh-CN" altLang="en-US" sz="2800" dirty="0" smtClean="0">
                <a:solidFill>
                  <a:srgbClr val="2864E6"/>
                </a:solidFill>
                <a:latin typeface="微软雅黑" pitchFamily="34" charset="-122"/>
                <a:ea typeface="微软雅黑" pitchFamily="34" charset="-122"/>
              </a:rPr>
              <a:t>社会必要劳动</a:t>
            </a:r>
            <a:r>
              <a:rPr lang="zh-CN" altLang="en-US" sz="2800" dirty="0">
                <a:solidFill>
                  <a:srgbClr val="2864E6"/>
                </a:solidFill>
                <a:latin typeface="微软雅黑" pitchFamily="34" charset="-122"/>
                <a:ea typeface="微软雅黑" pitchFamily="34" charset="-122"/>
              </a:rPr>
              <a:t>时间对商品生产者有着重要的意义：</a:t>
            </a:r>
          </a:p>
          <a:p>
            <a:pPr marL="0" indent="0" eaLnBrk="1" hangingPunct="1">
              <a:lnSpc>
                <a:spcPct val="150000"/>
              </a:lnSpc>
              <a:spcBef>
                <a:spcPct val="0"/>
              </a:spcBef>
              <a:buNone/>
            </a:pPr>
            <a:r>
              <a:rPr lang="zh-CN" altLang="en-US" sz="2800" dirty="0">
                <a:solidFill>
                  <a:srgbClr val="2864E6"/>
                </a:solidFill>
                <a:latin typeface="微软雅黑" pitchFamily="34" charset="-122"/>
                <a:ea typeface="微软雅黑" pitchFamily="34" charset="-122"/>
              </a:rPr>
              <a:t>商品生产者必须缩短个别劳动时间，提高劳动生产率，才能在市场竞争中处于有利</a:t>
            </a:r>
            <a:r>
              <a:rPr lang="zh-CN" altLang="en-US" sz="2800" dirty="0" smtClean="0">
                <a:solidFill>
                  <a:srgbClr val="2864E6"/>
                </a:solidFill>
                <a:latin typeface="微软雅黑" pitchFamily="34" charset="-122"/>
                <a:ea typeface="微软雅黑" pitchFamily="34" charset="-122"/>
              </a:rPr>
              <a:t>地位。</a:t>
            </a:r>
            <a:endParaRPr lang="en-US" altLang="zh-CN" sz="2800" dirty="0">
              <a:solidFill>
                <a:srgbClr val="2864E6"/>
              </a:solidFill>
              <a:latin typeface="微软雅黑" pitchFamily="34" charset="-122"/>
              <a:ea typeface="微软雅黑" pitchFamily="34" charset="-122"/>
            </a:endParaRPr>
          </a:p>
        </p:txBody>
      </p:sp>
      <p:sp>
        <p:nvSpPr>
          <p:cNvPr id="29" name="Text Box 6"/>
          <p:cNvSpPr txBox="1">
            <a:spLocks noChangeArrowheads="1"/>
          </p:cNvSpPr>
          <p:nvPr/>
        </p:nvSpPr>
        <p:spPr bwMode="auto">
          <a:xfrm>
            <a:off x="893137" y="2952055"/>
            <a:ext cx="2851676" cy="523220"/>
          </a:xfrm>
          <a:prstGeom prst="rect">
            <a:avLst/>
          </a:prstGeom>
          <a:solidFill>
            <a:srgbClr val="FFFF00"/>
          </a:solidFill>
          <a:ln w="12700">
            <a:solidFill>
              <a:schemeClr val="tx1"/>
            </a:solidFill>
          </a:ln>
        </p:spPr>
        <p:txBody>
          <a:bodyPr wrap="square">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r>
              <a:rPr lang="zh-CN" altLang="en-US" sz="2800" dirty="0">
                <a:latin typeface="微软雅黑" pitchFamily="34" charset="-122"/>
                <a:ea typeface="微软雅黑" pitchFamily="34" charset="-122"/>
              </a:rPr>
              <a:t>价值由劳动形成</a:t>
            </a:r>
          </a:p>
        </p:txBody>
      </p:sp>
      <p:sp>
        <p:nvSpPr>
          <p:cNvPr id="30" name="Text Box 7"/>
          <p:cNvSpPr txBox="1">
            <a:spLocks noChangeArrowheads="1"/>
          </p:cNvSpPr>
          <p:nvPr/>
        </p:nvSpPr>
        <p:spPr bwMode="auto">
          <a:xfrm>
            <a:off x="4824933" y="3012145"/>
            <a:ext cx="4392613" cy="523220"/>
          </a:xfrm>
          <a:prstGeom prst="rect">
            <a:avLst/>
          </a:prstGeom>
          <a:solidFill>
            <a:srgbClr val="FFFF00"/>
          </a:solidFill>
          <a:ln w="12700">
            <a:solidFill>
              <a:schemeClr val="tx1"/>
            </a:solidFill>
          </a:ln>
        </p:spPr>
        <p:txBody>
          <a:bodyPr>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r>
              <a:rPr lang="zh-CN" altLang="en-US" sz="2800" dirty="0">
                <a:latin typeface="微软雅黑" pitchFamily="34" charset="-122"/>
                <a:ea typeface="微软雅黑" pitchFamily="34" charset="-122"/>
              </a:rPr>
              <a:t>价值量由劳动量来衡量</a:t>
            </a:r>
          </a:p>
        </p:txBody>
      </p:sp>
      <p:sp>
        <p:nvSpPr>
          <p:cNvPr id="31" name="Text Box 8"/>
          <p:cNvSpPr txBox="1">
            <a:spLocks noChangeArrowheads="1"/>
          </p:cNvSpPr>
          <p:nvPr/>
        </p:nvSpPr>
        <p:spPr bwMode="auto">
          <a:xfrm>
            <a:off x="5256981" y="4068616"/>
            <a:ext cx="4824536" cy="523220"/>
          </a:xfrm>
          <a:prstGeom prst="rect">
            <a:avLst/>
          </a:prstGeom>
          <a:solidFill>
            <a:srgbClr val="FFFF00"/>
          </a:solidFill>
          <a:ln w="12700">
            <a:solidFill>
              <a:srgbClr val="2864E6"/>
            </a:solidFill>
          </a:ln>
        </p:spPr>
        <p:txBody>
          <a:bodyPr wrap="square">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r>
              <a:rPr lang="zh-CN" altLang="en-US" sz="2800" dirty="0">
                <a:latin typeface="微软雅黑" pitchFamily="34" charset="-122"/>
                <a:ea typeface="微软雅黑" pitchFamily="34" charset="-122"/>
              </a:rPr>
              <a:t>劳动量的天然尺度是劳动时间</a:t>
            </a:r>
          </a:p>
        </p:txBody>
      </p:sp>
      <p:sp>
        <p:nvSpPr>
          <p:cNvPr id="32" name="AutoShape 9"/>
          <p:cNvSpPr>
            <a:spLocks noChangeArrowheads="1"/>
          </p:cNvSpPr>
          <p:nvPr/>
        </p:nvSpPr>
        <p:spPr bwMode="auto">
          <a:xfrm>
            <a:off x="3805234" y="3043475"/>
            <a:ext cx="762000" cy="431800"/>
          </a:xfrm>
          <a:prstGeom prst="rightArrow">
            <a:avLst>
              <a:gd name="adj1" fmla="val 50000"/>
              <a:gd name="adj2" fmla="val 44109"/>
            </a:avLst>
          </a:prstGeom>
          <a:solidFill>
            <a:srgbClr val="0070C0"/>
          </a:solidFill>
          <a:ln w="12700">
            <a:solidFill>
              <a:schemeClr val="tx1"/>
            </a:solidFill>
            <a:miter lim="800000"/>
            <a:headEnd/>
            <a:tailEnd/>
          </a:ln>
        </p:spPr>
        <p:txBody>
          <a:bodyPr wrap="none" anchor="ctr"/>
          <a:lstStyle/>
          <a:p>
            <a:endParaRPr lang="zh-CN" altLang="en-US" sz="2800">
              <a:latin typeface="微软雅黑" pitchFamily="34" charset="-122"/>
              <a:ea typeface="微软雅黑" pitchFamily="34" charset="-122"/>
            </a:endParaRPr>
          </a:p>
        </p:txBody>
      </p:sp>
      <p:sp>
        <p:nvSpPr>
          <p:cNvPr id="33" name="AutoShape 10"/>
          <p:cNvSpPr>
            <a:spLocks noChangeArrowheads="1"/>
          </p:cNvSpPr>
          <p:nvPr/>
        </p:nvSpPr>
        <p:spPr bwMode="auto">
          <a:xfrm>
            <a:off x="6697141" y="3475275"/>
            <a:ext cx="433388" cy="576262"/>
          </a:xfrm>
          <a:prstGeom prst="downArrow">
            <a:avLst>
              <a:gd name="adj1" fmla="val 50000"/>
              <a:gd name="adj2" fmla="val 33236"/>
            </a:avLst>
          </a:prstGeom>
          <a:solidFill>
            <a:srgbClr val="2864E6"/>
          </a:solidFill>
          <a:ln w="12700">
            <a:solidFill>
              <a:schemeClr val="tx1"/>
            </a:solidFill>
            <a:miter lim="800000"/>
            <a:headEnd/>
            <a:tailEnd/>
          </a:ln>
        </p:spPr>
        <p:txBody>
          <a:bodyPr vert="eaVert" wrap="none" anchor="ctr"/>
          <a:lstStyle/>
          <a:p>
            <a:endParaRPr lang="zh-CN" altLang="en-US" sz="2800">
              <a:latin typeface="微软雅黑" pitchFamily="34" charset="-122"/>
              <a:ea typeface="微软雅黑" pitchFamily="34" charset="-122"/>
            </a:endParaRPr>
          </a:p>
        </p:txBody>
      </p:sp>
      <p:sp>
        <p:nvSpPr>
          <p:cNvPr id="34" name="AutoShape 11"/>
          <p:cNvSpPr>
            <a:spLocks noChangeArrowheads="1"/>
          </p:cNvSpPr>
          <p:nvPr/>
        </p:nvSpPr>
        <p:spPr bwMode="auto">
          <a:xfrm>
            <a:off x="5651500" y="4652963"/>
            <a:ext cx="601663" cy="673100"/>
          </a:xfrm>
          <a:prstGeom prst="downArrow">
            <a:avLst>
              <a:gd name="adj1" fmla="val 50000"/>
              <a:gd name="adj2" fmla="val 27963"/>
            </a:avLst>
          </a:prstGeom>
          <a:solidFill>
            <a:srgbClr val="2864E6"/>
          </a:solidFill>
          <a:ln w="12700">
            <a:solidFill>
              <a:schemeClr val="tx1"/>
            </a:solidFill>
            <a:miter lim="800000"/>
            <a:headEnd/>
            <a:tailEnd/>
          </a:ln>
        </p:spPr>
        <p:txBody>
          <a:bodyPr vert="eaVert" wrap="none" anchor="ctr"/>
          <a:lstStyle/>
          <a:p>
            <a:endParaRPr lang="zh-CN" altLang="en-US" sz="2800">
              <a:latin typeface="微软雅黑" pitchFamily="34" charset="-122"/>
              <a:ea typeface="微软雅黑" pitchFamily="34" charset="-122"/>
            </a:endParaRPr>
          </a:p>
        </p:txBody>
      </p:sp>
      <p:sp>
        <p:nvSpPr>
          <p:cNvPr id="35" name="Rectangle 12"/>
          <p:cNvSpPr>
            <a:spLocks noChangeArrowheads="1"/>
          </p:cNvSpPr>
          <p:nvPr/>
        </p:nvSpPr>
        <p:spPr bwMode="auto">
          <a:xfrm>
            <a:off x="4608909" y="5435381"/>
            <a:ext cx="3673475" cy="523220"/>
          </a:xfrm>
          <a:prstGeom prst="rect">
            <a:avLst/>
          </a:prstGeom>
          <a:solidFill>
            <a:srgbClr val="FFFF00"/>
          </a:solidFill>
          <a:ln w="12700">
            <a:solidFill>
              <a:srgbClr val="2864E6"/>
            </a:solidFill>
          </a:ln>
        </p:spPr>
        <p:txBody>
          <a:bodyPr>
            <a:spAutoFit/>
          </a:bodyPr>
          <a:lstStyle/>
          <a:p>
            <a:r>
              <a:rPr lang="zh-CN" altLang="en-US" sz="2800" dirty="0">
                <a:latin typeface="微软雅黑" pitchFamily="34" charset="-122"/>
                <a:ea typeface="微软雅黑" pitchFamily="34" charset="-122"/>
              </a:rPr>
              <a:t>社会必要劳动时间</a:t>
            </a:r>
          </a:p>
        </p:txBody>
      </p:sp>
      <p:sp>
        <p:nvSpPr>
          <p:cNvPr id="36" name="Rectangle 14"/>
          <p:cNvSpPr>
            <a:spLocks noChangeArrowheads="1"/>
          </p:cNvSpPr>
          <p:nvPr/>
        </p:nvSpPr>
        <p:spPr bwMode="auto">
          <a:xfrm>
            <a:off x="932523" y="4051537"/>
            <a:ext cx="2484437" cy="523220"/>
          </a:xfrm>
          <a:prstGeom prst="rect">
            <a:avLst/>
          </a:prstGeom>
          <a:solidFill>
            <a:srgbClr val="FFFF00"/>
          </a:solidFill>
          <a:ln w="12700">
            <a:solidFill>
              <a:schemeClr val="tx1"/>
            </a:solidFill>
          </a:ln>
        </p:spPr>
        <p:txBody>
          <a:bodyPr>
            <a:spAutoFit/>
          </a:bodyPr>
          <a:lstStyle/>
          <a:p>
            <a:r>
              <a:rPr lang="zh-CN" altLang="en-US" sz="2800" dirty="0">
                <a:latin typeface="微软雅黑" pitchFamily="34" charset="-122"/>
                <a:ea typeface="微软雅黑" pitchFamily="34" charset="-122"/>
              </a:rPr>
              <a:t>个别劳动时间</a:t>
            </a:r>
          </a:p>
        </p:txBody>
      </p:sp>
      <p:sp>
        <p:nvSpPr>
          <p:cNvPr id="37" name="Text Box 15"/>
          <p:cNvSpPr txBox="1">
            <a:spLocks noChangeArrowheads="1"/>
          </p:cNvSpPr>
          <p:nvPr/>
        </p:nvSpPr>
        <p:spPr bwMode="auto">
          <a:xfrm>
            <a:off x="3498576" y="4992469"/>
            <a:ext cx="936625" cy="519113"/>
          </a:xfrm>
          <a:prstGeom prst="rect">
            <a:avLst/>
          </a:prstGeom>
          <a:noFill/>
          <a:ln w="12700">
            <a:noFill/>
          </a:ln>
        </p:spPr>
        <p:txBody>
          <a:bodyPr>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r>
              <a:rPr lang="zh-CN" altLang="en-US" sz="2800" dirty="0">
                <a:latin typeface="微软雅黑" pitchFamily="34" charset="-122"/>
                <a:ea typeface="微软雅黑" pitchFamily="34" charset="-122"/>
              </a:rPr>
              <a:t>决定</a:t>
            </a:r>
          </a:p>
        </p:txBody>
      </p:sp>
      <p:sp>
        <p:nvSpPr>
          <p:cNvPr id="38" name="AutoShape 16"/>
          <p:cNvSpPr>
            <a:spLocks noChangeArrowheads="1"/>
          </p:cNvSpPr>
          <p:nvPr/>
        </p:nvSpPr>
        <p:spPr bwMode="auto">
          <a:xfrm>
            <a:off x="3254622" y="5589041"/>
            <a:ext cx="1192212" cy="215900"/>
          </a:xfrm>
          <a:prstGeom prst="leftArrow">
            <a:avLst>
              <a:gd name="adj1" fmla="val 50000"/>
              <a:gd name="adj2" fmla="val 138026"/>
            </a:avLst>
          </a:prstGeom>
          <a:solidFill>
            <a:srgbClr val="2864E6"/>
          </a:solidFill>
          <a:ln w="12700">
            <a:solidFill>
              <a:schemeClr val="tx1"/>
            </a:solidFill>
            <a:miter lim="800000"/>
            <a:headEnd/>
            <a:tailEnd/>
          </a:ln>
        </p:spPr>
        <p:txBody>
          <a:bodyPr wrap="none" anchor="ctr"/>
          <a:lstStyle/>
          <a:p>
            <a:endParaRPr lang="zh-CN" altLang="en-US" sz="2800">
              <a:latin typeface="微软雅黑" pitchFamily="34" charset="-122"/>
              <a:ea typeface="微软雅黑" pitchFamily="34" charset="-122"/>
            </a:endParaRPr>
          </a:p>
        </p:txBody>
      </p:sp>
      <p:sp>
        <p:nvSpPr>
          <p:cNvPr id="39" name="Text Box 17"/>
          <p:cNvSpPr txBox="1">
            <a:spLocks noChangeArrowheads="1"/>
          </p:cNvSpPr>
          <p:nvPr/>
        </p:nvSpPr>
        <p:spPr bwMode="auto">
          <a:xfrm>
            <a:off x="1274593" y="5573988"/>
            <a:ext cx="1980029" cy="523220"/>
          </a:xfrm>
          <a:prstGeom prst="rect">
            <a:avLst/>
          </a:prstGeom>
          <a:solidFill>
            <a:srgbClr val="FFFF00"/>
          </a:solidFill>
          <a:ln w="12700">
            <a:solidFill>
              <a:srgbClr val="2864E6"/>
            </a:solidFill>
          </a:ln>
        </p:spPr>
        <p:txBody>
          <a:bodyPr wrap="none">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r>
              <a:rPr lang="zh-CN" altLang="en-US" sz="2800" dirty="0">
                <a:latin typeface="微软雅黑" pitchFamily="34" charset="-122"/>
                <a:ea typeface="微软雅黑" pitchFamily="34" charset="-122"/>
              </a:rPr>
              <a:t>商品价值量</a:t>
            </a:r>
          </a:p>
        </p:txBody>
      </p:sp>
      <p:sp>
        <p:nvSpPr>
          <p:cNvPr id="40" name="AutoShape 18"/>
          <p:cNvSpPr>
            <a:spLocks noChangeArrowheads="1"/>
          </p:cNvSpPr>
          <p:nvPr/>
        </p:nvSpPr>
        <p:spPr bwMode="auto">
          <a:xfrm>
            <a:off x="1853939" y="4544466"/>
            <a:ext cx="469379" cy="1152525"/>
          </a:xfrm>
          <a:prstGeom prst="downArrow">
            <a:avLst>
              <a:gd name="adj1" fmla="val 50000"/>
              <a:gd name="adj2" fmla="val 99707"/>
            </a:avLst>
          </a:prstGeom>
          <a:solidFill>
            <a:srgbClr val="2864E6"/>
          </a:solidFill>
          <a:ln w="12700">
            <a:solidFill>
              <a:schemeClr val="tx1"/>
            </a:solidFill>
            <a:miter lim="800000"/>
            <a:headEnd/>
            <a:tailEnd/>
          </a:ln>
        </p:spPr>
        <p:txBody>
          <a:bodyPr vert="eaVert" wrap="none" anchor="ctr"/>
          <a:lstStyle/>
          <a:p>
            <a:endParaRPr lang="zh-CN" altLang="en-US" sz="2800">
              <a:latin typeface="微软雅黑" pitchFamily="34" charset="-122"/>
              <a:ea typeface="微软雅黑" pitchFamily="34" charset="-122"/>
            </a:endParaRPr>
          </a:p>
        </p:txBody>
      </p:sp>
      <p:sp>
        <p:nvSpPr>
          <p:cNvPr id="41" name="Text Box 19"/>
          <p:cNvSpPr txBox="1">
            <a:spLocks noChangeArrowheads="1"/>
          </p:cNvSpPr>
          <p:nvPr/>
        </p:nvSpPr>
        <p:spPr bwMode="auto">
          <a:xfrm>
            <a:off x="1008509" y="4695497"/>
            <a:ext cx="936625" cy="519113"/>
          </a:xfrm>
          <a:prstGeom prst="rect">
            <a:avLst/>
          </a:prstGeom>
          <a:noFill/>
          <a:ln w="12700">
            <a:noFill/>
          </a:ln>
        </p:spPr>
        <p:txBody>
          <a:bodyPr>
            <a:spAutoFit/>
          </a:bodyPr>
          <a:lstStyle>
            <a:lvl1pPr eaLnBrk="0" hangingPunct="0">
              <a:defRPr sz="2400">
                <a:solidFill>
                  <a:schemeClr val="tx1"/>
                </a:solidFill>
                <a:latin typeface="Times New Roman" pitchFamily="18" charset="0"/>
                <a:ea typeface="宋体" pitchFamily="2" charset="-122"/>
              </a:defRPr>
            </a:lvl1pPr>
            <a:lvl2pPr eaLnBrk="0" hangingPunct="0">
              <a:defRPr sz="2400">
                <a:solidFill>
                  <a:schemeClr val="tx1"/>
                </a:solidFill>
                <a:latin typeface="Times New Roman" pitchFamily="18" charset="0"/>
                <a:ea typeface="宋体" pitchFamily="2" charset="-122"/>
              </a:defRPr>
            </a:lvl2pPr>
            <a:lvl3pPr eaLnBrk="0" hangingPunct="0">
              <a:defRPr sz="2400">
                <a:solidFill>
                  <a:schemeClr val="tx1"/>
                </a:solidFill>
                <a:latin typeface="Times New Roman" pitchFamily="18" charset="0"/>
                <a:ea typeface="宋体" pitchFamily="2" charset="-122"/>
              </a:defRPr>
            </a:lvl3pPr>
            <a:lvl4pPr eaLnBrk="0" hangingPunct="0">
              <a:defRPr sz="2400">
                <a:solidFill>
                  <a:schemeClr val="tx1"/>
                </a:solidFill>
                <a:latin typeface="Times New Roman" pitchFamily="18" charset="0"/>
                <a:ea typeface="宋体" pitchFamily="2" charset="-122"/>
              </a:defRPr>
            </a:lvl4pPr>
            <a:lvl5pPr eaLnBrk="0" hangingPunct="0">
              <a:defRPr sz="2400">
                <a:solidFill>
                  <a:schemeClr val="tx1"/>
                </a:solidFill>
                <a:latin typeface="Times New Roman" pitchFamily="18" charset="0"/>
                <a:ea typeface="宋体" pitchFamily="2" charset="-122"/>
              </a:defRPr>
            </a:lvl5pPr>
            <a:lvl6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6pPr>
            <a:lvl7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7pPr>
            <a:lvl8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8pPr>
            <a:lvl9pPr eaLnBrk="0" fontAlgn="base" hangingPunct="0">
              <a:spcBef>
                <a:spcPct val="0"/>
              </a:spcBef>
              <a:spcAft>
                <a:spcPct val="0"/>
              </a:spcAft>
              <a:buFont typeface="Arial" pitchFamily="34" charset="0"/>
              <a:defRPr sz="2400">
                <a:solidFill>
                  <a:schemeClr val="tx1"/>
                </a:solidFill>
                <a:latin typeface="Times New Roman" pitchFamily="18" charset="0"/>
                <a:ea typeface="宋体" pitchFamily="2" charset="-122"/>
              </a:defRPr>
            </a:lvl9pPr>
          </a:lstStyle>
          <a:p>
            <a:pPr eaLnBrk="1" hangingPunct="1"/>
            <a:r>
              <a:rPr lang="zh-CN" altLang="en-US" sz="2800" dirty="0">
                <a:latin typeface="微软雅黑" pitchFamily="34" charset="-122"/>
                <a:ea typeface="微软雅黑" pitchFamily="34" charset="-122"/>
              </a:rPr>
              <a:t>无关</a:t>
            </a:r>
          </a:p>
        </p:txBody>
      </p:sp>
    </p:spTree>
    <p:extLst>
      <p:ext uri="{BB962C8B-B14F-4D97-AF65-F5344CB8AC3E}">
        <p14:creationId xmlns:p14="http://schemas.microsoft.com/office/powerpoint/2010/main" val="173946650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9"/>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40"/>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animBg="1"/>
      <p:bldP spid="36" grpId="0" animBg="1"/>
      <p:bldP spid="37" grpId="0"/>
      <p:bldP spid="38" grpId="0" animBg="1"/>
      <p:bldP spid="39" grpId="0" animBg="1"/>
      <p:bldP spid="40" grpId="0" animBg="1"/>
      <p:bldP spid="4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8" name="Text Box 6"/>
          <p:cNvSpPr txBox="1"/>
          <p:nvPr/>
        </p:nvSpPr>
        <p:spPr>
          <a:xfrm>
            <a:off x="936501" y="1261987"/>
            <a:ext cx="9937104" cy="3994324"/>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smtClean="0">
                <a:solidFill>
                  <a:srgbClr val="2864E6"/>
                </a:solidFill>
                <a:latin typeface="微软雅黑" pitchFamily="34" charset="-122"/>
                <a:ea typeface="微软雅黑" pitchFamily="34" charset="-122"/>
                <a:cs typeface="Times New Roman" pitchFamily="18" charset="0"/>
              </a:rPr>
              <a:t>（</a:t>
            </a:r>
            <a:r>
              <a:rPr lang="en-US" altLang="zh-CN" sz="2800" dirty="0" smtClean="0">
                <a:solidFill>
                  <a:srgbClr val="2864E6"/>
                </a:solidFill>
                <a:latin typeface="微软雅黑" pitchFamily="34" charset="-122"/>
                <a:ea typeface="微软雅黑" pitchFamily="34" charset="-122"/>
                <a:cs typeface="Times New Roman" pitchFamily="18" charset="0"/>
              </a:rPr>
              <a:t>1</a:t>
            </a:r>
            <a:r>
              <a:rPr lang="zh-CN" altLang="en-US" sz="2800" dirty="0" smtClean="0">
                <a:solidFill>
                  <a:srgbClr val="2864E6"/>
                </a:solidFill>
                <a:latin typeface="微软雅黑" pitchFamily="34" charset="-122"/>
                <a:ea typeface="微软雅黑" pitchFamily="34" charset="-122"/>
                <a:cs typeface="Times New Roman" pitchFamily="18" charset="0"/>
              </a:rPr>
              <a:t>）</a:t>
            </a:r>
            <a:r>
              <a:rPr lang="zh-CN" altLang="en-US" sz="2800" dirty="0" smtClean="0">
                <a:solidFill>
                  <a:srgbClr val="2864E6"/>
                </a:solidFill>
                <a:latin typeface="Times New Roman" pitchFamily="18" charset="0"/>
                <a:ea typeface="微软雅黑" pitchFamily="34" charset="-122"/>
                <a:cs typeface="Times New Roman" pitchFamily="18" charset="0"/>
              </a:rPr>
              <a:t>社会必要劳动</a:t>
            </a:r>
            <a:r>
              <a:rPr lang="zh-CN" altLang="en-US" sz="2800" dirty="0">
                <a:solidFill>
                  <a:srgbClr val="2864E6"/>
                </a:solidFill>
                <a:latin typeface="Times New Roman" pitchFamily="18" charset="0"/>
                <a:ea typeface="微软雅黑" pitchFamily="34" charset="-122"/>
                <a:cs typeface="Times New Roman" pitchFamily="18" charset="0"/>
              </a:rPr>
              <a:t>时间：</a:t>
            </a:r>
          </a:p>
          <a:p>
            <a:pPr marL="0" indent="0" eaLnBrk="1" hangingPunct="1">
              <a:lnSpc>
                <a:spcPct val="150000"/>
              </a:lnSpc>
              <a:spcBef>
                <a:spcPct val="0"/>
              </a:spcBef>
              <a:buNone/>
            </a:pPr>
            <a:r>
              <a:rPr lang="zh-CN" altLang="en-US" sz="2800" dirty="0" smtClean="0">
                <a:latin typeface="Times New Roman" pitchFamily="18" charset="0"/>
                <a:ea typeface="微软雅黑" pitchFamily="34" charset="-122"/>
                <a:cs typeface="Times New Roman" pitchFamily="18" charset="0"/>
              </a:rPr>
              <a:t>是</a:t>
            </a:r>
            <a:r>
              <a:rPr lang="zh-CN" altLang="en-US" sz="2800" dirty="0">
                <a:latin typeface="Times New Roman" pitchFamily="18" charset="0"/>
                <a:ea typeface="微软雅黑" pitchFamily="34" charset="-122"/>
                <a:cs typeface="Times New Roman" pitchFamily="18" charset="0"/>
              </a:rPr>
              <a:t>指在现有</a:t>
            </a:r>
            <a:r>
              <a:rPr lang="zh-CN" altLang="en-US" sz="2800" dirty="0" smtClean="0">
                <a:latin typeface="Times New Roman" pitchFamily="18" charset="0"/>
                <a:ea typeface="微软雅黑" pitchFamily="34" charset="-122"/>
                <a:cs typeface="Times New Roman" pitchFamily="18" charset="0"/>
              </a:rPr>
              <a:t>的社会</a:t>
            </a:r>
            <a:r>
              <a:rPr lang="zh-CN" altLang="en-US" sz="2800" dirty="0">
                <a:latin typeface="Times New Roman" pitchFamily="18" charset="0"/>
                <a:ea typeface="微软雅黑" pitchFamily="34" charset="-122"/>
                <a:cs typeface="Times New Roman" pitchFamily="18" charset="0"/>
              </a:rPr>
              <a:t>正常的生产条件下，在社会平均的劳动熟练程度和劳动强度下制造某种商品所需要的劳动时间</a:t>
            </a:r>
            <a:r>
              <a:rPr lang="zh-CN" altLang="en-US" sz="2800" dirty="0" smtClean="0">
                <a:latin typeface="Times New Roman" pitchFamily="18" charset="0"/>
                <a:ea typeface="微软雅黑" pitchFamily="34" charset="-122"/>
                <a:cs typeface="Times New Roman" pitchFamily="18" charset="0"/>
              </a:rPr>
              <a:t>。</a:t>
            </a:r>
            <a:endParaRPr lang="en-US" altLang="zh-CN" sz="2800" dirty="0" smtClean="0">
              <a:latin typeface="Times New Roman" pitchFamily="18" charset="0"/>
              <a:ea typeface="微软雅黑" pitchFamily="34" charset="-122"/>
              <a:cs typeface="Times New Roman" pitchFamily="18" charset="0"/>
            </a:endParaRPr>
          </a:p>
          <a:p>
            <a:pPr marL="0" indent="0" eaLnBrk="1" hangingPunct="1">
              <a:lnSpc>
                <a:spcPct val="150000"/>
              </a:lnSpc>
              <a:spcBef>
                <a:spcPct val="0"/>
              </a:spcBef>
              <a:buNone/>
            </a:pPr>
            <a:r>
              <a:rPr lang="zh-CN" altLang="en-US" sz="2800" dirty="0" smtClean="0">
                <a:solidFill>
                  <a:srgbClr val="2864E6"/>
                </a:solidFill>
                <a:latin typeface="微软雅黑" pitchFamily="34" charset="-122"/>
                <a:ea typeface="微软雅黑" pitchFamily="34" charset="-122"/>
                <a:cs typeface="Times New Roman" pitchFamily="18" charset="0"/>
              </a:rPr>
              <a:t>（</a:t>
            </a:r>
            <a:r>
              <a:rPr lang="en-US" altLang="zh-CN" sz="2800" dirty="0" smtClean="0">
                <a:solidFill>
                  <a:srgbClr val="2864E6"/>
                </a:solidFill>
                <a:latin typeface="微软雅黑" pitchFamily="34" charset="-122"/>
                <a:ea typeface="微软雅黑" pitchFamily="34" charset="-122"/>
                <a:cs typeface="Times New Roman" pitchFamily="18" charset="0"/>
              </a:rPr>
              <a:t>2</a:t>
            </a:r>
            <a:r>
              <a:rPr lang="zh-CN" altLang="en-US" sz="2800" dirty="0" smtClean="0">
                <a:solidFill>
                  <a:srgbClr val="2864E6"/>
                </a:solidFill>
                <a:latin typeface="微软雅黑" pitchFamily="34" charset="-122"/>
                <a:ea typeface="微软雅黑" pitchFamily="34" charset="-122"/>
                <a:cs typeface="Times New Roman" pitchFamily="18" charset="0"/>
              </a:rPr>
              <a:t>）</a:t>
            </a:r>
            <a:r>
              <a:rPr lang="zh-CN" altLang="en-US" sz="2800" dirty="0" smtClean="0">
                <a:solidFill>
                  <a:srgbClr val="2864E6"/>
                </a:solidFill>
                <a:latin typeface="Times New Roman" pitchFamily="18" charset="0"/>
                <a:ea typeface="微软雅黑" pitchFamily="34" charset="-122"/>
                <a:cs typeface="Times New Roman" pitchFamily="18" charset="0"/>
              </a:rPr>
              <a:t>劳动生产率</a:t>
            </a:r>
            <a:r>
              <a:rPr lang="zh-CN" altLang="en-US" sz="2800" dirty="0">
                <a:solidFill>
                  <a:srgbClr val="2864E6"/>
                </a:solidFill>
                <a:latin typeface="Times New Roman" pitchFamily="18" charset="0"/>
                <a:ea typeface="微软雅黑" pitchFamily="34" charset="-122"/>
                <a:cs typeface="Times New Roman" pitchFamily="18" charset="0"/>
              </a:rPr>
              <a:t>：</a:t>
            </a:r>
          </a:p>
          <a:p>
            <a:pPr marL="0" indent="0" eaLnBrk="1" hangingPunct="1">
              <a:lnSpc>
                <a:spcPct val="150000"/>
              </a:lnSpc>
              <a:spcBef>
                <a:spcPct val="0"/>
              </a:spcBef>
              <a:buNone/>
            </a:pPr>
            <a:r>
              <a:rPr lang="zh-CN" altLang="en-US" sz="2800" dirty="0">
                <a:latin typeface="Times New Roman" pitchFamily="18" charset="0"/>
                <a:ea typeface="微软雅黑" pitchFamily="34" charset="-122"/>
                <a:cs typeface="Times New Roman" pitchFamily="18" charset="0"/>
              </a:rPr>
              <a:t>（</a:t>
            </a:r>
            <a:r>
              <a:rPr lang="en-US" altLang="zh-CN" sz="2800" dirty="0">
                <a:latin typeface="Times New Roman" pitchFamily="18" charset="0"/>
                <a:ea typeface="Times New Roman" pitchFamily="18" charset="0"/>
                <a:cs typeface="Times New Roman" pitchFamily="18" charset="0"/>
              </a:rPr>
              <a:t>1</a:t>
            </a:r>
            <a:r>
              <a:rPr lang="zh-CN" altLang="en-US" sz="2800" dirty="0">
                <a:latin typeface="Times New Roman" pitchFamily="18" charset="0"/>
                <a:ea typeface="微软雅黑" pitchFamily="34" charset="-122"/>
                <a:cs typeface="Times New Roman" pitchFamily="18" charset="0"/>
              </a:rPr>
              <a:t>）含义：劳动生产者的</a:t>
            </a:r>
            <a:r>
              <a:rPr lang="zh-CN" altLang="en-US" sz="2800" dirty="0" smtClean="0">
                <a:latin typeface="Times New Roman" pitchFamily="18" charset="0"/>
                <a:ea typeface="微软雅黑" pitchFamily="34" charset="-122"/>
                <a:cs typeface="Times New Roman" pitchFamily="18" charset="0"/>
              </a:rPr>
              <a:t>效率</a:t>
            </a:r>
            <a:endParaRPr lang="zh-CN" altLang="en-US" sz="2800" dirty="0">
              <a:latin typeface="Times New Roman" pitchFamily="18" charset="0"/>
              <a:ea typeface="微软雅黑" pitchFamily="34" charset="-122"/>
              <a:cs typeface="Times New Roman" pitchFamily="18" charset="0"/>
            </a:endParaRPr>
          </a:p>
          <a:p>
            <a:pPr marL="0" indent="0" eaLnBrk="1" hangingPunct="1">
              <a:lnSpc>
                <a:spcPct val="150000"/>
              </a:lnSpc>
              <a:spcBef>
                <a:spcPct val="0"/>
              </a:spcBef>
              <a:buNone/>
            </a:pPr>
            <a:r>
              <a:rPr lang="zh-CN" altLang="en-US" sz="2800" dirty="0">
                <a:latin typeface="Times New Roman" pitchFamily="18" charset="0"/>
                <a:ea typeface="微软雅黑" pitchFamily="34" charset="-122"/>
                <a:cs typeface="Times New Roman" pitchFamily="18" charset="0"/>
              </a:rPr>
              <a:t>（</a:t>
            </a:r>
            <a:r>
              <a:rPr lang="en-US" altLang="zh-CN" sz="2800" dirty="0">
                <a:latin typeface="Times New Roman" pitchFamily="18" charset="0"/>
                <a:ea typeface="Times New Roman" pitchFamily="18" charset="0"/>
                <a:cs typeface="Times New Roman" pitchFamily="18" charset="0"/>
              </a:rPr>
              <a:t>2</a:t>
            </a:r>
            <a:r>
              <a:rPr lang="zh-CN" altLang="en-US" sz="2800" dirty="0">
                <a:latin typeface="Times New Roman" pitchFamily="18" charset="0"/>
                <a:ea typeface="微软雅黑" pitchFamily="34" charset="-122"/>
                <a:cs typeface="Times New Roman" pitchFamily="18" charset="0"/>
              </a:rPr>
              <a:t>）类型</a:t>
            </a:r>
            <a:r>
              <a:rPr lang="zh-CN" altLang="en-US" sz="2800" dirty="0" smtClean="0">
                <a:latin typeface="Times New Roman" pitchFamily="18" charset="0"/>
                <a:ea typeface="微软雅黑" pitchFamily="34" charset="-122"/>
                <a:cs typeface="Times New Roman" pitchFamily="18" charset="0"/>
              </a:rPr>
              <a:t>：个别劳动生产率和社会</a:t>
            </a:r>
            <a:r>
              <a:rPr lang="zh-CN" altLang="en-US" sz="2800" dirty="0">
                <a:latin typeface="Times New Roman" pitchFamily="18" charset="0"/>
                <a:ea typeface="微软雅黑" pitchFamily="34" charset="-122"/>
                <a:cs typeface="Times New Roman" pitchFamily="18" charset="0"/>
              </a:rPr>
              <a:t>劳动生产率</a:t>
            </a:r>
          </a:p>
        </p:txBody>
      </p:sp>
      <p:sp>
        <p:nvSpPr>
          <p:cNvPr id="2" name="TextBox 1"/>
          <p:cNvSpPr txBox="1"/>
          <p:nvPr/>
        </p:nvSpPr>
        <p:spPr>
          <a:xfrm>
            <a:off x="1080517" y="489558"/>
            <a:ext cx="1872208" cy="662297"/>
          </a:xfrm>
          <a:prstGeom prst="rect">
            <a:avLst/>
          </a:prstGeom>
          <a:noFill/>
        </p:spPr>
        <p:txBody>
          <a:bodyPr wrap="square" rtlCol="0">
            <a:spAutoFit/>
          </a:bodyPr>
          <a:lstStyle/>
          <a:p>
            <a:pPr>
              <a:lnSpc>
                <a:spcPct val="150000"/>
              </a:lnSpc>
            </a:pPr>
            <a:r>
              <a:rPr lang="zh-CN" altLang="en-US" sz="2800" b="1" dirty="0" smtClean="0">
                <a:solidFill>
                  <a:srgbClr val="2864E6"/>
                </a:solidFill>
                <a:latin typeface="Times New Roman" pitchFamily="18" charset="0"/>
                <a:ea typeface="微软雅黑" pitchFamily="34" charset="-122"/>
                <a:cs typeface="Times New Roman" pitchFamily="18" charset="0"/>
              </a:rPr>
              <a:t>相关概念</a:t>
            </a:r>
            <a:endParaRPr lang="zh-CN" altLang="en-US" sz="2800" b="1" dirty="0">
              <a:solidFill>
                <a:srgbClr val="2864E6"/>
              </a:solidFill>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102322323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4278"/>
                                        </p:tgtEl>
                                        <p:attrNameLst>
                                          <p:attrName>style.visibility</p:attrName>
                                        </p:attrNameLst>
                                      </p:cBhvr>
                                      <p:to>
                                        <p:strVal val="visible"/>
                                      </p:to>
                                    </p:set>
                                    <p:animEffect transition="in" filter="fade">
                                      <p:cBhvr>
                                        <p:cTn id="7" dur="1000"/>
                                        <p:tgtEl>
                                          <p:spTgt spid="54278"/>
                                        </p:tgtEl>
                                      </p:cBhvr>
                                    </p:animEffect>
                                    <p:anim calcmode="lin" valueType="num">
                                      <p:cBhvr>
                                        <p:cTn id="8" dur="1000" fill="hold"/>
                                        <p:tgtEl>
                                          <p:spTgt spid="54278"/>
                                        </p:tgtEl>
                                        <p:attrNameLst>
                                          <p:attrName>ppt_x</p:attrName>
                                        </p:attrNameLst>
                                      </p:cBhvr>
                                      <p:tavLst>
                                        <p:tav tm="0">
                                          <p:val>
                                            <p:strVal val="#ppt_x"/>
                                          </p:val>
                                        </p:tav>
                                        <p:tav tm="100000">
                                          <p:val>
                                            <p:strVal val="#ppt_x"/>
                                          </p:val>
                                        </p:tav>
                                      </p:tavLst>
                                    </p:anim>
                                    <p:anim calcmode="lin" valueType="num">
                                      <p:cBhvr>
                                        <p:cTn id="9" dur="1000" fill="hold"/>
                                        <p:tgtEl>
                                          <p:spTgt spid="542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p:cNvSpPr>
          <p:nvPr/>
        </p:nvSpPr>
        <p:spPr>
          <a:xfrm>
            <a:off x="1563885" y="152871"/>
            <a:ext cx="8229600" cy="1143000"/>
          </a:xfrm>
          <a:prstGeom prst="rect">
            <a:avLst/>
          </a:prstGeom>
        </p:spPr>
        <p:txBody>
          <a:bodyPr/>
          <a:lstStyle>
            <a:lvl1pPr algn="ctr" rtl="0" eaLnBrk="1" fontAlgn="base" hangingPunct="1">
              <a:spcBef>
                <a:spcPct val="0"/>
              </a:spcBef>
              <a:spcAft>
                <a:spcPct val="0"/>
              </a:spcAft>
              <a:defRPr sz="4200" kern="1200">
                <a:solidFill>
                  <a:schemeClr val="tx1"/>
                </a:solidFill>
                <a:latin typeface="+mj-lt"/>
                <a:ea typeface="+mj-ea"/>
                <a:cs typeface="+mj-cs"/>
              </a:defRPr>
            </a:lvl1pPr>
            <a:lvl2pPr algn="ctr" rtl="0" eaLnBrk="1" fontAlgn="base" hangingPunct="1">
              <a:spcBef>
                <a:spcPct val="0"/>
              </a:spcBef>
              <a:spcAft>
                <a:spcPct val="0"/>
              </a:spcAft>
              <a:defRPr sz="4200">
                <a:solidFill>
                  <a:schemeClr val="tx1"/>
                </a:solidFill>
                <a:latin typeface="Calibri" pitchFamily="34" charset="0"/>
                <a:ea typeface="宋体" charset="-122"/>
              </a:defRPr>
            </a:lvl2pPr>
            <a:lvl3pPr algn="ctr" rtl="0" eaLnBrk="1" fontAlgn="base" hangingPunct="1">
              <a:spcBef>
                <a:spcPct val="0"/>
              </a:spcBef>
              <a:spcAft>
                <a:spcPct val="0"/>
              </a:spcAft>
              <a:defRPr sz="4200">
                <a:solidFill>
                  <a:schemeClr val="tx1"/>
                </a:solidFill>
                <a:latin typeface="Calibri" pitchFamily="34" charset="0"/>
                <a:ea typeface="宋体" charset="-122"/>
              </a:defRPr>
            </a:lvl3pPr>
            <a:lvl4pPr algn="ctr" rtl="0" eaLnBrk="1" fontAlgn="base" hangingPunct="1">
              <a:spcBef>
                <a:spcPct val="0"/>
              </a:spcBef>
              <a:spcAft>
                <a:spcPct val="0"/>
              </a:spcAft>
              <a:defRPr sz="4200">
                <a:solidFill>
                  <a:schemeClr val="tx1"/>
                </a:solidFill>
                <a:latin typeface="Calibri" pitchFamily="34" charset="0"/>
                <a:ea typeface="宋体" charset="-122"/>
              </a:defRPr>
            </a:lvl4pPr>
            <a:lvl5pPr algn="ctr" rtl="0" eaLnBrk="1" fontAlgn="base" hangingPunct="1">
              <a:spcBef>
                <a:spcPct val="0"/>
              </a:spcBef>
              <a:spcAft>
                <a:spcPct val="0"/>
              </a:spcAft>
              <a:defRPr sz="4200">
                <a:solidFill>
                  <a:schemeClr val="tx1"/>
                </a:solidFill>
                <a:latin typeface="Calibri" pitchFamily="34" charset="0"/>
                <a:ea typeface="宋体" charset="-122"/>
              </a:defRPr>
            </a:lvl5pPr>
            <a:lvl6pPr marL="432012" algn="ctr" rtl="0" eaLnBrk="1" fontAlgn="base" hangingPunct="1">
              <a:spcBef>
                <a:spcPct val="0"/>
              </a:spcBef>
              <a:spcAft>
                <a:spcPct val="0"/>
              </a:spcAft>
              <a:defRPr sz="4200">
                <a:solidFill>
                  <a:schemeClr val="tx1"/>
                </a:solidFill>
                <a:latin typeface="Calibri" pitchFamily="34" charset="0"/>
                <a:ea typeface="宋体" charset="-122"/>
              </a:defRPr>
            </a:lvl6pPr>
            <a:lvl7pPr marL="864026" algn="ctr" rtl="0" eaLnBrk="1" fontAlgn="base" hangingPunct="1">
              <a:spcBef>
                <a:spcPct val="0"/>
              </a:spcBef>
              <a:spcAft>
                <a:spcPct val="0"/>
              </a:spcAft>
              <a:defRPr sz="4200">
                <a:solidFill>
                  <a:schemeClr val="tx1"/>
                </a:solidFill>
                <a:latin typeface="Calibri" pitchFamily="34" charset="0"/>
                <a:ea typeface="宋体" charset="-122"/>
              </a:defRPr>
            </a:lvl7pPr>
            <a:lvl8pPr marL="1296038" algn="ctr" rtl="0" eaLnBrk="1" fontAlgn="base" hangingPunct="1">
              <a:spcBef>
                <a:spcPct val="0"/>
              </a:spcBef>
              <a:spcAft>
                <a:spcPct val="0"/>
              </a:spcAft>
              <a:defRPr sz="4200">
                <a:solidFill>
                  <a:schemeClr val="tx1"/>
                </a:solidFill>
                <a:latin typeface="Calibri" pitchFamily="34" charset="0"/>
                <a:ea typeface="宋体" charset="-122"/>
              </a:defRPr>
            </a:lvl8pPr>
            <a:lvl9pPr marL="1728051" algn="ctr" rtl="0" eaLnBrk="1" fontAlgn="base" hangingPunct="1">
              <a:spcBef>
                <a:spcPct val="0"/>
              </a:spcBef>
              <a:spcAft>
                <a:spcPct val="0"/>
              </a:spcAft>
              <a:defRPr sz="4200">
                <a:solidFill>
                  <a:schemeClr val="tx1"/>
                </a:solidFill>
                <a:latin typeface="Calibri" pitchFamily="34" charset="0"/>
                <a:ea typeface="宋体" charset="-122"/>
              </a:defRPr>
            </a:lvl9pPr>
          </a:lstStyle>
          <a:p>
            <a:pPr>
              <a:lnSpc>
                <a:spcPct val="150000"/>
              </a:lnSpc>
            </a:pPr>
            <a:r>
              <a:rPr lang="zh-CN" altLang="en-US" sz="2800" b="1" noProof="1" smtClean="0">
                <a:solidFill>
                  <a:srgbClr val="2864E6"/>
                </a:solidFill>
                <a:latin typeface="Times New Roman" pitchFamily="18" charset="0"/>
                <a:ea typeface="微软雅黑" pitchFamily="34" charset="-122"/>
                <a:cs typeface="Times New Roman" pitchFamily="18" charset="0"/>
              </a:rPr>
              <a:t>劳动生产率与商品价值量的关系</a:t>
            </a:r>
            <a:endParaRPr lang="zh-CN" altLang="en-US" sz="2800" b="1" noProof="1">
              <a:solidFill>
                <a:srgbClr val="2864E6"/>
              </a:solidFill>
              <a:latin typeface="Times New Roman" pitchFamily="18" charset="0"/>
              <a:ea typeface="微软雅黑" pitchFamily="34" charset="-122"/>
              <a:cs typeface="Times New Roman" pitchFamily="18" charset="0"/>
            </a:endParaRPr>
          </a:p>
        </p:txBody>
      </p:sp>
      <p:graphicFrame>
        <p:nvGraphicFramePr>
          <p:cNvPr id="5" name="内容占位符 41986"/>
          <p:cNvGraphicFramePr>
            <a:graphicFrameLocks/>
          </p:cNvGraphicFramePr>
          <p:nvPr>
            <p:extLst>
              <p:ext uri="{D42A27DB-BD31-4B8C-83A1-F6EECF244321}">
                <p14:modId xmlns:p14="http://schemas.microsoft.com/office/powerpoint/2010/main" val="3309637249"/>
              </p:ext>
            </p:extLst>
          </p:nvPr>
        </p:nvGraphicFramePr>
        <p:xfrm>
          <a:off x="672696" y="938634"/>
          <a:ext cx="10153128" cy="4697972"/>
        </p:xfrm>
        <a:graphic>
          <a:graphicData uri="http://schemas.openxmlformats.org/drawingml/2006/table">
            <a:tbl>
              <a:tblPr/>
              <a:tblGrid>
                <a:gridCol w="2981531"/>
                <a:gridCol w="1691598"/>
                <a:gridCol w="1519559"/>
                <a:gridCol w="1440160"/>
                <a:gridCol w="2520280"/>
              </a:tblGrid>
              <a:tr h="1224135">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50000"/>
                        </a:lnSpc>
                        <a:spcBef>
                          <a:spcPts val="0"/>
                        </a:spcBef>
                        <a:buNone/>
                      </a:pPr>
                      <a:r>
                        <a:rPr lang="zh-CN" altLang="en-US" sz="2400" b="0" dirty="0" smtClean="0">
                          <a:solidFill>
                            <a:srgbClr val="000000"/>
                          </a:solidFill>
                          <a:effectLst/>
                          <a:latin typeface="Times New Roman" pitchFamily="18" charset="0"/>
                          <a:ea typeface="微软雅黑" pitchFamily="34" charset="-122"/>
                          <a:cs typeface="Times New Roman" pitchFamily="18" charset="0"/>
                        </a:rPr>
                        <a:t>劳动生产率</a:t>
                      </a:r>
                      <a:endParaRPr lang="zh-CN" altLang="en-US" sz="2400" b="0" dirty="0">
                        <a:solidFill>
                          <a:srgbClr val="000000"/>
                        </a:solidFill>
                        <a:effectLst/>
                        <a:latin typeface="Times New Roman" pitchFamily="18" charset="0"/>
                        <a:ea typeface="微软雅黑" pitchFamily="34" charset="-122"/>
                        <a:cs typeface="Times New Roman" pitchFamily="18" charset="0"/>
                      </a:endParaRP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50000"/>
                        </a:lnSpc>
                        <a:spcBef>
                          <a:spcPts val="0"/>
                        </a:spcBef>
                        <a:buNone/>
                      </a:pPr>
                      <a:r>
                        <a:rPr lang="zh-CN" altLang="en-US" sz="2400" b="0" dirty="0">
                          <a:solidFill>
                            <a:schemeClr val="tx1"/>
                          </a:solidFill>
                          <a:effectLst/>
                          <a:latin typeface="Times New Roman" pitchFamily="18" charset="0"/>
                          <a:ea typeface="微软雅黑" pitchFamily="34" charset="-122"/>
                          <a:cs typeface="Times New Roman" pitchFamily="18" charset="0"/>
                        </a:rPr>
                        <a:t>社会必要劳动</a:t>
                      </a:r>
                      <a:r>
                        <a:rPr lang="zh-CN" altLang="en-US" sz="2400" b="0" dirty="0" smtClean="0">
                          <a:solidFill>
                            <a:schemeClr val="tx1"/>
                          </a:solidFill>
                          <a:effectLst/>
                          <a:latin typeface="Times New Roman" pitchFamily="18" charset="0"/>
                          <a:ea typeface="微软雅黑" pitchFamily="34" charset="-122"/>
                          <a:cs typeface="Times New Roman" pitchFamily="18" charset="0"/>
                        </a:rPr>
                        <a:t>时间</a:t>
                      </a:r>
                      <a:endParaRPr lang="zh-CN" altLang="en-US" sz="2400" b="0" dirty="0">
                        <a:solidFill>
                          <a:schemeClr val="tx1"/>
                        </a:solidFill>
                        <a:effectLst/>
                        <a:latin typeface="Times New Roman" pitchFamily="18" charset="0"/>
                        <a:ea typeface="微软雅黑" pitchFamily="34" charset="-122"/>
                        <a:cs typeface="Times New Roman" pitchFamily="18" charset="0"/>
                      </a:endParaRP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50000"/>
                        </a:lnSpc>
                        <a:spcBef>
                          <a:spcPts val="0"/>
                        </a:spcBef>
                        <a:buNone/>
                      </a:pPr>
                      <a:r>
                        <a:rPr lang="zh-CN" altLang="en-US" sz="2400" b="0" dirty="0">
                          <a:solidFill>
                            <a:schemeClr val="tx1"/>
                          </a:solidFill>
                          <a:effectLst/>
                          <a:latin typeface="Times New Roman" pitchFamily="18" charset="0"/>
                          <a:ea typeface="微软雅黑" pitchFamily="34" charset="-122"/>
                          <a:cs typeface="Times New Roman" pitchFamily="18" charset="0"/>
                        </a:rPr>
                        <a:t>商品</a:t>
                      </a:r>
                    </a:p>
                    <a:p>
                      <a:pPr marL="0" lvl="0" indent="0" algn="ctr">
                        <a:lnSpc>
                          <a:spcPct val="150000"/>
                        </a:lnSpc>
                        <a:spcBef>
                          <a:spcPts val="0"/>
                        </a:spcBef>
                        <a:buNone/>
                      </a:pPr>
                      <a:r>
                        <a:rPr lang="zh-CN" altLang="en-US" sz="2400" b="0" dirty="0">
                          <a:solidFill>
                            <a:schemeClr val="tx1"/>
                          </a:solidFill>
                          <a:effectLst/>
                          <a:latin typeface="Times New Roman" pitchFamily="18" charset="0"/>
                          <a:ea typeface="微软雅黑" pitchFamily="34" charset="-122"/>
                          <a:cs typeface="Times New Roman" pitchFamily="18" charset="0"/>
                        </a:rPr>
                        <a:t>价值量</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50000"/>
                        </a:lnSpc>
                        <a:spcBef>
                          <a:spcPts val="0"/>
                        </a:spcBef>
                        <a:buNone/>
                      </a:pPr>
                      <a:r>
                        <a:rPr lang="zh-CN" altLang="en-US" sz="2400" b="0" dirty="0">
                          <a:solidFill>
                            <a:schemeClr val="tx1"/>
                          </a:solidFill>
                          <a:effectLst/>
                          <a:latin typeface="Times New Roman" pitchFamily="18" charset="0"/>
                          <a:ea typeface="微软雅黑" pitchFamily="34" charset="-122"/>
                          <a:cs typeface="Times New Roman" pitchFamily="18" charset="0"/>
                        </a:rPr>
                        <a:t>商  品     数  量</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50000"/>
                        </a:lnSpc>
                        <a:spcBef>
                          <a:spcPts val="0"/>
                        </a:spcBef>
                        <a:buNone/>
                      </a:pPr>
                      <a:r>
                        <a:rPr lang="zh-CN" altLang="en-US" sz="2400" b="0" dirty="0" smtClean="0">
                          <a:solidFill>
                            <a:schemeClr val="tx1"/>
                          </a:solidFill>
                          <a:effectLst/>
                          <a:latin typeface="Times New Roman" pitchFamily="18" charset="0"/>
                          <a:ea typeface="微软雅黑" pitchFamily="34" charset="-122"/>
                          <a:cs typeface="Times New Roman" pitchFamily="18" charset="0"/>
                        </a:rPr>
                        <a:t>价 </a:t>
                      </a:r>
                      <a:r>
                        <a:rPr lang="zh-CN" altLang="en-US" sz="2400" b="0" dirty="0">
                          <a:solidFill>
                            <a:schemeClr val="tx1"/>
                          </a:solidFill>
                          <a:effectLst/>
                          <a:latin typeface="Times New Roman" pitchFamily="18" charset="0"/>
                          <a:ea typeface="微软雅黑" pitchFamily="34" charset="-122"/>
                          <a:cs typeface="Times New Roman" pitchFamily="18" charset="0"/>
                        </a:rPr>
                        <a:t>值 总 量</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152299">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lnSpc>
                          <a:spcPct val="150000"/>
                        </a:lnSpc>
                        <a:spcBef>
                          <a:spcPts val="0"/>
                        </a:spcBef>
                        <a:buNone/>
                      </a:pPr>
                      <a:r>
                        <a:rPr lang="zh-CN" altLang="en-US" sz="2400" b="0" dirty="0">
                          <a:solidFill>
                            <a:srgbClr val="000000"/>
                          </a:solidFill>
                          <a:effectLst/>
                          <a:latin typeface="Times New Roman" pitchFamily="18" charset="0"/>
                          <a:ea typeface="微软雅黑" pitchFamily="34" charset="-122"/>
                          <a:cs typeface="Times New Roman" pitchFamily="18" charset="0"/>
                        </a:rPr>
                        <a:t>假设社会劳动生产率一定</a:t>
                      </a:r>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50000"/>
                        </a:lnSpc>
                        <a:spcBef>
                          <a:spcPts val="0"/>
                        </a:spcBef>
                        <a:buNone/>
                      </a:pPr>
                      <a:r>
                        <a:rPr lang="en-US" altLang="zh-CN" sz="2400" b="0" dirty="0">
                          <a:solidFill>
                            <a:schemeClr val="tx1"/>
                          </a:solidFill>
                          <a:effectLst/>
                          <a:latin typeface="Times New Roman" pitchFamily="18" charset="0"/>
                          <a:ea typeface="Times New Roman" pitchFamily="18" charset="0"/>
                          <a:cs typeface="Times New Roman" pitchFamily="18" charset="0"/>
                        </a:rPr>
                        <a:t>8</a:t>
                      </a:r>
                      <a:r>
                        <a:rPr lang="zh-CN" altLang="en-US" sz="2400" b="0" dirty="0">
                          <a:solidFill>
                            <a:schemeClr val="tx1"/>
                          </a:solidFill>
                          <a:effectLst/>
                          <a:latin typeface="Times New Roman" pitchFamily="18" charset="0"/>
                          <a:ea typeface="微软雅黑" pitchFamily="34" charset="-122"/>
                          <a:cs typeface="Times New Roman" pitchFamily="18" charset="0"/>
                        </a:rPr>
                        <a:t>小时</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50000"/>
                        </a:lnSpc>
                        <a:spcBef>
                          <a:spcPts val="0"/>
                        </a:spcBef>
                        <a:buNone/>
                      </a:pPr>
                      <a:r>
                        <a:rPr lang="en-US" altLang="zh-CN" sz="2400" b="0" dirty="0">
                          <a:solidFill>
                            <a:schemeClr val="tx1"/>
                          </a:solidFill>
                          <a:effectLst/>
                          <a:latin typeface="Times New Roman" pitchFamily="18" charset="0"/>
                          <a:ea typeface="Times New Roman" pitchFamily="18" charset="0"/>
                          <a:cs typeface="Times New Roman" pitchFamily="18" charset="0"/>
                        </a:rPr>
                        <a:t>80</a:t>
                      </a:r>
                      <a:r>
                        <a:rPr lang="zh-CN" altLang="en-US" sz="2400" b="0" dirty="0">
                          <a:solidFill>
                            <a:schemeClr val="tx1"/>
                          </a:solidFill>
                          <a:effectLst/>
                          <a:latin typeface="Times New Roman" pitchFamily="18" charset="0"/>
                          <a:ea typeface="微软雅黑" pitchFamily="34" charset="-122"/>
                          <a:cs typeface="Times New Roman" pitchFamily="18" charset="0"/>
                        </a:rPr>
                        <a:t>元</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50000"/>
                        </a:lnSpc>
                        <a:spcBef>
                          <a:spcPts val="0"/>
                        </a:spcBef>
                        <a:buNone/>
                      </a:pPr>
                      <a:r>
                        <a:rPr lang="en-US" altLang="zh-CN" sz="2400" b="0" dirty="0">
                          <a:solidFill>
                            <a:schemeClr val="tx1"/>
                          </a:solidFill>
                          <a:effectLst/>
                          <a:latin typeface="Times New Roman" pitchFamily="18" charset="0"/>
                          <a:ea typeface="Times New Roman" pitchFamily="18" charset="0"/>
                          <a:cs typeface="Times New Roman" pitchFamily="18" charset="0"/>
                        </a:rPr>
                        <a:t>1</a:t>
                      </a:r>
                      <a:r>
                        <a:rPr lang="zh-CN" altLang="en-US" sz="2400" b="0" dirty="0">
                          <a:solidFill>
                            <a:schemeClr val="tx1"/>
                          </a:solidFill>
                          <a:effectLst/>
                          <a:latin typeface="Times New Roman" pitchFamily="18" charset="0"/>
                          <a:ea typeface="微软雅黑" pitchFamily="34" charset="-122"/>
                          <a:cs typeface="Times New Roman" pitchFamily="18" charset="0"/>
                        </a:rPr>
                        <a:t>件</a:t>
                      </a:r>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lnSpc>
                          <a:spcPct val="150000"/>
                        </a:lnSpc>
                        <a:spcBef>
                          <a:spcPts val="0"/>
                        </a:spcBef>
                        <a:buNone/>
                      </a:pPr>
                      <a:r>
                        <a:rPr lang="en-US" altLang="zh-CN" sz="2400" b="0" dirty="0">
                          <a:solidFill>
                            <a:schemeClr val="tx1"/>
                          </a:solidFill>
                          <a:effectLst/>
                          <a:latin typeface="Times New Roman" pitchFamily="18" charset="0"/>
                          <a:ea typeface="Times New Roman" pitchFamily="18" charset="0"/>
                          <a:cs typeface="Times New Roman" pitchFamily="18" charset="0"/>
                        </a:rPr>
                        <a:t>1×80</a:t>
                      </a:r>
                      <a:r>
                        <a:rPr lang="zh-CN" altLang="en-US" sz="2400" b="0" dirty="0">
                          <a:solidFill>
                            <a:schemeClr val="tx1"/>
                          </a:solidFill>
                          <a:effectLst/>
                          <a:latin typeface="Times New Roman" pitchFamily="18" charset="0"/>
                          <a:ea typeface="微软雅黑" pitchFamily="34" charset="-122"/>
                          <a:cs typeface="Times New Roman" pitchFamily="18" charset="0"/>
                        </a:rPr>
                        <a:t>＝</a:t>
                      </a:r>
                      <a:r>
                        <a:rPr lang="en-US" altLang="zh-CN" sz="2400" b="0" dirty="0">
                          <a:solidFill>
                            <a:schemeClr val="tx1"/>
                          </a:solidFill>
                          <a:effectLst/>
                          <a:latin typeface="Times New Roman" pitchFamily="18" charset="0"/>
                          <a:ea typeface="Times New Roman" pitchFamily="18" charset="0"/>
                          <a:cs typeface="Times New Roman" pitchFamily="18" charset="0"/>
                        </a:rPr>
                        <a:t>80</a:t>
                      </a:r>
                      <a:r>
                        <a:rPr lang="zh-CN" altLang="en-US" sz="2400" b="0" dirty="0">
                          <a:solidFill>
                            <a:schemeClr val="tx1"/>
                          </a:solidFill>
                          <a:effectLst/>
                          <a:latin typeface="Times New Roman" pitchFamily="18" charset="0"/>
                          <a:ea typeface="微软雅黑" pitchFamily="34" charset="-122"/>
                          <a:cs typeface="Times New Roman" pitchFamily="18" charset="0"/>
                        </a:rPr>
                        <a:t>（元）</a:t>
                      </a:r>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24479">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060638">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
                          <a:schemeClr val="hlink"/>
                        </a:buClr>
                        <a:buSzPct val="70000"/>
                        <a:buFont typeface="Wingdings" panose="05000000000000000000" pitchFamily="2" charset="2"/>
                        <a:buChar char="v"/>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
                          <a:schemeClr val="accent2"/>
                        </a:buClr>
                        <a:buSzPct val="85000"/>
                        <a:buFont typeface="Wingdings" panose="05000000000000000000" pitchFamily="2" charset="2"/>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
                          <a:schemeClr val="hlink"/>
                        </a:buClr>
                        <a:buSzPct val="80000"/>
                        <a:buFont typeface="Wingdings" panose="05000000000000000000" pitchFamily="2" charset="2"/>
                        <a:buChar char="v"/>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
                          <a:schemeClr val="accent2"/>
                        </a:buClr>
                        <a:buSzPct val="90000"/>
                        <a:buFont typeface="Wingdings" panose="05000000000000000000" pitchFamily="2" charset="2"/>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
                          <a:schemeClr val="hlink"/>
                        </a:buClr>
                        <a:buSzPct val="85000"/>
                        <a:buFont typeface="Wingdings" panose="05000000000000000000" pitchFamily="2" charset="2"/>
                        <a:buChar char="v"/>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zh-CN"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6" name="Text Box 35"/>
          <p:cNvSpPr txBox="1">
            <a:spLocks noChangeArrowheads="1"/>
          </p:cNvSpPr>
          <p:nvPr/>
        </p:nvSpPr>
        <p:spPr bwMode="auto">
          <a:xfrm>
            <a:off x="720477" y="3351703"/>
            <a:ext cx="3059261" cy="1134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150000"/>
              </a:lnSpc>
              <a:spcBef>
                <a:spcPts val="0"/>
              </a:spcBef>
              <a:buFontTx/>
              <a:buNone/>
              <a:defRPr/>
            </a:pPr>
            <a:r>
              <a:rPr lang="en-US" altLang="zh-CN" sz="2400" dirty="0">
                <a:latin typeface="Times New Roman" pitchFamily="18" charset="0"/>
                <a:ea typeface="Times New Roman" pitchFamily="18" charset="0"/>
                <a:cs typeface="Times New Roman" pitchFamily="18" charset="0"/>
                <a:sym typeface="+mn-ea"/>
              </a:rPr>
              <a:t>A</a:t>
            </a:r>
            <a:r>
              <a:rPr lang="zh-CN" altLang="en-US" sz="2400" dirty="0">
                <a:latin typeface="Times New Roman" pitchFamily="18" charset="0"/>
                <a:ea typeface="微软雅黑" pitchFamily="34" charset="-122"/>
                <a:cs typeface="Times New Roman" pitchFamily="18" charset="0"/>
                <a:sym typeface="+mn-ea"/>
              </a:rPr>
              <a:t>社会</a:t>
            </a:r>
            <a:r>
              <a:rPr lang="zh-CN" altLang="en-US" sz="2400" dirty="0" smtClean="0">
                <a:latin typeface="Times New Roman" pitchFamily="18" charset="0"/>
                <a:ea typeface="微软雅黑" pitchFamily="34" charset="-122"/>
                <a:cs typeface="Times New Roman" pitchFamily="18" charset="0"/>
                <a:sym typeface="+mn-ea"/>
              </a:rPr>
              <a:t>劳动生产率</a:t>
            </a:r>
            <a:endParaRPr lang="en-US" altLang="zh-CN" sz="2400" dirty="0" smtClean="0">
              <a:latin typeface="Times New Roman" pitchFamily="18" charset="0"/>
              <a:ea typeface="微软雅黑" pitchFamily="34" charset="-122"/>
              <a:cs typeface="Times New Roman" pitchFamily="18" charset="0"/>
              <a:sym typeface="+mn-ea"/>
            </a:endParaRPr>
          </a:p>
          <a:p>
            <a:pPr>
              <a:lnSpc>
                <a:spcPct val="150000"/>
              </a:lnSpc>
              <a:spcBef>
                <a:spcPts val="0"/>
              </a:spcBef>
              <a:buFontTx/>
              <a:buNone/>
              <a:defRPr/>
            </a:pPr>
            <a:r>
              <a:rPr lang="zh-CN" altLang="en-US" sz="2400" dirty="0" smtClean="0">
                <a:latin typeface="Times New Roman" pitchFamily="18" charset="0"/>
                <a:ea typeface="微软雅黑" pitchFamily="34" charset="-122"/>
                <a:cs typeface="Times New Roman" pitchFamily="18" charset="0"/>
                <a:sym typeface="+mn-ea"/>
              </a:rPr>
              <a:t>提高</a:t>
            </a:r>
            <a:r>
              <a:rPr lang="zh-CN" altLang="en-US" sz="2400" dirty="0">
                <a:latin typeface="Times New Roman" pitchFamily="18" charset="0"/>
                <a:ea typeface="微软雅黑" pitchFamily="34" charset="-122"/>
                <a:cs typeface="Times New Roman" pitchFamily="18" charset="0"/>
                <a:sym typeface="+mn-ea"/>
              </a:rPr>
              <a:t>一倍</a:t>
            </a:r>
          </a:p>
        </p:txBody>
      </p:sp>
      <p:sp>
        <p:nvSpPr>
          <p:cNvPr id="7" name="Text Box 36"/>
          <p:cNvSpPr txBox="1">
            <a:spLocks noChangeArrowheads="1"/>
          </p:cNvSpPr>
          <p:nvPr/>
        </p:nvSpPr>
        <p:spPr bwMode="auto">
          <a:xfrm>
            <a:off x="3888829" y="3382444"/>
            <a:ext cx="133409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50000"/>
              </a:lnSpc>
              <a:spcBef>
                <a:spcPts val="0"/>
              </a:spcBef>
              <a:buFontTx/>
              <a:buNone/>
              <a:defRPr/>
            </a:pPr>
            <a:r>
              <a:rPr lang="en-US" altLang="zh-CN" sz="2400" dirty="0" smtClean="0">
                <a:latin typeface="Times New Roman" pitchFamily="18" charset="0"/>
                <a:ea typeface="Times New Roman" pitchFamily="18" charset="0"/>
                <a:cs typeface="Times New Roman" pitchFamily="18" charset="0"/>
                <a:sym typeface="+mn-ea"/>
              </a:rPr>
              <a:t>4</a:t>
            </a:r>
            <a:r>
              <a:rPr lang="zh-CN" altLang="en-US" sz="2400" dirty="0" smtClean="0">
                <a:latin typeface="Times New Roman" pitchFamily="18" charset="0"/>
                <a:ea typeface="微软雅黑" pitchFamily="34" charset="-122"/>
                <a:cs typeface="Times New Roman" pitchFamily="18" charset="0"/>
                <a:sym typeface="+mn-ea"/>
              </a:rPr>
              <a:t>小时</a:t>
            </a:r>
            <a:endParaRPr lang="en-US" altLang="zh-CN" sz="2400" dirty="0" smtClean="0">
              <a:latin typeface="Times New Roman" pitchFamily="18" charset="0"/>
              <a:ea typeface="微软雅黑" pitchFamily="34" charset="-122"/>
              <a:cs typeface="Times New Roman" pitchFamily="18" charset="0"/>
              <a:sym typeface="+mn-ea"/>
            </a:endParaRPr>
          </a:p>
          <a:p>
            <a:pPr algn="ctr">
              <a:lnSpc>
                <a:spcPct val="150000"/>
              </a:lnSpc>
              <a:spcBef>
                <a:spcPts val="0"/>
              </a:spcBef>
              <a:buFontTx/>
              <a:buNone/>
              <a:defRPr/>
            </a:pPr>
            <a:r>
              <a:rPr lang="zh-CN" altLang="en-US" sz="2400" dirty="0" smtClean="0">
                <a:latin typeface="Times New Roman" pitchFamily="18" charset="0"/>
                <a:ea typeface="微软雅黑" pitchFamily="34" charset="-122"/>
                <a:cs typeface="Times New Roman" pitchFamily="18" charset="0"/>
                <a:sym typeface="+mn-ea"/>
              </a:rPr>
              <a:t>减少</a:t>
            </a:r>
            <a:endParaRPr lang="zh-CN" altLang="en-US" sz="2400" dirty="0">
              <a:latin typeface="Times New Roman" pitchFamily="18" charset="0"/>
              <a:ea typeface="微软雅黑" pitchFamily="34" charset="-122"/>
              <a:cs typeface="Times New Roman" pitchFamily="18" charset="0"/>
              <a:sym typeface="+mn-ea"/>
            </a:endParaRPr>
          </a:p>
        </p:txBody>
      </p:sp>
      <p:sp>
        <p:nvSpPr>
          <p:cNvPr id="8" name="Text Box 37"/>
          <p:cNvSpPr txBox="1">
            <a:spLocks noChangeArrowheads="1"/>
          </p:cNvSpPr>
          <p:nvPr/>
        </p:nvSpPr>
        <p:spPr bwMode="auto">
          <a:xfrm>
            <a:off x="5604534" y="3375736"/>
            <a:ext cx="93662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50000"/>
              </a:lnSpc>
              <a:spcBef>
                <a:spcPts val="0"/>
              </a:spcBef>
              <a:buFontTx/>
              <a:buNone/>
              <a:defRPr/>
            </a:pPr>
            <a:r>
              <a:rPr lang="en-US" altLang="zh-CN" sz="2400" dirty="0">
                <a:latin typeface="Times New Roman" pitchFamily="18" charset="0"/>
                <a:ea typeface="Times New Roman" pitchFamily="18" charset="0"/>
                <a:cs typeface="Times New Roman" pitchFamily="18" charset="0"/>
                <a:sym typeface="+mn-ea"/>
              </a:rPr>
              <a:t>40</a:t>
            </a:r>
            <a:r>
              <a:rPr lang="zh-CN" altLang="en-US" sz="2400" dirty="0" smtClean="0">
                <a:latin typeface="Times New Roman" pitchFamily="18" charset="0"/>
                <a:ea typeface="微软雅黑" pitchFamily="34" charset="-122"/>
                <a:cs typeface="Times New Roman" pitchFamily="18" charset="0"/>
                <a:sym typeface="+mn-ea"/>
              </a:rPr>
              <a:t>元</a:t>
            </a:r>
            <a:endParaRPr lang="en-US" altLang="zh-CN" sz="2400" dirty="0" smtClean="0">
              <a:latin typeface="Times New Roman" pitchFamily="18" charset="0"/>
              <a:ea typeface="微软雅黑" pitchFamily="34" charset="-122"/>
              <a:cs typeface="Times New Roman" pitchFamily="18" charset="0"/>
              <a:sym typeface="+mn-ea"/>
            </a:endParaRPr>
          </a:p>
          <a:p>
            <a:pPr algn="ctr">
              <a:lnSpc>
                <a:spcPct val="150000"/>
              </a:lnSpc>
              <a:spcBef>
                <a:spcPts val="0"/>
              </a:spcBef>
              <a:buFontTx/>
              <a:buNone/>
              <a:defRPr/>
            </a:pPr>
            <a:r>
              <a:rPr lang="zh-CN" altLang="en-US" sz="2400" dirty="0" smtClean="0">
                <a:latin typeface="Times New Roman" pitchFamily="18" charset="0"/>
                <a:ea typeface="微软雅黑" pitchFamily="34" charset="-122"/>
                <a:cs typeface="Times New Roman" pitchFamily="18" charset="0"/>
                <a:sym typeface="+mn-ea"/>
              </a:rPr>
              <a:t>减少</a:t>
            </a:r>
            <a:endParaRPr lang="zh-CN" altLang="en-US" sz="2400" dirty="0">
              <a:latin typeface="Times New Roman" pitchFamily="18" charset="0"/>
              <a:ea typeface="微软雅黑" pitchFamily="34" charset="-122"/>
              <a:cs typeface="Times New Roman" pitchFamily="18" charset="0"/>
              <a:sym typeface="+mn-ea"/>
            </a:endParaRPr>
          </a:p>
        </p:txBody>
      </p:sp>
      <p:sp>
        <p:nvSpPr>
          <p:cNvPr id="9" name="Text Box 38"/>
          <p:cNvSpPr txBox="1">
            <a:spLocks noChangeArrowheads="1"/>
          </p:cNvSpPr>
          <p:nvPr/>
        </p:nvSpPr>
        <p:spPr bwMode="auto">
          <a:xfrm>
            <a:off x="6816704" y="3427819"/>
            <a:ext cx="1511300" cy="1134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50000"/>
              </a:lnSpc>
              <a:spcBef>
                <a:spcPts val="0"/>
              </a:spcBef>
              <a:buFontTx/>
              <a:buNone/>
              <a:defRPr/>
            </a:pPr>
            <a:r>
              <a:rPr lang="en-US" altLang="zh-CN" sz="2400" dirty="0">
                <a:latin typeface="Times New Roman" pitchFamily="18" charset="0"/>
                <a:ea typeface="Times New Roman" pitchFamily="18" charset="0"/>
                <a:cs typeface="Times New Roman" pitchFamily="18" charset="0"/>
                <a:sym typeface="+mn-ea"/>
              </a:rPr>
              <a:t>2</a:t>
            </a:r>
            <a:r>
              <a:rPr lang="zh-CN" altLang="en-US" sz="2400" dirty="0" smtClean="0">
                <a:latin typeface="Times New Roman" pitchFamily="18" charset="0"/>
                <a:ea typeface="微软雅黑" pitchFamily="34" charset="-122"/>
                <a:cs typeface="Times New Roman" pitchFamily="18" charset="0"/>
                <a:sym typeface="+mn-ea"/>
              </a:rPr>
              <a:t>件</a:t>
            </a:r>
            <a:endParaRPr lang="en-US" altLang="zh-CN" sz="2400" dirty="0" smtClean="0">
              <a:latin typeface="Times New Roman" pitchFamily="18" charset="0"/>
              <a:ea typeface="微软雅黑" pitchFamily="34" charset="-122"/>
              <a:cs typeface="Times New Roman" pitchFamily="18" charset="0"/>
              <a:sym typeface="+mn-ea"/>
            </a:endParaRPr>
          </a:p>
          <a:p>
            <a:pPr algn="ctr">
              <a:lnSpc>
                <a:spcPct val="150000"/>
              </a:lnSpc>
              <a:spcBef>
                <a:spcPts val="0"/>
              </a:spcBef>
              <a:buFontTx/>
              <a:buNone/>
              <a:defRPr/>
            </a:pPr>
            <a:r>
              <a:rPr lang="zh-CN" altLang="en-US" sz="2400" dirty="0" smtClean="0">
                <a:latin typeface="Times New Roman" pitchFamily="18" charset="0"/>
                <a:ea typeface="微软雅黑" pitchFamily="34" charset="-122"/>
                <a:cs typeface="Times New Roman" pitchFamily="18" charset="0"/>
                <a:sym typeface="+mn-ea"/>
              </a:rPr>
              <a:t>增多</a:t>
            </a:r>
            <a:endParaRPr lang="zh-CN" altLang="en-US" sz="2400" dirty="0">
              <a:latin typeface="Times New Roman" pitchFamily="18" charset="0"/>
              <a:ea typeface="微软雅黑" pitchFamily="34" charset="-122"/>
              <a:cs typeface="Times New Roman" pitchFamily="18" charset="0"/>
              <a:sym typeface="+mn-ea"/>
            </a:endParaRPr>
          </a:p>
        </p:txBody>
      </p:sp>
      <p:sp>
        <p:nvSpPr>
          <p:cNvPr id="10" name="Text Box 39"/>
          <p:cNvSpPr txBox="1">
            <a:spLocks noChangeArrowheads="1"/>
          </p:cNvSpPr>
          <p:nvPr/>
        </p:nvSpPr>
        <p:spPr bwMode="auto">
          <a:xfrm>
            <a:off x="8353325" y="3352976"/>
            <a:ext cx="2305050" cy="1134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50000"/>
              </a:lnSpc>
              <a:spcBef>
                <a:spcPct val="50000"/>
              </a:spcBef>
              <a:buFontTx/>
              <a:buNone/>
              <a:defRPr/>
            </a:pPr>
            <a:r>
              <a:rPr lang="en-US" altLang="zh-CN" sz="2400" dirty="0" smtClean="0">
                <a:latin typeface="Times New Roman" pitchFamily="18" charset="0"/>
                <a:ea typeface="Times New Roman" pitchFamily="18" charset="0"/>
                <a:cs typeface="Times New Roman" pitchFamily="18" charset="0"/>
                <a:sym typeface="+mn-ea"/>
              </a:rPr>
              <a:t>2×40=8</a:t>
            </a:r>
            <a:r>
              <a:rPr lang="zh-CN" altLang="en-US" sz="2400" dirty="0" smtClean="0">
                <a:latin typeface="Times New Roman" pitchFamily="18" charset="0"/>
                <a:ea typeface="微软雅黑" pitchFamily="34" charset="-122"/>
                <a:cs typeface="Times New Roman" pitchFamily="18" charset="0"/>
                <a:sym typeface="+mn-ea"/>
              </a:rPr>
              <a:t>（</a:t>
            </a:r>
            <a:r>
              <a:rPr lang="zh-CN" altLang="en-US" sz="2400" dirty="0">
                <a:latin typeface="Times New Roman" pitchFamily="18" charset="0"/>
                <a:ea typeface="微软雅黑" pitchFamily="34" charset="-122"/>
                <a:cs typeface="Times New Roman" pitchFamily="18" charset="0"/>
                <a:sym typeface="+mn-ea"/>
              </a:rPr>
              <a:t>元）不变</a:t>
            </a:r>
          </a:p>
        </p:txBody>
      </p:sp>
      <p:sp>
        <p:nvSpPr>
          <p:cNvPr id="11" name="Text Box 40"/>
          <p:cNvSpPr txBox="1">
            <a:spLocks noChangeArrowheads="1"/>
          </p:cNvSpPr>
          <p:nvPr/>
        </p:nvSpPr>
        <p:spPr bwMode="auto">
          <a:xfrm>
            <a:off x="720477" y="4488030"/>
            <a:ext cx="273685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spcBef>
                <a:spcPct val="50000"/>
              </a:spcBef>
              <a:buFontTx/>
              <a:buNone/>
              <a:defRPr/>
            </a:pPr>
            <a:r>
              <a:rPr lang="en-US" altLang="zh-CN" sz="2400" dirty="0">
                <a:latin typeface="Times New Roman" pitchFamily="18" charset="0"/>
                <a:ea typeface="Times New Roman" pitchFamily="18" charset="0"/>
                <a:cs typeface="Times New Roman" pitchFamily="18" charset="0"/>
                <a:sym typeface="+mn-ea"/>
              </a:rPr>
              <a:t>B</a:t>
            </a:r>
            <a:r>
              <a:rPr lang="zh-CN" altLang="en-US" sz="2400" dirty="0">
                <a:latin typeface="Times New Roman" pitchFamily="18" charset="0"/>
                <a:ea typeface="微软雅黑" pitchFamily="34" charset="-122"/>
                <a:cs typeface="Times New Roman" pitchFamily="18" charset="0"/>
                <a:sym typeface="+mn-ea"/>
              </a:rPr>
              <a:t>个别劳动生产率提高一倍</a:t>
            </a:r>
          </a:p>
        </p:txBody>
      </p:sp>
      <p:sp>
        <p:nvSpPr>
          <p:cNvPr id="12" name="Text Box 41"/>
          <p:cNvSpPr txBox="1">
            <a:spLocks noChangeArrowheads="1"/>
          </p:cNvSpPr>
          <p:nvPr/>
        </p:nvSpPr>
        <p:spPr bwMode="auto">
          <a:xfrm>
            <a:off x="3888829" y="4520763"/>
            <a:ext cx="1224136" cy="1134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50000"/>
              </a:lnSpc>
              <a:spcBef>
                <a:spcPts val="0"/>
              </a:spcBef>
              <a:buFontTx/>
              <a:buNone/>
              <a:defRPr/>
            </a:pPr>
            <a:r>
              <a:rPr lang="en-US" altLang="zh-CN" sz="2400" dirty="0" smtClean="0">
                <a:latin typeface="Times New Roman" pitchFamily="18" charset="0"/>
                <a:ea typeface="Times New Roman" pitchFamily="18" charset="0"/>
                <a:cs typeface="Times New Roman" pitchFamily="18" charset="0"/>
                <a:sym typeface="+mn-ea"/>
              </a:rPr>
              <a:t>8</a:t>
            </a:r>
            <a:r>
              <a:rPr lang="zh-CN" altLang="en-US" sz="2400" dirty="0" smtClean="0">
                <a:latin typeface="Times New Roman" pitchFamily="18" charset="0"/>
                <a:ea typeface="微软雅黑" pitchFamily="34" charset="-122"/>
                <a:cs typeface="Times New Roman" pitchFamily="18" charset="0"/>
                <a:sym typeface="+mn-ea"/>
              </a:rPr>
              <a:t>小时</a:t>
            </a:r>
            <a:endParaRPr lang="en-US" altLang="zh-CN" sz="2400" dirty="0" smtClean="0">
              <a:latin typeface="Times New Roman" pitchFamily="18" charset="0"/>
              <a:ea typeface="微软雅黑" pitchFamily="34" charset="-122"/>
              <a:cs typeface="Times New Roman" pitchFamily="18" charset="0"/>
              <a:sym typeface="+mn-ea"/>
            </a:endParaRPr>
          </a:p>
          <a:p>
            <a:pPr algn="ctr">
              <a:lnSpc>
                <a:spcPct val="150000"/>
              </a:lnSpc>
              <a:spcBef>
                <a:spcPts val="0"/>
              </a:spcBef>
              <a:buFontTx/>
              <a:buNone/>
              <a:defRPr/>
            </a:pPr>
            <a:r>
              <a:rPr lang="zh-CN" altLang="en-US" sz="2400" dirty="0" smtClean="0">
                <a:latin typeface="Times New Roman" pitchFamily="18" charset="0"/>
                <a:ea typeface="微软雅黑" pitchFamily="34" charset="-122"/>
                <a:cs typeface="Times New Roman" pitchFamily="18" charset="0"/>
                <a:sym typeface="+mn-ea"/>
              </a:rPr>
              <a:t>不变</a:t>
            </a:r>
            <a:endParaRPr lang="zh-CN" altLang="en-US" sz="2400" dirty="0">
              <a:latin typeface="Times New Roman" pitchFamily="18" charset="0"/>
              <a:ea typeface="微软雅黑" pitchFamily="34" charset="-122"/>
              <a:cs typeface="Times New Roman" pitchFamily="18" charset="0"/>
              <a:sym typeface="+mn-ea"/>
            </a:endParaRPr>
          </a:p>
        </p:txBody>
      </p:sp>
      <p:sp>
        <p:nvSpPr>
          <p:cNvPr id="13" name="Text Box 42"/>
          <p:cNvSpPr txBox="1">
            <a:spLocks noChangeArrowheads="1"/>
          </p:cNvSpPr>
          <p:nvPr/>
        </p:nvSpPr>
        <p:spPr bwMode="auto">
          <a:xfrm>
            <a:off x="5328986" y="4497873"/>
            <a:ext cx="1487717" cy="1134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50000"/>
              </a:lnSpc>
              <a:spcBef>
                <a:spcPts val="0"/>
              </a:spcBef>
              <a:buFontTx/>
              <a:buNone/>
              <a:defRPr/>
            </a:pPr>
            <a:r>
              <a:rPr lang="en-US" altLang="zh-CN" sz="2400" dirty="0">
                <a:latin typeface="Times New Roman" pitchFamily="18" charset="0"/>
                <a:ea typeface="Times New Roman" pitchFamily="18" charset="0"/>
                <a:cs typeface="Times New Roman" pitchFamily="18" charset="0"/>
                <a:sym typeface="+mn-ea"/>
              </a:rPr>
              <a:t>80</a:t>
            </a:r>
            <a:r>
              <a:rPr lang="zh-CN" altLang="en-US" sz="2400" dirty="0" smtClean="0">
                <a:latin typeface="Times New Roman" pitchFamily="18" charset="0"/>
                <a:ea typeface="微软雅黑" pitchFamily="34" charset="-122"/>
                <a:cs typeface="Times New Roman" pitchFamily="18" charset="0"/>
                <a:sym typeface="+mn-ea"/>
              </a:rPr>
              <a:t>元</a:t>
            </a:r>
            <a:endParaRPr lang="en-US" altLang="zh-CN" sz="2400" dirty="0" smtClean="0">
              <a:latin typeface="Times New Roman" pitchFamily="18" charset="0"/>
              <a:ea typeface="微软雅黑" pitchFamily="34" charset="-122"/>
              <a:cs typeface="Times New Roman" pitchFamily="18" charset="0"/>
              <a:sym typeface="+mn-ea"/>
            </a:endParaRPr>
          </a:p>
          <a:p>
            <a:pPr algn="ctr">
              <a:lnSpc>
                <a:spcPct val="150000"/>
              </a:lnSpc>
              <a:spcBef>
                <a:spcPts val="0"/>
              </a:spcBef>
              <a:buFontTx/>
              <a:buNone/>
              <a:defRPr/>
            </a:pPr>
            <a:r>
              <a:rPr lang="zh-CN" altLang="en-US" sz="2400" dirty="0" smtClean="0">
                <a:latin typeface="Times New Roman" pitchFamily="18" charset="0"/>
                <a:ea typeface="微软雅黑" pitchFamily="34" charset="-122"/>
                <a:cs typeface="Times New Roman" pitchFamily="18" charset="0"/>
                <a:sym typeface="+mn-ea"/>
              </a:rPr>
              <a:t>不变</a:t>
            </a:r>
            <a:endParaRPr lang="zh-CN" altLang="en-US" sz="2400" dirty="0">
              <a:latin typeface="Times New Roman" pitchFamily="18" charset="0"/>
              <a:ea typeface="微软雅黑" pitchFamily="34" charset="-122"/>
              <a:cs typeface="Times New Roman" pitchFamily="18" charset="0"/>
              <a:sym typeface="+mn-ea"/>
            </a:endParaRPr>
          </a:p>
        </p:txBody>
      </p:sp>
      <p:sp>
        <p:nvSpPr>
          <p:cNvPr id="14" name="Text Box 43"/>
          <p:cNvSpPr txBox="1">
            <a:spLocks noChangeArrowheads="1"/>
          </p:cNvSpPr>
          <p:nvPr/>
        </p:nvSpPr>
        <p:spPr bwMode="auto">
          <a:xfrm>
            <a:off x="6900937" y="4490414"/>
            <a:ext cx="1342833" cy="1134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50000"/>
              </a:lnSpc>
              <a:spcBef>
                <a:spcPts val="0"/>
              </a:spcBef>
              <a:buFontTx/>
              <a:buNone/>
              <a:defRPr/>
            </a:pPr>
            <a:r>
              <a:rPr lang="en-US" altLang="zh-CN" sz="2400" dirty="0">
                <a:latin typeface="Times New Roman" pitchFamily="18" charset="0"/>
                <a:ea typeface="Times New Roman" pitchFamily="18" charset="0"/>
                <a:cs typeface="Times New Roman" pitchFamily="18" charset="0"/>
                <a:sym typeface="+mn-ea"/>
              </a:rPr>
              <a:t>2</a:t>
            </a:r>
            <a:r>
              <a:rPr lang="zh-CN" altLang="en-US" sz="2400" dirty="0" smtClean="0">
                <a:latin typeface="Times New Roman" pitchFamily="18" charset="0"/>
                <a:ea typeface="微软雅黑" pitchFamily="34" charset="-122"/>
                <a:cs typeface="Times New Roman" pitchFamily="18" charset="0"/>
                <a:sym typeface="+mn-ea"/>
              </a:rPr>
              <a:t>件</a:t>
            </a:r>
            <a:endParaRPr lang="en-US" altLang="zh-CN" sz="2400" dirty="0" smtClean="0">
              <a:latin typeface="Times New Roman" pitchFamily="18" charset="0"/>
              <a:ea typeface="微软雅黑" pitchFamily="34" charset="-122"/>
              <a:cs typeface="Times New Roman" pitchFamily="18" charset="0"/>
              <a:sym typeface="+mn-ea"/>
            </a:endParaRPr>
          </a:p>
          <a:p>
            <a:pPr algn="ctr">
              <a:lnSpc>
                <a:spcPct val="150000"/>
              </a:lnSpc>
              <a:spcBef>
                <a:spcPts val="0"/>
              </a:spcBef>
              <a:buFontTx/>
              <a:buNone/>
              <a:defRPr/>
            </a:pPr>
            <a:r>
              <a:rPr lang="zh-CN" altLang="en-US" sz="2400" dirty="0" smtClean="0">
                <a:latin typeface="Times New Roman" pitchFamily="18" charset="0"/>
                <a:ea typeface="微软雅黑" pitchFamily="34" charset="-122"/>
                <a:cs typeface="Times New Roman" pitchFamily="18" charset="0"/>
                <a:sym typeface="+mn-ea"/>
              </a:rPr>
              <a:t>增多</a:t>
            </a:r>
            <a:endParaRPr lang="zh-CN" altLang="en-US" sz="2400" dirty="0">
              <a:latin typeface="Times New Roman" pitchFamily="18" charset="0"/>
              <a:ea typeface="微软雅黑" pitchFamily="34" charset="-122"/>
              <a:cs typeface="Times New Roman" pitchFamily="18" charset="0"/>
              <a:sym typeface="+mn-ea"/>
            </a:endParaRPr>
          </a:p>
        </p:txBody>
      </p:sp>
      <p:sp>
        <p:nvSpPr>
          <p:cNvPr id="15" name="Text Box 44"/>
          <p:cNvSpPr txBox="1">
            <a:spLocks noChangeArrowheads="1"/>
          </p:cNvSpPr>
          <p:nvPr/>
        </p:nvSpPr>
        <p:spPr bwMode="auto">
          <a:xfrm>
            <a:off x="8378386" y="4486757"/>
            <a:ext cx="2521074"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50000"/>
              </a:lnSpc>
              <a:spcBef>
                <a:spcPts val="0"/>
              </a:spcBef>
              <a:buFontTx/>
              <a:buNone/>
              <a:defRPr/>
            </a:pPr>
            <a:r>
              <a:rPr lang="en-US" altLang="zh-CN" sz="2400" dirty="0">
                <a:latin typeface="Times New Roman" pitchFamily="18" charset="0"/>
                <a:ea typeface="Times New Roman" pitchFamily="18" charset="0"/>
                <a:cs typeface="Times New Roman" pitchFamily="18" charset="0"/>
                <a:sym typeface="+mn-ea"/>
              </a:rPr>
              <a:t>2×80=160</a:t>
            </a:r>
            <a:r>
              <a:rPr lang="zh-CN" altLang="en-US" sz="2400" dirty="0">
                <a:latin typeface="Times New Roman" pitchFamily="18" charset="0"/>
                <a:ea typeface="微软雅黑" pitchFamily="34" charset="-122"/>
                <a:cs typeface="Times New Roman" pitchFamily="18" charset="0"/>
                <a:sym typeface="+mn-ea"/>
              </a:rPr>
              <a:t>（元</a:t>
            </a:r>
            <a:r>
              <a:rPr lang="zh-CN" altLang="en-US" sz="2400" dirty="0" smtClean="0">
                <a:latin typeface="Times New Roman" pitchFamily="18" charset="0"/>
                <a:ea typeface="微软雅黑" pitchFamily="34" charset="-122"/>
                <a:cs typeface="Times New Roman" pitchFamily="18" charset="0"/>
                <a:sym typeface="+mn-ea"/>
              </a:rPr>
              <a:t>）</a:t>
            </a:r>
            <a:endParaRPr lang="en-US" altLang="zh-CN" sz="2400" dirty="0" smtClean="0">
              <a:latin typeface="Times New Roman" pitchFamily="18" charset="0"/>
              <a:ea typeface="Times New Roman" pitchFamily="18" charset="0"/>
              <a:cs typeface="Times New Roman" pitchFamily="18" charset="0"/>
              <a:sym typeface="+mn-ea"/>
            </a:endParaRPr>
          </a:p>
          <a:p>
            <a:pPr algn="ctr">
              <a:lnSpc>
                <a:spcPct val="150000"/>
              </a:lnSpc>
              <a:spcBef>
                <a:spcPts val="0"/>
              </a:spcBef>
              <a:buFontTx/>
              <a:buNone/>
              <a:defRPr/>
            </a:pPr>
            <a:r>
              <a:rPr lang="zh-CN" altLang="en-US" sz="2400" dirty="0" smtClean="0">
                <a:latin typeface="Times New Roman" pitchFamily="18" charset="0"/>
                <a:ea typeface="微软雅黑" pitchFamily="34" charset="-122"/>
                <a:cs typeface="Times New Roman" pitchFamily="18" charset="0"/>
                <a:sym typeface="+mn-ea"/>
              </a:rPr>
              <a:t>增多</a:t>
            </a:r>
            <a:endParaRPr lang="zh-CN" altLang="en-US" sz="2400" dirty="0">
              <a:latin typeface="Times New Roman" pitchFamily="18" charset="0"/>
              <a:ea typeface="微软雅黑" pitchFamily="34" charset="-122"/>
              <a:cs typeface="Times New Roman" pitchFamily="18" charset="0"/>
              <a:sym typeface="+mn-ea"/>
            </a:endParaRPr>
          </a:p>
        </p:txBody>
      </p:sp>
    </p:spTree>
    <p:extLst>
      <p:ext uri="{BB962C8B-B14F-4D97-AF65-F5344CB8AC3E}">
        <p14:creationId xmlns:p14="http://schemas.microsoft.com/office/powerpoint/2010/main" val="76920994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1000"/>
                                        <p:tgtEl>
                                          <p:spTgt spid="7"/>
                                        </p:tgtEl>
                                      </p:cBhvr>
                                    </p:animEffect>
                                    <p:anim calcmode="lin" valueType="num">
                                      <p:cBhvr>
                                        <p:cTn id="16" dur="1000" fill="hold"/>
                                        <p:tgtEl>
                                          <p:spTgt spid="7"/>
                                        </p:tgtEl>
                                        <p:attrNameLst>
                                          <p:attrName>ppt_x</p:attrName>
                                        </p:attrNameLst>
                                      </p:cBhvr>
                                      <p:tavLst>
                                        <p:tav tm="0">
                                          <p:val>
                                            <p:strVal val="#ppt_x"/>
                                          </p:val>
                                        </p:tav>
                                        <p:tav tm="100000">
                                          <p:val>
                                            <p:strVal val="#ppt_x"/>
                                          </p:val>
                                        </p:tav>
                                      </p:tavLst>
                                    </p:anim>
                                    <p:anim calcmode="lin" valueType="num">
                                      <p:cBhvr>
                                        <p:cTn id="1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1000"/>
                                        <p:tgtEl>
                                          <p:spTgt spid="14"/>
                                        </p:tgtEl>
                                      </p:cBhvr>
                                    </p:animEffect>
                                    <p:anim calcmode="lin" valueType="num">
                                      <p:cBhvr>
                                        <p:cTn id="62" dur="1000" fill="hold"/>
                                        <p:tgtEl>
                                          <p:spTgt spid="14"/>
                                        </p:tgtEl>
                                        <p:attrNameLst>
                                          <p:attrName>ppt_x</p:attrName>
                                        </p:attrNameLst>
                                      </p:cBhvr>
                                      <p:tavLst>
                                        <p:tav tm="0">
                                          <p:val>
                                            <p:strVal val="#ppt_x"/>
                                          </p:val>
                                        </p:tav>
                                        <p:tav tm="100000">
                                          <p:val>
                                            <p:strVal val="#ppt_x"/>
                                          </p:val>
                                        </p:tav>
                                      </p:tavLst>
                                    </p:anim>
                                    <p:anim calcmode="lin" valueType="num">
                                      <p:cBhvr>
                                        <p:cTn id="6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1000"/>
                                        <p:tgtEl>
                                          <p:spTgt spid="15"/>
                                        </p:tgtEl>
                                      </p:cBhvr>
                                    </p:animEffect>
                                    <p:anim calcmode="lin" valueType="num">
                                      <p:cBhvr>
                                        <p:cTn id="69" dur="1000" fill="hold"/>
                                        <p:tgtEl>
                                          <p:spTgt spid="15"/>
                                        </p:tgtEl>
                                        <p:attrNameLst>
                                          <p:attrName>ppt_x</p:attrName>
                                        </p:attrNameLst>
                                      </p:cBhvr>
                                      <p:tavLst>
                                        <p:tav tm="0">
                                          <p:val>
                                            <p:strVal val="#ppt_x"/>
                                          </p:val>
                                        </p:tav>
                                        <p:tav tm="100000">
                                          <p:val>
                                            <p:strVal val="#ppt_x"/>
                                          </p:val>
                                        </p:tav>
                                      </p:tavLst>
                                    </p:anim>
                                    <p:anim calcmode="lin" valueType="num">
                                      <p:cBhvr>
                                        <p:cTn id="7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2"/>
          <p:cNvSpPr txBox="1"/>
          <p:nvPr/>
        </p:nvSpPr>
        <p:spPr>
          <a:xfrm>
            <a:off x="3960837" y="143743"/>
            <a:ext cx="3423616" cy="855003"/>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ts val="0"/>
              </a:spcBef>
              <a:buNone/>
            </a:pPr>
            <a:r>
              <a:rPr lang="zh-CN" altLang="en-US" sz="3600" b="1" dirty="0">
                <a:solidFill>
                  <a:srgbClr val="2864E6"/>
                </a:solidFill>
                <a:latin typeface="Times New Roman" pitchFamily="18" charset="0"/>
                <a:ea typeface="微软雅黑" pitchFamily="34" charset="-122"/>
                <a:cs typeface="Times New Roman" pitchFamily="18" charset="0"/>
              </a:rPr>
              <a:t>三、价值规律</a:t>
            </a:r>
          </a:p>
        </p:txBody>
      </p:sp>
      <p:sp>
        <p:nvSpPr>
          <p:cNvPr id="58371" name="Text Box 3"/>
          <p:cNvSpPr txBox="1"/>
          <p:nvPr/>
        </p:nvSpPr>
        <p:spPr>
          <a:xfrm>
            <a:off x="661776" y="1396686"/>
            <a:ext cx="7763557" cy="670337"/>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ts val="0"/>
              </a:spcBef>
              <a:buNone/>
            </a:pPr>
            <a:r>
              <a:rPr lang="zh-CN" altLang="en-US" sz="2400" dirty="0">
                <a:latin typeface="Times New Roman" pitchFamily="18" charset="0"/>
                <a:ea typeface="微软雅黑" pitchFamily="34" charset="-122"/>
                <a:cs typeface="Times New Roman" pitchFamily="18" charset="0"/>
              </a:rPr>
              <a:t>①商品的价值量是由生产商品的</a:t>
            </a:r>
            <a:r>
              <a:rPr lang="zh-CN" altLang="en-US" sz="2400" dirty="0" smtClean="0">
                <a:latin typeface="Times New Roman" pitchFamily="18" charset="0"/>
                <a:ea typeface="微软雅黑" pitchFamily="34" charset="-122"/>
                <a:cs typeface="Times New Roman" pitchFamily="18" charset="0"/>
              </a:rPr>
              <a:t>社会必要劳动时间决定</a:t>
            </a:r>
            <a:r>
              <a:rPr lang="zh-CN" altLang="en-US" sz="2400" dirty="0">
                <a:latin typeface="Times New Roman" pitchFamily="18" charset="0"/>
                <a:ea typeface="微软雅黑" pitchFamily="34" charset="-122"/>
                <a:cs typeface="Times New Roman" pitchFamily="18" charset="0"/>
              </a:rPr>
              <a:t>。</a:t>
            </a:r>
          </a:p>
        </p:txBody>
      </p:sp>
      <p:sp>
        <p:nvSpPr>
          <p:cNvPr id="58372" name="Text Box 4"/>
          <p:cNvSpPr txBox="1"/>
          <p:nvPr/>
        </p:nvSpPr>
        <p:spPr>
          <a:xfrm>
            <a:off x="685716" y="791815"/>
            <a:ext cx="4763359" cy="604871"/>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ts val="0"/>
              </a:spcBef>
              <a:buNone/>
            </a:pPr>
            <a:r>
              <a:rPr lang="en-US" altLang="zh-CN" sz="2400" dirty="0" smtClean="0">
                <a:latin typeface="Times New Roman" pitchFamily="18" charset="0"/>
                <a:ea typeface="微软雅黑" pitchFamily="34" charset="-122"/>
                <a:cs typeface="Times New Roman" pitchFamily="18" charset="0"/>
              </a:rPr>
              <a:t>1.</a:t>
            </a:r>
            <a:r>
              <a:rPr lang="zh-CN" altLang="en-US" sz="2400" dirty="0" smtClean="0">
                <a:latin typeface="Times New Roman" pitchFamily="18" charset="0"/>
                <a:ea typeface="微软雅黑" pitchFamily="34" charset="-122"/>
                <a:cs typeface="Times New Roman" pitchFamily="18" charset="0"/>
              </a:rPr>
              <a:t>价值规律</a:t>
            </a:r>
            <a:r>
              <a:rPr lang="zh-CN" altLang="en-US" sz="2400" dirty="0">
                <a:latin typeface="Times New Roman" pitchFamily="18" charset="0"/>
                <a:ea typeface="微软雅黑" pitchFamily="34" charset="-122"/>
                <a:cs typeface="Times New Roman" pitchFamily="18" charset="0"/>
              </a:rPr>
              <a:t>的基本内容</a:t>
            </a:r>
          </a:p>
        </p:txBody>
      </p:sp>
      <p:sp>
        <p:nvSpPr>
          <p:cNvPr id="58373" name="Text Box 5"/>
          <p:cNvSpPr txBox="1"/>
          <p:nvPr/>
        </p:nvSpPr>
        <p:spPr>
          <a:xfrm>
            <a:off x="683459" y="2743172"/>
            <a:ext cx="4626834" cy="670337"/>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ts val="0"/>
              </a:spcBef>
              <a:buNone/>
            </a:pPr>
            <a:r>
              <a:rPr lang="en-US" altLang="zh-CN" sz="2400" dirty="0" smtClean="0">
                <a:latin typeface="Times New Roman" pitchFamily="18" charset="0"/>
                <a:ea typeface="微软雅黑" pitchFamily="34" charset="-122"/>
                <a:cs typeface="Times New Roman" pitchFamily="18" charset="0"/>
              </a:rPr>
              <a:t>2.</a:t>
            </a:r>
            <a:r>
              <a:rPr lang="zh-CN" altLang="en-US" sz="2400" dirty="0" smtClean="0">
                <a:latin typeface="Times New Roman" pitchFamily="18" charset="0"/>
                <a:ea typeface="微软雅黑" pitchFamily="34" charset="-122"/>
                <a:cs typeface="Times New Roman" pitchFamily="18" charset="0"/>
              </a:rPr>
              <a:t>价值规律</a:t>
            </a:r>
            <a:r>
              <a:rPr lang="zh-CN" altLang="en-US" sz="2400" dirty="0">
                <a:latin typeface="Times New Roman" pitchFamily="18" charset="0"/>
                <a:ea typeface="微软雅黑" pitchFamily="34" charset="-122"/>
                <a:cs typeface="Times New Roman" pitchFamily="18" charset="0"/>
              </a:rPr>
              <a:t>的表现形式</a:t>
            </a:r>
          </a:p>
        </p:txBody>
      </p:sp>
      <p:sp>
        <p:nvSpPr>
          <p:cNvPr id="11280" name="Text Box 7"/>
          <p:cNvSpPr txBox="1"/>
          <p:nvPr/>
        </p:nvSpPr>
        <p:spPr>
          <a:xfrm>
            <a:off x="702276" y="2085123"/>
            <a:ext cx="7426024" cy="58086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ts val="0"/>
              </a:spcBef>
              <a:buNone/>
            </a:pPr>
            <a:r>
              <a:rPr lang="zh-CN" altLang="en-US" sz="2400" dirty="0">
                <a:latin typeface="Times New Roman" pitchFamily="18" charset="0"/>
                <a:ea typeface="微软雅黑" pitchFamily="34" charset="-122"/>
                <a:cs typeface="Times New Roman" pitchFamily="18" charset="0"/>
              </a:rPr>
              <a:t>②商品交换要以价值量为基础，实现等价交换。</a:t>
            </a:r>
          </a:p>
        </p:txBody>
      </p:sp>
      <p:sp>
        <p:nvSpPr>
          <p:cNvPr id="58379" name="Text Box 11"/>
          <p:cNvSpPr txBox="1"/>
          <p:nvPr/>
        </p:nvSpPr>
        <p:spPr>
          <a:xfrm>
            <a:off x="702276" y="3382667"/>
            <a:ext cx="8353171" cy="604871"/>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ts val="0"/>
              </a:spcBef>
              <a:buNone/>
            </a:pPr>
            <a:r>
              <a:rPr lang="zh-CN" altLang="en-US" sz="2400" dirty="0">
                <a:latin typeface="Times New Roman" pitchFamily="18" charset="0"/>
                <a:ea typeface="微软雅黑" pitchFamily="34" charset="-122"/>
                <a:cs typeface="Times New Roman" pitchFamily="18" charset="0"/>
              </a:rPr>
              <a:t>商品价格受供求关系的影响，围绕价值上下波动</a:t>
            </a:r>
          </a:p>
        </p:txBody>
      </p:sp>
      <p:sp>
        <p:nvSpPr>
          <p:cNvPr id="58382" name="Text Box 14"/>
          <p:cNvSpPr txBox="1"/>
          <p:nvPr/>
        </p:nvSpPr>
        <p:spPr>
          <a:xfrm>
            <a:off x="1276002" y="4083200"/>
            <a:ext cx="3636655" cy="1712866"/>
          </a:xfrm>
          <a:prstGeom prst="rect">
            <a:avLst/>
          </a:prstGeom>
          <a:noFill/>
          <a:ln w="38100">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ts val="0"/>
              </a:spcBef>
              <a:buNone/>
            </a:pPr>
            <a:r>
              <a:rPr lang="zh-CN" altLang="en-US" sz="2400" dirty="0">
                <a:latin typeface="Times New Roman" pitchFamily="18" charset="0"/>
                <a:ea typeface="微软雅黑" pitchFamily="34" charset="-122"/>
                <a:cs typeface="Times New Roman" pitchFamily="18" charset="0"/>
              </a:rPr>
              <a:t>从单个交换过程看：</a:t>
            </a:r>
          </a:p>
          <a:p>
            <a:pPr marL="0" indent="0" eaLnBrk="1" hangingPunct="1">
              <a:lnSpc>
                <a:spcPct val="150000"/>
              </a:lnSpc>
              <a:spcBef>
                <a:spcPts val="0"/>
              </a:spcBef>
              <a:buNone/>
            </a:pPr>
            <a:r>
              <a:rPr lang="zh-CN" altLang="en-US" sz="2400" dirty="0">
                <a:latin typeface="Times New Roman" pitchFamily="18" charset="0"/>
                <a:ea typeface="微软雅黑" pitchFamily="34" charset="-122"/>
                <a:cs typeface="Times New Roman" pitchFamily="18" charset="0"/>
              </a:rPr>
              <a:t>从一段较长时间看：</a:t>
            </a:r>
          </a:p>
          <a:p>
            <a:pPr marL="0" indent="0" eaLnBrk="1" hangingPunct="1">
              <a:lnSpc>
                <a:spcPct val="150000"/>
              </a:lnSpc>
              <a:spcBef>
                <a:spcPts val="0"/>
              </a:spcBef>
              <a:buNone/>
            </a:pPr>
            <a:r>
              <a:rPr lang="zh-CN" altLang="en-US" sz="2400" dirty="0">
                <a:latin typeface="Times New Roman" pitchFamily="18" charset="0"/>
                <a:ea typeface="微软雅黑" pitchFamily="34" charset="-122"/>
                <a:cs typeface="Times New Roman" pitchFamily="18" charset="0"/>
              </a:rPr>
              <a:t>从变化曲线看：</a:t>
            </a:r>
          </a:p>
        </p:txBody>
      </p:sp>
      <p:sp>
        <p:nvSpPr>
          <p:cNvPr id="58383" name="AutoShape 15"/>
          <p:cNvSpPr/>
          <p:nvPr/>
        </p:nvSpPr>
        <p:spPr>
          <a:xfrm>
            <a:off x="792475" y="4183612"/>
            <a:ext cx="288052" cy="1512041"/>
          </a:xfrm>
          <a:prstGeom prst="leftBrace">
            <a:avLst>
              <a:gd name="adj1" fmla="val 43750"/>
              <a:gd name="adj2" fmla="val 50000"/>
            </a:avLst>
          </a:prstGeom>
          <a:noFill/>
          <a:ln w="38100" cap="flat" cmpd="sng">
            <a:solidFill>
              <a:schemeClr val="tx1"/>
            </a:solidFill>
            <a:prstDash val="solid"/>
            <a:headEnd type="none" w="med" len="med"/>
            <a:tailEnd type="none" w="med" len="med"/>
          </a:ln>
        </p:spPr>
        <p:txBody>
          <a:bodyPr wrap="none" lIns="115214" tIns="57607" rIns="115214" bIns="57607" anchor="ct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ts val="0"/>
              </a:spcBef>
              <a:buNone/>
            </a:pPr>
            <a:endParaRPr lang="zh-CN" altLang="en-US" sz="2400" dirty="0">
              <a:latin typeface="Times New Roman" pitchFamily="18" charset="0"/>
              <a:ea typeface="微软雅黑" pitchFamily="34" charset="-122"/>
              <a:cs typeface="Times New Roman" pitchFamily="18" charset="0"/>
            </a:endParaRPr>
          </a:p>
        </p:txBody>
      </p:sp>
      <p:sp>
        <p:nvSpPr>
          <p:cNvPr id="58384" name="Text Box 16"/>
          <p:cNvSpPr txBox="1"/>
          <p:nvPr/>
        </p:nvSpPr>
        <p:spPr>
          <a:xfrm>
            <a:off x="4182089" y="4091014"/>
            <a:ext cx="2400432" cy="604871"/>
          </a:xfrm>
          <a:prstGeom prst="rect">
            <a:avLst/>
          </a:prstGeom>
          <a:noFill/>
          <a:ln w="38100">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ts val="0"/>
              </a:spcBef>
              <a:buNone/>
            </a:pPr>
            <a:r>
              <a:rPr lang="zh-CN" altLang="en-US" sz="2400" dirty="0">
                <a:latin typeface="Times New Roman" pitchFamily="18" charset="0"/>
                <a:ea typeface="微软雅黑" pitchFamily="34" charset="-122"/>
                <a:cs typeface="Times New Roman" pitchFamily="18" charset="0"/>
              </a:rPr>
              <a:t>时涨时落</a:t>
            </a:r>
          </a:p>
        </p:txBody>
      </p:sp>
      <p:sp>
        <p:nvSpPr>
          <p:cNvPr id="58385" name="Text Box 17"/>
          <p:cNvSpPr txBox="1"/>
          <p:nvPr/>
        </p:nvSpPr>
        <p:spPr>
          <a:xfrm>
            <a:off x="4182089" y="4653683"/>
            <a:ext cx="3437119" cy="670337"/>
          </a:xfrm>
          <a:prstGeom prst="rect">
            <a:avLst/>
          </a:prstGeom>
          <a:noFill/>
          <a:ln w="38100">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ts val="0"/>
              </a:spcBef>
              <a:buNone/>
            </a:pPr>
            <a:r>
              <a:rPr lang="zh-CN" altLang="en-US" sz="2400" dirty="0">
                <a:latin typeface="Times New Roman" pitchFamily="18" charset="0"/>
                <a:ea typeface="微软雅黑" pitchFamily="34" charset="-122"/>
                <a:cs typeface="Times New Roman" pitchFamily="18" charset="0"/>
              </a:rPr>
              <a:t>价格与价值相吻合</a:t>
            </a:r>
          </a:p>
        </p:txBody>
      </p:sp>
      <p:sp>
        <p:nvSpPr>
          <p:cNvPr id="58386" name="Text Box 18"/>
          <p:cNvSpPr txBox="1"/>
          <p:nvPr/>
        </p:nvSpPr>
        <p:spPr>
          <a:xfrm>
            <a:off x="3456781" y="5183898"/>
            <a:ext cx="6984776" cy="670337"/>
          </a:xfrm>
          <a:prstGeom prst="rect">
            <a:avLst/>
          </a:prstGeom>
          <a:noFill/>
          <a:ln w="38100">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ts val="0"/>
              </a:spcBef>
              <a:buNone/>
            </a:pPr>
            <a:r>
              <a:rPr lang="zh-CN" altLang="en-US" sz="2400" dirty="0">
                <a:latin typeface="Times New Roman" pitchFamily="18" charset="0"/>
                <a:ea typeface="微软雅黑" pitchFamily="34" charset="-122"/>
                <a:cs typeface="Times New Roman" pitchFamily="18" charset="0"/>
              </a:rPr>
              <a:t>涨跌幅度基本抵消，而且总是在一定范围内波动</a:t>
            </a:r>
          </a:p>
        </p:txBody>
      </p:sp>
      <p:sp>
        <p:nvSpPr>
          <p:cNvPr id="2" name="圆角矩形标注 1"/>
          <p:cNvSpPr/>
          <p:nvPr/>
        </p:nvSpPr>
        <p:spPr>
          <a:xfrm>
            <a:off x="8281317" y="693408"/>
            <a:ext cx="3089874" cy="3397606"/>
          </a:xfrm>
          <a:prstGeom prst="wedgeRoundRectCallout">
            <a:avLst>
              <a:gd name="adj1" fmla="val -89266"/>
              <a:gd name="adj2" fmla="val 9806"/>
              <a:gd name="adj3" fmla="val 16667"/>
            </a:avLst>
          </a:prstGeom>
          <a:solidFill>
            <a:srgbClr val="FFFF00"/>
          </a:solidFill>
          <a:ln w="9525" cap="flat" cmpd="sng">
            <a:solidFill>
              <a:schemeClr val="tx1"/>
            </a:solidFill>
            <a:prstDash val="solid"/>
            <a:round/>
            <a:headEnd type="none" w="med" len="med"/>
            <a:tailEnd type="none" w="med" len="med"/>
          </a:ln>
        </p:spPr>
        <p:txBody>
          <a:bodyPr lIns="115214" tIns="57607" rIns="115214" bIns="57607"/>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nSpc>
                <a:spcPct val="150000"/>
              </a:lnSpc>
              <a:spcBef>
                <a:spcPts val="0"/>
              </a:spcBef>
              <a:buNone/>
            </a:pPr>
            <a:r>
              <a:rPr lang="zh-CN" altLang="en-US" sz="2400" dirty="0">
                <a:latin typeface="Times New Roman" pitchFamily="18" charset="0"/>
                <a:ea typeface="微软雅黑" pitchFamily="34" charset="-122"/>
                <a:cs typeface="Times New Roman" pitchFamily="18" charset="0"/>
              </a:rPr>
              <a:t>并不是每一次交换都等价，只是总体等价，或等价交换只存在于交换的平均数中。</a:t>
            </a:r>
          </a:p>
        </p:txBody>
      </p:sp>
    </p:spTree>
    <p:extLst>
      <p:ext uri="{BB962C8B-B14F-4D97-AF65-F5344CB8AC3E}">
        <p14:creationId xmlns:p14="http://schemas.microsoft.com/office/powerpoint/2010/main" val="98333342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837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837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8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5837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58379"/>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58383"/>
                                        </p:tgtEl>
                                        <p:attrNameLst>
                                          <p:attrName>style.visibility</p:attrName>
                                        </p:attrNameLst>
                                      </p:cBhvr>
                                      <p:to>
                                        <p:strVal val="visible"/>
                                      </p:to>
                                    </p:set>
                                  </p:childTnLst>
                                </p:cTn>
                              </p:par>
                            </p:childTnLst>
                          </p:cTn>
                        </p:par>
                        <p:par>
                          <p:cTn id="34" fill="hold">
                            <p:stCondLst>
                              <p:cond delay="0"/>
                            </p:stCondLst>
                            <p:childTnLst>
                              <p:par>
                                <p:cTn id="35" presetID="1" presetClass="entr" presetSubtype="0" fill="hold" grpId="0" nodeType="afterEffect">
                                  <p:stCondLst>
                                    <p:cond delay="0"/>
                                  </p:stCondLst>
                                  <p:childTnLst>
                                    <p:set>
                                      <p:cBhvr>
                                        <p:cTn id="36" dur="1" fill="hold">
                                          <p:stCondLst>
                                            <p:cond delay="0"/>
                                          </p:stCondLst>
                                        </p:cTn>
                                        <p:tgtEl>
                                          <p:spTgt spid="5838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58384"/>
                                        </p:tgtEl>
                                        <p:attrNameLst>
                                          <p:attrName>style.visibility</p:attrName>
                                        </p:attrNameLst>
                                      </p:cBhvr>
                                      <p:to>
                                        <p:strVal val="visible"/>
                                      </p:to>
                                    </p:set>
                                    <p:animEffect transition="in" filter="fade">
                                      <p:cBhvr>
                                        <p:cTn id="41" dur="1000"/>
                                        <p:tgtEl>
                                          <p:spTgt spid="58384"/>
                                        </p:tgtEl>
                                      </p:cBhvr>
                                    </p:animEffect>
                                    <p:anim calcmode="lin" valueType="num">
                                      <p:cBhvr>
                                        <p:cTn id="42" dur="1000" fill="hold"/>
                                        <p:tgtEl>
                                          <p:spTgt spid="58384"/>
                                        </p:tgtEl>
                                        <p:attrNameLst>
                                          <p:attrName>ppt_x</p:attrName>
                                        </p:attrNameLst>
                                      </p:cBhvr>
                                      <p:tavLst>
                                        <p:tav tm="0">
                                          <p:val>
                                            <p:strVal val="#ppt_x"/>
                                          </p:val>
                                        </p:tav>
                                        <p:tav tm="100000">
                                          <p:val>
                                            <p:strVal val="#ppt_x"/>
                                          </p:val>
                                        </p:tav>
                                      </p:tavLst>
                                    </p:anim>
                                    <p:anim calcmode="lin" valueType="num">
                                      <p:cBhvr>
                                        <p:cTn id="43" dur="1000" fill="hold"/>
                                        <p:tgtEl>
                                          <p:spTgt spid="58384"/>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58385"/>
                                        </p:tgtEl>
                                        <p:attrNameLst>
                                          <p:attrName>style.visibility</p:attrName>
                                        </p:attrNameLst>
                                      </p:cBhvr>
                                      <p:to>
                                        <p:strVal val="visible"/>
                                      </p:to>
                                    </p:set>
                                    <p:animEffect transition="in" filter="fade">
                                      <p:cBhvr>
                                        <p:cTn id="48" dur="1000"/>
                                        <p:tgtEl>
                                          <p:spTgt spid="58385"/>
                                        </p:tgtEl>
                                      </p:cBhvr>
                                    </p:animEffect>
                                    <p:anim calcmode="lin" valueType="num">
                                      <p:cBhvr>
                                        <p:cTn id="49" dur="1000" fill="hold"/>
                                        <p:tgtEl>
                                          <p:spTgt spid="58385"/>
                                        </p:tgtEl>
                                        <p:attrNameLst>
                                          <p:attrName>ppt_x</p:attrName>
                                        </p:attrNameLst>
                                      </p:cBhvr>
                                      <p:tavLst>
                                        <p:tav tm="0">
                                          <p:val>
                                            <p:strVal val="#ppt_x"/>
                                          </p:val>
                                        </p:tav>
                                        <p:tav tm="100000">
                                          <p:val>
                                            <p:strVal val="#ppt_x"/>
                                          </p:val>
                                        </p:tav>
                                      </p:tavLst>
                                    </p:anim>
                                    <p:anim calcmode="lin" valueType="num">
                                      <p:cBhvr>
                                        <p:cTn id="50" dur="1000" fill="hold"/>
                                        <p:tgtEl>
                                          <p:spTgt spid="58385"/>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58386"/>
                                        </p:tgtEl>
                                        <p:attrNameLst>
                                          <p:attrName>style.visibility</p:attrName>
                                        </p:attrNameLst>
                                      </p:cBhvr>
                                      <p:to>
                                        <p:strVal val="visible"/>
                                      </p:to>
                                    </p:set>
                                    <p:animEffect transition="in" filter="fade">
                                      <p:cBhvr>
                                        <p:cTn id="55" dur="1000"/>
                                        <p:tgtEl>
                                          <p:spTgt spid="58386"/>
                                        </p:tgtEl>
                                      </p:cBhvr>
                                    </p:animEffect>
                                    <p:anim calcmode="lin" valueType="num">
                                      <p:cBhvr>
                                        <p:cTn id="56" dur="1000" fill="hold"/>
                                        <p:tgtEl>
                                          <p:spTgt spid="58386"/>
                                        </p:tgtEl>
                                        <p:attrNameLst>
                                          <p:attrName>ppt_x</p:attrName>
                                        </p:attrNameLst>
                                      </p:cBhvr>
                                      <p:tavLst>
                                        <p:tav tm="0">
                                          <p:val>
                                            <p:strVal val="#ppt_x"/>
                                          </p:val>
                                        </p:tav>
                                        <p:tav tm="100000">
                                          <p:val>
                                            <p:strVal val="#ppt_x"/>
                                          </p:val>
                                        </p:tav>
                                      </p:tavLst>
                                    </p:anim>
                                    <p:anim calcmode="lin" valueType="num">
                                      <p:cBhvr>
                                        <p:cTn id="57" dur="1000" fill="hold"/>
                                        <p:tgtEl>
                                          <p:spTgt spid="5838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p:bldP spid="58372" grpId="0"/>
      <p:bldP spid="58373" grpId="0"/>
      <p:bldP spid="11280" grpId="0"/>
      <p:bldP spid="58379" grpId="0"/>
      <p:bldP spid="58382" grpId="0" bldLvl="0"/>
      <p:bldP spid="58383" grpId="0" animBg="1"/>
      <p:bldP spid="58384" grpId="0"/>
      <p:bldP spid="58385" grpId="0"/>
      <p:bldP spid="58386" grpId="0"/>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本框 1"/>
          <p:cNvSpPr txBox="1"/>
          <p:nvPr/>
        </p:nvSpPr>
        <p:spPr>
          <a:xfrm>
            <a:off x="1008509" y="1007839"/>
            <a:ext cx="5544616" cy="762670"/>
          </a:xfrm>
          <a:prstGeom prst="rect">
            <a:avLst/>
          </a:prstGeom>
          <a:noFill/>
          <a:ln w="9525">
            <a:noFill/>
          </a:ln>
        </p:spPr>
        <p:txBody>
          <a:bodyPr wrap="square" lIns="115214" tIns="57607" rIns="115214" bIns="57607">
            <a:spAutoFit/>
          </a:bodyPr>
          <a:lstStyle/>
          <a:p>
            <a:pPr lvl="0">
              <a:lnSpc>
                <a:spcPct val="150000"/>
              </a:lnSpc>
            </a:pPr>
            <a:r>
              <a:rPr lang="zh-CN" altLang="en-US" sz="2800" dirty="0" smtClean="0">
                <a:latin typeface="Times New Roman" pitchFamily="18" charset="0"/>
                <a:ea typeface="微软雅黑" pitchFamily="34" charset="-122"/>
                <a:cs typeface="Times New Roman" pitchFamily="18" charset="0"/>
              </a:rPr>
              <a:t>手机</a:t>
            </a:r>
            <a:r>
              <a:rPr lang="zh-CN" altLang="en-US" sz="2800" dirty="0">
                <a:latin typeface="Times New Roman" pitchFamily="18" charset="0"/>
                <a:ea typeface="微软雅黑" pitchFamily="34" charset="-122"/>
                <a:cs typeface="Times New Roman" pitchFamily="18" charset="0"/>
              </a:rPr>
              <a:t>价格下降的原因是什么？</a:t>
            </a:r>
          </a:p>
        </p:txBody>
      </p:sp>
      <p:sp>
        <p:nvSpPr>
          <p:cNvPr id="3" name="文本框 2"/>
          <p:cNvSpPr txBox="1"/>
          <p:nvPr/>
        </p:nvSpPr>
        <p:spPr>
          <a:xfrm>
            <a:off x="1008509" y="1670865"/>
            <a:ext cx="7273310" cy="686303"/>
          </a:xfrm>
          <a:prstGeom prst="rect">
            <a:avLst/>
          </a:prstGeom>
          <a:noFill/>
          <a:ln w="9525">
            <a:noFill/>
          </a:ln>
        </p:spPr>
        <p:txBody>
          <a:bodyPr lIns="115214" tIns="57607" rIns="115214" bIns="57607">
            <a:spAutoFit/>
          </a:bodyPr>
          <a:lstStyle/>
          <a:p>
            <a:pPr lvl="0">
              <a:lnSpc>
                <a:spcPct val="150000"/>
              </a:lnSpc>
            </a:pPr>
            <a:r>
              <a:rPr lang="en-US" altLang="zh-CN" sz="2800" dirty="0">
                <a:solidFill>
                  <a:srgbClr val="FF0000"/>
                </a:solidFill>
                <a:latin typeface="Times New Roman" pitchFamily="18" charset="0"/>
                <a:ea typeface="Times New Roman" pitchFamily="18" charset="0"/>
                <a:cs typeface="Times New Roman" pitchFamily="18" charset="0"/>
              </a:rPr>
              <a:t>1.</a:t>
            </a:r>
            <a:r>
              <a:rPr lang="zh-CN" altLang="en-US" sz="2800" dirty="0">
                <a:solidFill>
                  <a:srgbClr val="FF0000"/>
                </a:solidFill>
                <a:latin typeface="Times New Roman" pitchFamily="18" charset="0"/>
                <a:ea typeface="微软雅黑" pitchFamily="34" charset="-122"/>
                <a:cs typeface="Times New Roman" pitchFamily="18" charset="0"/>
              </a:rPr>
              <a:t>供求影响价格，供过于求，价格下降。</a:t>
            </a:r>
          </a:p>
        </p:txBody>
      </p:sp>
      <p:sp>
        <p:nvSpPr>
          <p:cNvPr id="4" name="文本框 3"/>
          <p:cNvSpPr txBox="1"/>
          <p:nvPr/>
        </p:nvSpPr>
        <p:spPr>
          <a:xfrm>
            <a:off x="1083807" y="3126413"/>
            <a:ext cx="9397044" cy="686303"/>
          </a:xfrm>
          <a:prstGeom prst="rect">
            <a:avLst/>
          </a:prstGeom>
          <a:noFill/>
          <a:ln w="9525">
            <a:noFill/>
          </a:ln>
        </p:spPr>
        <p:txBody>
          <a:bodyPr wrap="square" lIns="115214" tIns="57607" rIns="115214" bIns="57607">
            <a:spAutoFit/>
          </a:bodyPr>
          <a:lstStyle/>
          <a:p>
            <a:pPr lvl="0">
              <a:lnSpc>
                <a:spcPct val="150000"/>
              </a:lnSpc>
            </a:pPr>
            <a:r>
              <a:rPr lang="en-US" altLang="zh-CN" sz="2800" dirty="0">
                <a:solidFill>
                  <a:srgbClr val="FF0000"/>
                </a:solidFill>
                <a:latin typeface="Times New Roman" pitchFamily="18" charset="0"/>
                <a:ea typeface="Times New Roman" pitchFamily="18" charset="0"/>
                <a:cs typeface="Times New Roman" pitchFamily="18" charset="0"/>
              </a:rPr>
              <a:t>2.</a:t>
            </a:r>
            <a:r>
              <a:rPr lang="zh-CN" altLang="en-US" sz="2800" dirty="0">
                <a:solidFill>
                  <a:srgbClr val="FF0000"/>
                </a:solidFill>
                <a:latin typeface="Times New Roman" pitchFamily="18" charset="0"/>
                <a:ea typeface="微软雅黑" pitchFamily="34" charset="-122"/>
                <a:cs typeface="Times New Roman" pitchFamily="18" charset="0"/>
              </a:rPr>
              <a:t>价值决定价格，价值量由社会必要劳动时间决定。</a:t>
            </a:r>
          </a:p>
        </p:txBody>
      </p:sp>
      <p:sp>
        <p:nvSpPr>
          <p:cNvPr id="5" name="文本框 4"/>
          <p:cNvSpPr txBox="1"/>
          <p:nvPr/>
        </p:nvSpPr>
        <p:spPr>
          <a:xfrm>
            <a:off x="1116521" y="2363743"/>
            <a:ext cx="9973108" cy="762670"/>
          </a:xfrm>
          <a:prstGeom prst="rect">
            <a:avLst/>
          </a:prstGeom>
          <a:noFill/>
          <a:ln w="9525">
            <a:noFill/>
          </a:ln>
        </p:spPr>
        <p:txBody>
          <a:bodyPr wrap="square" lIns="115214" tIns="57607" rIns="115214" bIns="57607">
            <a:spAutoFit/>
          </a:bodyPr>
          <a:lstStyle/>
          <a:p>
            <a:pPr lvl="0">
              <a:lnSpc>
                <a:spcPct val="150000"/>
              </a:lnSpc>
            </a:pPr>
            <a:r>
              <a:rPr lang="zh-CN" altLang="en-US" sz="2800" dirty="0">
                <a:latin typeface="Times New Roman" pitchFamily="18" charset="0"/>
                <a:ea typeface="微软雅黑" pitchFamily="34" charset="-122"/>
                <a:cs typeface="Times New Roman" pitchFamily="18" charset="0"/>
              </a:rPr>
              <a:t>手机生产者大量涌入市场，导致手机供过于求，因此价格下降。</a:t>
            </a:r>
          </a:p>
        </p:txBody>
      </p:sp>
      <p:sp>
        <p:nvSpPr>
          <p:cNvPr id="6" name="文本框 5"/>
          <p:cNvSpPr txBox="1"/>
          <p:nvPr/>
        </p:nvSpPr>
        <p:spPr>
          <a:xfrm>
            <a:off x="1130146" y="3849052"/>
            <a:ext cx="10007168" cy="2055331"/>
          </a:xfrm>
          <a:prstGeom prst="rect">
            <a:avLst/>
          </a:prstGeom>
          <a:noFill/>
          <a:ln w="9525">
            <a:noFill/>
          </a:ln>
        </p:spPr>
        <p:txBody>
          <a:bodyPr wrap="square" lIns="115214" tIns="57607" rIns="115214" bIns="57607">
            <a:spAutoFit/>
          </a:bodyPr>
          <a:lstStyle/>
          <a:p>
            <a:pPr lvl="0">
              <a:lnSpc>
                <a:spcPct val="150000"/>
              </a:lnSpc>
            </a:pPr>
            <a:r>
              <a:rPr lang="zh-CN" altLang="en-US" sz="2800" dirty="0">
                <a:latin typeface="Times New Roman" pitchFamily="18" charset="0"/>
                <a:ea typeface="微软雅黑" pitchFamily="34" charset="-122"/>
                <a:cs typeface="Times New Roman" pitchFamily="18" charset="0"/>
              </a:rPr>
              <a:t>随着生产技术的提高，手机的社会劳动生产率提高，社会必要劳动时间缩短，因此价值量减少，是引起手机价格下降的根本原因。</a:t>
            </a:r>
          </a:p>
        </p:txBody>
      </p:sp>
      <p:sp>
        <p:nvSpPr>
          <p:cNvPr id="2" name="TextBox 1"/>
          <p:cNvSpPr txBox="1"/>
          <p:nvPr/>
        </p:nvSpPr>
        <p:spPr>
          <a:xfrm>
            <a:off x="1008509" y="167388"/>
            <a:ext cx="1224136" cy="830997"/>
          </a:xfrm>
          <a:prstGeom prst="rect">
            <a:avLst/>
          </a:prstGeom>
          <a:noFill/>
        </p:spPr>
        <p:txBody>
          <a:bodyPr wrap="square" rtlCol="0">
            <a:spAutoFit/>
          </a:bodyPr>
          <a:lstStyle/>
          <a:p>
            <a:pPr>
              <a:lnSpc>
                <a:spcPct val="150000"/>
              </a:lnSpc>
            </a:pPr>
            <a:r>
              <a:rPr lang="zh-CN" altLang="en-US" sz="3200" b="1" dirty="0" smtClean="0">
                <a:solidFill>
                  <a:srgbClr val="2864E6"/>
                </a:solidFill>
                <a:latin typeface="Times New Roman" pitchFamily="18" charset="0"/>
                <a:ea typeface="微软雅黑" pitchFamily="34" charset="-122"/>
                <a:cs typeface="Times New Roman" pitchFamily="18" charset="0"/>
              </a:rPr>
              <a:t>思考</a:t>
            </a:r>
            <a:endParaRPr lang="zh-CN" altLang="en-US" sz="3200" b="1" dirty="0">
              <a:solidFill>
                <a:srgbClr val="2864E6"/>
              </a:solidFill>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9230356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3" grpId="0"/>
      <p:bldP spid="4" grpId="0"/>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2"/>
          <p:cNvSpPr txBox="1"/>
          <p:nvPr/>
        </p:nvSpPr>
        <p:spPr>
          <a:xfrm>
            <a:off x="360437" y="575791"/>
            <a:ext cx="971989" cy="5816977"/>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ts val="0"/>
              </a:spcBef>
              <a:buNone/>
            </a:pPr>
            <a:endParaRPr lang="en-US" altLang="zh-CN" sz="2800" dirty="0">
              <a:solidFill>
                <a:srgbClr val="FF0000"/>
              </a:solidFill>
              <a:latin typeface="微软雅黑" pitchFamily="34" charset="-122"/>
              <a:ea typeface="微软雅黑" pitchFamily="34" charset="-122"/>
              <a:cs typeface="Times New Roman" pitchFamily="18" charset="0"/>
            </a:endParaRPr>
          </a:p>
          <a:p>
            <a:pPr marL="0" indent="0" algn="ctr" eaLnBrk="1" hangingPunct="1">
              <a:lnSpc>
                <a:spcPct val="150000"/>
              </a:lnSpc>
              <a:spcBef>
                <a:spcPts val="0"/>
              </a:spcBef>
              <a:buNone/>
            </a:pPr>
            <a:r>
              <a:rPr lang="zh-CN" altLang="en-US" sz="2800" dirty="0">
                <a:latin typeface="微软雅黑" pitchFamily="34" charset="-122"/>
                <a:ea typeface="微软雅黑" pitchFamily="34" charset="-122"/>
                <a:cs typeface="Times New Roman" pitchFamily="18" charset="0"/>
              </a:rPr>
              <a:t>影</a:t>
            </a:r>
          </a:p>
          <a:p>
            <a:pPr marL="0" indent="0" algn="ctr" eaLnBrk="1" hangingPunct="1">
              <a:lnSpc>
                <a:spcPct val="150000"/>
              </a:lnSpc>
              <a:spcBef>
                <a:spcPts val="0"/>
              </a:spcBef>
              <a:buNone/>
            </a:pPr>
            <a:r>
              <a:rPr lang="zh-CN" altLang="en-US" sz="2800" dirty="0">
                <a:latin typeface="微软雅黑" pitchFamily="34" charset="-122"/>
                <a:ea typeface="微软雅黑" pitchFamily="34" charset="-122"/>
                <a:cs typeface="Times New Roman" pitchFamily="18" charset="0"/>
              </a:rPr>
              <a:t>响</a:t>
            </a:r>
          </a:p>
          <a:p>
            <a:pPr marL="0" indent="0" algn="ctr" eaLnBrk="1" hangingPunct="1">
              <a:lnSpc>
                <a:spcPct val="150000"/>
              </a:lnSpc>
              <a:spcBef>
                <a:spcPts val="0"/>
              </a:spcBef>
              <a:buNone/>
            </a:pPr>
            <a:r>
              <a:rPr lang="zh-CN" altLang="en-US" sz="2800" dirty="0">
                <a:latin typeface="微软雅黑" pitchFamily="34" charset="-122"/>
                <a:ea typeface="微软雅黑" pitchFamily="34" charset="-122"/>
                <a:cs typeface="Times New Roman" pitchFamily="18" charset="0"/>
              </a:rPr>
              <a:t>价</a:t>
            </a:r>
          </a:p>
          <a:p>
            <a:pPr marL="0" indent="0" algn="ctr" eaLnBrk="1" hangingPunct="1">
              <a:lnSpc>
                <a:spcPct val="150000"/>
              </a:lnSpc>
              <a:spcBef>
                <a:spcPts val="0"/>
              </a:spcBef>
              <a:buNone/>
            </a:pPr>
            <a:r>
              <a:rPr lang="zh-CN" altLang="en-US" sz="2800" dirty="0">
                <a:latin typeface="微软雅黑" pitchFamily="34" charset="-122"/>
                <a:ea typeface="微软雅黑" pitchFamily="34" charset="-122"/>
                <a:cs typeface="Times New Roman" pitchFamily="18" charset="0"/>
              </a:rPr>
              <a:t>格</a:t>
            </a:r>
          </a:p>
          <a:p>
            <a:pPr marL="0" indent="0" algn="ctr" eaLnBrk="1" hangingPunct="1">
              <a:lnSpc>
                <a:spcPct val="150000"/>
              </a:lnSpc>
              <a:spcBef>
                <a:spcPts val="0"/>
              </a:spcBef>
              <a:buNone/>
            </a:pPr>
            <a:r>
              <a:rPr lang="zh-CN" altLang="en-US" sz="2800" dirty="0">
                <a:latin typeface="微软雅黑" pitchFamily="34" charset="-122"/>
                <a:ea typeface="微软雅黑" pitchFamily="34" charset="-122"/>
                <a:cs typeface="Times New Roman" pitchFamily="18" charset="0"/>
              </a:rPr>
              <a:t>的</a:t>
            </a:r>
          </a:p>
          <a:p>
            <a:pPr marL="0" indent="0" algn="ctr" eaLnBrk="1" hangingPunct="1">
              <a:lnSpc>
                <a:spcPct val="150000"/>
              </a:lnSpc>
              <a:spcBef>
                <a:spcPts val="0"/>
              </a:spcBef>
              <a:buNone/>
            </a:pPr>
            <a:r>
              <a:rPr lang="zh-CN" altLang="en-US" sz="2800" dirty="0">
                <a:latin typeface="微软雅黑" pitchFamily="34" charset="-122"/>
                <a:ea typeface="微软雅黑" pitchFamily="34" charset="-122"/>
                <a:cs typeface="Times New Roman" pitchFamily="18" charset="0"/>
              </a:rPr>
              <a:t>因</a:t>
            </a:r>
          </a:p>
          <a:p>
            <a:pPr marL="0" indent="0" algn="ctr" eaLnBrk="1" hangingPunct="1">
              <a:lnSpc>
                <a:spcPct val="150000"/>
              </a:lnSpc>
              <a:spcBef>
                <a:spcPts val="0"/>
              </a:spcBef>
              <a:buNone/>
            </a:pPr>
            <a:r>
              <a:rPr lang="zh-CN" altLang="en-US" sz="2800" dirty="0">
                <a:latin typeface="微软雅黑" pitchFamily="34" charset="-122"/>
                <a:ea typeface="微软雅黑" pitchFamily="34" charset="-122"/>
                <a:cs typeface="Times New Roman" pitchFamily="18" charset="0"/>
              </a:rPr>
              <a:t>素</a:t>
            </a:r>
          </a:p>
          <a:p>
            <a:pPr marL="0" indent="0" eaLnBrk="1" hangingPunct="1">
              <a:lnSpc>
                <a:spcPct val="150000"/>
              </a:lnSpc>
              <a:spcBef>
                <a:spcPts val="0"/>
              </a:spcBef>
              <a:buNone/>
            </a:pPr>
            <a:endParaRPr lang="en-US" altLang="zh-CN" sz="2800" dirty="0">
              <a:latin typeface="微软雅黑" pitchFamily="34" charset="-122"/>
              <a:ea typeface="微软雅黑" pitchFamily="34" charset="-122"/>
              <a:cs typeface="Times New Roman" pitchFamily="18" charset="0"/>
            </a:endParaRPr>
          </a:p>
        </p:txBody>
      </p:sp>
      <p:sp>
        <p:nvSpPr>
          <p:cNvPr id="53251" name="Text Box 3"/>
          <p:cNvSpPr txBox="1"/>
          <p:nvPr/>
        </p:nvSpPr>
        <p:spPr>
          <a:xfrm>
            <a:off x="1627794" y="3693366"/>
            <a:ext cx="2176892" cy="646331"/>
          </a:xfrm>
          <a:prstGeom prst="rect">
            <a:avLst/>
          </a:prstGeom>
          <a:noFill/>
          <a:ln w="9525">
            <a:noFill/>
          </a:ln>
        </p:spPr>
        <p:txBody>
          <a:bodyPr lIns="0" tIns="0" rIns="0" bIns="0">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latin typeface="微软雅黑" pitchFamily="34" charset="-122"/>
                <a:ea typeface="微软雅黑" pitchFamily="34" charset="-122"/>
                <a:cs typeface="Times New Roman" pitchFamily="18" charset="0"/>
              </a:rPr>
              <a:t>价值决定价格</a:t>
            </a:r>
          </a:p>
        </p:txBody>
      </p:sp>
      <p:sp>
        <p:nvSpPr>
          <p:cNvPr id="53252" name="Text Box 4"/>
          <p:cNvSpPr txBox="1"/>
          <p:nvPr/>
        </p:nvSpPr>
        <p:spPr>
          <a:xfrm>
            <a:off x="4391000" y="3682039"/>
            <a:ext cx="6711137" cy="646331"/>
          </a:xfrm>
          <a:prstGeom prst="rect">
            <a:avLst/>
          </a:prstGeom>
          <a:noFill/>
          <a:ln w="9525" cap="flat" cmpd="sng">
            <a:noFill/>
            <a:prstDash val="solid"/>
            <a:miter/>
            <a:headEnd type="none" w="med" len="med"/>
            <a:tailEnd type="none" w="med" len="med"/>
          </a:ln>
        </p:spPr>
        <p:txBody>
          <a:bodyPr wrap="square" lIns="0" tIns="0" rIns="0" bIns="0">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latin typeface="微软雅黑" pitchFamily="34" charset="-122"/>
                <a:ea typeface="微软雅黑" pitchFamily="34" charset="-122"/>
                <a:cs typeface="Times New Roman" pitchFamily="18" charset="0"/>
              </a:rPr>
              <a:t>价值量是由社会必要劳动时间决定的</a:t>
            </a:r>
          </a:p>
        </p:txBody>
      </p:sp>
      <p:sp>
        <p:nvSpPr>
          <p:cNvPr id="53253" name="Text Box 5"/>
          <p:cNvSpPr txBox="1"/>
          <p:nvPr/>
        </p:nvSpPr>
        <p:spPr>
          <a:xfrm>
            <a:off x="4386063" y="4536123"/>
            <a:ext cx="6048716" cy="646331"/>
          </a:xfrm>
          <a:prstGeom prst="rect">
            <a:avLst/>
          </a:prstGeom>
          <a:noFill/>
          <a:ln w="9525" cap="flat" cmpd="sng">
            <a:noFill/>
            <a:prstDash val="solid"/>
            <a:miter/>
            <a:headEnd type="none" w="med" len="med"/>
            <a:tailEnd type="none" w="med" len="med"/>
          </a:ln>
        </p:spPr>
        <p:txBody>
          <a:bodyPr wrap="square" lIns="0" tIns="0" rIns="0" bIns="0">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latin typeface="微软雅黑" pitchFamily="34" charset="-122"/>
                <a:ea typeface="微软雅黑" pitchFamily="34" charset="-122"/>
                <a:cs typeface="Times New Roman" pitchFamily="18" charset="0"/>
              </a:rPr>
              <a:t>单位价值量与社会劳动生产率成反比</a:t>
            </a:r>
          </a:p>
        </p:txBody>
      </p:sp>
      <p:sp>
        <p:nvSpPr>
          <p:cNvPr id="53254" name="Text Box 6"/>
          <p:cNvSpPr txBox="1"/>
          <p:nvPr/>
        </p:nvSpPr>
        <p:spPr>
          <a:xfrm>
            <a:off x="4465078" y="2712543"/>
            <a:ext cx="6900203" cy="646331"/>
          </a:xfrm>
          <a:prstGeom prst="rect">
            <a:avLst/>
          </a:prstGeom>
          <a:noFill/>
          <a:ln w="9525" cap="flat" cmpd="sng">
            <a:noFill/>
            <a:prstDash val="solid"/>
            <a:miter/>
            <a:headEnd type="none" w="med" len="med"/>
            <a:tailEnd type="none" w="med" len="med"/>
          </a:ln>
        </p:spPr>
        <p:txBody>
          <a:bodyPr wrap="square" lIns="0" tIns="0" rIns="0" bIns="0">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latin typeface="微软雅黑" pitchFamily="34" charset="-122"/>
                <a:ea typeface="微软雅黑" pitchFamily="34" charset="-122"/>
                <a:cs typeface="Times New Roman" pitchFamily="18" charset="0"/>
              </a:rPr>
              <a:t>价值是价格的基础，价格是价值的货币表现</a:t>
            </a:r>
          </a:p>
        </p:txBody>
      </p:sp>
      <p:sp>
        <p:nvSpPr>
          <p:cNvPr id="53255" name="AutoShape 7"/>
          <p:cNvSpPr/>
          <p:nvPr/>
        </p:nvSpPr>
        <p:spPr>
          <a:xfrm>
            <a:off x="1332426" y="1246429"/>
            <a:ext cx="216039" cy="4392119"/>
          </a:xfrm>
          <a:prstGeom prst="leftBrace">
            <a:avLst>
              <a:gd name="adj1" fmla="val 125294"/>
              <a:gd name="adj2" fmla="val 50000"/>
            </a:avLst>
          </a:prstGeom>
          <a:noFill/>
          <a:ln w="38100" cap="flat" cmpd="sng">
            <a:solidFill>
              <a:schemeClr val="tx1"/>
            </a:solidFill>
            <a:prstDash val="solid"/>
            <a:headEnd type="none" w="med" len="med"/>
            <a:tailEnd type="none" w="med" len="med"/>
          </a:ln>
        </p:spPr>
        <p:txBody>
          <a:bodyPr wrap="none" lIns="115214" tIns="57607" rIns="115214" bIns="57607" anchor="ct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endParaRPr lang="zh-CN" altLang="en-US" sz="2800" dirty="0">
              <a:latin typeface="微软雅黑" pitchFamily="34" charset="-122"/>
              <a:ea typeface="微软雅黑" pitchFamily="34" charset="-122"/>
              <a:cs typeface="Times New Roman" pitchFamily="18" charset="0"/>
            </a:endParaRPr>
          </a:p>
        </p:txBody>
      </p:sp>
      <p:sp>
        <p:nvSpPr>
          <p:cNvPr id="53256" name="Text Box 8"/>
          <p:cNvSpPr txBox="1"/>
          <p:nvPr/>
        </p:nvSpPr>
        <p:spPr>
          <a:xfrm>
            <a:off x="1627794" y="1029765"/>
            <a:ext cx="2503952" cy="646331"/>
          </a:xfrm>
          <a:prstGeom prst="rect">
            <a:avLst/>
          </a:prstGeom>
          <a:noFill/>
          <a:ln w="9525">
            <a:noFill/>
          </a:ln>
        </p:spPr>
        <p:txBody>
          <a:bodyPr lIns="0" tIns="0" rIns="0" bIns="0">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latin typeface="微软雅黑" pitchFamily="34" charset="-122"/>
                <a:ea typeface="微软雅黑" pitchFamily="34" charset="-122"/>
                <a:cs typeface="Times New Roman" pitchFamily="18" charset="0"/>
              </a:rPr>
              <a:t>供求影响价格</a:t>
            </a:r>
          </a:p>
        </p:txBody>
      </p:sp>
      <p:sp>
        <p:nvSpPr>
          <p:cNvPr id="53257" name="Text Box 9"/>
          <p:cNvSpPr txBox="1"/>
          <p:nvPr/>
        </p:nvSpPr>
        <p:spPr>
          <a:xfrm>
            <a:off x="4671841" y="704097"/>
            <a:ext cx="1423756" cy="646331"/>
          </a:xfrm>
          <a:prstGeom prst="rect">
            <a:avLst/>
          </a:prstGeom>
          <a:noFill/>
          <a:ln w="9525" cap="flat" cmpd="sng">
            <a:noFill/>
            <a:prstDash val="solid"/>
            <a:miter/>
            <a:headEnd type="none" w="med" len="med"/>
            <a:tailEnd type="none" w="med" len="med"/>
          </a:ln>
        </p:spPr>
        <p:txBody>
          <a:bodyPr lIns="0" tIns="0" rIns="0" bIns="0">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latin typeface="微软雅黑" pitchFamily="34" charset="-122"/>
                <a:ea typeface="微软雅黑" pitchFamily="34" charset="-122"/>
                <a:cs typeface="Times New Roman" pitchFamily="18" charset="0"/>
              </a:rPr>
              <a:t>供不应求</a:t>
            </a:r>
          </a:p>
        </p:txBody>
      </p:sp>
      <p:sp>
        <p:nvSpPr>
          <p:cNvPr id="53258" name="Text Box 10"/>
          <p:cNvSpPr txBox="1"/>
          <p:nvPr/>
        </p:nvSpPr>
        <p:spPr>
          <a:xfrm>
            <a:off x="6774474" y="600098"/>
            <a:ext cx="1794875" cy="646331"/>
          </a:xfrm>
          <a:prstGeom prst="rect">
            <a:avLst/>
          </a:prstGeom>
          <a:noFill/>
          <a:ln w="9525" cap="flat" cmpd="sng">
            <a:noFill/>
            <a:prstDash val="solid"/>
            <a:miter/>
            <a:headEnd type="none" w="med" len="med"/>
            <a:tailEnd type="none" w="med" len="med"/>
          </a:ln>
        </p:spPr>
        <p:txBody>
          <a:bodyPr wrap="square" lIns="0" tIns="0" rIns="0" bIns="0">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latin typeface="微软雅黑" pitchFamily="34" charset="-122"/>
                <a:ea typeface="微软雅黑" pitchFamily="34" charset="-122"/>
                <a:cs typeface="Times New Roman" pitchFamily="18" charset="0"/>
              </a:rPr>
              <a:t>价格上涨</a:t>
            </a:r>
          </a:p>
        </p:txBody>
      </p:sp>
      <p:sp>
        <p:nvSpPr>
          <p:cNvPr id="53259" name="AutoShape 11"/>
          <p:cNvSpPr/>
          <p:nvPr/>
        </p:nvSpPr>
        <p:spPr>
          <a:xfrm>
            <a:off x="6206252" y="810979"/>
            <a:ext cx="360065" cy="360010"/>
          </a:xfrm>
          <a:prstGeom prst="rightArrow">
            <a:avLst>
              <a:gd name="adj1" fmla="val 50000"/>
              <a:gd name="adj2" fmla="val 25000"/>
            </a:avLst>
          </a:prstGeom>
          <a:solidFill>
            <a:srgbClr val="2864E6"/>
          </a:solidFill>
          <a:ln w="9525" cap="flat" cmpd="sng">
            <a:solidFill>
              <a:schemeClr val="tx1"/>
            </a:solidFill>
            <a:prstDash val="solid"/>
            <a:miter/>
            <a:headEnd type="none" w="med" len="med"/>
            <a:tailEnd type="none" w="med" len="med"/>
          </a:ln>
        </p:spPr>
        <p:txBody>
          <a:bodyPr wrap="none" lIns="115214" tIns="57607" rIns="115214" bIns="57607" anchor="ct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endParaRPr lang="zh-CN" altLang="en-US" sz="2800" dirty="0">
              <a:latin typeface="微软雅黑" pitchFamily="34" charset="-122"/>
              <a:ea typeface="微软雅黑" pitchFamily="34" charset="-122"/>
              <a:cs typeface="Times New Roman" pitchFamily="18" charset="0"/>
            </a:endParaRPr>
          </a:p>
        </p:txBody>
      </p:sp>
      <p:sp>
        <p:nvSpPr>
          <p:cNvPr id="53260" name="Text Box 12"/>
          <p:cNvSpPr txBox="1"/>
          <p:nvPr/>
        </p:nvSpPr>
        <p:spPr>
          <a:xfrm>
            <a:off x="4674363" y="1599886"/>
            <a:ext cx="1423756" cy="646331"/>
          </a:xfrm>
          <a:prstGeom prst="rect">
            <a:avLst/>
          </a:prstGeom>
          <a:noFill/>
          <a:ln w="9525" cap="flat" cmpd="sng">
            <a:noFill/>
            <a:prstDash val="solid"/>
            <a:miter/>
            <a:headEnd type="none" w="med" len="med"/>
            <a:tailEnd type="none" w="med" len="med"/>
          </a:ln>
        </p:spPr>
        <p:txBody>
          <a:bodyPr lIns="0" tIns="0" rIns="0" bIns="0">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latin typeface="微软雅黑" pitchFamily="34" charset="-122"/>
                <a:ea typeface="微软雅黑" pitchFamily="34" charset="-122"/>
                <a:cs typeface="Times New Roman" pitchFamily="18" charset="0"/>
              </a:rPr>
              <a:t>供过于求</a:t>
            </a:r>
          </a:p>
        </p:txBody>
      </p:sp>
      <p:sp>
        <p:nvSpPr>
          <p:cNvPr id="53261" name="Text Box 13"/>
          <p:cNvSpPr txBox="1"/>
          <p:nvPr/>
        </p:nvSpPr>
        <p:spPr>
          <a:xfrm>
            <a:off x="6843481" y="1585078"/>
            <a:ext cx="1725868" cy="646331"/>
          </a:xfrm>
          <a:prstGeom prst="rect">
            <a:avLst/>
          </a:prstGeom>
          <a:noFill/>
          <a:ln w="9525" cap="flat" cmpd="sng">
            <a:noFill/>
            <a:prstDash val="solid"/>
            <a:miter/>
            <a:headEnd type="none" w="med" len="med"/>
            <a:tailEnd type="none" w="med" len="med"/>
          </a:ln>
        </p:spPr>
        <p:txBody>
          <a:bodyPr wrap="square" lIns="0" tIns="0" rIns="0" bIns="0">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latin typeface="微软雅黑" pitchFamily="34" charset="-122"/>
                <a:ea typeface="微软雅黑" pitchFamily="34" charset="-122"/>
                <a:cs typeface="Times New Roman" pitchFamily="18" charset="0"/>
              </a:rPr>
              <a:t>价格下跌</a:t>
            </a:r>
          </a:p>
        </p:txBody>
      </p:sp>
      <p:sp>
        <p:nvSpPr>
          <p:cNvPr id="53262" name="AutoShape 14"/>
          <p:cNvSpPr/>
          <p:nvPr/>
        </p:nvSpPr>
        <p:spPr>
          <a:xfrm>
            <a:off x="6233883" y="1684360"/>
            <a:ext cx="360065" cy="360010"/>
          </a:xfrm>
          <a:prstGeom prst="rightArrow">
            <a:avLst>
              <a:gd name="adj1" fmla="val 50000"/>
              <a:gd name="adj2" fmla="val 25000"/>
            </a:avLst>
          </a:prstGeom>
          <a:solidFill>
            <a:srgbClr val="2864E6"/>
          </a:solidFill>
          <a:ln w="9525" cap="flat" cmpd="sng">
            <a:solidFill>
              <a:schemeClr val="tx1"/>
            </a:solidFill>
            <a:prstDash val="solid"/>
            <a:miter/>
            <a:headEnd type="none" w="med" len="med"/>
            <a:tailEnd type="none" w="med" len="med"/>
          </a:ln>
        </p:spPr>
        <p:txBody>
          <a:bodyPr wrap="none" lIns="115214" tIns="57607" rIns="115214" bIns="57607" anchor="ct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endParaRPr lang="zh-CN" altLang="en-US" sz="2800" dirty="0">
              <a:latin typeface="微软雅黑" pitchFamily="34" charset="-122"/>
              <a:ea typeface="微软雅黑" pitchFamily="34" charset="-122"/>
              <a:cs typeface="Times New Roman" pitchFamily="18" charset="0"/>
            </a:endParaRPr>
          </a:p>
        </p:txBody>
      </p:sp>
      <p:sp>
        <p:nvSpPr>
          <p:cNvPr id="53263" name="Text Box 15"/>
          <p:cNvSpPr txBox="1"/>
          <p:nvPr/>
        </p:nvSpPr>
        <p:spPr>
          <a:xfrm>
            <a:off x="1627794" y="1743047"/>
            <a:ext cx="2676755" cy="1938992"/>
          </a:xfrm>
          <a:prstGeom prst="rect">
            <a:avLst/>
          </a:prstGeom>
          <a:noFill/>
          <a:ln w="9525" cap="flat" cmpd="sng">
            <a:noFill/>
            <a:prstDash val="solid"/>
            <a:miter/>
            <a:headEnd type="none" w="med" len="med"/>
            <a:tailEnd type="none" w="med" len="med"/>
          </a:ln>
        </p:spPr>
        <p:txBody>
          <a:bodyPr wrap="square" lIns="0" tIns="0" rIns="0" bIns="0">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latin typeface="微软雅黑" pitchFamily="34" charset="-122"/>
                <a:ea typeface="微软雅黑" pitchFamily="34" charset="-122"/>
                <a:cs typeface="Times New Roman" pitchFamily="18" charset="0"/>
              </a:rPr>
              <a:t>（气候、时间、</a:t>
            </a:r>
            <a:r>
              <a:rPr lang="zh-CN" altLang="en-US" sz="2800" dirty="0" smtClean="0">
                <a:latin typeface="微软雅黑" pitchFamily="34" charset="-122"/>
                <a:ea typeface="微软雅黑" pitchFamily="34" charset="-122"/>
                <a:cs typeface="Times New Roman" pitchFamily="18" charset="0"/>
              </a:rPr>
              <a:t>地域、生产</a:t>
            </a:r>
            <a:r>
              <a:rPr lang="zh-CN" altLang="en-US" sz="2800" dirty="0">
                <a:latin typeface="微软雅黑" pitchFamily="34" charset="-122"/>
                <a:ea typeface="微软雅黑" pitchFamily="34" charset="-122"/>
                <a:cs typeface="Times New Roman" pitchFamily="18" charset="0"/>
              </a:rPr>
              <a:t>、文化等）</a:t>
            </a:r>
          </a:p>
        </p:txBody>
      </p:sp>
      <p:sp>
        <p:nvSpPr>
          <p:cNvPr id="53264" name="AutoShape 16"/>
          <p:cNvSpPr/>
          <p:nvPr/>
        </p:nvSpPr>
        <p:spPr>
          <a:xfrm>
            <a:off x="4304549" y="713176"/>
            <a:ext cx="160529" cy="1296035"/>
          </a:xfrm>
          <a:prstGeom prst="leftBrace">
            <a:avLst>
              <a:gd name="adj1" fmla="val 150018"/>
              <a:gd name="adj2" fmla="val 50000"/>
            </a:avLst>
          </a:prstGeom>
          <a:noFill/>
          <a:ln w="38100" cap="flat" cmpd="sng">
            <a:solidFill>
              <a:schemeClr val="tx1"/>
            </a:solidFill>
            <a:prstDash val="solid"/>
            <a:headEnd type="none" w="med" len="med"/>
            <a:tailEnd type="none" w="med" len="med"/>
          </a:ln>
        </p:spPr>
        <p:txBody>
          <a:bodyPr wrap="none" lIns="115214" tIns="57607" rIns="115214" bIns="57607" anchor="ct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endParaRPr lang="zh-CN" altLang="en-US" sz="2800" dirty="0">
              <a:latin typeface="微软雅黑" pitchFamily="34" charset="-122"/>
              <a:ea typeface="微软雅黑" pitchFamily="34" charset="-122"/>
              <a:cs typeface="Times New Roman" pitchFamily="18" charset="0"/>
            </a:endParaRPr>
          </a:p>
        </p:txBody>
      </p:sp>
      <p:sp>
        <p:nvSpPr>
          <p:cNvPr id="53265" name="AutoShape 17"/>
          <p:cNvSpPr/>
          <p:nvPr/>
        </p:nvSpPr>
        <p:spPr>
          <a:xfrm>
            <a:off x="4065482" y="2936502"/>
            <a:ext cx="288052" cy="2160058"/>
          </a:xfrm>
          <a:prstGeom prst="leftBrace">
            <a:avLst>
              <a:gd name="adj1" fmla="val 62500"/>
              <a:gd name="adj2" fmla="val 50000"/>
            </a:avLst>
          </a:prstGeom>
          <a:noFill/>
          <a:ln w="57150" cap="flat" cmpd="sng">
            <a:solidFill>
              <a:schemeClr val="tx1"/>
            </a:solidFill>
            <a:prstDash val="solid"/>
            <a:headEnd type="none" w="med" len="med"/>
            <a:tailEnd type="none" w="med" len="med"/>
          </a:ln>
        </p:spPr>
        <p:txBody>
          <a:bodyPr wrap="none" lIns="115214" tIns="57607" rIns="115214" bIns="57607" anchor="ct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endParaRPr lang="zh-CN" altLang="en-US" sz="2800" dirty="0">
              <a:latin typeface="微软雅黑" pitchFamily="34" charset="-122"/>
              <a:ea typeface="微软雅黑" pitchFamily="34" charset="-122"/>
              <a:cs typeface="Times New Roman" pitchFamily="18" charset="0"/>
            </a:endParaRPr>
          </a:p>
        </p:txBody>
      </p:sp>
      <p:sp>
        <p:nvSpPr>
          <p:cNvPr id="53271" name="Text Box 23"/>
          <p:cNvSpPr txBox="1"/>
          <p:nvPr/>
        </p:nvSpPr>
        <p:spPr>
          <a:xfrm>
            <a:off x="1453761" y="5267898"/>
            <a:ext cx="1701307" cy="762670"/>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latin typeface="微软雅黑" pitchFamily="34" charset="-122"/>
                <a:ea typeface="微软雅黑" pitchFamily="34" charset="-122"/>
                <a:cs typeface="Times New Roman" pitchFamily="18" charset="0"/>
              </a:rPr>
              <a:t>价值规律</a:t>
            </a:r>
          </a:p>
        </p:txBody>
      </p:sp>
      <p:sp>
        <p:nvSpPr>
          <p:cNvPr id="53272" name="AutoShape 24"/>
          <p:cNvSpPr/>
          <p:nvPr/>
        </p:nvSpPr>
        <p:spPr>
          <a:xfrm>
            <a:off x="3146477" y="5191182"/>
            <a:ext cx="204037" cy="952526"/>
          </a:xfrm>
          <a:prstGeom prst="leftBrace">
            <a:avLst>
              <a:gd name="adj1" fmla="val 38909"/>
              <a:gd name="adj2" fmla="val 50000"/>
            </a:avLst>
          </a:prstGeom>
          <a:noFill/>
          <a:ln w="38100" cap="flat" cmpd="sng">
            <a:solidFill>
              <a:schemeClr val="tx1"/>
            </a:solidFill>
            <a:prstDash val="solid"/>
            <a:headEnd type="none" w="med" len="med"/>
            <a:tailEnd type="none" w="med" len="med"/>
          </a:ln>
        </p:spPr>
        <p:txBody>
          <a:bodyPr wrap="none" lIns="115214" tIns="57607" rIns="115214" bIns="57607" anchor="ct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endParaRPr lang="zh-CN" altLang="en-US" sz="2800" dirty="0">
              <a:latin typeface="微软雅黑" pitchFamily="34" charset="-122"/>
              <a:ea typeface="微软雅黑" pitchFamily="34" charset="-122"/>
              <a:cs typeface="Times New Roman" pitchFamily="18" charset="0"/>
            </a:endParaRPr>
          </a:p>
        </p:txBody>
      </p:sp>
      <p:sp>
        <p:nvSpPr>
          <p:cNvPr id="53273" name="Text Box 25"/>
          <p:cNvSpPr txBox="1"/>
          <p:nvPr/>
        </p:nvSpPr>
        <p:spPr>
          <a:xfrm>
            <a:off x="3420140" y="4978310"/>
            <a:ext cx="1156708" cy="762670"/>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latin typeface="微软雅黑" pitchFamily="34" charset="-122"/>
                <a:ea typeface="微软雅黑" pitchFamily="34" charset="-122"/>
                <a:cs typeface="Times New Roman" pitchFamily="18" charset="0"/>
              </a:rPr>
              <a:t>内容</a:t>
            </a:r>
          </a:p>
        </p:txBody>
      </p:sp>
      <p:sp>
        <p:nvSpPr>
          <p:cNvPr id="53274" name="Text Box 26"/>
          <p:cNvSpPr txBox="1"/>
          <p:nvPr/>
        </p:nvSpPr>
        <p:spPr>
          <a:xfrm>
            <a:off x="3405555" y="5566651"/>
            <a:ext cx="1701307" cy="762670"/>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50000"/>
              </a:spcBef>
              <a:buNone/>
            </a:pPr>
            <a:r>
              <a:rPr lang="zh-CN" altLang="en-US" sz="2800" dirty="0">
                <a:latin typeface="微软雅黑" pitchFamily="34" charset="-122"/>
                <a:ea typeface="微软雅黑" pitchFamily="34" charset="-122"/>
                <a:cs typeface="Times New Roman" pitchFamily="18" charset="0"/>
              </a:rPr>
              <a:t>表现形式</a:t>
            </a:r>
          </a:p>
        </p:txBody>
      </p:sp>
      <p:sp>
        <p:nvSpPr>
          <p:cNvPr id="2" name="TextBox 1"/>
          <p:cNvSpPr txBox="1"/>
          <p:nvPr/>
        </p:nvSpPr>
        <p:spPr>
          <a:xfrm>
            <a:off x="576461" y="287759"/>
            <a:ext cx="1224136" cy="584775"/>
          </a:xfrm>
          <a:prstGeom prst="rect">
            <a:avLst/>
          </a:prstGeom>
          <a:noFill/>
        </p:spPr>
        <p:txBody>
          <a:bodyPr wrap="square" rtlCol="0">
            <a:spAutoFit/>
          </a:bodyPr>
          <a:lstStyle/>
          <a:p>
            <a:r>
              <a:rPr lang="zh-CN" altLang="en-US" sz="3200" b="1" dirty="0" smtClean="0">
                <a:solidFill>
                  <a:srgbClr val="2864E6"/>
                </a:solidFill>
                <a:latin typeface="微软雅黑" pitchFamily="34" charset="-122"/>
                <a:ea typeface="微软雅黑" pitchFamily="34" charset="-122"/>
              </a:rPr>
              <a:t>小结</a:t>
            </a:r>
            <a:endParaRPr lang="zh-CN" altLang="en-US" sz="3200" b="1" dirty="0">
              <a:solidFill>
                <a:srgbClr val="2864E6"/>
              </a:solidFill>
              <a:latin typeface="微软雅黑" pitchFamily="34" charset="-122"/>
              <a:ea typeface="微软雅黑" pitchFamily="34" charset="-122"/>
            </a:endParaRPr>
          </a:p>
        </p:txBody>
      </p:sp>
    </p:spTree>
    <p:extLst>
      <p:ext uri="{BB962C8B-B14F-4D97-AF65-F5344CB8AC3E}">
        <p14:creationId xmlns:p14="http://schemas.microsoft.com/office/powerpoint/2010/main" val="289765385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2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25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25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326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326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325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325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325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326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326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3261"/>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53251"/>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53265"/>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53254"/>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53252"/>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53253"/>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53271"/>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53272"/>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0"/>
                                          </p:stCondLst>
                                        </p:cTn>
                                        <p:tgtEl>
                                          <p:spTgt spid="53273"/>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532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p:bldP spid="53251" grpId="0"/>
      <p:bldP spid="53252" grpId="0"/>
      <p:bldP spid="53253" grpId="0"/>
      <p:bldP spid="53254" grpId="0"/>
      <p:bldP spid="53255" grpId="0" animBg="1"/>
      <p:bldP spid="53256" grpId="0"/>
      <p:bldP spid="53257" grpId="0"/>
      <p:bldP spid="53258" grpId="0"/>
      <p:bldP spid="53259" grpId="0" animBg="1"/>
      <p:bldP spid="53260" grpId="0"/>
      <p:bldP spid="53261" grpId="0"/>
      <p:bldP spid="53262" grpId="0" animBg="1"/>
      <p:bldP spid="53263" grpId="0"/>
      <p:bldP spid="53264" grpId="0" animBg="1"/>
      <p:bldP spid="53265" grpId="0" animBg="1"/>
      <p:bldP spid="53271" grpId="0"/>
      <p:bldP spid="53272" grpId="0" animBg="1"/>
      <p:bldP spid="53273" grpId="0"/>
      <p:bldP spid="5327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3"/>
          <p:cNvSpPr txBox="1"/>
          <p:nvPr/>
        </p:nvSpPr>
        <p:spPr>
          <a:xfrm>
            <a:off x="687702" y="169838"/>
            <a:ext cx="2245905" cy="767671"/>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algn="ctr" eaLnBrk="1" hangingPunct="1">
              <a:lnSpc>
                <a:spcPct val="150000"/>
              </a:lnSpc>
              <a:spcBef>
                <a:spcPts val="0"/>
              </a:spcBef>
              <a:buNone/>
            </a:pPr>
            <a:r>
              <a:rPr lang="zh-CN" altLang="en-US" b="1" dirty="0" smtClean="0">
                <a:solidFill>
                  <a:srgbClr val="2864E6"/>
                </a:solidFill>
                <a:latin typeface="Times New Roman" pitchFamily="18" charset="0"/>
                <a:ea typeface="微软雅黑" pitchFamily="34" charset="-122"/>
                <a:cs typeface="Times New Roman" pitchFamily="18" charset="0"/>
              </a:rPr>
              <a:t>练一练</a:t>
            </a:r>
            <a:endParaRPr lang="zh-CN" altLang="en-US" b="1" dirty="0">
              <a:solidFill>
                <a:srgbClr val="2864E6"/>
              </a:solidFill>
              <a:latin typeface="Times New Roman" pitchFamily="18" charset="0"/>
              <a:ea typeface="微软雅黑" pitchFamily="34" charset="-122"/>
              <a:cs typeface="Times New Roman" pitchFamily="18" charset="0"/>
            </a:endParaRPr>
          </a:p>
        </p:txBody>
      </p:sp>
      <p:sp>
        <p:nvSpPr>
          <p:cNvPr id="15363" name="Text Box 4"/>
          <p:cNvSpPr txBox="1"/>
          <p:nvPr/>
        </p:nvSpPr>
        <p:spPr>
          <a:xfrm>
            <a:off x="1080517" y="854214"/>
            <a:ext cx="9217024" cy="5286985"/>
          </a:xfrm>
          <a:prstGeom prst="rect">
            <a:avLst/>
          </a:prstGeom>
          <a:noFill/>
          <a:ln w="9525">
            <a:noFill/>
          </a:ln>
        </p:spPr>
        <p:txBody>
          <a:bodyPr wrap="square"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ts val="0"/>
              </a:spcBef>
              <a:buNone/>
            </a:pPr>
            <a:r>
              <a:rPr lang="en-US" altLang="zh-CN" sz="2800" dirty="0">
                <a:latin typeface="Times New Roman" pitchFamily="18" charset="0"/>
                <a:ea typeface="Times New Roman" pitchFamily="18" charset="0"/>
                <a:cs typeface="Times New Roman" pitchFamily="18" charset="0"/>
              </a:rPr>
              <a:t>1.</a:t>
            </a:r>
            <a:r>
              <a:rPr lang="zh-CN" altLang="en-US" sz="2800" dirty="0">
                <a:latin typeface="Times New Roman" pitchFamily="18" charset="0"/>
                <a:ea typeface="微软雅黑" pitchFamily="34" charset="-122"/>
                <a:cs typeface="Times New Roman" pitchFamily="18" charset="0"/>
              </a:rPr>
              <a:t>各种因素对价格的影响，是</a:t>
            </a:r>
            <a:r>
              <a:rPr lang="zh-CN" altLang="en-US" sz="2800" dirty="0" smtClean="0">
                <a:latin typeface="Times New Roman" pitchFamily="18" charset="0"/>
                <a:ea typeface="微软雅黑" pitchFamily="34" charset="-122"/>
                <a:cs typeface="Times New Roman" pitchFamily="18" charset="0"/>
              </a:rPr>
              <a:t>通过</a:t>
            </a:r>
            <a:r>
              <a:rPr lang="en-US" altLang="zh-CN" sz="2800" dirty="0" smtClean="0">
                <a:latin typeface="Times New Roman" pitchFamily="18" charset="0"/>
                <a:ea typeface="微软雅黑" pitchFamily="34" charset="-122"/>
                <a:cs typeface="Times New Roman" pitchFamily="18" charset="0"/>
              </a:rPr>
              <a:t>_______</a:t>
            </a:r>
            <a:r>
              <a:rPr lang="zh-CN" altLang="en-US" sz="2800" dirty="0" smtClean="0">
                <a:latin typeface="Times New Roman" pitchFamily="18" charset="0"/>
                <a:ea typeface="微软雅黑" pitchFamily="34" charset="-122"/>
                <a:cs typeface="Times New Roman" pitchFamily="18" charset="0"/>
              </a:rPr>
              <a:t>来</a:t>
            </a:r>
            <a:r>
              <a:rPr lang="zh-CN" altLang="en-US" sz="2800" dirty="0">
                <a:latin typeface="Times New Roman" pitchFamily="18" charset="0"/>
                <a:ea typeface="微软雅黑" pitchFamily="34" charset="-122"/>
                <a:cs typeface="Times New Roman" pitchFamily="18" charset="0"/>
              </a:rPr>
              <a:t>实现的（  ）</a:t>
            </a:r>
          </a:p>
          <a:p>
            <a:pPr marL="0" indent="0" eaLnBrk="1" hangingPunct="1">
              <a:lnSpc>
                <a:spcPct val="150000"/>
              </a:lnSpc>
              <a:spcBef>
                <a:spcPts val="0"/>
              </a:spcBef>
              <a:buNone/>
            </a:pPr>
            <a:r>
              <a:rPr lang="en-US" altLang="zh-CN" sz="2800" dirty="0">
                <a:latin typeface="Times New Roman" pitchFamily="18" charset="0"/>
                <a:ea typeface="Times New Roman" pitchFamily="18" charset="0"/>
                <a:cs typeface="Times New Roman" pitchFamily="18" charset="0"/>
              </a:rPr>
              <a:t>A.</a:t>
            </a:r>
            <a:r>
              <a:rPr lang="zh-CN" altLang="en-US" sz="2800" dirty="0">
                <a:latin typeface="Times New Roman" pitchFamily="18" charset="0"/>
                <a:ea typeface="微软雅黑" pitchFamily="34" charset="-122"/>
                <a:cs typeface="Times New Roman" pitchFamily="18" charset="0"/>
              </a:rPr>
              <a:t>改变商品的</a:t>
            </a:r>
            <a:r>
              <a:rPr lang="zh-CN" altLang="en-US" sz="2800" dirty="0" smtClean="0">
                <a:latin typeface="Times New Roman" pitchFamily="18" charset="0"/>
                <a:ea typeface="微软雅黑" pitchFamily="34" charset="-122"/>
                <a:cs typeface="Times New Roman" pitchFamily="18" charset="0"/>
              </a:rPr>
              <a:t>使用价值</a:t>
            </a:r>
            <a:endParaRPr lang="en-US" altLang="zh-CN" sz="2800" dirty="0" smtClean="0">
              <a:latin typeface="Times New Roman" pitchFamily="18" charset="0"/>
              <a:ea typeface="微软雅黑" pitchFamily="34" charset="-122"/>
              <a:cs typeface="Times New Roman" pitchFamily="18" charset="0"/>
            </a:endParaRPr>
          </a:p>
          <a:p>
            <a:pPr marL="0" indent="0" eaLnBrk="1" hangingPunct="1">
              <a:lnSpc>
                <a:spcPct val="150000"/>
              </a:lnSpc>
              <a:spcBef>
                <a:spcPts val="0"/>
              </a:spcBef>
              <a:buNone/>
            </a:pPr>
            <a:r>
              <a:rPr lang="en-US" altLang="zh-CN" sz="2800" dirty="0" smtClean="0">
                <a:latin typeface="Times New Roman" pitchFamily="18" charset="0"/>
                <a:ea typeface="Times New Roman" pitchFamily="18" charset="0"/>
                <a:cs typeface="Times New Roman" pitchFamily="18" charset="0"/>
              </a:rPr>
              <a:t>B</a:t>
            </a:r>
            <a:r>
              <a:rPr lang="en-US" altLang="zh-CN" sz="2800" dirty="0">
                <a:latin typeface="Times New Roman" pitchFamily="18" charset="0"/>
                <a:ea typeface="Times New Roman" pitchFamily="18" charset="0"/>
                <a:cs typeface="Times New Roman" pitchFamily="18" charset="0"/>
              </a:rPr>
              <a:t>.</a:t>
            </a:r>
            <a:r>
              <a:rPr lang="zh-CN" altLang="en-US" sz="2800" dirty="0">
                <a:latin typeface="Times New Roman" pitchFamily="18" charset="0"/>
                <a:ea typeface="微软雅黑" pitchFamily="34" charset="-122"/>
                <a:cs typeface="Times New Roman" pitchFamily="18" charset="0"/>
              </a:rPr>
              <a:t>提高</a:t>
            </a:r>
            <a:r>
              <a:rPr lang="zh-CN" altLang="en-US" sz="2800" dirty="0" smtClean="0">
                <a:latin typeface="Times New Roman" pitchFamily="18" charset="0"/>
                <a:ea typeface="微软雅黑" pitchFamily="34" charset="-122"/>
                <a:cs typeface="Times New Roman" pitchFamily="18" charset="0"/>
              </a:rPr>
              <a:t>劳动生产率</a:t>
            </a:r>
            <a:endParaRPr lang="en-US" altLang="zh-CN" sz="2800" dirty="0" smtClean="0">
              <a:latin typeface="Times New Roman" pitchFamily="18" charset="0"/>
              <a:ea typeface="微软雅黑" pitchFamily="34" charset="-122"/>
              <a:cs typeface="Times New Roman" pitchFamily="18" charset="0"/>
            </a:endParaRPr>
          </a:p>
          <a:p>
            <a:pPr marL="0" indent="0" eaLnBrk="1" hangingPunct="1">
              <a:lnSpc>
                <a:spcPct val="150000"/>
              </a:lnSpc>
              <a:spcBef>
                <a:spcPts val="0"/>
              </a:spcBef>
              <a:buNone/>
            </a:pPr>
            <a:r>
              <a:rPr lang="en-US" altLang="zh-CN" sz="2800" dirty="0" smtClean="0">
                <a:latin typeface="Times New Roman" pitchFamily="18" charset="0"/>
                <a:ea typeface="Times New Roman" pitchFamily="18" charset="0"/>
                <a:cs typeface="Times New Roman" pitchFamily="18" charset="0"/>
              </a:rPr>
              <a:t>C</a:t>
            </a:r>
            <a:r>
              <a:rPr lang="en-US" altLang="zh-CN" sz="2800" dirty="0">
                <a:latin typeface="Times New Roman" pitchFamily="18" charset="0"/>
                <a:ea typeface="Times New Roman" pitchFamily="18" charset="0"/>
                <a:cs typeface="Times New Roman" pitchFamily="18" charset="0"/>
              </a:rPr>
              <a:t>.</a:t>
            </a:r>
            <a:r>
              <a:rPr lang="zh-CN" altLang="en-US" sz="2800" dirty="0">
                <a:latin typeface="Times New Roman" pitchFamily="18" charset="0"/>
                <a:ea typeface="微软雅黑" pitchFamily="34" charset="-122"/>
                <a:cs typeface="Times New Roman" pitchFamily="18" charset="0"/>
              </a:rPr>
              <a:t>改变商品的供求</a:t>
            </a:r>
            <a:r>
              <a:rPr lang="zh-CN" altLang="en-US" sz="2800" dirty="0" smtClean="0">
                <a:latin typeface="Times New Roman" pitchFamily="18" charset="0"/>
                <a:ea typeface="微软雅黑" pitchFamily="34" charset="-122"/>
                <a:cs typeface="Times New Roman" pitchFamily="18" charset="0"/>
              </a:rPr>
              <a:t>关系</a:t>
            </a:r>
            <a:endParaRPr lang="en-US" altLang="zh-CN" sz="2800" dirty="0" smtClean="0">
              <a:latin typeface="Times New Roman" pitchFamily="18" charset="0"/>
              <a:ea typeface="微软雅黑" pitchFamily="34" charset="-122"/>
              <a:cs typeface="Times New Roman" pitchFamily="18" charset="0"/>
            </a:endParaRPr>
          </a:p>
          <a:p>
            <a:pPr marL="0" indent="0" eaLnBrk="1" hangingPunct="1">
              <a:lnSpc>
                <a:spcPct val="150000"/>
              </a:lnSpc>
              <a:spcBef>
                <a:spcPts val="0"/>
              </a:spcBef>
              <a:buNone/>
            </a:pPr>
            <a:r>
              <a:rPr lang="en-US" altLang="zh-CN" sz="2800" dirty="0" smtClean="0">
                <a:latin typeface="Times New Roman" pitchFamily="18" charset="0"/>
                <a:ea typeface="Times New Roman" pitchFamily="18" charset="0"/>
                <a:cs typeface="Times New Roman" pitchFamily="18" charset="0"/>
              </a:rPr>
              <a:t>D</a:t>
            </a:r>
            <a:r>
              <a:rPr lang="en-US" altLang="zh-CN" sz="2800" dirty="0">
                <a:latin typeface="Times New Roman" pitchFamily="18" charset="0"/>
                <a:ea typeface="Times New Roman" pitchFamily="18" charset="0"/>
                <a:cs typeface="Times New Roman" pitchFamily="18" charset="0"/>
              </a:rPr>
              <a:t>.</a:t>
            </a:r>
            <a:r>
              <a:rPr lang="zh-CN" altLang="en-US" sz="2800" dirty="0">
                <a:latin typeface="Times New Roman" pitchFamily="18" charset="0"/>
                <a:ea typeface="微软雅黑" pitchFamily="34" charset="-122"/>
                <a:cs typeface="Times New Roman" pitchFamily="18" charset="0"/>
              </a:rPr>
              <a:t>政府的</a:t>
            </a:r>
            <a:r>
              <a:rPr lang="zh-CN" altLang="en-US" sz="2800" dirty="0" smtClean="0">
                <a:latin typeface="Times New Roman" pitchFamily="18" charset="0"/>
                <a:ea typeface="微软雅黑" pitchFamily="34" charset="-122"/>
                <a:cs typeface="Times New Roman" pitchFamily="18" charset="0"/>
              </a:rPr>
              <a:t>宏观调控</a:t>
            </a:r>
            <a:endParaRPr lang="en-US" altLang="zh-CN" sz="2800" dirty="0" smtClean="0">
              <a:latin typeface="Times New Roman" pitchFamily="18" charset="0"/>
              <a:ea typeface="微软雅黑" pitchFamily="34" charset="-122"/>
              <a:cs typeface="Times New Roman" pitchFamily="18" charset="0"/>
            </a:endParaRPr>
          </a:p>
          <a:p>
            <a:pPr marL="0" indent="0" eaLnBrk="1" hangingPunct="1">
              <a:lnSpc>
                <a:spcPct val="150000"/>
              </a:lnSpc>
              <a:spcBef>
                <a:spcPts val="0"/>
              </a:spcBef>
              <a:buNone/>
            </a:pPr>
            <a:r>
              <a:rPr lang="en-US" altLang="zh-CN" sz="2800" dirty="0" smtClean="0">
                <a:latin typeface="Times New Roman" pitchFamily="18" charset="0"/>
                <a:ea typeface="Times New Roman" pitchFamily="18" charset="0"/>
                <a:cs typeface="Times New Roman" pitchFamily="18" charset="0"/>
              </a:rPr>
              <a:t>2</a:t>
            </a:r>
            <a:r>
              <a:rPr lang="en-US" altLang="zh-CN" sz="2800" dirty="0">
                <a:latin typeface="Times New Roman" pitchFamily="18" charset="0"/>
                <a:ea typeface="Times New Roman" pitchFamily="18" charset="0"/>
                <a:cs typeface="Times New Roman" pitchFamily="18" charset="0"/>
              </a:rPr>
              <a:t>.</a:t>
            </a:r>
            <a:r>
              <a:rPr lang="zh-CN" altLang="en-US" sz="2800" dirty="0">
                <a:latin typeface="Times New Roman" pitchFamily="18" charset="0"/>
                <a:ea typeface="微软雅黑" pitchFamily="34" charset="-122"/>
                <a:cs typeface="Times New Roman" pitchFamily="18" charset="0"/>
              </a:rPr>
              <a:t>出现“货多不值钱”的现象，这就是所谓的（   ）</a:t>
            </a:r>
          </a:p>
          <a:p>
            <a:pPr marL="0" indent="0" eaLnBrk="1" hangingPunct="1">
              <a:lnSpc>
                <a:spcPct val="150000"/>
              </a:lnSpc>
              <a:spcBef>
                <a:spcPts val="0"/>
              </a:spcBef>
              <a:buNone/>
            </a:pPr>
            <a:r>
              <a:rPr lang="en-US" altLang="zh-CN" sz="2800" dirty="0">
                <a:latin typeface="Times New Roman" pitchFamily="18" charset="0"/>
                <a:ea typeface="Times New Roman" pitchFamily="18" charset="0"/>
                <a:cs typeface="Times New Roman" pitchFamily="18" charset="0"/>
              </a:rPr>
              <a:t>A.</a:t>
            </a:r>
            <a:r>
              <a:rPr lang="zh-CN" altLang="en-US" sz="2800" dirty="0">
                <a:latin typeface="Times New Roman" pitchFamily="18" charset="0"/>
                <a:ea typeface="微软雅黑" pitchFamily="34" charset="-122"/>
                <a:cs typeface="Times New Roman" pitchFamily="18" charset="0"/>
              </a:rPr>
              <a:t>买方市场           </a:t>
            </a:r>
            <a:r>
              <a:rPr lang="en-US" altLang="zh-CN" sz="2800" dirty="0">
                <a:latin typeface="Times New Roman" pitchFamily="18" charset="0"/>
                <a:ea typeface="Times New Roman" pitchFamily="18" charset="0"/>
                <a:cs typeface="Times New Roman" pitchFamily="18" charset="0"/>
              </a:rPr>
              <a:t>B.</a:t>
            </a:r>
            <a:r>
              <a:rPr lang="zh-CN" altLang="en-US" sz="2800" dirty="0">
                <a:latin typeface="Times New Roman" pitchFamily="18" charset="0"/>
                <a:ea typeface="微软雅黑" pitchFamily="34" charset="-122"/>
                <a:cs typeface="Times New Roman" pitchFamily="18" charset="0"/>
              </a:rPr>
              <a:t>卖方市场</a:t>
            </a:r>
          </a:p>
          <a:p>
            <a:pPr marL="0" indent="0" eaLnBrk="1" hangingPunct="1">
              <a:lnSpc>
                <a:spcPct val="150000"/>
              </a:lnSpc>
              <a:spcBef>
                <a:spcPts val="0"/>
              </a:spcBef>
              <a:buNone/>
            </a:pPr>
            <a:r>
              <a:rPr lang="en-US" altLang="zh-CN" sz="2800" dirty="0">
                <a:latin typeface="Times New Roman" pitchFamily="18" charset="0"/>
                <a:ea typeface="Times New Roman" pitchFamily="18" charset="0"/>
                <a:cs typeface="Times New Roman" pitchFamily="18" charset="0"/>
              </a:rPr>
              <a:t>C.</a:t>
            </a:r>
            <a:r>
              <a:rPr lang="zh-CN" altLang="en-US" sz="2800" dirty="0">
                <a:latin typeface="Times New Roman" pitchFamily="18" charset="0"/>
                <a:ea typeface="微软雅黑" pitchFamily="34" charset="-122"/>
                <a:cs typeface="Times New Roman" pitchFamily="18" charset="0"/>
              </a:rPr>
              <a:t>供不应求           </a:t>
            </a:r>
            <a:r>
              <a:rPr lang="en-US" altLang="zh-CN" sz="2800" dirty="0">
                <a:latin typeface="Times New Roman" pitchFamily="18" charset="0"/>
                <a:ea typeface="Times New Roman" pitchFamily="18" charset="0"/>
                <a:cs typeface="Times New Roman" pitchFamily="18" charset="0"/>
              </a:rPr>
              <a:t>D.</a:t>
            </a:r>
            <a:r>
              <a:rPr lang="zh-CN" altLang="en-US" sz="2800" dirty="0">
                <a:latin typeface="Times New Roman" pitchFamily="18" charset="0"/>
                <a:ea typeface="微软雅黑" pitchFamily="34" charset="-122"/>
                <a:cs typeface="Times New Roman" pitchFamily="18" charset="0"/>
              </a:rPr>
              <a:t>供求</a:t>
            </a:r>
            <a:r>
              <a:rPr lang="zh-CN" altLang="en-US" sz="2800" dirty="0" smtClean="0">
                <a:latin typeface="Times New Roman" pitchFamily="18" charset="0"/>
                <a:ea typeface="微软雅黑" pitchFamily="34" charset="-122"/>
                <a:cs typeface="Times New Roman" pitchFamily="18" charset="0"/>
              </a:rPr>
              <a:t>关系</a:t>
            </a:r>
            <a:endParaRPr lang="zh-CN" altLang="en-US" sz="2800" dirty="0">
              <a:latin typeface="Times New Roman" pitchFamily="18" charset="0"/>
              <a:ea typeface="微软雅黑" pitchFamily="34" charset="-122"/>
              <a:cs typeface="Times New Roman" pitchFamily="18" charset="0"/>
            </a:endParaRPr>
          </a:p>
        </p:txBody>
      </p:sp>
      <p:sp>
        <p:nvSpPr>
          <p:cNvPr id="3" name="TextBox 2"/>
          <p:cNvSpPr txBox="1"/>
          <p:nvPr/>
        </p:nvSpPr>
        <p:spPr>
          <a:xfrm>
            <a:off x="9695605" y="1727919"/>
            <a:ext cx="468276" cy="369332"/>
          </a:xfrm>
          <a:prstGeom prst="rect">
            <a:avLst/>
          </a:prstGeom>
          <a:noFill/>
        </p:spPr>
        <p:txBody>
          <a:bodyPr wrap="square" rtlCol="0">
            <a:spAutoFit/>
          </a:bodyPr>
          <a:lstStyle/>
          <a:p>
            <a:endParaRPr lang="zh-CN" altLang="en-US" dirty="0"/>
          </a:p>
        </p:txBody>
      </p:sp>
      <p:sp>
        <p:nvSpPr>
          <p:cNvPr id="2" name="TextBox 1"/>
          <p:cNvSpPr txBox="1"/>
          <p:nvPr/>
        </p:nvSpPr>
        <p:spPr>
          <a:xfrm>
            <a:off x="9308177" y="937509"/>
            <a:ext cx="593954" cy="707886"/>
          </a:xfrm>
          <a:prstGeom prst="rect">
            <a:avLst/>
          </a:prstGeom>
          <a:noFill/>
        </p:spPr>
        <p:txBody>
          <a:bodyPr wrap="square" rtlCol="0">
            <a:spAutoFit/>
          </a:bodyPr>
          <a:lstStyle/>
          <a:p>
            <a:r>
              <a:rPr lang="en-US" altLang="zh-CN" sz="4000" dirty="0">
                <a:solidFill>
                  <a:srgbClr val="FF0000"/>
                </a:solidFill>
                <a:latin typeface="Times New Roman" pitchFamily="18" charset="0"/>
                <a:ea typeface="Times New Roman" pitchFamily="18" charset="0"/>
                <a:cs typeface="Times New Roman" pitchFamily="18" charset="0"/>
              </a:rPr>
              <a:t>C</a:t>
            </a:r>
            <a:endParaRPr lang="zh-CN" altLang="en-US" sz="4000" dirty="0">
              <a:solidFill>
                <a:srgbClr val="FF0000"/>
              </a:solidFill>
            </a:endParaRPr>
          </a:p>
        </p:txBody>
      </p:sp>
      <p:sp>
        <p:nvSpPr>
          <p:cNvPr id="5" name="TextBox 4"/>
          <p:cNvSpPr txBox="1"/>
          <p:nvPr/>
        </p:nvSpPr>
        <p:spPr>
          <a:xfrm>
            <a:off x="8435689" y="4104183"/>
            <a:ext cx="360040" cy="707886"/>
          </a:xfrm>
          <a:prstGeom prst="rect">
            <a:avLst/>
          </a:prstGeom>
          <a:noFill/>
        </p:spPr>
        <p:txBody>
          <a:bodyPr wrap="square" rtlCol="0">
            <a:spAutoFit/>
          </a:bodyPr>
          <a:lstStyle/>
          <a:p>
            <a:r>
              <a:rPr lang="en-US" altLang="zh-CN" sz="4000" dirty="0">
                <a:solidFill>
                  <a:srgbClr val="FF0000"/>
                </a:solidFill>
                <a:latin typeface="Times New Roman" pitchFamily="18" charset="0"/>
                <a:ea typeface="Times New Roman" pitchFamily="18" charset="0"/>
                <a:cs typeface="Times New Roman" pitchFamily="18" charset="0"/>
              </a:rPr>
              <a:t>A</a:t>
            </a:r>
            <a:endParaRPr lang="zh-CN" altLang="en-US" sz="4000" dirty="0">
              <a:solidFill>
                <a:srgbClr val="FF0000"/>
              </a:solidFill>
            </a:endParaRPr>
          </a:p>
        </p:txBody>
      </p:sp>
    </p:spTree>
    <p:extLst>
      <p:ext uri="{BB962C8B-B14F-4D97-AF65-F5344CB8AC3E}">
        <p14:creationId xmlns:p14="http://schemas.microsoft.com/office/powerpoint/2010/main" val="195744708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P spid="2"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4"/>
          <p:cNvSpPr txBox="1"/>
          <p:nvPr/>
        </p:nvSpPr>
        <p:spPr>
          <a:xfrm>
            <a:off x="1080517" y="719807"/>
            <a:ext cx="8497530" cy="3917957"/>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ts val="0"/>
              </a:spcBef>
              <a:buNone/>
            </a:pPr>
            <a:r>
              <a:rPr lang="en-US" altLang="zh-CN" sz="2800" dirty="0">
                <a:latin typeface="Times New Roman" pitchFamily="18" charset="0"/>
                <a:ea typeface="Times New Roman" pitchFamily="18" charset="0"/>
                <a:cs typeface="Times New Roman" pitchFamily="18" charset="0"/>
              </a:rPr>
              <a:t>3.</a:t>
            </a:r>
            <a:r>
              <a:rPr lang="zh-CN" altLang="en-US" sz="2800" dirty="0">
                <a:latin typeface="Times New Roman" pitchFamily="18" charset="0"/>
                <a:ea typeface="微软雅黑" pitchFamily="34" charset="-122"/>
                <a:cs typeface="Times New Roman" pitchFamily="18" charset="0"/>
              </a:rPr>
              <a:t>随着科学技术的发展，国内外各种各样的电脑大幅度降价。其根本原因是（    ）</a:t>
            </a:r>
          </a:p>
          <a:p>
            <a:pPr marL="0" indent="0" eaLnBrk="1" hangingPunct="1">
              <a:lnSpc>
                <a:spcPct val="150000"/>
              </a:lnSpc>
              <a:spcBef>
                <a:spcPts val="0"/>
              </a:spcBef>
              <a:buNone/>
            </a:pPr>
            <a:r>
              <a:rPr lang="en-US" altLang="zh-CN" sz="2800" dirty="0">
                <a:latin typeface="Times New Roman" pitchFamily="18" charset="0"/>
                <a:ea typeface="Times New Roman" pitchFamily="18" charset="0"/>
                <a:cs typeface="Times New Roman" pitchFamily="18" charset="0"/>
              </a:rPr>
              <a:t>A.</a:t>
            </a:r>
            <a:r>
              <a:rPr lang="zh-CN" altLang="en-US" sz="2800" dirty="0">
                <a:latin typeface="Times New Roman" pitchFamily="18" charset="0"/>
                <a:ea typeface="微软雅黑" pitchFamily="34" charset="-122"/>
                <a:cs typeface="Times New Roman" pitchFamily="18" charset="0"/>
              </a:rPr>
              <a:t>现在电脑的质量得不到保证</a:t>
            </a:r>
          </a:p>
          <a:p>
            <a:pPr marL="0" indent="0" eaLnBrk="1" hangingPunct="1">
              <a:lnSpc>
                <a:spcPct val="150000"/>
              </a:lnSpc>
              <a:spcBef>
                <a:spcPts val="0"/>
              </a:spcBef>
              <a:buNone/>
            </a:pPr>
            <a:r>
              <a:rPr lang="en-US" altLang="zh-CN" sz="2800" dirty="0">
                <a:latin typeface="Times New Roman" pitchFamily="18" charset="0"/>
                <a:ea typeface="Times New Roman" pitchFamily="18" charset="0"/>
                <a:cs typeface="Times New Roman" pitchFamily="18" charset="0"/>
              </a:rPr>
              <a:t>B.</a:t>
            </a:r>
            <a:r>
              <a:rPr lang="zh-CN" altLang="en-US" sz="2800" dirty="0">
                <a:latin typeface="Times New Roman" pitchFamily="18" charset="0"/>
                <a:ea typeface="微软雅黑" pitchFamily="34" charset="-122"/>
                <a:cs typeface="Times New Roman" pitchFamily="18" charset="0"/>
              </a:rPr>
              <a:t>生产电脑的社会劳动生产率提高，使其价值量减少</a:t>
            </a:r>
          </a:p>
          <a:p>
            <a:pPr marL="0" indent="0" eaLnBrk="1" hangingPunct="1">
              <a:lnSpc>
                <a:spcPct val="150000"/>
              </a:lnSpc>
              <a:spcBef>
                <a:spcPts val="0"/>
              </a:spcBef>
              <a:buNone/>
            </a:pPr>
            <a:r>
              <a:rPr lang="en-US" altLang="zh-CN" sz="2800" dirty="0">
                <a:latin typeface="Times New Roman" pitchFamily="18" charset="0"/>
                <a:ea typeface="Times New Roman" pitchFamily="18" charset="0"/>
                <a:cs typeface="Times New Roman" pitchFamily="18" charset="0"/>
              </a:rPr>
              <a:t>C.</a:t>
            </a:r>
            <a:r>
              <a:rPr lang="zh-CN" altLang="en-US" sz="2800" dirty="0">
                <a:latin typeface="Times New Roman" pitchFamily="18" charset="0"/>
                <a:ea typeface="微软雅黑" pitchFamily="34" charset="-122"/>
                <a:cs typeface="Times New Roman" pitchFamily="18" charset="0"/>
              </a:rPr>
              <a:t>各种各样的电脑供过于求</a:t>
            </a:r>
          </a:p>
          <a:p>
            <a:pPr marL="0" indent="0" eaLnBrk="1" hangingPunct="1">
              <a:lnSpc>
                <a:spcPct val="150000"/>
              </a:lnSpc>
              <a:spcBef>
                <a:spcPts val="0"/>
              </a:spcBef>
              <a:buNone/>
            </a:pPr>
            <a:r>
              <a:rPr lang="en-US" altLang="zh-CN" sz="2800" dirty="0">
                <a:latin typeface="Times New Roman" pitchFamily="18" charset="0"/>
                <a:ea typeface="Times New Roman" pitchFamily="18" charset="0"/>
                <a:cs typeface="Times New Roman" pitchFamily="18" charset="0"/>
              </a:rPr>
              <a:t>D.</a:t>
            </a:r>
            <a:r>
              <a:rPr lang="zh-CN" altLang="en-US" sz="2800" dirty="0">
                <a:latin typeface="Times New Roman" pitchFamily="18" charset="0"/>
                <a:ea typeface="微软雅黑" pitchFamily="34" charset="-122"/>
                <a:cs typeface="Times New Roman" pitchFamily="18" charset="0"/>
              </a:rPr>
              <a:t>降价可以顺利实现商品的价值，所谓薄利多销</a:t>
            </a:r>
          </a:p>
        </p:txBody>
      </p:sp>
      <p:sp>
        <p:nvSpPr>
          <p:cNvPr id="2" name="TextBox 1"/>
          <p:cNvSpPr txBox="1"/>
          <p:nvPr/>
        </p:nvSpPr>
        <p:spPr>
          <a:xfrm>
            <a:off x="5038598" y="1367879"/>
            <a:ext cx="396044" cy="830997"/>
          </a:xfrm>
          <a:prstGeom prst="rect">
            <a:avLst/>
          </a:prstGeom>
          <a:noFill/>
        </p:spPr>
        <p:txBody>
          <a:bodyPr wrap="square" rtlCol="0">
            <a:spAutoFit/>
          </a:bodyPr>
          <a:lstStyle/>
          <a:p>
            <a:pPr>
              <a:spcBef>
                <a:spcPts val="0"/>
              </a:spcBef>
            </a:pPr>
            <a:r>
              <a:rPr lang="en-US" altLang="zh-CN" sz="4800" dirty="0">
                <a:solidFill>
                  <a:srgbClr val="FF0000"/>
                </a:solidFill>
                <a:latin typeface="Times New Roman" pitchFamily="18" charset="0"/>
                <a:ea typeface="Times New Roman" pitchFamily="18" charset="0"/>
                <a:cs typeface="Times New Roman" pitchFamily="18" charset="0"/>
              </a:rPr>
              <a:t>B</a:t>
            </a:r>
            <a:endParaRPr lang="zh-CN" altLang="en-US" sz="4800" dirty="0">
              <a:solidFill>
                <a:srgbClr val="FF0000"/>
              </a:solidFill>
            </a:endParaRPr>
          </a:p>
        </p:txBody>
      </p:sp>
    </p:spTree>
    <p:extLst>
      <p:ext uri="{BB962C8B-B14F-4D97-AF65-F5344CB8AC3E}">
        <p14:creationId xmlns:p14="http://schemas.microsoft.com/office/powerpoint/2010/main" val="68622877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4"/>
          <p:cNvSpPr txBox="1"/>
          <p:nvPr/>
        </p:nvSpPr>
        <p:spPr>
          <a:xfrm>
            <a:off x="1080517" y="621756"/>
            <a:ext cx="8198977" cy="5210619"/>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ts val="0"/>
              </a:spcBef>
              <a:buNone/>
            </a:pPr>
            <a:r>
              <a:rPr lang="en-US" altLang="zh-CN" sz="2800" dirty="0">
                <a:latin typeface="Times New Roman" pitchFamily="18" charset="0"/>
                <a:ea typeface="Times New Roman" pitchFamily="18" charset="0"/>
                <a:cs typeface="Times New Roman" pitchFamily="18" charset="0"/>
              </a:rPr>
              <a:t>4.</a:t>
            </a:r>
            <a:r>
              <a:rPr lang="zh-CN" altLang="en-US" sz="2800" dirty="0">
                <a:latin typeface="Times New Roman" pitchFamily="18" charset="0"/>
                <a:ea typeface="微软雅黑" pitchFamily="34" charset="-122"/>
                <a:cs typeface="Times New Roman" pitchFamily="18" charset="0"/>
              </a:rPr>
              <a:t>在市场上，人们总希望买到物美价廉的商品，商品生产者要满足人们的这一要求，就要做到（     ）</a:t>
            </a:r>
          </a:p>
          <a:p>
            <a:pPr marL="0" indent="0" eaLnBrk="1" hangingPunct="1">
              <a:lnSpc>
                <a:spcPct val="150000"/>
              </a:lnSpc>
              <a:spcBef>
                <a:spcPts val="0"/>
              </a:spcBef>
              <a:buNone/>
            </a:pPr>
            <a:r>
              <a:rPr lang="zh-CN" altLang="en-US" sz="2800" dirty="0">
                <a:latin typeface="Times New Roman" pitchFamily="18" charset="0"/>
                <a:ea typeface="微软雅黑" pitchFamily="34" charset="-122"/>
                <a:cs typeface="Times New Roman" pitchFamily="18" charset="0"/>
              </a:rPr>
              <a:t>①重视商品质量      </a:t>
            </a:r>
          </a:p>
          <a:p>
            <a:pPr marL="0" indent="0" eaLnBrk="1" hangingPunct="1">
              <a:lnSpc>
                <a:spcPct val="150000"/>
              </a:lnSpc>
              <a:spcBef>
                <a:spcPts val="0"/>
              </a:spcBef>
              <a:buNone/>
            </a:pPr>
            <a:r>
              <a:rPr lang="zh-CN" altLang="en-US" sz="2800" dirty="0">
                <a:latin typeface="Times New Roman" pitchFamily="18" charset="0"/>
                <a:ea typeface="微软雅黑" pitchFamily="34" charset="-122"/>
                <a:cs typeface="Times New Roman" pitchFamily="18" charset="0"/>
              </a:rPr>
              <a:t>②率先提高劳动生产率，降低商品的价值量</a:t>
            </a:r>
          </a:p>
          <a:p>
            <a:pPr marL="0" indent="0" eaLnBrk="1" hangingPunct="1">
              <a:lnSpc>
                <a:spcPct val="150000"/>
              </a:lnSpc>
              <a:spcBef>
                <a:spcPts val="0"/>
              </a:spcBef>
              <a:buNone/>
            </a:pPr>
            <a:r>
              <a:rPr lang="zh-CN" altLang="en-US" sz="2800" dirty="0">
                <a:latin typeface="Times New Roman" pitchFamily="18" charset="0"/>
                <a:ea typeface="微软雅黑" pitchFamily="34" charset="-122"/>
                <a:cs typeface="Times New Roman" pitchFamily="18" charset="0"/>
              </a:rPr>
              <a:t>③采用先进技术，缩短个别劳动时间</a:t>
            </a:r>
          </a:p>
          <a:p>
            <a:pPr marL="0" indent="0" eaLnBrk="1" hangingPunct="1">
              <a:lnSpc>
                <a:spcPct val="150000"/>
              </a:lnSpc>
              <a:spcBef>
                <a:spcPts val="0"/>
              </a:spcBef>
              <a:buNone/>
            </a:pPr>
            <a:r>
              <a:rPr lang="zh-CN" altLang="en-US" sz="2800" dirty="0">
                <a:latin typeface="Times New Roman" pitchFamily="18" charset="0"/>
                <a:ea typeface="微软雅黑" pitchFamily="34" charset="-122"/>
                <a:cs typeface="Times New Roman" pitchFamily="18" charset="0"/>
              </a:rPr>
              <a:t>④增加产量</a:t>
            </a:r>
          </a:p>
          <a:p>
            <a:pPr marL="0" indent="0" eaLnBrk="1" hangingPunct="1">
              <a:lnSpc>
                <a:spcPct val="150000"/>
              </a:lnSpc>
              <a:spcBef>
                <a:spcPts val="0"/>
              </a:spcBef>
              <a:buNone/>
            </a:pPr>
            <a:r>
              <a:rPr lang="en-US" altLang="zh-CN" sz="2800" dirty="0">
                <a:latin typeface="Times New Roman" pitchFamily="18" charset="0"/>
                <a:ea typeface="Times New Roman" pitchFamily="18" charset="0"/>
                <a:cs typeface="Times New Roman" pitchFamily="18" charset="0"/>
              </a:rPr>
              <a:t>A.</a:t>
            </a:r>
            <a:r>
              <a:rPr lang="zh-CN" altLang="en-US" sz="2800" dirty="0">
                <a:latin typeface="Times New Roman" pitchFamily="18" charset="0"/>
                <a:ea typeface="微软雅黑" pitchFamily="34" charset="-122"/>
                <a:cs typeface="Times New Roman" pitchFamily="18" charset="0"/>
              </a:rPr>
              <a:t>②③             </a:t>
            </a:r>
            <a:r>
              <a:rPr lang="en-US" altLang="zh-CN" sz="2800" dirty="0">
                <a:latin typeface="Times New Roman" pitchFamily="18" charset="0"/>
                <a:ea typeface="Times New Roman" pitchFamily="18" charset="0"/>
                <a:cs typeface="Times New Roman" pitchFamily="18" charset="0"/>
              </a:rPr>
              <a:t>B.</a:t>
            </a:r>
            <a:r>
              <a:rPr lang="zh-CN" altLang="en-US" sz="2800" dirty="0">
                <a:latin typeface="Times New Roman" pitchFamily="18" charset="0"/>
                <a:ea typeface="微软雅黑" pitchFamily="34" charset="-122"/>
                <a:cs typeface="Times New Roman" pitchFamily="18" charset="0"/>
              </a:rPr>
              <a:t>①③      </a:t>
            </a:r>
          </a:p>
          <a:p>
            <a:pPr marL="0" indent="0" eaLnBrk="1" hangingPunct="1">
              <a:lnSpc>
                <a:spcPct val="150000"/>
              </a:lnSpc>
              <a:spcBef>
                <a:spcPts val="0"/>
              </a:spcBef>
              <a:buNone/>
            </a:pPr>
            <a:r>
              <a:rPr lang="en-US" altLang="zh-CN" sz="2800" dirty="0">
                <a:latin typeface="Times New Roman" pitchFamily="18" charset="0"/>
                <a:ea typeface="Times New Roman" pitchFamily="18" charset="0"/>
                <a:cs typeface="Times New Roman" pitchFamily="18" charset="0"/>
              </a:rPr>
              <a:t>C.</a:t>
            </a:r>
            <a:r>
              <a:rPr lang="zh-CN" altLang="en-US" sz="2800" dirty="0">
                <a:latin typeface="Times New Roman" pitchFamily="18" charset="0"/>
                <a:ea typeface="微软雅黑" pitchFamily="34" charset="-122"/>
                <a:cs typeface="Times New Roman" pitchFamily="18" charset="0"/>
              </a:rPr>
              <a:t>①④             </a:t>
            </a:r>
            <a:r>
              <a:rPr lang="en-US" altLang="zh-CN" sz="2800" dirty="0">
                <a:latin typeface="Times New Roman" pitchFamily="18" charset="0"/>
                <a:ea typeface="Times New Roman" pitchFamily="18" charset="0"/>
                <a:cs typeface="Times New Roman" pitchFamily="18" charset="0"/>
              </a:rPr>
              <a:t>D.</a:t>
            </a:r>
            <a:r>
              <a:rPr lang="zh-CN" altLang="en-US" sz="2800" dirty="0">
                <a:latin typeface="Times New Roman" pitchFamily="18" charset="0"/>
                <a:ea typeface="微软雅黑" pitchFamily="34" charset="-122"/>
                <a:cs typeface="Times New Roman" pitchFamily="18" charset="0"/>
              </a:rPr>
              <a:t>①②</a:t>
            </a:r>
          </a:p>
        </p:txBody>
      </p:sp>
      <p:sp>
        <p:nvSpPr>
          <p:cNvPr id="7" name="TextBox 6"/>
          <p:cNvSpPr txBox="1"/>
          <p:nvPr/>
        </p:nvSpPr>
        <p:spPr>
          <a:xfrm>
            <a:off x="8209592" y="1197626"/>
            <a:ext cx="432048" cy="923330"/>
          </a:xfrm>
          <a:prstGeom prst="rect">
            <a:avLst/>
          </a:prstGeom>
          <a:noFill/>
        </p:spPr>
        <p:txBody>
          <a:bodyPr wrap="square" rtlCol="0">
            <a:spAutoFit/>
          </a:bodyPr>
          <a:lstStyle/>
          <a:p>
            <a:r>
              <a:rPr lang="en-US" altLang="zh-CN" sz="5400" dirty="0">
                <a:solidFill>
                  <a:srgbClr val="FF0000"/>
                </a:solidFill>
                <a:latin typeface="Times New Roman" pitchFamily="18" charset="0"/>
                <a:ea typeface="Times New Roman" pitchFamily="18" charset="0"/>
                <a:cs typeface="Times New Roman" pitchFamily="18" charset="0"/>
              </a:rPr>
              <a:t>B</a:t>
            </a:r>
            <a:endParaRPr lang="zh-CN" altLang="en-US" sz="5400" dirty="0">
              <a:solidFill>
                <a:srgbClr val="FF0000"/>
              </a:solidFill>
            </a:endParaRPr>
          </a:p>
        </p:txBody>
      </p:sp>
    </p:spTree>
    <p:extLst>
      <p:ext uri="{BB962C8B-B14F-4D97-AF65-F5344CB8AC3E}">
        <p14:creationId xmlns:p14="http://schemas.microsoft.com/office/powerpoint/2010/main" val="207894017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Box 1"/>
          <p:cNvSpPr txBox="1"/>
          <p:nvPr/>
        </p:nvSpPr>
        <p:spPr>
          <a:xfrm>
            <a:off x="1080517" y="759672"/>
            <a:ext cx="8641556" cy="4640655"/>
          </a:xfrm>
          <a:prstGeom prst="rect">
            <a:avLst/>
          </a:prstGeom>
          <a:noFill/>
          <a:ln w="9525">
            <a:noFill/>
          </a:ln>
        </p:spPr>
        <p:txBody>
          <a:bodyPr lIns="115214" tIns="57607" rIns="115214" bIns="57607">
            <a:spAutoFit/>
          </a:bodyPr>
          <a:lstStyle>
            <a:lvl1pPr marL="342900" indent="-342900" algn="l" rtl="0" eaLnBrk="0" fontAlgn="base" hangingPunct="0">
              <a:spcBef>
                <a:spcPct val="20000"/>
              </a:spcBef>
              <a:spcAft>
                <a:spcPct val="0"/>
              </a:spcAft>
              <a:buChar char="•"/>
              <a:defRPr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b="0">
                <a:solidFill>
                  <a:schemeClr val="tx1"/>
                </a:solidFill>
                <a:latin typeface="+mn-lt"/>
              </a:defRPr>
            </a:lvl2pPr>
            <a:lvl3pPr marL="1143000" indent="-228600" algn="l" rtl="0" eaLnBrk="0" fontAlgn="base" hangingPunct="0">
              <a:spcBef>
                <a:spcPct val="20000"/>
              </a:spcBef>
              <a:spcAft>
                <a:spcPct val="0"/>
              </a:spcAft>
              <a:buChar char="•"/>
              <a:defRPr sz="2400" b="0">
                <a:solidFill>
                  <a:schemeClr val="tx1"/>
                </a:solidFill>
                <a:latin typeface="+mn-lt"/>
              </a:defRPr>
            </a:lvl3pPr>
            <a:lvl4pPr marL="1600200" indent="-228600" algn="l" rtl="0" eaLnBrk="0" fontAlgn="base" hangingPunct="0">
              <a:spcBef>
                <a:spcPct val="20000"/>
              </a:spcBef>
              <a:spcAft>
                <a:spcPct val="0"/>
              </a:spcAft>
              <a:buChar char="–"/>
              <a:defRPr sz="2000" b="0">
                <a:solidFill>
                  <a:schemeClr val="tx1"/>
                </a:solidFill>
                <a:latin typeface="+mn-lt"/>
              </a:defRPr>
            </a:lvl4pPr>
            <a:lvl5pPr marL="2057400" indent="-228600" algn="l" rtl="0" eaLnBrk="0" fontAlgn="base" hangingPunct="0">
              <a:spcBef>
                <a:spcPct val="20000"/>
              </a:spcBef>
              <a:spcAft>
                <a:spcPct val="0"/>
              </a:spcAft>
              <a:buChar char="»"/>
              <a:defRPr sz="2000" b="0">
                <a:solidFill>
                  <a:schemeClr val="tx1"/>
                </a:solidFill>
                <a:latin typeface="+mn-lt"/>
              </a:defRPr>
            </a:lvl5pPr>
          </a:lstStyle>
          <a:p>
            <a:pPr marL="0" indent="0" eaLnBrk="1" hangingPunct="1">
              <a:lnSpc>
                <a:spcPct val="150000"/>
              </a:lnSpc>
              <a:spcBef>
                <a:spcPct val="0"/>
              </a:spcBef>
              <a:buNone/>
            </a:pPr>
            <a:r>
              <a:rPr lang="en-US" altLang="zh-CN" sz="2800" dirty="0" smtClean="0">
                <a:latin typeface="Times New Roman" pitchFamily="18" charset="0"/>
                <a:ea typeface="Times New Roman" pitchFamily="18" charset="0"/>
                <a:cs typeface="Times New Roman" pitchFamily="18" charset="0"/>
              </a:rPr>
              <a:t>5</a:t>
            </a:r>
            <a:r>
              <a:rPr lang="en-US" altLang="zh-CN" sz="2800" dirty="0">
                <a:latin typeface="Times New Roman" pitchFamily="18" charset="0"/>
                <a:ea typeface="Times New Roman" pitchFamily="18" charset="0"/>
                <a:cs typeface="Times New Roman" pitchFamily="18" charset="0"/>
              </a:rPr>
              <a:t>.</a:t>
            </a:r>
            <a:r>
              <a:rPr lang="zh-CN" altLang="en-US" sz="2800" dirty="0">
                <a:latin typeface="Times New Roman" pitchFamily="18" charset="0"/>
                <a:ea typeface="微软雅黑" pitchFamily="34" charset="-122"/>
                <a:cs typeface="Times New Roman" pitchFamily="18" charset="0"/>
              </a:rPr>
              <a:t>生产同样一只茶杯，甲耗费</a:t>
            </a:r>
            <a:r>
              <a:rPr lang="en-US" altLang="zh-CN" sz="2800" dirty="0">
                <a:latin typeface="Times New Roman" pitchFamily="18" charset="0"/>
                <a:ea typeface="Times New Roman" pitchFamily="18" charset="0"/>
                <a:cs typeface="Times New Roman" pitchFamily="18" charset="0"/>
              </a:rPr>
              <a:t>3</a:t>
            </a:r>
            <a:r>
              <a:rPr lang="zh-CN" altLang="en-US" sz="2800" dirty="0">
                <a:latin typeface="Times New Roman" pitchFamily="18" charset="0"/>
                <a:ea typeface="微软雅黑" pitchFamily="34" charset="-122"/>
                <a:cs typeface="Times New Roman" pitchFamily="18" charset="0"/>
              </a:rPr>
              <a:t>小时劳动时间，乙耗费</a:t>
            </a:r>
            <a:r>
              <a:rPr lang="en-US" altLang="zh-CN" sz="2800" dirty="0">
                <a:latin typeface="Times New Roman" pitchFamily="18" charset="0"/>
                <a:ea typeface="Times New Roman" pitchFamily="18" charset="0"/>
                <a:cs typeface="Times New Roman" pitchFamily="18" charset="0"/>
              </a:rPr>
              <a:t>2</a:t>
            </a:r>
            <a:r>
              <a:rPr lang="zh-CN" altLang="en-US" sz="2800" dirty="0">
                <a:latin typeface="Times New Roman" pitchFamily="18" charset="0"/>
                <a:ea typeface="微软雅黑" pitchFamily="34" charset="-122"/>
                <a:cs typeface="Times New Roman" pitchFamily="18" charset="0"/>
              </a:rPr>
              <a:t>小时劳动时间。丙耗费</a:t>
            </a:r>
            <a:r>
              <a:rPr lang="en-US" altLang="zh-CN" sz="2800" dirty="0">
                <a:latin typeface="Times New Roman" pitchFamily="18" charset="0"/>
                <a:ea typeface="Times New Roman" pitchFamily="18" charset="0"/>
                <a:cs typeface="Times New Roman" pitchFamily="18" charset="0"/>
              </a:rPr>
              <a:t>4</a:t>
            </a:r>
            <a:r>
              <a:rPr lang="zh-CN" altLang="en-US" sz="2800" dirty="0">
                <a:latin typeface="Times New Roman" pitchFamily="18" charset="0"/>
                <a:ea typeface="微软雅黑" pitchFamily="34" charset="-122"/>
                <a:cs typeface="Times New Roman" pitchFamily="18" charset="0"/>
              </a:rPr>
              <a:t>小时劳动时间。三只茶杯在同一市场上出售                （    ）</a:t>
            </a:r>
            <a:endParaRPr lang="en-US" altLang="zh-CN" sz="2800" dirty="0">
              <a:latin typeface="Times New Roman" pitchFamily="18" charset="0"/>
              <a:ea typeface="Times New Roman" pitchFamily="18" charset="0"/>
              <a:cs typeface="Times New Roman" pitchFamily="18" charset="0"/>
            </a:endParaRPr>
          </a:p>
          <a:p>
            <a:pPr marL="0" indent="0" eaLnBrk="1" hangingPunct="1">
              <a:lnSpc>
                <a:spcPct val="150000"/>
              </a:lnSpc>
              <a:spcBef>
                <a:spcPct val="0"/>
              </a:spcBef>
              <a:buNone/>
            </a:pPr>
            <a:r>
              <a:rPr lang="en-US" altLang="zh-CN" sz="2800" dirty="0">
                <a:latin typeface="Times New Roman" pitchFamily="18" charset="0"/>
                <a:ea typeface="Times New Roman" pitchFamily="18" charset="0"/>
                <a:cs typeface="Times New Roman" pitchFamily="18" charset="0"/>
              </a:rPr>
              <a:t>A.</a:t>
            </a:r>
            <a:r>
              <a:rPr lang="zh-CN" altLang="en-US" sz="2800" dirty="0">
                <a:latin typeface="Times New Roman" pitchFamily="18" charset="0"/>
                <a:ea typeface="微软雅黑" pitchFamily="34" charset="-122"/>
                <a:cs typeface="Times New Roman" pitchFamily="18" charset="0"/>
              </a:rPr>
              <a:t>甲生产的茶杯价值量最大</a:t>
            </a:r>
          </a:p>
          <a:p>
            <a:pPr marL="0" indent="0" eaLnBrk="1" hangingPunct="1">
              <a:lnSpc>
                <a:spcPct val="150000"/>
              </a:lnSpc>
              <a:spcBef>
                <a:spcPct val="0"/>
              </a:spcBef>
              <a:buNone/>
            </a:pPr>
            <a:r>
              <a:rPr lang="en-US" altLang="zh-CN" sz="2800" dirty="0">
                <a:latin typeface="Times New Roman" pitchFamily="18" charset="0"/>
                <a:ea typeface="Times New Roman" pitchFamily="18" charset="0"/>
                <a:cs typeface="Times New Roman" pitchFamily="18" charset="0"/>
              </a:rPr>
              <a:t>B.</a:t>
            </a:r>
            <a:r>
              <a:rPr lang="zh-CN" altLang="en-US" sz="2800" dirty="0">
                <a:latin typeface="Times New Roman" pitchFamily="18" charset="0"/>
                <a:ea typeface="微软雅黑" pitchFamily="34" charset="-122"/>
                <a:cs typeface="Times New Roman" pitchFamily="18" charset="0"/>
              </a:rPr>
              <a:t>乙生产的茶杯价值量最大</a:t>
            </a:r>
          </a:p>
          <a:p>
            <a:pPr marL="0" indent="0" eaLnBrk="1" hangingPunct="1">
              <a:lnSpc>
                <a:spcPct val="150000"/>
              </a:lnSpc>
              <a:spcBef>
                <a:spcPct val="0"/>
              </a:spcBef>
              <a:buNone/>
            </a:pPr>
            <a:r>
              <a:rPr lang="en-US" altLang="zh-CN" sz="2800" dirty="0">
                <a:latin typeface="Times New Roman" pitchFamily="18" charset="0"/>
                <a:ea typeface="Times New Roman" pitchFamily="18" charset="0"/>
                <a:cs typeface="Times New Roman" pitchFamily="18" charset="0"/>
              </a:rPr>
              <a:t>C.</a:t>
            </a:r>
            <a:r>
              <a:rPr lang="zh-CN" altLang="en-US" sz="2800" dirty="0">
                <a:latin typeface="Times New Roman" pitchFamily="18" charset="0"/>
                <a:ea typeface="微软雅黑" pitchFamily="34" charset="-122"/>
                <a:cs typeface="Times New Roman" pitchFamily="18" charset="0"/>
              </a:rPr>
              <a:t>丙生产的茶杯价值量最大</a:t>
            </a:r>
          </a:p>
          <a:p>
            <a:pPr marL="0" indent="0" eaLnBrk="1" hangingPunct="1">
              <a:lnSpc>
                <a:spcPct val="150000"/>
              </a:lnSpc>
              <a:spcBef>
                <a:spcPct val="0"/>
              </a:spcBef>
              <a:buNone/>
            </a:pPr>
            <a:r>
              <a:rPr lang="en-US" altLang="zh-CN" sz="2800" dirty="0">
                <a:latin typeface="Times New Roman" pitchFamily="18" charset="0"/>
                <a:ea typeface="Times New Roman" pitchFamily="18" charset="0"/>
                <a:cs typeface="Times New Roman" pitchFamily="18" charset="0"/>
              </a:rPr>
              <a:t>D.</a:t>
            </a:r>
            <a:r>
              <a:rPr lang="zh-CN" altLang="en-US" sz="2800" dirty="0">
                <a:latin typeface="Times New Roman" pitchFamily="18" charset="0"/>
                <a:ea typeface="微软雅黑" pitchFamily="34" charset="-122"/>
                <a:cs typeface="Times New Roman" pitchFamily="18" charset="0"/>
              </a:rPr>
              <a:t>甲、乙、丙生产的茶杯的价值量一样</a:t>
            </a:r>
            <a:r>
              <a:rPr lang="zh-CN" altLang="en-US" sz="2800" dirty="0" smtClean="0">
                <a:latin typeface="Times New Roman" pitchFamily="18" charset="0"/>
                <a:ea typeface="微软雅黑" pitchFamily="34" charset="-122"/>
                <a:cs typeface="Times New Roman" pitchFamily="18" charset="0"/>
              </a:rPr>
              <a:t>大</a:t>
            </a:r>
            <a:endParaRPr lang="en-US" altLang="zh-CN" sz="2800" dirty="0">
              <a:latin typeface="Times New Roman" pitchFamily="18" charset="0"/>
              <a:ea typeface="Times New Roman" pitchFamily="18" charset="0"/>
              <a:cs typeface="Times New Roman" pitchFamily="18" charset="0"/>
            </a:endParaRPr>
          </a:p>
        </p:txBody>
      </p:sp>
      <p:sp>
        <p:nvSpPr>
          <p:cNvPr id="3" name="TextBox 2"/>
          <p:cNvSpPr txBox="1"/>
          <p:nvPr/>
        </p:nvSpPr>
        <p:spPr>
          <a:xfrm>
            <a:off x="5329286" y="1983808"/>
            <a:ext cx="360040" cy="923330"/>
          </a:xfrm>
          <a:prstGeom prst="rect">
            <a:avLst/>
          </a:prstGeom>
          <a:noFill/>
        </p:spPr>
        <p:txBody>
          <a:bodyPr wrap="square" rtlCol="0">
            <a:spAutoFit/>
          </a:bodyPr>
          <a:lstStyle/>
          <a:p>
            <a:r>
              <a:rPr lang="en-US" altLang="zh-CN" sz="5400" dirty="0">
                <a:solidFill>
                  <a:srgbClr val="FF0000"/>
                </a:solidFill>
                <a:latin typeface="Times New Roman" pitchFamily="18" charset="0"/>
                <a:ea typeface="Times New Roman" pitchFamily="18" charset="0"/>
                <a:cs typeface="Times New Roman" pitchFamily="18" charset="0"/>
              </a:rPr>
              <a:t>D</a:t>
            </a:r>
            <a:endParaRPr lang="zh-CN" altLang="en-US" sz="5400" dirty="0">
              <a:solidFill>
                <a:srgbClr val="FF0000"/>
              </a:solidFill>
            </a:endParaRPr>
          </a:p>
        </p:txBody>
      </p:sp>
    </p:spTree>
    <p:extLst>
      <p:ext uri="{BB962C8B-B14F-4D97-AF65-F5344CB8AC3E}">
        <p14:creationId xmlns:p14="http://schemas.microsoft.com/office/powerpoint/2010/main" val="328160198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6541" y="719807"/>
            <a:ext cx="8280920" cy="4401205"/>
          </a:xfrm>
          <a:prstGeom prst="rect">
            <a:avLst/>
          </a:prstGeom>
          <a:noFill/>
        </p:spPr>
        <p:txBody>
          <a:bodyPr wrap="square" rtlCol="0">
            <a:spAutoFit/>
          </a:bodyPr>
          <a:lstStyle/>
          <a:p>
            <a:pPr>
              <a:lnSpc>
                <a:spcPct val="150000"/>
              </a:lnSpc>
            </a:pPr>
            <a:r>
              <a:rPr lang="en-US" altLang="zh-CN" sz="2800" dirty="0">
                <a:latin typeface="Times New Roman" pitchFamily="18" charset="0"/>
                <a:ea typeface="Times New Roman" pitchFamily="18" charset="0"/>
                <a:cs typeface="Times New Roman" pitchFamily="18" charset="0"/>
              </a:rPr>
              <a:t>6.</a:t>
            </a:r>
            <a:r>
              <a:rPr lang="zh-CN" altLang="en-US" sz="2800" dirty="0">
                <a:latin typeface="Times New Roman" pitchFamily="18" charset="0"/>
                <a:ea typeface="微软雅黑" pitchFamily="34" charset="-122"/>
                <a:cs typeface="Times New Roman" pitchFamily="18" charset="0"/>
              </a:rPr>
              <a:t>如果</a:t>
            </a:r>
            <a:r>
              <a:rPr lang="en-US" altLang="zh-CN" sz="2800" dirty="0">
                <a:latin typeface="Times New Roman" pitchFamily="18" charset="0"/>
                <a:ea typeface="Times New Roman" pitchFamily="18" charset="0"/>
                <a:cs typeface="Times New Roman" pitchFamily="18" charset="0"/>
              </a:rPr>
              <a:t>1</a:t>
            </a:r>
            <a:r>
              <a:rPr lang="zh-CN" altLang="en-US" sz="2800" dirty="0">
                <a:latin typeface="Times New Roman" pitchFamily="18" charset="0"/>
                <a:ea typeface="微软雅黑" pitchFamily="34" charset="-122"/>
                <a:cs typeface="Times New Roman" pitchFamily="18" charset="0"/>
              </a:rPr>
              <a:t>双皮鞋</a:t>
            </a:r>
            <a:r>
              <a:rPr lang="en-US" altLang="zh-CN" sz="2800" dirty="0">
                <a:latin typeface="Times New Roman" pitchFamily="18" charset="0"/>
                <a:ea typeface="Times New Roman" pitchFamily="18" charset="0"/>
                <a:cs typeface="Times New Roman" pitchFamily="18" charset="0"/>
              </a:rPr>
              <a:t>=2</a:t>
            </a:r>
            <a:r>
              <a:rPr lang="zh-CN" altLang="en-US" sz="2800" dirty="0">
                <a:latin typeface="Times New Roman" pitchFamily="18" charset="0"/>
                <a:ea typeface="微软雅黑" pitchFamily="34" charset="-122"/>
                <a:cs typeface="Times New Roman" pitchFamily="18" charset="0"/>
              </a:rPr>
              <a:t>件上衣符合等价交换原则，现在生产皮鞋的社会必要劳动时间增加一倍，而生产上衣的社会必要劳动时间却减少一半，那么现在一双皮鞋可以换（    ）</a:t>
            </a:r>
          </a:p>
          <a:p>
            <a:pPr>
              <a:lnSpc>
                <a:spcPct val="150000"/>
              </a:lnSpc>
            </a:pPr>
            <a:r>
              <a:rPr lang="en-US" altLang="zh-CN" sz="2800" dirty="0">
                <a:latin typeface="Times New Roman" pitchFamily="18" charset="0"/>
                <a:ea typeface="Times New Roman" pitchFamily="18" charset="0"/>
                <a:cs typeface="Times New Roman" pitchFamily="18" charset="0"/>
              </a:rPr>
              <a:t>A.1</a:t>
            </a:r>
            <a:r>
              <a:rPr lang="zh-CN" altLang="en-US" sz="2800" dirty="0">
                <a:latin typeface="Times New Roman" pitchFamily="18" charset="0"/>
                <a:ea typeface="微软雅黑" pitchFamily="34" charset="-122"/>
                <a:cs typeface="Times New Roman" pitchFamily="18" charset="0"/>
              </a:rPr>
              <a:t>件上衣                </a:t>
            </a:r>
            <a:r>
              <a:rPr lang="en-US" altLang="zh-CN" sz="2800" dirty="0">
                <a:latin typeface="Times New Roman" pitchFamily="18" charset="0"/>
                <a:ea typeface="Times New Roman" pitchFamily="18" charset="0"/>
                <a:cs typeface="Times New Roman" pitchFamily="18" charset="0"/>
              </a:rPr>
              <a:t>B.4</a:t>
            </a:r>
            <a:r>
              <a:rPr lang="zh-CN" altLang="en-US" sz="2800" dirty="0">
                <a:latin typeface="Times New Roman" pitchFamily="18" charset="0"/>
                <a:ea typeface="微软雅黑" pitchFamily="34" charset="-122"/>
                <a:cs typeface="Times New Roman" pitchFamily="18" charset="0"/>
              </a:rPr>
              <a:t>件上衣  </a:t>
            </a:r>
          </a:p>
          <a:p>
            <a:pPr>
              <a:lnSpc>
                <a:spcPct val="150000"/>
              </a:lnSpc>
            </a:pPr>
            <a:r>
              <a:rPr lang="en-US" altLang="zh-CN" sz="2800" dirty="0">
                <a:latin typeface="Times New Roman" pitchFamily="18" charset="0"/>
                <a:ea typeface="Times New Roman" pitchFamily="18" charset="0"/>
                <a:cs typeface="Times New Roman" pitchFamily="18" charset="0"/>
              </a:rPr>
              <a:t>C.8</a:t>
            </a:r>
            <a:r>
              <a:rPr lang="zh-CN" altLang="en-US" sz="2800" dirty="0">
                <a:latin typeface="Times New Roman" pitchFamily="18" charset="0"/>
                <a:ea typeface="微软雅黑" pitchFamily="34" charset="-122"/>
                <a:cs typeface="Times New Roman" pitchFamily="18" charset="0"/>
              </a:rPr>
              <a:t>件上衣                </a:t>
            </a:r>
            <a:r>
              <a:rPr lang="en-US" altLang="zh-CN" sz="2800" dirty="0">
                <a:latin typeface="Times New Roman" pitchFamily="18" charset="0"/>
                <a:ea typeface="Times New Roman" pitchFamily="18" charset="0"/>
                <a:cs typeface="Times New Roman" pitchFamily="18" charset="0"/>
              </a:rPr>
              <a:t>D.16</a:t>
            </a:r>
            <a:r>
              <a:rPr lang="zh-CN" altLang="en-US" sz="2800" dirty="0">
                <a:latin typeface="Times New Roman" pitchFamily="18" charset="0"/>
                <a:ea typeface="微软雅黑" pitchFamily="34" charset="-122"/>
                <a:cs typeface="Times New Roman" pitchFamily="18" charset="0"/>
              </a:rPr>
              <a:t>件上衣</a:t>
            </a:r>
          </a:p>
          <a:p>
            <a:endParaRPr lang="zh-CN" altLang="en-US" sz="2800" dirty="0">
              <a:latin typeface="Times New Roman" pitchFamily="18" charset="0"/>
              <a:ea typeface="微软雅黑" pitchFamily="34" charset="-122"/>
              <a:cs typeface="Times New Roman" pitchFamily="18" charset="0"/>
            </a:endParaRPr>
          </a:p>
        </p:txBody>
      </p:sp>
      <p:sp>
        <p:nvSpPr>
          <p:cNvPr id="4" name="TextBox 3"/>
          <p:cNvSpPr txBox="1"/>
          <p:nvPr/>
        </p:nvSpPr>
        <p:spPr>
          <a:xfrm>
            <a:off x="2975190" y="2559070"/>
            <a:ext cx="432048" cy="1015663"/>
          </a:xfrm>
          <a:prstGeom prst="rect">
            <a:avLst/>
          </a:prstGeom>
          <a:noFill/>
        </p:spPr>
        <p:txBody>
          <a:bodyPr wrap="square" rtlCol="0">
            <a:spAutoFit/>
          </a:bodyPr>
          <a:lstStyle/>
          <a:p>
            <a:r>
              <a:rPr lang="en-US" altLang="zh-CN" sz="6000" dirty="0">
                <a:solidFill>
                  <a:srgbClr val="FF0000"/>
                </a:solidFill>
                <a:latin typeface="Times New Roman" pitchFamily="18" charset="0"/>
                <a:ea typeface="Times New Roman" pitchFamily="18" charset="0"/>
                <a:cs typeface="Times New Roman" pitchFamily="18" charset="0"/>
              </a:rPr>
              <a:t>C</a:t>
            </a:r>
            <a:endParaRPr lang="zh-CN" altLang="en-US" sz="6000" dirty="0">
              <a:solidFill>
                <a:srgbClr val="FF0000"/>
              </a:solidFill>
            </a:endParaRPr>
          </a:p>
        </p:txBody>
      </p:sp>
    </p:spTree>
    <p:extLst>
      <p:ext uri="{BB962C8B-B14F-4D97-AF65-F5344CB8AC3E}">
        <p14:creationId xmlns:p14="http://schemas.microsoft.com/office/powerpoint/2010/main" val="146789293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16621" y="4070942"/>
            <a:ext cx="4066583" cy="1041353"/>
          </a:xfrm>
          <a:prstGeom prst="rect">
            <a:avLst/>
          </a:prstGeom>
          <a:noFill/>
        </p:spPr>
        <p:txBody>
          <a:bodyPr wrap="none" lIns="86402" tIns="43201" rIns="86402" bIns="43201">
            <a:spAutoFit/>
          </a:bodyPr>
          <a:lstStyle/>
          <a:p>
            <a:pPr fontAlgn="auto">
              <a:spcBef>
                <a:spcPts val="0"/>
              </a:spcBef>
              <a:spcAft>
                <a:spcPts val="0"/>
              </a:spcAft>
              <a:defRPr/>
            </a:pPr>
            <a:r>
              <a:rPr lang="zh-CN" altLang="en-US" sz="6200" b="1" dirty="0">
                <a:effectLst>
                  <a:outerShdw blurRad="38100" dist="38100" dir="2700000" algn="tl">
                    <a:srgbClr val="000000">
                      <a:alpha val="43137"/>
                    </a:srgbClr>
                  </a:outerShdw>
                  <a:reflection blurRad="25400" stA="30000" endPos="30000" dist="50800" dir="5400000" sy="-100000" algn="bl" rotWithShape="0"/>
                </a:effectLst>
                <a:latin typeface="Times New Roman" pitchFamily="18" charset="0"/>
                <a:ea typeface="微软雅黑" pitchFamily="34" charset="-122"/>
                <a:cs typeface="Times New Roman" pitchFamily="18" charset="0"/>
              </a:rPr>
              <a:t>谢 谢 观 看</a:t>
            </a:r>
          </a:p>
        </p:txBody>
      </p:sp>
      <p:pic>
        <p:nvPicPr>
          <p:cNvPr id="3" name="Picture 3" descr="C:\Users\user\Desktop\未标题-4 拷贝.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9221" y="4549527"/>
            <a:ext cx="337960" cy="385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54">
            <a:hlinkClick r:id="rId3"/>
          </p:cNvPr>
          <p:cNvSpPr txBox="1">
            <a:spLocks noChangeArrowheads="1"/>
          </p:cNvSpPr>
          <p:nvPr/>
        </p:nvSpPr>
        <p:spPr bwMode="auto">
          <a:xfrm>
            <a:off x="7057181" y="4581262"/>
            <a:ext cx="4474806" cy="315009"/>
          </a:xfrm>
          <a:prstGeom prst="rect">
            <a:avLst/>
          </a:prstGeom>
          <a:noFill/>
          <a:ln w="9525">
            <a:noFill/>
            <a:miter lim="800000"/>
            <a:headEnd/>
            <a:tailEnd/>
          </a:ln>
        </p:spPr>
        <p:txBody>
          <a:bodyPr lIns="86381" tIns="43190" rIns="86381" bIns="43190" anchor="ctr"/>
          <a:lstStyle/>
          <a:p>
            <a:pPr>
              <a:spcBef>
                <a:spcPct val="50000"/>
              </a:spcBef>
              <a:defRPr/>
            </a:pPr>
            <a:r>
              <a:rPr lang="en-US" altLang="zh-CN" sz="1900" b="1" dirty="0">
                <a:latin typeface="Times New Roman" pitchFamily="18" charset="0"/>
                <a:ea typeface="微软雅黑" pitchFamily="34" charset="-122"/>
                <a:cs typeface="Times New Roman" pitchFamily="18" charset="0"/>
              </a:rPr>
              <a:t>http://www.91taoke.com</a:t>
            </a:r>
          </a:p>
        </p:txBody>
      </p:sp>
    </p:spTree>
    <p:extLst>
      <p:ext uri="{BB962C8B-B14F-4D97-AF65-F5344CB8AC3E}">
        <p14:creationId xmlns:p14="http://schemas.microsoft.com/office/powerpoint/2010/main" val="14952534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theme/theme1.xml><?xml version="1.0" encoding="utf-8"?>
<a:theme xmlns:a="http://schemas.openxmlformats.org/drawingml/2006/main" name="PPT模版">
  <a:themeElements>
    <a:clrScheme name="Office">
      <a:dk1>
        <a:sysClr val="windowText" lastClr="000000"/>
      </a:dk1>
      <a:lt1>
        <a:sysClr val="window" lastClr="C7EDCC"/>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C7EDCC"/>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PPT模版</Template>
  <TotalTime>190</TotalTime>
  <Words>1197</Words>
  <Application>Microsoft Office PowerPoint</Application>
  <PresentationFormat>自定义</PresentationFormat>
  <Paragraphs>218</Paragraphs>
  <Slides>19</Slides>
  <Notes>0</Notes>
  <HiddenSlides>0</HiddenSlides>
  <MMClips>0</MMClips>
  <ScaleCrop>false</ScaleCrop>
  <HeadingPairs>
    <vt:vector size="4" baseType="variant">
      <vt:variant>
        <vt:lpstr>主题</vt:lpstr>
      </vt:variant>
      <vt:variant>
        <vt:i4>1</vt:i4>
      </vt:variant>
      <vt:variant>
        <vt:lpstr>幻灯片标题</vt:lpstr>
      </vt:variant>
      <vt:variant>
        <vt:i4>19</vt:i4>
      </vt:variant>
    </vt:vector>
  </HeadingPairs>
  <TitlesOfParts>
    <vt:vector size="20" baseType="lpstr">
      <vt:lpstr>PPT模版</vt:lpstr>
      <vt:lpstr>PowerPoint 演示文稿</vt:lpstr>
      <vt:lpstr>PowerPoint 演示文稿</vt:lpstr>
      <vt:lpstr>PowerPoint 演示文稿</vt:lpstr>
      <vt:lpstr>供求如何影响商品的价格呢？</vt:lpstr>
      <vt:lpstr>PowerPoint 演示文稿</vt:lpstr>
      <vt:lpstr>PowerPoint 演示文稿</vt:lpstr>
      <vt:lpstr>聚焦第一线：假设现在我区有三个养殖厂，甲厂饲养的蛋鸡需要7个月产蛋，乙厂需要6个月，丙厂需要5个月。而社会上大多数养殖场，生产周期是6个月。那么鸡蛋的价值量按谁的劳动时间计算？为什么？他们之间竞争结果是什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Young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Terry</dc:creator>
  <cp:lastModifiedBy>Administrator</cp:lastModifiedBy>
  <cp:revision>23</cp:revision>
  <dcterms:created xsi:type="dcterms:W3CDTF">2016-11-15T01:36:28Z</dcterms:created>
  <dcterms:modified xsi:type="dcterms:W3CDTF">2018-05-03T04:02:23Z</dcterms:modified>
</cp:coreProperties>
</file>