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handoutMasterIdLst>
    <p:handoutMasterId r:id="rId26"/>
  </p:handoutMasterIdLst>
  <p:sldIdLst>
    <p:sldId id="260" r:id="rId2"/>
    <p:sldId id="261" r:id="rId3"/>
    <p:sldId id="262" r:id="rId4"/>
    <p:sldId id="271" r:id="rId5"/>
    <p:sldId id="388" r:id="rId6"/>
    <p:sldId id="522" r:id="rId7"/>
    <p:sldId id="272" r:id="rId8"/>
    <p:sldId id="523" r:id="rId9"/>
    <p:sldId id="524" r:id="rId10"/>
    <p:sldId id="525" r:id="rId11"/>
    <p:sldId id="403" r:id="rId12"/>
    <p:sldId id="532" r:id="rId13"/>
    <p:sldId id="405" r:id="rId14"/>
    <p:sldId id="533" r:id="rId15"/>
    <p:sldId id="534" r:id="rId16"/>
    <p:sldId id="535" r:id="rId17"/>
    <p:sldId id="498" r:id="rId18"/>
    <p:sldId id="541" r:id="rId19"/>
    <p:sldId id="501" r:id="rId20"/>
    <p:sldId id="502" r:id="rId21"/>
    <p:sldId id="544" r:id="rId22"/>
    <p:sldId id="545" r:id="rId23"/>
    <p:sldId id="546" r:id="rId24"/>
    <p:sldId id="259" r:id="rId25"/>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6" autoAdjust="0"/>
    <p:restoredTop sz="94660"/>
  </p:normalViewPr>
  <p:slideViewPr>
    <p:cSldViewPr snapToObjects="1">
      <p:cViewPr>
        <p:scale>
          <a:sx n="70" d="100"/>
          <a:sy n="70" d="100"/>
        </p:scale>
        <p:origin x="-714" y="-534"/>
      </p:cViewPr>
      <p:guideLst>
        <p:guide orient="horz" pos="2160"/>
        <p:guide pos="3840"/>
      </p:guideLst>
    </p:cSldViewPr>
  </p:slideViewPr>
  <p:notesTextViewPr>
    <p:cViewPr>
      <p:scale>
        <a:sx n="1" d="1"/>
        <a:sy n="1" d="1"/>
      </p:scale>
      <p:origin x="0" y="0"/>
    </p:cViewPr>
  </p:notesTextViewPr>
  <p:notesViewPr>
    <p:cSldViewPr snapToObjects="1">
      <p:cViewPr varScale="1">
        <p:scale>
          <a:sx n="68" d="100"/>
          <a:sy n="68" d="100"/>
        </p:scale>
        <p:origin x="-285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725AEDA-E179-4278-998D-D9EC8DB06D52}" type="datetimeFigureOut">
              <a:rPr lang="zh-CN" altLang="en-US" smtClean="0"/>
              <a:t>2019-7-12</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F076C1A9-36A5-4E2E-B00D-A057051FFC61}" type="slidenum">
              <a:rPr lang="zh-CN" altLang="en-US" smtClean="0"/>
              <a:t>‹#›</a:t>
            </a:fld>
            <a:endParaRPr lang="zh-CN" altLang="en-US"/>
          </a:p>
        </p:txBody>
      </p:sp>
    </p:spTree>
    <p:extLst>
      <p:ext uri="{BB962C8B-B14F-4D97-AF65-F5344CB8AC3E}">
        <p14:creationId xmlns:p14="http://schemas.microsoft.com/office/powerpoint/2010/main" val="323636920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6.emf"/><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39.104.72.189/" TargetMode="Externa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39.104.72.189/" TargetMode="External"/><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3" Type="http://schemas.openxmlformats.org/officeDocument/2006/relationships/slide" Target="../slides/slide19.xml"/><Relationship Id="rId2" Type="http://schemas.openxmlformats.org/officeDocument/2006/relationships/hyperlink" Target="http://39.104.72.189/" TargetMode="External"/><Relationship Id="rId1" Type="http://schemas.openxmlformats.org/officeDocument/2006/relationships/slideMaster" Target="../slideMasters/slideMaster1.xml"/><Relationship Id="rId5" Type="http://schemas.openxmlformats.org/officeDocument/2006/relationships/slide" Target="../slides/slide7.xml"/><Relationship Id="rId4" Type="http://schemas.openxmlformats.org/officeDocument/2006/relationships/slide" Target="../slides/slide3.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emf"/><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39.104.72.189/"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3" name="副标题 2"/>
          <p:cNvSpPr>
            <a:spLocks noGrp="1"/>
          </p:cNvSpPr>
          <p:nvPr>
            <p:ph type="subTitle" idx="1" hasCustomPrompt="1"/>
          </p:nvPr>
        </p:nvSpPr>
        <p:spPr>
          <a:xfrm>
            <a:off x="1638309" y="3910927"/>
            <a:ext cx="9031515" cy="808237"/>
          </a:xfrm>
        </p:spPr>
        <p:txBody>
          <a:bodyPr>
            <a:normAutofit/>
          </a:bodyPr>
          <a:lstStyle>
            <a:lvl1pPr marL="0" indent="0" algn="ctr">
              <a:buNone/>
              <a:defRPr sz="4800" b="1">
                <a:solidFill>
                  <a:srgbClr val="0000FF"/>
                </a:solidFill>
                <a:latin typeface="微软雅黑" panose="020B0503020204020204" pitchFamily="34" charset="-122"/>
                <a:ea typeface="微软雅黑" panose="020B0503020204020204" pitchFamily="34"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smtClean="0"/>
              <a:t>学科</a:t>
            </a:r>
            <a:endParaRPr lang="zh-CN" altLang="en-US" dirty="0"/>
          </a:p>
        </p:txBody>
      </p:sp>
      <p:pic>
        <p:nvPicPr>
          <p:cNvPr id="8" name="图片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1515377" flipH="1" flipV="1">
            <a:off x="-1113488" y="-350004"/>
            <a:ext cx="4527494" cy="4077191"/>
          </a:xfrm>
          <a:prstGeom prst="rect">
            <a:avLst/>
          </a:prstGeom>
        </p:spPr>
      </p:pic>
      <p:pic>
        <p:nvPicPr>
          <p:cNvPr id="11" name="图片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6585734" flipH="1" flipV="1">
            <a:off x="10699227" y="5373976"/>
            <a:ext cx="1487680" cy="1339716"/>
          </a:xfrm>
          <a:prstGeom prst="rect">
            <a:avLst/>
          </a:prstGeom>
        </p:spPr>
      </p:pic>
      <p:grpSp>
        <p:nvGrpSpPr>
          <p:cNvPr id="12" name="组合 9"/>
          <p:cNvGrpSpPr/>
          <p:nvPr userDrawn="1"/>
        </p:nvGrpSpPr>
        <p:grpSpPr bwMode="auto">
          <a:xfrm>
            <a:off x="3284663" y="6103707"/>
            <a:ext cx="5684358" cy="547914"/>
            <a:chOff x="2364896" y="6103024"/>
            <a:chExt cx="3913269" cy="423863"/>
          </a:xfrm>
        </p:grpSpPr>
        <p:pic>
          <p:nvPicPr>
            <p:cNvPr id="13" name="图片 12">
              <a:hlinkClick r:id="rId4"/>
            </p:cNvPr>
            <p:cNvPicPr>
              <a:picLocks noChangeAspect="1"/>
            </p:cNvPicPr>
            <p:nvPr userDrawn="1"/>
          </p:nvPicPr>
          <p:blipFill>
            <a:blip r:embed="rId5" cstate="print">
              <a:extLst>
                <a:ext uri="{28A0092B-C50C-407E-A947-70E740481C1C}">
                  <a14:useLocalDpi xmlns:a14="http://schemas.microsoft.com/office/drawing/2010/main" val="0"/>
                </a:ext>
              </a:extLst>
            </a:blip>
            <a:srcRect l="4062" t="9303" r="5006" b="29089"/>
            <a:stretch>
              <a:fillRect/>
            </a:stretch>
          </p:blipFill>
          <p:spPr bwMode="auto">
            <a:xfrm>
              <a:off x="2865834" y="6103024"/>
              <a:ext cx="3412331" cy="42386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4" name="图片 47" descr="未标题-1 拷贝.png"/>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图片 6"/>
          <p:cNvPicPr>
            <a:picLocks noChangeAspect="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992188" y="5872618"/>
            <a:ext cx="10204450" cy="6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文本框 15"/>
          <p:cNvSpPr txBox="1"/>
          <p:nvPr userDrawn="1"/>
        </p:nvSpPr>
        <p:spPr>
          <a:xfrm>
            <a:off x="1856024" y="1579874"/>
            <a:ext cx="9031514" cy="1754326"/>
          </a:xfrm>
          <a:prstGeom prst="rect">
            <a:avLst/>
          </a:prstGeom>
          <a:noFill/>
        </p:spPr>
        <p:txBody>
          <a:bodyPr wrap="square" rtlCol="0">
            <a:spAutoFit/>
          </a:bodyPr>
          <a:lstStyle/>
          <a:p>
            <a:pPr algn="ctr"/>
            <a:r>
              <a:rPr lang="en-US" altLang="zh-CN" sz="5400" b="1" dirty="0" smtClean="0">
                <a:latin typeface="Times New Roman" panose="02020603050405020304" pitchFamily="18" charset="0"/>
                <a:cs typeface="Times New Roman" panose="02020603050405020304" pitchFamily="18" charset="0"/>
              </a:rPr>
              <a:t>《</a:t>
            </a:r>
            <a:r>
              <a:rPr lang="zh-CN" altLang="en-US" sz="5400" b="1" dirty="0" smtClean="0">
                <a:latin typeface="Times New Roman" panose="02020603050405020304" pitchFamily="18" charset="0"/>
                <a:cs typeface="Times New Roman" panose="02020603050405020304" pitchFamily="18" charset="0"/>
              </a:rPr>
              <a:t>创新设计</a:t>
            </a:r>
            <a:r>
              <a:rPr lang="en-US" altLang="zh-CN" sz="5400" b="1" dirty="0" smtClean="0">
                <a:latin typeface="Times New Roman" panose="02020603050405020304" pitchFamily="18" charset="0"/>
                <a:cs typeface="Times New Roman" panose="02020603050405020304" pitchFamily="18" charset="0"/>
              </a:rPr>
              <a:t>》2018</a:t>
            </a:r>
            <a:r>
              <a:rPr lang="zh-CN" altLang="en-US" sz="5400" b="1" dirty="0" smtClean="0">
                <a:latin typeface="Times New Roman" panose="02020603050405020304" pitchFamily="18" charset="0"/>
                <a:cs typeface="Times New Roman" panose="02020603050405020304" pitchFamily="18" charset="0"/>
              </a:rPr>
              <a:t>版</a:t>
            </a:r>
            <a:r>
              <a:rPr lang="en-US" altLang="zh-CN" sz="5400" b="1" dirty="0" smtClean="0">
                <a:latin typeface="Times New Roman" panose="02020603050405020304" pitchFamily="18" charset="0"/>
                <a:cs typeface="Times New Roman" panose="02020603050405020304" pitchFamily="18" charset="0"/>
              </a:rPr>
              <a:t/>
            </a:r>
            <a:br>
              <a:rPr lang="en-US" altLang="zh-CN" sz="5400" b="1" dirty="0" smtClean="0">
                <a:latin typeface="Times New Roman" panose="02020603050405020304" pitchFamily="18" charset="0"/>
                <a:cs typeface="Times New Roman" panose="02020603050405020304" pitchFamily="18" charset="0"/>
              </a:rPr>
            </a:br>
            <a:r>
              <a:rPr lang="zh-CN" altLang="en-US" sz="5400" b="1" dirty="0" smtClean="0">
                <a:latin typeface="Times New Roman" panose="02020603050405020304" pitchFamily="18" charset="0"/>
                <a:cs typeface="Times New Roman" panose="02020603050405020304" pitchFamily="18" charset="0"/>
              </a:rPr>
              <a:t>高三一轮总复习实用课件</a:t>
            </a:r>
            <a:endParaRPr lang="zh-CN" altLang="en-US" sz="5400" b="1"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2807854" y="317359"/>
            <a:ext cx="9144000" cy="761855"/>
          </a:xfrm>
        </p:spPr>
        <p:txBody>
          <a:bodyPr anchor="b">
            <a:normAutofit/>
          </a:bodyPr>
          <a:lstStyle>
            <a:lvl1pPr algn="ctr">
              <a:defRPr sz="3200" b="1"/>
            </a:lvl1pPr>
          </a:lstStyle>
          <a:p>
            <a:r>
              <a:rPr lang="zh-CN" altLang="en-US" dirty="0" smtClean="0"/>
              <a:t>章标题</a:t>
            </a:r>
            <a:endParaRPr lang="zh-CN" altLang="en-US" dirty="0"/>
          </a:p>
        </p:txBody>
      </p:sp>
      <p:sp>
        <p:nvSpPr>
          <p:cNvPr id="3" name="副标题 2"/>
          <p:cNvSpPr>
            <a:spLocks noGrp="1"/>
          </p:cNvSpPr>
          <p:nvPr>
            <p:ph type="subTitle" idx="1" hasCustomPrompt="1"/>
          </p:nvPr>
        </p:nvSpPr>
        <p:spPr>
          <a:xfrm>
            <a:off x="2807854" y="1147313"/>
            <a:ext cx="9144000" cy="5322498"/>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smtClean="0"/>
              <a:t>各节标题（含超级链接）</a:t>
            </a:r>
            <a:endParaRPr lang="zh-CN" altLang="en-US" dirty="0"/>
          </a:p>
        </p:txBody>
      </p:sp>
      <p:grpSp>
        <p:nvGrpSpPr>
          <p:cNvPr id="4" name="组合 3"/>
          <p:cNvGrpSpPr/>
          <p:nvPr userDrawn="1"/>
        </p:nvGrpSpPr>
        <p:grpSpPr>
          <a:xfrm>
            <a:off x="114982" y="1908692"/>
            <a:ext cx="3026493" cy="2905010"/>
            <a:chOff x="71850" y="1261711"/>
            <a:chExt cx="3026493" cy="2905010"/>
          </a:xfrm>
        </p:grpSpPr>
        <p:grpSp>
          <p:nvGrpSpPr>
            <p:cNvPr id="7" name="Group 1"/>
            <p:cNvGrpSpPr/>
            <p:nvPr userDrawn="1"/>
          </p:nvGrpSpPr>
          <p:grpSpPr>
            <a:xfrm>
              <a:off x="129104" y="1261711"/>
              <a:ext cx="2969239" cy="2905010"/>
              <a:chOff x="-949635" y="0"/>
              <a:chExt cx="7009631" cy="6858000"/>
            </a:xfrm>
          </p:grpSpPr>
          <p:sp>
            <p:nvSpPr>
              <p:cNvPr id="8"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9"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10" name="Group 2"/>
            <p:cNvGrpSpPr/>
            <p:nvPr userDrawn="1"/>
          </p:nvGrpSpPr>
          <p:grpSpPr>
            <a:xfrm>
              <a:off x="71850" y="1824845"/>
              <a:ext cx="1778742" cy="1778742"/>
              <a:chOff x="990600" y="2044717"/>
              <a:chExt cx="2768566" cy="2768566"/>
            </a:xfrm>
          </p:grpSpPr>
          <p:sp>
            <p:nvSpPr>
              <p:cNvPr id="11"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12" name="Group 9"/>
              <p:cNvGrpSpPr/>
              <p:nvPr/>
            </p:nvGrpSpPr>
            <p:grpSpPr>
              <a:xfrm>
                <a:off x="1429100" y="2771847"/>
                <a:ext cx="1800200" cy="992584"/>
                <a:chOff x="2345143" y="2365645"/>
                <a:chExt cx="1800200" cy="992584"/>
              </a:xfrm>
            </p:grpSpPr>
            <p:sp>
              <p:nvSpPr>
                <p:cNvPr id="13"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14"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a:solidFill>
                        <a:schemeClr val="bg1"/>
                      </a:solidFill>
                    </a:rPr>
                    <a:t>CONTENTS</a:t>
                  </a:r>
                </a:p>
              </p:txBody>
            </p:sp>
          </p:grpSp>
        </p:grpSp>
      </p:grpSp>
      <p:sp>
        <p:nvSpPr>
          <p:cNvPr id="16" name="动作按钮: 后退或前一项 15">
            <a:hlinkClick r:id="" action="ppaction://hlinkshowjump?jump=previousslide" highlightClick="1"/>
          </p:cNvPr>
          <p:cNvSpPr/>
          <p:nvPr userDrawn="1"/>
        </p:nvSpPr>
        <p:spPr>
          <a:xfrm>
            <a:off x="10990894"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动作按钮: 前进或下一项 16">
            <a:hlinkClick r:id="" action="ppaction://hlinkshowjump?jump=nextslide" highlightClick="1"/>
          </p:cNvPr>
          <p:cNvSpPr/>
          <p:nvPr userDrawn="1"/>
        </p:nvSpPr>
        <p:spPr>
          <a:xfrm>
            <a:off x="11354432"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动作按钮: 结束 17">
            <a:hlinkClick r:id="" action="ppaction://hlinkshowjump?jump=endshow" highlightClick="1"/>
          </p:cNvPr>
          <p:cNvSpPr/>
          <p:nvPr userDrawn="1"/>
        </p:nvSpPr>
        <p:spPr>
          <a:xfrm>
            <a:off x="11708444"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19" name="直接连接符 18"/>
          <p:cNvCxnSpPr/>
          <p:nvPr userDrawn="1"/>
        </p:nvCxnSpPr>
        <p:spPr>
          <a:xfrm>
            <a:off x="2807854" y="1105093"/>
            <a:ext cx="9154590"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grpSp>
        <p:nvGrpSpPr>
          <p:cNvPr id="7" name="Group 1"/>
          <p:cNvGrpSpPr/>
          <p:nvPr userDrawn="1"/>
        </p:nvGrpSpPr>
        <p:grpSpPr>
          <a:xfrm>
            <a:off x="821831" y="1261711"/>
            <a:ext cx="2969239" cy="2905010"/>
            <a:chOff x="-949635" y="0"/>
            <a:chExt cx="7009631" cy="6858000"/>
          </a:xfrm>
        </p:grpSpPr>
        <p:sp>
          <p:nvSpPr>
            <p:cNvPr id="8"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9"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10" name="Group 2"/>
          <p:cNvGrpSpPr/>
          <p:nvPr userDrawn="1"/>
        </p:nvGrpSpPr>
        <p:grpSpPr>
          <a:xfrm>
            <a:off x="764577" y="1824845"/>
            <a:ext cx="1778742" cy="1778742"/>
            <a:chOff x="990600" y="2044717"/>
            <a:chExt cx="2768566" cy="2768566"/>
          </a:xfrm>
        </p:grpSpPr>
        <p:sp>
          <p:nvSpPr>
            <p:cNvPr id="11"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12" name="Group 9"/>
            <p:cNvGrpSpPr/>
            <p:nvPr/>
          </p:nvGrpSpPr>
          <p:grpSpPr>
            <a:xfrm>
              <a:off x="1429100" y="2771847"/>
              <a:ext cx="1800200" cy="992584"/>
              <a:chOff x="2345143" y="2365645"/>
              <a:chExt cx="1800200" cy="992584"/>
            </a:xfrm>
          </p:grpSpPr>
          <p:sp>
            <p:nvSpPr>
              <p:cNvPr id="13"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14"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a:solidFill>
                      <a:schemeClr val="bg1"/>
                    </a:solidFill>
                  </a:rPr>
                  <a:t>CONTENTS</a:t>
                </a:r>
              </a:p>
            </p:txBody>
          </p:sp>
        </p:grpSp>
      </p:grpSp>
      <p:sp>
        <p:nvSpPr>
          <p:cNvPr id="15" name="Diamond 11"/>
          <p:cNvSpPr/>
          <p:nvPr userDrawn="1"/>
        </p:nvSpPr>
        <p:spPr bwMode="auto">
          <a:xfrm>
            <a:off x="1879174" y="951570"/>
            <a:ext cx="739798" cy="739797"/>
          </a:xfrm>
          <a:prstGeom prst="diamond">
            <a:avLst/>
          </a:prstGeom>
          <a:solidFill>
            <a:schemeClr val="accent2"/>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01</a:t>
            </a:r>
          </a:p>
        </p:txBody>
      </p:sp>
      <p:sp>
        <p:nvSpPr>
          <p:cNvPr id="16" name="Diamond 12"/>
          <p:cNvSpPr/>
          <p:nvPr userDrawn="1"/>
        </p:nvSpPr>
        <p:spPr bwMode="auto">
          <a:xfrm>
            <a:off x="2707062" y="1762528"/>
            <a:ext cx="739798" cy="739797"/>
          </a:xfrm>
          <a:prstGeom prst="diamond">
            <a:avLst/>
          </a:prstGeom>
          <a:solidFill>
            <a:schemeClr val="accent3"/>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02</a:t>
            </a:r>
          </a:p>
        </p:txBody>
      </p:sp>
      <p:sp>
        <p:nvSpPr>
          <p:cNvPr id="17" name="Diamond 13"/>
          <p:cNvSpPr/>
          <p:nvPr userDrawn="1"/>
        </p:nvSpPr>
        <p:spPr bwMode="auto">
          <a:xfrm>
            <a:off x="2707062" y="2907540"/>
            <a:ext cx="739798" cy="739797"/>
          </a:xfrm>
          <a:prstGeom prst="diamond">
            <a:avLst/>
          </a:prstGeom>
          <a:solidFill>
            <a:schemeClr val="accent4"/>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03</a:t>
            </a:r>
          </a:p>
        </p:txBody>
      </p:sp>
      <p:sp>
        <p:nvSpPr>
          <p:cNvPr id="18" name="Diamond 14"/>
          <p:cNvSpPr/>
          <p:nvPr userDrawn="1"/>
        </p:nvSpPr>
        <p:spPr bwMode="auto">
          <a:xfrm>
            <a:off x="1879174" y="3768327"/>
            <a:ext cx="739798" cy="739797"/>
          </a:xfrm>
          <a:prstGeom prst="diamond">
            <a:avLst/>
          </a:prstGeom>
          <a:solidFill>
            <a:schemeClr val="accent5"/>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04</a:t>
            </a:r>
          </a:p>
        </p:txBody>
      </p:sp>
      <p:grpSp>
        <p:nvGrpSpPr>
          <p:cNvPr id="19" name="Group 21"/>
          <p:cNvGrpSpPr/>
          <p:nvPr userDrawn="1"/>
        </p:nvGrpSpPr>
        <p:grpSpPr>
          <a:xfrm>
            <a:off x="2618972" y="1135204"/>
            <a:ext cx="2545865" cy="361864"/>
            <a:chOff x="3943834" y="704409"/>
            <a:chExt cx="3962574" cy="563232"/>
          </a:xfrm>
        </p:grpSpPr>
        <p:sp>
          <p:nvSpPr>
            <p:cNvPr id="20" name="TextBox 19"/>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1">
                      <a:lumMod val="100000"/>
                    </a:schemeClr>
                  </a:solidFill>
                </a:rPr>
                <a:t>标题文本预设</a:t>
              </a:r>
            </a:p>
          </p:txBody>
        </p:sp>
        <p:sp>
          <p:nvSpPr>
            <p:cNvPr id="21" name="TextBox 20"/>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2" name="Group 22"/>
          <p:cNvGrpSpPr/>
          <p:nvPr userDrawn="1"/>
        </p:nvGrpSpPr>
        <p:grpSpPr>
          <a:xfrm>
            <a:off x="3446860" y="1930146"/>
            <a:ext cx="2545865" cy="361864"/>
            <a:chOff x="3943834" y="704409"/>
            <a:chExt cx="3962574" cy="563232"/>
          </a:xfrm>
        </p:grpSpPr>
        <p:sp>
          <p:nvSpPr>
            <p:cNvPr id="23" name="TextBox 23"/>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2">
                      <a:lumMod val="100000"/>
                    </a:schemeClr>
                  </a:solidFill>
                </a:rPr>
                <a:t>标题文本预设</a:t>
              </a:r>
            </a:p>
          </p:txBody>
        </p:sp>
        <p:sp>
          <p:nvSpPr>
            <p:cNvPr id="24" name="TextBox 24"/>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5" name="Group 25"/>
          <p:cNvGrpSpPr/>
          <p:nvPr userDrawn="1"/>
        </p:nvGrpSpPr>
        <p:grpSpPr>
          <a:xfrm>
            <a:off x="3446860" y="3148925"/>
            <a:ext cx="2545865" cy="361864"/>
            <a:chOff x="3943834" y="704409"/>
            <a:chExt cx="3962574" cy="563232"/>
          </a:xfrm>
        </p:grpSpPr>
        <p:sp>
          <p:nvSpPr>
            <p:cNvPr id="26" name="TextBox 26"/>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3">
                      <a:lumMod val="100000"/>
                    </a:schemeClr>
                  </a:solidFill>
                </a:rPr>
                <a:t>标题文本预设</a:t>
              </a:r>
            </a:p>
          </p:txBody>
        </p:sp>
        <p:sp>
          <p:nvSpPr>
            <p:cNvPr id="27" name="TextBox 27"/>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8" name="Group 28"/>
          <p:cNvGrpSpPr/>
          <p:nvPr userDrawn="1"/>
        </p:nvGrpSpPr>
        <p:grpSpPr>
          <a:xfrm>
            <a:off x="2618972" y="4024449"/>
            <a:ext cx="2545865" cy="361864"/>
            <a:chOff x="3943834" y="704409"/>
            <a:chExt cx="3962574" cy="563232"/>
          </a:xfrm>
        </p:grpSpPr>
        <p:sp>
          <p:nvSpPr>
            <p:cNvPr id="29" name="TextBox 29"/>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4">
                      <a:lumMod val="100000"/>
                    </a:schemeClr>
                  </a:solidFill>
                </a:rPr>
                <a:t>标题文本预设</a:t>
              </a:r>
            </a:p>
          </p:txBody>
        </p:sp>
        <p:sp>
          <p:nvSpPr>
            <p:cNvPr id="30" name="TextBox 30"/>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sp>
        <p:nvSpPr>
          <p:cNvPr id="32" name="动作按钮: 后退或前一项 31">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动作按钮: 前进或下一项 32">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动作按钮: 结束 33">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randombar(horizontal)">
                                      <p:cBhvr>
                                        <p:cTn id="13" dur="500"/>
                                        <p:tgtEl>
                                          <p:spTgt spid="7"/>
                                        </p:tgtEl>
                                      </p:cBhvr>
                                    </p:animEffect>
                                  </p:childTnLst>
                                </p:cTn>
                              </p:par>
                            </p:childTnLst>
                          </p:cTn>
                        </p:par>
                        <p:par>
                          <p:cTn id="14" fill="hold">
                            <p:stCondLst>
                              <p:cond delay="1500"/>
                            </p:stCondLst>
                            <p:childTnLst>
                              <p:par>
                                <p:cTn id="15" presetID="2" presetClass="entr" presetSubtype="8"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0-#ppt_w/2"/>
                                          </p:val>
                                        </p:tav>
                                        <p:tav tm="100000">
                                          <p:val>
                                            <p:strVal val="#ppt_x"/>
                                          </p:val>
                                        </p:tav>
                                      </p:tavLst>
                                    </p:anim>
                                    <p:anim calcmode="lin" valueType="num">
                                      <p:cBhvr additive="base">
                                        <p:cTn id="18" dur="500" fill="hold"/>
                                        <p:tgtEl>
                                          <p:spTgt spid="1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0-#ppt_w/2"/>
                                          </p:val>
                                        </p:tav>
                                        <p:tav tm="100000">
                                          <p:val>
                                            <p:strVal val="#ppt_x"/>
                                          </p:val>
                                        </p:tav>
                                      </p:tavLst>
                                    </p:anim>
                                    <p:anim calcmode="lin" valueType="num">
                                      <p:cBhvr additive="base">
                                        <p:cTn id="22" dur="500" fill="hold"/>
                                        <p:tgtEl>
                                          <p:spTgt spid="1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0-#ppt_w/2"/>
                                          </p:val>
                                        </p:tav>
                                        <p:tav tm="100000">
                                          <p:val>
                                            <p:strVal val="#ppt_x"/>
                                          </p:val>
                                        </p:tav>
                                      </p:tavLst>
                                    </p:anim>
                                    <p:anim calcmode="lin" valueType="num">
                                      <p:cBhvr additive="base">
                                        <p:cTn id="26" dur="500" fill="hold"/>
                                        <p:tgtEl>
                                          <p:spTgt spid="1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fill="hold"/>
                                        <p:tgtEl>
                                          <p:spTgt spid="18"/>
                                        </p:tgtEl>
                                        <p:attrNameLst>
                                          <p:attrName>ppt_x</p:attrName>
                                        </p:attrNameLst>
                                      </p:cBhvr>
                                      <p:tavLst>
                                        <p:tav tm="0">
                                          <p:val>
                                            <p:strVal val="0-#ppt_w/2"/>
                                          </p:val>
                                        </p:tav>
                                        <p:tav tm="100000">
                                          <p:val>
                                            <p:strVal val="#ppt_x"/>
                                          </p:val>
                                        </p:tav>
                                      </p:tavLst>
                                    </p:anim>
                                    <p:anim calcmode="lin" valueType="num">
                                      <p:cBhvr additive="base">
                                        <p:cTn id="30" dur="500" fill="hold"/>
                                        <p:tgtEl>
                                          <p:spTgt spid="18"/>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500" fill="hold"/>
                                        <p:tgtEl>
                                          <p:spTgt spid="28"/>
                                        </p:tgtEl>
                                        <p:attrNameLst>
                                          <p:attrName>ppt_x</p:attrName>
                                        </p:attrNameLst>
                                      </p:cBhvr>
                                      <p:tavLst>
                                        <p:tav tm="0">
                                          <p:val>
                                            <p:strVal val="0-#ppt_w/2"/>
                                          </p:val>
                                        </p:tav>
                                        <p:tav tm="100000">
                                          <p:val>
                                            <p:strVal val="#ppt_x"/>
                                          </p:val>
                                        </p:tav>
                                      </p:tavLst>
                                    </p:anim>
                                    <p:anim calcmode="lin" valueType="num">
                                      <p:cBhvr additive="base">
                                        <p:cTn id="34" dur="500" fill="hold"/>
                                        <p:tgtEl>
                                          <p:spTgt spid="28"/>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500" fill="hold"/>
                                        <p:tgtEl>
                                          <p:spTgt spid="25"/>
                                        </p:tgtEl>
                                        <p:attrNameLst>
                                          <p:attrName>ppt_x</p:attrName>
                                        </p:attrNameLst>
                                      </p:cBhvr>
                                      <p:tavLst>
                                        <p:tav tm="0">
                                          <p:val>
                                            <p:strVal val="0-#ppt_w/2"/>
                                          </p:val>
                                        </p:tav>
                                        <p:tav tm="100000">
                                          <p:val>
                                            <p:strVal val="#ppt_x"/>
                                          </p:val>
                                        </p:tav>
                                      </p:tavLst>
                                    </p:anim>
                                    <p:anim calcmode="lin" valueType="num">
                                      <p:cBhvr additive="base">
                                        <p:cTn id="38" dur="500" fill="hold"/>
                                        <p:tgtEl>
                                          <p:spTgt spid="25"/>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fill="hold"/>
                                        <p:tgtEl>
                                          <p:spTgt spid="22"/>
                                        </p:tgtEl>
                                        <p:attrNameLst>
                                          <p:attrName>ppt_x</p:attrName>
                                        </p:attrNameLst>
                                      </p:cBhvr>
                                      <p:tavLst>
                                        <p:tav tm="0">
                                          <p:val>
                                            <p:strVal val="0-#ppt_w/2"/>
                                          </p:val>
                                        </p:tav>
                                        <p:tav tm="100000">
                                          <p:val>
                                            <p:strVal val="#ppt_x"/>
                                          </p:val>
                                        </p:tav>
                                      </p:tavLst>
                                    </p:anim>
                                    <p:anim calcmode="lin" valueType="num">
                                      <p:cBhvr additive="base">
                                        <p:cTn id="42" dur="500" fill="hold"/>
                                        <p:tgtEl>
                                          <p:spTgt spid="22"/>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0-#ppt_w/2"/>
                                          </p:val>
                                        </p:tav>
                                        <p:tav tm="100000">
                                          <p:val>
                                            <p:strVal val="#ppt_x"/>
                                          </p:val>
                                        </p:tav>
                                      </p:tavLst>
                                    </p:anim>
                                    <p:anim calcmode="lin" valueType="num">
                                      <p:cBhvr additive="base">
                                        <p:cTn id="46"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3" name="动作按钮: 自定义 2">
            <a:hlinkClick r:id="" action="ppaction://noaction" highlightClick="1"/>
          </p:cNvPr>
          <p:cNvSpPr/>
          <p:nvPr userDrawn="1"/>
        </p:nvSpPr>
        <p:spPr>
          <a:xfrm>
            <a:off x="753262" y="5360446"/>
            <a:ext cx="1706136" cy="369332"/>
          </a:xfrm>
          <a:prstGeom prst="actionButtonBlank">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zh-CN" altLang="en-US"/>
          </a:p>
        </p:txBody>
      </p:sp>
      <p:sp>
        <p:nvSpPr>
          <p:cNvPr id="2" name="标题 1"/>
          <p:cNvSpPr>
            <a:spLocks noGrp="1"/>
          </p:cNvSpPr>
          <p:nvPr>
            <p:ph type="title" hasCustomPrompt="1"/>
          </p:nvPr>
        </p:nvSpPr>
        <p:spPr>
          <a:xfrm>
            <a:off x="108222" y="80457"/>
            <a:ext cx="11905977" cy="644166"/>
          </a:xfrm>
        </p:spPr>
        <p:txBody>
          <a:bodyPr/>
          <a:lstStyle>
            <a:lvl1pPr algn="ctr">
              <a:defRPr/>
            </a:lvl1pPr>
          </a:lstStyle>
          <a:p>
            <a:r>
              <a:rPr lang="zh-CN" altLang="en-US" dirty="0" smtClean="0"/>
              <a:t>课时标题</a:t>
            </a:r>
            <a:endParaRPr lang="zh-CN" altLang="en-US" dirty="0"/>
          </a:p>
        </p:txBody>
      </p:sp>
      <p:sp>
        <p:nvSpPr>
          <p:cNvPr id="5" name="灯片编号占位符 4"/>
          <p:cNvSpPr>
            <a:spLocks noGrp="1"/>
          </p:cNvSpPr>
          <p:nvPr>
            <p:ph type="sldNum" sz="quarter" idx="12"/>
          </p:nvPr>
        </p:nvSpPr>
        <p:spPr>
          <a:xfrm>
            <a:off x="489018" y="6430679"/>
            <a:ext cx="372373" cy="365125"/>
          </a:xfrm>
        </p:spPr>
        <p:txBody>
          <a:bodyPr/>
          <a:lstStyle>
            <a:lvl1pPr>
              <a:defRPr sz="1200"/>
            </a:lvl1pPr>
          </a:lstStyle>
          <a:p>
            <a:fld id="{E82546D3-0A1B-4AD3-8423-C2D4F2A3C694}" type="slidenum">
              <a:rPr lang="zh-CN" altLang="en-US" smtClean="0"/>
              <a:pPr/>
              <a:t>‹#›</a:t>
            </a:fld>
            <a:endParaRPr lang="zh-CN" altLang="en-US" dirty="0"/>
          </a:p>
        </p:txBody>
      </p:sp>
      <p:sp>
        <p:nvSpPr>
          <p:cNvPr id="31" name="动作按钮: 后退或前一项 30">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2" name="动作按钮: 前进或下一项 31">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动作按钮: 结束 32">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34" name="组合 9"/>
          <p:cNvGrpSpPr/>
          <p:nvPr userDrawn="1"/>
        </p:nvGrpSpPr>
        <p:grpSpPr bwMode="auto">
          <a:xfrm>
            <a:off x="4074022" y="6410194"/>
            <a:ext cx="4043955" cy="406096"/>
            <a:chOff x="2364896" y="6103024"/>
            <a:chExt cx="3913269" cy="423863"/>
          </a:xfrm>
        </p:grpSpPr>
        <p:pic>
          <p:nvPicPr>
            <p:cNvPr id="35" name="图片 34">
              <a:hlinkClick r:id="rId2"/>
            </p:cNvPr>
            <p:cNvPicPr>
              <a:picLocks noChangeAspect="1"/>
            </p:cNvPicPr>
            <p:nvPr userDrawn="1"/>
          </p:nvPicPr>
          <p:blipFill>
            <a:blip r:embed="rId3" cstate="print">
              <a:extLst>
                <a:ext uri="{28A0092B-C50C-407E-A947-70E740481C1C}">
                  <a14:useLocalDpi xmlns:a14="http://schemas.microsoft.com/office/drawing/2010/main" val="0"/>
                </a:ext>
              </a:extLst>
            </a:blip>
            <a:srcRect l="4062" t="9303" r="5006" b="29089"/>
            <a:stretch>
              <a:fillRect/>
            </a:stretch>
          </p:blipFill>
          <p:spPr bwMode="auto">
            <a:xfrm>
              <a:off x="2865834" y="6103024"/>
              <a:ext cx="3412331" cy="42386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6" name="图片 47" descr="未标题-1 拷贝.png"/>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38" name="直接连接符 37"/>
          <p:cNvCxnSpPr/>
          <p:nvPr userDrawn="1"/>
        </p:nvCxnSpPr>
        <p:spPr>
          <a:xfrm>
            <a:off x="139148" y="6292912"/>
            <a:ext cx="11875052"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userDrawn="1"/>
        </p:nvCxnSpPr>
        <p:spPr>
          <a:xfrm>
            <a:off x="139148" y="791981"/>
            <a:ext cx="11875052"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userDrawn="1"/>
        </p:nvCxnSpPr>
        <p:spPr>
          <a:xfrm>
            <a:off x="3130484" y="1221941"/>
            <a:ext cx="0" cy="4641011"/>
          </a:xfrm>
          <a:prstGeom prst="line">
            <a:avLst/>
          </a:prstGeom>
          <a:ln>
            <a:solidFill>
              <a:srgbClr val="00B050"/>
            </a:solidFill>
            <a:prstDash val="dashDot"/>
          </a:ln>
        </p:spPr>
        <p:style>
          <a:lnRef idx="1">
            <a:schemeClr val="accent1"/>
          </a:lnRef>
          <a:fillRef idx="0">
            <a:schemeClr val="accent1"/>
          </a:fillRef>
          <a:effectRef idx="0">
            <a:schemeClr val="accent1"/>
          </a:effectRef>
          <a:fontRef idx="minor">
            <a:schemeClr val="tx1"/>
          </a:fontRef>
        </p:style>
      </p:cxnSp>
      <p:grpSp>
        <p:nvGrpSpPr>
          <p:cNvPr id="43" name="组合 42"/>
          <p:cNvGrpSpPr/>
          <p:nvPr userDrawn="1"/>
        </p:nvGrpSpPr>
        <p:grpSpPr>
          <a:xfrm>
            <a:off x="108223" y="2106221"/>
            <a:ext cx="3026493" cy="2905010"/>
            <a:chOff x="755951" y="2210607"/>
            <a:chExt cx="3026493" cy="2905010"/>
          </a:xfrm>
        </p:grpSpPr>
        <p:grpSp>
          <p:nvGrpSpPr>
            <p:cNvPr id="44" name="Group 1"/>
            <p:cNvGrpSpPr/>
            <p:nvPr/>
          </p:nvGrpSpPr>
          <p:grpSpPr>
            <a:xfrm>
              <a:off x="813205" y="2210607"/>
              <a:ext cx="2969239" cy="2905010"/>
              <a:chOff x="-949635" y="0"/>
              <a:chExt cx="7009631" cy="6858000"/>
            </a:xfrm>
          </p:grpSpPr>
          <p:sp>
            <p:nvSpPr>
              <p:cNvPr id="50"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51"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45" name="Group 2"/>
            <p:cNvGrpSpPr/>
            <p:nvPr/>
          </p:nvGrpSpPr>
          <p:grpSpPr>
            <a:xfrm>
              <a:off x="755951" y="2773741"/>
              <a:ext cx="1778742" cy="1778742"/>
              <a:chOff x="990600" y="2044717"/>
              <a:chExt cx="2768566" cy="2768566"/>
            </a:xfrm>
          </p:grpSpPr>
          <p:sp>
            <p:nvSpPr>
              <p:cNvPr id="46"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47" name="Group 9"/>
              <p:cNvGrpSpPr/>
              <p:nvPr/>
            </p:nvGrpSpPr>
            <p:grpSpPr>
              <a:xfrm>
                <a:off x="1429100" y="2771847"/>
                <a:ext cx="1800200" cy="992584"/>
                <a:chOff x="2345143" y="2365645"/>
                <a:chExt cx="1800200" cy="992584"/>
              </a:xfrm>
            </p:grpSpPr>
            <p:sp>
              <p:nvSpPr>
                <p:cNvPr id="48"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49"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dirty="0">
                      <a:solidFill>
                        <a:schemeClr val="bg1"/>
                      </a:solidFill>
                    </a:rPr>
                    <a:t>CONTENTS</a:t>
                  </a:r>
                </a:p>
              </p:txBody>
            </p:sp>
          </p:grpSp>
        </p:grpSp>
      </p:grpSp>
      <p:sp>
        <p:nvSpPr>
          <p:cNvPr id="23" name="文本框 22">
            <a:hlinkClick r:id="rId2"/>
          </p:cNvPr>
          <p:cNvSpPr txBox="1"/>
          <p:nvPr userDrawn="1"/>
        </p:nvSpPr>
        <p:spPr>
          <a:xfrm>
            <a:off x="489018" y="5389474"/>
            <a:ext cx="2268696" cy="369332"/>
          </a:xfrm>
          <a:prstGeom prst="rect">
            <a:avLst/>
          </a:prstGeom>
          <a:noFill/>
        </p:spPr>
        <p:txBody>
          <a:bodyPr wrap="square" rtlCol="0">
            <a:spAutoFit/>
          </a:bodyPr>
          <a:lstStyle/>
          <a:p>
            <a:pPr algn="ctr"/>
            <a:r>
              <a:rPr lang="en-US" altLang="zh-CN" b="1" dirty="0" smtClean="0">
                <a:solidFill>
                  <a:srgbClr val="00B050"/>
                </a:solidFill>
              </a:rPr>
              <a:t>@《</a:t>
            </a:r>
            <a:r>
              <a:rPr lang="zh-CN" altLang="en-US" b="1" dirty="0" smtClean="0">
                <a:solidFill>
                  <a:srgbClr val="00B050"/>
                </a:solidFill>
              </a:rPr>
              <a:t>创新设计</a:t>
            </a:r>
            <a:r>
              <a:rPr lang="en-US" altLang="zh-CN" b="1" dirty="0" smtClean="0">
                <a:solidFill>
                  <a:srgbClr val="00B050"/>
                </a:solidFill>
              </a:rPr>
              <a:t>》</a:t>
            </a:r>
            <a:endParaRPr lang="zh-CN" altLang="en-US" b="1" dirty="0">
              <a:solidFill>
                <a:srgbClr val="00B050"/>
              </a:solidFill>
            </a:endParaRPr>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3" name="文本占位符 2"/>
          <p:cNvSpPr>
            <a:spLocks noGrp="1"/>
          </p:cNvSpPr>
          <p:nvPr>
            <p:ph type="body" idx="1" hasCustomPrompt="1"/>
          </p:nvPr>
        </p:nvSpPr>
        <p:spPr>
          <a:xfrm>
            <a:off x="241540" y="534838"/>
            <a:ext cx="11701077" cy="5911999"/>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smtClean="0"/>
              <a:t>主文档内容</a:t>
            </a:r>
          </a:p>
        </p:txBody>
      </p:sp>
      <p:sp>
        <p:nvSpPr>
          <p:cNvPr id="8" name="动作按钮: 后退或前一项 7">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动作按钮: 前进或下一项 8">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 name="动作按钮: 结束 9">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5" name="直接连接符 4"/>
          <p:cNvCxnSpPr/>
          <p:nvPr userDrawn="1"/>
        </p:nvCxnSpPr>
        <p:spPr>
          <a:xfrm>
            <a:off x="241540" y="406451"/>
            <a:ext cx="11701077"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
        <p:nvSpPr>
          <p:cNvPr id="11" name="文本框 10">
            <a:hlinkClick r:id="rId2"/>
          </p:cNvPr>
          <p:cNvSpPr txBox="1"/>
          <p:nvPr userDrawn="1"/>
        </p:nvSpPr>
        <p:spPr>
          <a:xfrm>
            <a:off x="10668115" y="98406"/>
            <a:ext cx="1414070" cy="276999"/>
          </a:xfrm>
          <a:prstGeom prst="rect">
            <a:avLst/>
          </a:prstGeom>
          <a:noFill/>
        </p:spPr>
        <p:txBody>
          <a:bodyPr wrap="square" rtlCol="0">
            <a:spAutoFit/>
          </a:bodyPr>
          <a:lstStyle/>
          <a:p>
            <a:pPr algn="ctr"/>
            <a:r>
              <a:rPr lang="en-US" altLang="zh-CN" sz="1200" b="1" dirty="0" smtClean="0">
                <a:solidFill>
                  <a:srgbClr val="00B050"/>
                </a:solidFill>
              </a:rPr>
              <a:t>@《</a:t>
            </a:r>
            <a:r>
              <a:rPr lang="zh-CN" altLang="en-US" sz="1200" b="1" dirty="0" smtClean="0">
                <a:solidFill>
                  <a:srgbClr val="00B050"/>
                </a:solidFill>
              </a:rPr>
              <a:t>创新设计</a:t>
            </a:r>
            <a:r>
              <a:rPr lang="en-US" altLang="zh-CN" sz="1200" b="1" dirty="0" smtClean="0">
                <a:solidFill>
                  <a:srgbClr val="00B050"/>
                </a:solidFill>
              </a:rPr>
              <a:t>》</a:t>
            </a:r>
            <a:endParaRPr lang="zh-CN" altLang="en-US" sz="1200" b="1" dirty="0">
              <a:solidFill>
                <a:srgbClr val="00B050"/>
              </a:solidFill>
            </a:endParaRPr>
          </a:p>
        </p:txBody>
      </p:sp>
      <p:sp>
        <p:nvSpPr>
          <p:cNvPr id="12" name="燕尾形 11">
            <a:hlinkClick r:id="rId3" action="ppaction://hlinksldjump"/>
          </p:cNvPr>
          <p:cNvSpPr/>
          <p:nvPr userDrawn="1"/>
        </p:nvSpPr>
        <p:spPr>
          <a:xfrm>
            <a:off x="9421190" y="6492382"/>
            <a:ext cx="1294353" cy="3254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热点追踪篇</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
        <p:nvSpPr>
          <p:cNvPr id="13" name="燕尾形 12">
            <a:hlinkClick r:id="rId4" action="ppaction://hlinksldjump"/>
          </p:cNvPr>
          <p:cNvSpPr/>
          <p:nvPr userDrawn="1"/>
        </p:nvSpPr>
        <p:spPr>
          <a:xfrm>
            <a:off x="6490044" y="6494203"/>
            <a:ext cx="1294353" cy="3254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自主学习篇</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
        <p:nvSpPr>
          <p:cNvPr id="14" name="燕尾形 13">
            <a:hlinkClick r:id="rId5" action="ppaction://hlinksldjump"/>
          </p:cNvPr>
          <p:cNvSpPr/>
          <p:nvPr userDrawn="1"/>
        </p:nvSpPr>
        <p:spPr>
          <a:xfrm>
            <a:off x="7926897" y="6490795"/>
            <a:ext cx="1294353" cy="3254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合作探究篇</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10" name="图片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92188" y="5872618"/>
            <a:ext cx="10204450" cy="6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图片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0784402" flipH="1" flipV="1">
            <a:off x="7824363" y="3403693"/>
            <a:ext cx="4000325" cy="3602451"/>
          </a:xfrm>
          <a:prstGeom prst="rect">
            <a:avLst/>
          </a:prstGeom>
        </p:spPr>
      </p:pic>
      <p:sp>
        <p:nvSpPr>
          <p:cNvPr id="5" name="矩形 4"/>
          <p:cNvSpPr/>
          <p:nvPr userDrawn="1"/>
        </p:nvSpPr>
        <p:spPr>
          <a:xfrm>
            <a:off x="0" y="2489040"/>
            <a:ext cx="12192000" cy="830997"/>
          </a:xfrm>
          <a:prstGeom prst="rect">
            <a:avLst/>
          </a:prstGeom>
        </p:spPr>
        <p:txBody>
          <a:bodyPr wrap="square">
            <a:spAutoFit/>
          </a:bodyPr>
          <a:lstStyle/>
          <a:p>
            <a:pPr algn="ctr" fontAlgn="auto">
              <a:spcBef>
                <a:spcPts val="0"/>
              </a:spcBef>
              <a:spcAft>
                <a:spcPts val="0"/>
              </a:spcAft>
              <a:defRPr/>
            </a:pPr>
            <a:r>
              <a:rPr lang="zh-CN" altLang="en-US" sz="4800" spc="300" dirty="0" smtClean="0">
                <a:solidFill>
                  <a:srgbClr val="778495"/>
                </a:solidFill>
                <a:latin typeface="华文中宋" panose="02010600040101010101" pitchFamily="2" charset="-122"/>
                <a:ea typeface="华文中宋" panose="02010600040101010101" pitchFamily="2" charset="-122"/>
                <a:sym typeface="微软雅黑" panose="020B0503020204020204" pitchFamily="34" charset="-122"/>
              </a:rPr>
              <a:t>本课内容结束</a:t>
            </a:r>
            <a:endParaRPr lang="zh-CN" altLang="en-US" sz="4800" spc="300" dirty="0">
              <a:solidFill>
                <a:srgbClr val="778495"/>
              </a:solidFill>
              <a:latin typeface="华文中宋" panose="02010600040101010101" pitchFamily="2" charset="-122"/>
              <a:ea typeface="华文中宋" panose="02010600040101010101" pitchFamily="2" charset="-122"/>
              <a:sym typeface="微软雅黑" panose="020B0503020204020204" pitchFamily="34" charset="-122"/>
            </a:endParaRPr>
          </a:p>
        </p:txBody>
      </p:sp>
      <p:grpSp>
        <p:nvGrpSpPr>
          <p:cNvPr id="7" name="组合 9"/>
          <p:cNvGrpSpPr/>
          <p:nvPr userDrawn="1"/>
        </p:nvGrpSpPr>
        <p:grpSpPr bwMode="auto">
          <a:xfrm>
            <a:off x="3252234" y="6134625"/>
            <a:ext cx="5684358" cy="547914"/>
            <a:chOff x="2364896" y="6103024"/>
            <a:chExt cx="3913269" cy="423863"/>
          </a:xfrm>
        </p:grpSpPr>
        <p:pic>
          <p:nvPicPr>
            <p:cNvPr id="8" name="图片 7">
              <a:hlinkClick r:id="rId4"/>
            </p:cNvPr>
            <p:cNvPicPr>
              <a:picLocks noChangeAspect="1"/>
            </p:cNvPicPr>
            <p:nvPr userDrawn="1"/>
          </p:nvPicPr>
          <p:blipFill>
            <a:blip r:embed="rId5" cstate="print">
              <a:extLst>
                <a:ext uri="{28A0092B-C50C-407E-A947-70E740481C1C}">
                  <a14:useLocalDpi xmlns:a14="http://schemas.microsoft.com/office/drawing/2010/main" val="0"/>
                </a:ext>
              </a:extLst>
            </a:blip>
            <a:srcRect l="4062" t="9303" r="5006" b="29089"/>
            <a:stretch>
              <a:fillRect/>
            </a:stretch>
          </p:blipFill>
          <p:spPr bwMode="auto">
            <a:xfrm>
              <a:off x="2865834" y="6103024"/>
              <a:ext cx="3412331" cy="42386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9" name="图片 47" descr="未标题-1 拷贝.png"/>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C8E961-0A61-4EB6-98E7-EFE1458794F6}" type="datetimeFigureOut">
              <a:rPr lang="zh-CN" altLang="en-US" smtClean="0"/>
              <a:pPr/>
              <a:t>2019-7-12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2546D3-0A1B-4AD3-8423-C2D4F2A3C694}" type="slidenum">
              <a:rPr lang="zh-CN" altLang="en-US" smtClean="0"/>
              <a:pPr/>
              <a:t>‹#›</a:t>
            </a:fld>
            <a:endParaRPr lang="zh-CN" altLang="en-US"/>
          </a:p>
        </p:txBody>
      </p:sp>
      <p:pic>
        <p:nvPicPr>
          <p:cNvPr id="7" name="图片 6"/>
          <p:cNvPicPr>
            <a:picLocks noChangeAspect="1"/>
          </p:cNvPicPr>
          <p:nvPr userDrawn="1"/>
        </p:nvPicPr>
        <p:blipFill>
          <a:blip r:embed="rId8"/>
          <a:stretch>
            <a:fillRect/>
          </a:stretch>
        </p:blipFill>
        <p:spPr>
          <a:xfrm>
            <a:off x="3611" y="0"/>
            <a:ext cx="12188389" cy="6858000"/>
          </a:xfrm>
          <a:prstGeom prst="rect">
            <a:avLst/>
          </a:prstGeom>
        </p:spPr>
      </p:pic>
      <p:sp>
        <p:nvSpPr>
          <p:cNvPr id="8" name="文本框 7"/>
          <p:cNvSpPr txBox="1"/>
          <p:nvPr userDrawn="1"/>
        </p:nvSpPr>
        <p:spPr>
          <a:xfrm>
            <a:off x="432854" y="6501159"/>
            <a:ext cx="427986" cy="307777"/>
          </a:xfrm>
          <a:prstGeom prst="rect">
            <a:avLst/>
          </a:prstGeom>
          <a:noFill/>
        </p:spPr>
        <p:txBody>
          <a:bodyPr wrap="square" rtlCol="0">
            <a:spAutoFit/>
          </a:bodyPr>
          <a:lstStyle/>
          <a:p>
            <a:pPr algn="ctr"/>
            <a:fld id="{582C8A1B-FD01-4FEC-BC4C-A4CD3B747067}" type="slidenum">
              <a:rPr lang="zh-CN" altLang="en-US" sz="1400" smtClean="0">
                <a:latin typeface="Times New Roman" panose="02020603050405020304" pitchFamily="18" charset="0"/>
                <a:cs typeface="Times New Roman" panose="02020603050405020304" pitchFamily="18" charset="0"/>
              </a:rPr>
              <a:pPr algn="ctr"/>
              <a:t>‹#›</a:t>
            </a:fld>
            <a:endParaRPr lang="zh-CN" altLang="en-US" sz="1400" dirty="0">
              <a:latin typeface="Times New Roman" panose="02020603050405020304" pitchFamily="18" charset="0"/>
              <a:cs typeface="Times New Roman" panose="02020603050405020304" pitchFamily="18" charset="0"/>
            </a:endParaRPr>
          </a:p>
        </p:txBody>
      </p:sp>
      <p:sp>
        <p:nvSpPr>
          <p:cNvPr id="9" name="矩形 8">
            <a:hlinkClick r:id="" action="ppaction://hlinkshowjump?jump=previousslide"/>
          </p:cNvPr>
          <p:cNvSpPr/>
          <p:nvPr userDrawn="1"/>
        </p:nvSpPr>
        <p:spPr>
          <a:xfrm>
            <a:off x="-1" y="6280397"/>
            <a:ext cx="459107"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hlinkClick r:id="" action="ppaction://hlinkshowjump?jump=nextslide"/>
          </p:cNvPr>
          <p:cNvSpPr/>
          <p:nvPr userDrawn="1"/>
        </p:nvSpPr>
        <p:spPr>
          <a:xfrm>
            <a:off x="834588" y="6280397"/>
            <a:ext cx="459107"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5.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file:///D:\&#20849;&#20139;\&#25919;&#27835;2017\&#32771;&#21521;&#19968;.tif" TargetMode="External"/><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file:///D:\&#20849;&#20139;\&#25919;&#27835;2017\&#32771;&#21521;&#20108;.tif" TargetMode="External"/><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3129642"/>
            <a:ext cx="1164729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ts val="1700"/>
              </a:spcBef>
              <a:spcAft>
                <a:spcPts val="1650"/>
              </a:spcAft>
              <a:tabLst>
                <a:tab pos="2400300" algn="l"/>
              </a:tabLst>
            </a:pPr>
            <a:r>
              <a:rPr lang="zh-CN" altLang="zh-CN" sz="3200" b="1" kern="100" dirty="0">
                <a:latin typeface="Times New Roman" pitchFamily="18" charset="0"/>
                <a:ea typeface="黑体" pitchFamily="2" charset="-122"/>
                <a:cs typeface="Times New Roman"/>
              </a:rPr>
              <a:t>课时</a:t>
            </a:r>
            <a:r>
              <a:rPr lang="en-US" altLang="zh-CN" sz="3200" b="1" kern="100" dirty="0">
                <a:latin typeface="Times New Roman" pitchFamily="18" charset="0"/>
                <a:ea typeface="黑体" pitchFamily="2" charset="-122"/>
                <a:cs typeface="Times New Roman"/>
              </a:rPr>
              <a:t>3</a:t>
            </a:r>
            <a:r>
              <a:rPr lang="zh-CN" altLang="zh-CN" sz="3200" b="1" kern="100" dirty="0">
                <a:latin typeface="Times New Roman" pitchFamily="18" charset="0"/>
                <a:ea typeface="黑体" pitchFamily="2" charset="-122"/>
                <a:cs typeface="Times New Roman"/>
              </a:rPr>
              <a:t>　政治生活：自觉参与</a:t>
            </a:r>
            <a:endParaRPr lang="zh-CN" altLang="zh-CN" sz="3200" b="1" kern="100" dirty="0">
              <a:effectLst/>
              <a:latin typeface="Times New Roman" pitchFamily="18" charset="0"/>
              <a:ea typeface="黑体" pitchFamily="2"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extLst>
              <p:ext uri="{D42A27DB-BD31-4B8C-83A1-F6EECF244321}">
                <p14:modId xmlns:p14="http://schemas.microsoft.com/office/powerpoint/2010/main" val="270091757"/>
              </p:ext>
            </p:extLst>
          </p:nvPr>
        </p:nvGraphicFramePr>
        <p:xfrm>
          <a:off x="407368" y="836712"/>
          <a:ext cx="11449272" cy="5040560"/>
        </p:xfrm>
        <a:graphic>
          <a:graphicData uri="http://schemas.openxmlformats.org/drawingml/2006/table">
            <a:tbl>
              <a:tblPr/>
              <a:tblGrid>
                <a:gridCol w="3600400"/>
                <a:gridCol w="3024336"/>
                <a:gridCol w="4824536"/>
              </a:tblGrid>
              <a:tr h="159176">
                <a:tc>
                  <a:txBody>
                    <a:bodyPr/>
                    <a:lstStyle/>
                    <a:p>
                      <a:pPr marL="252000" indent="-457200" algn="ctr">
                        <a:lnSpc>
                          <a:spcPct val="150000"/>
                        </a:lnSpc>
                        <a:spcAft>
                          <a:spcPts val="0"/>
                        </a:spcAft>
                        <a:tabLst>
                          <a:tab pos="2400300" algn="l"/>
                        </a:tabLst>
                      </a:pPr>
                      <a:r>
                        <a:rPr lang="zh-CN" sz="2400" b="1" kern="100" baseline="0">
                          <a:effectLst/>
                          <a:latin typeface="Times New Roman"/>
                          <a:ea typeface="黑体"/>
                          <a:cs typeface="Times New Roman"/>
                        </a:rPr>
                        <a:t>学习目标</a:t>
                      </a:r>
                      <a:endParaRPr lang="zh-CN" sz="2400" kern="100" baseline="0">
                        <a:effectLst/>
                        <a:latin typeface="宋体"/>
                        <a:cs typeface="Courier New"/>
                      </a:endParaRPr>
                    </a:p>
                  </a:txBody>
                  <a:tcPr marL="28627" marR="286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52000" indent="-457200" algn="ctr">
                        <a:lnSpc>
                          <a:spcPct val="150000"/>
                        </a:lnSpc>
                        <a:spcAft>
                          <a:spcPts val="0"/>
                        </a:spcAft>
                        <a:tabLst>
                          <a:tab pos="2400300" algn="l"/>
                        </a:tabLst>
                      </a:pPr>
                      <a:r>
                        <a:rPr lang="zh-CN" sz="2400" b="1" kern="100" baseline="0">
                          <a:effectLst/>
                          <a:latin typeface="Times New Roman"/>
                          <a:ea typeface="黑体"/>
                          <a:cs typeface="Times New Roman"/>
                        </a:rPr>
                        <a:t>核心素养</a:t>
                      </a:r>
                      <a:endParaRPr lang="zh-CN" sz="2400" kern="100" baseline="0">
                        <a:effectLst/>
                        <a:latin typeface="宋体"/>
                        <a:cs typeface="Courier New"/>
                      </a:endParaRPr>
                    </a:p>
                  </a:txBody>
                  <a:tcPr marL="28627" marR="286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52000" indent="-457200" algn="ctr">
                        <a:lnSpc>
                          <a:spcPct val="150000"/>
                        </a:lnSpc>
                        <a:spcAft>
                          <a:spcPts val="0"/>
                        </a:spcAft>
                        <a:tabLst>
                          <a:tab pos="2400300" algn="l"/>
                        </a:tabLst>
                      </a:pPr>
                      <a:r>
                        <a:rPr lang="zh-CN" sz="2400" b="1" kern="100" baseline="0">
                          <a:effectLst/>
                          <a:latin typeface="Times New Roman"/>
                          <a:ea typeface="黑体"/>
                          <a:cs typeface="Times New Roman"/>
                        </a:rPr>
                        <a:t>要点晨背</a:t>
                      </a:r>
                      <a:endParaRPr lang="zh-CN" sz="2400" kern="100" baseline="0">
                        <a:effectLst/>
                        <a:latin typeface="宋体"/>
                        <a:cs typeface="Courier New"/>
                      </a:endParaRPr>
                    </a:p>
                  </a:txBody>
                  <a:tcPr marL="28627" marR="286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91920">
                <a:tc>
                  <a:txBody>
                    <a:bodyPr/>
                    <a:lstStyle/>
                    <a:p>
                      <a:pPr marL="252000" indent="-457200" algn="l">
                        <a:lnSpc>
                          <a:spcPct val="150000"/>
                        </a:lnSpc>
                        <a:spcAft>
                          <a:spcPts val="0"/>
                        </a:spcAft>
                        <a:tabLst>
                          <a:tab pos="2400300" algn="l"/>
                        </a:tabLst>
                      </a:pPr>
                      <a:r>
                        <a:rPr lang="en-US" sz="2400" b="1" kern="100" baseline="0" dirty="0">
                          <a:effectLst/>
                          <a:latin typeface="Times New Roman"/>
                          <a:cs typeface="Courier New"/>
                        </a:rPr>
                        <a:t>1.</a:t>
                      </a:r>
                      <a:r>
                        <a:rPr lang="zh-CN" sz="2400" b="1" kern="100" baseline="0" dirty="0">
                          <a:effectLst/>
                          <a:latin typeface="Times New Roman"/>
                          <a:cs typeface="Times New Roman"/>
                        </a:rPr>
                        <a:t>识记我们政治生活的主要内容。</a:t>
                      </a:r>
                      <a:r>
                        <a:rPr lang="en-US" sz="2400" b="1" kern="100" baseline="0" dirty="0">
                          <a:effectLst/>
                          <a:latin typeface="Times New Roman"/>
                          <a:cs typeface="Courier New"/>
                        </a:rPr>
                        <a:t>(</a:t>
                      </a:r>
                      <a:r>
                        <a:rPr lang="zh-CN" sz="2400" b="1" kern="100" baseline="0" dirty="0">
                          <a:effectLst/>
                          <a:latin typeface="Times New Roman"/>
                          <a:cs typeface="Times New Roman"/>
                        </a:rPr>
                        <a:t>重点</a:t>
                      </a:r>
                      <a:r>
                        <a:rPr lang="en-US" sz="2400" b="1" kern="100" baseline="0" dirty="0">
                          <a:effectLst/>
                          <a:latin typeface="Times New Roman"/>
                          <a:cs typeface="Courier New"/>
                        </a:rPr>
                        <a:t>)</a:t>
                      </a:r>
                      <a:endParaRPr lang="zh-CN" sz="2400" kern="100" baseline="0" dirty="0">
                        <a:effectLst/>
                        <a:latin typeface="宋体"/>
                        <a:cs typeface="Courier New"/>
                      </a:endParaRPr>
                    </a:p>
                    <a:p>
                      <a:pPr marL="252000" indent="-457200" algn="l">
                        <a:lnSpc>
                          <a:spcPct val="150000"/>
                        </a:lnSpc>
                        <a:spcAft>
                          <a:spcPts val="0"/>
                        </a:spcAft>
                        <a:tabLst>
                          <a:tab pos="2400300" algn="l"/>
                        </a:tabLst>
                      </a:pPr>
                      <a:r>
                        <a:rPr lang="en-US" sz="2400" b="1" kern="100" baseline="0" dirty="0">
                          <a:effectLst/>
                          <a:latin typeface="Times New Roman"/>
                          <a:cs typeface="Courier New"/>
                        </a:rPr>
                        <a:t>2.</a:t>
                      </a:r>
                      <a:r>
                        <a:rPr lang="zh-CN" sz="2400" b="1" kern="100" baseline="0" dirty="0">
                          <a:effectLst/>
                          <a:latin typeface="Times New Roman"/>
                          <a:cs typeface="Times New Roman"/>
                        </a:rPr>
                        <a:t>理解公民参与公共事务管理的方式及必要性</a:t>
                      </a:r>
                      <a:r>
                        <a:rPr lang="zh-CN" sz="2400" b="1" kern="100" baseline="0" dirty="0" smtClean="0">
                          <a:effectLst/>
                          <a:latin typeface="Times New Roman"/>
                          <a:cs typeface="Times New Roman"/>
                        </a:rPr>
                        <a:t>。</a:t>
                      </a:r>
                      <a:endParaRPr lang="en-US" altLang="zh-CN" sz="2400" b="1" kern="100" baseline="0" dirty="0" smtClean="0">
                        <a:effectLst/>
                        <a:latin typeface="Times New Roman"/>
                        <a:cs typeface="Times New Roman"/>
                      </a:endParaRPr>
                    </a:p>
                    <a:p>
                      <a:pPr marL="252000" indent="-457200" algn="l">
                        <a:lnSpc>
                          <a:spcPct val="150000"/>
                        </a:lnSpc>
                        <a:spcAft>
                          <a:spcPts val="0"/>
                        </a:spcAft>
                        <a:tabLst>
                          <a:tab pos="2400300" algn="l"/>
                        </a:tabLst>
                      </a:pPr>
                      <a:r>
                        <a:rPr lang="en-US" sz="2400" b="1" kern="100" baseline="0" dirty="0" smtClean="0">
                          <a:effectLst/>
                          <a:latin typeface="Times New Roman"/>
                          <a:cs typeface="Courier New"/>
                        </a:rPr>
                        <a:t>    (</a:t>
                      </a:r>
                      <a:r>
                        <a:rPr lang="zh-CN" sz="2400" b="1" kern="100" baseline="0" dirty="0">
                          <a:effectLst/>
                          <a:latin typeface="Times New Roman"/>
                          <a:cs typeface="Times New Roman"/>
                        </a:rPr>
                        <a:t>重点</a:t>
                      </a:r>
                      <a:r>
                        <a:rPr lang="en-US" sz="2400" b="1" kern="100" baseline="0" dirty="0">
                          <a:effectLst/>
                          <a:latin typeface="Times New Roman"/>
                          <a:cs typeface="Courier New"/>
                        </a:rPr>
                        <a:t>)</a:t>
                      </a:r>
                      <a:endParaRPr lang="zh-CN" sz="2400" kern="100" baseline="0" dirty="0">
                        <a:effectLst/>
                        <a:latin typeface="宋体"/>
                        <a:cs typeface="Courier New"/>
                      </a:endParaRPr>
                    </a:p>
                    <a:p>
                      <a:pPr marL="252000" indent="-457200" algn="l">
                        <a:lnSpc>
                          <a:spcPct val="150000"/>
                        </a:lnSpc>
                        <a:spcAft>
                          <a:spcPts val="0"/>
                        </a:spcAft>
                        <a:tabLst>
                          <a:tab pos="2400300" algn="l"/>
                        </a:tabLst>
                      </a:pPr>
                      <a:r>
                        <a:rPr lang="en-US" sz="2400" b="1" kern="100" baseline="0" dirty="0">
                          <a:effectLst/>
                          <a:latin typeface="Times New Roman"/>
                          <a:cs typeface="Courier New"/>
                        </a:rPr>
                        <a:t>3.</a:t>
                      </a:r>
                      <a:r>
                        <a:rPr lang="zh-CN" sz="2400" b="1" kern="100" baseline="0" dirty="0">
                          <a:effectLst/>
                          <a:latin typeface="Times New Roman"/>
                          <a:cs typeface="Times New Roman"/>
                        </a:rPr>
                        <a:t>分析中学生应该怎样参与政治生活。</a:t>
                      </a:r>
                      <a:r>
                        <a:rPr lang="en-US" sz="2400" b="1" kern="100" baseline="0" dirty="0">
                          <a:effectLst/>
                          <a:latin typeface="Times New Roman"/>
                          <a:cs typeface="Courier New"/>
                        </a:rPr>
                        <a:t>(</a:t>
                      </a:r>
                      <a:r>
                        <a:rPr lang="zh-CN" sz="2400" b="1" kern="100" baseline="0" dirty="0">
                          <a:effectLst/>
                          <a:latin typeface="Times New Roman"/>
                          <a:cs typeface="Times New Roman"/>
                        </a:rPr>
                        <a:t>难点</a:t>
                      </a:r>
                      <a:r>
                        <a:rPr lang="en-US" sz="2400" b="1" kern="100" baseline="0" dirty="0">
                          <a:effectLst/>
                          <a:latin typeface="Times New Roman"/>
                          <a:cs typeface="Courier New"/>
                        </a:rPr>
                        <a:t>)</a:t>
                      </a:r>
                      <a:endParaRPr lang="zh-CN" sz="2400" kern="100" baseline="0" dirty="0">
                        <a:effectLst/>
                        <a:latin typeface="宋体"/>
                        <a:cs typeface="Courier New"/>
                      </a:endParaRPr>
                    </a:p>
                  </a:txBody>
                  <a:tcPr marL="28627" marR="286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52000" indent="-457200" algn="l">
                        <a:lnSpc>
                          <a:spcPct val="150000"/>
                        </a:lnSpc>
                        <a:spcAft>
                          <a:spcPts val="0"/>
                        </a:spcAft>
                        <a:tabLst>
                          <a:tab pos="2400300" algn="l"/>
                        </a:tabLst>
                      </a:pPr>
                      <a:r>
                        <a:rPr lang="en-US" sz="2400" b="1" kern="100" baseline="0" dirty="0">
                          <a:effectLst/>
                          <a:latin typeface="Times New Roman"/>
                          <a:cs typeface="Courier New"/>
                        </a:rPr>
                        <a:t>1.</a:t>
                      </a:r>
                      <a:r>
                        <a:rPr lang="zh-CN" sz="2400" b="1" kern="100" baseline="0" dirty="0">
                          <a:effectLst/>
                          <a:latin typeface="Times New Roman"/>
                          <a:cs typeface="Times New Roman"/>
                        </a:rPr>
                        <a:t>科学精神：科学认识公民参与公共事务管理的意义。</a:t>
                      </a:r>
                      <a:endParaRPr lang="zh-CN" sz="2400" kern="100" baseline="0" dirty="0">
                        <a:effectLst/>
                        <a:latin typeface="宋体"/>
                        <a:cs typeface="Courier New"/>
                      </a:endParaRPr>
                    </a:p>
                    <a:p>
                      <a:pPr marL="252000" indent="-457200" algn="l">
                        <a:lnSpc>
                          <a:spcPct val="150000"/>
                        </a:lnSpc>
                        <a:spcAft>
                          <a:spcPts val="0"/>
                        </a:spcAft>
                        <a:tabLst>
                          <a:tab pos="2400300" algn="l"/>
                        </a:tabLst>
                      </a:pPr>
                      <a:r>
                        <a:rPr lang="en-US" sz="2400" b="1" kern="100" baseline="0" dirty="0">
                          <a:effectLst/>
                          <a:latin typeface="Times New Roman"/>
                          <a:cs typeface="Courier New"/>
                        </a:rPr>
                        <a:t>2.</a:t>
                      </a:r>
                      <a:r>
                        <a:rPr lang="zh-CN" sz="2400" b="1" kern="100" baseline="0" dirty="0">
                          <a:effectLst/>
                          <a:latin typeface="Times New Roman"/>
                          <a:cs typeface="Times New Roman"/>
                        </a:rPr>
                        <a:t>公共参与：学会积极参与政治生活。</a:t>
                      </a:r>
                      <a:endParaRPr lang="zh-CN" sz="2400" kern="100" baseline="0" dirty="0">
                        <a:effectLst/>
                        <a:latin typeface="宋体"/>
                        <a:cs typeface="Courier New"/>
                      </a:endParaRPr>
                    </a:p>
                  </a:txBody>
                  <a:tcPr marL="28627" marR="286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52000" indent="-457200" algn="l">
                        <a:lnSpc>
                          <a:spcPct val="150000"/>
                        </a:lnSpc>
                        <a:spcAft>
                          <a:spcPts val="0"/>
                        </a:spcAft>
                        <a:tabLst>
                          <a:tab pos="2400300" algn="l"/>
                        </a:tabLst>
                      </a:pPr>
                      <a:r>
                        <a:rPr lang="en-US" sz="2400" b="1" kern="100" baseline="0" dirty="0">
                          <a:effectLst/>
                          <a:latin typeface="Times New Roman"/>
                          <a:cs typeface="Courier New"/>
                        </a:rPr>
                        <a:t>1.</a:t>
                      </a:r>
                      <a:r>
                        <a:rPr lang="zh-CN" sz="2400" b="1" kern="100" baseline="0" dirty="0">
                          <a:effectLst/>
                          <a:latin typeface="Times New Roman"/>
                          <a:cs typeface="Times New Roman"/>
                        </a:rPr>
                        <a:t>我们政治生活的主要内容：依法行使政治权利，依法履行政治义务；参与社会公共管理活动；参与社会主义民主政治建设；关注我国在国际社会中的地位和作用。</a:t>
                      </a:r>
                      <a:endParaRPr lang="zh-CN" sz="2400" kern="100" baseline="0" dirty="0">
                        <a:effectLst/>
                        <a:latin typeface="宋体"/>
                        <a:cs typeface="Courier New"/>
                      </a:endParaRPr>
                    </a:p>
                    <a:p>
                      <a:pPr marL="252000" indent="-457200" algn="l">
                        <a:lnSpc>
                          <a:spcPct val="150000"/>
                        </a:lnSpc>
                        <a:spcAft>
                          <a:spcPts val="0"/>
                        </a:spcAft>
                        <a:tabLst>
                          <a:tab pos="2400300" algn="l"/>
                        </a:tabLst>
                      </a:pPr>
                      <a:r>
                        <a:rPr lang="en-US" sz="2400" b="1" kern="100" baseline="0" dirty="0">
                          <a:effectLst/>
                          <a:latin typeface="Times New Roman"/>
                          <a:cs typeface="Courier New"/>
                        </a:rPr>
                        <a:t>2.</a:t>
                      </a:r>
                      <a:r>
                        <a:rPr lang="zh-CN" sz="2400" b="1" kern="100" baseline="0" dirty="0">
                          <a:effectLst/>
                          <a:latin typeface="Times New Roman"/>
                          <a:cs typeface="Times New Roman"/>
                        </a:rPr>
                        <a:t>参与政治生活，必须明确政治生活的作用，需要学习政治知识，贵在实践。</a:t>
                      </a:r>
                      <a:endParaRPr lang="zh-CN" sz="2400" kern="100" baseline="0" dirty="0">
                        <a:effectLst/>
                        <a:latin typeface="宋体"/>
                        <a:cs typeface="Courier New"/>
                      </a:endParaRPr>
                    </a:p>
                  </a:txBody>
                  <a:tcPr marL="28627" marR="286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1"/>
          <p:cNvSpPr>
            <a:spLocks noChangeArrowheads="1"/>
          </p:cNvSpPr>
          <p:nvPr/>
        </p:nvSpPr>
        <p:spPr bwMode="auto">
          <a:xfrm>
            <a:off x="528360" y="1256204"/>
            <a:ext cx="10588449" cy="616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1890395" algn="l"/>
                <a:tab pos="2700655" algn="l"/>
              </a:tabLst>
            </a:pPr>
            <a:r>
              <a:rPr lang="en-US" altLang="zh-CN" sz="2600" b="1" kern="100" dirty="0">
                <a:latin typeface="Times New Roman"/>
                <a:ea typeface="黑体"/>
              </a:rPr>
              <a:t>[</a:t>
            </a:r>
            <a:r>
              <a:rPr lang="zh-CN" altLang="zh-CN" sz="2600" b="1" kern="100" dirty="0">
                <a:latin typeface="Times New Roman"/>
                <a:ea typeface="黑体"/>
                <a:cs typeface="Times New Roman"/>
              </a:rPr>
              <a:t>学新知</a:t>
            </a:r>
            <a:r>
              <a:rPr lang="en-US" altLang="zh-CN" sz="2600" b="1" kern="100" dirty="0">
                <a:latin typeface="Times New Roman"/>
                <a:ea typeface="黑体"/>
              </a:rPr>
              <a:t>]</a:t>
            </a:r>
            <a:endParaRPr lang="zh-CN" altLang="zh-CN" sz="2600" kern="100" dirty="0">
              <a:effectLst/>
              <a:latin typeface="宋体"/>
              <a:cs typeface="Courier New"/>
            </a:endParaRPr>
          </a:p>
        </p:txBody>
      </p:sp>
      <p:pic>
        <p:nvPicPr>
          <p:cNvPr id="3074" name="Picture 2" descr="自主学习篇"/>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8756" y="615378"/>
            <a:ext cx="11420291" cy="459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1"/>
          <p:cNvSpPr>
            <a:spLocks noChangeArrowheads="1"/>
          </p:cNvSpPr>
          <p:nvPr/>
        </p:nvSpPr>
        <p:spPr bwMode="auto">
          <a:xfrm>
            <a:off x="249687" y="2132672"/>
            <a:ext cx="11647294"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1</a:t>
            </a:r>
            <a:r>
              <a:rPr lang="en-US" altLang="zh-CN" sz="2400" b="1" kern="100" dirty="0">
                <a:latin typeface="Times New Roman"/>
                <a:cs typeface="Courier New"/>
              </a:rPr>
              <a:t>.</a:t>
            </a:r>
            <a:r>
              <a:rPr lang="zh-CN" altLang="zh-CN" sz="2400" b="1" kern="100" dirty="0">
                <a:latin typeface="Times New Roman"/>
                <a:ea typeface="黑体"/>
                <a:cs typeface="Times New Roman"/>
              </a:rPr>
              <a:t>公民政治生活的主要内容</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依法行</a:t>
            </a:r>
            <a:r>
              <a:rPr lang="zh-CN" altLang="zh-CN" sz="2400" b="1" kern="100" dirty="0" smtClean="0">
                <a:latin typeface="Times New Roman"/>
                <a:cs typeface="Times New Roman"/>
              </a:rPr>
              <a:t>使</a:t>
            </a:r>
            <a:r>
              <a:rPr lang="en-US" altLang="zh-CN" sz="2400" b="1" kern="100" dirty="0" smtClean="0">
                <a:latin typeface="Times New Roman"/>
                <a:cs typeface="Times New Roman"/>
              </a:rPr>
              <a:t>__________</a:t>
            </a:r>
            <a:r>
              <a:rPr lang="zh-CN" altLang="zh-CN" sz="2400" b="1" kern="100" dirty="0" smtClean="0">
                <a:latin typeface="Times New Roman"/>
                <a:cs typeface="Times New Roman"/>
              </a:rPr>
              <a:t>，</a:t>
            </a:r>
            <a:r>
              <a:rPr lang="zh-CN" altLang="zh-CN" sz="2400" b="1" kern="100" dirty="0">
                <a:latin typeface="Times New Roman"/>
                <a:cs typeface="Times New Roman"/>
              </a:rPr>
              <a:t>依法履</a:t>
            </a:r>
            <a:r>
              <a:rPr lang="zh-CN" altLang="zh-CN" sz="2400" b="1" kern="100" dirty="0" smtClean="0">
                <a:latin typeface="Times New Roman"/>
                <a:cs typeface="Times New Roman"/>
              </a:rPr>
              <a:t>行</a:t>
            </a:r>
            <a:r>
              <a:rPr lang="en-US" altLang="zh-CN" sz="2400" b="1" kern="100" dirty="0" smtClean="0">
                <a:latin typeface="Times New Roman"/>
                <a:cs typeface="Times New Roman"/>
              </a:rPr>
              <a:t>___________</a:t>
            </a:r>
            <a:r>
              <a:rPr lang="zh-CN" altLang="zh-CN" sz="2400" b="1" kern="100" dirty="0" smtClean="0">
                <a:latin typeface="Times New Roman"/>
                <a:cs typeface="Times New Roman"/>
              </a:rPr>
              <a:t>，</a:t>
            </a:r>
            <a:r>
              <a:rPr lang="zh-CN" altLang="zh-CN" sz="2400" b="1" kern="100" dirty="0">
                <a:latin typeface="Times New Roman"/>
                <a:cs typeface="Times New Roman"/>
              </a:rPr>
              <a:t>是我们政治生活的基本内容。</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参与社会公共管理活动。</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(3)</a:t>
            </a:r>
            <a:r>
              <a:rPr lang="zh-CN" altLang="zh-CN" sz="2400" b="1" kern="100" dirty="0">
                <a:latin typeface="Times New Roman"/>
                <a:cs typeface="Times New Roman"/>
              </a:rPr>
              <a:t>参与社会主</a:t>
            </a:r>
            <a:r>
              <a:rPr lang="zh-CN" altLang="zh-CN" sz="2400" b="1" kern="100" dirty="0" smtClean="0">
                <a:latin typeface="Times New Roman"/>
                <a:cs typeface="Times New Roman"/>
              </a:rPr>
              <a:t>义</a:t>
            </a:r>
            <a:r>
              <a:rPr lang="en-US" altLang="zh-CN" sz="2400" b="1" kern="100" dirty="0" smtClean="0">
                <a:latin typeface="Times New Roman"/>
                <a:cs typeface="Times New Roman"/>
              </a:rPr>
              <a:t>___________</a:t>
            </a:r>
            <a:r>
              <a:rPr lang="zh-CN" altLang="zh-CN" sz="2400" b="1" kern="100" dirty="0" smtClean="0">
                <a:latin typeface="Times New Roman"/>
                <a:cs typeface="Times New Roman"/>
              </a:rPr>
              <a:t>建</a:t>
            </a:r>
            <a:r>
              <a:rPr lang="zh-CN" altLang="zh-CN" sz="2400" b="1" kern="100" dirty="0">
                <a:latin typeface="Times New Roman"/>
                <a:cs typeface="Times New Roman"/>
              </a:rPr>
              <a:t>设。</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(4)</a:t>
            </a:r>
            <a:r>
              <a:rPr lang="zh-CN" altLang="zh-CN" sz="2400" b="1" kern="100" dirty="0">
                <a:latin typeface="Times New Roman"/>
                <a:cs typeface="Times New Roman"/>
              </a:rPr>
              <a:t>关注我国在国际社会中</a:t>
            </a:r>
            <a:r>
              <a:rPr lang="zh-CN" altLang="zh-CN" sz="2400" b="1" kern="100" dirty="0" smtClean="0">
                <a:latin typeface="Times New Roman"/>
                <a:cs typeface="Times New Roman"/>
              </a:rPr>
              <a:t>的</a:t>
            </a:r>
            <a:r>
              <a:rPr lang="en-US" altLang="zh-CN" sz="2400" b="1" kern="100" dirty="0" smtClean="0">
                <a:latin typeface="Times New Roman"/>
                <a:cs typeface="Times New Roman"/>
              </a:rPr>
              <a:t>_______</a:t>
            </a:r>
            <a:r>
              <a:rPr lang="zh-CN" altLang="zh-CN" sz="2400" b="1" kern="100" dirty="0" smtClean="0">
                <a:latin typeface="Times New Roman"/>
                <a:cs typeface="Times New Roman"/>
              </a:rPr>
              <a:t>和</a:t>
            </a:r>
            <a:r>
              <a:rPr lang="en-US" altLang="zh-CN" sz="2400" b="1" kern="100" dirty="0" smtClean="0">
                <a:latin typeface="Times New Roman"/>
                <a:cs typeface="Times New Roman"/>
              </a:rPr>
              <a:t>_______</a:t>
            </a:r>
            <a:r>
              <a:rPr lang="zh-CN" altLang="zh-CN" sz="2400" b="1" kern="100" dirty="0" smtClean="0">
                <a:latin typeface="Times New Roman"/>
                <a:cs typeface="Times New Roman"/>
              </a:rPr>
              <a:t>。</a:t>
            </a:r>
            <a:endParaRPr lang="zh-CN" altLang="zh-CN" sz="1050" kern="100" dirty="0">
              <a:effectLst/>
              <a:latin typeface="宋体"/>
              <a:cs typeface="Courier New"/>
            </a:endParaRPr>
          </a:p>
        </p:txBody>
      </p:sp>
      <p:graphicFrame>
        <p:nvGraphicFramePr>
          <p:cNvPr id="6" name="表格 5"/>
          <p:cNvGraphicFramePr>
            <a:graphicFrameLocks noGrp="1"/>
          </p:cNvGraphicFramePr>
          <p:nvPr>
            <p:extLst>
              <p:ext uri="{D42A27DB-BD31-4B8C-83A1-F6EECF244321}">
                <p14:modId xmlns:p14="http://schemas.microsoft.com/office/powerpoint/2010/main" val="1624664677"/>
              </p:ext>
            </p:extLst>
          </p:nvPr>
        </p:nvGraphicFramePr>
        <p:xfrm>
          <a:off x="654456" y="5057888"/>
          <a:ext cx="10945216" cy="548640"/>
        </p:xfrm>
        <a:graphic>
          <a:graphicData uri="http://schemas.openxmlformats.org/drawingml/2006/table">
            <a:tbl>
              <a:tblPr/>
              <a:tblGrid>
                <a:gridCol w="10945216"/>
              </a:tblGrid>
              <a:tr h="504056">
                <a:tc>
                  <a:txBody>
                    <a:bodyPr/>
                    <a:lstStyle/>
                    <a:p>
                      <a:pPr marL="38100" algn="just">
                        <a:lnSpc>
                          <a:spcPct val="150000"/>
                        </a:lnSpc>
                        <a:spcAft>
                          <a:spcPts val="0"/>
                        </a:spcAft>
                        <a:tabLst>
                          <a:tab pos="1620520" algn="l"/>
                        </a:tabLst>
                      </a:pPr>
                      <a:r>
                        <a:rPr lang="zh-CN" altLang="zh-CN" sz="2400" b="1" kern="100" dirty="0" smtClean="0">
                          <a:effectLst/>
                          <a:latin typeface="Times New Roman"/>
                          <a:ea typeface="黑体"/>
                          <a:cs typeface="Times New Roman"/>
                        </a:rPr>
                        <a:t>小提示：</a:t>
                      </a:r>
                      <a:r>
                        <a:rPr lang="zh-CN" altLang="zh-CN" sz="2400" b="1" kern="100" dirty="0" smtClean="0">
                          <a:effectLst/>
                          <a:latin typeface="Times New Roman"/>
                          <a:ea typeface="仿宋_GB2312"/>
                          <a:cs typeface="Times New Roman"/>
                        </a:rPr>
                        <a:t>公民行使权利与履行义务无先后之分，二者是同一个过程的不同方面。</a:t>
                      </a:r>
                      <a:endParaRPr lang="zh-CN" sz="1050" kern="100" dirty="0">
                        <a:effectLst/>
                        <a:latin typeface="宋体"/>
                        <a:cs typeface="Courier New"/>
                      </a:endParaRPr>
                    </a:p>
                  </a:txBody>
                  <a:tcPr marL="68580" marR="6858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tcPr>
                </a:tc>
              </a:tr>
            </a:tbl>
          </a:graphicData>
        </a:graphic>
      </p:graphicFrame>
      <p:sp>
        <p:nvSpPr>
          <p:cNvPr id="2" name="TextBox 1"/>
          <p:cNvSpPr txBox="1"/>
          <p:nvPr/>
        </p:nvSpPr>
        <p:spPr>
          <a:xfrm>
            <a:off x="2198248" y="2780928"/>
            <a:ext cx="1422184" cy="461665"/>
          </a:xfrm>
          <a:prstGeom prst="rect">
            <a:avLst/>
          </a:prstGeom>
          <a:noFill/>
        </p:spPr>
        <p:txBody>
          <a:bodyPr wrap="none" rtlCol="0">
            <a:spAutoFit/>
          </a:bodyPr>
          <a:lstStyle/>
          <a:p>
            <a:r>
              <a:rPr lang="zh-CN" altLang="zh-CN" sz="2400" b="1" kern="100" dirty="0">
                <a:solidFill>
                  <a:srgbClr val="FF0000"/>
                </a:solidFill>
                <a:latin typeface="Times New Roman"/>
                <a:cs typeface="Times New Roman"/>
              </a:rPr>
              <a:t>政治权利</a:t>
            </a:r>
            <a:endParaRPr lang="zh-CN" altLang="en-US" sz="2400" dirty="0"/>
          </a:p>
        </p:txBody>
      </p:sp>
      <p:sp>
        <p:nvSpPr>
          <p:cNvPr id="4" name="TextBox 3"/>
          <p:cNvSpPr txBox="1"/>
          <p:nvPr/>
        </p:nvSpPr>
        <p:spPr>
          <a:xfrm>
            <a:off x="5385800" y="2767280"/>
            <a:ext cx="142218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政治义务</a:t>
            </a:r>
            <a:endParaRPr lang="zh-CN" altLang="en-US" sz="2400" b="1" kern="100" dirty="0">
              <a:solidFill>
                <a:srgbClr val="FF0000"/>
              </a:solidFill>
              <a:latin typeface="Times New Roman"/>
              <a:cs typeface="Times New Roman"/>
            </a:endParaRPr>
          </a:p>
        </p:txBody>
      </p:sp>
      <p:sp>
        <p:nvSpPr>
          <p:cNvPr id="7" name="TextBox 6"/>
          <p:cNvSpPr txBox="1"/>
          <p:nvPr/>
        </p:nvSpPr>
        <p:spPr>
          <a:xfrm>
            <a:off x="2896584" y="3845079"/>
            <a:ext cx="142218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民主政治</a:t>
            </a:r>
            <a:endParaRPr lang="zh-CN" altLang="en-US" sz="2400" b="1" kern="100" dirty="0">
              <a:solidFill>
                <a:srgbClr val="FF0000"/>
              </a:solidFill>
              <a:latin typeface="Times New Roman"/>
              <a:cs typeface="Times New Roman"/>
            </a:endParaRPr>
          </a:p>
        </p:txBody>
      </p:sp>
      <p:sp>
        <p:nvSpPr>
          <p:cNvPr id="9" name="TextBox 8"/>
          <p:cNvSpPr txBox="1"/>
          <p:nvPr/>
        </p:nvSpPr>
        <p:spPr>
          <a:xfrm>
            <a:off x="4359712" y="4411263"/>
            <a:ext cx="803425"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地位</a:t>
            </a:r>
            <a:endParaRPr lang="zh-CN" altLang="en-US" sz="2400" b="1" kern="100" dirty="0">
              <a:solidFill>
                <a:srgbClr val="FF0000"/>
              </a:solidFill>
              <a:latin typeface="Times New Roman"/>
              <a:cs typeface="Times New Roman"/>
            </a:endParaRPr>
          </a:p>
        </p:txBody>
      </p:sp>
      <p:sp>
        <p:nvSpPr>
          <p:cNvPr id="10" name="TextBox 9"/>
          <p:cNvSpPr txBox="1"/>
          <p:nvPr/>
        </p:nvSpPr>
        <p:spPr>
          <a:xfrm>
            <a:off x="5835264" y="4397615"/>
            <a:ext cx="803425" cy="461665"/>
          </a:xfrm>
          <a:prstGeom prst="rect">
            <a:avLst/>
          </a:prstGeom>
          <a:noFill/>
        </p:spPr>
        <p:txBody>
          <a:bodyPr wrap="none" rtlCol="0">
            <a:spAutoFit/>
          </a:bodyPr>
          <a:lstStyle/>
          <a:p>
            <a:r>
              <a:rPr lang="zh-CN" altLang="zh-CN" sz="2400" b="1" kern="100" dirty="0">
                <a:solidFill>
                  <a:srgbClr val="FF0000"/>
                </a:solidFill>
                <a:latin typeface="Times New Roman"/>
                <a:cs typeface="Times New Roman"/>
              </a:rPr>
              <a:t>作用</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763043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linds(horizontal)">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7" grpId="0"/>
      <p:bldP spid="9"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81354" y="936016"/>
            <a:ext cx="11647294" cy="2238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2</a:t>
            </a:r>
            <a:r>
              <a:rPr lang="en-US" altLang="zh-CN" sz="2400" b="1" kern="100" dirty="0">
                <a:latin typeface="Times New Roman"/>
                <a:cs typeface="Courier New"/>
              </a:rPr>
              <a:t>.</a:t>
            </a:r>
            <a:r>
              <a:rPr lang="zh-CN" altLang="zh-CN" sz="2400" b="1" kern="100" dirty="0">
                <a:latin typeface="Times New Roman"/>
                <a:ea typeface="黑体"/>
                <a:cs typeface="Times New Roman"/>
              </a:rPr>
              <a:t>我们应该怎样参与政治生活</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参与政治生活，必须明</a:t>
            </a:r>
            <a:r>
              <a:rPr lang="zh-CN" altLang="zh-CN" sz="2400" b="1" kern="100" dirty="0" smtClean="0">
                <a:latin typeface="Times New Roman"/>
                <a:cs typeface="Times New Roman"/>
              </a:rPr>
              <a:t>确</a:t>
            </a:r>
            <a:r>
              <a:rPr lang="en-US" altLang="zh-CN" sz="2400" b="1" kern="100" dirty="0" smtClean="0">
                <a:latin typeface="Times New Roman"/>
                <a:cs typeface="Times New Roman"/>
              </a:rPr>
              <a:t>___________</a:t>
            </a:r>
            <a:r>
              <a:rPr lang="zh-CN" altLang="zh-CN" sz="2400" b="1" kern="100" dirty="0" smtClean="0">
                <a:latin typeface="Times New Roman"/>
                <a:cs typeface="Times New Roman"/>
              </a:rPr>
              <a:t>的</a:t>
            </a:r>
            <a:r>
              <a:rPr lang="zh-CN" altLang="zh-CN" sz="2400" b="1" kern="100" dirty="0">
                <a:latin typeface="Times New Roman"/>
                <a:cs typeface="Times New Roman"/>
              </a:rPr>
              <a:t>作用。</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参与政治生活，需要学</a:t>
            </a:r>
            <a:r>
              <a:rPr lang="zh-CN" altLang="zh-CN" sz="2400" b="1" kern="100" dirty="0" smtClean="0">
                <a:latin typeface="Times New Roman"/>
                <a:cs typeface="Times New Roman"/>
              </a:rPr>
              <a:t>习</a:t>
            </a:r>
            <a:r>
              <a:rPr lang="en-US" altLang="zh-CN" sz="2400" b="1" kern="100" dirty="0" smtClean="0">
                <a:latin typeface="Times New Roman"/>
                <a:cs typeface="Times New Roman"/>
              </a:rPr>
              <a:t>___________</a:t>
            </a:r>
            <a:r>
              <a:rPr lang="zh-CN" altLang="zh-CN" sz="2400" b="1" kern="100" dirty="0" smtClean="0">
                <a:latin typeface="Times New Roman"/>
                <a:cs typeface="Times New Roman"/>
              </a:rPr>
              <a:t>。</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(3)</a:t>
            </a:r>
            <a:r>
              <a:rPr lang="zh-CN" altLang="zh-CN" sz="2400" b="1" kern="100" dirty="0">
                <a:latin typeface="Times New Roman"/>
                <a:cs typeface="Times New Roman"/>
              </a:rPr>
              <a:t>参与政治生活</a:t>
            </a:r>
            <a:r>
              <a:rPr lang="zh-CN" altLang="zh-CN" sz="2400" b="1" kern="100" dirty="0" smtClean="0">
                <a:latin typeface="Times New Roman"/>
                <a:cs typeface="Times New Roman"/>
              </a:rPr>
              <a:t>，</a:t>
            </a:r>
            <a:r>
              <a:rPr lang="en-US" altLang="zh-CN" sz="2400" b="1" kern="100" dirty="0" smtClean="0">
                <a:latin typeface="Times New Roman"/>
                <a:cs typeface="Times New Roman"/>
              </a:rPr>
              <a:t>__________</a:t>
            </a:r>
            <a:r>
              <a:rPr lang="zh-CN" altLang="zh-CN" sz="2400" b="1" kern="100" dirty="0" smtClean="0">
                <a:latin typeface="Times New Roman"/>
                <a:cs typeface="Times New Roman"/>
              </a:rPr>
              <a:t>。</a:t>
            </a:r>
            <a:endParaRPr lang="zh-CN" altLang="zh-CN" sz="1050" kern="100" dirty="0">
              <a:effectLst/>
              <a:latin typeface="宋体"/>
              <a:cs typeface="Courier New"/>
            </a:endParaRPr>
          </a:p>
        </p:txBody>
      </p:sp>
      <p:graphicFrame>
        <p:nvGraphicFramePr>
          <p:cNvPr id="3" name="表格 2"/>
          <p:cNvGraphicFramePr>
            <a:graphicFrameLocks noGrp="1"/>
          </p:cNvGraphicFramePr>
          <p:nvPr>
            <p:extLst>
              <p:ext uri="{D42A27DB-BD31-4B8C-83A1-F6EECF244321}">
                <p14:modId xmlns:p14="http://schemas.microsoft.com/office/powerpoint/2010/main" val="3576876154"/>
              </p:ext>
            </p:extLst>
          </p:nvPr>
        </p:nvGraphicFramePr>
        <p:xfrm>
          <a:off x="695400" y="3329696"/>
          <a:ext cx="10738698" cy="1179424"/>
        </p:xfrm>
        <a:graphic>
          <a:graphicData uri="http://schemas.openxmlformats.org/drawingml/2006/table">
            <a:tbl>
              <a:tblPr/>
              <a:tblGrid>
                <a:gridCol w="10738698"/>
              </a:tblGrid>
              <a:tr h="1179424">
                <a:tc>
                  <a:txBody>
                    <a:bodyPr/>
                    <a:lstStyle/>
                    <a:p>
                      <a:pPr marL="38100" algn="just">
                        <a:lnSpc>
                          <a:spcPct val="150000"/>
                        </a:lnSpc>
                        <a:spcAft>
                          <a:spcPts val="0"/>
                        </a:spcAft>
                        <a:tabLst>
                          <a:tab pos="1620520" algn="l"/>
                        </a:tabLst>
                      </a:pPr>
                      <a:r>
                        <a:rPr lang="zh-CN" altLang="zh-CN" sz="2400" b="1" kern="100" dirty="0" smtClean="0">
                          <a:effectLst/>
                          <a:latin typeface="Times New Roman"/>
                          <a:ea typeface="黑体"/>
                          <a:cs typeface="Times New Roman"/>
                        </a:rPr>
                        <a:t>小提示：</a:t>
                      </a:r>
                      <a:r>
                        <a:rPr lang="zh-CN" altLang="zh-CN" sz="2400" b="1" kern="100" dirty="0" smtClean="0">
                          <a:effectLst/>
                          <a:latin typeface="Times New Roman"/>
                          <a:ea typeface="仿宋_GB2312"/>
                          <a:cs typeface="Times New Roman"/>
                        </a:rPr>
                        <a:t>中学生不仅要努力学习科学文化知识，而且还要自觉地投身于政治生活之中。</a:t>
                      </a:r>
                      <a:endParaRPr lang="zh-CN" sz="1050" kern="100" dirty="0">
                        <a:effectLst/>
                        <a:latin typeface="宋体"/>
                        <a:cs typeface="Courier New"/>
                      </a:endParaRPr>
                    </a:p>
                  </a:txBody>
                  <a:tcPr marL="68580" marR="6858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tcPr>
                </a:tc>
              </a:tr>
            </a:tbl>
          </a:graphicData>
        </a:graphic>
      </p:graphicFrame>
      <p:sp>
        <p:nvSpPr>
          <p:cNvPr id="2" name="TextBox 1"/>
          <p:cNvSpPr txBox="1"/>
          <p:nvPr/>
        </p:nvSpPr>
        <p:spPr>
          <a:xfrm>
            <a:off x="4484528" y="1556792"/>
            <a:ext cx="142218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政治生活</a:t>
            </a:r>
            <a:endParaRPr lang="zh-CN" altLang="en-US" sz="2400" b="1" kern="100" dirty="0">
              <a:solidFill>
                <a:srgbClr val="FF0000"/>
              </a:solidFill>
              <a:latin typeface="Times New Roman"/>
              <a:cs typeface="Times New Roman"/>
            </a:endParaRPr>
          </a:p>
        </p:txBody>
      </p:sp>
      <p:sp>
        <p:nvSpPr>
          <p:cNvPr id="5" name="TextBox 4"/>
          <p:cNvSpPr txBox="1"/>
          <p:nvPr/>
        </p:nvSpPr>
        <p:spPr>
          <a:xfrm>
            <a:off x="4498176" y="2119208"/>
            <a:ext cx="142218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政治知识</a:t>
            </a:r>
            <a:endParaRPr lang="zh-CN" altLang="en-US" sz="2400" b="1" kern="100" dirty="0">
              <a:solidFill>
                <a:srgbClr val="FF0000"/>
              </a:solidFill>
              <a:latin typeface="Times New Roman"/>
              <a:cs typeface="Times New Roman"/>
            </a:endParaRPr>
          </a:p>
        </p:txBody>
      </p:sp>
      <p:sp>
        <p:nvSpPr>
          <p:cNvPr id="6" name="TextBox 5"/>
          <p:cNvSpPr txBox="1"/>
          <p:nvPr/>
        </p:nvSpPr>
        <p:spPr>
          <a:xfrm>
            <a:off x="3157320" y="2661887"/>
            <a:ext cx="1422184" cy="461665"/>
          </a:xfrm>
          <a:prstGeom prst="rect">
            <a:avLst/>
          </a:prstGeom>
          <a:noFill/>
        </p:spPr>
        <p:txBody>
          <a:bodyPr wrap="none" rtlCol="0">
            <a:spAutoFit/>
          </a:bodyPr>
          <a:lstStyle/>
          <a:p>
            <a:r>
              <a:rPr lang="zh-CN" altLang="zh-CN" sz="2400" b="1" kern="100" dirty="0">
                <a:solidFill>
                  <a:srgbClr val="FF0000"/>
                </a:solidFill>
                <a:latin typeface="Times New Roman"/>
                <a:cs typeface="Times New Roman"/>
              </a:rPr>
              <a:t>贵在实践</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3581522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1"/>
          <p:cNvSpPr>
            <a:spLocks noChangeArrowheads="1"/>
          </p:cNvSpPr>
          <p:nvPr/>
        </p:nvSpPr>
        <p:spPr bwMode="auto">
          <a:xfrm>
            <a:off x="764135" y="829668"/>
            <a:ext cx="10588449" cy="616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2430780" algn="l"/>
              </a:tabLst>
            </a:pPr>
            <a:r>
              <a:rPr lang="en-US" altLang="zh-CN" sz="2600" b="1" kern="100" dirty="0">
                <a:latin typeface="Times New Roman"/>
                <a:ea typeface="黑体"/>
              </a:rPr>
              <a:t>[</a:t>
            </a:r>
            <a:r>
              <a:rPr lang="zh-CN" altLang="zh-CN" sz="2600" b="1" kern="100" dirty="0">
                <a:latin typeface="Times New Roman"/>
                <a:ea typeface="黑体"/>
                <a:cs typeface="Times New Roman"/>
              </a:rPr>
              <a:t>练疑难</a:t>
            </a:r>
            <a:r>
              <a:rPr lang="en-US" altLang="zh-CN" sz="2600" b="1" kern="100" dirty="0">
                <a:latin typeface="Times New Roman"/>
                <a:ea typeface="黑体"/>
              </a:rPr>
              <a:t>]</a:t>
            </a:r>
            <a:endParaRPr lang="zh-CN" altLang="zh-CN" sz="2600" kern="100" dirty="0">
              <a:effectLst/>
              <a:latin typeface="宋体"/>
              <a:cs typeface="Courier New"/>
            </a:endParaRPr>
          </a:p>
        </p:txBody>
      </p:sp>
      <p:sp>
        <p:nvSpPr>
          <p:cNvPr id="4" name="矩形 1"/>
          <p:cNvSpPr>
            <a:spLocks noChangeArrowheads="1"/>
          </p:cNvSpPr>
          <p:nvPr/>
        </p:nvSpPr>
        <p:spPr bwMode="auto">
          <a:xfrm>
            <a:off x="249687" y="1700624"/>
            <a:ext cx="11647294" cy="3900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ea typeface="黑体"/>
                <a:cs typeface="Times New Roman"/>
              </a:rPr>
              <a:t>判一判：</a:t>
            </a:r>
            <a:r>
              <a:rPr lang="en-US" altLang="zh-CN" sz="2400" b="1" kern="100" dirty="0">
                <a:latin typeface="Times New Roman"/>
                <a:cs typeface="Courier New"/>
              </a:rPr>
              <a:t>(1)</a:t>
            </a:r>
            <a:r>
              <a:rPr lang="zh-CN" altLang="zh-CN" sz="2400" b="1" kern="100" dirty="0">
                <a:latin typeface="Times New Roman"/>
                <a:cs typeface="Times New Roman"/>
              </a:rPr>
              <a:t>参与社会公共管理活动是我们政治生活的基本内容。</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公民参与民主管理属于参与社会公共管理活动的一方面。</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(3)</a:t>
            </a:r>
            <a:r>
              <a:rPr lang="zh-CN" altLang="zh-CN" sz="2400" b="1" kern="100" dirty="0">
                <a:latin typeface="Times New Roman"/>
                <a:cs typeface="Times New Roman"/>
              </a:rPr>
              <a:t>网络技术的发展、政务微博的出现扩大了公民参与社会公共管理活动的权利。</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(4)</a:t>
            </a:r>
            <a:r>
              <a:rPr lang="zh-CN" altLang="zh-CN" sz="2400" b="1" kern="100" dirty="0">
                <a:latin typeface="Times New Roman"/>
                <a:cs typeface="Times New Roman"/>
              </a:rPr>
              <a:t>中学生未成年，参不参与政治生活无所谓。</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(5)</a:t>
            </a:r>
            <a:r>
              <a:rPr lang="zh-CN" altLang="zh-CN" sz="2400" b="1" kern="100" dirty="0">
                <a:latin typeface="Times New Roman"/>
                <a:cs typeface="Times New Roman"/>
              </a:rPr>
              <a:t>只要掌握马克思主义基本观点，就能提高参与政治生活的能力。</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(6)</a:t>
            </a:r>
            <a:r>
              <a:rPr lang="zh-CN" altLang="zh-CN" sz="2400" b="1" kern="100" dirty="0">
                <a:latin typeface="Times New Roman"/>
                <a:cs typeface="Times New Roman"/>
              </a:rPr>
              <a:t>只有在实践中才能不断提高思想政治素质。</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effectLst/>
              <a:latin typeface="宋体"/>
              <a:cs typeface="Courier New"/>
            </a:endParaRPr>
          </a:p>
        </p:txBody>
      </p:sp>
      <p:sp>
        <p:nvSpPr>
          <p:cNvPr id="2" name="TextBox 1"/>
          <p:cNvSpPr txBox="1"/>
          <p:nvPr/>
        </p:nvSpPr>
        <p:spPr>
          <a:xfrm>
            <a:off x="9363656" y="1842503"/>
            <a:ext cx="494046" cy="461665"/>
          </a:xfrm>
          <a:prstGeom prst="rect">
            <a:avLst/>
          </a:prstGeom>
          <a:noFill/>
        </p:spPr>
        <p:txBody>
          <a:bodyPr wrap="none" rtlCol="0">
            <a:spAutoFit/>
          </a:bodyPr>
          <a:lstStyle/>
          <a:p>
            <a:r>
              <a:rPr lang="zh-CN" altLang="zh-CN" sz="2400" b="1" kern="100" dirty="0">
                <a:solidFill>
                  <a:srgbClr val="FF0000"/>
                </a:solidFill>
                <a:latin typeface="Times New Roman"/>
                <a:cs typeface="Times New Roman"/>
              </a:rPr>
              <a:t>×</a:t>
            </a:r>
            <a:endParaRPr lang="zh-CN" altLang="en-US" sz="2400" b="1" kern="100" dirty="0">
              <a:solidFill>
                <a:srgbClr val="FF0000"/>
              </a:solidFill>
              <a:latin typeface="Times New Roman"/>
              <a:cs typeface="Times New Roman"/>
            </a:endParaRPr>
          </a:p>
        </p:txBody>
      </p:sp>
      <p:sp>
        <p:nvSpPr>
          <p:cNvPr id="3" name="TextBox 2"/>
          <p:cNvSpPr txBox="1"/>
          <p:nvPr/>
        </p:nvSpPr>
        <p:spPr>
          <a:xfrm>
            <a:off x="8729232" y="2379944"/>
            <a:ext cx="494046" cy="461665"/>
          </a:xfrm>
          <a:prstGeom prst="rect">
            <a:avLst/>
          </a:prstGeom>
          <a:noFill/>
        </p:spPr>
        <p:txBody>
          <a:bodyPr wrap="none" rtlCol="0">
            <a:spAutoFit/>
          </a:bodyPr>
          <a:lstStyle/>
          <a:p>
            <a:r>
              <a:rPr lang="zh-CN" altLang="zh-CN" sz="2400" b="1" kern="100" dirty="0">
                <a:solidFill>
                  <a:srgbClr val="FF0000"/>
                </a:solidFill>
                <a:latin typeface="宋体" pitchFamily="2" charset="-122"/>
                <a:ea typeface="宋体" pitchFamily="2" charset="-122"/>
                <a:cs typeface="Times New Roman"/>
              </a:rPr>
              <a:t>√</a:t>
            </a:r>
            <a:endParaRPr lang="zh-CN" altLang="en-US" sz="2400" b="1" kern="100" dirty="0">
              <a:solidFill>
                <a:srgbClr val="FF0000"/>
              </a:solidFill>
              <a:latin typeface="宋体" pitchFamily="2" charset="-122"/>
              <a:ea typeface="宋体" pitchFamily="2" charset="-122"/>
              <a:cs typeface="Times New Roman"/>
            </a:endParaRPr>
          </a:p>
        </p:txBody>
      </p:sp>
      <p:sp>
        <p:nvSpPr>
          <p:cNvPr id="5" name="TextBox 4"/>
          <p:cNvSpPr txBox="1"/>
          <p:nvPr/>
        </p:nvSpPr>
        <p:spPr>
          <a:xfrm>
            <a:off x="736474" y="3501008"/>
            <a:ext cx="494046" cy="461665"/>
          </a:xfrm>
          <a:prstGeom prst="rect">
            <a:avLst/>
          </a:prstGeom>
          <a:noFill/>
        </p:spPr>
        <p:txBody>
          <a:bodyPr wrap="none" rtlCol="0">
            <a:spAutoFit/>
          </a:bodyPr>
          <a:lstStyle/>
          <a:p>
            <a:r>
              <a:rPr lang="zh-CN" altLang="zh-CN" sz="2400" b="1" kern="100" dirty="0">
                <a:solidFill>
                  <a:srgbClr val="FF0000"/>
                </a:solidFill>
                <a:latin typeface="Times New Roman"/>
                <a:cs typeface="Times New Roman"/>
              </a:rPr>
              <a:t>×</a:t>
            </a:r>
            <a:endParaRPr lang="zh-CN" altLang="en-US" sz="2400" b="1" kern="100" dirty="0">
              <a:solidFill>
                <a:srgbClr val="FF0000"/>
              </a:solidFill>
              <a:latin typeface="Times New Roman"/>
              <a:cs typeface="Times New Roman"/>
            </a:endParaRPr>
          </a:p>
        </p:txBody>
      </p:sp>
      <p:sp>
        <p:nvSpPr>
          <p:cNvPr id="7" name="TextBox 6"/>
          <p:cNvSpPr txBox="1"/>
          <p:nvPr/>
        </p:nvSpPr>
        <p:spPr>
          <a:xfrm>
            <a:off x="6969976" y="4047455"/>
            <a:ext cx="494046" cy="461665"/>
          </a:xfrm>
          <a:prstGeom prst="rect">
            <a:avLst/>
          </a:prstGeom>
          <a:noFill/>
        </p:spPr>
        <p:txBody>
          <a:bodyPr wrap="none" rtlCol="0">
            <a:spAutoFit/>
          </a:bodyPr>
          <a:lstStyle/>
          <a:p>
            <a:r>
              <a:rPr lang="zh-CN" altLang="zh-CN" sz="2400" b="1" kern="100" dirty="0">
                <a:solidFill>
                  <a:srgbClr val="FF0000"/>
                </a:solidFill>
                <a:latin typeface="Times New Roman"/>
                <a:cs typeface="Times New Roman"/>
              </a:rPr>
              <a:t>×</a:t>
            </a:r>
            <a:endParaRPr lang="zh-CN" altLang="en-US" sz="2400" b="1" kern="100" dirty="0">
              <a:solidFill>
                <a:srgbClr val="FF0000"/>
              </a:solidFill>
              <a:latin typeface="Times New Roman"/>
              <a:cs typeface="Times New Roman"/>
            </a:endParaRPr>
          </a:p>
        </p:txBody>
      </p:sp>
      <p:sp>
        <p:nvSpPr>
          <p:cNvPr id="8" name="TextBox 7"/>
          <p:cNvSpPr txBox="1"/>
          <p:nvPr/>
        </p:nvSpPr>
        <p:spPr>
          <a:xfrm>
            <a:off x="9692762" y="4578807"/>
            <a:ext cx="494046"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a:t>
            </a:r>
            <a:endParaRPr lang="zh-CN" altLang="en-US" sz="2400" b="1" kern="100" dirty="0">
              <a:solidFill>
                <a:srgbClr val="FF0000"/>
              </a:solidFill>
              <a:latin typeface="Times New Roman"/>
              <a:cs typeface="Times New Roman"/>
            </a:endParaRPr>
          </a:p>
        </p:txBody>
      </p:sp>
      <p:sp>
        <p:nvSpPr>
          <p:cNvPr id="9" name="TextBox 8"/>
          <p:cNvSpPr txBox="1"/>
          <p:nvPr/>
        </p:nvSpPr>
        <p:spPr>
          <a:xfrm>
            <a:off x="6925394" y="5112480"/>
            <a:ext cx="494046" cy="461665"/>
          </a:xfrm>
          <a:prstGeom prst="rect">
            <a:avLst/>
          </a:prstGeom>
          <a:noFill/>
        </p:spPr>
        <p:txBody>
          <a:bodyPr wrap="none" rtlCol="0">
            <a:spAutoFit/>
          </a:bodyPr>
          <a:lstStyle/>
          <a:p>
            <a:r>
              <a:rPr lang="zh-CN" altLang="zh-CN" sz="2400" b="1" kern="100" dirty="0">
                <a:solidFill>
                  <a:srgbClr val="FF0000"/>
                </a:solidFill>
                <a:latin typeface="+mn-ea"/>
                <a:cs typeface="Times New Roman"/>
              </a:rPr>
              <a:t>√</a:t>
            </a:r>
            <a:endParaRPr lang="zh-CN" altLang="en-US" sz="2400" b="1" kern="100" dirty="0">
              <a:solidFill>
                <a:srgbClr val="FF0000"/>
              </a:solidFill>
              <a:latin typeface="+mn-ea"/>
              <a:cs typeface="Times New Roman"/>
            </a:endParaRPr>
          </a:p>
        </p:txBody>
      </p:sp>
    </p:spTree>
    <p:extLst>
      <p:ext uri="{BB962C8B-B14F-4D97-AF65-F5344CB8AC3E}">
        <p14:creationId xmlns:p14="http://schemas.microsoft.com/office/powerpoint/2010/main" val="2682767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linds(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linds(horizontal)">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7" grpId="0"/>
      <p:bldP spid="8"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191451" y="998726"/>
            <a:ext cx="11763767"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ea typeface="黑体"/>
                <a:cs typeface="Times New Roman"/>
              </a:rPr>
              <a:t>连一连：</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依法参与选举，遵守宪法和法律</a:t>
            </a:r>
            <a:r>
              <a:rPr lang="en-US" altLang="zh-CN" sz="2400" b="1" kern="100" dirty="0">
                <a:latin typeface="Times New Roman"/>
                <a:cs typeface="Courier New"/>
              </a:rPr>
              <a:t>	</a:t>
            </a:r>
            <a:r>
              <a:rPr lang="en-US" altLang="zh-CN" sz="2400" b="1" kern="100" dirty="0" smtClean="0">
                <a:latin typeface="Times New Roman"/>
                <a:cs typeface="Courier New"/>
              </a:rPr>
              <a:t>           A</a:t>
            </a:r>
            <a:r>
              <a:rPr lang="en-US" altLang="zh-CN" sz="2400" b="1" kern="100" dirty="0">
                <a:latin typeface="Times New Roman"/>
                <a:cs typeface="Courier New"/>
              </a:rPr>
              <a:t>.</a:t>
            </a:r>
            <a:r>
              <a:rPr lang="zh-CN" altLang="zh-CN" sz="2400" b="1" kern="100" dirty="0">
                <a:latin typeface="Times New Roman"/>
                <a:cs typeface="Times New Roman"/>
              </a:rPr>
              <a:t>参与社会公共管理活动</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监督政府工作，参与决策完善</a:t>
            </a:r>
            <a:r>
              <a:rPr lang="en-US" altLang="zh-CN" sz="2400" b="1" kern="100" dirty="0">
                <a:latin typeface="Times New Roman"/>
                <a:cs typeface="Courier New"/>
              </a:rPr>
              <a:t>	</a:t>
            </a:r>
            <a:r>
              <a:rPr lang="en-US" altLang="zh-CN" sz="2400" b="1" kern="100" dirty="0" smtClean="0">
                <a:latin typeface="Times New Roman"/>
                <a:cs typeface="Courier New"/>
              </a:rPr>
              <a:t>           B</a:t>
            </a:r>
            <a:r>
              <a:rPr lang="en-US" altLang="zh-CN" sz="2400" b="1" kern="100" dirty="0">
                <a:latin typeface="Times New Roman"/>
                <a:cs typeface="Courier New"/>
              </a:rPr>
              <a:t>.</a:t>
            </a:r>
            <a:r>
              <a:rPr lang="zh-CN" altLang="zh-CN" sz="2400" b="1" kern="100" dirty="0">
                <a:latin typeface="Times New Roman"/>
                <a:cs typeface="Times New Roman"/>
              </a:rPr>
              <a:t>行使政治权利，履行政治义务</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(3)</a:t>
            </a:r>
            <a:r>
              <a:rPr lang="zh-CN" altLang="zh-CN" sz="2400" b="1" kern="100" dirty="0">
                <a:latin typeface="Times New Roman"/>
                <a:cs typeface="Times New Roman"/>
              </a:rPr>
              <a:t>当好人大代表，行使国家权力</a:t>
            </a:r>
            <a:r>
              <a:rPr lang="en-US" altLang="zh-CN" sz="2400" b="1" kern="100" dirty="0">
                <a:latin typeface="Times New Roman"/>
                <a:cs typeface="Courier New"/>
              </a:rPr>
              <a:t>	</a:t>
            </a:r>
            <a:r>
              <a:rPr lang="en-US" altLang="zh-CN" sz="2400" b="1" kern="100" dirty="0" smtClean="0">
                <a:latin typeface="Times New Roman"/>
                <a:cs typeface="Courier New"/>
              </a:rPr>
              <a:t>           C</a:t>
            </a:r>
            <a:r>
              <a:rPr lang="en-US" altLang="zh-CN" sz="2400" b="1" kern="100" dirty="0">
                <a:latin typeface="Times New Roman"/>
                <a:cs typeface="Courier New"/>
              </a:rPr>
              <a:t>.</a:t>
            </a:r>
            <a:r>
              <a:rPr lang="zh-CN" altLang="zh-CN" sz="2400" b="1" kern="100" dirty="0">
                <a:latin typeface="Times New Roman"/>
                <a:cs typeface="Times New Roman"/>
              </a:rPr>
              <a:t>关注我国在国际社会中的地位和作用</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(4)</a:t>
            </a:r>
            <a:r>
              <a:rPr lang="zh-CN" altLang="zh-CN" sz="2400" b="1" kern="100" dirty="0">
                <a:latin typeface="Times New Roman"/>
                <a:cs typeface="Times New Roman"/>
              </a:rPr>
              <a:t>家事国事天下事，事事关心　　</a:t>
            </a:r>
            <a:r>
              <a:rPr lang="en-US" altLang="zh-CN" sz="2400" b="1" kern="100" dirty="0">
                <a:latin typeface="Times New Roman"/>
                <a:cs typeface="Courier New"/>
              </a:rPr>
              <a:t>	</a:t>
            </a:r>
            <a:r>
              <a:rPr lang="en-US" altLang="zh-CN" sz="2400" b="1" kern="100" dirty="0" smtClean="0">
                <a:latin typeface="Times New Roman"/>
                <a:cs typeface="Courier New"/>
              </a:rPr>
              <a:t>           D</a:t>
            </a:r>
            <a:r>
              <a:rPr lang="en-US" altLang="zh-CN" sz="2400" b="1" kern="100" dirty="0">
                <a:latin typeface="Times New Roman"/>
                <a:cs typeface="Courier New"/>
              </a:rPr>
              <a:t>.</a:t>
            </a:r>
            <a:r>
              <a:rPr lang="zh-CN" altLang="zh-CN" sz="2400" b="1" kern="100" dirty="0">
                <a:latin typeface="Times New Roman"/>
                <a:cs typeface="Times New Roman"/>
              </a:rPr>
              <a:t>参与社会主义民主政治建</a:t>
            </a:r>
            <a:r>
              <a:rPr lang="zh-CN" altLang="zh-CN" sz="2400" b="1" kern="100" dirty="0" smtClean="0">
                <a:latin typeface="Times New Roman"/>
                <a:cs typeface="Times New Roman"/>
              </a:rPr>
              <a:t>设</a:t>
            </a:r>
            <a:r>
              <a:rPr lang="en-US" altLang="zh-CN" sz="2400" b="1" kern="100" dirty="0" smtClean="0">
                <a:latin typeface="Times New Roman"/>
                <a:cs typeface="Times New Roman"/>
              </a:rPr>
              <a:t> </a:t>
            </a:r>
            <a:endParaRPr lang="zh-CN" altLang="zh-CN" sz="1050" kern="100" dirty="0">
              <a:effectLst/>
              <a:latin typeface="宋体"/>
              <a:cs typeface="Courier New"/>
            </a:endParaRPr>
          </a:p>
        </p:txBody>
      </p:sp>
      <p:cxnSp>
        <p:nvCxnSpPr>
          <p:cNvPr id="7" name="直接连接符 6"/>
          <p:cNvCxnSpPr/>
          <p:nvPr/>
        </p:nvCxnSpPr>
        <p:spPr>
          <a:xfrm>
            <a:off x="5231904" y="1916832"/>
            <a:ext cx="1296144" cy="57606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4943872" y="1916832"/>
            <a:ext cx="1584176" cy="57606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4943872" y="2996952"/>
            <a:ext cx="1584176" cy="504056"/>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4655840" y="3068960"/>
            <a:ext cx="1872208" cy="504056"/>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44467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linds(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合作探究篇"/>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5723" y="692696"/>
            <a:ext cx="11420291" cy="459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1"/>
          <p:cNvSpPr>
            <a:spLocks noChangeArrowheads="1"/>
          </p:cNvSpPr>
          <p:nvPr/>
        </p:nvSpPr>
        <p:spPr bwMode="auto">
          <a:xfrm>
            <a:off x="3647728" y="1257759"/>
            <a:ext cx="72320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30780" algn="l"/>
              </a:tabLst>
            </a:pPr>
            <a:r>
              <a:rPr lang="en-US" altLang="zh-CN" sz="2400" b="1" kern="100" dirty="0">
                <a:latin typeface="宋体"/>
                <a:cs typeface="Times New Roman"/>
              </a:rPr>
              <a:t>“</a:t>
            </a:r>
            <a:r>
              <a:rPr lang="zh-CN" altLang="zh-CN" sz="2400" b="1" kern="100" dirty="0">
                <a:latin typeface="Times New Roman"/>
                <a:ea typeface="黑体"/>
                <a:cs typeface="Times New Roman"/>
              </a:rPr>
              <a:t>天下兴亡，匹夫有责</a:t>
            </a:r>
            <a:r>
              <a:rPr lang="en-US" altLang="zh-CN" sz="2400" b="1" kern="100" dirty="0">
                <a:latin typeface="宋体"/>
                <a:cs typeface="Times New Roman"/>
              </a:rPr>
              <a:t>”</a:t>
            </a:r>
            <a:r>
              <a:rPr lang="zh-CN" altLang="zh-CN" sz="2400" b="1" kern="100" dirty="0">
                <a:latin typeface="Times New Roman"/>
                <a:ea typeface="黑体"/>
                <a:cs typeface="Times New Roman"/>
              </a:rPr>
              <a:t>与我们青年学生有无关</a:t>
            </a:r>
            <a:r>
              <a:rPr lang="zh-CN" altLang="zh-CN" sz="2400" b="1" kern="100" dirty="0" smtClean="0">
                <a:latin typeface="Times New Roman"/>
                <a:ea typeface="黑体"/>
                <a:cs typeface="Times New Roman"/>
              </a:rPr>
              <a:t>系</a:t>
            </a:r>
            <a:r>
              <a:rPr lang="en-US" altLang="zh-CN" sz="2400" b="1" kern="100" dirty="0" smtClean="0">
                <a:latin typeface="Times New Roman"/>
                <a:ea typeface="黑体"/>
                <a:cs typeface="Times New Roman"/>
              </a:rPr>
              <a:t> </a:t>
            </a:r>
            <a:endParaRPr lang="zh-CN" altLang="zh-CN" sz="1050" kern="100" dirty="0">
              <a:effectLst/>
              <a:latin typeface="宋体"/>
              <a:cs typeface="Courier New"/>
            </a:endParaRPr>
          </a:p>
        </p:txBody>
      </p:sp>
      <p:pic>
        <p:nvPicPr>
          <p:cNvPr id="1026" name="Picture 2" descr="议题一"/>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207568" y="1384930"/>
            <a:ext cx="1193611" cy="421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1"/>
          <p:cNvSpPr>
            <a:spLocks noChangeArrowheads="1"/>
          </p:cNvSpPr>
          <p:nvPr/>
        </p:nvSpPr>
        <p:spPr bwMode="auto">
          <a:xfrm>
            <a:off x="358850" y="2276872"/>
            <a:ext cx="8196315"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indent="720000" algn="just">
              <a:lnSpc>
                <a:spcPct val="150000"/>
              </a:lnSpc>
              <a:spcAft>
                <a:spcPts val="0"/>
              </a:spcAft>
              <a:tabLst>
                <a:tab pos="2400300" algn="l"/>
              </a:tabLst>
            </a:pPr>
            <a:r>
              <a:rPr lang="en-US" altLang="zh-CN" sz="2400" b="1" kern="100" dirty="0">
                <a:latin typeface="宋体"/>
                <a:cs typeface="Times New Roman"/>
              </a:rPr>
              <a:t>“</a:t>
            </a:r>
            <a:r>
              <a:rPr lang="zh-CN" altLang="zh-CN" sz="2400" b="1" kern="100" dirty="0">
                <a:latin typeface="Times New Roman"/>
                <a:ea typeface="楷体_GB2312"/>
                <a:cs typeface="Times New Roman"/>
              </a:rPr>
              <a:t>天下兴亡，</a:t>
            </a:r>
            <a:r>
              <a:rPr lang="zh-CN" altLang="zh-CN" sz="2400" b="1" kern="100" dirty="0">
                <a:latin typeface="宋体"/>
                <a:ea typeface="楷体_GB2312"/>
                <a:cs typeface="Times New Roman"/>
              </a:rPr>
              <a:t>匹夫有责”是由顾炎武在《日知录·正始》中提出的概念，该书背景是清军入关。而八字成文的语型则出自梁启超。意为天下大事的兴盛、灭亡，每一个老百姓都有义不容辞的责任</a:t>
            </a:r>
            <a:r>
              <a:rPr lang="zh-CN" altLang="zh-CN" sz="2400" b="1" kern="100" dirty="0" smtClean="0">
                <a:latin typeface="宋体"/>
                <a:ea typeface="楷体_GB2312"/>
                <a:cs typeface="Times New Roman"/>
              </a:rPr>
              <a:t>。</a:t>
            </a:r>
            <a:r>
              <a:rPr lang="en-US" altLang="zh-CN" sz="2400" b="1" kern="100" dirty="0" smtClean="0">
                <a:latin typeface="宋体"/>
                <a:ea typeface="楷体_GB2312"/>
                <a:cs typeface="Times New Roman"/>
              </a:rPr>
              <a:t> </a:t>
            </a:r>
            <a:endParaRPr lang="zh-CN" altLang="zh-CN" sz="1050" kern="100" dirty="0">
              <a:effectLst/>
              <a:latin typeface="宋体"/>
              <a:cs typeface="Courier New"/>
            </a:endParaRPr>
          </a:p>
        </p:txBody>
      </p:sp>
      <p:pic>
        <p:nvPicPr>
          <p:cNvPr id="2050" name="Picture 2" descr="Z7"/>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211082" y="2492896"/>
            <a:ext cx="2235823" cy="1642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8810613" y="4149080"/>
            <a:ext cx="3046027" cy="576248"/>
          </a:xfrm>
          <a:prstGeom prst="rect">
            <a:avLst/>
          </a:prstGeom>
          <a:noFill/>
        </p:spPr>
        <p:txBody>
          <a:bodyPr wrap="none" rtlCol="0">
            <a:spAutoFit/>
          </a:bodyPr>
          <a:lstStyle/>
          <a:p>
            <a:pPr algn="ctr">
              <a:lnSpc>
                <a:spcPct val="150000"/>
              </a:lnSpc>
              <a:spcAft>
                <a:spcPts val="0"/>
              </a:spcAft>
              <a:tabLst>
                <a:tab pos="2400300" algn="l"/>
              </a:tabLst>
            </a:pPr>
            <a:r>
              <a:rPr lang="zh-CN" altLang="zh-CN" sz="2400" b="1" kern="100" dirty="0">
                <a:latin typeface="Times New Roman"/>
                <a:cs typeface="Times New Roman"/>
              </a:rPr>
              <a:t>天下兴亡，匹夫</a:t>
            </a:r>
            <a:r>
              <a:rPr lang="zh-CN" altLang="zh-CN" sz="2400" b="1" kern="100">
                <a:latin typeface="Times New Roman"/>
                <a:cs typeface="Times New Roman"/>
              </a:rPr>
              <a:t>有</a:t>
            </a:r>
            <a:r>
              <a:rPr lang="zh-CN" altLang="zh-CN" sz="2400" b="1" kern="100" smtClean="0">
                <a:latin typeface="Times New Roman"/>
                <a:cs typeface="Times New Roman"/>
              </a:rPr>
              <a:t>责</a:t>
            </a:r>
            <a:r>
              <a:rPr lang="en-US" altLang="zh-CN" sz="2400" b="1" kern="100" dirty="0" smtClean="0">
                <a:solidFill>
                  <a:srgbClr val="FF0000"/>
                </a:solidFill>
                <a:latin typeface="Times New Roman"/>
                <a:cs typeface="Times New Roman"/>
              </a:rPr>
              <a:t> </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201729468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764704"/>
            <a:ext cx="11647294"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问题探究</a:t>
            </a:r>
            <a:r>
              <a:rPr lang="en-US" altLang="zh-CN" sz="2400" b="1" kern="100" dirty="0">
                <a:latin typeface="Times New Roman"/>
                <a:ea typeface="黑体"/>
                <a:cs typeface="Courier New"/>
              </a:rPr>
              <a:t>]</a:t>
            </a:r>
            <a:endParaRPr lang="zh-CN" altLang="zh-CN" sz="1050" kern="100" dirty="0">
              <a:latin typeface="宋体"/>
              <a:cs typeface="Courier New"/>
            </a:endParaRPr>
          </a:p>
          <a:p>
            <a:pPr marL="360000" algn="just">
              <a:lnSpc>
                <a:spcPct val="150000"/>
              </a:lnSpc>
              <a:spcAft>
                <a:spcPts val="0"/>
              </a:spcAft>
              <a:tabLst>
                <a:tab pos="2400300" algn="l"/>
              </a:tabLst>
            </a:pPr>
            <a:r>
              <a:rPr lang="en-US" altLang="zh-CN" sz="2400" b="1" kern="100" dirty="0">
                <a:latin typeface="宋体"/>
                <a:cs typeface="Times New Roman"/>
              </a:rPr>
              <a:t>“</a:t>
            </a:r>
            <a:r>
              <a:rPr lang="zh-CN" altLang="zh-CN" sz="2400" b="1" kern="100" dirty="0">
                <a:latin typeface="Times New Roman"/>
                <a:cs typeface="Times New Roman"/>
              </a:rPr>
              <a:t>天下兴亡，匹夫有责</a:t>
            </a:r>
            <a:r>
              <a:rPr lang="en-US" altLang="zh-CN" sz="2400" b="1" kern="100" dirty="0">
                <a:latin typeface="宋体"/>
                <a:cs typeface="Times New Roman"/>
              </a:rPr>
              <a:t>”</a:t>
            </a:r>
            <a:r>
              <a:rPr lang="zh-CN" altLang="zh-CN" sz="2400" b="1" kern="100" dirty="0">
                <a:latin typeface="Times New Roman"/>
                <a:cs typeface="Times New Roman"/>
              </a:rPr>
              <a:t>对我们参与政治生活有什么启示？</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公共参与水平</a:t>
            </a:r>
            <a:r>
              <a:rPr lang="en-US" altLang="zh-CN" sz="2400" b="1" kern="100" dirty="0">
                <a:latin typeface="Times New Roman"/>
                <a:ea typeface="楷体_GB2312"/>
                <a:cs typeface="Courier New"/>
              </a:rPr>
              <a:t>2)</a:t>
            </a:r>
            <a:endParaRPr lang="zh-CN" altLang="zh-CN" sz="1050" kern="100" dirty="0">
              <a:latin typeface="宋体"/>
              <a:cs typeface="Courier New"/>
            </a:endParaRPr>
          </a:p>
          <a:p>
            <a:pPr marL="360000"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提示：</a:t>
            </a:r>
            <a:r>
              <a:rPr lang="zh-CN" altLang="zh-CN" sz="2400" b="1" kern="100" dirty="0">
                <a:solidFill>
                  <a:srgbClr val="0000FF"/>
                </a:solidFill>
                <a:latin typeface="Times New Roman"/>
                <a:ea typeface="仿宋_GB2312"/>
                <a:cs typeface="Times New Roman"/>
              </a:rPr>
              <a:t>在当代激烈的国际竞争中，我国面临着难得的发展机遇和前所未有的挑战。</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身在校园，心系天下</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是我们青年学生的高尚情怀。我们应当关心祖国的前途和命运，关注我国在国际社会中的地位和作用，自觉维护我国的国家利益。</a:t>
            </a:r>
            <a:endParaRPr lang="zh-CN" altLang="zh-CN" sz="1050" kern="100" dirty="0">
              <a:solidFill>
                <a:srgbClr val="0000FF"/>
              </a:solidFill>
              <a:effectLst/>
              <a:latin typeface="宋体"/>
              <a:cs typeface="Courier New"/>
            </a:endParaRPr>
          </a:p>
        </p:txBody>
      </p:sp>
    </p:spTree>
    <p:extLst>
      <p:ext uri="{BB962C8B-B14F-4D97-AF65-F5344CB8AC3E}">
        <p14:creationId xmlns:p14="http://schemas.microsoft.com/office/powerpoint/2010/main" val="1602325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blinds(horizontal)">
                                      <p:cBhvr>
                                        <p:cTn id="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836712"/>
            <a:ext cx="11647294" cy="3883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名师点拨</a:t>
            </a:r>
            <a:r>
              <a:rPr lang="en-US" altLang="zh-CN" sz="2400" b="1" kern="100" dirty="0">
                <a:latin typeface="Times New Roman"/>
                <a:ea typeface="黑体"/>
                <a:cs typeface="Courier New"/>
              </a:rPr>
              <a:t>]</a:t>
            </a:r>
            <a:endParaRPr lang="zh-CN" altLang="zh-CN" sz="1050" kern="100" dirty="0">
              <a:latin typeface="宋体"/>
              <a:cs typeface="Courier New"/>
            </a:endParaRPr>
          </a:p>
          <a:p>
            <a:pPr algn="just">
              <a:lnSpc>
                <a:spcPct val="150000"/>
              </a:lnSpc>
              <a:spcAft>
                <a:spcPts val="0"/>
              </a:spcAft>
              <a:tabLst>
                <a:tab pos="2400300" algn="l"/>
              </a:tabLst>
            </a:pPr>
            <a:r>
              <a:rPr lang="en-US" altLang="zh-CN" sz="2400" b="1" kern="100" dirty="0">
                <a:latin typeface="Times New Roman"/>
                <a:ea typeface="黑体"/>
                <a:cs typeface="Courier New"/>
              </a:rPr>
              <a:t>1</a:t>
            </a:r>
            <a:r>
              <a:rPr lang="en-US" altLang="zh-CN" sz="2400" b="1" kern="100" dirty="0">
                <a:latin typeface="Times New Roman"/>
                <a:cs typeface="Courier New"/>
              </a:rPr>
              <a:t>.</a:t>
            </a:r>
            <a:r>
              <a:rPr lang="zh-CN" altLang="zh-CN" sz="2400" b="1" kern="100" dirty="0">
                <a:latin typeface="Times New Roman"/>
                <a:ea typeface="黑体"/>
                <a:cs typeface="Times New Roman"/>
              </a:rPr>
              <a:t>社会主义民主政治建设</a:t>
            </a:r>
            <a:endParaRPr lang="zh-CN" altLang="zh-CN" sz="1050" kern="100" dirty="0">
              <a:latin typeface="宋体"/>
              <a:cs typeface="Courier New"/>
            </a:endParaRPr>
          </a:p>
          <a:p>
            <a:pPr marL="252000" algn="just">
              <a:lnSpc>
                <a:spcPct val="150000"/>
              </a:lnSpc>
              <a:spcAft>
                <a:spcPts val="0"/>
              </a:spcAft>
              <a:tabLst>
                <a:tab pos="2400300" algn="l"/>
              </a:tabLst>
            </a:pPr>
            <a:r>
              <a:rPr lang="zh-CN" altLang="zh-CN" sz="2400" b="1" kern="100" dirty="0">
                <a:latin typeface="Times New Roman"/>
                <a:cs typeface="Times New Roman"/>
              </a:rPr>
              <a:t>发展社会主义民主政治，是社会主义现代化建设的重要目标。为了实现这一目标，必须坚持党的领导、人民当家作主和依法治国的有机统一。在三者关系中，党的领导是人民当家作主和依法治国的根本保证，人民当家作主是社会主义民主政治的本质要求，依法治国是党领导人民治理国家的基本方略。中国共产党是中国特色社会主义事业的领导核心。</a:t>
            </a:r>
            <a:endParaRPr lang="zh-CN" altLang="zh-CN" sz="1050" kern="100" dirty="0">
              <a:effectLst/>
              <a:latin typeface="宋体"/>
              <a:cs typeface="Courier New"/>
            </a:endParaRPr>
          </a:p>
        </p:txBody>
      </p:sp>
    </p:spTree>
    <p:extLst>
      <p:ext uri="{BB962C8B-B14F-4D97-AF65-F5344CB8AC3E}">
        <p14:creationId xmlns:p14="http://schemas.microsoft.com/office/powerpoint/2010/main" val="160232513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692696"/>
            <a:ext cx="11647294" cy="576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700655" algn="l"/>
              </a:tabLst>
            </a:pPr>
            <a:r>
              <a:rPr lang="en-US" altLang="zh-CN" sz="2400" b="1" kern="100">
                <a:latin typeface="Times New Roman"/>
                <a:ea typeface="黑体"/>
              </a:rPr>
              <a:t>2</a:t>
            </a:r>
            <a:r>
              <a:rPr lang="en-US" altLang="zh-CN" sz="2400" b="1" kern="100">
                <a:latin typeface="Times New Roman"/>
              </a:rPr>
              <a:t>.</a:t>
            </a:r>
            <a:r>
              <a:rPr lang="zh-CN" altLang="zh-CN" sz="2400" b="1" kern="100" dirty="0">
                <a:latin typeface="Times New Roman"/>
                <a:ea typeface="黑体"/>
                <a:cs typeface="Times New Roman"/>
              </a:rPr>
              <a:t>区分政治生活的主要内容、基本内容</a:t>
            </a:r>
            <a:endParaRPr lang="zh-CN" altLang="zh-CN" sz="1050" kern="100" dirty="0">
              <a:latin typeface="宋体"/>
              <a:cs typeface="Courier New"/>
            </a:endParaRPr>
          </a:p>
        </p:txBody>
      </p:sp>
      <p:graphicFrame>
        <p:nvGraphicFramePr>
          <p:cNvPr id="2" name="表格 1"/>
          <p:cNvGraphicFramePr>
            <a:graphicFrameLocks noGrp="1"/>
          </p:cNvGraphicFramePr>
          <p:nvPr>
            <p:extLst>
              <p:ext uri="{D42A27DB-BD31-4B8C-83A1-F6EECF244321}">
                <p14:modId xmlns:p14="http://schemas.microsoft.com/office/powerpoint/2010/main" val="4080196121"/>
              </p:ext>
            </p:extLst>
          </p:nvPr>
        </p:nvGraphicFramePr>
        <p:xfrm>
          <a:off x="623392" y="1412776"/>
          <a:ext cx="11161240" cy="3040344"/>
        </p:xfrm>
        <a:graphic>
          <a:graphicData uri="http://schemas.openxmlformats.org/drawingml/2006/table">
            <a:tbl>
              <a:tblPr/>
              <a:tblGrid>
                <a:gridCol w="2304256"/>
                <a:gridCol w="8856984"/>
              </a:tblGrid>
              <a:tr h="640071">
                <a:tc rowSpan="4">
                  <a:txBody>
                    <a:bodyPr/>
                    <a:lstStyle/>
                    <a:p>
                      <a:pPr algn="ctr">
                        <a:lnSpc>
                          <a:spcPct val="150000"/>
                        </a:lnSpc>
                        <a:spcAft>
                          <a:spcPts val="0"/>
                        </a:spcAft>
                        <a:tabLst>
                          <a:tab pos="2400300" algn="l"/>
                        </a:tabLst>
                      </a:pPr>
                      <a:r>
                        <a:rPr lang="zh-CN" sz="2100" b="1" kern="100">
                          <a:effectLst/>
                          <a:latin typeface="Times New Roman"/>
                          <a:cs typeface="Times New Roman"/>
                        </a:rPr>
                        <a:t>主要内容</a:t>
                      </a:r>
                      <a:endParaRPr lang="zh-CN" sz="900" kern="100">
                        <a:effectLst/>
                        <a:latin typeface="宋体"/>
                        <a:cs typeface="Courier New"/>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00300" algn="l"/>
                        </a:tabLst>
                      </a:pPr>
                      <a:r>
                        <a:rPr lang="zh-CN" sz="2100" b="1" kern="100">
                          <a:effectLst/>
                          <a:latin typeface="Times New Roman"/>
                          <a:cs typeface="Times New Roman"/>
                        </a:rPr>
                        <a:t>依法行使政治权利，履行政治义务</a:t>
                      </a:r>
                      <a:endParaRPr lang="zh-CN" sz="900" kern="100">
                        <a:effectLst/>
                        <a:latin typeface="宋体"/>
                        <a:cs typeface="Courier New"/>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0036">
                <a:tc vMerge="1">
                  <a:txBody>
                    <a:bodyPr/>
                    <a:lstStyle/>
                    <a:p>
                      <a:endParaRPr lang="zh-CN" altLang="en-US"/>
                    </a:p>
                  </a:txBody>
                  <a:tcPr/>
                </a:tc>
                <a:tc>
                  <a:txBody>
                    <a:bodyPr/>
                    <a:lstStyle/>
                    <a:p>
                      <a:pPr algn="ctr">
                        <a:lnSpc>
                          <a:spcPct val="150000"/>
                        </a:lnSpc>
                        <a:spcAft>
                          <a:spcPts val="0"/>
                        </a:spcAft>
                        <a:tabLst>
                          <a:tab pos="2400300" algn="l"/>
                        </a:tabLst>
                      </a:pPr>
                      <a:r>
                        <a:rPr lang="zh-CN" sz="2100" b="1" kern="100">
                          <a:effectLst/>
                          <a:latin typeface="Times New Roman"/>
                          <a:cs typeface="Times New Roman"/>
                        </a:rPr>
                        <a:t>参与社会公共管理活动</a:t>
                      </a:r>
                      <a:endParaRPr lang="zh-CN" sz="900" kern="100">
                        <a:effectLst/>
                        <a:latin typeface="宋体"/>
                        <a:cs typeface="Courier New"/>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0071">
                <a:tc vMerge="1">
                  <a:txBody>
                    <a:bodyPr/>
                    <a:lstStyle/>
                    <a:p>
                      <a:endParaRPr lang="zh-CN" altLang="en-US"/>
                    </a:p>
                  </a:txBody>
                  <a:tcPr/>
                </a:tc>
                <a:tc>
                  <a:txBody>
                    <a:bodyPr/>
                    <a:lstStyle/>
                    <a:p>
                      <a:pPr algn="ctr">
                        <a:lnSpc>
                          <a:spcPct val="150000"/>
                        </a:lnSpc>
                        <a:spcAft>
                          <a:spcPts val="0"/>
                        </a:spcAft>
                        <a:tabLst>
                          <a:tab pos="2400300" algn="l"/>
                        </a:tabLst>
                      </a:pPr>
                      <a:r>
                        <a:rPr lang="zh-CN" sz="2100" b="1" kern="100">
                          <a:effectLst/>
                          <a:latin typeface="Times New Roman"/>
                          <a:cs typeface="Times New Roman"/>
                        </a:rPr>
                        <a:t>参与社会主义民主政治建设</a:t>
                      </a:r>
                      <a:endParaRPr lang="zh-CN" sz="900" kern="100">
                        <a:effectLst/>
                        <a:latin typeface="宋体"/>
                        <a:cs typeface="Courier New"/>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0071">
                <a:tc vMerge="1">
                  <a:txBody>
                    <a:bodyPr/>
                    <a:lstStyle/>
                    <a:p>
                      <a:endParaRPr lang="zh-CN" altLang="en-US"/>
                    </a:p>
                  </a:txBody>
                  <a:tcPr/>
                </a:tc>
                <a:tc>
                  <a:txBody>
                    <a:bodyPr/>
                    <a:lstStyle/>
                    <a:p>
                      <a:pPr algn="ctr">
                        <a:lnSpc>
                          <a:spcPct val="150000"/>
                        </a:lnSpc>
                        <a:spcAft>
                          <a:spcPts val="0"/>
                        </a:spcAft>
                        <a:tabLst>
                          <a:tab pos="2400300" algn="l"/>
                        </a:tabLst>
                      </a:pPr>
                      <a:r>
                        <a:rPr lang="zh-CN" sz="2100" b="1" kern="100">
                          <a:effectLst/>
                          <a:latin typeface="Times New Roman"/>
                          <a:cs typeface="Times New Roman"/>
                        </a:rPr>
                        <a:t>关注我国在国际社会中的地位和作用</a:t>
                      </a:r>
                      <a:endParaRPr lang="zh-CN" sz="900" kern="100">
                        <a:effectLst/>
                        <a:latin typeface="宋体"/>
                        <a:cs typeface="Courier New"/>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0071">
                <a:tc>
                  <a:txBody>
                    <a:bodyPr/>
                    <a:lstStyle/>
                    <a:p>
                      <a:pPr algn="ctr">
                        <a:lnSpc>
                          <a:spcPct val="150000"/>
                        </a:lnSpc>
                        <a:spcAft>
                          <a:spcPts val="0"/>
                        </a:spcAft>
                        <a:tabLst>
                          <a:tab pos="2400300" algn="l"/>
                        </a:tabLst>
                      </a:pPr>
                      <a:r>
                        <a:rPr lang="zh-CN" sz="2100" b="1" kern="100">
                          <a:effectLst/>
                          <a:latin typeface="Times New Roman"/>
                          <a:cs typeface="Times New Roman"/>
                        </a:rPr>
                        <a:t>基本内容</a:t>
                      </a:r>
                      <a:endParaRPr lang="zh-CN" sz="900" kern="100">
                        <a:effectLst/>
                        <a:latin typeface="宋体"/>
                        <a:cs typeface="Courier New"/>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00300" algn="l"/>
                        </a:tabLst>
                      </a:pPr>
                      <a:r>
                        <a:rPr lang="zh-CN" sz="2100" b="1" kern="100" dirty="0">
                          <a:effectLst/>
                          <a:latin typeface="Times New Roman"/>
                          <a:cs typeface="Times New Roman"/>
                        </a:rPr>
                        <a:t>依法行使政治权利，履行政治义务</a:t>
                      </a:r>
                      <a:endParaRPr lang="zh-CN" sz="900" kern="100" dirty="0">
                        <a:effectLst/>
                        <a:latin typeface="宋体"/>
                        <a:cs typeface="Courier New"/>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矩形 1"/>
          <p:cNvSpPr>
            <a:spLocks noChangeArrowheads="1"/>
          </p:cNvSpPr>
          <p:nvPr/>
        </p:nvSpPr>
        <p:spPr bwMode="auto">
          <a:xfrm>
            <a:off x="249687" y="4619490"/>
            <a:ext cx="11647294" cy="1113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a:latin typeface="Times New Roman"/>
                <a:ea typeface="黑体"/>
                <a:cs typeface="Courier New"/>
              </a:rPr>
              <a:t>[</a:t>
            </a:r>
            <a:r>
              <a:rPr lang="zh-CN" altLang="zh-CN" sz="2400" b="1" kern="100" dirty="0">
                <a:latin typeface="Times New Roman"/>
                <a:ea typeface="黑体"/>
                <a:cs typeface="Times New Roman"/>
              </a:rPr>
              <a:t>评价情景</a:t>
            </a: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　</a:t>
            </a:r>
            <a:r>
              <a:rPr lang="zh-CN" altLang="zh-CN" sz="2400" b="1" kern="100" dirty="0">
                <a:latin typeface="Times New Roman"/>
                <a:ea typeface="楷体_GB2312"/>
                <a:cs typeface="Times New Roman"/>
              </a:rPr>
              <a:t>此知识点可结合公民的政治参与，考查学生的公共参与素养，考查频率较低。</a:t>
            </a:r>
            <a:endParaRPr lang="zh-CN" altLang="zh-CN" sz="1050" kern="100" dirty="0">
              <a:effectLst/>
              <a:latin typeface="宋体"/>
              <a:cs typeface="Courier New"/>
            </a:endParaRPr>
          </a:p>
        </p:txBody>
      </p:sp>
    </p:spTree>
    <p:extLst>
      <p:ext uri="{BB962C8B-B14F-4D97-AF65-F5344CB8AC3E}">
        <p14:creationId xmlns:p14="http://schemas.microsoft.com/office/powerpoint/2010/main" val="16023251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D:\共享\政治2017\考向一.tif"/>
          <p:cNvPicPr>
            <a:picLocks noChangeAspect="1" noChangeArrowheads="1"/>
          </p:cNvPicPr>
          <p:nvPr/>
        </p:nvPicPr>
        <p:blipFill>
          <a:blip r:embed="rId2" r:link="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2162" y="777577"/>
            <a:ext cx="6414555" cy="53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1"/>
          <p:cNvSpPr>
            <a:spLocks noChangeArrowheads="1"/>
          </p:cNvSpPr>
          <p:nvPr/>
        </p:nvSpPr>
        <p:spPr bwMode="auto">
          <a:xfrm>
            <a:off x="1821487" y="692696"/>
            <a:ext cx="4490537"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30780" algn="l"/>
              </a:tabLst>
            </a:pPr>
            <a:r>
              <a:rPr lang="zh-CN" altLang="zh-CN" sz="2400" b="1" kern="100">
                <a:latin typeface="Times New Roman"/>
                <a:ea typeface="黑体"/>
                <a:cs typeface="Times New Roman"/>
              </a:rPr>
              <a:t>当代中国公民的政治生活</a:t>
            </a:r>
            <a:endParaRPr lang="zh-CN" altLang="zh-CN" sz="1050" kern="100" dirty="0">
              <a:effectLst/>
              <a:latin typeface="宋体"/>
              <a:cs typeface="Courier New"/>
            </a:endParaRPr>
          </a:p>
        </p:txBody>
      </p:sp>
      <p:sp>
        <p:nvSpPr>
          <p:cNvPr id="5" name="矩形 1"/>
          <p:cNvSpPr>
            <a:spLocks noChangeArrowheads="1"/>
          </p:cNvSpPr>
          <p:nvPr/>
        </p:nvSpPr>
        <p:spPr bwMode="auto">
          <a:xfrm>
            <a:off x="249687" y="1484784"/>
            <a:ext cx="11647294" cy="4454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400300" algn="l"/>
              </a:tabLst>
            </a:pPr>
            <a:r>
              <a:rPr lang="en-US" altLang="zh-CN" sz="2400" b="1" kern="100" dirty="0">
                <a:latin typeface="Arial"/>
                <a:ea typeface="黑体"/>
                <a:cs typeface="Courier New"/>
              </a:rPr>
              <a:t>[</a:t>
            </a:r>
            <a:r>
              <a:rPr lang="zh-CN" altLang="zh-CN" sz="2400" b="1" kern="100" dirty="0">
                <a:latin typeface="Arial"/>
                <a:ea typeface="黑体"/>
                <a:cs typeface="Arial"/>
              </a:rPr>
              <a:t>例</a:t>
            </a:r>
            <a:r>
              <a:rPr lang="en-US" altLang="zh-CN" sz="2400" b="1" kern="100" dirty="0">
                <a:latin typeface="Arial"/>
                <a:ea typeface="黑体"/>
                <a:cs typeface="Courier New"/>
              </a:rPr>
              <a:t>1]</a:t>
            </a:r>
            <a:r>
              <a:rPr lang="en-US" altLang="zh-CN" sz="2400" b="1" kern="100" dirty="0">
                <a:latin typeface="Times New Roman"/>
                <a:cs typeface="Courier New"/>
              </a:rPr>
              <a:t> </a:t>
            </a:r>
            <a:r>
              <a:rPr lang="zh-CN" altLang="zh-CN" sz="2400" b="1" kern="100" dirty="0">
                <a:latin typeface="Times New Roman"/>
                <a:cs typeface="Times New Roman"/>
              </a:rPr>
              <a:t>网络的迅猛发展在给信息交流带来快捷方便的同时，也使谣言</a:t>
            </a:r>
            <a:r>
              <a:rPr lang="en-US" altLang="zh-CN" sz="2400" b="1" kern="100" dirty="0">
                <a:latin typeface="宋体"/>
                <a:cs typeface="Times New Roman"/>
              </a:rPr>
              <a:t>“</a:t>
            </a:r>
            <a:r>
              <a:rPr lang="zh-CN" altLang="zh-CN" sz="2400" b="1" kern="100" dirty="0">
                <a:latin typeface="Times New Roman"/>
                <a:cs typeface="Times New Roman"/>
              </a:rPr>
              <a:t>插上了翅膀</a:t>
            </a:r>
            <a:r>
              <a:rPr lang="en-US" altLang="zh-CN" sz="2400" b="1" kern="100" dirty="0">
                <a:latin typeface="宋体"/>
                <a:cs typeface="Times New Roman"/>
              </a:rPr>
              <a:t>”</a:t>
            </a:r>
            <a:r>
              <a:rPr lang="zh-CN" altLang="zh-CN" sz="2400" b="1" kern="100" dirty="0">
                <a:latin typeface="Times New Roman"/>
                <a:cs typeface="Times New Roman"/>
              </a:rPr>
              <a:t>。更多的民众认识到，丰富的表达渠道不过是</a:t>
            </a:r>
            <a:r>
              <a:rPr lang="en-US" altLang="zh-CN" sz="2400" b="1" kern="100" dirty="0">
                <a:latin typeface="宋体"/>
                <a:cs typeface="Times New Roman"/>
              </a:rPr>
              <a:t>“</a:t>
            </a:r>
            <a:r>
              <a:rPr lang="zh-CN" altLang="zh-CN" sz="2400" b="1" kern="100" dirty="0">
                <a:latin typeface="Times New Roman"/>
                <a:cs typeface="Times New Roman"/>
              </a:rPr>
              <a:t>麦克风</a:t>
            </a:r>
            <a:r>
              <a:rPr lang="en-US" altLang="zh-CN" sz="2400" b="1" kern="100" dirty="0">
                <a:latin typeface="宋体"/>
                <a:cs typeface="Times New Roman"/>
              </a:rPr>
              <a:t>”</a:t>
            </a:r>
            <a:r>
              <a:rPr lang="zh-CN" altLang="zh-CN" sz="2400" b="1" kern="100" dirty="0">
                <a:latin typeface="Times New Roman"/>
                <a:cs typeface="Times New Roman"/>
              </a:rPr>
              <a:t>，要想发出</a:t>
            </a:r>
            <a:r>
              <a:rPr lang="en-US" altLang="zh-CN" sz="2400" b="1" kern="100" dirty="0">
                <a:latin typeface="宋体"/>
                <a:cs typeface="Times New Roman"/>
              </a:rPr>
              <a:t>“</a:t>
            </a:r>
            <a:r>
              <a:rPr lang="zh-CN" altLang="zh-CN" sz="2400" b="1" kern="100" dirty="0">
                <a:latin typeface="Times New Roman"/>
                <a:cs typeface="Times New Roman"/>
              </a:rPr>
              <a:t>好声音</a:t>
            </a:r>
            <a:r>
              <a:rPr lang="en-US" altLang="zh-CN" sz="2400" b="1" kern="100" dirty="0">
                <a:latin typeface="宋体"/>
                <a:cs typeface="Times New Roman"/>
              </a:rPr>
              <a:t>”</a:t>
            </a:r>
            <a:r>
              <a:rPr lang="zh-CN" altLang="zh-CN" sz="2400" b="1" kern="100" dirty="0">
                <a:latin typeface="Times New Roman"/>
                <a:cs typeface="Times New Roman"/>
              </a:rPr>
              <a:t>，还要练就</a:t>
            </a:r>
            <a:r>
              <a:rPr lang="en-US" altLang="zh-CN" sz="2400" b="1" kern="100" dirty="0">
                <a:latin typeface="宋体"/>
                <a:cs typeface="Times New Roman"/>
              </a:rPr>
              <a:t>“</a:t>
            </a:r>
            <a:r>
              <a:rPr lang="zh-CN" altLang="zh-CN" sz="2400" b="1" kern="100" dirty="0">
                <a:latin typeface="Times New Roman"/>
                <a:cs typeface="Times New Roman"/>
              </a:rPr>
              <a:t>好嗓子</a:t>
            </a:r>
            <a:r>
              <a:rPr lang="en-US" altLang="zh-CN" sz="2400" b="1" kern="100" dirty="0">
                <a:latin typeface="宋体"/>
                <a:cs typeface="Times New Roman"/>
              </a:rPr>
              <a:t>”</a:t>
            </a:r>
            <a:r>
              <a:rPr lang="zh-CN" altLang="zh-CN" sz="2400" b="1" kern="100" dirty="0">
                <a:latin typeface="Times New Roman"/>
                <a:cs typeface="Times New Roman"/>
              </a:rPr>
              <a:t>，即理性的心态，这才能让网络形成静水深流的力量。要想在政治生活中练就</a:t>
            </a:r>
            <a:r>
              <a:rPr lang="en-US" altLang="zh-CN" sz="2400" b="1" kern="100" dirty="0">
                <a:latin typeface="宋体"/>
                <a:cs typeface="Times New Roman"/>
              </a:rPr>
              <a:t>“</a:t>
            </a:r>
            <a:r>
              <a:rPr lang="zh-CN" altLang="zh-CN" sz="2400" b="1" kern="100" dirty="0">
                <a:latin typeface="Times New Roman"/>
                <a:cs typeface="Times New Roman"/>
              </a:rPr>
              <a:t>好嗓子</a:t>
            </a:r>
            <a:r>
              <a:rPr lang="en-US" altLang="zh-CN" sz="2400" b="1" kern="100" dirty="0">
                <a:latin typeface="宋体"/>
                <a:cs typeface="Times New Roman"/>
              </a:rPr>
              <a:t>”</a:t>
            </a:r>
            <a:r>
              <a:rPr lang="zh-CN" altLang="zh-CN" sz="2400" b="1" kern="100" dirty="0">
                <a:latin typeface="Times New Roman"/>
                <a:cs typeface="Times New Roman"/>
              </a:rPr>
              <a:t>，发出</a:t>
            </a:r>
            <a:r>
              <a:rPr lang="en-US" altLang="zh-CN" sz="2400" b="1" kern="100" dirty="0">
                <a:latin typeface="宋体"/>
                <a:cs typeface="Times New Roman"/>
              </a:rPr>
              <a:t>“</a:t>
            </a:r>
            <a:r>
              <a:rPr lang="zh-CN" altLang="zh-CN" sz="2400" b="1" kern="100" dirty="0">
                <a:latin typeface="Times New Roman"/>
                <a:cs typeface="Times New Roman"/>
              </a:rPr>
              <a:t>好声音</a:t>
            </a:r>
            <a:r>
              <a:rPr lang="en-US" altLang="zh-CN" sz="2400" b="1" kern="100" dirty="0">
                <a:latin typeface="宋体"/>
                <a:cs typeface="Times New Roman"/>
              </a:rPr>
              <a:t>”</a:t>
            </a:r>
            <a:r>
              <a:rPr lang="zh-CN" altLang="zh-CN" sz="2400" b="1" kern="100" dirty="0">
                <a:latin typeface="Times New Roman"/>
                <a:cs typeface="Times New Roman"/>
              </a:rPr>
              <a:t>，必须</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宋体"/>
                <a:cs typeface="Times New Roman"/>
              </a:rPr>
              <a:t>	</a:t>
            </a:r>
            <a:r>
              <a:rPr lang="zh-CN" altLang="zh-CN" sz="2400" b="1" kern="100" dirty="0" smtClean="0">
                <a:latin typeface="宋体"/>
                <a:cs typeface="Times New Roman"/>
              </a:rPr>
              <a:t>①</a:t>
            </a:r>
            <a:r>
              <a:rPr lang="zh-CN" altLang="zh-CN" sz="2400" b="1" kern="100" dirty="0">
                <a:latin typeface="Times New Roman"/>
                <a:cs typeface="Times New Roman"/>
              </a:rPr>
              <a:t>积极行使权利，自觉履行义务　</a:t>
            </a:r>
            <a:r>
              <a:rPr lang="zh-CN" altLang="zh-CN" sz="2400" b="1" kern="100" dirty="0">
                <a:latin typeface="宋体"/>
                <a:cs typeface="Times New Roman"/>
              </a:rPr>
              <a:t>②</a:t>
            </a:r>
            <a:r>
              <a:rPr lang="zh-CN" altLang="zh-CN" sz="2400" b="1" kern="100" dirty="0">
                <a:latin typeface="Times New Roman"/>
                <a:cs typeface="Times New Roman"/>
              </a:rPr>
              <a:t>增强公民意识，参与民主管理　</a:t>
            </a:r>
            <a:r>
              <a:rPr lang="zh-CN" altLang="zh-CN" sz="2400" b="1" kern="100" dirty="0">
                <a:latin typeface="宋体"/>
                <a:cs typeface="Times New Roman"/>
              </a:rPr>
              <a:t>③</a:t>
            </a:r>
            <a:r>
              <a:rPr lang="zh-CN" altLang="zh-CN" sz="2400" b="1" kern="100" dirty="0">
                <a:latin typeface="Times New Roman"/>
                <a:cs typeface="Times New Roman"/>
              </a:rPr>
              <a:t>拓宽民意反映渠道，充分表达意愿　</a:t>
            </a:r>
            <a:r>
              <a:rPr lang="zh-CN" altLang="zh-CN" sz="2400" b="1" kern="100" dirty="0">
                <a:latin typeface="宋体"/>
                <a:cs typeface="Times New Roman"/>
              </a:rPr>
              <a:t>④</a:t>
            </a:r>
            <a:r>
              <a:rPr lang="zh-CN" altLang="zh-CN" sz="2400" b="1" kern="100" dirty="0">
                <a:latin typeface="Times New Roman"/>
                <a:cs typeface="Times New Roman"/>
              </a:rPr>
              <a:t>提高公民素养，有序政治参与</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en-US" altLang="zh-CN" sz="2400" b="1" kern="100" dirty="0">
                <a:latin typeface="宋体"/>
                <a:cs typeface="Times New Roman"/>
              </a:rPr>
              <a:t>①③</a:t>
            </a:r>
            <a:r>
              <a:rPr lang="en-US" altLang="zh-CN" sz="2400" b="1" kern="100" dirty="0">
                <a:latin typeface="Times New Roman"/>
                <a:cs typeface="Courier New"/>
              </a:rPr>
              <a:t> 	</a:t>
            </a:r>
            <a:r>
              <a:rPr lang="en-US" altLang="zh-CN" sz="2400" b="1" kern="100" dirty="0" smtClean="0">
                <a:latin typeface="Times New Roman"/>
                <a:cs typeface="Courier New"/>
              </a:rPr>
              <a:t>				B</a:t>
            </a:r>
            <a:r>
              <a:rPr lang="en-US" altLang="zh-CN" sz="2400" b="1" kern="100" dirty="0">
                <a:latin typeface="Times New Roman"/>
                <a:cs typeface="Courier New"/>
              </a:rPr>
              <a:t>.</a:t>
            </a:r>
            <a:r>
              <a:rPr lang="en-US" altLang="zh-CN" sz="2400" b="1" kern="100" dirty="0">
                <a:latin typeface="宋体"/>
                <a:cs typeface="Times New Roman"/>
              </a:rPr>
              <a:t>①④</a:t>
            </a:r>
            <a:r>
              <a:rPr lang="en-US" altLang="zh-CN" sz="2400" b="1" kern="100" dirty="0">
                <a:latin typeface="Times New Roman"/>
                <a:cs typeface="Courier New"/>
              </a:rPr>
              <a:t>  </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Times New Roman"/>
                <a:cs typeface="Courier New"/>
              </a:rPr>
              <a:t>	C</a:t>
            </a:r>
            <a:r>
              <a:rPr lang="en-US" altLang="zh-CN" sz="2400" b="1" kern="100" dirty="0">
                <a:latin typeface="Times New Roman"/>
                <a:cs typeface="Courier New"/>
              </a:rPr>
              <a:t>.</a:t>
            </a:r>
            <a:r>
              <a:rPr lang="en-US" altLang="zh-CN" sz="2400" b="1" kern="100" dirty="0">
                <a:latin typeface="宋体"/>
                <a:cs typeface="Times New Roman"/>
              </a:rPr>
              <a:t>②③</a:t>
            </a:r>
            <a:r>
              <a:rPr lang="en-US" altLang="zh-CN" sz="2400" b="1" kern="100" dirty="0">
                <a:latin typeface="Times New Roman"/>
                <a:cs typeface="Courier New"/>
              </a:rPr>
              <a:t> 	</a:t>
            </a:r>
            <a:r>
              <a:rPr lang="en-US" altLang="zh-CN" sz="2400" b="1" kern="100" dirty="0" smtClean="0">
                <a:latin typeface="Times New Roman"/>
                <a:cs typeface="Courier New"/>
              </a:rPr>
              <a:t>				D</a:t>
            </a:r>
            <a:r>
              <a:rPr lang="en-US" altLang="zh-CN" sz="2400" b="1" kern="100" dirty="0">
                <a:latin typeface="Times New Roman"/>
                <a:cs typeface="Courier New"/>
              </a:rPr>
              <a:t>.</a:t>
            </a:r>
            <a:r>
              <a:rPr lang="en-US" altLang="zh-CN" sz="2400" b="1" kern="100" dirty="0">
                <a:latin typeface="宋体"/>
                <a:cs typeface="Times New Roman"/>
              </a:rPr>
              <a:t>②④</a:t>
            </a:r>
            <a:endParaRPr lang="zh-CN" altLang="zh-CN" sz="1050" kern="100" dirty="0">
              <a:effectLst/>
              <a:latin typeface="宋体"/>
              <a:cs typeface="Courier New"/>
            </a:endParaRPr>
          </a:p>
        </p:txBody>
      </p:sp>
    </p:spTree>
    <p:extLst>
      <p:ext uri="{BB962C8B-B14F-4D97-AF65-F5344CB8AC3E}">
        <p14:creationId xmlns:p14="http://schemas.microsoft.com/office/powerpoint/2010/main" val="211922891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692696"/>
            <a:ext cx="11647294"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解析　</a:t>
            </a:r>
            <a:r>
              <a:rPr lang="en-US" altLang="zh-CN" sz="2400" b="1" kern="100" dirty="0">
                <a:solidFill>
                  <a:srgbClr val="0000FF"/>
                </a:solidFill>
                <a:latin typeface="宋体"/>
                <a:ea typeface="仿宋_GB2312"/>
                <a:cs typeface="Times New Roman"/>
              </a:rPr>
              <a:t>①④</a:t>
            </a:r>
            <a:r>
              <a:rPr lang="zh-CN" altLang="zh-CN" sz="2400" b="1" kern="100" dirty="0">
                <a:solidFill>
                  <a:srgbClr val="0000FF"/>
                </a:solidFill>
                <a:latin typeface="Times New Roman"/>
                <a:ea typeface="仿宋_GB2312"/>
                <a:cs typeface="Times New Roman"/>
              </a:rPr>
              <a:t>正确且符合题意，题中事例表明要想在政治生活中练就</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好嗓子</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，发出</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好声音</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，必须积极行使权利，自觉履行义务，提高公民素养，有序政治参与，故入选。</a:t>
            </a:r>
            <a:r>
              <a:rPr lang="en-US" altLang="zh-CN" sz="2400" b="1" kern="100" dirty="0">
                <a:solidFill>
                  <a:srgbClr val="0000FF"/>
                </a:solidFill>
                <a:latin typeface="宋体"/>
                <a:ea typeface="仿宋_GB2312"/>
                <a:cs typeface="Times New Roman"/>
              </a:rPr>
              <a:t>②③</a:t>
            </a:r>
            <a:r>
              <a:rPr lang="zh-CN" altLang="zh-CN" sz="2400" b="1" kern="100" dirty="0">
                <a:solidFill>
                  <a:srgbClr val="0000FF"/>
                </a:solidFill>
                <a:latin typeface="Times New Roman"/>
                <a:ea typeface="仿宋_GB2312"/>
                <a:cs typeface="Times New Roman"/>
              </a:rPr>
              <a:t>与题意不符，参与民主管理只是政治参与的一个层面，范围过窄；拓宽民意反映渠道不是</a:t>
            </a:r>
            <a:r>
              <a:rPr lang="zh-CN"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民众</a:t>
            </a:r>
            <a:r>
              <a:rPr lang="zh-CN"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这一设问主体的职责所在，故排除。</a:t>
            </a:r>
            <a:endParaRPr lang="zh-CN" altLang="zh-CN" sz="1050" kern="100" dirty="0">
              <a:solidFill>
                <a:srgbClr val="0000FF"/>
              </a:solidFill>
              <a:latin typeface="宋体"/>
              <a:cs typeface="Courier New"/>
            </a:endParaRPr>
          </a:p>
          <a:p>
            <a:pPr>
              <a:lnSpc>
                <a:spcPct val="150000"/>
              </a:lnSpc>
              <a:tabLst>
                <a:tab pos="2400300" algn="l"/>
              </a:tabLst>
            </a:pPr>
            <a:r>
              <a:rPr lang="zh-CN" altLang="zh-CN" sz="2400" b="1" kern="100" dirty="0">
                <a:solidFill>
                  <a:srgbClr val="FF0000"/>
                </a:solidFill>
                <a:latin typeface="Times New Roman"/>
                <a:ea typeface="黑体"/>
                <a:cs typeface="Times New Roman"/>
              </a:rPr>
              <a:t>答案　</a:t>
            </a:r>
            <a:r>
              <a:rPr lang="en-US" altLang="zh-CN" sz="2400" b="1" kern="100" dirty="0">
                <a:solidFill>
                  <a:srgbClr val="FF0000"/>
                </a:solidFill>
                <a:latin typeface="Times New Roman"/>
                <a:cs typeface="Courier New"/>
              </a:rPr>
              <a:t>B</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44406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1"/>
          <p:cNvSpPr>
            <a:spLocks noChangeArrowheads="1"/>
          </p:cNvSpPr>
          <p:nvPr/>
        </p:nvSpPr>
        <p:spPr bwMode="auto">
          <a:xfrm>
            <a:off x="4587870" y="794647"/>
            <a:ext cx="5849473"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50000"/>
              </a:lnSpc>
              <a:spcAft>
                <a:spcPts val="0"/>
              </a:spcAft>
              <a:tabLst>
                <a:tab pos="2430780" algn="l"/>
              </a:tabLst>
            </a:pPr>
            <a:r>
              <a:rPr lang="zh-CN" altLang="zh-CN" sz="2400" b="1" kern="100">
                <a:latin typeface="Times New Roman"/>
                <a:ea typeface="黑体"/>
                <a:cs typeface="Times New Roman"/>
              </a:rPr>
              <a:t>如何更好参与政治生活</a:t>
            </a:r>
            <a:endParaRPr lang="zh-CN" altLang="zh-CN" sz="1050" kern="100" dirty="0">
              <a:effectLst/>
              <a:latin typeface="宋体"/>
              <a:cs typeface="Courier New"/>
            </a:endParaRPr>
          </a:p>
        </p:txBody>
      </p:sp>
      <p:pic>
        <p:nvPicPr>
          <p:cNvPr id="2050" name="Picture 2" descr="议题二"/>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71934" y="917731"/>
            <a:ext cx="1151858" cy="407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1"/>
          <p:cNvSpPr>
            <a:spLocks noChangeArrowheads="1"/>
          </p:cNvSpPr>
          <p:nvPr/>
        </p:nvSpPr>
        <p:spPr bwMode="auto">
          <a:xfrm>
            <a:off x="96150" y="1556792"/>
            <a:ext cx="8664146"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indent="720000" algn="just">
              <a:lnSpc>
                <a:spcPct val="150000"/>
              </a:lnSpc>
              <a:spcAft>
                <a:spcPts val="0"/>
              </a:spcAft>
              <a:tabLst>
                <a:tab pos="2400300" algn="l"/>
              </a:tabLst>
            </a:pPr>
            <a:r>
              <a:rPr lang="zh-CN" altLang="zh-CN" sz="2400" b="1" kern="100" dirty="0">
                <a:latin typeface="Times New Roman"/>
                <a:ea typeface="楷体_GB2312"/>
                <a:cs typeface="Times New Roman"/>
              </a:rPr>
              <a:t>留守儿童指的是由于父母外出打工而被留在家乡或寄宿在亲戚家中，长期与父母过着分开居住、生活的儿童。正处于成长发育时期的留守儿童由于与父母的分开而缺少必要的思想指导和观念的塑造，也更容易受到外界的伤害。中学生唐天历时</a:t>
            </a:r>
            <a:r>
              <a:rPr lang="en-US" altLang="zh-CN" sz="2400" b="1" kern="100" dirty="0">
                <a:latin typeface="Times New Roman"/>
                <a:ea typeface="楷体_GB2312"/>
                <a:cs typeface="Courier New"/>
              </a:rPr>
              <a:t>3</a:t>
            </a:r>
            <a:r>
              <a:rPr lang="zh-CN" altLang="zh-CN" sz="2400" b="1" kern="100" dirty="0">
                <a:latin typeface="Times New Roman"/>
                <a:ea typeface="楷体_GB2312"/>
                <a:cs typeface="Times New Roman"/>
              </a:rPr>
              <a:t>年走访湘、桂两地近</a:t>
            </a:r>
            <a:r>
              <a:rPr lang="en-US" altLang="zh-CN" sz="2400" b="1" kern="100" dirty="0">
                <a:latin typeface="Times New Roman"/>
                <a:ea typeface="楷体_GB2312"/>
                <a:cs typeface="Courier New"/>
              </a:rPr>
              <a:t>20</a:t>
            </a:r>
            <a:r>
              <a:rPr lang="zh-CN" altLang="zh-CN" sz="2400" b="1" kern="100" dirty="0">
                <a:latin typeface="Times New Roman"/>
                <a:ea typeface="楷体_GB2312"/>
                <a:cs typeface="Times New Roman"/>
              </a:rPr>
              <a:t>个贫困山区，采访</a:t>
            </a:r>
            <a:r>
              <a:rPr lang="en-US" altLang="zh-CN" sz="2400" b="1" kern="100" dirty="0">
                <a:latin typeface="Times New Roman"/>
                <a:ea typeface="楷体_GB2312"/>
                <a:cs typeface="Courier New"/>
              </a:rPr>
              <a:t>60</a:t>
            </a:r>
            <a:r>
              <a:rPr lang="zh-CN" altLang="zh-CN" sz="2400" b="1" kern="100" dirty="0">
                <a:latin typeface="Times New Roman"/>
                <a:ea typeface="楷体_GB2312"/>
                <a:cs typeface="Times New Roman"/>
              </a:rPr>
              <a:t>余名留守儿童、单亲孩子和辍学少年，形成了</a:t>
            </a:r>
            <a:r>
              <a:rPr lang="en-US" altLang="zh-CN" sz="2400" b="1" kern="100" dirty="0">
                <a:latin typeface="Times New Roman"/>
                <a:ea typeface="楷体_GB2312"/>
                <a:cs typeface="Courier New"/>
              </a:rPr>
              <a:t>20</a:t>
            </a:r>
            <a:r>
              <a:rPr lang="zh-CN" altLang="zh-CN" sz="2400" b="1" kern="100" dirty="0">
                <a:latin typeface="Times New Roman"/>
                <a:ea typeface="楷体_GB2312"/>
                <a:cs typeface="Times New Roman"/>
              </a:rPr>
              <a:t>多万文字和数百幅照片，并向有关部门提出解决留守儿童问题的建议</a:t>
            </a:r>
            <a:r>
              <a:rPr lang="zh-CN" altLang="zh-CN" sz="2400" b="1" kern="100" dirty="0" smtClean="0">
                <a:latin typeface="Times New Roman"/>
                <a:ea typeface="楷体_GB2312"/>
                <a:cs typeface="Times New Roman"/>
              </a:rPr>
              <a:t>。</a:t>
            </a:r>
            <a:r>
              <a:rPr lang="en-US" altLang="zh-CN" sz="2400" b="1" kern="100" dirty="0" smtClean="0">
                <a:latin typeface="Times New Roman"/>
                <a:ea typeface="楷体_GB2312"/>
                <a:cs typeface="Times New Roman"/>
              </a:rPr>
              <a:t> </a:t>
            </a:r>
            <a:endParaRPr lang="zh-CN" altLang="zh-CN" sz="1050" kern="100" dirty="0">
              <a:effectLst/>
              <a:latin typeface="宋体"/>
              <a:cs typeface="Courier New"/>
            </a:endParaRPr>
          </a:p>
        </p:txBody>
      </p:sp>
      <p:pic>
        <p:nvPicPr>
          <p:cNvPr id="4098" name="Picture 2" descr="Z8"/>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832304" y="1916832"/>
            <a:ext cx="2927218" cy="1882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9336360" y="3903439"/>
            <a:ext cx="2040943" cy="461665"/>
          </a:xfrm>
          <a:prstGeom prst="rect">
            <a:avLst/>
          </a:prstGeom>
          <a:noFill/>
        </p:spPr>
        <p:txBody>
          <a:bodyPr wrap="none" rtlCol="0">
            <a:spAutoFit/>
          </a:bodyPr>
          <a:lstStyle/>
          <a:p>
            <a:r>
              <a:rPr lang="zh-CN" altLang="zh-CN" sz="2400" b="1" kern="100">
                <a:latin typeface="Times New Roman"/>
                <a:ea typeface="楷体_GB2312"/>
                <a:cs typeface="Times New Roman"/>
              </a:rPr>
              <a:t>关注留守儿童</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122024005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692696"/>
            <a:ext cx="11647294"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问题探究</a:t>
            </a:r>
            <a:r>
              <a:rPr lang="en-US" altLang="zh-CN" sz="2400" b="1" kern="100" dirty="0">
                <a:latin typeface="Times New Roman"/>
                <a:ea typeface="黑体"/>
                <a:cs typeface="Courier New"/>
              </a:rPr>
              <a:t>]</a:t>
            </a:r>
            <a:endParaRPr lang="zh-CN" altLang="zh-CN" sz="1050" kern="100" dirty="0">
              <a:latin typeface="宋体"/>
              <a:cs typeface="Courier New"/>
            </a:endParaRPr>
          </a:p>
          <a:p>
            <a:pPr marL="360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你身边有留守儿童吗？</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科学精神水平</a:t>
            </a:r>
            <a:r>
              <a:rPr lang="en-US" altLang="zh-CN" sz="2400" b="1" kern="100" dirty="0">
                <a:latin typeface="Times New Roman"/>
                <a:ea typeface="楷体_GB2312"/>
                <a:cs typeface="Courier New"/>
              </a:rPr>
              <a:t>1)</a:t>
            </a:r>
            <a:endParaRPr lang="zh-CN" altLang="zh-CN" sz="1050" kern="100" dirty="0">
              <a:latin typeface="宋体"/>
              <a:cs typeface="Courier New"/>
            </a:endParaRPr>
          </a:p>
          <a:p>
            <a:pPr marL="360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唐天同学积极参加这种实践的意义有哪些？</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科学精神、公共参与水平</a:t>
            </a:r>
            <a:r>
              <a:rPr lang="en-US" altLang="zh-CN" sz="2400" b="1" kern="100" dirty="0">
                <a:latin typeface="Times New Roman"/>
                <a:ea typeface="楷体_GB2312"/>
                <a:cs typeface="Courier New"/>
              </a:rPr>
              <a:t>3)</a:t>
            </a:r>
            <a:endParaRPr lang="zh-CN" altLang="zh-CN" sz="1050" kern="100" dirty="0">
              <a:latin typeface="宋体"/>
              <a:cs typeface="Courier New"/>
            </a:endParaRPr>
          </a:p>
          <a:p>
            <a:pPr marL="360000"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提示：</a:t>
            </a:r>
            <a:r>
              <a:rPr lang="en-US" altLang="zh-CN" sz="2400" b="1" kern="100" dirty="0">
                <a:solidFill>
                  <a:srgbClr val="0000FF"/>
                </a:solidFill>
                <a:latin typeface="Times New Roman"/>
                <a:ea typeface="仿宋_GB2312"/>
                <a:cs typeface="Courier New"/>
              </a:rPr>
              <a:t>(1)</a:t>
            </a:r>
            <a:r>
              <a:rPr lang="zh-CN" altLang="zh-CN" sz="2400" b="1" kern="100" dirty="0">
                <a:solidFill>
                  <a:srgbClr val="0000FF"/>
                </a:solidFill>
                <a:latin typeface="Times New Roman"/>
                <a:ea typeface="仿宋_GB2312"/>
                <a:cs typeface="Times New Roman"/>
              </a:rPr>
              <a:t>根据实际情况回答。</a:t>
            </a:r>
            <a:endParaRPr lang="zh-CN" altLang="zh-CN" sz="1050" kern="100" dirty="0">
              <a:solidFill>
                <a:srgbClr val="0000FF"/>
              </a:solidFill>
              <a:latin typeface="宋体"/>
              <a:cs typeface="Courier New"/>
            </a:endParaRPr>
          </a:p>
          <a:p>
            <a:pPr marL="360000" algn="just">
              <a:lnSpc>
                <a:spcPct val="150000"/>
              </a:lnSpc>
              <a:spcAft>
                <a:spcPts val="0"/>
              </a:spcAft>
              <a:tabLst>
                <a:tab pos="2400300" algn="l"/>
              </a:tabLst>
            </a:pPr>
            <a:r>
              <a:rPr lang="en-US" altLang="zh-CN" sz="2400" b="1" kern="100" dirty="0">
                <a:solidFill>
                  <a:srgbClr val="0000FF"/>
                </a:solidFill>
                <a:latin typeface="Times New Roman"/>
                <a:ea typeface="仿宋_GB2312"/>
                <a:cs typeface="Courier New"/>
              </a:rPr>
              <a:t>(2)</a:t>
            </a:r>
            <a:r>
              <a:rPr lang="zh-CN" altLang="zh-CN" sz="2400" b="1" kern="100" dirty="0">
                <a:solidFill>
                  <a:srgbClr val="0000FF"/>
                </a:solidFill>
                <a:latin typeface="Times New Roman"/>
                <a:ea typeface="仿宋_GB2312"/>
                <a:cs typeface="Times New Roman"/>
              </a:rPr>
              <a:t>通过实践，体验了公民意识的意义和价值，增强了政治参与的责任意识，提高了政治参与的实际本领；能够激发青少年参与政治生活的热情，提高参与政治生活的素养；帮助青少年认清我国的基本国情，不断提高思想政治素质。</a:t>
            </a:r>
            <a:endParaRPr lang="zh-CN" altLang="zh-CN" sz="1050" kern="100" dirty="0">
              <a:solidFill>
                <a:srgbClr val="0000FF"/>
              </a:solidFill>
              <a:effectLst/>
              <a:latin typeface="宋体"/>
              <a:cs typeface="Courier New"/>
            </a:endParaRPr>
          </a:p>
        </p:txBody>
      </p:sp>
    </p:spTree>
    <p:extLst>
      <p:ext uri="{BB962C8B-B14F-4D97-AF65-F5344CB8AC3E}">
        <p14:creationId xmlns:p14="http://schemas.microsoft.com/office/powerpoint/2010/main" val="3569737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Effect transition="in" filter="blinds(horizontal)">
                                      <p:cBhvr>
                                        <p:cTn id="7" dur="500"/>
                                        <p:tgtEl>
                                          <p:spTgt spid="4">
                                            <p:txEl>
                                              <p:pRg st="3" end="3"/>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4">
                                            <p:txEl>
                                              <p:pRg st="4" end="4"/>
                                            </p:txEl>
                                          </p:spTgt>
                                        </p:tgtEl>
                                        <p:attrNameLst>
                                          <p:attrName>style.visibility</p:attrName>
                                        </p:attrNameLst>
                                      </p:cBhvr>
                                      <p:to>
                                        <p:strVal val="visible"/>
                                      </p:to>
                                    </p:set>
                                    <p:animEffect transition="in" filter="blinds(horizontal)">
                                      <p:cBhvr>
                                        <p:cTn id="10"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692696"/>
            <a:ext cx="11647294" cy="3883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名师点拨</a:t>
            </a:r>
            <a:r>
              <a:rPr lang="en-US" altLang="zh-CN" sz="2400" b="1" kern="100" dirty="0">
                <a:latin typeface="Times New Roman"/>
                <a:ea typeface="黑体"/>
                <a:cs typeface="Courier New"/>
              </a:rPr>
              <a:t>]</a:t>
            </a:r>
            <a:endParaRPr lang="zh-CN" altLang="zh-CN" sz="1050" kern="100" dirty="0">
              <a:latin typeface="宋体"/>
              <a:cs typeface="Courier New"/>
            </a:endParaRPr>
          </a:p>
          <a:p>
            <a:pPr algn="just">
              <a:lnSpc>
                <a:spcPct val="150000"/>
              </a:lnSpc>
              <a:spcAft>
                <a:spcPts val="0"/>
              </a:spcAft>
              <a:tabLst>
                <a:tab pos="2400300" algn="l"/>
              </a:tabLst>
            </a:pPr>
            <a:r>
              <a:rPr lang="en-US" altLang="zh-CN" sz="2400" b="1" kern="100" dirty="0">
                <a:latin typeface="Times New Roman"/>
                <a:ea typeface="黑体"/>
                <a:cs typeface="Courier New"/>
              </a:rPr>
              <a:t>1</a:t>
            </a:r>
            <a:r>
              <a:rPr lang="en-US" altLang="zh-CN" sz="2400" b="1" kern="100" dirty="0">
                <a:latin typeface="Times New Roman"/>
                <a:cs typeface="Courier New"/>
              </a:rPr>
              <a:t>.</a:t>
            </a:r>
            <a:r>
              <a:rPr lang="zh-CN" altLang="zh-CN" sz="2400" b="1" kern="100" dirty="0">
                <a:latin typeface="Times New Roman"/>
                <a:ea typeface="黑体"/>
                <a:cs typeface="Times New Roman"/>
              </a:rPr>
              <a:t>青少年要积极参与政治生活</a:t>
            </a:r>
            <a:endParaRPr lang="zh-CN" altLang="zh-CN" sz="1050" kern="100" dirty="0">
              <a:latin typeface="宋体"/>
              <a:cs typeface="Courier New"/>
            </a:endParaRPr>
          </a:p>
          <a:p>
            <a:pPr marL="252000" algn="just">
              <a:lnSpc>
                <a:spcPct val="150000"/>
              </a:lnSpc>
              <a:spcAft>
                <a:spcPts val="0"/>
              </a:spcAft>
              <a:tabLst>
                <a:tab pos="2400300" algn="l"/>
              </a:tabLst>
            </a:pPr>
            <a:r>
              <a:rPr lang="zh-CN" altLang="zh-CN" sz="2400" b="1" kern="100" dirty="0">
                <a:latin typeface="Times New Roman"/>
                <a:cs typeface="Times New Roman"/>
              </a:rPr>
              <a:t>政治生活不仅与我们每一个人密切相关，而且发挥着十分重要的作用。具体地说，第一，政治生活与经济生活、文化生活存在着相辅相成的关系。第二，政治生活的内容更多地涉及社会公共管理和公共利益的问题，与每个人的切身利益息息相关。因此，青年学生要树立关心社会事务和国家大事的观念，增强公民的责任感、权利意识与义务意识，激发参与政治生活的热情，自觉地投身于政治生活之中。</a:t>
            </a:r>
            <a:endParaRPr lang="zh-CN" altLang="zh-CN" sz="1050" kern="100" dirty="0">
              <a:effectLst/>
              <a:latin typeface="宋体"/>
              <a:cs typeface="Courier New"/>
            </a:endParaRPr>
          </a:p>
        </p:txBody>
      </p:sp>
    </p:spTree>
    <p:extLst>
      <p:ext uri="{BB962C8B-B14F-4D97-AF65-F5344CB8AC3E}">
        <p14:creationId xmlns:p14="http://schemas.microsoft.com/office/powerpoint/2010/main" val="356973784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692696"/>
            <a:ext cx="11647294"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2</a:t>
            </a:r>
            <a:r>
              <a:rPr lang="en-US" altLang="zh-CN" sz="2400" b="1" kern="100" dirty="0">
                <a:latin typeface="Times New Roman"/>
                <a:cs typeface="Courier New"/>
              </a:rPr>
              <a:t>.</a:t>
            </a:r>
            <a:r>
              <a:rPr lang="zh-CN" altLang="zh-CN" sz="2400" b="1" kern="100" dirty="0">
                <a:latin typeface="Times New Roman"/>
                <a:ea typeface="黑体"/>
                <a:cs typeface="Times New Roman"/>
              </a:rPr>
              <a:t>政治生活中的扩大和缩小问题</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公民的政治权利和政治义务的内容不存在扩大或缩小的问题。它们都是由宪法和法律规定的，不能随意扩大或缩小。可以说保障或落实公民的政治权利。</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公民行使政治权利的渠道、载体、途径或形式可以扩大。随着网络信息技术的发展，公民参与政治生活的途径、方式、渠道等不断扩大，公民可以方便快捷地行使政治权利</a:t>
            </a:r>
            <a:r>
              <a:rPr lang="zh-CN" altLang="zh-CN" sz="2400" b="1" kern="100" dirty="0" smtClean="0">
                <a:latin typeface="Times New Roman"/>
                <a:cs typeface="Times New Roman"/>
              </a:rPr>
              <a:t>。</a:t>
            </a:r>
            <a:endParaRPr lang="en-US" altLang="zh-CN" sz="2400" b="1" kern="100" dirty="0" smtClean="0">
              <a:latin typeface="Times New Roman"/>
              <a:cs typeface="Times New Roman"/>
            </a:endParaRPr>
          </a:p>
        </p:txBody>
      </p:sp>
      <p:sp>
        <p:nvSpPr>
          <p:cNvPr id="3" name="矩形 1"/>
          <p:cNvSpPr>
            <a:spLocks noChangeArrowheads="1"/>
          </p:cNvSpPr>
          <p:nvPr/>
        </p:nvSpPr>
        <p:spPr bwMode="auto">
          <a:xfrm>
            <a:off x="249687" y="3971418"/>
            <a:ext cx="11647294" cy="1113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评价情景</a:t>
            </a: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　</a:t>
            </a:r>
            <a:r>
              <a:rPr lang="zh-CN" altLang="zh-CN" sz="2400" b="1" kern="100" dirty="0">
                <a:latin typeface="Times New Roman"/>
                <a:ea typeface="楷体_GB2312"/>
                <a:cs typeface="Times New Roman"/>
              </a:rPr>
              <a:t>该知识点可结合学生身边的政治生活，考查学生的公共参与素养，考查频率较低。</a:t>
            </a:r>
            <a:endParaRPr lang="zh-CN" altLang="zh-CN" sz="1050" kern="100" dirty="0">
              <a:effectLst/>
              <a:latin typeface="宋体"/>
              <a:cs typeface="Courier New"/>
            </a:endParaRPr>
          </a:p>
        </p:txBody>
      </p:sp>
    </p:spTree>
    <p:extLst>
      <p:ext uri="{BB962C8B-B14F-4D97-AF65-F5344CB8AC3E}">
        <p14:creationId xmlns:p14="http://schemas.microsoft.com/office/powerpoint/2010/main" val="356973784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D:\共享\政治2017\考向二.tif"/>
          <p:cNvPicPr>
            <a:picLocks noChangeAspect="1" noChangeArrowheads="1"/>
          </p:cNvPicPr>
          <p:nvPr/>
        </p:nvPicPr>
        <p:blipFill>
          <a:blip r:embed="rId2" r:link="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37500" y="858196"/>
            <a:ext cx="6414555" cy="53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1"/>
          <p:cNvSpPr>
            <a:spLocks noChangeArrowheads="1"/>
          </p:cNvSpPr>
          <p:nvPr/>
        </p:nvSpPr>
        <p:spPr bwMode="auto">
          <a:xfrm>
            <a:off x="1818921" y="775071"/>
            <a:ext cx="4490537"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zh-CN" altLang="zh-CN" sz="2400" b="1" kern="100">
                <a:latin typeface="Times New Roman"/>
                <a:ea typeface="黑体"/>
                <a:cs typeface="Times New Roman"/>
              </a:rPr>
              <a:t>我们要参与　我们会参与</a:t>
            </a:r>
            <a:endParaRPr lang="zh-CN" altLang="zh-CN" sz="1050" kern="100">
              <a:effectLst/>
              <a:latin typeface="宋体"/>
              <a:cs typeface="Courier New"/>
            </a:endParaRPr>
          </a:p>
        </p:txBody>
      </p:sp>
      <p:sp>
        <p:nvSpPr>
          <p:cNvPr id="5" name="矩形 1"/>
          <p:cNvSpPr>
            <a:spLocks noChangeArrowheads="1"/>
          </p:cNvSpPr>
          <p:nvPr/>
        </p:nvSpPr>
        <p:spPr bwMode="auto">
          <a:xfrm>
            <a:off x="249687" y="1556792"/>
            <a:ext cx="11647294" cy="4454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400300" algn="l"/>
              </a:tabLst>
            </a:pPr>
            <a:r>
              <a:rPr lang="en-US" altLang="zh-CN" sz="2400" b="1" kern="100" dirty="0">
                <a:latin typeface="Arial"/>
                <a:ea typeface="黑体"/>
                <a:cs typeface="Courier New"/>
              </a:rPr>
              <a:t>[</a:t>
            </a:r>
            <a:r>
              <a:rPr lang="zh-CN" altLang="zh-CN" sz="2400" b="1" kern="100" dirty="0">
                <a:latin typeface="Arial"/>
                <a:ea typeface="黑体"/>
                <a:cs typeface="Arial"/>
              </a:rPr>
              <a:t>例</a:t>
            </a:r>
            <a:r>
              <a:rPr lang="en-US" altLang="zh-CN" sz="2400" b="1" kern="100" dirty="0">
                <a:latin typeface="Arial"/>
                <a:ea typeface="黑体"/>
                <a:cs typeface="Courier New"/>
              </a:rPr>
              <a:t>2]</a:t>
            </a:r>
            <a:r>
              <a:rPr lang="en-US" altLang="zh-CN" sz="2400" b="1" kern="100" dirty="0">
                <a:latin typeface="Times New Roman"/>
                <a:cs typeface="Courier New"/>
              </a:rPr>
              <a:t> </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公共参与</a:t>
            </a:r>
            <a:r>
              <a:rPr lang="en-US" altLang="zh-CN" sz="2400" b="1" kern="100" dirty="0">
                <a:latin typeface="Times New Roman"/>
                <a:ea typeface="楷体_GB2312"/>
                <a:cs typeface="Courier New"/>
              </a:rPr>
              <a:t>)</a:t>
            </a:r>
            <a:r>
              <a:rPr lang="en-US" altLang="zh-CN" sz="2400" b="1" kern="100" dirty="0">
                <a:latin typeface="Times New Roman"/>
                <a:cs typeface="Courier New"/>
              </a:rPr>
              <a:t>2019</a:t>
            </a:r>
            <a:r>
              <a:rPr lang="zh-CN" altLang="zh-CN" sz="2400" b="1" kern="100" dirty="0">
                <a:latin typeface="Times New Roman"/>
                <a:cs typeface="Times New Roman"/>
              </a:rPr>
              <a:t>年</a:t>
            </a:r>
            <a:r>
              <a:rPr lang="en-US" altLang="zh-CN" sz="2400" b="1" kern="100" dirty="0">
                <a:latin typeface="Times New Roman"/>
                <a:cs typeface="Courier New"/>
              </a:rPr>
              <a:t>4</a:t>
            </a:r>
            <a:r>
              <a:rPr lang="zh-CN" altLang="zh-CN" sz="2400" b="1" kern="100" dirty="0">
                <a:latin typeface="Times New Roman"/>
                <a:cs typeface="Times New Roman"/>
              </a:rPr>
              <a:t>月</a:t>
            </a:r>
            <a:r>
              <a:rPr lang="en-US" altLang="zh-CN" sz="2400" b="1" kern="100" dirty="0">
                <a:latin typeface="Times New Roman"/>
                <a:cs typeface="Courier New"/>
              </a:rPr>
              <a:t>27</a:t>
            </a:r>
            <a:r>
              <a:rPr lang="zh-CN" altLang="zh-CN" sz="2400" b="1" kern="100" dirty="0">
                <a:latin typeface="Times New Roman"/>
                <a:cs typeface="Times New Roman"/>
              </a:rPr>
              <a:t>日，由国家互联网信息办公室指导，中央广播电视总台主办，央视网承办的</a:t>
            </a:r>
            <a:r>
              <a:rPr lang="en-US" altLang="zh-CN" sz="2400" b="1" kern="100" dirty="0">
                <a:latin typeface="Times New Roman"/>
                <a:cs typeface="Courier New"/>
              </a:rPr>
              <a:t>2018</a:t>
            </a:r>
            <a:r>
              <a:rPr lang="zh-CN" altLang="zh-CN" sz="2400" b="1" kern="100" dirty="0">
                <a:latin typeface="Times New Roman"/>
                <a:cs typeface="Times New Roman"/>
              </a:rPr>
              <a:t>中国好网民公益广告设计活动于近日结束作品评选，平面、视频、脚本、新媒体创意四大类共</a:t>
            </a:r>
            <a:r>
              <a:rPr lang="en-US" altLang="zh-CN" sz="2400" b="1" kern="100" dirty="0">
                <a:latin typeface="Times New Roman"/>
                <a:cs typeface="Courier New"/>
              </a:rPr>
              <a:t>100</a:t>
            </a:r>
            <a:r>
              <a:rPr lang="zh-CN" altLang="zh-CN" sz="2400" b="1" kern="100" dirty="0">
                <a:latin typeface="Times New Roman"/>
                <a:cs typeface="Times New Roman"/>
              </a:rPr>
              <a:t>件作品脱颖而出。以下广告词创意中最恰当的是</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360000" indent="-457200" algn="just">
              <a:lnSpc>
                <a:spcPct val="150000"/>
              </a:lnSpc>
              <a:spcAft>
                <a:spcPts val="0"/>
              </a:spcAft>
              <a:tabLst>
                <a:tab pos="2400300"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zh-CN" altLang="zh-CN" sz="2400" b="1" kern="100" dirty="0">
                <a:latin typeface="Times New Roman"/>
                <a:cs typeface="Times New Roman"/>
              </a:rPr>
              <a:t>你我共建民主国家，勠力同心永享和平</a:t>
            </a:r>
            <a:endParaRPr lang="zh-CN" altLang="zh-CN" sz="1050" kern="100" dirty="0">
              <a:latin typeface="宋体"/>
              <a:cs typeface="Courier New"/>
            </a:endParaRPr>
          </a:p>
          <a:p>
            <a:pPr marL="360000" indent="-457200" algn="just">
              <a:lnSpc>
                <a:spcPct val="150000"/>
              </a:lnSpc>
              <a:spcAft>
                <a:spcPts val="0"/>
              </a:spcAft>
              <a:tabLst>
                <a:tab pos="2400300" algn="l"/>
              </a:tabLst>
            </a:pPr>
            <a:r>
              <a:rPr lang="en-US" altLang="zh-CN" sz="2400" b="1" kern="100" dirty="0" smtClean="0">
                <a:latin typeface="Times New Roman"/>
                <a:cs typeface="Courier New"/>
              </a:rPr>
              <a:t>	B</a:t>
            </a:r>
            <a:r>
              <a:rPr lang="en-US" altLang="zh-CN" sz="2400" b="1" kern="100" dirty="0">
                <a:latin typeface="Times New Roman"/>
                <a:cs typeface="Courier New"/>
              </a:rPr>
              <a:t>.</a:t>
            </a:r>
            <a:r>
              <a:rPr lang="zh-CN" altLang="zh-CN" sz="2400" b="1" kern="100" dirty="0">
                <a:latin typeface="Times New Roman"/>
                <a:cs typeface="Times New Roman"/>
              </a:rPr>
              <a:t>谣言不攻自破，暂且做好自我</a:t>
            </a:r>
            <a:endParaRPr lang="zh-CN" altLang="zh-CN" sz="1050" kern="100" dirty="0">
              <a:latin typeface="宋体"/>
              <a:cs typeface="Courier New"/>
            </a:endParaRPr>
          </a:p>
          <a:p>
            <a:pPr marL="360000" indent="-457200" algn="just">
              <a:lnSpc>
                <a:spcPct val="150000"/>
              </a:lnSpc>
              <a:spcAft>
                <a:spcPts val="0"/>
              </a:spcAft>
              <a:tabLst>
                <a:tab pos="2400300" algn="l"/>
              </a:tabLst>
            </a:pPr>
            <a:r>
              <a:rPr lang="en-US" altLang="zh-CN" sz="2400" b="1" kern="100" dirty="0" smtClean="0">
                <a:latin typeface="Times New Roman"/>
                <a:cs typeface="Courier New"/>
              </a:rPr>
              <a:t>	C</a:t>
            </a:r>
            <a:r>
              <a:rPr lang="en-US" altLang="zh-CN" sz="2400" b="1" kern="100" dirty="0">
                <a:latin typeface="Times New Roman"/>
                <a:cs typeface="Courier New"/>
              </a:rPr>
              <a:t>.</a:t>
            </a:r>
            <a:r>
              <a:rPr lang="zh-CN" altLang="zh-CN" sz="2400" b="1" kern="100" dirty="0">
                <a:latin typeface="Times New Roman"/>
                <a:cs typeface="Times New Roman"/>
              </a:rPr>
              <a:t>言论自由需依规，权利扩大应有序</a:t>
            </a:r>
            <a:endParaRPr lang="zh-CN" altLang="zh-CN" sz="1050" kern="100" dirty="0">
              <a:latin typeface="宋体"/>
              <a:cs typeface="Courier New"/>
            </a:endParaRPr>
          </a:p>
          <a:p>
            <a:pPr marL="360000" indent="-457200" algn="just">
              <a:lnSpc>
                <a:spcPct val="150000"/>
              </a:lnSpc>
              <a:spcAft>
                <a:spcPts val="0"/>
              </a:spcAft>
              <a:tabLst>
                <a:tab pos="2400300" algn="l"/>
              </a:tabLst>
            </a:pPr>
            <a:r>
              <a:rPr lang="en-US" altLang="zh-CN" sz="2400" b="1" kern="100" dirty="0" smtClean="0">
                <a:latin typeface="Times New Roman"/>
                <a:cs typeface="Courier New"/>
              </a:rPr>
              <a:t>	D</a:t>
            </a:r>
            <a:r>
              <a:rPr lang="en-US" altLang="zh-CN" sz="2400" b="1" kern="100" dirty="0">
                <a:latin typeface="Times New Roman"/>
                <a:cs typeface="Courier New"/>
              </a:rPr>
              <a:t>.</a:t>
            </a:r>
            <a:r>
              <a:rPr lang="zh-CN" altLang="zh-CN" sz="2400" b="1" kern="100" dirty="0">
                <a:latin typeface="Times New Roman"/>
                <a:cs typeface="Times New Roman"/>
              </a:rPr>
              <a:t>现实世界理性参与，网络天空依法翱翔</a:t>
            </a:r>
            <a:endParaRPr lang="zh-CN" altLang="zh-CN" sz="1050" kern="100" dirty="0">
              <a:effectLst/>
              <a:latin typeface="宋体"/>
              <a:cs typeface="Courier New"/>
            </a:endParaRPr>
          </a:p>
        </p:txBody>
      </p:sp>
    </p:spTree>
    <p:extLst>
      <p:ext uri="{BB962C8B-B14F-4D97-AF65-F5344CB8AC3E}">
        <p14:creationId xmlns:p14="http://schemas.microsoft.com/office/powerpoint/2010/main" val="385603639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692696"/>
            <a:ext cx="11647294"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解析　</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中国好网民</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公益广告设计评选活动中，广告词创意中最恰当的是</a:t>
            </a:r>
            <a:r>
              <a:rPr lang="en-US" altLang="zh-CN" sz="2400" b="1" kern="100" dirty="0">
                <a:solidFill>
                  <a:srgbClr val="0000FF"/>
                </a:solidFill>
                <a:latin typeface="Times New Roman"/>
                <a:ea typeface="仿宋_GB2312"/>
                <a:cs typeface="Courier New"/>
              </a:rPr>
              <a:t>D</a:t>
            </a:r>
            <a:r>
              <a:rPr lang="zh-CN" altLang="zh-CN" sz="2400" b="1" kern="100" dirty="0">
                <a:solidFill>
                  <a:srgbClr val="0000FF"/>
                </a:solidFill>
                <a:latin typeface="Times New Roman"/>
                <a:ea typeface="仿宋_GB2312"/>
                <a:cs typeface="Times New Roman"/>
              </a:rPr>
              <a:t>项，较为全面地表达了做一个守法、文明网民的心声和要求；一个好的网民，首先应该是一个遵纪守法的好公民，能够依法行使权利和履行义务，有社会责任感和正义感。作为公益广告，应有感召力，给人以启迪，</a:t>
            </a:r>
            <a:r>
              <a:rPr lang="en-US" altLang="zh-CN" sz="2400" b="1" kern="100" dirty="0">
                <a:solidFill>
                  <a:srgbClr val="0000FF"/>
                </a:solidFill>
                <a:latin typeface="Times New Roman"/>
                <a:ea typeface="仿宋_GB2312"/>
                <a:cs typeface="Courier New"/>
              </a:rPr>
              <a:t>A</a:t>
            </a:r>
            <a:r>
              <a:rPr lang="zh-CN" altLang="zh-CN" sz="2400" b="1" kern="100" dirty="0">
                <a:solidFill>
                  <a:srgbClr val="0000FF"/>
                </a:solidFill>
                <a:latin typeface="Times New Roman"/>
                <a:ea typeface="仿宋_GB2312"/>
                <a:cs typeface="Times New Roman"/>
              </a:rPr>
              <a:t>、</a:t>
            </a:r>
            <a:r>
              <a:rPr lang="en-US" altLang="zh-CN" sz="2400" b="1" kern="100" dirty="0">
                <a:solidFill>
                  <a:srgbClr val="0000FF"/>
                </a:solidFill>
                <a:latin typeface="Times New Roman"/>
                <a:ea typeface="仿宋_GB2312"/>
                <a:cs typeface="Courier New"/>
              </a:rPr>
              <a:t>B</a:t>
            </a:r>
            <a:r>
              <a:rPr lang="zh-CN" altLang="zh-CN" sz="2400" b="1" kern="100" dirty="0">
                <a:solidFill>
                  <a:srgbClr val="0000FF"/>
                </a:solidFill>
                <a:latin typeface="Times New Roman"/>
                <a:ea typeface="仿宋_GB2312"/>
                <a:cs typeface="Times New Roman"/>
              </a:rPr>
              <a:t>、</a:t>
            </a:r>
            <a:r>
              <a:rPr lang="en-US" altLang="zh-CN" sz="2400" b="1" kern="100" dirty="0">
                <a:solidFill>
                  <a:srgbClr val="0000FF"/>
                </a:solidFill>
                <a:latin typeface="Times New Roman"/>
                <a:ea typeface="仿宋_GB2312"/>
                <a:cs typeface="Courier New"/>
              </a:rPr>
              <a:t>C</a:t>
            </a:r>
            <a:r>
              <a:rPr lang="zh-CN" altLang="zh-CN" sz="2400" b="1" kern="100" dirty="0">
                <a:solidFill>
                  <a:srgbClr val="0000FF"/>
                </a:solidFill>
                <a:latin typeface="Times New Roman"/>
                <a:ea typeface="仿宋_GB2312"/>
                <a:cs typeface="Times New Roman"/>
              </a:rPr>
              <a:t>项均不能准确地表达出</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中国好网民</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的心声和要求；正确选项为</a:t>
            </a:r>
            <a:r>
              <a:rPr lang="en-US" altLang="zh-CN" sz="2400" b="1" kern="100" dirty="0">
                <a:solidFill>
                  <a:srgbClr val="0000FF"/>
                </a:solidFill>
                <a:latin typeface="Times New Roman"/>
                <a:ea typeface="仿宋_GB2312"/>
                <a:cs typeface="Courier New"/>
              </a:rPr>
              <a:t>D</a:t>
            </a:r>
            <a:r>
              <a:rPr lang="zh-CN" altLang="zh-CN" sz="2400" b="1" kern="100" dirty="0">
                <a:solidFill>
                  <a:srgbClr val="0000FF"/>
                </a:solidFill>
                <a:latin typeface="Times New Roman"/>
                <a:ea typeface="仿宋_GB2312"/>
                <a:cs typeface="Times New Roman"/>
              </a:rPr>
              <a:t>。</a:t>
            </a:r>
            <a:endParaRPr lang="zh-CN" altLang="zh-CN" sz="1050" kern="100" dirty="0">
              <a:solidFill>
                <a:srgbClr val="0000FF"/>
              </a:solidFill>
              <a:latin typeface="宋体"/>
              <a:cs typeface="Courier New"/>
            </a:endParaRPr>
          </a:p>
          <a:p>
            <a:pPr>
              <a:lnSpc>
                <a:spcPct val="150000"/>
              </a:lnSpc>
              <a:tabLst>
                <a:tab pos="2400300" algn="l"/>
              </a:tabLst>
            </a:pPr>
            <a:r>
              <a:rPr lang="zh-CN" altLang="zh-CN" sz="2400" b="1" kern="100" dirty="0" smtClean="0">
                <a:solidFill>
                  <a:srgbClr val="FF0000"/>
                </a:solidFill>
                <a:latin typeface="Times New Roman"/>
                <a:ea typeface="黑体"/>
                <a:cs typeface="Times New Roman"/>
              </a:rPr>
              <a:t>答案　</a:t>
            </a:r>
            <a:r>
              <a:rPr lang="en-US" altLang="zh-CN" sz="2400" b="1" kern="100" dirty="0" smtClean="0">
                <a:solidFill>
                  <a:srgbClr val="FF0000"/>
                </a:solidFill>
                <a:latin typeface="Times New Roman"/>
                <a:cs typeface="Courier New"/>
              </a:rPr>
              <a:t>D</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1949962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热点追踪篇"/>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9299" y="565793"/>
            <a:ext cx="11420291" cy="459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1"/>
          <p:cNvSpPr>
            <a:spLocks noChangeArrowheads="1"/>
          </p:cNvSpPr>
          <p:nvPr/>
        </p:nvSpPr>
        <p:spPr bwMode="auto">
          <a:xfrm>
            <a:off x="249687" y="980728"/>
            <a:ext cx="11647294" cy="576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2400300" algn="l"/>
              </a:tabLst>
            </a:pPr>
            <a:r>
              <a:rPr lang="zh-CN" altLang="zh-CN" sz="2400" b="1" kern="100">
                <a:latin typeface="Times New Roman"/>
                <a:ea typeface="黑体"/>
                <a:cs typeface="Times New Roman"/>
              </a:rPr>
              <a:t>治理网络谣言　共建清朗空间</a:t>
            </a:r>
            <a:endParaRPr lang="zh-CN" altLang="zh-CN" sz="1050" kern="100">
              <a:effectLst/>
              <a:latin typeface="宋体"/>
              <a:cs typeface="Courier New"/>
            </a:endParaRPr>
          </a:p>
        </p:txBody>
      </p:sp>
      <p:pic>
        <p:nvPicPr>
          <p:cNvPr id="5122" name="Picture 2"/>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21080" y="1606268"/>
            <a:ext cx="10459496" cy="43646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767408" y="5877272"/>
            <a:ext cx="11012951" cy="559769"/>
          </a:xfrm>
          <a:prstGeom prst="rect">
            <a:avLst/>
          </a:prstGeom>
          <a:noFill/>
        </p:spPr>
        <p:txBody>
          <a:bodyPr wrap="none" rtlCol="0">
            <a:spAutoFit/>
          </a:bodyPr>
          <a:lstStyle/>
          <a:p>
            <a:pPr algn="just">
              <a:lnSpc>
                <a:spcPct val="150000"/>
              </a:lnSpc>
              <a:spcAft>
                <a:spcPts val="0"/>
              </a:spcAft>
              <a:tabLst>
                <a:tab pos="2400300" algn="l"/>
              </a:tabLst>
            </a:pPr>
            <a:r>
              <a:rPr lang="zh-CN" altLang="zh-CN" sz="2400" b="1" kern="100" dirty="0">
                <a:latin typeface="Times New Roman"/>
                <a:ea typeface="黑体"/>
                <a:cs typeface="Times New Roman"/>
              </a:rPr>
              <a:t>注</a:t>
            </a:r>
            <a:r>
              <a:rPr lang="zh-CN" altLang="zh-CN" sz="2400" b="1" kern="100" dirty="0">
                <a:latin typeface="Times New Roman"/>
                <a:cs typeface="Times New Roman"/>
              </a:rPr>
              <a:t>：把左栏的</a:t>
            </a:r>
            <a:r>
              <a:rPr lang="en-US" altLang="zh-CN" sz="2400" b="1" kern="100" dirty="0">
                <a:latin typeface="宋体"/>
                <a:cs typeface="Times New Roman"/>
              </a:rPr>
              <a:t>“</a:t>
            </a:r>
            <a:r>
              <a:rPr lang="zh-CN" altLang="zh-CN" sz="2400" b="1" kern="100" dirty="0">
                <a:latin typeface="Times New Roman"/>
                <a:cs typeface="Times New Roman"/>
              </a:rPr>
              <a:t>信息提取</a:t>
            </a:r>
            <a:r>
              <a:rPr lang="en-US" altLang="zh-CN" sz="2400" b="1" kern="100" dirty="0">
                <a:latin typeface="宋体"/>
                <a:cs typeface="Times New Roman"/>
              </a:rPr>
              <a:t>”</a:t>
            </a:r>
            <a:r>
              <a:rPr lang="zh-CN" altLang="zh-CN" sz="2400" b="1" kern="100" dirty="0">
                <a:latin typeface="Times New Roman"/>
                <a:cs typeface="Times New Roman"/>
              </a:rPr>
              <a:t>与右栏的</a:t>
            </a:r>
            <a:r>
              <a:rPr lang="en-US" altLang="zh-CN" sz="2400" b="1" kern="100" dirty="0">
                <a:latin typeface="宋体"/>
                <a:cs typeface="Times New Roman"/>
              </a:rPr>
              <a:t>“</a:t>
            </a:r>
            <a:r>
              <a:rPr lang="zh-CN" altLang="zh-CN" sz="2400" b="1" kern="100" dirty="0">
                <a:latin typeface="Times New Roman"/>
                <a:cs typeface="Times New Roman"/>
              </a:rPr>
              <a:t>信息解读</a:t>
            </a:r>
            <a:r>
              <a:rPr lang="en-US" altLang="zh-CN" sz="2400" b="1" kern="100" dirty="0">
                <a:latin typeface="宋体"/>
                <a:cs typeface="Times New Roman"/>
              </a:rPr>
              <a:t>”</a:t>
            </a:r>
            <a:r>
              <a:rPr lang="zh-CN" altLang="zh-CN" sz="2400" b="1" kern="100" dirty="0">
                <a:latin typeface="Times New Roman"/>
                <a:cs typeface="Times New Roman"/>
              </a:rPr>
              <a:t>通过</a:t>
            </a:r>
            <a:r>
              <a:rPr lang="en-US" altLang="zh-CN" sz="2400" b="1" kern="100" dirty="0">
                <a:latin typeface="宋体"/>
                <a:cs typeface="Times New Roman"/>
              </a:rPr>
              <a:t>“</a:t>
            </a:r>
            <a:r>
              <a:rPr lang="zh-CN" altLang="zh-CN" sz="2400" b="1" kern="100" dirty="0">
                <a:latin typeface="Times New Roman"/>
                <a:cs typeface="Times New Roman"/>
              </a:rPr>
              <a:t>连线</a:t>
            </a:r>
            <a:r>
              <a:rPr lang="en-US" altLang="zh-CN" sz="2400" b="1" kern="100" dirty="0">
                <a:latin typeface="宋体"/>
                <a:cs typeface="Times New Roman"/>
              </a:rPr>
              <a:t>”</a:t>
            </a:r>
            <a:r>
              <a:rPr lang="zh-CN" altLang="zh-CN" sz="2400" b="1" kern="100" dirty="0">
                <a:latin typeface="Times New Roman"/>
                <a:cs typeface="Times New Roman"/>
              </a:rPr>
              <a:t>形式一一对应</a:t>
            </a:r>
            <a:r>
              <a:rPr lang="zh-CN" altLang="zh-CN" sz="2400" b="1" kern="100" dirty="0" smtClean="0">
                <a:latin typeface="Times New Roman"/>
                <a:cs typeface="Times New Roman"/>
              </a:rPr>
              <a:t>。</a:t>
            </a:r>
            <a:endParaRPr lang="zh-CN" altLang="zh-CN" sz="1050" kern="100" dirty="0">
              <a:latin typeface="宋体"/>
              <a:cs typeface="Courier New"/>
            </a:endParaRPr>
          </a:p>
        </p:txBody>
      </p:sp>
      <p:cxnSp>
        <p:nvCxnSpPr>
          <p:cNvPr id="7" name="直接连接符 6"/>
          <p:cNvCxnSpPr/>
          <p:nvPr/>
        </p:nvCxnSpPr>
        <p:spPr>
          <a:xfrm>
            <a:off x="6240016" y="2708920"/>
            <a:ext cx="576064" cy="252028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6240016" y="2708920"/>
            <a:ext cx="576064" cy="129614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6240016" y="4005064"/>
            <a:ext cx="576064" cy="1224136"/>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5199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linds(horizontal)">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49687" y="692696"/>
            <a:ext cx="11647294"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zh-CN" altLang="zh-CN" sz="2400" b="1" kern="100" dirty="0">
                <a:latin typeface="Times New Roman"/>
                <a:ea typeface="黑体"/>
                <a:cs typeface="Times New Roman"/>
              </a:rPr>
              <a:t>【跟踪训练】</a:t>
            </a:r>
            <a:endParaRPr lang="zh-CN" altLang="zh-CN" sz="1050" kern="100" dirty="0">
              <a:latin typeface="宋体"/>
              <a:cs typeface="Courier New"/>
            </a:endParaRPr>
          </a:p>
          <a:p>
            <a:pPr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下列关于权利与义务的关系，表述错误的是</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宋体"/>
                <a:cs typeface="Times New Roman"/>
              </a:rPr>
              <a:t>①</a:t>
            </a:r>
            <a:r>
              <a:rPr lang="zh-CN" altLang="zh-CN" sz="2400" b="1" kern="100" dirty="0">
                <a:latin typeface="Times New Roman"/>
                <a:cs typeface="Times New Roman"/>
              </a:rPr>
              <a:t>权利与义务不可分割，</a:t>
            </a:r>
            <a:r>
              <a:rPr lang="en-US" altLang="zh-CN" sz="2400" b="1" kern="100" dirty="0">
                <a:latin typeface="Times New Roman"/>
                <a:cs typeface="Courier New"/>
              </a:rPr>
              <a:t>18</a:t>
            </a:r>
            <a:r>
              <a:rPr lang="zh-CN" altLang="zh-CN" sz="2400" b="1" kern="100" dirty="0">
                <a:latin typeface="Times New Roman"/>
                <a:cs typeface="Times New Roman"/>
              </a:rPr>
              <a:t>周岁以上的公民才是权利和义务的主体　</a:t>
            </a:r>
            <a:r>
              <a:rPr lang="en-US" altLang="zh-CN" sz="2400" b="1" kern="100" dirty="0">
                <a:latin typeface="宋体"/>
                <a:cs typeface="Times New Roman"/>
              </a:rPr>
              <a:t>②</a:t>
            </a:r>
            <a:r>
              <a:rPr lang="zh-CN" altLang="zh-CN" sz="2400" b="1" kern="100" dirty="0">
                <a:latin typeface="Times New Roman"/>
                <a:cs typeface="Times New Roman"/>
              </a:rPr>
              <a:t>某些权利是可以放弃的，可见权利与义务是可以分离的　</a:t>
            </a:r>
            <a:r>
              <a:rPr lang="en-US" altLang="zh-CN" sz="2400" b="1" kern="100" dirty="0">
                <a:latin typeface="宋体"/>
                <a:cs typeface="Times New Roman"/>
              </a:rPr>
              <a:t>③</a:t>
            </a:r>
            <a:r>
              <a:rPr lang="zh-CN" altLang="zh-CN" sz="2400" b="1" kern="100" dirty="0">
                <a:latin typeface="Times New Roman"/>
                <a:cs typeface="Times New Roman"/>
              </a:rPr>
              <a:t>权利的实现需要义务的履行，义务的履行确保权利的实现　</a:t>
            </a:r>
            <a:r>
              <a:rPr lang="en-US" altLang="zh-CN" sz="2400" b="1" kern="100" dirty="0">
                <a:latin typeface="宋体"/>
                <a:cs typeface="Times New Roman"/>
              </a:rPr>
              <a:t>④</a:t>
            </a:r>
            <a:r>
              <a:rPr lang="zh-CN" altLang="zh-CN" sz="2400" b="1" kern="100" dirty="0">
                <a:latin typeface="Times New Roman"/>
                <a:cs typeface="Times New Roman"/>
              </a:rPr>
              <a:t>享有权利比履行义务更重</a:t>
            </a:r>
            <a:r>
              <a:rPr lang="zh-CN" altLang="zh-CN" sz="2400" b="1" kern="100" dirty="0" smtClean="0">
                <a:latin typeface="Times New Roman"/>
                <a:cs typeface="Times New Roman"/>
              </a:rPr>
              <a:t>要</a:t>
            </a:r>
            <a:r>
              <a:rPr lang="en-US" altLang="zh-CN" sz="2400" b="1" kern="100" dirty="0" smtClean="0">
                <a:latin typeface="Times New Roman"/>
                <a:cs typeface="Times New Roman"/>
              </a:rPr>
              <a:t>   </a:t>
            </a:r>
            <a:r>
              <a:rPr lang="en-US" altLang="zh-CN" sz="2400" b="1" kern="100" dirty="0" smtClean="0">
                <a:latin typeface="宋体"/>
                <a:cs typeface="Times New Roman"/>
              </a:rPr>
              <a:t>⑤</a:t>
            </a:r>
            <a:r>
              <a:rPr lang="zh-CN" altLang="zh-CN" sz="2400" b="1" kern="100" dirty="0">
                <a:latin typeface="Times New Roman"/>
                <a:cs typeface="Times New Roman"/>
              </a:rPr>
              <a:t>在我国，任何公民的权利都是相同的</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A.</a:t>
            </a:r>
            <a:r>
              <a:rPr lang="en-US" altLang="zh-CN" sz="2400" b="1" kern="100" dirty="0">
                <a:latin typeface="宋体"/>
                <a:cs typeface="Times New Roman"/>
              </a:rPr>
              <a:t>①②③④</a:t>
            </a:r>
            <a:r>
              <a:rPr lang="en-US" altLang="zh-CN" sz="2400" b="1" kern="100" dirty="0">
                <a:latin typeface="Times New Roman"/>
                <a:cs typeface="Courier New"/>
              </a:rPr>
              <a:t> </a:t>
            </a:r>
            <a:r>
              <a:rPr lang="en-US" altLang="zh-CN" sz="2400" b="1" kern="100" dirty="0" smtClean="0">
                <a:latin typeface="Times New Roman"/>
                <a:cs typeface="Courier New"/>
              </a:rPr>
              <a:t>				</a:t>
            </a:r>
            <a:r>
              <a:rPr lang="en-US" altLang="zh-CN" sz="2400" b="1" kern="100" dirty="0">
                <a:latin typeface="Times New Roman"/>
                <a:cs typeface="Courier New"/>
              </a:rPr>
              <a:t>	B.</a:t>
            </a:r>
            <a:r>
              <a:rPr lang="en-US" altLang="zh-CN" sz="2400" b="1" kern="100" dirty="0">
                <a:latin typeface="宋体"/>
                <a:cs typeface="Times New Roman"/>
              </a:rPr>
              <a:t>①③④⑤</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C.</a:t>
            </a:r>
            <a:r>
              <a:rPr lang="en-US" altLang="zh-CN" sz="2400" b="1" kern="100" dirty="0">
                <a:latin typeface="宋体"/>
                <a:cs typeface="Times New Roman"/>
              </a:rPr>
              <a:t>②③④⑤</a:t>
            </a:r>
            <a:r>
              <a:rPr lang="en-US" altLang="zh-CN" sz="2400" b="1" kern="100" dirty="0">
                <a:latin typeface="Times New Roman"/>
                <a:cs typeface="Courier New"/>
              </a:rPr>
              <a:t> 	</a:t>
            </a:r>
            <a:r>
              <a:rPr lang="en-US" altLang="zh-CN" sz="2400" b="1" kern="100" dirty="0" smtClean="0">
                <a:latin typeface="Times New Roman"/>
                <a:cs typeface="Courier New"/>
              </a:rPr>
              <a:t>				D</a:t>
            </a:r>
            <a:r>
              <a:rPr lang="en-US" altLang="zh-CN" sz="2400" b="1" kern="100" dirty="0">
                <a:latin typeface="Times New Roman"/>
                <a:cs typeface="Courier New"/>
              </a:rPr>
              <a:t>.</a:t>
            </a:r>
            <a:r>
              <a:rPr lang="en-US" altLang="zh-CN" sz="2400" b="1" kern="100" dirty="0">
                <a:latin typeface="宋体"/>
                <a:cs typeface="Times New Roman"/>
              </a:rPr>
              <a:t>①②④⑤</a:t>
            </a:r>
            <a:endParaRPr lang="zh-CN" altLang="zh-CN" sz="1050" kern="100" dirty="0">
              <a:effectLst/>
              <a:latin typeface="宋体"/>
              <a:cs typeface="Courier New"/>
            </a:endParaRPr>
          </a:p>
        </p:txBody>
      </p:sp>
    </p:spTree>
    <p:extLst>
      <p:ext uri="{BB962C8B-B14F-4D97-AF65-F5344CB8AC3E}">
        <p14:creationId xmlns:p14="http://schemas.microsoft.com/office/powerpoint/2010/main" val="268133613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49687" y="692696"/>
            <a:ext cx="11647294"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解析　</a:t>
            </a:r>
            <a:r>
              <a:rPr lang="zh-CN" altLang="zh-CN" sz="2400" b="1" kern="100" dirty="0">
                <a:solidFill>
                  <a:srgbClr val="0000FF"/>
                </a:solidFill>
                <a:latin typeface="Times New Roman"/>
                <a:ea typeface="仿宋_GB2312"/>
                <a:cs typeface="Times New Roman"/>
              </a:rPr>
              <a:t>权利与义务的主体是公民，并无条件限制，</a:t>
            </a:r>
            <a:r>
              <a:rPr lang="zh-CN" altLang="zh-CN" sz="2400" b="1" kern="100" dirty="0">
                <a:solidFill>
                  <a:srgbClr val="0000FF"/>
                </a:solidFill>
                <a:latin typeface="宋体"/>
                <a:ea typeface="仿宋_GB2312"/>
                <a:cs typeface="Times New Roman"/>
              </a:rPr>
              <a:t>①</a:t>
            </a:r>
            <a:r>
              <a:rPr lang="zh-CN" altLang="zh-CN" sz="2400" b="1" kern="100" dirty="0">
                <a:solidFill>
                  <a:srgbClr val="0000FF"/>
                </a:solidFill>
                <a:latin typeface="Times New Roman"/>
                <a:ea typeface="仿宋_GB2312"/>
                <a:cs typeface="Times New Roman"/>
              </a:rPr>
              <a:t>错误；权利与义务是不可分离的，</a:t>
            </a:r>
            <a:r>
              <a:rPr lang="zh-CN" altLang="zh-CN" sz="2400" b="1" kern="100" dirty="0">
                <a:solidFill>
                  <a:srgbClr val="0000FF"/>
                </a:solidFill>
                <a:latin typeface="宋体"/>
                <a:ea typeface="仿宋_GB2312"/>
                <a:cs typeface="Times New Roman"/>
              </a:rPr>
              <a:t>②</a:t>
            </a:r>
            <a:r>
              <a:rPr lang="zh-CN" altLang="zh-CN" sz="2400" b="1" kern="100" dirty="0">
                <a:solidFill>
                  <a:srgbClr val="0000FF"/>
                </a:solidFill>
                <a:latin typeface="Times New Roman"/>
                <a:ea typeface="仿宋_GB2312"/>
                <a:cs typeface="Times New Roman"/>
              </a:rPr>
              <a:t>错误，</a:t>
            </a:r>
            <a:r>
              <a:rPr lang="zh-CN" altLang="zh-CN" sz="2400" b="1" kern="100" dirty="0">
                <a:solidFill>
                  <a:srgbClr val="0000FF"/>
                </a:solidFill>
                <a:latin typeface="宋体"/>
                <a:ea typeface="仿宋_GB2312"/>
                <a:cs typeface="Times New Roman"/>
              </a:rPr>
              <a:t>③</a:t>
            </a:r>
            <a:r>
              <a:rPr lang="zh-CN" altLang="zh-CN" sz="2400" b="1" kern="100" dirty="0">
                <a:solidFill>
                  <a:srgbClr val="0000FF"/>
                </a:solidFill>
                <a:latin typeface="Times New Roman"/>
                <a:ea typeface="仿宋_GB2312"/>
                <a:cs typeface="Times New Roman"/>
              </a:rPr>
              <a:t>正确；</a:t>
            </a:r>
            <a:r>
              <a:rPr lang="zh-CN" altLang="zh-CN" sz="2400" b="1" kern="100" dirty="0">
                <a:solidFill>
                  <a:srgbClr val="0000FF"/>
                </a:solidFill>
                <a:latin typeface="宋体"/>
                <a:ea typeface="仿宋_GB2312"/>
                <a:cs typeface="Times New Roman"/>
              </a:rPr>
              <a:t>④</a:t>
            </a:r>
            <a:r>
              <a:rPr lang="zh-CN" altLang="zh-CN" sz="2400" b="1" kern="100" dirty="0">
                <a:solidFill>
                  <a:srgbClr val="0000FF"/>
                </a:solidFill>
                <a:latin typeface="Times New Roman"/>
                <a:ea typeface="仿宋_GB2312"/>
                <a:cs typeface="Times New Roman"/>
              </a:rPr>
              <a:t>错误，权利与义务，不能说谁比谁更重要；</a:t>
            </a:r>
            <a:r>
              <a:rPr lang="zh-CN" altLang="zh-CN" sz="2400" b="1" kern="100" dirty="0">
                <a:solidFill>
                  <a:srgbClr val="0000FF"/>
                </a:solidFill>
                <a:latin typeface="宋体"/>
                <a:ea typeface="仿宋_GB2312"/>
                <a:cs typeface="Times New Roman"/>
              </a:rPr>
              <a:t>⑤</a:t>
            </a:r>
            <a:r>
              <a:rPr lang="zh-CN" altLang="zh-CN" sz="2400" b="1" kern="100" dirty="0">
                <a:solidFill>
                  <a:srgbClr val="0000FF"/>
                </a:solidFill>
                <a:latin typeface="Times New Roman"/>
                <a:ea typeface="仿宋_GB2312"/>
                <a:cs typeface="Times New Roman"/>
              </a:rPr>
              <a:t>错误，在我国，不是任何公民的权利都是一样的，未满十八周岁的公民，就不享有选举权和被选举权；由于本题为逆向选择题，故选</a:t>
            </a:r>
            <a:r>
              <a:rPr lang="en-US" altLang="zh-CN" sz="2400" b="1" kern="100" dirty="0">
                <a:solidFill>
                  <a:srgbClr val="0000FF"/>
                </a:solidFill>
                <a:latin typeface="Times New Roman"/>
                <a:ea typeface="仿宋_GB2312"/>
                <a:cs typeface="Courier New"/>
              </a:rPr>
              <a:t>D</a:t>
            </a:r>
            <a:r>
              <a:rPr lang="zh-CN" altLang="zh-CN" sz="2400" b="1" kern="100" dirty="0">
                <a:solidFill>
                  <a:srgbClr val="0000FF"/>
                </a:solidFill>
                <a:latin typeface="Times New Roman"/>
                <a:ea typeface="仿宋_GB2312"/>
                <a:cs typeface="Times New Roman"/>
              </a:rPr>
              <a:t>。</a:t>
            </a:r>
            <a:endParaRPr lang="zh-CN" altLang="zh-CN" sz="1050" kern="100" dirty="0">
              <a:solidFill>
                <a:srgbClr val="0000FF"/>
              </a:solidFill>
              <a:latin typeface="宋体"/>
              <a:cs typeface="Courier New"/>
            </a:endParaRPr>
          </a:p>
          <a:p>
            <a:pPr algn="just">
              <a:lnSpc>
                <a:spcPct val="150000"/>
              </a:lnSpc>
              <a:spcAft>
                <a:spcPts val="0"/>
              </a:spcAft>
              <a:tabLst>
                <a:tab pos="2400300" algn="l"/>
              </a:tabLst>
            </a:pPr>
            <a:r>
              <a:rPr lang="zh-CN" altLang="zh-CN" sz="2400" b="1" kern="100" dirty="0" smtClean="0">
                <a:solidFill>
                  <a:srgbClr val="FF0000"/>
                </a:solidFill>
                <a:latin typeface="Times New Roman"/>
                <a:ea typeface="黑体"/>
                <a:cs typeface="Times New Roman"/>
              </a:rPr>
              <a:t>答案　</a:t>
            </a:r>
            <a:r>
              <a:rPr lang="en-US" altLang="zh-CN" sz="2400" b="1" kern="100" dirty="0" smtClean="0">
                <a:solidFill>
                  <a:srgbClr val="FF0000"/>
                </a:solidFill>
                <a:latin typeface="Times New Roman"/>
                <a:cs typeface="Courier New"/>
              </a:rPr>
              <a:t>D</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1925923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49687" y="692696"/>
            <a:ext cx="11647294"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有些同学认为</a:t>
            </a:r>
            <a:r>
              <a:rPr lang="en-US" altLang="zh-CN" sz="2400" b="1" kern="100" dirty="0">
                <a:latin typeface="宋体"/>
                <a:cs typeface="Times New Roman"/>
              </a:rPr>
              <a:t>“</a:t>
            </a:r>
            <a:r>
              <a:rPr lang="zh-CN" altLang="zh-CN" sz="2400" b="1" kern="100" dirty="0">
                <a:latin typeface="Times New Roman"/>
                <a:cs typeface="Times New Roman"/>
              </a:rPr>
              <a:t>政治参与与我无关，参不参与政治生活无所谓</a:t>
            </a:r>
            <a:r>
              <a:rPr lang="en-US" altLang="zh-CN" sz="2400" b="1" kern="100" dirty="0">
                <a:latin typeface="宋体"/>
                <a:cs typeface="Times New Roman"/>
              </a:rPr>
              <a:t>”</a:t>
            </a:r>
            <a:r>
              <a:rPr lang="zh-CN" altLang="zh-CN" sz="2400" b="1" kern="100" dirty="0">
                <a:latin typeface="Times New Roman"/>
                <a:cs typeface="Times New Roman"/>
              </a:rPr>
              <a:t>。这种观点</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宋体"/>
                <a:cs typeface="Times New Roman"/>
              </a:rPr>
              <a:t>①</a:t>
            </a:r>
            <a:r>
              <a:rPr lang="zh-CN" altLang="zh-CN" sz="2400" b="1" kern="100" dirty="0">
                <a:latin typeface="Times New Roman"/>
                <a:cs typeface="Times New Roman"/>
              </a:rPr>
              <a:t>是错误的，因为政治生活中的问题直接影响到人民民主的实现程度，与每个人的切身利益息息相关　</a:t>
            </a:r>
            <a:r>
              <a:rPr lang="zh-CN" altLang="zh-CN" sz="2400" b="1" kern="100" dirty="0">
                <a:latin typeface="宋体"/>
                <a:cs typeface="Times New Roman"/>
              </a:rPr>
              <a:t>②</a:t>
            </a:r>
            <a:r>
              <a:rPr lang="zh-CN" altLang="zh-CN" sz="2400" b="1" kern="100" dirty="0">
                <a:latin typeface="Times New Roman"/>
                <a:cs typeface="Times New Roman"/>
              </a:rPr>
              <a:t>是错误的，如果每个人都采取漠然置之的态度，受损害的必然是全体人民的利益　</a:t>
            </a:r>
            <a:r>
              <a:rPr lang="zh-CN" altLang="zh-CN" sz="2400" b="1" kern="100" dirty="0">
                <a:latin typeface="宋体"/>
                <a:cs typeface="Times New Roman"/>
              </a:rPr>
              <a:t>③</a:t>
            </a:r>
            <a:r>
              <a:rPr lang="zh-CN" altLang="zh-CN" sz="2400" b="1" kern="100" dirty="0">
                <a:latin typeface="Times New Roman"/>
                <a:cs typeface="Times New Roman"/>
              </a:rPr>
              <a:t>是正确的，因为每个公民都有表达自己观点的自由　</a:t>
            </a:r>
            <a:r>
              <a:rPr lang="zh-CN" altLang="zh-CN" sz="2400" b="1" kern="100" dirty="0">
                <a:latin typeface="宋体"/>
                <a:cs typeface="Times New Roman"/>
              </a:rPr>
              <a:t>④</a:t>
            </a:r>
            <a:r>
              <a:rPr lang="zh-CN" altLang="zh-CN" sz="2400" b="1" kern="100" dirty="0">
                <a:latin typeface="Times New Roman"/>
                <a:cs typeface="Times New Roman"/>
              </a:rPr>
              <a:t>是正确的，因为中学生的主要任务是学习，参与政治生活是以后的事</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smtClean="0">
                <a:latin typeface="Times New Roman"/>
                <a:cs typeface="Courier New"/>
              </a:rPr>
              <a:t>A</a:t>
            </a:r>
            <a:r>
              <a:rPr lang="en-US" altLang="zh-CN" sz="2400" b="1" kern="100" dirty="0">
                <a:latin typeface="Times New Roman"/>
                <a:cs typeface="Courier New"/>
              </a:rPr>
              <a:t>.</a:t>
            </a:r>
            <a:r>
              <a:rPr lang="en-US" altLang="zh-CN" sz="2400" b="1" kern="100" dirty="0">
                <a:latin typeface="宋体"/>
                <a:cs typeface="Times New Roman"/>
              </a:rPr>
              <a:t>②③</a:t>
            </a:r>
            <a:r>
              <a:rPr lang="en-US" altLang="zh-CN" sz="2400" b="1" kern="100" dirty="0">
                <a:latin typeface="Times New Roman"/>
                <a:cs typeface="Courier New"/>
              </a:rPr>
              <a:t> 	</a:t>
            </a:r>
            <a:r>
              <a:rPr lang="en-US" altLang="zh-CN" sz="2400" b="1" kern="100" dirty="0" smtClean="0">
                <a:latin typeface="Times New Roman"/>
                <a:cs typeface="Courier New"/>
              </a:rPr>
              <a:t>	B</a:t>
            </a:r>
            <a:r>
              <a:rPr lang="en-US" altLang="zh-CN" sz="2400" b="1" kern="100" dirty="0">
                <a:latin typeface="Times New Roman"/>
                <a:cs typeface="Courier New"/>
              </a:rPr>
              <a:t>.</a:t>
            </a:r>
            <a:r>
              <a:rPr lang="en-US" altLang="zh-CN" sz="2400" b="1" kern="100" dirty="0">
                <a:latin typeface="宋体"/>
                <a:cs typeface="Times New Roman"/>
              </a:rPr>
              <a:t>③④</a:t>
            </a:r>
            <a:r>
              <a:rPr lang="en-US" altLang="zh-CN" sz="2400" b="1" kern="100" dirty="0">
                <a:latin typeface="Times New Roman"/>
                <a:cs typeface="Courier New"/>
              </a:rPr>
              <a:t>  </a:t>
            </a:r>
            <a:r>
              <a:rPr lang="en-US" altLang="zh-CN" sz="2400" b="1" kern="100" dirty="0" smtClean="0">
                <a:latin typeface="Times New Roman"/>
                <a:cs typeface="Courier New"/>
              </a:rPr>
              <a:t>		C</a:t>
            </a:r>
            <a:r>
              <a:rPr lang="en-US" altLang="zh-CN" sz="2400" b="1" kern="100" dirty="0">
                <a:latin typeface="Times New Roman"/>
                <a:cs typeface="Courier New"/>
              </a:rPr>
              <a:t>.</a:t>
            </a:r>
            <a:r>
              <a:rPr lang="en-US" altLang="zh-CN" sz="2400" b="1" kern="100" dirty="0">
                <a:latin typeface="宋体"/>
                <a:cs typeface="Times New Roman"/>
              </a:rPr>
              <a:t>①③</a:t>
            </a:r>
            <a:r>
              <a:rPr lang="en-US" altLang="zh-CN" sz="2400" b="1" kern="100" dirty="0">
                <a:latin typeface="Times New Roman"/>
                <a:cs typeface="Courier New"/>
              </a:rPr>
              <a:t> </a:t>
            </a:r>
            <a:r>
              <a:rPr lang="en-US" altLang="zh-CN" sz="2400" b="1" kern="100" dirty="0" smtClean="0">
                <a:latin typeface="Times New Roman"/>
                <a:cs typeface="Courier New"/>
              </a:rPr>
              <a:t>	</a:t>
            </a:r>
            <a:r>
              <a:rPr lang="en-US" altLang="zh-CN" sz="2400" b="1" kern="100" dirty="0">
                <a:latin typeface="Times New Roman"/>
                <a:cs typeface="Courier New"/>
              </a:rPr>
              <a:t>	D.</a:t>
            </a:r>
            <a:r>
              <a:rPr lang="en-US" altLang="zh-CN" sz="2400" b="1" kern="100" dirty="0">
                <a:latin typeface="宋体"/>
                <a:cs typeface="Times New Roman"/>
              </a:rPr>
              <a:t>①②</a:t>
            </a:r>
            <a:endParaRPr lang="zh-CN" altLang="zh-CN" sz="1050" kern="100" dirty="0">
              <a:effectLst/>
              <a:latin typeface="宋体"/>
              <a:cs typeface="Courier New"/>
            </a:endParaRPr>
          </a:p>
        </p:txBody>
      </p:sp>
    </p:spTree>
    <p:extLst>
      <p:ext uri="{BB962C8B-B14F-4D97-AF65-F5344CB8AC3E}">
        <p14:creationId xmlns:p14="http://schemas.microsoft.com/office/powerpoint/2010/main" val="192592395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49687" y="692696"/>
            <a:ext cx="11647294"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解析　</a:t>
            </a:r>
            <a:r>
              <a:rPr lang="zh-CN" altLang="zh-CN" sz="2400" b="1" kern="100" dirty="0">
                <a:solidFill>
                  <a:srgbClr val="0000FF"/>
                </a:solidFill>
                <a:latin typeface="Times New Roman"/>
                <a:ea typeface="仿宋_GB2312"/>
                <a:cs typeface="Times New Roman"/>
              </a:rPr>
              <a:t>参与政治生活与每个人的切身利益息息相关，该观点是公民意识淡薄的表现，是错误的，</a:t>
            </a:r>
            <a:r>
              <a:rPr lang="en-US" altLang="zh-CN" sz="2400" b="1" kern="100" dirty="0">
                <a:solidFill>
                  <a:srgbClr val="0000FF"/>
                </a:solidFill>
                <a:latin typeface="宋体"/>
                <a:ea typeface="仿宋_GB2312"/>
                <a:cs typeface="Times New Roman"/>
              </a:rPr>
              <a:t>③④</a:t>
            </a:r>
            <a:r>
              <a:rPr lang="zh-CN" altLang="zh-CN" sz="2400" b="1" kern="100" dirty="0">
                <a:solidFill>
                  <a:srgbClr val="0000FF"/>
                </a:solidFill>
                <a:latin typeface="Times New Roman"/>
                <a:ea typeface="仿宋_GB2312"/>
                <a:cs typeface="Times New Roman"/>
              </a:rPr>
              <a:t>判断有误。</a:t>
            </a:r>
            <a:endParaRPr lang="zh-CN" altLang="zh-CN" sz="1050" kern="100" dirty="0">
              <a:solidFill>
                <a:srgbClr val="0000FF"/>
              </a:solidFill>
              <a:latin typeface="宋体"/>
              <a:cs typeface="Courier New"/>
            </a:endParaRPr>
          </a:p>
          <a:p>
            <a:pPr>
              <a:lnSpc>
                <a:spcPct val="150000"/>
              </a:lnSpc>
              <a:tabLst>
                <a:tab pos="2400300" algn="l"/>
              </a:tabLst>
            </a:pPr>
            <a:r>
              <a:rPr lang="zh-CN" altLang="zh-CN" sz="2400" b="1" kern="100" dirty="0">
                <a:solidFill>
                  <a:srgbClr val="FF0000"/>
                </a:solidFill>
                <a:latin typeface="Times New Roman"/>
                <a:ea typeface="黑体"/>
                <a:cs typeface="Times New Roman"/>
              </a:rPr>
              <a:t>答案　</a:t>
            </a:r>
            <a:r>
              <a:rPr lang="en-US" altLang="zh-CN" sz="2400" b="1" kern="100" dirty="0">
                <a:solidFill>
                  <a:srgbClr val="FF0000"/>
                </a:solidFill>
                <a:latin typeface="Times New Roman"/>
                <a:cs typeface="Courier New"/>
              </a:rPr>
              <a:t>D</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1925923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784402" flipH="1" flipV="1">
            <a:off x="7824363" y="3403693"/>
            <a:ext cx="4000325" cy="3602451"/>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CCE8C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ln>
          <a:solidFill>
            <a:srgbClr val="FF0000"/>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2400" b="1" kern="100" dirty="0">
            <a:solidFill>
              <a:srgbClr val="FF0000"/>
            </a:solidFill>
            <a:latin typeface="Times New Roman"/>
            <a:cs typeface="Times New Roman"/>
          </a:defRPr>
        </a:defPPr>
      </a:lstStyle>
    </a:txDef>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358</TotalTime>
  <Words>2208</Words>
  <Application>Microsoft Office PowerPoint</Application>
  <PresentationFormat>自定义</PresentationFormat>
  <Paragraphs>112</Paragraphs>
  <Slides>24</Slides>
  <Notes>0</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AutoBVT</dc:creator>
  <cp:lastModifiedBy>user</cp:lastModifiedBy>
  <cp:revision>96</cp:revision>
  <dcterms:created xsi:type="dcterms:W3CDTF">2018-01-02T04:06:00Z</dcterms:created>
  <dcterms:modified xsi:type="dcterms:W3CDTF">2019-07-12T03:37:06Z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2052-10.1.0.7106</vt:lpwstr>
  </property>
</Properties>
</file>