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88" r:id="rId3"/>
    <p:sldId id="257" r:id="rId4"/>
    <p:sldId id="276" r:id="rId5"/>
    <p:sldId id="277" r:id="rId6"/>
    <p:sldId id="262" r:id="rId7"/>
    <p:sldId id="278" r:id="rId8"/>
    <p:sldId id="280" r:id="rId9"/>
    <p:sldId id="281" r:id="rId10"/>
    <p:sldId id="287" r:id="rId11"/>
    <p:sldId id="286" r:id="rId12"/>
    <p:sldId id="284" r:id="rId13"/>
    <p:sldId id="285" r:id="rId14"/>
    <p:sldId id="263" r:id="rId15"/>
    <p:sldId id="266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  <a:srgbClr val="FF3399"/>
    <a:srgbClr val="CCFFCC"/>
    <a:srgbClr val="CCFFFF"/>
    <a:srgbClr val="99FF33"/>
    <a:srgbClr val="FFFFCC"/>
    <a:srgbClr val="FF00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B51AA-39DB-41F6-9728-E76341B9207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EC87A-916F-40A4-AA7C-D39B7D896C3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47C83-7453-4712-BDDF-9FF452953E7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CB02E7-8688-4A21-B3B3-47E8249D106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BD1F5-BD7F-49CE-AD7A-C8DA11D79F4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AD0FC-E726-43EF-83C3-EAA9C61E39B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5A1AF-B0A2-4C11-93BA-9D8207829DB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76CE5-33CD-44C2-9BE4-5AE6FB7BDA2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D9169-CF85-4FE9-A97B-66254EA413C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3A480-DB11-4930-B581-35696A7C3C3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E8D5B-C8A1-4810-940D-7F17404455B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529171E-CA3F-4743-90E3-83C505B87DE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558FB22-0DA6-4981-8B13-261A79799DE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FBC8E9AE-50A5-4073-BE85-312633A1621D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audio" Target="../media/audio1.wav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audio" Target="../media/audio2.wav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2.wav"/><Relationship Id="rId4" Type="http://schemas.openxmlformats.org/officeDocument/2006/relationships/audio" Target="../media/audio3.wav"/><Relationship Id="rId3" Type="http://schemas.openxmlformats.org/officeDocument/2006/relationships/audio" Target="../media/audio1.wav"/><Relationship Id="rId2" Type="http://schemas.openxmlformats.org/officeDocument/2006/relationships/image" Target="../media/image7.emf"/><Relationship Id="rId1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1441876"/>
            <a:ext cx="75234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5.3 </a:t>
            </a:r>
            <a:r>
              <a:rPr lang="zh-CN" alt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同位角 内错角 同旁内角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6200" y="640989"/>
            <a:ext cx="9067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Tx/>
              <a:buNone/>
            </a:pPr>
            <a:r>
              <a:rPr lang="en-US" altLang="zh-CN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画图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：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已知两条直线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，画出第三条直线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EF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与它们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相交，并把构成的角表示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出来</a:t>
            </a:r>
            <a:r>
              <a:rPr lang="en-US" altLang="zh-CN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endParaRPr lang="zh-CN" altLang="en-US" sz="2800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191" name="Rectangle 23"/>
          <p:cNvSpPr>
            <a:spLocks noChangeArrowheads="1"/>
          </p:cNvSpPr>
          <p:nvPr/>
        </p:nvSpPr>
        <p:spPr bwMode="auto">
          <a:xfrm>
            <a:off x="3119705" y="76200"/>
            <a:ext cx="2599789" cy="66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活动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1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236" name="Rectangle 68"/>
          <p:cNvSpPr>
            <a:spLocks noChangeArrowheads="1"/>
          </p:cNvSpPr>
          <p:nvPr/>
        </p:nvSpPr>
        <p:spPr bwMode="auto">
          <a:xfrm>
            <a:off x="3810000" y="3331582"/>
            <a:ext cx="5334000" cy="1088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Tx/>
              <a:buNone/>
            </a:pPr>
            <a:r>
              <a:rPr lang="en-US" altLang="zh-CN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(2)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观察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∠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、∠</a:t>
            </a:r>
            <a:r>
              <a:rPr lang="en-US" altLang="zh-CN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与截线、被截</a:t>
            </a: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直</a:t>
            </a:r>
            <a:endParaRPr lang="en-US" altLang="zh-CN" sz="2800" b="1" dirty="0" smtClean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Tx/>
              <a:buNone/>
            </a:pPr>
            <a:r>
              <a:rPr lang="zh-CN" altLang="en-US" sz="2800" b="1" dirty="0" smtClean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线</a:t>
            </a:r>
            <a:r>
              <a:rPr lang="zh-CN" altLang="en-US" sz="2800" b="1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有哪些位置关系？</a:t>
            </a:r>
            <a:endParaRPr lang="zh-CN" altLang="en-US" sz="2800" b="1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6" y="1742715"/>
            <a:ext cx="3338513" cy="319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3810000" y="1807768"/>
            <a:ext cx="4953000" cy="151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FontTx/>
              <a:buNone/>
            </a:pP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直线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被第三条直线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所截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叫做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截线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叫做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被截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直线</a:t>
            </a:r>
            <a:r>
              <a:rPr lang="en-US" altLang="zh-C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119705" y="441960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截线的</a:t>
            </a:r>
            <a:r>
              <a:rPr lang="zh-C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同一侧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59030" y="4869760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被截直线的同一方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57188" y="4628715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同位角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2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304800" y="7620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Tx/>
              <a:buNone/>
            </a:pPr>
            <a:r>
              <a:rPr lang="en-US" altLang="zh-CN" sz="2800" b="1"/>
              <a:t>⑶</a:t>
            </a:r>
            <a:r>
              <a:rPr kumimoji="1" lang="zh-CN" altLang="en-US" sz="2800" b="1"/>
              <a:t>图中还有其它的同位角吗？若有，请你找出来</a:t>
            </a:r>
            <a:r>
              <a:rPr kumimoji="1" lang="en-US" altLang="zh-CN" sz="2800" b="1"/>
              <a:t>.</a:t>
            </a:r>
            <a:endParaRPr kumimoji="1" lang="en-US" altLang="zh-CN" sz="2800" b="1"/>
          </a:p>
        </p:txBody>
      </p:sp>
      <p:grpSp>
        <p:nvGrpSpPr>
          <p:cNvPr id="32901" name="Group 133"/>
          <p:cNvGrpSpPr/>
          <p:nvPr/>
        </p:nvGrpSpPr>
        <p:grpSpPr bwMode="auto">
          <a:xfrm>
            <a:off x="152400" y="1295400"/>
            <a:ext cx="4305300" cy="3124200"/>
            <a:chOff x="-30" y="432"/>
            <a:chExt cx="2712" cy="1968"/>
          </a:xfrm>
        </p:grpSpPr>
        <p:sp>
          <p:nvSpPr>
            <p:cNvPr id="32902" name="Text Box 134"/>
            <p:cNvSpPr txBox="1">
              <a:spLocks noChangeArrowheads="1"/>
            </p:cNvSpPr>
            <p:nvPr/>
          </p:nvSpPr>
          <p:spPr bwMode="auto">
            <a:xfrm>
              <a:off x="882" y="1929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F</a:t>
              </a:r>
              <a:endParaRPr lang="en-US" altLang="zh-CN" sz="2800" i="1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grpSp>
          <p:nvGrpSpPr>
            <p:cNvPr id="32903" name="Group 135"/>
            <p:cNvGrpSpPr/>
            <p:nvPr/>
          </p:nvGrpSpPr>
          <p:grpSpPr bwMode="auto">
            <a:xfrm>
              <a:off x="-30" y="432"/>
              <a:ext cx="2712" cy="1968"/>
              <a:chOff x="-30" y="432"/>
              <a:chExt cx="2712" cy="1968"/>
            </a:xfrm>
          </p:grpSpPr>
          <p:grpSp>
            <p:nvGrpSpPr>
              <p:cNvPr id="32904" name="Group 136"/>
              <p:cNvGrpSpPr/>
              <p:nvPr/>
            </p:nvGrpSpPr>
            <p:grpSpPr bwMode="auto">
              <a:xfrm>
                <a:off x="-30" y="432"/>
                <a:ext cx="2712" cy="1719"/>
                <a:chOff x="-30" y="432"/>
                <a:chExt cx="2712" cy="1719"/>
              </a:xfrm>
            </p:grpSpPr>
            <p:sp>
              <p:nvSpPr>
                <p:cNvPr id="32905" name="Arc 137"/>
                <p:cNvSpPr/>
                <p:nvPr/>
              </p:nvSpPr>
              <p:spPr bwMode="auto">
                <a:xfrm rot="-1276212">
                  <a:off x="1152" y="912"/>
                  <a:ext cx="108" cy="274"/>
                </a:xfrm>
                <a:custGeom>
                  <a:avLst/>
                  <a:gdLst>
                    <a:gd name="G0" fmla="+- 21600 0 0"/>
                    <a:gd name="G1" fmla="+- 15728 0 0"/>
                    <a:gd name="G2" fmla="+- 21600 0 0"/>
                    <a:gd name="T0" fmla="*/ 14714 w 21600"/>
                    <a:gd name="T1" fmla="*/ 36201 h 36201"/>
                    <a:gd name="T2" fmla="*/ 6795 w 21600"/>
                    <a:gd name="T3" fmla="*/ 0 h 36201"/>
                    <a:gd name="T4" fmla="*/ 21600 w 21600"/>
                    <a:gd name="T5" fmla="*/ 15728 h 36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36201" fill="none" extrusionOk="0">
                      <a:moveTo>
                        <a:pt x="14714" y="36200"/>
                      </a:moveTo>
                      <a:cubicBezTo>
                        <a:pt x="5922" y="33243"/>
                        <a:pt x="0" y="25003"/>
                        <a:pt x="0" y="15728"/>
                      </a:cubicBezTo>
                      <a:cubicBezTo>
                        <a:pt x="-1" y="9772"/>
                        <a:pt x="2458" y="4081"/>
                        <a:pt x="6794" y="-1"/>
                      </a:cubicBezTo>
                    </a:path>
                    <a:path w="21600" h="36201" stroke="0" extrusionOk="0">
                      <a:moveTo>
                        <a:pt x="14714" y="36200"/>
                      </a:moveTo>
                      <a:cubicBezTo>
                        <a:pt x="5922" y="33243"/>
                        <a:pt x="0" y="25003"/>
                        <a:pt x="0" y="15728"/>
                      </a:cubicBezTo>
                      <a:cubicBezTo>
                        <a:pt x="-1" y="9772"/>
                        <a:pt x="2458" y="4081"/>
                        <a:pt x="6794" y="-1"/>
                      </a:cubicBezTo>
                      <a:lnTo>
                        <a:pt x="21600" y="15728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33CC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06" name="Text Box 138"/>
                <p:cNvSpPr txBox="1">
                  <a:spLocks noChangeArrowheads="1"/>
                </p:cNvSpPr>
                <p:nvPr/>
              </p:nvSpPr>
              <p:spPr bwMode="auto">
                <a:xfrm>
                  <a:off x="1536" y="660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1</a:t>
                  </a:r>
                  <a:endPara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07" name="Text Box 139"/>
                <p:cNvSpPr txBox="1">
                  <a:spLocks noChangeArrowheads="1"/>
                </p:cNvSpPr>
                <p:nvPr/>
              </p:nvSpPr>
              <p:spPr bwMode="auto">
                <a:xfrm>
                  <a:off x="1056" y="528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3333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3</a:t>
                  </a:r>
                  <a:endPara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08" name="Text Box 140"/>
                <p:cNvSpPr txBox="1">
                  <a:spLocks noChangeArrowheads="1"/>
                </p:cNvSpPr>
                <p:nvPr/>
              </p:nvSpPr>
              <p:spPr bwMode="auto">
                <a:xfrm>
                  <a:off x="930" y="864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FF00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7</a:t>
                  </a:r>
                  <a:endParaRPr lang="en-US" altLang="zh-CN" sz="2800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09" name="Text Box 141"/>
                <p:cNvSpPr txBox="1">
                  <a:spLocks noChangeArrowheads="1"/>
                </p:cNvSpPr>
                <p:nvPr/>
              </p:nvSpPr>
              <p:spPr bwMode="auto">
                <a:xfrm>
                  <a:off x="1397" y="1056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5</a:t>
                  </a:r>
                  <a:endPara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0" name="Arc 142"/>
                <p:cNvSpPr/>
                <p:nvPr/>
              </p:nvSpPr>
              <p:spPr bwMode="auto">
                <a:xfrm rot="3811826">
                  <a:off x="821" y="1819"/>
                  <a:ext cx="178" cy="91"/>
                </a:xfrm>
                <a:custGeom>
                  <a:avLst/>
                  <a:gdLst>
                    <a:gd name="G0" fmla="+- 20260 0 0"/>
                    <a:gd name="G1" fmla="+- 0 0 0"/>
                    <a:gd name="G2" fmla="+- 21600 0 0"/>
                    <a:gd name="T0" fmla="*/ 39924 w 39924"/>
                    <a:gd name="T1" fmla="*/ 8938 h 21600"/>
                    <a:gd name="T2" fmla="*/ 0 w 39924"/>
                    <a:gd name="T3" fmla="*/ 7490 h 21600"/>
                    <a:gd name="T4" fmla="*/ 20260 w 39924"/>
                    <a:gd name="T5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9924" h="21600" fill="none" extrusionOk="0">
                      <a:moveTo>
                        <a:pt x="39923" y="8937"/>
                      </a:moveTo>
                      <a:cubicBezTo>
                        <a:pt x="36418" y="16649"/>
                        <a:pt x="28730" y="21599"/>
                        <a:pt x="20260" y="21600"/>
                      </a:cubicBezTo>
                      <a:cubicBezTo>
                        <a:pt x="11219" y="21600"/>
                        <a:pt x="3135" y="15969"/>
                        <a:pt x="0" y="7489"/>
                      </a:cubicBezTo>
                    </a:path>
                    <a:path w="39924" h="21600" stroke="0" extrusionOk="0">
                      <a:moveTo>
                        <a:pt x="39923" y="8937"/>
                      </a:moveTo>
                      <a:cubicBezTo>
                        <a:pt x="36418" y="16649"/>
                        <a:pt x="28730" y="21599"/>
                        <a:pt x="20260" y="21600"/>
                      </a:cubicBezTo>
                      <a:cubicBezTo>
                        <a:pt x="11219" y="21600"/>
                        <a:pt x="3135" y="15969"/>
                        <a:pt x="0" y="7489"/>
                      </a:cubicBezTo>
                      <a:lnTo>
                        <a:pt x="20260" y="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33CC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11" name="Text Box 143"/>
                <p:cNvSpPr txBox="1">
                  <a:spLocks noChangeArrowheads="1"/>
                </p:cNvSpPr>
                <p:nvPr/>
              </p:nvSpPr>
              <p:spPr bwMode="auto">
                <a:xfrm>
                  <a:off x="1248" y="1392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FF0000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2</a:t>
                  </a:r>
                  <a:endPara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2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720" y="1344"/>
                  <a:ext cx="227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3333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4</a:t>
                  </a:r>
                  <a:endPara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3" name="Text Box 145"/>
                <p:cNvSpPr txBox="1">
                  <a:spLocks noChangeArrowheads="1"/>
                </p:cNvSpPr>
                <p:nvPr/>
              </p:nvSpPr>
              <p:spPr bwMode="auto">
                <a:xfrm>
                  <a:off x="624" y="1824"/>
                  <a:ext cx="336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solidFill>
                        <a:srgbClr val="FF33CC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8</a:t>
                  </a:r>
                  <a:endParaRPr lang="en-US" altLang="zh-CN" sz="2800">
                    <a:solidFill>
                      <a:srgbClr val="FF33CC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4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1129" y="1824"/>
                  <a:ext cx="263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6</a:t>
                  </a:r>
                  <a:endPara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5" name="Line 147"/>
                <p:cNvSpPr>
                  <a:spLocks noChangeShapeType="1"/>
                </p:cNvSpPr>
                <p:nvPr/>
              </p:nvSpPr>
              <p:spPr bwMode="auto">
                <a:xfrm rot="-399718">
                  <a:off x="576" y="672"/>
                  <a:ext cx="1825" cy="62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2916" name="Text Box 148"/>
                <p:cNvSpPr txBox="1">
                  <a:spLocks noChangeArrowheads="1"/>
                </p:cNvSpPr>
                <p:nvPr/>
              </p:nvSpPr>
              <p:spPr bwMode="auto">
                <a:xfrm>
                  <a:off x="2364" y="1113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D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17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318" y="4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C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grpSp>
              <p:nvGrpSpPr>
                <p:cNvPr id="32918" name="Group 150"/>
                <p:cNvGrpSpPr/>
                <p:nvPr/>
              </p:nvGrpSpPr>
              <p:grpSpPr bwMode="auto">
                <a:xfrm>
                  <a:off x="-30" y="1480"/>
                  <a:ext cx="2700" cy="527"/>
                  <a:chOff x="-30" y="1480"/>
                  <a:chExt cx="2700" cy="527"/>
                </a:xfrm>
              </p:grpSpPr>
              <p:sp>
                <p:nvSpPr>
                  <p:cNvPr id="32919" name="Line 151"/>
                  <p:cNvSpPr>
                    <a:spLocks noChangeShapeType="1"/>
                  </p:cNvSpPr>
                  <p:nvPr/>
                </p:nvSpPr>
                <p:spPr bwMode="auto">
                  <a:xfrm rot="419865" flipV="1">
                    <a:off x="246" y="1522"/>
                    <a:ext cx="2055" cy="451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32920" name="Text Box 15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-30" y="1680"/>
                    <a:ext cx="318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0" hangingPunct="0"/>
                    <a:r>
                      <a:rPr lang="en-US" altLang="zh-CN" sz="2800" i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</a:rPr>
                      <a:t>A</a:t>
                    </a:r>
                    <a:endPara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endParaRPr>
                  </a:p>
                </p:txBody>
              </p:sp>
              <p:sp>
                <p:nvSpPr>
                  <p:cNvPr id="32921" name="Text Box 1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52" y="1480"/>
                    <a:ext cx="318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0" hangingPunct="0"/>
                    <a:r>
                      <a:rPr lang="en-US" altLang="zh-CN" sz="2800" i="1"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</a:rPr>
                      <a:t>B</a:t>
                    </a:r>
                    <a:endPara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endParaRPr>
                  </a:p>
                </p:txBody>
              </p:sp>
            </p:grpSp>
            <p:sp>
              <p:nvSpPr>
                <p:cNvPr id="32922" name="Line 154"/>
                <p:cNvSpPr>
                  <a:spLocks noChangeShapeType="1"/>
                </p:cNvSpPr>
                <p:nvPr/>
              </p:nvSpPr>
              <p:spPr bwMode="auto">
                <a:xfrm flipH="1">
                  <a:off x="907" y="624"/>
                  <a:ext cx="565" cy="1488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2923" name="Text Box 155"/>
                <p:cNvSpPr txBox="1">
                  <a:spLocks noChangeArrowheads="1"/>
                </p:cNvSpPr>
                <p:nvPr/>
              </p:nvSpPr>
              <p:spPr bwMode="auto">
                <a:xfrm>
                  <a:off x="1463" y="432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E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2924" name="Freeform 156"/>
                <p:cNvSpPr/>
                <p:nvPr/>
              </p:nvSpPr>
              <p:spPr bwMode="auto">
                <a:xfrm>
                  <a:off x="1152" y="760"/>
                  <a:ext cx="240" cy="152"/>
                </a:xfrm>
                <a:custGeom>
                  <a:avLst/>
                  <a:gdLst>
                    <a:gd name="T0" fmla="*/ 0 w 240"/>
                    <a:gd name="T1" fmla="*/ 152 h 152"/>
                    <a:gd name="T2" fmla="*/ 48 w 240"/>
                    <a:gd name="T3" fmla="*/ 56 h 152"/>
                    <a:gd name="T4" fmla="*/ 144 w 240"/>
                    <a:gd name="T5" fmla="*/ 8 h 152"/>
                    <a:gd name="T6" fmla="*/ 240 w 240"/>
                    <a:gd name="T7" fmla="*/ 8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40" h="152">
                      <a:moveTo>
                        <a:pt x="0" y="152"/>
                      </a:moveTo>
                      <a:cubicBezTo>
                        <a:pt x="12" y="116"/>
                        <a:pt x="24" y="80"/>
                        <a:pt x="48" y="56"/>
                      </a:cubicBezTo>
                      <a:cubicBezTo>
                        <a:pt x="72" y="32"/>
                        <a:pt x="112" y="16"/>
                        <a:pt x="144" y="8"/>
                      </a:cubicBezTo>
                      <a:cubicBezTo>
                        <a:pt x="176" y="0"/>
                        <a:pt x="208" y="4"/>
                        <a:pt x="240" y="8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0000CC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2925" name="Arc 157"/>
                <p:cNvSpPr/>
                <p:nvPr/>
              </p:nvSpPr>
              <p:spPr bwMode="auto">
                <a:xfrm flipH="1">
                  <a:off x="864" y="1536"/>
                  <a:ext cx="240" cy="240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0000CC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26" name="Arc 158"/>
                <p:cNvSpPr/>
                <p:nvPr/>
              </p:nvSpPr>
              <p:spPr bwMode="auto">
                <a:xfrm flipV="1">
                  <a:off x="960" y="1728"/>
                  <a:ext cx="336" cy="240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27" name="Arc 159"/>
                <p:cNvSpPr/>
                <p:nvPr/>
              </p:nvSpPr>
              <p:spPr bwMode="auto">
                <a:xfrm flipV="1">
                  <a:off x="1296" y="1008"/>
                  <a:ext cx="240" cy="96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000099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28" name="Arc 160"/>
                <p:cNvSpPr>
                  <a:spLocks noChangeAspect="1"/>
                </p:cNvSpPr>
                <p:nvPr/>
              </p:nvSpPr>
              <p:spPr bwMode="auto">
                <a:xfrm rot="361851">
                  <a:off x="1349" y="773"/>
                  <a:ext cx="247" cy="235"/>
                </a:xfrm>
                <a:custGeom>
                  <a:avLst/>
                  <a:gdLst>
                    <a:gd name="G0" fmla="+- 0 0 0"/>
                    <a:gd name="G1" fmla="+- 20509 0 0"/>
                    <a:gd name="G2" fmla="+- 21600 0 0"/>
                    <a:gd name="T0" fmla="*/ 6779 w 21600"/>
                    <a:gd name="T1" fmla="*/ 0 h 20509"/>
                    <a:gd name="T2" fmla="*/ 21600 w 21600"/>
                    <a:gd name="T3" fmla="*/ 20509 h 20509"/>
                    <a:gd name="T4" fmla="*/ 0 w 21600"/>
                    <a:gd name="T5" fmla="*/ 20509 h 205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0509" fill="none" extrusionOk="0">
                      <a:moveTo>
                        <a:pt x="6778" y="0"/>
                      </a:moveTo>
                      <a:cubicBezTo>
                        <a:pt x="15625" y="2924"/>
                        <a:pt x="21600" y="11191"/>
                        <a:pt x="21600" y="20509"/>
                      </a:cubicBezTo>
                    </a:path>
                    <a:path w="21600" h="20509" stroke="0" extrusionOk="0">
                      <a:moveTo>
                        <a:pt x="6778" y="0"/>
                      </a:moveTo>
                      <a:cubicBezTo>
                        <a:pt x="15625" y="2924"/>
                        <a:pt x="21600" y="11191"/>
                        <a:pt x="21600" y="20509"/>
                      </a:cubicBezTo>
                      <a:lnTo>
                        <a:pt x="0" y="20509"/>
                      </a:lnTo>
                      <a:close/>
                    </a:path>
                  </a:pathLst>
                </a:custGeom>
                <a:noFill/>
                <a:ln w="38100">
                  <a:solidFill>
                    <a:schemeClr val="tx2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32929" name="Arc 161"/>
                <p:cNvSpPr>
                  <a:spLocks noChangeAspect="1"/>
                </p:cNvSpPr>
                <p:nvPr/>
              </p:nvSpPr>
              <p:spPr bwMode="auto">
                <a:xfrm rot="967655">
                  <a:off x="1104" y="1536"/>
                  <a:ext cx="172" cy="172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>
                <a:off x="480" y="2112"/>
                <a:ext cx="86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endParaRPr lang="en-US" altLang="zh-CN" sz="2400" b="1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</p:grpSp>
      </p:grpSp>
      <p:grpSp>
        <p:nvGrpSpPr>
          <p:cNvPr id="32931" name="Group 163"/>
          <p:cNvGrpSpPr/>
          <p:nvPr/>
        </p:nvGrpSpPr>
        <p:grpSpPr bwMode="auto">
          <a:xfrm>
            <a:off x="1828800" y="1600200"/>
            <a:ext cx="1981200" cy="1828800"/>
            <a:chOff x="1056" y="720"/>
            <a:chExt cx="1248" cy="1152"/>
          </a:xfrm>
        </p:grpSpPr>
        <p:sp>
          <p:nvSpPr>
            <p:cNvPr id="32932" name="Freeform 164"/>
            <p:cNvSpPr/>
            <p:nvPr/>
          </p:nvSpPr>
          <p:spPr bwMode="auto">
            <a:xfrm>
              <a:off x="1056" y="720"/>
              <a:ext cx="1248" cy="1152"/>
            </a:xfrm>
            <a:custGeom>
              <a:avLst/>
              <a:gdLst>
                <a:gd name="T0" fmla="*/ 1248 w 1248"/>
                <a:gd name="T1" fmla="*/ 1008 h 1152"/>
                <a:gd name="T2" fmla="*/ 0 w 1248"/>
                <a:gd name="T3" fmla="*/ 1152 h 1152"/>
                <a:gd name="T4" fmla="*/ 432 w 1248"/>
                <a:gd name="T5" fmla="*/ 0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48" h="1152">
                  <a:moveTo>
                    <a:pt x="1248" y="1008"/>
                  </a:moveTo>
                  <a:lnTo>
                    <a:pt x="0" y="1152"/>
                  </a:lnTo>
                  <a:lnTo>
                    <a:pt x="432" y="0"/>
                  </a:lnTo>
                </a:path>
              </a:pathLst>
            </a:custGeom>
            <a:noFill/>
            <a:ln w="38100" cap="flat" cmpd="sng">
              <a:solidFill>
                <a:schemeClr val="accent2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33" name="Line 165"/>
            <p:cNvSpPr>
              <a:spLocks noChangeShapeType="1"/>
            </p:cNvSpPr>
            <p:nvPr/>
          </p:nvSpPr>
          <p:spPr bwMode="auto">
            <a:xfrm>
              <a:off x="1344" y="1056"/>
              <a:ext cx="768" cy="14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2939" name="Group 171"/>
          <p:cNvGrpSpPr/>
          <p:nvPr/>
        </p:nvGrpSpPr>
        <p:grpSpPr bwMode="auto">
          <a:xfrm>
            <a:off x="914400" y="1600200"/>
            <a:ext cx="1600200" cy="1905000"/>
            <a:chOff x="480" y="720"/>
            <a:chExt cx="1008" cy="1200"/>
          </a:xfrm>
        </p:grpSpPr>
        <p:sp>
          <p:nvSpPr>
            <p:cNvPr id="32940" name="Freeform 172"/>
            <p:cNvSpPr/>
            <p:nvPr/>
          </p:nvSpPr>
          <p:spPr bwMode="auto">
            <a:xfrm>
              <a:off x="480" y="720"/>
              <a:ext cx="1008" cy="1200"/>
            </a:xfrm>
            <a:custGeom>
              <a:avLst/>
              <a:gdLst>
                <a:gd name="T0" fmla="*/ 0 w 1008"/>
                <a:gd name="T1" fmla="*/ 1200 h 1200"/>
                <a:gd name="T2" fmla="*/ 576 w 1008"/>
                <a:gd name="T3" fmla="*/ 1152 h 1200"/>
                <a:gd name="T4" fmla="*/ 1008 w 1008"/>
                <a:gd name="T5" fmla="*/ 0 h 1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08" h="1200">
                  <a:moveTo>
                    <a:pt x="0" y="1200"/>
                  </a:moveTo>
                  <a:lnTo>
                    <a:pt x="576" y="1152"/>
                  </a:lnTo>
                  <a:lnTo>
                    <a:pt x="1008" y="0"/>
                  </a:lnTo>
                </a:path>
              </a:pathLst>
            </a:custGeom>
            <a:noFill/>
            <a:ln w="38100" cap="flat" cmpd="sng">
              <a:solidFill>
                <a:srgbClr val="0000CC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41" name="Line 173"/>
            <p:cNvSpPr>
              <a:spLocks noChangeShapeType="1"/>
            </p:cNvSpPr>
            <p:nvPr/>
          </p:nvSpPr>
          <p:spPr bwMode="auto">
            <a:xfrm flipH="1" flipV="1">
              <a:off x="720" y="912"/>
              <a:ext cx="624" cy="144"/>
            </a:xfrm>
            <a:prstGeom prst="line">
              <a:avLst/>
            </a:prstGeom>
            <a:noFill/>
            <a:ln w="38100">
              <a:solidFill>
                <a:srgbClr val="0000CC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2947" name="Group 179"/>
          <p:cNvGrpSpPr/>
          <p:nvPr/>
        </p:nvGrpSpPr>
        <p:grpSpPr bwMode="auto">
          <a:xfrm>
            <a:off x="914400" y="1905000"/>
            <a:ext cx="1371600" cy="2057400"/>
            <a:chOff x="528" y="912"/>
            <a:chExt cx="864" cy="1296"/>
          </a:xfrm>
        </p:grpSpPr>
        <p:sp>
          <p:nvSpPr>
            <p:cNvPr id="32948" name="Freeform 180"/>
            <p:cNvSpPr/>
            <p:nvPr/>
          </p:nvSpPr>
          <p:spPr bwMode="auto">
            <a:xfrm>
              <a:off x="816" y="912"/>
              <a:ext cx="576" cy="1296"/>
            </a:xfrm>
            <a:custGeom>
              <a:avLst/>
              <a:gdLst>
                <a:gd name="T0" fmla="*/ 0 w 576"/>
                <a:gd name="T1" fmla="*/ 0 h 1296"/>
                <a:gd name="T2" fmla="*/ 576 w 576"/>
                <a:gd name="T3" fmla="*/ 144 h 1296"/>
                <a:gd name="T4" fmla="*/ 144 w 576"/>
                <a:gd name="T5" fmla="*/ 1296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6" h="1296">
                  <a:moveTo>
                    <a:pt x="0" y="0"/>
                  </a:moveTo>
                  <a:lnTo>
                    <a:pt x="576" y="144"/>
                  </a:lnTo>
                  <a:lnTo>
                    <a:pt x="144" y="1296"/>
                  </a:lnTo>
                </a:path>
              </a:pathLst>
            </a:custGeom>
            <a:noFill/>
            <a:ln w="38100" cap="flat" cmpd="sng">
              <a:solidFill>
                <a:srgbClr val="FF66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49" name="Line 181"/>
            <p:cNvSpPr>
              <a:spLocks noChangeShapeType="1"/>
            </p:cNvSpPr>
            <p:nvPr/>
          </p:nvSpPr>
          <p:spPr bwMode="auto">
            <a:xfrm flipH="1">
              <a:off x="528" y="1872"/>
              <a:ext cx="528" cy="48"/>
            </a:xfrm>
            <a:prstGeom prst="line">
              <a:avLst/>
            </a:prstGeom>
            <a:noFill/>
            <a:ln w="38100">
              <a:solidFill>
                <a:srgbClr val="FF66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2955" name="Group 187"/>
          <p:cNvGrpSpPr/>
          <p:nvPr/>
        </p:nvGrpSpPr>
        <p:grpSpPr bwMode="auto">
          <a:xfrm>
            <a:off x="1600200" y="2133600"/>
            <a:ext cx="1752600" cy="1828800"/>
            <a:chOff x="912" y="1056"/>
            <a:chExt cx="1104" cy="1152"/>
          </a:xfrm>
        </p:grpSpPr>
        <p:sp>
          <p:nvSpPr>
            <p:cNvPr id="32956" name="Freeform 188"/>
            <p:cNvSpPr/>
            <p:nvPr/>
          </p:nvSpPr>
          <p:spPr bwMode="auto">
            <a:xfrm>
              <a:off x="912" y="1056"/>
              <a:ext cx="1104" cy="1152"/>
            </a:xfrm>
            <a:custGeom>
              <a:avLst/>
              <a:gdLst>
                <a:gd name="T0" fmla="*/ 1104 w 1104"/>
                <a:gd name="T1" fmla="*/ 144 h 1152"/>
                <a:gd name="T2" fmla="*/ 432 w 1104"/>
                <a:gd name="T3" fmla="*/ 0 h 1152"/>
                <a:gd name="T4" fmla="*/ 0 w 1104"/>
                <a:gd name="T5" fmla="*/ 1152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4" h="1152">
                  <a:moveTo>
                    <a:pt x="1104" y="144"/>
                  </a:moveTo>
                  <a:lnTo>
                    <a:pt x="432" y="0"/>
                  </a:lnTo>
                  <a:lnTo>
                    <a:pt x="0" y="1152"/>
                  </a:ln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57" name="Line 189"/>
            <p:cNvSpPr>
              <a:spLocks noChangeShapeType="1"/>
            </p:cNvSpPr>
            <p:nvPr/>
          </p:nvSpPr>
          <p:spPr bwMode="auto">
            <a:xfrm flipV="1">
              <a:off x="1104" y="1824"/>
              <a:ext cx="528" cy="4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33024" name="Group 256"/>
          <p:cNvGrpSpPr/>
          <p:nvPr/>
        </p:nvGrpSpPr>
        <p:grpSpPr bwMode="auto">
          <a:xfrm>
            <a:off x="457200" y="4267200"/>
            <a:ext cx="1981200" cy="2362200"/>
            <a:chOff x="288" y="2880"/>
            <a:chExt cx="1248" cy="1488"/>
          </a:xfrm>
        </p:grpSpPr>
        <p:grpSp>
          <p:nvGrpSpPr>
            <p:cNvPr id="32934" name="Group 166"/>
            <p:cNvGrpSpPr/>
            <p:nvPr/>
          </p:nvGrpSpPr>
          <p:grpSpPr bwMode="auto">
            <a:xfrm>
              <a:off x="288" y="2880"/>
              <a:ext cx="1248" cy="1488"/>
              <a:chOff x="384" y="2736"/>
              <a:chExt cx="1248" cy="1488"/>
            </a:xfrm>
          </p:grpSpPr>
          <p:grpSp>
            <p:nvGrpSpPr>
              <p:cNvPr id="32935" name="Group 167"/>
              <p:cNvGrpSpPr/>
              <p:nvPr/>
            </p:nvGrpSpPr>
            <p:grpSpPr bwMode="auto">
              <a:xfrm>
                <a:off x="384" y="2736"/>
                <a:ext cx="1248" cy="1152"/>
                <a:chOff x="1056" y="720"/>
                <a:chExt cx="1248" cy="1152"/>
              </a:xfrm>
            </p:grpSpPr>
            <p:sp>
              <p:nvSpPr>
                <p:cNvPr id="32936" name="Freeform 168"/>
                <p:cNvSpPr/>
                <p:nvPr/>
              </p:nvSpPr>
              <p:spPr bwMode="auto">
                <a:xfrm>
                  <a:off x="1056" y="720"/>
                  <a:ext cx="1248" cy="1152"/>
                </a:xfrm>
                <a:custGeom>
                  <a:avLst/>
                  <a:gdLst>
                    <a:gd name="T0" fmla="*/ 1248 w 1248"/>
                    <a:gd name="T1" fmla="*/ 1008 h 1152"/>
                    <a:gd name="T2" fmla="*/ 0 w 1248"/>
                    <a:gd name="T3" fmla="*/ 1152 h 1152"/>
                    <a:gd name="T4" fmla="*/ 432 w 1248"/>
                    <a:gd name="T5" fmla="*/ 0 h 1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248" h="1152">
                      <a:moveTo>
                        <a:pt x="1248" y="1008"/>
                      </a:moveTo>
                      <a:lnTo>
                        <a:pt x="0" y="1152"/>
                      </a:lnTo>
                      <a:lnTo>
                        <a:pt x="432" y="0"/>
                      </a:lnTo>
                    </a:path>
                  </a:pathLst>
                </a:custGeom>
                <a:noFill/>
                <a:ln w="38100" cap="flat" cmpd="sng">
                  <a:solidFill>
                    <a:schemeClr val="accent2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2937" name="Line 169"/>
                <p:cNvSpPr>
                  <a:spLocks noChangeShapeType="1"/>
                </p:cNvSpPr>
                <p:nvPr/>
              </p:nvSpPr>
              <p:spPr bwMode="auto">
                <a:xfrm>
                  <a:off x="1344" y="1056"/>
                  <a:ext cx="768" cy="144"/>
                </a:xfrm>
                <a:prstGeom prst="line">
                  <a:avLst/>
                </a:prstGeom>
                <a:noFill/>
                <a:ln w="38100">
                  <a:solidFill>
                    <a:schemeClr val="accent2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32938" name="Rectangle 170"/>
              <p:cNvSpPr>
                <a:spLocks noChangeArrowheads="1"/>
              </p:cNvSpPr>
              <p:nvPr/>
            </p:nvSpPr>
            <p:spPr bwMode="auto">
              <a:xfrm>
                <a:off x="667" y="3897"/>
                <a:ext cx="3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①</a:t>
                </a:r>
                <a:endParaRPr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2963" name="Group 195"/>
            <p:cNvGrpSpPr/>
            <p:nvPr/>
          </p:nvGrpSpPr>
          <p:grpSpPr bwMode="auto">
            <a:xfrm>
              <a:off x="384" y="3552"/>
              <a:ext cx="336" cy="432"/>
              <a:chOff x="288" y="3408"/>
              <a:chExt cx="336" cy="432"/>
            </a:xfrm>
          </p:grpSpPr>
          <p:sp>
            <p:nvSpPr>
              <p:cNvPr id="32964" name="Arc 196"/>
              <p:cNvSpPr/>
              <p:nvPr/>
            </p:nvSpPr>
            <p:spPr bwMode="auto">
              <a:xfrm>
                <a:off x="288" y="3648"/>
                <a:ext cx="192" cy="19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accent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65" name="Rectangle 197"/>
              <p:cNvSpPr>
                <a:spLocks noChangeArrowheads="1"/>
              </p:cNvSpPr>
              <p:nvPr/>
            </p:nvSpPr>
            <p:spPr bwMode="auto">
              <a:xfrm>
                <a:off x="395" y="3408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2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2966" name="Group 198"/>
            <p:cNvGrpSpPr/>
            <p:nvPr/>
          </p:nvGrpSpPr>
          <p:grpSpPr bwMode="auto">
            <a:xfrm>
              <a:off x="672" y="2880"/>
              <a:ext cx="432" cy="384"/>
              <a:chOff x="576" y="2736"/>
              <a:chExt cx="432" cy="384"/>
            </a:xfrm>
          </p:grpSpPr>
          <p:sp>
            <p:nvSpPr>
              <p:cNvPr id="32967" name="Arc 199"/>
              <p:cNvSpPr/>
              <p:nvPr/>
            </p:nvSpPr>
            <p:spPr bwMode="auto">
              <a:xfrm>
                <a:off x="576" y="2880"/>
                <a:ext cx="96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accent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68" name="Rectangle 200"/>
              <p:cNvSpPr>
                <a:spLocks noChangeArrowheads="1"/>
              </p:cNvSpPr>
              <p:nvPr/>
            </p:nvSpPr>
            <p:spPr bwMode="auto">
              <a:xfrm>
                <a:off x="624" y="273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1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33025" name="Group 257"/>
          <p:cNvGrpSpPr/>
          <p:nvPr/>
        </p:nvGrpSpPr>
        <p:grpSpPr bwMode="auto">
          <a:xfrm>
            <a:off x="2895600" y="4114800"/>
            <a:ext cx="1600200" cy="2438400"/>
            <a:chOff x="1824" y="2784"/>
            <a:chExt cx="1008" cy="1536"/>
          </a:xfrm>
        </p:grpSpPr>
        <p:grpSp>
          <p:nvGrpSpPr>
            <p:cNvPr id="32942" name="Group 174"/>
            <p:cNvGrpSpPr/>
            <p:nvPr/>
          </p:nvGrpSpPr>
          <p:grpSpPr bwMode="auto">
            <a:xfrm>
              <a:off x="1824" y="2832"/>
              <a:ext cx="1008" cy="1488"/>
              <a:chOff x="1488" y="2736"/>
              <a:chExt cx="1008" cy="1488"/>
            </a:xfrm>
          </p:grpSpPr>
          <p:grpSp>
            <p:nvGrpSpPr>
              <p:cNvPr id="32943" name="Group 175"/>
              <p:cNvGrpSpPr/>
              <p:nvPr/>
            </p:nvGrpSpPr>
            <p:grpSpPr bwMode="auto">
              <a:xfrm>
                <a:off x="1488" y="2736"/>
                <a:ext cx="1008" cy="1200"/>
                <a:chOff x="480" y="720"/>
                <a:chExt cx="1008" cy="1200"/>
              </a:xfrm>
            </p:grpSpPr>
            <p:sp>
              <p:nvSpPr>
                <p:cNvPr id="32944" name="Freeform 176"/>
                <p:cNvSpPr/>
                <p:nvPr/>
              </p:nvSpPr>
              <p:spPr bwMode="auto">
                <a:xfrm>
                  <a:off x="480" y="720"/>
                  <a:ext cx="1008" cy="1200"/>
                </a:xfrm>
                <a:custGeom>
                  <a:avLst/>
                  <a:gdLst>
                    <a:gd name="T0" fmla="*/ 0 w 1008"/>
                    <a:gd name="T1" fmla="*/ 1200 h 1200"/>
                    <a:gd name="T2" fmla="*/ 576 w 1008"/>
                    <a:gd name="T3" fmla="*/ 1152 h 1200"/>
                    <a:gd name="T4" fmla="*/ 1008 w 1008"/>
                    <a:gd name="T5" fmla="*/ 0 h 1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008" h="1200">
                      <a:moveTo>
                        <a:pt x="0" y="1200"/>
                      </a:moveTo>
                      <a:lnTo>
                        <a:pt x="576" y="1152"/>
                      </a:lnTo>
                      <a:lnTo>
                        <a:pt x="1008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0000CC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2945" name="Line 177"/>
                <p:cNvSpPr>
                  <a:spLocks noChangeShapeType="1"/>
                </p:cNvSpPr>
                <p:nvPr/>
              </p:nvSpPr>
              <p:spPr bwMode="auto">
                <a:xfrm flipH="1" flipV="1">
                  <a:off x="720" y="912"/>
                  <a:ext cx="624" cy="144"/>
                </a:xfrm>
                <a:prstGeom prst="line">
                  <a:avLst/>
                </a:prstGeom>
                <a:noFill/>
                <a:ln w="38100">
                  <a:solidFill>
                    <a:srgbClr val="0000CC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32946" name="Rectangle 178"/>
              <p:cNvSpPr>
                <a:spLocks noChangeArrowheads="1"/>
              </p:cNvSpPr>
              <p:nvPr/>
            </p:nvSpPr>
            <p:spPr bwMode="auto">
              <a:xfrm>
                <a:off x="1675" y="3897"/>
                <a:ext cx="3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②</a:t>
                </a:r>
                <a:endParaRPr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2969" name="Group 201"/>
            <p:cNvGrpSpPr/>
            <p:nvPr/>
          </p:nvGrpSpPr>
          <p:grpSpPr bwMode="auto">
            <a:xfrm>
              <a:off x="2112" y="3600"/>
              <a:ext cx="336" cy="471"/>
              <a:chOff x="2016" y="3456"/>
              <a:chExt cx="336" cy="471"/>
            </a:xfrm>
          </p:grpSpPr>
          <p:sp>
            <p:nvSpPr>
              <p:cNvPr id="32970" name="Arc 202"/>
              <p:cNvSpPr>
                <a:spLocks noChangeAspect="1"/>
              </p:cNvSpPr>
              <p:nvPr/>
            </p:nvSpPr>
            <p:spPr bwMode="auto">
              <a:xfrm rot="-4610692">
                <a:off x="2121" y="3696"/>
                <a:ext cx="231" cy="23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3333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71" name="Rectangle 203"/>
              <p:cNvSpPr>
                <a:spLocks noChangeArrowheads="1"/>
              </p:cNvSpPr>
              <p:nvPr/>
            </p:nvSpPr>
            <p:spPr bwMode="auto">
              <a:xfrm>
                <a:off x="2016" y="3456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4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2972" name="Group 204"/>
            <p:cNvGrpSpPr/>
            <p:nvPr/>
          </p:nvGrpSpPr>
          <p:grpSpPr bwMode="auto">
            <a:xfrm>
              <a:off x="2448" y="2784"/>
              <a:ext cx="268" cy="432"/>
              <a:chOff x="2352" y="2640"/>
              <a:chExt cx="268" cy="432"/>
            </a:xfrm>
          </p:grpSpPr>
          <p:sp>
            <p:nvSpPr>
              <p:cNvPr id="32973" name="Arc 205"/>
              <p:cNvSpPr>
                <a:spLocks noChangeAspect="1"/>
              </p:cNvSpPr>
              <p:nvPr/>
            </p:nvSpPr>
            <p:spPr bwMode="auto">
              <a:xfrm rot="-3808768">
                <a:off x="2448" y="2900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3333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74" name="Rectangle 206"/>
              <p:cNvSpPr>
                <a:spLocks noChangeArrowheads="1"/>
              </p:cNvSpPr>
              <p:nvPr/>
            </p:nvSpPr>
            <p:spPr bwMode="auto">
              <a:xfrm>
                <a:off x="2352" y="2640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3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33026" name="Group 258"/>
          <p:cNvGrpSpPr/>
          <p:nvPr/>
        </p:nvGrpSpPr>
        <p:grpSpPr bwMode="auto">
          <a:xfrm>
            <a:off x="5105400" y="4191000"/>
            <a:ext cx="1371600" cy="2500313"/>
            <a:chOff x="3216" y="2784"/>
            <a:chExt cx="864" cy="1575"/>
          </a:xfrm>
        </p:grpSpPr>
        <p:grpSp>
          <p:nvGrpSpPr>
            <p:cNvPr id="32950" name="Group 182"/>
            <p:cNvGrpSpPr/>
            <p:nvPr/>
          </p:nvGrpSpPr>
          <p:grpSpPr bwMode="auto">
            <a:xfrm>
              <a:off x="3216" y="2784"/>
              <a:ext cx="864" cy="1575"/>
              <a:chOff x="2736" y="2640"/>
              <a:chExt cx="864" cy="1575"/>
            </a:xfrm>
          </p:grpSpPr>
          <p:grpSp>
            <p:nvGrpSpPr>
              <p:cNvPr id="32951" name="Group 183"/>
              <p:cNvGrpSpPr/>
              <p:nvPr/>
            </p:nvGrpSpPr>
            <p:grpSpPr bwMode="auto">
              <a:xfrm>
                <a:off x="2736" y="2640"/>
                <a:ext cx="864" cy="1296"/>
                <a:chOff x="528" y="912"/>
                <a:chExt cx="864" cy="1296"/>
              </a:xfrm>
            </p:grpSpPr>
            <p:sp>
              <p:nvSpPr>
                <p:cNvPr id="32952" name="Freeform 184"/>
                <p:cNvSpPr/>
                <p:nvPr/>
              </p:nvSpPr>
              <p:spPr bwMode="auto">
                <a:xfrm>
                  <a:off x="816" y="912"/>
                  <a:ext cx="576" cy="1296"/>
                </a:xfrm>
                <a:custGeom>
                  <a:avLst/>
                  <a:gdLst>
                    <a:gd name="T0" fmla="*/ 0 w 576"/>
                    <a:gd name="T1" fmla="*/ 0 h 1296"/>
                    <a:gd name="T2" fmla="*/ 576 w 576"/>
                    <a:gd name="T3" fmla="*/ 144 h 1296"/>
                    <a:gd name="T4" fmla="*/ 144 w 576"/>
                    <a:gd name="T5" fmla="*/ 1296 h 12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76" h="1296">
                      <a:moveTo>
                        <a:pt x="0" y="0"/>
                      </a:moveTo>
                      <a:lnTo>
                        <a:pt x="576" y="144"/>
                      </a:lnTo>
                      <a:lnTo>
                        <a:pt x="144" y="1296"/>
                      </a:lnTo>
                    </a:path>
                  </a:pathLst>
                </a:custGeom>
                <a:noFill/>
                <a:ln w="38100" cap="flat" cmpd="sng">
                  <a:solidFill>
                    <a:srgbClr val="FF6600"/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  <p:sp>
              <p:nvSpPr>
                <p:cNvPr id="32953" name="Line 185"/>
                <p:cNvSpPr>
                  <a:spLocks noChangeShapeType="1"/>
                </p:cNvSpPr>
                <p:nvPr/>
              </p:nvSpPr>
              <p:spPr bwMode="auto">
                <a:xfrm flipH="1">
                  <a:off x="528" y="1872"/>
                  <a:ext cx="528" cy="48"/>
                </a:xfrm>
                <a:prstGeom prst="line">
                  <a:avLst/>
                </a:prstGeom>
                <a:noFill/>
                <a:ln w="38100">
                  <a:solidFill>
                    <a:srgbClr val="FF6600"/>
                  </a:solidFill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32954" name="Rectangle 186"/>
              <p:cNvSpPr>
                <a:spLocks noChangeArrowheads="1"/>
              </p:cNvSpPr>
              <p:nvPr/>
            </p:nvSpPr>
            <p:spPr bwMode="auto">
              <a:xfrm>
                <a:off x="2784" y="3888"/>
                <a:ext cx="341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anose="02020603050405020304" pitchFamily="18" charset="0"/>
                  </a:rPr>
                  <a:t>③</a:t>
                </a:r>
                <a:endParaRPr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2975" name="Group 207"/>
            <p:cNvGrpSpPr/>
            <p:nvPr/>
          </p:nvGrpSpPr>
          <p:grpSpPr bwMode="auto">
            <a:xfrm>
              <a:off x="3696" y="2841"/>
              <a:ext cx="364" cy="327"/>
              <a:chOff x="3600" y="2697"/>
              <a:chExt cx="364" cy="327"/>
            </a:xfrm>
          </p:grpSpPr>
          <p:sp>
            <p:nvSpPr>
              <p:cNvPr id="32976" name="Arc 208"/>
              <p:cNvSpPr>
                <a:spLocks noChangeAspect="1"/>
              </p:cNvSpPr>
              <p:nvPr/>
            </p:nvSpPr>
            <p:spPr bwMode="auto">
              <a:xfrm rot="-9633765">
                <a:off x="3792" y="2784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77" name="Rectangle 209"/>
              <p:cNvSpPr>
                <a:spLocks noChangeArrowheads="1"/>
              </p:cNvSpPr>
              <p:nvPr/>
            </p:nvSpPr>
            <p:spPr bwMode="auto">
              <a:xfrm>
                <a:off x="3600" y="2697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7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2984" name="Group 216"/>
            <p:cNvGrpSpPr/>
            <p:nvPr/>
          </p:nvGrpSpPr>
          <p:grpSpPr bwMode="auto">
            <a:xfrm>
              <a:off x="3360" y="3744"/>
              <a:ext cx="336" cy="327"/>
              <a:chOff x="3264" y="3600"/>
              <a:chExt cx="336" cy="327"/>
            </a:xfrm>
          </p:grpSpPr>
          <p:sp>
            <p:nvSpPr>
              <p:cNvPr id="32985" name="Rectangle 217"/>
              <p:cNvSpPr>
                <a:spLocks noChangeArrowheads="1"/>
              </p:cNvSpPr>
              <p:nvPr/>
            </p:nvSpPr>
            <p:spPr bwMode="auto">
              <a:xfrm>
                <a:off x="3264" y="3600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8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  <p:sp>
            <p:nvSpPr>
              <p:cNvPr id="32986" name="Arc 218"/>
              <p:cNvSpPr>
                <a:spLocks noChangeAspect="1"/>
              </p:cNvSpPr>
              <p:nvPr/>
            </p:nvSpPr>
            <p:spPr bwMode="auto">
              <a:xfrm rot="-11481267">
                <a:off x="3428" y="3620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grpSp>
        <p:nvGrpSpPr>
          <p:cNvPr id="32987" name="Group 219"/>
          <p:cNvGrpSpPr/>
          <p:nvPr/>
        </p:nvGrpSpPr>
        <p:grpSpPr bwMode="auto">
          <a:xfrm>
            <a:off x="5202238" y="2895600"/>
            <a:ext cx="3038475" cy="685800"/>
            <a:chOff x="1632" y="2112"/>
            <a:chExt cx="1776" cy="432"/>
          </a:xfrm>
        </p:grpSpPr>
        <p:sp>
          <p:nvSpPr>
            <p:cNvPr id="32988" name="Rectangle 220"/>
            <p:cNvSpPr>
              <a:spLocks noChangeArrowheads="1"/>
            </p:cNvSpPr>
            <p:nvPr/>
          </p:nvSpPr>
          <p:spPr bwMode="auto">
            <a:xfrm>
              <a:off x="1632" y="2112"/>
              <a:ext cx="1776" cy="43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1"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2989" name="Rectangle 221"/>
            <p:cNvSpPr>
              <a:spLocks noChangeArrowheads="1"/>
            </p:cNvSpPr>
            <p:nvPr/>
          </p:nvSpPr>
          <p:spPr bwMode="auto">
            <a:xfrm>
              <a:off x="1632" y="2112"/>
              <a:ext cx="165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同位角是 </a:t>
              </a:r>
              <a:r>
                <a:rPr kumimoji="1"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F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 </a:t>
              </a:r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形状</a:t>
              </a:r>
              <a:endPara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33023" name="Group 255"/>
          <p:cNvGrpSpPr/>
          <p:nvPr/>
        </p:nvGrpSpPr>
        <p:grpSpPr bwMode="auto">
          <a:xfrm>
            <a:off x="7239000" y="4357688"/>
            <a:ext cx="1752600" cy="2271712"/>
            <a:chOff x="4560" y="2928"/>
            <a:chExt cx="1104" cy="1431"/>
          </a:xfrm>
        </p:grpSpPr>
        <p:sp>
          <p:nvSpPr>
            <p:cNvPr id="32960" name="Freeform 192"/>
            <p:cNvSpPr/>
            <p:nvPr/>
          </p:nvSpPr>
          <p:spPr bwMode="auto">
            <a:xfrm>
              <a:off x="4560" y="2928"/>
              <a:ext cx="1104" cy="1152"/>
            </a:xfrm>
            <a:custGeom>
              <a:avLst/>
              <a:gdLst>
                <a:gd name="T0" fmla="*/ 1104 w 1104"/>
                <a:gd name="T1" fmla="*/ 144 h 1152"/>
                <a:gd name="T2" fmla="*/ 432 w 1104"/>
                <a:gd name="T3" fmla="*/ 0 h 1152"/>
                <a:gd name="T4" fmla="*/ 0 w 1104"/>
                <a:gd name="T5" fmla="*/ 1152 h 1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4" h="1152">
                  <a:moveTo>
                    <a:pt x="1104" y="144"/>
                  </a:moveTo>
                  <a:lnTo>
                    <a:pt x="432" y="0"/>
                  </a:lnTo>
                  <a:lnTo>
                    <a:pt x="0" y="1152"/>
                  </a:ln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961" name="Line 193"/>
            <p:cNvSpPr>
              <a:spLocks noChangeShapeType="1"/>
            </p:cNvSpPr>
            <p:nvPr/>
          </p:nvSpPr>
          <p:spPr bwMode="auto">
            <a:xfrm flipV="1">
              <a:off x="4704" y="3696"/>
              <a:ext cx="528" cy="4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32978" name="Group 210"/>
            <p:cNvGrpSpPr/>
            <p:nvPr/>
          </p:nvGrpSpPr>
          <p:grpSpPr bwMode="auto">
            <a:xfrm>
              <a:off x="4665" y="3696"/>
              <a:ext cx="268" cy="423"/>
              <a:chOff x="4569" y="3552"/>
              <a:chExt cx="268" cy="423"/>
            </a:xfrm>
          </p:grpSpPr>
          <p:sp>
            <p:nvSpPr>
              <p:cNvPr id="32979" name="Arc 211"/>
              <p:cNvSpPr>
                <a:spLocks noChangeAspect="1"/>
              </p:cNvSpPr>
              <p:nvPr/>
            </p:nvSpPr>
            <p:spPr bwMode="auto">
              <a:xfrm rot="-15647756">
                <a:off x="4569" y="3552"/>
                <a:ext cx="231" cy="23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80" name="Rectangle 212"/>
              <p:cNvSpPr>
                <a:spLocks noChangeArrowheads="1"/>
              </p:cNvSpPr>
              <p:nvPr/>
            </p:nvSpPr>
            <p:spPr bwMode="auto">
              <a:xfrm>
                <a:off x="4608" y="3648"/>
                <a:ext cx="229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6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2981" name="Group 213"/>
            <p:cNvGrpSpPr/>
            <p:nvPr/>
          </p:nvGrpSpPr>
          <p:grpSpPr bwMode="auto">
            <a:xfrm>
              <a:off x="4964" y="2948"/>
              <a:ext cx="364" cy="403"/>
              <a:chOff x="4868" y="2804"/>
              <a:chExt cx="364" cy="403"/>
            </a:xfrm>
          </p:grpSpPr>
          <p:sp>
            <p:nvSpPr>
              <p:cNvPr id="32982" name="Arc 214"/>
              <p:cNvSpPr>
                <a:spLocks noChangeAspect="1"/>
              </p:cNvSpPr>
              <p:nvPr/>
            </p:nvSpPr>
            <p:spPr bwMode="auto">
              <a:xfrm rot="-14808412">
                <a:off x="4868" y="2804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983" name="Rectangle 215"/>
              <p:cNvSpPr>
                <a:spLocks noChangeArrowheads="1"/>
              </p:cNvSpPr>
              <p:nvPr/>
            </p:nvSpPr>
            <p:spPr bwMode="auto">
              <a:xfrm>
                <a:off x="4896" y="2880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2800" b="1">
                    <a:solidFill>
                      <a:srgbClr val="000099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宋体" panose="02010600030101010101" pitchFamily="2" charset="-122"/>
                  </a:rPr>
                  <a:t>5</a:t>
                </a:r>
                <a:endParaRPr kumimoji="1" lang="en-US" altLang="zh-CN" sz="2800" b="1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宋体" panose="02010600030101010101" pitchFamily="2" charset="-122"/>
                </a:endParaRPr>
              </a:p>
            </p:txBody>
          </p:sp>
        </p:grpSp>
        <p:sp>
          <p:nvSpPr>
            <p:cNvPr id="33022" name="Text Box 254"/>
            <p:cNvSpPr txBox="1">
              <a:spLocks noChangeArrowheads="1"/>
            </p:cNvSpPr>
            <p:nvPr/>
          </p:nvSpPr>
          <p:spPr bwMode="auto">
            <a:xfrm>
              <a:off x="4704" y="4032"/>
              <a:ext cx="43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/>
                <a:t>④</a:t>
              </a:r>
              <a:endParaRPr lang="en-US" altLang="zh-CN" sz="28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2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2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36" name="Group 44"/>
          <p:cNvGrpSpPr/>
          <p:nvPr/>
        </p:nvGrpSpPr>
        <p:grpSpPr bwMode="auto">
          <a:xfrm>
            <a:off x="1981200" y="2133600"/>
            <a:ext cx="5183188" cy="1676400"/>
            <a:chOff x="1008" y="1344"/>
            <a:chExt cx="3601" cy="1104"/>
          </a:xfrm>
        </p:grpSpPr>
        <p:grpSp>
          <p:nvGrpSpPr>
            <p:cNvPr id="33797" name="Group 5"/>
            <p:cNvGrpSpPr/>
            <p:nvPr/>
          </p:nvGrpSpPr>
          <p:grpSpPr bwMode="auto">
            <a:xfrm>
              <a:off x="1008" y="1344"/>
              <a:ext cx="3601" cy="1104"/>
              <a:chOff x="344" y="2693"/>
              <a:chExt cx="1728" cy="457"/>
            </a:xfrm>
          </p:grpSpPr>
          <p:sp>
            <p:nvSpPr>
              <p:cNvPr id="33798" name="Freeform 6"/>
              <p:cNvSpPr/>
              <p:nvPr/>
            </p:nvSpPr>
            <p:spPr bwMode="auto">
              <a:xfrm>
                <a:off x="344" y="2693"/>
                <a:ext cx="576" cy="395"/>
              </a:xfrm>
              <a:custGeom>
                <a:avLst/>
                <a:gdLst>
                  <a:gd name="T0" fmla="*/ 1440 w 1440"/>
                  <a:gd name="T1" fmla="*/ 780 h 780"/>
                  <a:gd name="T2" fmla="*/ 0 w 1440"/>
                  <a:gd name="T3" fmla="*/ 780 h 780"/>
                  <a:gd name="T4" fmla="*/ 720 w 1440"/>
                  <a:gd name="T5" fmla="*/ 0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40" h="780">
                    <a:moveTo>
                      <a:pt x="1440" y="780"/>
                    </a:moveTo>
                    <a:lnTo>
                      <a:pt x="0" y="780"/>
                    </a:lnTo>
                    <a:lnTo>
                      <a:pt x="720" y="0"/>
                    </a:lnTo>
                  </a:path>
                </a:pathLst>
              </a:custGeom>
              <a:noFill/>
              <a:ln w="38100" cmpd="sng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799" name="Line 7"/>
              <p:cNvSpPr>
                <a:spLocks noChangeShapeType="1"/>
              </p:cNvSpPr>
              <p:nvPr/>
            </p:nvSpPr>
            <p:spPr bwMode="auto">
              <a:xfrm>
                <a:off x="416" y="2818"/>
                <a:ext cx="864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00" name="Line 8"/>
              <p:cNvSpPr>
                <a:spLocks noChangeShapeType="1"/>
              </p:cNvSpPr>
              <p:nvPr/>
            </p:nvSpPr>
            <p:spPr bwMode="auto">
              <a:xfrm>
                <a:off x="560" y="2818"/>
                <a:ext cx="216" cy="12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01" name="Line 9"/>
              <p:cNvSpPr>
                <a:spLocks noChangeShapeType="1"/>
              </p:cNvSpPr>
              <p:nvPr/>
            </p:nvSpPr>
            <p:spPr bwMode="auto">
              <a:xfrm>
                <a:off x="1352" y="3067"/>
                <a:ext cx="720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02" name="Line 10"/>
              <p:cNvSpPr>
                <a:spLocks noChangeShapeType="1"/>
              </p:cNvSpPr>
              <p:nvPr/>
            </p:nvSpPr>
            <p:spPr bwMode="auto">
              <a:xfrm flipH="1">
                <a:off x="1424" y="2776"/>
                <a:ext cx="360" cy="37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803" name="Line 11"/>
              <p:cNvSpPr>
                <a:spLocks noChangeShapeType="1"/>
              </p:cNvSpPr>
              <p:nvPr/>
            </p:nvSpPr>
            <p:spPr bwMode="auto">
              <a:xfrm>
                <a:off x="1712" y="2776"/>
                <a:ext cx="216" cy="37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3824" name="Rectangle 32"/>
            <p:cNvSpPr>
              <a:spLocks noChangeArrowheads="1"/>
            </p:cNvSpPr>
            <p:nvPr/>
          </p:nvSpPr>
          <p:spPr bwMode="auto">
            <a:xfrm>
              <a:off x="1248" y="1954"/>
              <a:ext cx="234" cy="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华文中宋" panose="02010600040101010101" pitchFamily="2" charset="-122"/>
                  <a:ea typeface="华文中宋" panose="02010600040101010101" pitchFamily="2" charset="-122"/>
                </a:rPr>
                <a:t>1</a:t>
              </a:r>
              <a:endPara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1872" y="1632"/>
              <a:ext cx="233" cy="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endPara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3826" name="Rectangle 34"/>
            <p:cNvSpPr>
              <a:spLocks noChangeArrowheads="1"/>
            </p:cNvSpPr>
            <p:nvPr/>
          </p:nvSpPr>
          <p:spPr bwMode="auto">
            <a:xfrm>
              <a:off x="3696" y="1920"/>
              <a:ext cx="234" cy="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华文中宋" panose="02010600040101010101" pitchFamily="2" charset="-122"/>
                  <a:ea typeface="华文中宋" panose="02010600040101010101" pitchFamily="2" charset="-122"/>
                </a:rPr>
                <a:t>1</a:t>
              </a:r>
              <a:endPara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4272" y="1728"/>
              <a:ext cx="233" cy="3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400" b="1"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endParaRPr lang="en-US" altLang="zh-CN" sz="2400" b="1"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3828" name="Arc 36"/>
            <p:cNvSpPr/>
            <p:nvPr/>
          </p:nvSpPr>
          <p:spPr bwMode="auto">
            <a:xfrm>
              <a:off x="1141" y="2082"/>
              <a:ext cx="178" cy="20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2481"/>
                <a:gd name="T2" fmla="*/ 21582 w 21600"/>
                <a:gd name="T3" fmla="*/ 22481 h 22481"/>
                <a:gd name="T4" fmla="*/ 0 w 21600"/>
                <a:gd name="T5" fmla="*/ 21600 h 22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2481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893"/>
                    <a:pt x="21594" y="22187"/>
                    <a:pt x="21582" y="22481"/>
                  </a:cubicBezTo>
                </a:path>
                <a:path w="21600" h="22481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1893"/>
                    <a:pt x="21594" y="22187"/>
                    <a:pt x="21582" y="22481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29" name="Arc 37"/>
            <p:cNvSpPr/>
            <p:nvPr/>
          </p:nvSpPr>
          <p:spPr bwMode="auto">
            <a:xfrm rot="9612068" flipH="1">
              <a:off x="1717" y="1674"/>
              <a:ext cx="225" cy="164"/>
            </a:xfrm>
            <a:custGeom>
              <a:avLst/>
              <a:gdLst>
                <a:gd name="G0" fmla="+- 0 0 0"/>
                <a:gd name="G1" fmla="+- 21502 0 0"/>
                <a:gd name="G2" fmla="+- 21600 0 0"/>
                <a:gd name="T0" fmla="*/ 2055 w 21600"/>
                <a:gd name="T1" fmla="*/ 0 h 21502"/>
                <a:gd name="T2" fmla="*/ 21600 w 21600"/>
                <a:gd name="T3" fmla="*/ 21502 h 21502"/>
                <a:gd name="T4" fmla="*/ 0 w 21600"/>
                <a:gd name="T5" fmla="*/ 21502 h 21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02" fill="none" extrusionOk="0">
                  <a:moveTo>
                    <a:pt x="2055" y="-1"/>
                  </a:moveTo>
                  <a:cubicBezTo>
                    <a:pt x="13137" y="1059"/>
                    <a:pt x="21600" y="10368"/>
                    <a:pt x="21600" y="21502"/>
                  </a:cubicBezTo>
                </a:path>
                <a:path w="21600" h="21502" stroke="0" extrusionOk="0">
                  <a:moveTo>
                    <a:pt x="2055" y="-1"/>
                  </a:moveTo>
                  <a:cubicBezTo>
                    <a:pt x="13137" y="1059"/>
                    <a:pt x="21600" y="10368"/>
                    <a:pt x="21600" y="21502"/>
                  </a:cubicBezTo>
                  <a:lnTo>
                    <a:pt x="0" y="21502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30" name="Arc 38"/>
            <p:cNvSpPr/>
            <p:nvPr/>
          </p:nvSpPr>
          <p:spPr bwMode="auto">
            <a:xfrm>
              <a:off x="3586" y="2041"/>
              <a:ext cx="178" cy="197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31" name="Arc 39"/>
            <p:cNvSpPr>
              <a:spLocks noChangeAspect="1"/>
            </p:cNvSpPr>
            <p:nvPr/>
          </p:nvSpPr>
          <p:spPr bwMode="auto">
            <a:xfrm rot="-678596">
              <a:off x="4128" y="1974"/>
              <a:ext cx="391" cy="29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04800" y="1143000"/>
            <a:ext cx="8686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Tx/>
              <a:buNone/>
            </a:pPr>
            <a:r>
              <a:rPr lang="en-US" altLang="zh-CN" sz="2400" b="1"/>
              <a:t>⑷</a:t>
            </a:r>
            <a:r>
              <a:rPr lang="zh-CN" altLang="en-US" sz="2400" b="1"/>
              <a:t>练一练：如图中的∠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2</a:t>
            </a:r>
            <a:r>
              <a:rPr lang="zh-CN" altLang="en-US" sz="2400" b="1"/>
              <a:t>是同位角吗</a:t>
            </a:r>
            <a:r>
              <a:rPr lang="en-US" altLang="zh-CN" sz="2400" b="1"/>
              <a:t>?  </a:t>
            </a:r>
            <a:r>
              <a:rPr lang="zh-CN" altLang="en-US" sz="2400" b="1"/>
              <a:t>为什么</a:t>
            </a:r>
            <a:r>
              <a:rPr lang="en-US" altLang="zh-CN" sz="2400" b="1"/>
              <a:t>?</a:t>
            </a:r>
            <a:endParaRPr kumimoji="1" lang="en-US" altLang="zh-CN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3834" name="Picture 42" descr="image01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114800"/>
            <a:ext cx="8763000" cy="2382838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4191000" y="3246438"/>
            <a:ext cx="641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﹃﹄</a:t>
            </a:r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609600" y="381000"/>
            <a:ext cx="4060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2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认识内错角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381000" y="1219200"/>
            <a:ext cx="861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en-US" sz="2800" b="1"/>
              <a:t>⑴</a:t>
            </a:r>
            <a:r>
              <a:rPr lang="zh-CN" altLang="en-US" sz="2800" b="1"/>
              <a:t>观察∠</a:t>
            </a:r>
            <a:r>
              <a:rPr lang="en-US" altLang="zh-CN" sz="2800" b="1"/>
              <a:t>2</a:t>
            </a:r>
            <a:r>
              <a:rPr lang="zh-CN" altLang="en-US" sz="2800" b="1"/>
              <a:t>、∠</a:t>
            </a:r>
            <a:r>
              <a:rPr lang="en-US" altLang="zh-CN" sz="2800" b="1"/>
              <a:t>7</a:t>
            </a:r>
            <a:r>
              <a:rPr lang="zh-CN" altLang="en-US" sz="2800" b="1"/>
              <a:t>与截线、被截直线有哪些位置关系</a:t>
            </a:r>
            <a:r>
              <a:rPr lang="zh-CN" altLang="en-US" sz="2400" b="1"/>
              <a:t>？</a:t>
            </a:r>
            <a:endParaRPr lang="zh-CN" altLang="en-US" sz="2400" b="1"/>
          </a:p>
        </p:txBody>
      </p:sp>
      <p:grpSp>
        <p:nvGrpSpPr>
          <p:cNvPr id="13358" name="Group 46"/>
          <p:cNvGrpSpPr/>
          <p:nvPr/>
        </p:nvGrpSpPr>
        <p:grpSpPr bwMode="auto">
          <a:xfrm>
            <a:off x="190500" y="2057400"/>
            <a:ext cx="4305300" cy="3124200"/>
            <a:chOff x="-30" y="432"/>
            <a:chExt cx="2712" cy="1968"/>
          </a:xfrm>
        </p:grpSpPr>
        <p:grpSp>
          <p:nvGrpSpPr>
            <p:cNvPr id="13359" name="Group 47"/>
            <p:cNvGrpSpPr/>
            <p:nvPr/>
          </p:nvGrpSpPr>
          <p:grpSpPr bwMode="auto">
            <a:xfrm>
              <a:off x="-30" y="432"/>
              <a:ext cx="2712" cy="1719"/>
              <a:chOff x="-30" y="432"/>
              <a:chExt cx="2712" cy="1719"/>
            </a:xfrm>
          </p:grpSpPr>
          <p:sp>
            <p:nvSpPr>
              <p:cNvPr id="13360" name="Arc 48"/>
              <p:cNvSpPr/>
              <p:nvPr/>
            </p:nvSpPr>
            <p:spPr bwMode="auto">
              <a:xfrm rot="-1276212">
                <a:off x="1152" y="912"/>
                <a:ext cx="108" cy="274"/>
              </a:xfrm>
              <a:custGeom>
                <a:avLst/>
                <a:gdLst>
                  <a:gd name="G0" fmla="+- 21600 0 0"/>
                  <a:gd name="G1" fmla="+- 15728 0 0"/>
                  <a:gd name="G2" fmla="+- 21600 0 0"/>
                  <a:gd name="T0" fmla="*/ 14714 w 21600"/>
                  <a:gd name="T1" fmla="*/ 36201 h 36201"/>
                  <a:gd name="T2" fmla="*/ 6795 w 21600"/>
                  <a:gd name="T3" fmla="*/ 0 h 36201"/>
                  <a:gd name="T4" fmla="*/ 21600 w 21600"/>
                  <a:gd name="T5" fmla="*/ 15728 h 36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6201" fill="none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</a:path>
                  <a:path w="21600" h="36201" stroke="0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  <a:lnTo>
                      <a:pt x="21600" y="15728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61" name="Text Box 49"/>
              <p:cNvSpPr txBox="1">
                <a:spLocks noChangeArrowheads="1"/>
              </p:cNvSpPr>
              <p:nvPr/>
            </p:nvSpPr>
            <p:spPr bwMode="auto">
              <a:xfrm>
                <a:off x="1536" y="660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2" name="Text Box 50"/>
              <p:cNvSpPr txBox="1">
                <a:spLocks noChangeArrowheads="1"/>
              </p:cNvSpPr>
              <p:nvPr/>
            </p:nvSpPr>
            <p:spPr bwMode="auto">
              <a:xfrm>
                <a:off x="1056" y="528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3" name="Text Box 51"/>
              <p:cNvSpPr txBox="1">
                <a:spLocks noChangeArrowheads="1"/>
              </p:cNvSpPr>
              <p:nvPr/>
            </p:nvSpPr>
            <p:spPr bwMode="auto">
              <a:xfrm>
                <a:off x="930" y="86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7</a:t>
                </a:r>
                <a:endPara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4" name="Text Box 52"/>
              <p:cNvSpPr txBox="1">
                <a:spLocks noChangeArrowheads="1"/>
              </p:cNvSpPr>
              <p:nvPr/>
            </p:nvSpPr>
            <p:spPr bwMode="auto">
              <a:xfrm>
                <a:off x="1397" y="1056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5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5" name="Arc 53"/>
              <p:cNvSpPr/>
              <p:nvPr/>
            </p:nvSpPr>
            <p:spPr bwMode="auto">
              <a:xfrm rot="3811826">
                <a:off x="821" y="1819"/>
                <a:ext cx="178" cy="91"/>
              </a:xfrm>
              <a:custGeom>
                <a:avLst/>
                <a:gdLst>
                  <a:gd name="G0" fmla="+- 20260 0 0"/>
                  <a:gd name="G1" fmla="+- 0 0 0"/>
                  <a:gd name="G2" fmla="+- 21600 0 0"/>
                  <a:gd name="T0" fmla="*/ 39924 w 39924"/>
                  <a:gd name="T1" fmla="*/ 8938 h 21600"/>
                  <a:gd name="T2" fmla="*/ 0 w 39924"/>
                  <a:gd name="T3" fmla="*/ 7490 h 21600"/>
                  <a:gd name="T4" fmla="*/ 20260 w 39924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924" h="21600" fill="none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</a:path>
                  <a:path w="39924" h="21600" stroke="0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  <a:lnTo>
                      <a:pt x="2026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66" name="Text Box 54"/>
              <p:cNvSpPr txBox="1">
                <a:spLocks noChangeArrowheads="1"/>
              </p:cNvSpPr>
              <p:nvPr/>
            </p:nvSpPr>
            <p:spPr bwMode="auto">
              <a:xfrm>
                <a:off x="1248" y="1392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2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7" name="Text Box 55"/>
              <p:cNvSpPr txBox="1">
                <a:spLocks noChangeArrowheads="1"/>
              </p:cNvSpPr>
              <p:nvPr/>
            </p:nvSpPr>
            <p:spPr bwMode="auto">
              <a:xfrm>
                <a:off x="720" y="134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4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8" name="Text Box 56"/>
              <p:cNvSpPr txBox="1">
                <a:spLocks noChangeArrowheads="1"/>
              </p:cNvSpPr>
              <p:nvPr/>
            </p:nvSpPr>
            <p:spPr bwMode="auto">
              <a:xfrm>
                <a:off x="624" y="1824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33CC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8</a:t>
                </a:r>
                <a:endParaRPr lang="en-US" altLang="zh-CN" sz="2800">
                  <a:solidFill>
                    <a:srgbClr val="FF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69" name="Text Box 57"/>
              <p:cNvSpPr txBox="1">
                <a:spLocks noChangeArrowheads="1"/>
              </p:cNvSpPr>
              <p:nvPr/>
            </p:nvSpPr>
            <p:spPr bwMode="auto">
              <a:xfrm>
                <a:off x="1129" y="1824"/>
                <a:ext cx="2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6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70" name="Line 58"/>
              <p:cNvSpPr>
                <a:spLocks noChangeShapeType="1"/>
              </p:cNvSpPr>
              <p:nvPr/>
            </p:nvSpPr>
            <p:spPr bwMode="auto">
              <a:xfrm rot="-399718">
                <a:off x="576" y="672"/>
                <a:ext cx="1825" cy="62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1" name="Text Box 59"/>
              <p:cNvSpPr txBox="1">
                <a:spLocks noChangeArrowheads="1"/>
              </p:cNvSpPr>
              <p:nvPr/>
            </p:nvSpPr>
            <p:spPr bwMode="auto">
              <a:xfrm>
                <a:off x="2364" y="1113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D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72" name="Text Box 60"/>
              <p:cNvSpPr txBox="1">
                <a:spLocks noChangeArrowheads="1"/>
              </p:cNvSpPr>
              <p:nvPr/>
            </p:nvSpPr>
            <p:spPr bwMode="auto">
              <a:xfrm>
                <a:off x="318" y="480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grpSp>
            <p:nvGrpSpPr>
              <p:cNvPr id="13373" name="Group 61"/>
              <p:cNvGrpSpPr/>
              <p:nvPr/>
            </p:nvGrpSpPr>
            <p:grpSpPr bwMode="auto">
              <a:xfrm>
                <a:off x="-30" y="1480"/>
                <a:ext cx="2700" cy="527"/>
                <a:chOff x="-30" y="1480"/>
                <a:chExt cx="2700" cy="527"/>
              </a:xfrm>
            </p:grpSpPr>
            <p:sp>
              <p:nvSpPr>
                <p:cNvPr id="13374" name="Line 62"/>
                <p:cNvSpPr>
                  <a:spLocks noChangeShapeType="1"/>
                </p:cNvSpPr>
                <p:nvPr/>
              </p:nvSpPr>
              <p:spPr bwMode="auto">
                <a:xfrm rot="419865" flipV="1">
                  <a:off x="246" y="1522"/>
                  <a:ext cx="2055" cy="4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75" name="Text Box 63"/>
                <p:cNvSpPr txBox="1">
                  <a:spLocks noChangeArrowheads="1"/>
                </p:cNvSpPr>
                <p:nvPr/>
              </p:nvSpPr>
              <p:spPr bwMode="auto">
                <a:xfrm>
                  <a:off x="-30" y="16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A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13376" name="Text Box 64"/>
                <p:cNvSpPr txBox="1">
                  <a:spLocks noChangeArrowheads="1"/>
                </p:cNvSpPr>
                <p:nvPr/>
              </p:nvSpPr>
              <p:spPr bwMode="auto">
                <a:xfrm>
                  <a:off x="2352" y="14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B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13377" name="Line 65"/>
              <p:cNvSpPr>
                <a:spLocks noChangeShapeType="1"/>
              </p:cNvSpPr>
              <p:nvPr/>
            </p:nvSpPr>
            <p:spPr bwMode="auto">
              <a:xfrm flipH="1">
                <a:off x="907" y="624"/>
                <a:ext cx="565" cy="14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78" name="Text Box 66"/>
              <p:cNvSpPr txBox="1">
                <a:spLocks noChangeArrowheads="1"/>
              </p:cNvSpPr>
              <p:nvPr/>
            </p:nvSpPr>
            <p:spPr bwMode="auto">
              <a:xfrm>
                <a:off x="1463" y="432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E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13379" name="Freeform 67"/>
              <p:cNvSpPr/>
              <p:nvPr/>
            </p:nvSpPr>
            <p:spPr bwMode="auto">
              <a:xfrm>
                <a:off x="1152" y="760"/>
                <a:ext cx="240" cy="152"/>
              </a:xfrm>
              <a:custGeom>
                <a:avLst/>
                <a:gdLst>
                  <a:gd name="T0" fmla="*/ 0 w 240"/>
                  <a:gd name="T1" fmla="*/ 152 h 152"/>
                  <a:gd name="T2" fmla="*/ 48 w 240"/>
                  <a:gd name="T3" fmla="*/ 56 h 152"/>
                  <a:gd name="T4" fmla="*/ 144 w 240"/>
                  <a:gd name="T5" fmla="*/ 8 h 152"/>
                  <a:gd name="T6" fmla="*/ 240 w 240"/>
                  <a:gd name="T7" fmla="*/ 8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52">
                    <a:moveTo>
                      <a:pt x="0" y="152"/>
                    </a:moveTo>
                    <a:cubicBezTo>
                      <a:pt x="12" y="116"/>
                      <a:pt x="24" y="80"/>
                      <a:pt x="48" y="56"/>
                    </a:cubicBezTo>
                    <a:cubicBezTo>
                      <a:pt x="72" y="32"/>
                      <a:pt x="112" y="16"/>
                      <a:pt x="144" y="8"/>
                    </a:cubicBezTo>
                    <a:cubicBezTo>
                      <a:pt x="176" y="0"/>
                      <a:pt x="208" y="4"/>
                      <a:pt x="240" y="8"/>
                    </a:cubicBezTo>
                  </a:path>
                </a:pathLst>
              </a:custGeom>
              <a:noFill/>
              <a:ln w="38100" cap="flat" cmpd="sng">
                <a:solidFill>
                  <a:srgbClr val="0000CC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80" name="Arc 68"/>
              <p:cNvSpPr/>
              <p:nvPr/>
            </p:nvSpPr>
            <p:spPr bwMode="auto">
              <a:xfrm flipH="1">
                <a:off x="864" y="1536"/>
                <a:ext cx="240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CC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81" name="Arc 69"/>
              <p:cNvSpPr/>
              <p:nvPr/>
            </p:nvSpPr>
            <p:spPr bwMode="auto">
              <a:xfrm flipV="1">
                <a:off x="960" y="1728"/>
                <a:ext cx="336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82" name="Arc 70"/>
              <p:cNvSpPr/>
              <p:nvPr/>
            </p:nvSpPr>
            <p:spPr bwMode="auto">
              <a:xfrm flipV="1">
                <a:off x="1296" y="1008"/>
                <a:ext cx="240" cy="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99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83" name="Arc 71"/>
              <p:cNvSpPr>
                <a:spLocks noChangeAspect="1"/>
              </p:cNvSpPr>
              <p:nvPr/>
            </p:nvSpPr>
            <p:spPr bwMode="auto">
              <a:xfrm rot="361851">
                <a:off x="1349" y="773"/>
                <a:ext cx="247" cy="235"/>
              </a:xfrm>
              <a:custGeom>
                <a:avLst/>
                <a:gdLst>
                  <a:gd name="G0" fmla="+- 0 0 0"/>
                  <a:gd name="G1" fmla="+- 20509 0 0"/>
                  <a:gd name="G2" fmla="+- 21600 0 0"/>
                  <a:gd name="T0" fmla="*/ 6779 w 21600"/>
                  <a:gd name="T1" fmla="*/ 0 h 20509"/>
                  <a:gd name="T2" fmla="*/ 21600 w 21600"/>
                  <a:gd name="T3" fmla="*/ 20509 h 20509"/>
                  <a:gd name="T4" fmla="*/ 0 w 21600"/>
                  <a:gd name="T5" fmla="*/ 20509 h 20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509" fill="none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</a:path>
                  <a:path w="21600" h="20509" stroke="0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  <a:lnTo>
                      <a:pt x="0" y="20509"/>
                    </a:lnTo>
                    <a:close/>
                  </a:path>
                </a:pathLst>
              </a:custGeom>
              <a:noFill/>
              <a:ln w="38100">
                <a:solidFill>
                  <a:schemeClr val="tx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84" name="Arc 72"/>
              <p:cNvSpPr>
                <a:spLocks noChangeAspect="1"/>
              </p:cNvSpPr>
              <p:nvPr/>
            </p:nvSpPr>
            <p:spPr bwMode="auto">
              <a:xfrm rot="967655">
                <a:off x="1104" y="1536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385" name="Rectangle 73"/>
            <p:cNvSpPr>
              <a:spLocks noChangeArrowheads="1"/>
            </p:cNvSpPr>
            <p:nvPr/>
          </p:nvSpPr>
          <p:spPr bwMode="auto">
            <a:xfrm>
              <a:off x="480" y="2112"/>
              <a:ext cx="8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endParaRPr lang="en-US" altLang="zh-CN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13386" name="Rectangle 74"/>
          <p:cNvSpPr>
            <a:spLocks noChangeArrowheads="1"/>
          </p:cNvSpPr>
          <p:nvPr/>
        </p:nvSpPr>
        <p:spPr bwMode="auto">
          <a:xfrm>
            <a:off x="457200" y="5521325"/>
            <a:ext cx="8534400" cy="955675"/>
          </a:xfrm>
          <a:prstGeom prst="rect">
            <a:avLst/>
          </a:prstGeom>
          <a:solidFill>
            <a:srgbClr val="003366"/>
          </a:solidFill>
          <a:ln w="9525">
            <a:solidFill>
              <a:srgbClr val="000099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两条直线被第三条直线所截构成的八个角中，位于</a:t>
            </a:r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截线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两侧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被截直线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内侧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的角，称为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内错角</a:t>
            </a:r>
            <a:r>
              <a:rPr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3387" name="Group 75"/>
          <p:cNvGrpSpPr/>
          <p:nvPr/>
        </p:nvGrpSpPr>
        <p:grpSpPr bwMode="auto">
          <a:xfrm>
            <a:off x="1143000" y="2533650"/>
            <a:ext cx="2781300" cy="1733550"/>
            <a:chOff x="3492" y="3132"/>
            <a:chExt cx="1752" cy="1092"/>
          </a:xfrm>
        </p:grpSpPr>
        <p:sp>
          <p:nvSpPr>
            <p:cNvPr id="13388" name="Arc 76"/>
            <p:cNvSpPr/>
            <p:nvPr/>
          </p:nvSpPr>
          <p:spPr bwMode="auto">
            <a:xfrm rot="-1276212">
              <a:off x="4086" y="3311"/>
              <a:ext cx="108" cy="274"/>
            </a:xfrm>
            <a:custGeom>
              <a:avLst/>
              <a:gdLst>
                <a:gd name="G0" fmla="+- 21600 0 0"/>
                <a:gd name="G1" fmla="+- 15728 0 0"/>
                <a:gd name="G2" fmla="+- 21600 0 0"/>
                <a:gd name="T0" fmla="*/ 14714 w 21600"/>
                <a:gd name="T1" fmla="*/ 36201 h 36201"/>
                <a:gd name="T2" fmla="*/ 6795 w 21600"/>
                <a:gd name="T3" fmla="*/ 0 h 36201"/>
                <a:gd name="T4" fmla="*/ 21600 w 21600"/>
                <a:gd name="T5" fmla="*/ 15728 h 36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201" fill="none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</a:path>
                <a:path w="21600" h="36201" stroke="0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  <a:lnTo>
                    <a:pt x="21600" y="15728"/>
                  </a:lnTo>
                  <a:close/>
                </a:path>
              </a:pathLst>
            </a:custGeom>
            <a:noFill/>
            <a:ln w="38100">
              <a:solidFill>
                <a:srgbClr val="FF33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9" name="Text Box 77"/>
            <p:cNvSpPr txBox="1">
              <a:spLocks noChangeArrowheads="1"/>
            </p:cNvSpPr>
            <p:nvPr/>
          </p:nvSpPr>
          <p:spPr bwMode="auto">
            <a:xfrm>
              <a:off x="3864" y="3263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7</a:t>
              </a:r>
              <a:endParaRPr lang="en-US" altLang="zh-CN" sz="280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3390" name="Text Box 78"/>
            <p:cNvSpPr txBox="1">
              <a:spLocks noChangeArrowheads="1"/>
            </p:cNvSpPr>
            <p:nvPr/>
          </p:nvSpPr>
          <p:spPr bwMode="auto">
            <a:xfrm>
              <a:off x="4182" y="379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3391" name="Line 79"/>
            <p:cNvSpPr>
              <a:spLocks noChangeShapeType="1"/>
            </p:cNvSpPr>
            <p:nvPr/>
          </p:nvSpPr>
          <p:spPr bwMode="auto">
            <a:xfrm rot="-399718">
              <a:off x="3492" y="3132"/>
              <a:ext cx="781" cy="27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2" name="Line 80"/>
            <p:cNvSpPr>
              <a:spLocks noChangeShapeType="1"/>
            </p:cNvSpPr>
            <p:nvPr/>
          </p:nvSpPr>
          <p:spPr bwMode="auto">
            <a:xfrm rot="419865" flipV="1">
              <a:off x="3993" y="3970"/>
              <a:ext cx="1251" cy="254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3" name="Line 81"/>
            <p:cNvSpPr>
              <a:spLocks noChangeShapeType="1"/>
            </p:cNvSpPr>
            <p:nvPr/>
          </p:nvSpPr>
          <p:spPr bwMode="auto">
            <a:xfrm flipH="1">
              <a:off x="3984" y="3359"/>
              <a:ext cx="288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94" name="Arc 82"/>
            <p:cNvSpPr>
              <a:spLocks noChangeAspect="1"/>
            </p:cNvSpPr>
            <p:nvPr/>
          </p:nvSpPr>
          <p:spPr bwMode="auto">
            <a:xfrm rot="967655">
              <a:off x="4038" y="3935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86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04800" y="655638"/>
            <a:ext cx="7769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sz="2800" b="1"/>
              <a:t>⑵</a:t>
            </a:r>
            <a:r>
              <a:rPr kumimoji="1" lang="zh-CN" altLang="en-US" sz="2800" b="1"/>
              <a:t>图中还有其它的内错角吗？若有，请你找出来</a:t>
            </a:r>
            <a:r>
              <a:rPr kumimoji="1" lang="en-US" altLang="zh-CN" sz="2400" b="1"/>
              <a:t>.</a:t>
            </a:r>
            <a:endParaRPr kumimoji="1" lang="en-US" altLang="zh-CN" sz="2400" b="1"/>
          </a:p>
        </p:txBody>
      </p:sp>
      <p:grpSp>
        <p:nvGrpSpPr>
          <p:cNvPr id="34820" name="Group 4"/>
          <p:cNvGrpSpPr/>
          <p:nvPr/>
        </p:nvGrpSpPr>
        <p:grpSpPr bwMode="auto">
          <a:xfrm>
            <a:off x="190500" y="2057400"/>
            <a:ext cx="4305300" cy="3124200"/>
            <a:chOff x="-30" y="432"/>
            <a:chExt cx="2712" cy="1968"/>
          </a:xfrm>
        </p:grpSpPr>
        <p:grpSp>
          <p:nvGrpSpPr>
            <p:cNvPr id="34821" name="Group 5"/>
            <p:cNvGrpSpPr/>
            <p:nvPr/>
          </p:nvGrpSpPr>
          <p:grpSpPr bwMode="auto">
            <a:xfrm>
              <a:off x="-30" y="432"/>
              <a:ext cx="2712" cy="1719"/>
              <a:chOff x="-30" y="432"/>
              <a:chExt cx="2712" cy="1719"/>
            </a:xfrm>
          </p:grpSpPr>
          <p:sp>
            <p:nvSpPr>
              <p:cNvPr id="34822" name="Arc 6"/>
              <p:cNvSpPr/>
              <p:nvPr/>
            </p:nvSpPr>
            <p:spPr bwMode="auto">
              <a:xfrm rot="-1276212">
                <a:off x="1152" y="912"/>
                <a:ext cx="108" cy="274"/>
              </a:xfrm>
              <a:custGeom>
                <a:avLst/>
                <a:gdLst>
                  <a:gd name="G0" fmla="+- 21600 0 0"/>
                  <a:gd name="G1" fmla="+- 15728 0 0"/>
                  <a:gd name="G2" fmla="+- 21600 0 0"/>
                  <a:gd name="T0" fmla="*/ 14714 w 21600"/>
                  <a:gd name="T1" fmla="*/ 36201 h 36201"/>
                  <a:gd name="T2" fmla="*/ 6795 w 21600"/>
                  <a:gd name="T3" fmla="*/ 0 h 36201"/>
                  <a:gd name="T4" fmla="*/ 21600 w 21600"/>
                  <a:gd name="T5" fmla="*/ 15728 h 36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6201" fill="none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</a:path>
                  <a:path w="21600" h="36201" stroke="0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  <a:lnTo>
                      <a:pt x="21600" y="15728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23" name="Text Box 7"/>
              <p:cNvSpPr txBox="1">
                <a:spLocks noChangeArrowheads="1"/>
              </p:cNvSpPr>
              <p:nvPr/>
            </p:nvSpPr>
            <p:spPr bwMode="auto">
              <a:xfrm>
                <a:off x="1536" y="660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24" name="Text Box 8"/>
              <p:cNvSpPr txBox="1">
                <a:spLocks noChangeArrowheads="1"/>
              </p:cNvSpPr>
              <p:nvPr/>
            </p:nvSpPr>
            <p:spPr bwMode="auto">
              <a:xfrm>
                <a:off x="1056" y="528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25" name="Text Box 9"/>
              <p:cNvSpPr txBox="1">
                <a:spLocks noChangeArrowheads="1"/>
              </p:cNvSpPr>
              <p:nvPr/>
            </p:nvSpPr>
            <p:spPr bwMode="auto">
              <a:xfrm>
                <a:off x="930" y="86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7</a:t>
                </a:r>
                <a:endPara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26" name="Text Box 10"/>
              <p:cNvSpPr txBox="1">
                <a:spLocks noChangeArrowheads="1"/>
              </p:cNvSpPr>
              <p:nvPr/>
            </p:nvSpPr>
            <p:spPr bwMode="auto">
              <a:xfrm>
                <a:off x="1397" y="1056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5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27" name="Arc 11"/>
              <p:cNvSpPr/>
              <p:nvPr/>
            </p:nvSpPr>
            <p:spPr bwMode="auto">
              <a:xfrm rot="3811826">
                <a:off x="821" y="1819"/>
                <a:ext cx="178" cy="91"/>
              </a:xfrm>
              <a:custGeom>
                <a:avLst/>
                <a:gdLst>
                  <a:gd name="G0" fmla="+- 20260 0 0"/>
                  <a:gd name="G1" fmla="+- 0 0 0"/>
                  <a:gd name="G2" fmla="+- 21600 0 0"/>
                  <a:gd name="T0" fmla="*/ 39924 w 39924"/>
                  <a:gd name="T1" fmla="*/ 8938 h 21600"/>
                  <a:gd name="T2" fmla="*/ 0 w 39924"/>
                  <a:gd name="T3" fmla="*/ 7490 h 21600"/>
                  <a:gd name="T4" fmla="*/ 20260 w 39924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924" h="21600" fill="none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</a:path>
                  <a:path w="39924" h="21600" stroke="0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  <a:lnTo>
                      <a:pt x="2026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28" name="Text Box 12"/>
              <p:cNvSpPr txBox="1">
                <a:spLocks noChangeArrowheads="1"/>
              </p:cNvSpPr>
              <p:nvPr/>
            </p:nvSpPr>
            <p:spPr bwMode="auto">
              <a:xfrm>
                <a:off x="1248" y="1392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2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29" name="Text Box 13"/>
              <p:cNvSpPr txBox="1">
                <a:spLocks noChangeArrowheads="1"/>
              </p:cNvSpPr>
              <p:nvPr/>
            </p:nvSpPr>
            <p:spPr bwMode="auto">
              <a:xfrm>
                <a:off x="720" y="134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4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30" name="Text Box 14"/>
              <p:cNvSpPr txBox="1">
                <a:spLocks noChangeArrowheads="1"/>
              </p:cNvSpPr>
              <p:nvPr/>
            </p:nvSpPr>
            <p:spPr bwMode="auto">
              <a:xfrm>
                <a:off x="624" y="1824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33CC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8</a:t>
                </a:r>
                <a:endParaRPr lang="en-US" altLang="zh-CN" sz="2800">
                  <a:solidFill>
                    <a:srgbClr val="FF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31" name="Text Box 15"/>
              <p:cNvSpPr txBox="1">
                <a:spLocks noChangeArrowheads="1"/>
              </p:cNvSpPr>
              <p:nvPr/>
            </p:nvSpPr>
            <p:spPr bwMode="auto">
              <a:xfrm>
                <a:off x="1129" y="1824"/>
                <a:ext cx="2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6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32" name="Line 16"/>
              <p:cNvSpPr>
                <a:spLocks noChangeShapeType="1"/>
              </p:cNvSpPr>
              <p:nvPr/>
            </p:nvSpPr>
            <p:spPr bwMode="auto">
              <a:xfrm rot="-399718">
                <a:off x="576" y="672"/>
                <a:ext cx="1825" cy="62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833" name="Text Box 17"/>
              <p:cNvSpPr txBox="1">
                <a:spLocks noChangeArrowheads="1"/>
              </p:cNvSpPr>
              <p:nvPr/>
            </p:nvSpPr>
            <p:spPr bwMode="auto">
              <a:xfrm>
                <a:off x="2364" y="1113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D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34" name="Text Box 18"/>
              <p:cNvSpPr txBox="1">
                <a:spLocks noChangeArrowheads="1"/>
              </p:cNvSpPr>
              <p:nvPr/>
            </p:nvSpPr>
            <p:spPr bwMode="auto">
              <a:xfrm>
                <a:off x="318" y="480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grpSp>
            <p:nvGrpSpPr>
              <p:cNvPr id="34835" name="Group 19"/>
              <p:cNvGrpSpPr/>
              <p:nvPr/>
            </p:nvGrpSpPr>
            <p:grpSpPr bwMode="auto">
              <a:xfrm>
                <a:off x="-30" y="1480"/>
                <a:ext cx="2700" cy="527"/>
                <a:chOff x="-30" y="1480"/>
                <a:chExt cx="2700" cy="527"/>
              </a:xfrm>
            </p:grpSpPr>
            <p:sp>
              <p:nvSpPr>
                <p:cNvPr id="34836" name="Line 20"/>
                <p:cNvSpPr>
                  <a:spLocks noChangeShapeType="1"/>
                </p:cNvSpPr>
                <p:nvPr/>
              </p:nvSpPr>
              <p:spPr bwMode="auto">
                <a:xfrm rot="419865" flipV="1">
                  <a:off x="246" y="1522"/>
                  <a:ext cx="2055" cy="4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4837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-30" y="16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A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4838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352" y="14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B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34839" name="Line 23"/>
              <p:cNvSpPr>
                <a:spLocks noChangeShapeType="1"/>
              </p:cNvSpPr>
              <p:nvPr/>
            </p:nvSpPr>
            <p:spPr bwMode="auto">
              <a:xfrm flipH="1">
                <a:off x="907" y="624"/>
                <a:ext cx="565" cy="14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4840" name="Text Box 24"/>
              <p:cNvSpPr txBox="1">
                <a:spLocks noChangeArrowheads="1"/>
              </p:cNvSpPr>
              <p:nvPr/>
            </p:nvSpPr>
            <p:spPr bwMode="auto">
              <a:xfrm>
                <a:off x="1463" y="432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E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4841" name="Freeform 25"/>
              <p:cNvSpPr/>
              <p:nvPr/>
            </p:nvSpPr>
            <p:spPr bwMode="auto">
              <a:xfrm>
                <a:off x="1152" y="760"/>
                <a:ext cx="240" cy="152"/>
              </a:xfrm>
              <a:custGeom>
                <a:avLst/>
                <a:gdLst>
                  <a:gd name="T0" fmla="*/ 0 w 240"/>
                  <a:gd name="T1" fmla="*/ 152 h 152"/>
                  <a:gd name="T2" fmla="*/ 48 w 240"/>
                  <a:gd name="T3" fmla="*/ 56 h 152"/>
                  <a:gd name="T4" fmla="*/ 144 w 240"/>
                  <a:gd name="T5" fmla="*/ 8 h 152"/>
                  <a:gd name="T6" fmla="*/ 240 w 240"/>
                  <a:gd name="T7" fmla="*/ 8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52">
                    <a:moveTo>
                      <a:pt x="0" y="152"/>
                    </a:moveTo>
                    <a:cubicBezTo>
                      <a:pt x="12" y="116"/>
                      <a:pt x="24" y="80"/>
                      <a:pt x="48" y="56"/>
                    </a:cubicBezTo>
                    <a:cubicBezTo>
                      <a:pt x="72" y="32"/>
                      <a:pt x="112" y="16"/>
                      <a:pt x="144" y="8"/>
                    </a:cubicBezTo>
                    <a:cubicBezTo>
                      <a:pt x="176" y="0"/>
                      <a:pt x="208" y="4"/>
                      <a:pt x="240" y="8"/>
                    </a:cubicBezTo>
                  </a:path>
                </a:pathLst>
              </a:custGeom>
              <a:noFill/>
              <a:ln w="38100" cap="flat" cmpd="sng">
                <a:solidFill>
                  <a:srgbClr val="0000CC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4842" name="Arc 26"/>
              <p:cNvSpPr/>
              <p:nvPr/>
            </p:nvSpPr>
            <p:spPr bwMode="auto">
              <a:xfrm flipH="1">
                <a:off x="864" y="1536"/>
                <a:ext cx="240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CC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43" name="Arc 27"/>
              <p:cNvSpPr/>
              <p:nvPr/>
            </p:nvSpPr>
            <p:spPr bwMode="auto">
              <a:xfrm flipV="1">
                <a:off x="960" y="1728"/>
                <a:ext cx="336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44" name="Arc 28"/>
              <p:cNvSpPr/>
              <p:nvPr/>
            </p:nvSpPr>
            <p:spPr bwMode="auto">
              <a:xfrm flipV="1">
                <a:off x="1296" y="1008"/>
                <a:ext cx="240" cy="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99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45" name="Arc 29"/>
              <p:cNvSpPr>
                <a:spLocks noChangeAspect="1"/>
              </p:cNvSpPr>
              <p:nvPr/>
            </p:nvSpPr>
            <p:spPr bwMode="auto">
              <a:xfrm rot="361851">
                <a:off x="1349" y="773"/>
                <a:ext cx="247" cy="235"/>
              </a:xfrm>
              <a:custGeom>
                <a:avLst/>
                <a:gdLst>
                  <a:gd name="G0" fmla="+- 0 0 0"/>
                  <a:gd name="G1" fmla="+- 20509 0 0"/>
                  <a:gd name="G2" fmla="+- 21600 0 0"/>
                  <a:gd name="T0" fmla="*/ 6779 w 21600"/>
                  <a:gd name="T1" fmla="*/ 0 h 20509"/>
                  <a:gd name="T2" fmla="*/ 21600 w 21600"/>
                  <a:gd name="T3" fmla="*/ 20509 h 20509"/>
                  <a:gd name="T4" fmla="*/ 0 w 21600"/>
                  <a:gd name="T5" fmla="*/ 20509 h 20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509" fill="none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</a:path>
                  <a:path w="21600" h="20509" stroke="0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  <a:lnTo>
                      <a:pt x="0" y="20509"/>
                    </a:lnTo>
                    <a:close/>
                  </a:path>
                </a:pathLst>
              </a:custGeom>
              <a:noFill/>
              <a:ln w="38100">
                <a:solidFill>
                  <a:schemeClr val="tx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846" name="Arc 30"/>
              <p:cNvSpPr>
                <a:spLocks noChangeAspect="1"/>
              </p:cNvSpPr>
              <p:nvPr/>
            </p:nvSpPr>
            <p:spPr bwMode="auto">
              <a:xfrm rot="967655">
                <a:off x="1104" y="1536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4847" name="Rectangle 31"/>
            <p:cNvSpPr>
              <a:spLocks noChangeArrowheads="1"/>
            </p:cNvSpPr>
            <p:nvPr/>
          </p:nvSpPr>
          <p:spPr bwMode="auto">
            <a:xfrm>
              <a:off x="480" y="2112"/>
              <a:ext cx="8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endParaRPr lang="en-US" altLang="zh-CN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34878" name="Group 62"/>
          <p:cNvGrpSpPr/>
          <p:nvPr/>
        </p:nvGrpSpPr>
        <p:grpSpPr bwMode="auto">
          <a:xfrm>
            <a:off x="1143000" y="4876800"/>
            <a:ext cx="2781300" cy="1733550"/>
            <a:chOff x="3492" y="3132"/>
            <a:chExt cx="1752" cy="1092"/>
          </a:xfrm>
        </p:grpSpPr>
        <p:sp>
          <p:nvSpPr>
            <p:cNvPr id="34879" name="Arc 63"/>
            <p:cNvSpPr/>
            <p:nvPr/>
          </p:nvSpPr>
          <p:spPr bwMode="auto">
            <a:xfrm rot="-1276212">
              <a:off x="4086" y="3311"/>
              <a:ext cx="108" cy="274"/>
            </a:xfrm>
            <a:custGeom>
              <a:avLst/>
              <a:gdLst>
                <a:gd name="G0" fmla="+- 21600 0 0"/>
                <a:gd name="G1" fmla="+- 15728 0 0"/>
                <a:gd name="G2" fmla="+- 21600 0 0"/>
                <a:gd name="T0" fmla="*/ 14714 w 21600"/>
                <a:gd name="T1" fmla="*/ 36201 h 36201"/>
                <a:gd name="T2" fmla="*/ 6795 w 21600"/>
                <a:gd name="T3" fmla="*/ 0 h 36201"/>
                <a:gd name="T4" fmla="*/ 21600 w 21600"/>
                <a:gd name="T5" fmla="*/ 15728 h 36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201" fill="none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</a:path>
                <a:path w="21600" h="36201" stroke="0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  <a:lnTo>
                    <a:pt x="21600" y="15728"/>
                  </a:lnTo>
                  <a:close/>
                </a:path>
              </a:pathLst>
            </a:custGeom>
            <a:noFill/>
            <a:ln w="38100">
              <a:solidFill>
                <a:srgbClr val="FF33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80" name="Text Box 64"/>
            <p:cNvSpPr txBox="1">
              <a:spLocks noChangeArrowheads="1"/>
            </p:cNvSpPr>
            <p:nvPr/>
          </p:nvSpPr>
          <p:spPr bwMode="auto">
            <a:xfrm>
              <a:off x="3864" y="3263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7</a:t>
              </a:r>
              <a:endParaRPr lang="en-US" altLang="zh-CN" sz="280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881" name="Text Box 65"/>
            <p:cNvSpPr txBox="1">
              <a:spLocks noChangeArrowheads="1"/>
            </p:cNvSpPr>
            <p:nvPr/>
          </p:nvSpPr>
          <p:spPr bwMode="auto">
            <a:xfrm>
              <a:off x="4182" y="379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882" name="Line 66"/>
            <p:cNvSpPr>
              <a:spLocks noChangeShapeType="1"/>
            </p:cNvSpPr>
            <p:nvPr/>
          </p:nvSpPr>
          <p:spPr bwMode="auto">
            <a:xfrm rot="-399718">
              <a:off x="3492" y="3132"/>
              <a:ext cx="781" cy="273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83" name="Line 67"/>
            <p:cNvSpPr>
              <a:spLocks noChangeShapeType="1"/>
            </p:cNvSpPr>
            <p:nvPr/>
          </p:nvSpPr>
          <p:spPr bwMode="auto">
            <a:xfrm rot="419865" flipV="1">
              <a:off x="3993" y="3970"/>
              <a:ext cx="1251" cy="254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84" name="Line 68"/>
            <p:cNvSpPr>
              <a:spLocks noChangeShapeType="1"/>
            </p:cNvSpPr>
            <p:nvPr/>
          </p:nvSpPr>
          <p:spPr bwMode="auto">
            <a:xfrm flipH="1">
              <a:off x="3984" y="3359"/>
              <a:ext cx="288" cy="768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85" name="Arc 69"/>
            <p:cNvSpPr>
              <a:spLocks noChangeAspect="1"/>
            </p:cNvSpPr>
            <p:nvPr/>
          </p:nvSpPr>
          <p:spPr bwMode="auto">
            <a:xfrm rot="967655">
              <a:off x="4038" y="3935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914" name="Group 98"/>
          <p:cNvGrpSpPr/>
          <p:nvPr/>
        </p:nvGrpSpPr>
        <p:grpSpPr bwMode="auto">
          <a:xfrm>
            <a:off x="4876800" y="4838700"/>
            <a:ext cx="3462338" cy="1562100"/>
            <a:chOff x="3118" y="1869"/>
            <a:chExt cx="2181" cy="984"/>
          </a:xfrm>
        </p:grpSpPr>
        <p:sp>
          <p:nvSpPr>
            <p:cNvPr id="34892" name="Text Box 76"/>
            <p:cNvSpPr txBox="1">
              <a:spLocks noChangeArrowheads="1"/>
            </p:cNvSpPr>
            <p:nvPr/>
          </p:nvSpPr>
          <p:spPr bwMode="auto">
            <a:xfrm>
              <a:off x="4283" y="2016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5</a:t>
              </a:r>
              <a:endPara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895" name="Text Box 79"/>
            <p:cNvSpPr txBox="1">
              <a:spLocks noChangeArrowheads="1"/>
            </p:cNvSpPr>
            <p:nvPr/>
          </p:nvSpPr>
          <p:spPr bwMode="auto">
            <a:xfrm>
              <a:off x="3606" y="230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4</a:t>
              </a:r>
              <a:endParaRPr lang="en-US" altLang="zh-CN" sz="28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898" name="Line 82"/>
            <p:cNvSpPr>
              <a:spLocks noChangeShapeType="1"/>
            </p:cNvSpPr>
            <p:nvPr/>
          </p:nvSpPr>
          <p:spPr bwMode="auto">
            <a:xfrm rot="-399718">
              <a:off x="4271" y="1869"/>
              <a:ext cx="1028" cy="3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02" name="Line 86"/>
            <p:cNvSpPr>
              <a:spLocks noChangeShapeType="1"/>
            </p:cNvSpPr>
            <p:nvPr/>
          </p:nvSpPr>
          <p:spPr bwMode="auto">
            <a:xfrm rot="419865" flipV="1">
              <a:off x="3118" y="2687"/>
              <a:ext cx="815" cy="1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05" name="Line 89"/>
            <p:cNvSpPr>
              <a:spLocks noChangeShapeType="1"/>
            </p:cNvSpPr>
            <p:nvPr/>
          </p:nvSpPr>
          <p:spPr bwMode="auto">
            <a:xfrm flipH="1">
              <a:off x="3936" y="1920"/>
              <a:ext cx="336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08" name="Arc 92"/>
            <p:cNvSpPr/>
            <p:nvPr/>
          </p:nvSpPr>
          <p:spPr bwMode="auto">
            <a:xfrm flipH="1">
              <a:off x="3750" y="2496"/>
              <a:ext cx="240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910" name="Arc 94"/>
            <p:cNvSpPr/>
            <p:nvPr/>
          </p:nvSpPr>
          <p:spPr bwMode="auto">
            <a:xfrm flipV="1">
              <a:off x="4182" y="1968"/>
              <a:ext cx="240" cy="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931" name="Group 115"/>
          <p:cNvGrpSpPr/>
          <p:nvPr/>
        </p:nvGrpSpPr>
        <p:grpSpPr bwMode="auto">
          <a:xfrm>
            <a:off x="1104900" y="2533650"/>
            <a:ext cx="2781300" cy="1733550"/>
            <a:chOff x="3492" y="3132"/>
            <a:chExt cx="1752" cy="1092"/>
          </a:xfrm>
        </p:grpSpPr>
        <p:sp>
          <p:nvSpPr>
            <p:cNvPr id="34932" name="Arc 116"/>
            <p:cNvSpPr/>
            <p:nvPr/>
          </p:nvSpPr>
          <p:spPr bwMode="auto">
            <a:xfrm rot="-1276212">
              <a:off x="4086" y="3311"/>
              <a:ext cx="108" cy="274"/>
            </a:xfrm>
            <a:custGeom>
              <a:avLst/>
              <a:gdLst>
                <a:gd name="G0" fmla="+- 21600 0 0"/>
                <a:gd name="G1" fmla="+- 15728 0 0"/>
                <a:gd name="G2" fmla="+- 21600 0 0"/>
                <a:gd name="T0" fmla="*/ 14714 w 21600"/>
                <a:gd name="T1" fmla="*/ 36201 h 36201"/>
                <a:gd name="T2" fmla="*/ 6795 w 21600"/>
                <a:gd name="T3" fmla="*/ 0 h 36201"/>
                <a:gd name="T4" fmla="*/ 21600 w 21600"/>
                <a:gd name="T5" fmla="*/ 15728 h 36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201" fill="none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</a:path>
                <a:path w="21600" h="36201" stroke="0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  <a:lnTo>
                    <a:pt x="21600" y="15728"/>
                  </a:lnTo>
                  <a:close/>
                </a:path>
              </a:pathLst>
            </a:custGeom>
            <a:noFill/>
            <a:ln w="38100">
              <a:solidFill>
                <a:srgbClr val="FF33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933" name="Text Box 117"/>
            <p:cNvSpPr txBox="1">
              <a:spLocks noChangeArrowheads="1"/>
            </p:cNvSpPr>
            <p:nvPr/>
          </p:nvSpPr>
          <p:spPr bwMode="auto">
            <a:xfrm>
              <a:off x="3864" y="3263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7</a:t>
              </a:r>
              <a:endParaRPr lang="en-US" altLang="zh-CN" sz="280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934" name="Text Box 118"/>
            <p:cNvSpPr txBox="1">
              <a:spLocks noChangeArrowheads="1"/>
            </p:cNvSpPr>
            <p:nvPr/>
          </p:nvSpPr>
          <p:spPr bwMode="auto">
            <a:xfrm>
              <a:off x="4182" y="379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935" name="Line 119"/>
            <p:cNvSpPr>
              <a:spLocks noChangeShapeType="1"/>
            </p:cNvSpPr>
            <p:nvPr/>
          </p:nvSpPr>
          <p:spPr bwMode="auto">
            <a:xfrm rot="-399718">
              <a:off x="3492" y="3132"/>
              <a:ext cx="781" cy="273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36" name="Line 120"/>
            <p:cNvSpPr>
              <a:spLocks noChangeShapeType="1"/>
            </p:cNvSpPr>
            <p:nvPr/>
          </p:nvSpPr>
          <p:spPr bwMode="auto">
            <a:xfrm rot="419865" flipV="1">
              <a:off x="3993" y="3970"/>
              <a:ext cx="1251" cy="254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37" name="Line 121"/>
            <p:cNvSpPr>
              <a:spLocks noChangeShapeType="1"/>
            </p:cNvSpPr>
            <p:nvPr/>
          </p:nvSpPr>
          <p:spPr bwMode="auto">
            <a:xfrm flipH="1">
              <a:off x="3984" y="3359"/>
              <a:ext cx="288" cy="768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38" name="Arc 122"/>
            <p:cNvSpPr>
              <a:spLocks noChangeAspect="1"/>
            </p:cNvSpPr>
            <p:nvPr/>
          </p:nvSpPr>
          <p:spPr bwMode="auto">
            <a:xfrm rot="967655">
              <a:off x="4038" y="3935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939" name="Group 123"/>
          <p:cNvGrpSpPr/>
          <p:nvPr/>
        </p:nvGrpSpPr>
        <p:grpSpPr bwMode="auto">
          <a:xfrm>
            <a:off x="576263" y="2781300"/>
            <a:ext cx="3462337" cy="1562100"/>
            <a:chOff x="3118" y="1869"/>
            <a:chExt cx="2181" cy="984"/>
          </a:xfrm>
        </p:grpSpPr>
        <p:sp>
          <p:nvSpPr>
            <p:cNvPr id="34940" name="Text Box 124"/>
            <p:cNvSpPr txBox="1">
              <a:spLocks noChangeArrowheads="1"/>
            </p:cNvSpPr>
            <p:nvPr/>
          </p:nvSpPr>
          <p:spPr bwMode="auto">
            <a:xfrm>
              <a:off x="4283" y="2016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5</a:t>
              </a:r>
              <a:endPara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941" name="Text Box 125"/>
            <p:cNvSpPr txBox="1">
              <a:spLocks noChangeArrowheads="1"/>
            </p:cNvSpPr>
            <p:nvPr/>
          </p:nvSpPr>
          <p:spPr bwMode="auto">
            <a:xfrm>
              <a:off x="3606" y="230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4</a:t>
              </a:r>
              <a:endParaRPr lang="en-US" altLang="zh-CN" sz="28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4942" name="Line 126"/>
            <p:cNvSpPr>
              <a:spLocks noChangeShapeType="1"/>
            </p:cNvSpPr>
            <p:nvPr/>
          </p:nvSpPr>
          <p:spPr bwMode="auto">
            <a:xfrm rot="-399718">
              <a:off x="4271" y="1869"/>
              <a:ext cx="1028" cy="33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43" name="Line 127"/>
            <p:cNvSpPr>
              <a:spLocks noChangeShapeType="1"/>
            </p:cNvSpPr>
            <p:nvPr/>
          </p:nvSpPr>
          <p:spPr bwMode="auto">
            <a:xfrm rot="419865" flipV="1">
              <a:off x="3118" y="2687"/>
              <a:ext cx="815" cy="16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44" name="Line 128"/>
            <p:cNvSpPr>
              <a:spLocks noChangeShapeType="1"/>
            </p:cNvSpPr>
            <p:nvPr/>
          </p:nvSpPr>
          <p:spPr bwMode="auto">
            <a:xfrm flipH="1">
              <a:off x="3936" y="1920"/>
              <a:ext cx="336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945" name="Arc 129"/>
            <p:cNvSpPr/>
            <p:nvPr/>
          </p:nvSpPr>
          <p:spPr bwMode="auto">
            <a:xfrm flipH="1">
              <a:off x="3750" y="2496"/>
              <a:ext cx="240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946" name="Arc 130"/>
            <p:cNvSpPr/>
            <p:nvPr/>
          </p:nvSpPr>
          <p:spPr bwMode="auto">
            <a:xfrm flipV="1">
              <a:off x="4182" y="1968"/>
              <a:ext cx="240" cy="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947" name="Group 131"/>
          <p:cNvGrpSpPr/>
          <p:nvPr/>
        </p:nvGrpSpPr>
        <p:grpSpPr bwMode="auto">
          <a:xfrm>
            <a:off x="5202238" y="2895600"/>
            <a:ext cx="3038475" cy="685800"/>
            <a:chOff x="1632" y="2112"/>
            <a:chExt cx="1776" cy="432"/>
          </a:xfrm>
        </p:grpSpPr>
        <p:sp>
          <p:nvSpPr>
            <p:cNvPr id="34948" name="Rectangle 132"/>
            <p:cNvSpPr>
              <a:spLocks noChangeArrowheads="1"/>
            </p:cNvSpPr>
            <p:nvPr/>
          </p:nvSpPr>
          <p:spPr bwMode="auto">
            <a:xfrm>
              <a:off x="1632" y="2112"/>
              <a:ext cx="1776" cy="43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1"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4949" name="Rectangle 133"/>
            <p:cNvSpPr>
              <a:spLocks noChangeArrowheads="1"/>
            </p:cNvSpPr>
            <p:nvPr/>
          </p:nvSpPr>
          <p:spPr bwMode="auto">
            <a:xfrm>
              <a:off x="1632" y="2112"/>
              <a:ext cx="167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内错角是 </a:t>
              </a:r>
              <a:r>
                <a:rPr kumimoji="1"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Z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 </a:t>
              </a:r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形状</a:t>
              </a:r>
              <a:endPara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48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4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4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609600" y="411163"/>
            <a:ext cx="4044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3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认识同旁内角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04800" y="1295400"/>
            <a:ext cx="8534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en-US" sz="2800" b="1"/>
              <a:t>⑴</a:t>
            </a:r>
            <a:r>
              <a:rPr lang="zh-CN" altLang="en-US" sz="2800" b="1"/>
              <a:t>观察∠</a:t>
            </a:r>
            <a:r>
              <a:rPr lang="en-US" altLang="zh-CN" sz="2800" b="1"/>
              <a:t>2</a:t>
            </a:r>
            <a:r>
              <a:rPr lang="zh-CN" altLang="en-US" sz="2800" b="1"/>
              <a:t>、∠</a:t>
            </a:r>
            <a:r>
              <a:rPr lang="en-US" altLang="zh-CN" sz="2800" b="1"/>
              <a:t>5</a:t>
            </a:r>
            <a:r>
              <a:rPr lang="zh-CN" altLang="en-US" sz="2800" b="1"/>
              <a:t>与截线、被截直线有哪些位置关系？</a:t>
            </a:r>
            <a:endParaRPr lang="zh-CN" altLang="en-US" sz="2800" b="1"/>
          </a:p>
        </p:txBody>
      </p:sp>
      <p:grpSp>
        <p:nvGrpSpPr>
          <p:cNvPr id="36868" name="Group 4"/>
          <p:cNvGrpSpPr/>
          <p:nvPr/>
        </p:nvGrpSpPr>
        <p:grpSpPr bwMode="auto">
          <a:xfrm>
            <a:off x="190500" y="2057400"/>
            <a:ext cx="4305300" cy="3124200"/>
            <a:chOff x="-30" y="432"/>
            <a:chExt cx="2712" cy="1968"/>
          </a:xfrm>
        </p:grpSpPr>
        <p:grpSp>
          <p:nvGrpSpPr>
            <p:cNvPr id="36869" name="Group 5"/>
            <p:cNvGrpSpPr/>
            <p:nvPr/>
          </p:nvGrpSpPr>
          <p:grpSpPr bwMode="auto">
            <a:xfrm>
              <a:off x="-30" y="432"/>
              <a:ext cx="2712" cy="1719"/>
              <a:chOff x="-30" y="432"/>
              <a:chExt cx="2712" cy="1719"/>
            </a:xfrm>
          </p:grpSpPr>
          <p:sp>
            <p:nvSpPr>
              <p:cNvPr id="36870" name="Arc 6"/>
              <p:cNvSpPr/>
              <p:nvPr/>
            </p:nvSpPr>
            <p:spPr bwMode="auto">
              <a:xfrm rot="-1276212">
                <a:off x="1152" y="912"/>
                <a:ext cx="108" cy="274"/>
              </a:xfrm>
              <a:custGeom>
                <a:avLst/>
                <a:gdLst>
                  <a:gd name="G0" fmla="+- 21600 0 0"/>
                  <a:gd name="G1" fmla="+- 15728 0 0"/>
                  <a:gd name="G2" fmla="+- 21600 0 0"/>
                  <a:gd name="T0" fmla="*/ 14714 w 21600"/>
                  <a:gd name="T1" fmla="*/ 36201 h 36201"/>
                  <a:gd name="T2" fmla="*/ 6795 w 21600"/>
                  <a:gd name="T3" fmla="*/ 0 h 36201"/>
                  <a:gd name="T4" fmla="*/ 21600 w 21600"/>
                  <a:gd name="T5" fmla="*/ 15728 h 36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6201" fill="none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</a:path>
                  <a:path w="21600" h="36201" stroke="0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  <a:lnTo>
                      <a:pt x="21600" y="15728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71" name="Text Box 7"/>
              <p:cNvSpPr txBox="1">
                <a:spLocks noChangeArrowheads="1"/>
              </p:cNvSpPr>
              <p:nvPr/>
            </p:nvSpPr>
            <p:spPr bwMode="auto">
              <a:xfrm>
                <a:off x="1536" y="660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2" name="Text Box 8"/>
              <p:cNvSpPr txBox="1">
                <a:spLocks noChangeArrowheads="1"/>
              </p:cNvSpPr>
              <p:nvPr/>
            </p:nvSpPr>
            <p:spPr bwMode="auto">
              <a:xfrm>
                <a:off x="1056" y="528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3" name="Text Box 9"/>
              <p:cNvSpPr txBox="1">
                <a:spLocks noChangeArrowheads="1"/>
              </p:cNvSpPr>
              <p:nvPr/>
            </p:nvSpPr>
            <p:spPr bwMode="auto">
              <a:xfrm>
                <a:off x="930" y="86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7</a:t>
                </a:r>
                <a:endPara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4" name="Text Box 10"/>
              <p:cNvSpPr txBox="1">
                <a:spLocks noChangeArrowheads="1"/>
              </p:cNvSpPr>
              <p:nvPr/>
            </p:nvSpPr>
            <p:spPr bwMode="auto">
              <a:xfrm>
                <a:off x="1397" y="1056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5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5" name="Arc 11"/>
              <p:cNvSpPr/>
              <p:nvPr/>
            </p:nvSpPr>
            <p:spPr bwMode="auto">
              <a:xfrm rot="3811826">
                <a:off x="821" y="1819"/>
                <a:ext cx="178" cy="91"/>
              </a:xfrm>
              <a:custGeom>
                <a:avLst/>
                <a:gdLst>
                  <a:gd name="G0" fmla="+- 20260 0 0"/>
                  <a:gd name="G1" fmla="+- 0 0 0"/>
                  <a:gd name="G2" fmla="+- 21600 0 0"/>
                  <a:gd name="T0" fmla="*/ 39924 w 39924"/>
                  <a:gd name="T1" fmla="*/ 8938 h 21600"/>
                  <a:gd name="T2" fmla="*/ 0 w 39924"/>
                  <a:gd name="T3" fmla="*/ 7490 h 21600"/>
                  <a:gd name="T4" fmla="*/ 20260 w 39924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924" h="21600" fill="none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</a:path>
                  <a:path w="39924" h="21600" stroke="0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  <a:lnTo>
                      <a:pt x="2026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76" name="Text Box 12"/>
              <p:cNvSpPr txBox="1">
                <a:spLocks noChangeArrowheads="1"/>
              </p:cNvSpPr>
              <p:nvPr/>
            </p:nvSpPr>
            <p:spPr bwMode="auto">
              <a:xfrm>
                <a:off x="1248" y="1392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2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7" name="Text Box 13"/>
              <p:cNvSpPr txBox="1">
                <a:spLocks noChangeArrowheads="1"/>
              </p:cNvSpPr>
              <p:nvPr/>
            </p:nvSpPr>
            <p:spPr bwMode="auto">
              <a:xfrm>
                <a:off x="720" y="134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4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8" name="Text Box 14"/>
              <p:cNvSpPr txBox="1">
                <a:spLocks noChangeArrowheads="1"/>
              </p:cNvSpPr>
              <p:nvPr/>
            </p:nvSpPr>
            <p:spPr bwMode="auto">
              <a:xfrm>
                <a:off x="624" y="1824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33CC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8</a:t>
                </a:r>
                <a:endParaRPr lang="en-US" altLang="zh-CN" sz="2800">
                  <a:solidFill>
                    <a:srgbClr val="FF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79" name="Text Box 15"/>
              <p:cNvSpPr txBox="1">
                <a:spLocks noChangeArrowheads="1"/>
              </p:cNvSpPr>
              <p:nvPr/>
            </p:nvSpPr>
            <p:spPr bwMode="auto">
              <a:xfrm>
                <a:off x="1129" y="1824"/>
                <a:ext cx="2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6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80" name="Line 16"/>
              <p:cNvSpPr>
                <a:spLocks noChangeShapeType="1"/>
              </p:cNvSpPr>
              <p:nvPr/>
            </p:nvSpPr>
            <p:spPr bwMode="auto">
              <a:xfrm rot="-399718">
                <a:off x="576" y="672"/>
                <a:ext cx="1825" cy="62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881" name="Text Box 17"/>
              <p:cNvSpPr txBox="1">
                <a:spLocks noChangeArrowheads="1"/>
              </p:cNvSpPr>
              <p:nvPr/>
            </p:nvSpPr>
            <p:spPr bwMode="auto">
              <a:xfrm>
                <a:off x="2364" y="1113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D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82" name="Text Box 18"/>
              <p:cNvSpPr txBox="1">
                <a:spLocks noChangeArrowheads="1"/>
              </p:cNvSpPr>
              <p:nvPr/>
            </p:nvSpPr>
            <p:spPr bwMode="auto">
              <a:xfrm>
                <a:off x="318" y="480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grpSp>
            <p:nvGrpSpPr>
              <p:cNvPr id="36883" name="Group 19"/>
              <p:cNvGrpSpPr/>
              <p:nvPr/>
            </p:nvGrpSpPr>
            <p:grpSpPr bwMode="auto">
              <a:xfrm>
                <a:off x="-30" y="1480"/>
                <a:ext cx="2700" cy="527"/>
                <a:chOff x="-30" y="1480"/>
                <a:chExt cx="2700" cy="527"/>
              </a:xfrm>
            </p:grpSpPr>
            <p:sp>
              <p:nvSpPr>
                <p:cNvPr id="36884" name="Line 20"/>
                <p:cNvSpPr>
                  <a:spLocks noChangeShapeType="1"/>
                </p:cNvSpPr>
                <p:nvPr/>
              </p:nvSpPr>
              <p:spPr bwMode="auto">
                <a:xfrm rot="419865" flipV="1">
                  <a:off x="246" y="1522"/>
                  <a:ext cx="2055" cy="4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6885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-30" y="16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A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688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352" y="14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B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36887" name="Line 23"/>
              <p:cNvSpPr>
                <a:spLocks noChangeShapeType="1"/>
              </p:cNvSpPr>
              <p:nvPr/>
            </p:nvSpPr>
            <p:spPr bwMode="auto">
              <a:xfrm flipH="1">
                <a:off x="907" y="624"/>
                <a:ext cx="565" cy="14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6888" name="Text Box 24"/>
              <p:cNvSpPr txBox="1">
                <a:spLocks noChangeArrowheads="1"/>
              </p:cNvSpPr>
              <p:nvPr/>
            </p:nvSpPr>
            <p:spPr bwMode="auto">
              <a:xfrm>
                <a:off x="1463" y="432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E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6889" name="Freeform 25"/>
              <p:cNvSpPr/>
              <p:nvPr/>
            </p:nvSpPr>
            <p:spPr bwMode="auto">
              <a:xfrm>
                <a:off x="1152" y="760"/>
                <a:ext cx="240" cy="152"/>
              </a:xfrm>
              <a:custGeom>
                <a:avLst/>
                <a:gdLst>
                  <a:gd name="T0" fmla="*/ 0 w 240"/>
                  <a:gd name="T1" fmla="*/ 152 h 152"/>
                  <a:gd name="T2" fmla="*/ 48 w 240"/>
                  <a:gd name="T3" fmla="*/ 56 h 152"/>
                  <a:gd name="T4" fmla="*/ 144 w 240"/>
                  <a:gd name="T5" fmla="*/ 8 h 152"/>
                  <a:gd name="T6" fmla="*/ 240 w 240"/>
                  <a:gd name="T7" fmla="*/ 8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52">
                    <a:moveTo>
                      <a:pt x="0" y="152"/>
                    </a:moveTo>
                    <a:cubicBezTo>
                      <a:pt x="12" y="116"/>
                      <a:pt x="24" y="80"/>
                      <a:pt x="48" y="56"/>
                    </a:cubicBezTo>
                    <a:cubicBezTo>
                      <a:pt x="72" y="32"/>
                      <a:pt x="112" y="16"/>
                      <a:pt x="144" y="8"/>
                    </a:cubicBezTo>
                    <a:cubicBezTo>
                      <a:pt x="176" y="0"/>
                      <a:pt x="208" y="4"/>
                      <a:pt x="240" y="8"/>
                    </a:cubicBezTo>
                  </a:path>
                </a:pathLst>
              </a:custGeom>
              <a:noFill/>
              <a:ln w="38100" cap="flat" cmpd="sng">
                <a:solidFill>
                  <a:srgbClr val="0000CC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6890" name="Arc 26"/>
              <p:cNvSpPr/>
              <p:nvPr/>
            </p:nvSpPr>
            <p:spPr bwMode="auto">
              <a:xfrm flipH="1">
                <a:off x="864" y="1536"/>
                <a:ext cx="240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CC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91" name="Arc 27"/>
              <p:cNvSpPr/>
              <p:nvPr/>
            </p:nvSpPr>
            <p:spPr bwMode="auto">
              <a:xfrm flipV="1">
                <a:off x="960" y="1728"/>
                <a:ext cx="336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92" name="Arc 28"/>
              <p:cNvSpPr/>
              <p:nvPr/>
            </p:nvSpPr>
            <p:spPr bwMode="auto">
              <a:xfrm flipV="1">
                <a:off x="1296" y="1008"/>
                <a:ext cx="240" cy="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99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93" name="Arc 29"/>
              <p:cNvSpPr>
                <a:spLocks noChangeAspect="1"/>
              </p:cNvSpPr>
              <p:nvPr/>
            </p:nvSpPr>
            <p:spPr bwMode="auto">
              <a:xfrm rot="361851">
                <a:off x="1349" y="773"/>
                <a:ext cx="247" cy="235"/>
              </a:xfrm>
              <a:custGeom>
                <a:avLst/>
                <a:gdLst>
                  <a:gd name="G0" fmla="+- 0 0 0"/>
                  <a:gd name="G1" fmla="+- 20509 0 0"/>
                  <a:gd name="G2" fmla="+- 21600 0 0"/>
                  <a:gd name="T0" fmla="*/ 6779 w 21600"/>
                  <a:gd name="T1" fmla="*/ 0 h 20509"/>
                  <a:gd name="T2" fmla="*/ 21600 w 21600"/>
                  <a:gd name="T3" fmla="*/ 20509 h 20509"/>
                  <a:gd name="T4" fmla="*/ 0 w 21600"/>
                  <a:gd name="T5" fmla="*/ 20509 h 20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509" fill="none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</a:path>
                  <a:path w="21600" h="20509" stroke="0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  <a:lnTo>
                      <a:pt x="0" y="20509"/>
                    </a:lnTo>
                    <a:close/>
                  </a:path>
                </a:pathLst>
              </a:custGeom>
              <a:noFill/>
              <a:ln w="38100">
                <a:solidFill>
                  <a:schemeClr val="tx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6894" name="Arc 30"/>
              <p:cNvSpPr>
                <a:spLocks noChangeAspect="1"/>
              </p:cNvSpPr>
              <p:nvPr/>
            </p:nvSpPr>
            <p:spPr bwMode="auto">
              <a:xfrm rot="967655">
                <a:off x="1104" y="1536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6895" name="Rectangle 31"/>
            <p:cNvSpPr>
              <a:spLocks noChangeArrowheads="1"/>
            </p:cNvSpPr>
            <p:nvPr/>
          </p:nvSpPr>
          <p:spPr bwMode="auto">
            <a:xfrm>
              <a:off x="480" y="2112"/>
              <a:ext cx="8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endParaRPr lang="en-US" altLang="zh-CN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36896" name="Rectangle 32"/>
          <p:cNvSpPr>
            <a:spLocks noChangeArrowheads="1"/>
          </p:cNvSpPr>
          <p:nvPr/>
        </p:nvSpPr>
        <p:spPr bwMode="auto">
          <a:xfrm>
            <a:off x="457200" y="5521325"/>
            <a:ext cx="8534400" cy="955675"/>
          </a:xfrm>
          <a:prstGeom prst="rect">
            <a:avLst/>
          </a:prstGeom>
          <a:solidFill>
            <a:srgbClr val="003366"/>
          </a:solidFill>
          <a:ln w="9525">
            <a:solidFill>
              <a:srgbClr val="000099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两条直线被第三条直线所截构成的八个角中，位于</a:t>
            </a:r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截线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同一侧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，</a:t>
            </a:r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被截直线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内侧</a:t>
            </a:r>
            <a:r>
              <a:rPr lang="zh-CN" altLang="en-US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的角，称为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同旁内角</a:t>
            </a:r>
            <a:r>
              <a:rPr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.</a:t>
            </a:r>
            <a:endParaRPr lang="en-US" altLang="zh-CN" sz="2800" b="1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36897" name="Group 33"/>
          <p:cNvGrpSpPr/>
          <p:nvPr/>
        </p:nvGrpSpPr>
        <p:grpSpPr bwMode="auto">
          <a:xfrm>
            <a:off x="1900238" y="2790825"/>
            <a:ext cx="2138362" cy="1525588"/>
            <a:chOff x="1197" y="1774"/>
            <a:chExt cx="1347" cy="961"/>
          </a:xfrm>
        </p:grpSpPr>
        <p:sp>
          <p:nvSpPr>
            <p:cNvPr id="36898" name="Text Box 34"/>
            <p:cNvSpPr txBox="1">
              <a:spLocks noChangeArrowheads="1"/>
            </p:cNvSpPr>
            <p:nvPr/>
          </p:nvSpPr>
          <p:spPr bwMode="auto">
            <a:xfrm>
              <a:off x="1527" y="192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5</a:t>
              </a:r>
              <a:endPara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6899" name="Text Box 35"/>
            <p:cNvSpPr txBox="1">
              <a:spLocks noChangeArrowheads="1"/>
            </p:cNvSpPr>
            <p:nvPr/>
          </p:nvSpPr>
          <p:spPr bwMode="auto">
            <a:xfrm>
              <a:off x="1378" y="2257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6900" name="Line 36"/>
            <p:cNvSpPr>
              <a:spLocks noChangeShapeType="1"/>
            </p:cNvSpPr>
            <p:nvPr/>
          </p:nvSpPr>
          <p:spPr bwMode="auto">
            <a:xfrm rot="-399718">
              <a:off x="1494" y="1774"/>
              <a:ext cx="1050" cy="337"/>
            </a:xfrm>
            <a:prstGeom prst="line">
              <a:avLst/>
            </a:prstGeom>
            <a:noFill/>
            <a:ln w="38100">
              <a:solidFill>
                <a:srgbClr val="FF3399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1" name="Line 37"/>
            <p:cNvSpPr>
              <a:spLocks noChangeShapeType="1"/>
            </p:cNvSpPr>
            <p:nvPr/>
          </p:nvSpPr>
          <p:spPr bwMode="auto">
            <a:xfrm rot="419865" flipV="1">
              <a:off x="1197" y="2432"/>
              <a:ext cx="1235" cy="303"/>
            </a:xfrm>
            <a:prstGeom prst="line">
              <a:avLst/>
            </a:prstGeom>
            <a:noFill/>
            <a:ln w="38100">
              <a:solidFill>
                <a:srgbClr val="FF3399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2" name="Line 38"/>
            <p:cNvSpPr>
              <a:spLocks noChangeShapeType="1"/>
            </p:cNvSpPr>
            <p:nvPr/>
          </p:nvSpPr>
          <p:spPr bwMode="auto">
            <a:xfrm flipH="1">
              <a:off x="1200" y="1825"/>
              <a:ext cx="292" cy="815"/>
            </a:xfrm>
            <a:prstGeom prst="line">
              <a:avLst/>
            </a:prstGeom>
            <a:noFill/>
            <a:ln w="38100">
              <a:solidFill>
                <a:srgbClr val="FF3399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903" name="Arc 39"/>
            <p:cNvSpPr/>
            <p:nvPr/>
          </p:nvSpPr>
          <p:spPr bwMode="auto">
            <a:xfrm flipV="1">
              <a:off x="1426" y="1873"/>
              <a:ext cx="240" cy="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4" name="Arc 40"/>
            <p:cNvSpPr>
              <a:spLocks noChangeAspect="1"/>
            </p:cNvSpPr>
            <p:nvPr/>
          </p:nvSpPr>
          <p:spPr bwMode="auto">
            <a:xfrm rot="967655">
              <a:off x="1234" y="2401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6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609600" y="411163"/>
            <a:ext cx="4044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3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认识同旁内角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81000" y="1524000"/>
            <a:ext cx="6973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sz="2400" b="1"/>
              <a:t>⑵</a:t>
            </a:r>
            <a:r>
              <a:rPr kumimoji="1" lang="zh-CN" altLang="en-US" sz="2400" b="1"/>
              <a:t>图中还有其它的同旁内角吗？若有，请你找出来</a:t>
            </a:r>
            <a:r>
              <a:rPr kumimoji="1" lang="en-US" altLang="zh-CN" sz="2400" b="1"/>
              <a:t>.</a:t>
            </a:r>
            <a:endParaRPr kumimoji="1" lang="en-US" altLang="zh-CN" sz="2400" b="1"/>
          </a:p>
        </p:txBody>
      </p:sp>
      <p:grpSp>
        <p:nvGrpSpPr>
          <p:cNvPr id="37892" name="Group 4"/>
          <p:cNvGrpSpPr/>
          <p:nvPr/>
        </p:nvGrpSpPr>
        <p:grpSpPr bwMode="auto">
          <a:xfrm>
            <a:off x="190500" y="2057400"/>
            <a:ext cx="4305300" cy="3124200"/>
            <a:chOff x="-30" y="432"/>
            <a:chExt cx="2712" cy="1968"/>
          </a:xfrm>
        </p:grpSpPr>
        <p:grpSp>
          <p:nvGrpSpPr>
            <p:cNvPr id="37893" name="Group 5"/>
            <p:cNvGrpSpPr/>
            <p:nvPr/>
          </p:nvGrpSpPr>
          <p:grpSpPr bwMode="auto">
            <a:xfrm>
              <a:off x="-30" y="432"/>
              <a:ext cx="2712" cy="1719"/>
              <a:chOff x="-30" y="432"/>
              <a:chExt cx="2712" cy="1719"/>
            </a:xfrm>
          </p:grpSpPr>
          <p:sp>
            <p:nvSpPr>
              <p:cNvPr id="37894" name="Arc 6"/>
              <p:cNvSpPr/>
              <p:nvPr/>
            </p:nvSpPr>
            <p:spPr bwMode="auto">
              <a:xfrm rot="-1276212">
                <a:off x="1152" y="912"/>
                <a:ext cx="108" cy="274"/>
              </a:xfrm>
              <a:custGeom>
                <a:avLst/>
                <a:gdLst>
                  <a:gd name="G0" fmla="+- 21600 0 0"/>
                  <a:gd name="G1" fmla="+- 15728 0 0"/>
                  <a:gd name="G2" fmla="+- 21600 0 0"/>
                  <a:gd name="T0" fmla="*/ 14714 w 21600"/>
                  <a:gd name="T1" fmla="*/ 36201 h 36201"/>
                  <a:gd name="T2" fmla="*/ 6795 w 21600"/>
                  <a:gd name="T3" fmla="*/ 0 h 36201"/>
                  <a:gd name="T4" fmla="*/ 21600 w 21600"/>
                  <a:gd name="T5" fmla="*/ 15728 h 36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36201" fill="none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</a:path>
                  <a:path w="21600" h="36201" stroke="0" extrusionOk="0">
                    <a:moveTo>
                      <a:pt x="14714" y="36200"/>
                    </a:moveTo>
                    <a:cubicBezTo>
                      <a:pt x="5922" y="33243"/>
                      <a:pt x="0" y="25003"/>
                      <a:pt x="0" y="15728"/>
                    </a:cubicBezTo>
                    <a:cubicBezTo>
                      <a:pt x="-1" y="9772"/>
                      <a:pt x="2458" y="4081"/>
                      <a:pt x="6794" y="-1"/>
                    </a:cubicBezTo>
                    <a:lnTo>
                      <a:pt x="21600" y="15728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895" name="Text Box 7"/>
              <p:cNvSpPr txBox="1">
                <a:spLocks noChangeArrowheads="1"/>
              </p:cNvSpPr>
              <p:nvPr/>
            </p:nvSpPr>
            <p:spPr bwMode="auto">
              <a:xfrm>
                <a:off x="1536" y="660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1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896" name="Text Box 8"/>
              <p:cNvSpPr txBox="1">
                <a:spLocks noChangeArrowheads="1"/>
              </p:cNvSpPr>
              <p:nvPr/>
            </p:nvSpPr>
            <p:spPr bwMode="auto">
              <a:xfrm>
                <a:off x="1056" y="528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3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897" name="Text Box 9"/>
              <p:cNvSpPr txBox="1">
                <a:spLocks noChangeArrowheads="1"/>
              </p:cNvSpPr>
              <p:nvPr/>
            </p:nvSpPr>
            <p:spPr bwMode="auto">
              <a:xfrm>
                <a:off x="930" y="86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7</a:t>
                </a:r>
                <a:endPara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898" name="Text Box 10"/>
              <p:cNvSpPr txBox="1">
                <a:spLocks noChangeArrowheads="1"/>
              </p:cNvSpPr>
              <p:nvPr/>
            </p:nvSpPr>
            <p:spPr bwMode="auto">
              <a:xfrm>
                <a:off x="1397" y="1056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5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899" name="Arc 11"/>
              <p:cNvSpPr/>
              <p:nvPr/>
            </p:nvSpPr>
            <p:spPr bwMode="auto">
              <a:xfrm rot="3811826">
                <a:off x="821" y="1819"/>
                <a:ext cx="178" cy="91"/>
              </a:xfrm>
              <a:custGeom>
                <a:avLst/>
                <a:gdLst>
                  <a:gd name="G0" fmla="+- 20260 0 0"/>
                  <a:gd name="G1" fmla="+- 0 0 0"/>
                  <a:gd name="G2" fmla="+- 21600 0 0"/>
                  <a:gd name="T0" fmla="*/ 39924 w 39924"/>
                  <a:gd name="T1" fmla="*/ 8938 h 21600"/>
                  <a:gd name="T2" fmla="*/ 0 w 39924"/>
                  <a:gd name="T3" fmla="*/ 7490 h 21600"/>
                  <a:gd name="T4" fmla="*/ 20260 w 39924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9924" h="21600" fill="none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</a:path>
                  <a:path w="39924" h="21600" stroke="0" extrusionOk="0">
                    <a:moveTo>
                      <a:pt x="39923" y="8937"/>
                    </a:moveTo>
                    <a:cubicBezTo>
                      <a:pt x="36418" y="16649"/>
                      <a:pt x="28730" y="21599"/>
                      <a:pt x="20260" y="21600"/>
                    </a:cubicBezTo>
                    <a:cubicBezTo>
                      <a:pt x="11219" y="21600"/>
                      <a:pt x="3135" y="15969"/>
                      <a:pt x="0" y="7489"/>
                    </a:cubicBezTo>
                    <a:lnTo>
                      <a:pt x="20260" y="0"/>
                    </a:lnTo>
                    <a:close/>
                  </a:path>
                </a:pathLst>
              </a:custGeom>
              <a:noFill/>
              <a:ln w="38100">
                <a:solidFill>
                  <a:srgbClr val="FF33C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900" name="Text Box 12"/>
              <p:cNvSpPr txBox="1">
                <a:spLocks noChangeArrowheads="1"/>
              </p:cNvSpPr>
              <p:nvPr/>
            </p:nvSpPr>
            <p:spPr bwMode="auto">
              <a:xfrm>
                <a:off x="1248" y="1392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2</a:t>
                </a:r>
                <a:endPara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01" name="Text Box 13"/>
              <p:cNvSpPr txBox="1">
                <a:spLocks noChangeArrowheads="1"/>
              </p:cNvSpPr>
              <p:nvPr/>
            </p:nvSpPr>
            <p:spPr bwMode="auto">
              <a:xfrm>
                <a:off x="720" y="1344"/>
                <a:ext cx="227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3333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4</a:t>
                </a:r>
                <a:endPara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02" name="Text Box 14"/>
              <p:cNvSpPr txBox="1">
                <a:spLocks noChangeArrowheads="1"/>
              </p:cNvSpPr>
              <p:nvPr/>
            </p:nvSpPr>
            <p:spPr bwMode="auto">
              <a:xfrm>
                <a:off x="624" y="1824"/>
                <a:ext cx="336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33CC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8</a:t>
                </a:r>
                <a:endParaRPr lang="en-US" altLang="zh-CN" sz="2800">
                  <a:solidFill>
                    <a:srgbClr val="FF33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03" name="Text Box 15"/>
              <p:cNvSpPr txBox="1">
                <a:spLocks noChangeArrowheads="1"/>
              </p:cNvSpPr>
              <p:nvPr/>
            </p:nvSpPr>
            <p:spPr bwMode="auto">
              <a:xfrm>
                <a:off x="1129" y="1824"/>
                <a:ext cx="26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6</a:t>
                </a:r>
                <a:endPara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04" name="Line 16"/>
              <p:cNvSpPr>
                <a:spLocks noChangeShapeType="1"/>
              </p:cNvSpPr>
              <p:nvPr/>
            </p:nvSpPr>
            <p:spPr bwMode="auto">
              <a:xfrm rot="-399718">
                <a:off x="576" y="672"/>
                <a:ext cx="1825" cy="62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905" name="Text Box 17"/>
              <p:cNvSpPr txBox="1">
                <a:spLocks noChangeArrowheads="1"/>
              </p:cNvSpPr>
              <p:nvPr/>
            </p:nvSpPr>
            <p:spPr bwMode="auto">
              <a:xfrm>
                <a:off x="2364" y="1113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D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06" name="Text Box 18"/>
              <p:cNvSpPr txBox="1">
                <a:spLocks noChangeArrowheads="1"/>
              </p:cNvSpPr>
              <p:nvPr/>
            </p:nvSpPr>
            <p:spPr bwMode="auto">
              <a:xfrm>
                <a:off x="318" y="480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grpSp>
            <p:nvGrpSpPr>
              <p:cNvPr id="37907" name="Group 19"/>
              <p:cNvGrpSpPr/>
              <p:nvPr/>
            </p:nvGrpSpPr>
            <p:grpSpPr bwMode="auto">
              <a:xfrm>
                <a:off x="-30" y="1480"/>
                <a:ext cx="2700" cy="527"/>
                <a:chOff x="-30" y="1480"/>
                <a:chExt cx="2700" cy="527"/>
              </a:xfrm>
            </p:grpSpPr>
            <p:sp>
              <p:nvSpPr>
                <p:cNvPr id="37908" name="Line 20"/>
                <p:cNvSpPr>
                  <a:spLocks noChangeShapeType="1"/>
                </p:cNvSpPr>
                <p:nvPr/>
              </p:nvSpPr>
              <p:spPr bwMode="auto">
                <a:xfrm rot="419865" flipV="1">
                  <a:off x="246" y="1522"/>
                  <a:ext cx="2055" cy="451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37909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-30" y="16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A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  <p:sp>
              <p:nvSpPr>
                <p:cNvPr id="37910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2352" y="1480"/>
                  <a:ext cx="31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0" hangingPunct="0"/>
                  <a:r>
                    <a:rPr lang="en-US" altLang="zh-CN" sz="2800" i="1"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B</a:t>
                  </a:r>
                  <a:endPara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endParaRPr>
                </a:p>
              </p:txBody>
            </p:sp>
          </p:grpSp>
          <p:sp>
            <p:nvSpPr>
              <p:cNvPr id="37911" name="Line 23"/>
              <p:cNvSpPr>
                <a:spLocks noChangeShapeType="1"/>
              </p:cNvSpPr>
              <p:nvPr/>
            </p:nvSpPr>
            <p:spPr bwMode="auto">
              <a:xfrm flipH="1">
                <a:off x="907" y="624"/>
                <a:ext cx="565" cy="14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7912" name="Text Box 24"/>
              <p:cNvSpPr txBox="1">
                <a:spLocks noChangeArrowheads="1"/>
              </p:cNvSpPr>
              <p:nvPr/>
            </p:nvSpPr>
            <p:spPr bwMode="auto">
              <a:xfrm>
                <a:off x="1463" y="432"/>
                <a:ext cx="31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 i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E</a:t>
                </a:r>
                <a:endParaRPr lang="en-US" altLang="zh-CN" sz="2800" i="1"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  <p:sp>
            <p:nvSpPr>
              <p:cNvPr id="37913" name="Freeform 25"/>
              <p:cNvSpPr/>
              <p:nvPr/>
            </p:nvSpPr>
            <p:spPr bwMode="auto">
              <a:xfrm>
                <a:off x="1152" y="760"/>
                <a:ext cx="240" cy="152"/>
              </a:xfrm>
              <a:custGeom>
                <a:avLst/>
                <a:gdLst>
                  <a:gd name="T0" fmla="*/ 0 w 240"/>
                  <a:gd name="T1" fmla="*/ 152 h 152"/>
                  <a:gd name="T2" fmla="*/ 48 w 240"/>
                  <a:gd name="T3" fmla="*/ 56 h 152"/>
                  <a:gd name="T4" fmla="*/ 144 w 240"/>
                  <a:gd name="T5" fmla="*/ 8 h 152"/>
                  <a:gd name="T6" fmla="*/ 240 w 240"/>
                  <a:gd name="T7" fmla="*/ 8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0" h="152">
                    <a:moveTo>
                      <a:pt x="0" y="152"/>
                    </a:moveTo>
                    <a:cubicBezTo>
                      <a:pt x="12" y="116"/>
                      <a:pt x="24" y="80"/>
                      <a:pt x="48" y="56"/>
                    </a:cubicBezTo>
                    <a:cubicBezTo>
                      <a:pt x="72" y="32"/>
                      <a:pt x="112" y="16"/>
                      <a:pt x="144" y="8"/>
                    </a:cubicBezTo>
                    <a:cubicBezTo>
                      <a:pt x="176" y="0"/>
                      <a:pt x="208" y="4"/>
                      <a:pt x="240" y="8"/>
                    </a:cubicBezTo>
                  </a:path>
                </a:pathLst>
              </a:custGeom>
              <a:noFill/>
              <a:ln w="38100" cap="flat" cmpd="sng">
                <a:solidFill>
                  <a:srgbClr val="0000CC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37914" name="Arc 26"/>
              <p:cNvSpPr/>
              <p:nvPr/>
            </p:nvSpPr>
            <p:spPr bwMode="auto">
              <a:xfrm flipH="1">
                <a:off x="864" y="1536"/>
                <a:ext cx="240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CC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915" name="Arc 27"/>
              <p:cNvSpPr/>
              <p:nvPr/>
            </p:nvSpPr>
            <p:spPr bwMode="auto">
              <a:xfrm flipV="1">
                <a:off x="960" y="1728"/>
                <a:ext cx="336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chemeClr val="tx1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916" name="Arc 28"/>
              <p:cNvSpPr/>
              <p:nvPr/>
            </p:nvSpPr>
            <p:spPr bwMode="auto">
              <a:xfrm flipV="1">
                <a:off x="1296" y="1008"/>
                <a:ext cx="240" cy="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000099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917" name="Arc 29"/>
              <p:cNvSpPr>
                <a:spLocks noChangeAspect="1"/>
              </p:cNvSpPr>
              <p:nvPr/>
            </p:nvSpPr>
            <p:spPr bwMode="auto">
              <a:xfrm rot="361851">
                <a:off x="1349" y="773"/>
                <a:ext cx="247" cy="235"/>
              </a:xfrm>
              <a:custGeom>
                <a:avLst/>
                <a:gdLst>
                  <a:gd name="G0" fmla="+- 0 0 0"/>
                  <a:gd name="G1" fmla="+- 20509 0 0"/>
                  <a:gd name="G2" fmla="+- 21600 0 0"/>
                  <a:gd name="T0" fmla="*/ 6779 w 21600"/>
                  <a:gd name="T1" fmla="*/ 0 h 20509"/>
                  <a:gd name="T2" fmla="*/ 21600 w 21600"/>
                  <a:gd name="T3" fmla="*/ 20509 h 20509"/>
                  <a:gd name="T4" fmla="*/ 0 w 21600"/>
                  <a:gd name="T5" fmla="*/ 20509 h 20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509" fill="none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</a:path>
                  <a:path w="21600" h="20509" stroke="0" extrusionOk="0">
                    <a:moveTo>
                      <a:pt x="6778" y="0"/>
                    </a:moveTo>
                    <a:cubicBezTo>
                      <a:pt x="15625" y="2924"/>
                      <a:pt x="21600" y="11191"/>
                      <a:pt x="21600" y="20509"/>
                    </a:cubicBezTo>
                    <a:lnTo>
                      <a:pt x="0" y="20509"/>
                    </a:lnTo>
                    <a:close/>
                  </a:path>
                </a:pathLst>
              </a:custGeom>
              <a:noFill/>
              <a:ln w="38100">
                <a:solidFill>
                  <a:schemeClr val="tx2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918" name="Arc 30"/>
              <p:cNvSpPr>
                <a:spLocks noChangeAspect="1"/>
              </p:cNvSpPr>
              <p:nvPr/>
            </p:nvSpPr>
            <p:spPr bwMode="auto">
              <a:xfrm rot="967655">
                <a:off x="1104" y="1536"/>
                <a:ext cx="172" cy="17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919" name="Rectangle 31"/>
            <p:cNvSpPr>
              <a:spLocks noChangeArrowheads="1"/>
            </p:cNvSpPr>
            <p:nvPr/>
          </p:nvSpPr>
          <p:spPr bwMode="auto">
            <a:xfrm>
              <a:off x="480" y="2112"/>
              <a:ext cx="8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endParaRPr lang="en-US" altLang="zh-CN" sz="24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37952" name="Group 64"/>
          <p:cNvGrpSpPr/>
          <p:nvPr/>
        </p:nvGrpSpPr>
        <p:grpSpPr bwMode="auto">
          <a:xfrm>
            <a:off x="5202238" y="2895600"/>
            <a:ext cx="3789362" cy="685800"/>
            <a:chOff x="1632" y="2112"/>
            <a:chExt cx="1935" cy="432"/>
          </a:xfrm>
        </p:grpSpPr>
        <p:sp>
          <p:nvSpPr>
            <p:cNvPr id="37953" name="Rectangle 65"/>
            <p:cNvSpPr>
              <a:spLocks noChangeArrowheads="1"/>
            </p:cNvSpPr>
            <p:nvPr/>
          </p:nvSpPr>
          <p:spPr bwMode="auto">
            <a:xfrm>
              <a:off x="1632" y="2112"/>
              <a:ext cx="1776" cy="43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kumimoji="1" lang="en-US" altLang="zh-CN" sz="28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37954" name="Rectangle 66"/>
            <p:cNvSpPr>
              <a:spLocks noChangeArrowheads="1"/>
            </p:cNvSpPr>
            <p:nvPr/>
          </p:nvSpPr>
          <p:spPr bwMode="auto">
            <a:xfrm>
              <a:off x="1632" y="2112"/>
              <a:ext cx="193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同旁内角是 </a:t>
              </a:r>
              <a:r>
                <a:rPr kumimoji="1" lang="en-US" altLang="zh-CN" sz="3600" b="1" i="1">
                  <a:effectLst>
                    <a:outerShdw blurRad="38100" dist="38100" dir="2700000" algn="tl">
                      <a:srgbClr val="C0C0C0"/>
                    </a:outerShdw>
                  </a:effectLst>
                  <a:latin typeface="Comic Sans MS" panose="030F0702030302020204" pitchFamily="66" charset="0"/>
                  <a:ea typeface="华文中宋" panose="02010600040101010101" pitchFamily="2" charset="-122"/>
                </a:rPr>
                <a:t>C</a:t>
              </a:r>
              <a:r>
                <a:rPr kumimoji="1" lang="en-US" altLang="zh-CN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 </a:t>
              </a:r>
              <a:r>
                <a:rPr kumimoji="1" lang="zh-CN" altLang="en-US" sz="28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</a:rPr>
                <a:t>形状</a:t>
              </a:r>
              <a:endPara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37987" name="Group 99"/>
          <p:cNvGrpSpPr/>
          <p:nvPr/>
        </p:nvGrpSpPr>
        <p:grpSpPr bwMode="auto">
          <a:xfrm>
            <a:off x="1900238" y="2790825"/>
            <a:ext cx="2138362" cy="1525588"/>
            <a:chOff x="1197" y="1774"/>
            <a:chExt cx="1347" cy="961"/>
          </a:xfrm>
        </p:grpSpPr>
        <p:sp>
          <p:nvSpPr>
            <p:cNvPr id="37956" name="Text Box 68"/>
            <p:cNvSpPr txBox="1">
              <a:spLocks noChangeArrowheads="1"/>
            </p:cNvSpPr>
            <p:nvPr/>
          </p:nvSpPr>
          <p:spPr bwMode="auto">
            <a:xfrm>
              <a:off x="1527" y="192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5</a:t>
              </a:r>
              <a:endPara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57" name="Text Box 69"/>
            <p:cNvSpPr txBox="1">
              <a:spLocks noChangeArrowheads="1"/>
            </p:cNvSpPr>
            <p:nvPr/>
          </p:nvSpPr>
          <p:spPr bwMode="auto">
            <a:xfrm>
              <a:off x="1378" y="2257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58" name="Line 70"/>
            <p:cNvSpPr>
              <a:spLocks noChangeShapeType="1"/>
            </p:cNvSpPr>
            <p:nvPr/>
          </p:nvSpPr>
          <p:spPr bwMode="auto">
            <a:xfrm rot="-399718">
              <a:off x="1494" y="1774"/>
              <a:ext cx="1050" cy="337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59" name="Line 71"/>
            <p:cNvSpPr>
              <a:spLocks noChangeShapeType="1"/>
            </p:cNvSpPr>
            <p:nvPr/>
          </p:nvSpPr>
          <p:spPr bwMode="auto">
            <a:xfrm rot="419865" flipV="1">
              <a:off x="1197" y="2432"/>
              <a:ext cx="1235" cy="303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0" name="Line 72"/>
            <p:cNvSpPr>
              <a:spLocks noChangeShapeType="1"/>
            </p:cNvSpPr>
            <p:nvPr/>
          </p:nvSpPr>
          <p:spPr bwMode="auto">
            <a:xfrm flipH="1">
              <a:off x="1200" y="1825"/>
              <a:ext cx="292" cy="815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61" name="Arc 73"/>
            <p:cNvSpPr/>
            <p:nvPr/>
          </p:nvSpPr>
          <p:spPr bwMode="auto">
            <a:xfrm flipV="1">
              <a:off x="1426" y="1873"/>
              <a:ext cx="240" cy="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962" name="Arc 74"/>
            <p:cNvSpPr>
              <a:spLocks noChangeAspect="1"/>
            </p:cNvSpPr>
            <p:nvPr/>
          </p:nvSpPr>
          <p:spPr bwMode="auto">
            <a:xfrm rot="967655">
              <a:off x="1234" y="2401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7971" name="Group 83"/>
          <p:cNvGrpSpPr/>
          <p:nvPr/>
        </p:nvGrpSpPr>
        <p:grpSpPr bwMode="auto">
          <a:xfrm>
            <a:off x="608013" y="2514600"/>
            <a:ext cx="1754187" cy="1844675"/>
            <a:chOff x="3119" y="1693"/>
            <a:chExt cx="1105" cy="1162"/>
          </a:xfrm>
        </p:grpSpPr>
        <p:sp>
          <p:nvSpPr>
            <p:cNvPr id="37972" name="Arc 84"/>
            <p:cNvSpPr/>
            <p:nvPr/>
          </p:nvSpPr>
          <p:spPr bwMode="auto">
            <a:xfrm rot="-1276212">
              <a:off x="4038" y="1872"/>
              <a:ext cx="108" cy="274"/>
            </a:xfrm>
            <a:custGeom>
              <a:avLst/>
              <a:gdLst>
                <a:gd name="G0" fmla="+- 21600 0 0"/>
                <a:gd name="G1" fmla="+- 15728 0 0"/>
                <a:gd name="G2" fmla="+- 21600 0 0"/>
                <a:gd name="T0" fmla="*/ 14714 w 21600"/>
                <a:gd name="T1" fmla="*/ 36201 h 36201"/>
                <a:gd name="T2" fmla="*/ 6795 w 21600"/>
                <a:gd name="T3" fmla="*/ 0 h 36201"/>
                <a:gd name="T4" fmla="*/ 21600 w 21600"/>
                <a:gd name="T5" fmla="*/ 15728 h 36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201" fill="none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</a:path>
                <a:path w="21600" h="36201" stroke="0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  <a:lnTo>
                    <a:pt x="21600" y="15728"/>
                  </a:lnTo>
                  <a:close/>
                </a:path>
              </a:pathLst>
            </a:custGeom>
            <a:noFill/>
            <a:ln w="38100">
              <a:solidFill>
                <a:srgbClr val="FF33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973" name="Text Box 85"/>
            <p:cNvSpPr txBox="1">
              <a:spLocks noChangeArrowheads="1"/>
            </p:cNvSpPr>
            <p:nvPr/>
          </p:nvSpPr>
          <p:spPr bwMode="auto">
            <a:xfrm>
              <a:off x="3816" y="182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7</a:t>
              </a:r>
              <a:endParaRPr lang="en-US" altLang="zh-CN" sz="280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74" name="Text Box 86"/>
            <p:cNvSpPr txBox="1">
              <a:spLocks noChangeArrowheads="1"/>
            </p:cNvSpPr>
            <p:nvPr/>
          </p:nvSpPr>
          <p:spPr bwMode="auto">
            <a:xfrm>
              <a:off x="3606" y="230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4</a:t>
              </a:r>
              <a:endParaRPr lang="en-US" altLang="zh-CN" sz="28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75" name="Line 87"/>
            <p:cNvSpPr>
              <a:spLocks noChangeShapeType="1"/>
            </p:cNvSpPr>
            <p:nvPr/>
          </p:nvSpPr>
          <p:spPr bwMode="auto">
            <a:xfrm rot="-399718">
              <a:off x="3445" y="1693"/>
              <a:ext cx="778" cy="27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76" name="Line 88"/>
            <p:cNvSpPr>
              <a:spLocks noChangeShapeType="1"/>
            </p:cNvSpPr>
            <p:nvPr/>
          </p:nvSpPr>
          <p:spPr bwMode="auto">
            <a:xfrm rot="419865" flipV="1">
              <a:off x="3119" y="2685"/>
              <a:ext cx="815" cy="17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77" name="Line 89"/>
            <p:cNvSpPr>
              <a:spLocks noChangeShapeType="1"/>
            </p:cNvSpPr>
            <p:nvPr/>
          </p:nvSpPr>
          <p:spPr bwMode="auto">
            <a:xfrm flipH="1">
              <a:off x="3936" y="1920"/>
              <a:ext cx="288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78" name="Arc 90"/>
            <p:cNvSpPr/>
            <p:nvPr/>
          </p:nvSpPr>
          <p:spPr bwMode="auto">
            <a:xfrm flipH="1">
              <a:off x="3750" y="2496"/>
              <a:ext cx="240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7979" name="Group 91"/>
          <p:cNvGrpSpPr/>
          <p:nvPr/>
        </p:nvGrpSpPr>
        <p:grpSpPr bwMode="auto">
          <a:xfrm>
            <a:off x="5027613" y="4572000"/>
            <a:ext cx="1754187" cy="1844675"/>
            <a:chOff x="3119" y="1693"/>
            <a:chExt cx="1105" cy="1162"/>
          </a:xfrm>
        </p:grpSpPr>
        <p:sp>
          <p:nvSpPr>
            <p:cNvPr id="37980" name="Arc 92"/>
            <p:cNvSpPr/>
            <p:nvPr/>
          </p:nvSpPr>
          <p:spPr bwMode="auto">
            <a:xfrm rot="-1276212">
              <a:off x="4038" y="1872"/>
              <a:ext cx="108" cy="274"/>
            </a:xfrm>
            <a:custGeom>
              <a:avLst/>
              <a:gdLst>
                <a:gd name="G0" fmla="+- 21600 0 0"/>
                <a:gd name="G1" fmla="+- 15728 0 0"/>
                <a:gd name="G2" fmla="+- 21600 0 0"/>
                <a:gd name="T0" fmla="*/ 14714 w 21600"/>
                <a:gd name="T1" fmla="*/ 36201 h 36201"/>
                <a:gd name="T2" fmla="*/ 6795 w 21600"/>
                <a:gd name="T3" fmla="*/ 0 h 36201"/>
                <a:gd name="T4" fmla="*/ 21600 w 21600"/>
                <a:gd name="T5" fmla="*/ 15728 h 36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201" fill="none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</a:path>
                <a:path w="21600" h="36201" stroke="0" extrusionOk="0">
                  <a:moveTo>
                    <a:pt x="14714" y="36200"/>
                  </a:moveTo>
                  <a:cubicBezTo>
                    <a:pt x="5922" y="33243"/>
                    <a:pt x="0" y="25003"/>
                    <a:pt x="0" y="15728"/>
                  </a:cubicBezTo>
                  <a:cubicBezTo>
                    <a:pt x="-1" y="9772"/>
                    <a:pt x="2458" y="4081"/>
                    <a:pt x="6794" y="-1"/>
                  </a:cubicBezTo>
                  <a:lnTo>
                    <a:pt x="21600" y="15728"/>
                  </a:lnTo>
                  <a:close/>
                </a:path>
              </a:pathLst>
            </a:custGeom>
            <a:noFill/>
            <a:ln w="38100">
              <a:solidFill>
                <a:srgbClr val="FF33C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981" name="Text Box 93"/>
            <p:cNvSpPr txBox="1">
              <a:spLocks noChangeArrowheads="1"/>
            </p:cNvSpPr>
            <p:nvPr/>
          </p:nvSpPr>
          <p:spPr bwMode="auto">
            <a:xfrm>
              <a:off x="3816" y="182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7</a:t>
              </a:r>
              <a:endParaRPr lang="en-US" altLang="zh-CN" sz="2800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82" name="Text Box 94"/>
            <p:cNvSpPr txBox="1">
              <a:spLocks noChangeArrowheads="1"/>
            </p:cNvSpPr>
            <p:nvPr/>
          </p:nvSpPr>
          <p:spPr bwMode="auto">
            <a:xfrm>
              <a:off x="3606" y="2304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3333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4</a:t>
              </a:r>
              <a:endParaRPr lang="en-US" altLang="zh-CN" sz="280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83" name="Line 95"/>
            <p:cNvSpPr>
              <a:spLocks noChangeShapeType="1"/>
            </p:cNvSpPr>
            <p:nvPr/>
          </p:nvSpPr>
          <p:spPr bwMode="auto">
            <a:xfrm rot="-399718">
              <a:off x="3445" y="1693"/>
              <a:ext cx="778" cy="27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84" name="Line 96"/>
            <p:cNvSpPr>
              <a:spLocks noChangeShapeType="1"/>
            </p:cNvSpPr>
            <p:nvPr/>
          </p:nvSpPr>
          <p:spPr bwMode="auto">
            <a:xfrm rot="419865" flipV="1">
              <a:off x="3119" y="2685"/>
              <a:ext cx="815" cy="17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85" name="Line 97"/>
            <p:cNvSpPr>
              <a:spLocks noChangeShapeType="1"/>
            </p:cNvSpPr>
            <p:nvPr/>
          </p:nvSpPr>
          <p:spPr bwMode="auto">
            <a:xfrm flipH="1">
              <a:off x="3936" y="1920"/>
              <a:ext cx="288" cy="81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86" name="Arc 98"/>
            <p:cNvSpPr/>
            <p:nvPr/>
          </p:nvSpPr>
          <p:spPr bwMode="auto">
            <a:xfrm flipH="1">
              <a:off x="3750" y="2496"/>
              <a:ext cx="240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CC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7988" name="Group 100"/>
          <p:cNvGrpSpPr/>
          <p:nvPr/>
        </p:nvGrpSpPr>
        <p:grpSpPr bwMode="auto">
          <a:xfrm>
            <a:off x="1905000" y="4876800"/>
            <a:ext cx="2138363" cy="1525588"/>
            <a:chOff x="1197" y="1774"/>
            <a:chExt cx="1347" cy="961"/>
          </a:xfrm>
        </p:grpSpPr>
        <p:sp>
          <p:nvSpPr>
            <p:cNvPr id="37989" name="Text Box 101"/>
            <p:cNvSpPr txBox="1">
              <a:spLocks noChangeArrowheads="1"/>
            </p:cNvSpPr>
            <p:nvPr/>
          </p:nvSpPr>
          <p:spPr bwMode="auto">
            <a:xfrm>
              <a:off x="1527" y="1921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5</a:t>
              </a:r>
              <a:endPara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90" name="Text Box 102"/>
            <p:cNvSpPr txBox="1">
              <a:spLocks noChangeArrowheads="1"/>
            </p:cNvSpPr>
            <p:nvPr/>
          </p:nvSpPr>
          <p:spPr bwMode="auto">
            <a:xfrm>
              <a:off x="1378" y="2257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/>
              <a:r>
                <a:rPr lang="en-US" altLang="zh-CN" sz="2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2</a:t>
              </a:r>
              <a:endParaRPr lang="en-US" altLang="zh-CN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37991" name="Line 103"/>
            <p:cNvSpPr>
              <a:spLocks noChangeShapeType="1"/>
            </p:cNvSpPr>
            <p:nvPr/>
          </p:nvSpPr>
          <p:spPr bwMode="auto">
            <a:xfrm rot="-399718">
              <a:off x="1494" y="1774"/>
              <a:ext cx="1050" cy="337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92" name="Line 104"/>
            <p:cNvSpPr>
              <a:spLocks noChangeShapeType="1"/>
            </p:cNvSpPr>
            <p:nvPr/>
          </p:nvSpPr>
          <p:spPr bwMode="auto">
            <a:xfrm rot="419865" flipV="1">
              <a:off x="1197" y="2432"/>
              <a:ext cx="1235" cy="303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93" name="Line 105"/>
            <p:cNvSpPr>
              <a:spLocks noChangeShapeType="1"/>
            </p:cNvSpPr>
            <p:nvPr/>
          </p:nvSpPr>
          <p:spPr bwMode="auto">
            <a:xfrm flipH="1">
              <a:off x="1200" y="1825"/>
              <a:ext cx="292" cy="815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994" name="Arc 106"/>
            <p:cNvSpPr/>
            <p:nvPr/>
          </p:nvSpPr>
          <p:spPr bwMode="auto">
            <a:xfrm flipV="1">
              <a:off x="1426" y="1873"/>
              <a:ext cx="240" cy="9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7995" name="Arc 107"/>
            <p:cNvSpPr>
              <a:spLocks noChangeAspect="1"/>
            </p:cNvSpPr>
            <p:nvPr/>
          </p:nvSpPr>
          <p:spPr bwMode="auto">
            <a:xfrm rot="967655">
              <a:off x="1234" y="2401"/>
              <a:ext cx="172" cy="1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9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4: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辨一辨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53274" name="Group 2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4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1131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与两直线的位置关系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与截线的位置关系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同位角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0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内错角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同旁内角 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276" name="Text Box 28"/>
          <p:cNvSpPr txBox="1">
            <a:spLocks noChangeArrowheads="1"/>
          </p:cNvSpPr>
          <p:nvPr/>
        </p:nvSpPr>
        <p:spPr bwMode="auto">
          <a:xfrm>
            <a:off x="3276600" y="29718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两直线同侧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3277" name="Text Box 29"/>
          <p:cNvSpPr txBox="1">
            <a:spLocks noChangeArrowheads="1"/>
          </p:cNvSpPr>
          <p:nvPr/>
        </p:nvSpPr>
        <p:spPr bwMode="auto">
          <a:xfrm>
            <a:off x="6324600" y="3048000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截线的同旁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3278" name="Text Box 30"/>
          <p:cNvSpPr txBox="1">
            <a:spLocks noChangeArrowheads="1"/>
          </p:cNvSpPr>
          <p:nvPr/>
        </p:nvSpPr>
        <p:spPr bwMode="auto">
          <a:xfrm>
            <a:off x="3352800" y="4191000"/>
            <a:ext cx="2209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两直线之间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3279" name="Text Box 31"/>
          <p:cNvSpPr txBox="1">
            <a:spLocks noChangeArrowheads="1"/>
          </p:cNvSpPr>
          <p:nvPr/>
        </p:nvSpPr>
        <p:spPr bwMode="auto">
          <a:xfrm>
            <a:off x="6324600" y="4191000"/>
            <a:ext cx="1905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截线两侧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3280" name="Text Box 32"/>
          <p:cNvSpPr txBox="1">
            <a:spLocks noChangeArrowheads="1"/>
          </p:cNvSpPr>
          <p:nvPr/>
        </p:nvSpPr>
        <p:spPr bwMode="auto">
          <a:xfrm>
            <a:off x="3505200" y="5257800"/>
            <a:ext cx="1981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两直线之间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3281" name="Text Box 33"/>
          <p:cNvSpPr txBox="1">
            <a:spLocks noChangeArrowheads="1"/>
          </p:cNvSpPr>
          <p:nvPr/>
        </p:nvSpPr>
        <p:spPr bwMode="auto">
          <a:xfrm>
            <a:off x="6400800" y="5257800"/>
            <a:ext cx="1905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截线同侧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2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3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6" grpId="0"/>
      <p:bldP spid="53280" grpId="0"/>
      <p:bldP spid="532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81000" y="129540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66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400" b="1">
                <a:solidFill>
                  <a:srgbClr val="000066"/>
                </a:solidFill>
                <a:latin typeface="Times New Roman" panose="02020603050405020304" pitchFamily="18" charset="0"/>
              </a:rPr>
              <a:t>、指出下列各图中所有的同位角、内错角、同旁内角。</a:t>
            </a:r>
            <a:endParaRPr kumimoji="1" lang="zh-CN" altLang="en-US" sz="2400" b="1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3013" name="Group 5"/>
          <p:cNvGrpSpPr/>
          <p:nvPr/>
        </p:nvGrpSpPr>
        <p:grpSpPr bwMode="auto">
          <a:xfrm>
            <a:off x="5181600" y="2286000"/>
            <a:ext cx="3505200" cy="2895600"/>
            <a:chOff x="3264" y="1296"/>
            <a:chExt cx="2208" cy="1824"/>
          </a:xfrm>
        </p:grpSpPr>
        <p:grpSp>
          <p:nvGrpSpPr>
            <p:cNvPr id="43014" name="Group 6"/>
            <p:cNvGrpSpPr/>
            <p:nvPr/>
          </p:nvGrpSpPr>
          <p:grpSpPr bwMode="auto">
            <a:xfrm>
              <a:off x="3264" y="1296"/>
              <a:ext cx="2208" cy="1824"/>
              <a:chOff x="3264" y="1296"/>
              <a:chExt cx="2208" cy="1824"/>
            </a:xfrm>
          </p:grpSpPr>
          <p:sp>
            <p:nvSpPr>
              <p:cNvPr id="43015" name="Line 7"/>
              <p:cNvSpPr>
                <a:spLocks noChangeShapeType="1"/>
              </p:cNvSpPr>
              <p:nvPr/>
            </p:nvSpPr>
            <p:spPr bwMode="auto">
              <a:xfrm>
                <a:off x="3264" y="3120"/>
                <a:ext cx="196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16" name="Line 8"/>
              <p:cNvSpPr>
                <a:spLocks noChangeShapeType="1"/>
              </p:cNvSpPr>
              <p:nvPr/>
            </p:nvSpPr>
            <p:spPr bwMode="auto">
              <a:xfrm>
                <a:off x="3792" y="1584"/>
                <a:ext cx="0" cy="15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17" name="Line 9"/>
              <p:cNvSpPr>
                <a:spLocks noChangeShapeType="1"/>
              </p:cNvSpPr>
              <p:nvPr/>
            </p:nvSpPr>
            <p:spPr bwMode="auto">
              <a:xfrm>
                <a:off x="4560" y="1584"/>
                <a:ext cx="0" cy="15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3018" name="Text Box 10"/>
              <p:cNvSpPr txBox="1">
                <a:spLocks noChangeArrowheads="1"/>
              </p:cNvSpPr>
              <p:nvPr/>
            </p:nvSpPr>
            <p:spPr bwMode="auto">
              <a:xfrm>
                <a:off x="3456" y="1305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b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19" name="Text Box 11"/>
              <p:cNvSpPr txBox="1">
                <a:spLocks noChangeArrowheads="1"/>
              </p:cNvSpPr>
              <p:nvPr/>
            </p:nvSpPr>
            <p:spPr bwMode="auto">
              <a:xfrm>
                <a:off x="4608" y="1296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c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20" name="Text Box 12"/>
              <p:cNvSpPr txBox="1">
                <a:spLocks noChangeArrowheads="1"/>
              </p:cNvSpPr>
              <p:nvPr/>
            </p:nvSpPr>
            <p:spPr bwMode="auto">
              <a:xfrm>
                <a:off x="5040" y="2736"/>
                <a:ext cx="432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a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43021" name="Arc 13"/>
            <p:cNvSpPr/>
            <p:nvPr/>
          </p:nvSpPr>
          <p:spPr bwMode="auto">
            <a:xfrm>
              <a:off x="3792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3022" name="Arc 14"/>
            <p:cNvSpPr/>
            <p:nvPr/>
          </p:nvSpPr>
          <p:spPr bwMode="auto">
            <a:xfrm>
              <a:off x="4560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3023" name="Arc 15"/>
            <p:cNvSpPr/>
            <p:nvPr/>
          </p:nvSpPr>
          <p:spPr bwMode="auto">
            <a:xfrm flipH="1">
              <a:off x="4368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3024" name="Arc 16"/>
            <p:cNvSpPr/>
            <p:nvPr/>
          </p:nvSpPr>
          <p:spPr bwMode="auto">
            <a:xfrm flipH="1">
              <a:off x="3600" y="2928"/>
              <a:ext cx="192" cy="192"/>
            </a:xfrm>
            <a:custGeom>
              <a:avLst/>
              <a:gdLst>
                <a:gd name="G0" fmla="+- 0 0 0"/>
                <a:gd name="G1" fmla="+- 21398 0 0"/>
                <a:gd name="G2" fmla="+- 21600 0 0"/>
                <a:gd name="T0" fmla="*/ 2950 w 21600"/>
                <a:gd name="T1" fmla="*/ 0 h 21398"/>
                <a:gd name="T2" fmla="*/ 21600 w 21600"/>
                <a:gd name="T3" fmla="*/ 21398 h 21398"/>
                <a:gd name="T4" fmla="*/ 0 w 21600"/>
                <a:gd name="T5" fmla="*/ 21398 h 21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398" fill="none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</a:path>
                <a:path w="21600" h="21398" stroke="0" extrusionOk="0">
                  <a:moveTo>
                    <a:pt x="2949" y="0"/>
                  </a:moveTo>
                  <a:cubicBezTo>
                    <a:pt x="13638" y="1473"/>
                    <a:pt x="21600" y="10608"/>
                    <a:pt x="21600" y="21398"/>
                  </a:cubicBezTo>
                  <a:lnTo>
                    <a:pt x="0" y="21398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3025" name="Text Box 17"/>
            <p:cNvSpPr txBox="1">
              <a:spLocks noChangeArrowheads="1"/>
            </p:cNvSpPr>
            <p:nvPr/>
          </p:nvSpPr>
          <p:spPr bwMode="auto">
            <a:xfrm>
              <a:off x="3408" y="2688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1</a:t>
              </a:r>
              <a:endParaRPr kumimoji="1"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3026" name="Text Box 18"/>
            <p:cNvSpPr txBox="1">
              <a:spLocks noChangeArrowheads="1"/>
            </p:cNvSpPr>
            <p:nvPr/>
          </p:nvSpPr>
          <p:spPr bwMode="auto">
            <a:xfrm flipH="1">
              <a:off x="4656" y="2688"/>
              <a:ext cx="2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4</a:t>
              </a:r>
              <a:endParaRPr kumimoji="1"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3027" name="Text Box 19"/>
            <p:cNvSpPr txBox="1">
              <a:spLocks noChangeArrowheads="1"/>
            </p:cNvSpPr>
            <p:nvPr/>
          </p:nvSpPr>
          <p:spPr bwMode="auto">
            <a:xfrm>
              <a:off x="4224" y="2697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3</a:t>
              </a:r>
              <a:endParaRPr kumimoji="1"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3028" name="Text Box 20"/>
            <p:cNvSpPr txBox="1">
              <a:spLocks noChangeArrowheads="1"/>
            </p:cNvSpPr>
            <p:nvPr/>
          </p:nvSpPr>
          <p:spPr bwMode="auto">
            <a:xfrm>
              <a:off x="3840" y="2688"/>
              <a:ext cx="38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2</a:t>
              </a:r>
              <a:endParaRPr kumimoji="1" lang="en-US" altLang="zh-CN" sz="28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3029" name="Group 21"/>
          <p:cNvGrpSpPr/>
          <p:nvPr/>
        </p:nvGrpSpPr>
        <p:grpSpPr bwMode="auto">
          <a:xfrm>
            <a:off x="685800" y="1828800"/>
            <a:ext cx="3962400" cy="3962400"/>
            <a:chOff x="432" y="1056"/>
            <a:chExt cx="2496" cy="2496"/>
          </a:xfrm>
        </p:grpSpPr>
        <p:sp>
          <p:nvSpPr>
            <p:cNvPr id="43030" name="Arc 22"/>
            <p:cNvSpPr/>
            <p:nvPr/>
          </p:nvSpPr>
          <p:spPr bwMode="auto">
            <a:xfrm rot="5400000">
              <a:off x="1002" y="2442"/>
              <a:ext cx="452" cy="328"/>
            </a:xfrm>
            <a:custGeom>
              <a:avLst/>
              <a:gdLst>
                <a:gd name="G0" fmla="+- 0 0 0"/>
                <a:gd name="G1" fmla="+- 21155 0 0"/>
                <a:gd name="G2" fmla="+- 21600 0 0"/>
                <a:gd name="T0" fmla="*/ 4363 w 21486"/>
                <a:gd name="T1" fmla="*/ 0 h 21155"/>
                <a:gd name="T2" fmla="*/ 21486 w 21486"/>
                <a:gd name="T3" fmla="*/ 18936 h 21155"/>
                <a:gd name="T4" fmla="*/ 0 w 21486"/>
                <a:gd name="T5" fmla="*/ 21155 h 2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486" h="21155" fill="none" extrusionOk="0">
                  <a:moveTo>
                    <a:pt x="4362" y="0"/>
                  </a:moveTo>
                  <a:cubicBezTo>
                    <a:pt x="13589" y="1903"/>
                    <a:pt x="20517" y="9565"/>
                    <a:pt x="21485" y="18936"/>
                  </a:cubicBezTo>
                </a:path>
                <a:path w="21486" h="21155" stroke="0" extrusionOk="0">
                  <a:moveTo>
                    <a:pt x="4362" y="0"/>
                  </a:moveTo>
                  <a:cubicBezTo>
                    <a:pt x="13589" y="1903"/>
                    <a:pt x="20517" y="9565"/>
                    <a:pt x="21485" y="18936"/>
                  </a:cubicBezTo>
                  <a:lnTo>
                    <a:pt x="0" y="21155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3031" name="Group 23"/>
            <p:cNvGrpSpPr/>
            <p:nvPr/>
          </p:nvGrpSpPr>
          <p:grpSpPr bwMode="auto">
            <a:xfrm>
              <a:off x="432" y="1056"/>
              <a:ext cx="2496" cy="2496"/>
              <a:chOff x="384" y="1056"/>
              <a:chExt cx="2496" cy="2496"/>
            </a:xfrm>
          </p:grpSpPr>
          <p:grpSp>
            <p:nvGrpSpPr>
              <p:cNvPr id="43032" name="Group 24"/>
              <p:cNvGrpSpPr/>
              <p:nvPr/>
            </p:nvGrpSpPr>
            <p:grpSpPr bwMode="auto">
              <a:xfrm>
                <a:off x="384" y="1056"/>
                <a:ext cx="2496" cy="2496"/>
                <a:chOff x="384" y="1056"/>
                <a:chExt cx="2496" cy="2496"/>
              </a:xfrm>
            </p:grpSpPr>
            <p:sp>
              <p:nvSpPr>
                <p:cNvPr id="43033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384" y="1824"/>
                  <a:ext cx="2256" cy="1104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034" name="Line 26"/>
                <p:cNvSpPr>
                  <a:spLocks noChangeShapeType="1"/>
                </p:cNvSpPr>
                <p:nvPr/>
              </p:nvSpPr>
              <p:spPr bwMode="auto">
                <a:xfrm flipH="1">
                  <a:off x="912" y="1344"/>
                  <a:ext cx="480" cy="216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035" name="Line 27"/>
                <p:cNvSpPr>
                  <a:spLocks noChangeShapeType="1"/>
                </p:cNvSpPr>
                <p:nvPr/>
              </p:nvSpPr>
              <p:spPr bwMode="auto">
                <a:xfrm>
                  <a:off x="1968" y="1392"/>
                  <a:ext cx="336" cy="2160"/>
                </a:xfrm>
                <a:prstGeom prst="line">
                  <a:avLst/>
                </a:prstGeom>
                <a:noFill/>
                <a:ln w="38100">
                  <a:solidFill>
                    <a:schemeClr val="tx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3036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960" y="1056"/>
                  <a:ext cx="528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anose="02020603050405020304" pitchFamily="18" charset="0"/>
                    </a:rPr>
                    <a:t>a</a:t>
                  </a:r>
                  <a:endParaRPr kumimoji="1" lang="en-US" altLang="zh-CN" sz="28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3037" name="Text Box 29"/>
                <p:cNvSpPr txBox="1">
                  <a:spLocks noChangeArrowheads="1"/>
                </p:cNvSpPr>
                <p:nvPr/>
              </p:nvSpPr>
              <p:spPr bwMode="auto">
                <a:xfrm>
                  <a:off x="1968" y="1056"/>
                  <a:ext cx="384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anose="02020603050405020304" pitchFamily="18" charset="0"/>
                    </a:rPr>
                    <a:t>b</a:t>
                  </a:r>
                  <a:endParaRPr kumimoji="1" lang="en-US" altLang="zh-CN" sz="28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3038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496" y="1920"/>
                  <a:ext cx="384" cy="32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800" b="1">
                      <a:latin typeface="Times New Roman" panose="02020603050405020304" pitchFamily="18" charset="0"/>
                    </a:rPr>
                    <a:t>c</a:t>
                  </a:r>
                  <a:endParaRPr kumimoji="1" lang="en-US" altLang="zh-CN" sz="2800" b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3039" name="Arc 31"/>
              <p:cNvSpPr/>
              <p:nvPr/>
            </p:nvSpPr>
            <p:spPr bwMode="auto">
              <a:xfrm>
                <a:off x="2019" y="1825"/>
                <a:ext cx="237" cy="192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364"/>
                  <a:gd name="T1" fmla="*/ 0 h 21600"/>
                  <a:gd name="T2" fmla="*/ 21364 w 21364"/>
                  <a:gd name="T3" fmla="*/ 18414 h 21600"/>
                  <a:gd name="T4" fmla="*/ 0 w 21364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364" h="21600" fill="none" extrusionOk="0">
                    <a:moveTo>
                      <a:pt x="-1" y="0"/>
                    </a:moveTo>
                    <a:cubicBezTo>
                      <a:pt x="10698" y="0"/>
                      <a:pt x="19785" y="7832"/>
                      <a:pt x="21363" y="18414"/>
                    </a:cubicBezTo>
                  </a:path>
                  <a:path w="21364" h="21600" stroke="0" extrusionOk="0">
                    <a:moveTo>
                      <a:pt x="-1" y="0"/>
                    </a:moveTo>
                    <a:cubicBezTo>
                      <a:pt x="10698" y="0"/>
                      <a:pt x="19785" y="7832"/>
                      <a:pt x="21363" y="18414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0" name="Arc 32"/>
              <p:cNvSpPr/>
              <p:nvPr/>
            </p:nvSpPr>
            <p:spPr bwMode="auto">
              <a:xfrm>
                <a:off x="1152" y="2352"/>
                <a:ext cx="158" cy="192"/>
              </a:xfrm>
              <a:custGeom>
                <a:avLst/>
                <a:gdLst>
                  <a:gd name="G0" fmla="+- 0 0 0"/>
                  <a:gd name="G1" fmla="+- 21398 0 0"/>
                  <a:gd name="G2" fmla="+- 21600 0 0"/>
                  <a:gd name="T0" fmla="*/ 2950 w 17758"/>
                  <a:gd name="T1" fmla="*/ 0 h 21398"/>
                  <a:gd name="T2" fmla="*/ 17758 w 17758"/>
                  <a:gd name="T3" fmla="*/ 9101 h 21398"/>
                  <a:gd name="T4" fmla="*/ 0 w 17758"/>
                  <a:gd name="T5" fmla="*/ 21398 h 2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758" h="21398" fill="none" extrusionOk="0">
                    <a:moveTo>
                      <a:pt x="2949" y="0"/>
                    </a:moveTo>
                    <a:cubicBezTo>
                      <a:pt x="8942" y="826"/>
                      <a:pt x="14314" y="4127"/>
                      <a:pt x="17757" y="9101"/>
                    </a:cubicBezTo>
                  </a:path>
                  <a:path w="17758" h="21398" stroke="0" extrusionOk="0">
                    <a:moveTo>
                      <a:pt x="2949" y="0"/>
                    </a:moveTo>
                    <a:cubicBezTo>
                      <a:pt x="8942" y="826"/>
                      <a:pt x="14314" y="4127"/>
                      <a:pt x="17757" y="9101"/>
                    </a:cubicBezTo>
                    <a:lnTo>
                      <a:pt x="0" y="21398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1" name="Arc 33"/>
              <p:cNvSpPr/>
              <p:nvPr/>
            </p:nvSpPr>
            <p:spPr bwMode="auto">
              <a:xfrm flipH="1">
                <a:off x="960" y="2352"/>
                <a:ext cx="432" cy="272"/>
              </a:xfrm>
              <a:custGeom>
                <a:avLst/>
                <a:gdLst>
                  <a:gd name="G0" fmla="+- 0 0 0"/>
                  <a:gd name="G1" fmla="+- 17800 0 0"/>
                  <a:gd name="G2" fmla="+- 21600 0 0"/>
                  <a:gd name="T0" fmla="*/ 12236 w 21600"/>
                  <a:gd name="T1" fmla="*/ 0 h 23822"/>
                  <a:gd name="T2" fmla="*/ 20743 w 21600"/>
                  <a:gd name="T3" fmla="*/ 23822 h 23822"/>
                  <a:gd name="T4" fmla="*/ 0 w 21600"/>
                  <a:gd name="T5" fmla="*/ 17800 h 23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3822" fill="none" extrusionOk="0">
                    <a:moveTo>
                      <a:pt x="12236" y="-1"/>
                    </a:moveTo>
                    <a:cubicBezTo>
                      <a:pt x="18097" y="4029"/>
                      <a:pt x="21600" y="10686"/>
                      <a:pt x="21600" y="17800"/>
                    </a:cubicBezTo>
                    <a:cubicBezTo>
                      <a:pt x="21600" y="19837"/>
                      <a:pt x="21311" y="21865"/>
                      <a:pt x="20743" y="23822"/>
                    </a:cubicBezTo>
                  </a:path>
                  <a:path w="21600" h="23822" stroke="0" extrusionOk="0">
                    <a:moveTo>
                      <a:pt x="12236" y="-1"/>
                    </a:moveTo>
                    <a:cubicBezTo>
                      <a:pt x="18097" y="4029"/>
                      <a:pt x="21600" y="10686"/>
                      <a:pt x="21600" y="17800"/>
                    </a:cubicBezTo>
                    <a:cubicBezTo>
                      <a:pt x="21600" y="19837"/>
                      <a:pt x="21311" y="21865"/>
                      <a:pt x="20743" y="23822"/>
                    </a:cubicBezTo>
                    <a:lnTo>
                      <a:pt x="0" y="178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2" name="Arc 34"/>
              <p:cNvSpPr/>
              <p:nvPr/>
            </p:nvSpPr>
            <p:spPr bwMode="auto">
              <a:xfrm rot="10800000">
                <a:off x="864" y="2640"/>
                <a:ext cx="240" cy="229"/>
              </a:xfrm>
              <a:custGeom>
                <a:avLst/>
                <a:gdLst>
                  <a:gd name="G0" fmla="+- 0 0 0"/>
                  <a:gd name="G1" fmla="+- 20617 0 0"/>
                  <a:gd name="G2" fmla="+- 21600 0 0"/>
                  <a:gd name="T0" fmla="*/ 6442 w 21600"/>
                  <a:gd name="T1" fmla="*/ 0 h 20617"/>
                  <a:gd name="T2" fmla="*/ 21600 w 21600"/>
                  <a:gd name="T3" fmla="*/ 20617 h 20617"/>
                  <a:gd name="T4" fmla="*/ 0 w 21600"/>
                  <a:gd name="T5" fmla="*/ 20617 h 20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0617" fill="none" extrusionOk="0">
                    <a:moveTo>
                      <a:pt x="6441" y="0"/>
                    </a:moveTo>
                    <a:cubicBezTo>
                      <a:pt x="15459" y="2817"/>
                      <a:pt x="21600" y="11169"/>
                      <a:pt x="21600" y="20617"/>
                    </a:cubicBezTo>
                  </a:path>
                  <a:path w="21600" h="20617" stroke="0" extrusionOk="0">
                    <a:moveTo>
                      <a:pt x="6441" y="0"/>
                    </a:moveTo>
                    <a:cubicBezTo>
                      <a:pt x="15459" y="2817"/>
                      <a:pt x="21600" y="11169"/>
                      <a:pt x="21600" y="20617"/>
                    </a:cubicBezTo>
                    <a:lnTo>
                      <a:pt x="0" y="20617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3" name="Arc 35"/>
              <p:cNvSpPr/>
              <p:nvPr/>
            </p:nvSpPr>
            <p:spPr bwMode="auto">
              <a:xfrm flipH="1">
                <a:off x="1824" y="1923"/>
                <a:ext cx="240" cy="285"/>
              </a:xfrm>
              <a:custGeom>
                <a:avLst/>
                <a:gdLst>
                  <a:gd name="G0" fmla="+- 0 0 0"/>
                  <a:gd name="G1" fmla="+- 21386 0 0"/>
                  <a:gd name="G2" fmla="+- 21600 0 0"/>
                  <a:gd name="T0" fmla="*/ 3030 w 21600"/>
                  <a:gd name="T1" fmla="*/ 0 h 21386"/>
                  <a:gd name="T2" fmla="*/ 21600 w 21600"/>
                  <a:gd name="T3" fmla="*/ 21386 h 21386"/>
                  <a:gd name="T4" fmla="*/ 0 w 21600"/>
                  <a:gd name="T5" fmla="*/ 21386 h 21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386" fill="none" extrusionOk="0">
                    <a:moveTo>
                      <a:pt x="3030" y="-1"/>
                    </a:moveTo>
                    <a:cubicBezTo>
                      <a:pt x="13682" y="1508"/>
                      <a:pt x="21600" y="10627"/>
                      <a:pt x="21600" y="21386"/>
                    </a:cubicBezTo>
                  </a:path>
                  <a:path w="21600" h="21386" stroke="0" extrusionOk="0">
                    <a:moveTo>
                      <a:pt x="3030" y="-1"/>
                    </a:moveTo>
                    <a:cubicBezTo>
                      <a:pt x="13682" y="1508"/>
                      <a:pt x="21600" y="10627"/>
                      <a:pt x="21600" y="21386"/>
                    </a:cubicBezTo>
                    <a:lnTo>
                      <a:pt x="0" y="21386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4" name="Arc 36"/>
              <p:cNvSpPr/>
              <p:nvPr/>
            </p:nvSpPr>
            <p:spPr bwMode="auto">
              <a:xfrm rot="10800000" flipH="1">
                <a:off x="2112" y="2016"/>
                <a:ext cx="192" cy="24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5" name="Arc 37"/>
              <p:cNvSpPr/>
              <p:nvPr/>
            </p:nvSpPr>
            <p:spPr bwMode="auto">
              <a:xfrm flipH="1">
                <a:off x="1764" y="2208"/>
                <a:ext cx="352" cy="192"/>
              </a:xfrm>
              <a:custGeom>
                <a:avLst/>
                <a:gdLst>
                  <a:gd name="G0" fmla="+- 19464 0 0"/>
                  <a:gd name="G1" fmla="+- 0 0 0"/>
                  <a:gd name="G2" fmla="+- 21600 0 0"/>
                  <a:gd name="T0" fmla="*/ 40406 w 40406"/>
                  <a:gd name="T1" fmla="*/ 5291 h 21600"/>
                  <a:gd name="T2" fmla="*/ 0 w 40406"/>
                  <a:gd name="T3" fmla="*/ 9365 h 21600"/>
                  <a:gd name="T4" fmla="*/ 19464 w 40406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406" h="21600" fill="none" extrusionOk="0">
                    <a:moveTo>
                      <a:pt x="40405" y="5290"/>
                    </a:moveTo>
                    <a:cubicBezTo>
                      <a:pt x="37983" y="14881"/>
                      <a:pt x="29355" y="21599"/>
                      <a:pt x="19464" y="21600"/>
                    </a:cubicBezTo>
                    <a:cubicBezTo>
                      <a:pt x="11164" y="21600"/>
                      <a:pt x="3598" y="16844"/>
                      <a:pt x="-1" y="9365"/>
                    </a:cubicBezTo>
                  </a:path>
                  <a:path w="40406" h="21600" stroke="0" extrusionOk="0">
                    <a:moveTo>
                      <a:pt x="40405" y="5290"/>
                    </a:moveTo>
                    <a:cubicBezTo>
                      <a:pt x="37983" y="14881"/>
                      <a:pt x="29355" y="21599"/>
                      <a:pt x="19464" y="21600"/>
                    </a:cubicBezTo>
                    <a:cubicBezTo>
                      <a:pt x="11164" y="21600"/>
                      <a:pt x="3598" y="16844"/>
                      <a:pt x="-1" y="9365"/>
                    </a:cubicBezTo>
                    <a:lnTo>
                      <a:pt x="19464" y="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3046" name="Text Box 38"/>
              <p:cNvSpPr txBox="1">
                <a:spLocks noChangeArrowheads="1"/>
              </p:cNvSpPr>
              <p:nvPr/>
            </p:nvSpPr>
            <p:spPr bwMode="auto">
              <a:xfrm>
                <a:off x="1728" y="235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8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47" name="Text Box 39"/>
              <p:cNvSpPr txBox="1">
                <a:spLocks noChangeArrowheads="1"/>
              </p:cNvSpPr>
              <p:nvPr/>
            </p:nvSpPr>
            <p:spPr bwMode="auto">
              <a:xfrm>
                <a:off x="1248" y="2640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4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48" name="Text Box 40"/>
              <p:cNvSpPr txBox="1">
                <a:spLocks noChangeArrowheads="1"/>
              </p:cNvSpPr>
              <p:nvPr/>
            </p:nvSpPr>
            <p:spPr bwMode="auto">
              <a:xfrm>
                <a:off x="672" y="283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3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49" name="Text Box 41"/>
              <p:cNvSpPr txBox="1">
                <a:spLocks noChangeArrowheads="1"/>
              </p:cNvSpPr>
              <p:nvPr/>
            </p:nvSpPr>
            <p:spPr bwMode="auto">
              <a:xfrm>
                <a:off x="768" y="2208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2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50" name="Text Box 42"/>
              <p:cNvSpPr txBox="1">
                <a:spLocks noChangeArrowheads="1"/>
              </p:cNvSpPr>
              <p:nvPr/>
            </p:nvSpPr>
            <p:spPr bwMode="auto">
              <a:xfrm>
                <a:off x="1248" y="2064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1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51" name="Text Box 43"/>
              <p:cNvSpPr txBox="1">
                <a:spLocks noChangeArrowheads="1"/>
              </p:cNvSpPr>
              <p:nvPr/>
            </p:nvSpPr>
            <p:spPr bwMode="auto">
              <a:xfrm>
                <a:off x="2208" y="2112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7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52" name="Text Box 44"/>
              <p:cNvSpPr txBox="1">
                <a:spLocks noChangeArrowheads="1"/>
              </p:cNvSpPr>
              <p:nvPr/>
            </p:nvSpPr>
            <p:spPr bwMode="auto">
              <a:xfrm>
                <a:off x="2112" y="1584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6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3053" name="Text Box 45"/>
              <p:cNvSpPr txBox="1">
                <a:spLocks noChangeArrowheads="1"/>
              </p:cNvSpPr>
              <p:nvPr/>
            </p:nvSpPr>
            <p:spPr bwMode="auto">
              <a:xfrm>
                <a:off x="1632" y="1776"/>
                <a:ext cx="38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800" b="1">
                    <a:latin typeface="Times New Roman" panose="02020603050405020304" pitchFamily="18" charset="0"/>
                  </a:rPr>
                  <a:t>5</a:t>
                </a:r>
                <a:endParaRPr kumimoji="1" lang="en-US" altLang="zh-CN" sz="2800" b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43054" name="Rectangle 46"/>
          <p:cNvSpPr>
            <a:spLocks noChangeArrowheads="1"/>
          </p:cNvSpPr>
          <p:nvPr/>
        </p:nvSpPr>
        <p:spPr bwMode="auto">
          <a:xfrm>
            <a:off x="609600" y="411163"/>
            <a:ext cx="3246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5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巩固练习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56" name="Text Box 48"/>
          <p:cNvSpPr txBox="1">
            <a:spLocks noChangeArrowheads="1"/>
          </p:cNvSpPr>
          <p:nvPr/>
        </p:nvSpPr>
        <p:spPr bwMode="auto">
          <a:xfrm>
            <a:off x="2133600" y="5791200"/>
            <a:ext cx="1295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⑴</a:t>
            </a:r>
            <a:endParaRPr lang="en-US" altLang="zh-CN" sz="3200" b="1"/>
          </a:p>
        </p:txBody>
      </p:sp>
      <p:sp>
        <p:nvSpPr>
          <p:cNvPr id="43057" name="Text Box 49"/>
          <p:cNvSpPr txBox="1">
            <a:spLocks noChangeArrowheads="1"/>
          </p:cNvSpPr>
          <p:nvPr/>
        </p:nvSpPr>
        <p:spPr bwMode="auto">
          <a:xfrm>
            <a:off x="6629400" y="5867400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⑵</a:t>
            </a:r>
            <a:endParaRPr lang="en-US" altLang="zh-CN" sz="3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2"/>
          <p:cNvGrpSpPr/>
          <p:nvPr/>
        </p:nvGrpSpPr>
        <p:grpSpPr bwMode="auto">
          <a:xfrm>
            <a:off x="152400" y="685800"/>
            <a:ext cx="8763000" cy="5410200"/>
            <a:chOff x="96" y="48"/>
            <a:chExt cx="5520" cy="3408"/>
          </a:xfrm>
        </p:grpSpPr>
        <p:grpSp>
          <p:nvGrpSpPr>
            <p:cNvPr id="40963" name="Group 3"/>
            <p:cNvGrpSpPr/>
            <p:nvPr/>
          </p:nvGrpSpPr>
          <p:grpSpPr bwMode="auto">
            <a:xfrm>
              <a:off x="96" y="48"/>
              <a:ext cx="5520" cy="1438"/>
              <a:chOff x="96" y="48"/>
              <a:chExt cx="5520" cy="1438"/>
            </a:xfrm>
          </p:grpSpPr>
          <p:sp>
            <p:nvSpPr>
              <p:cNvPr id="40964" name="Text Box 4"/>
              <p:cNvSpPr txBox="1">
                <a:spLocks noChangeArrowheads="1"/>
              </p:cNvSpPr>
              <p:nvPr/>
            </p:nvSpPr>
            <p:spPr bwMode="auto">
              <a:xfrm>
                <a:off x="96" y="48"/>
                <a:ext cx="5520" cy="14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kumimoji="1"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2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、如图，（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1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）      和       是直线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与直线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被直线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所截形成的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。</a:t>
                </a:r>
                <a:endParaRPr kumimoji="1" lang="zh-CN" altLang="en-US" sz="2400" b="1">
                  <a:latin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kumimoji="1" lang="zh-CN" altLang="en-US" sz="2400" b="1">
                    <a:latin typeface="Times New Roman" panose="02020603050405020304" pitchFamily="18" charset="0"/>
                  </a:rPr>
                  <a:t>（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2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）      和       是直线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与直线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被直线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所截形成的</a:t>
                </a:r>
                <a:r>
                  <a:rPr kumimoji="1" lang="en-US" altLang="zh-CN" sz="2400" b="1">
                    <a:latin typeface="Times New Roman" panose="02020603050405020304" pitchFamily="18" charset="0"/>
                  </a:rPr>
                  <a:t>_________</a:t>
                </a:r>
                <a:r>
                  <a:rPr kumimoji="1" lang="zh-CN" altLang="en-US" sz="2400" b="1">
                    <a:latin typeface="Times New Roman" panose="02020603050405020304" pitchFamily="18" charset="0"/>
                  </a:rPr>
                  <a:t>。</a:t>
                </a:r>
                <a:endParaRPr kumimoji="1" lang="zh-CN" altLang="en-US" sz="2400" b="1">
                  <a:latin typeface="Times New Roman" panose="02020603050405020304" pitchFamily="18" charset="0"/>
                </a:endParaRPr>
              </a:p>
            </p:txBody>
          </p:sp>
          <p:graphicFrame>
            <p:nvGraphicFramePr>
              <p:cNvPr id="40965" name="Object 5"/>
              <p:cNvGraphicFramePr>
                <a:graphicFrameLocks noChangeAspect="1"/>
              </p:cNvGraphicFramePr>
              <p:nvPr/>
            </p:nvGraphicFramePr>
            <p:xfrm>
              <a:off x="1440" y="392"/>
              <a:ext cx="384" cy="2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30" name="Equation" r:id="rId1" imgW="215900" imgH="165100" progId="Equation.3">
                      <p:embed/>
                    </p:oleObj>
                  </mc:Choice>
                  <mc:Fallback>
                    <p:oleObj name="Equation" r:id="rId1" imgW="215900" imgH="165100" progId="Equation.3">
                      <p:embed/>
                      <p:pic>
                        <p:nvPicPr>
                          <p:cNvPr id="0" name="Object 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440" y="392"/>
                            <a:ext cx="384" cy="2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0966" name="Object 6"/>
              <p:cNvGraphicFramePr>
                <a:graphicFrameLocks noChangeAspect="1"/>
              </p:cNvGraphicFramePr>
              <p:nvPr/>
            </p:nvGraphicFramePr>
            <p:xfrm>
              <a:off x="1946" y="384"/>
              <a:ext cx="429" cy="2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31" name="Equation" r:id="rId3" imgW="241300" imgH="165100" progId="Equation.3">
                      <p:embed/>
                    </p:oleObj>
                  </mc:Choice>
                  <mc:Fallback>
                    <p:oleObj name="Equation" r:id="rId3" imgW="241300" imgH="165100" progId="Equation.3">
                      <p:embed/>
                      <p:pic>
                        <p:nvPicPr>
                          <p:cNvPr id="0" name="Object 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46" y="384"/>
                            <a:ext cx="429" cy="2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0967" name="Object 7"/>
              <p:cNvGraphicFramePr>
                <a:graphicFrameLocks noChangeAspect="1"/>
              </p:cNvGraphicFramePr>
              <p:nvPr/>
            </p:nvGraphicFramePr>
            <p:xfrm>
              <a:off x="539" y="982"/>
              <a:ext cx="429" cy="23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32" name="Equation" r:id="rId5" imgW="241300" imgH="165100" progId="Equation.3">
                      <p:embed/>
                    </p:oleObj>
                  </mc:Choice>
                  <mc:Fallback>
                    <p:oleObj name="Equation" r:id="rId5" imgW="241300" imgH="165100" progId="Equation.3">
                      <p:embed/>
                      <p:pic>
                        <p:nvPicPr>
                          <p:cNvPr id="0" name="Object 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39" y="982"/>
                            <a:ext cx="429" cy="23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40968" name="Object 8"/>
              <p:cNvGraphicFramePr>
                <a:graphicFrameLocks noChangeAspect="1"/>
              </p:cNvGraphicFramePr>
              <p:nvPr/>
            </p:nvGraphicFramePr>
            <p:xfrm>
              <a:off x="1108" y="1001"/>
              <a:ext cx="407" cy="25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1033" name="Equation" r:id="rId7" imgW="228600" imgH="177800" progId="Equation.3">
                      <p:embed/>
                    </p:oleObj>
                  </mc:Choice>
                  <mc:Fallback>
                    <p:oleObj name="Equation" r:id="rId7" imgW="228600" imgH="177800" progId="Equation.3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08" y="1001"/>
                            <a:ext cx="407" cy="25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40969" name="Group 9"/>
            <p:cNvGrpSpPr/>
            <p:nvPr/>
          </p:nvGrpSpPr>
          <p:grpSpPr bwMode="auto">
            <a:xfrm>
              <a:off x="288" y="2160"/>
              <a:ext cx="1920" cy="1296"/>
              <a:chOff x="288" y="2160"/>
              <a:chExt cx="1920" cy="1296"/>
            </a:xfrm>
          </p:grpSpPr>
          <p:grpSp>
            <p:nvGrpSpPr>
              <p:cNvPr id="40970" name="Group 10"/>
              <p:cNvGrpSpPr/>
              <p:nvPr/>
            </p:nvGrpSpPr>
            <p:grpSpPr bwMode="auto">
              <a:xfrm>
                <a:off x="480" y="2352"/>
                <a:ext cx="1584" cy="869"/>
                <a:chOff x="528" y="2492"/>
                <a:chExt cx="1584" cy="869"/>
              </a:xfrm>
            </p:grpSpPr>
            <p:grpSp>
              <p:nvGrpSpPr>
                <p:cNvPr id="40971" name="Group 11"/>
                <p:cNvGrpSpPr/>
                <p:nvPr/>
              </p:nvGrpSpPr>
              <p:grpSpPr bwMode="auto">
                <a:xfrm>
                  <a:off x="528" y="2544"/>
                  <a:ext cx="1584" cy="816"/>
                  <a:chOff x="528" y="2544"/>
                  <a:chExt cx="1584" cy="816"/>
                </a:xfrm>
              </p:grpSpPr>
              <p:sp>
                <p:nvSpPr>
                  <p:cNvPr id="40972" name="AutoShape 12"/>
                  <p:cNvSpPr>
                    <a:spLocks noChangeArrowheads="1"/>
                  </p:cNvSpPr>
                  <p:nvPr/>
                </p:nvSpPr>
                <p:spPr bwMode="auto">
                  <a:xfrm>
                    <a:off x="528" y="2544"/>
                    <a:ext cx="1584" cy="816"/>
                  </a:xfrm>
                  <a:prstGeom prst="parallelogram">
                    <a:avLst>
                      <a:gd name="adj" fmla="val 48529"/>
                    </a:avLst>
                  </a:prstGeom>
                  <a:noFill/>
                  <a:ln w="38100">
                    <a:solidFill>
                      <a:schemeClr val="tx1"/>
                    </a:solidFill>
                    <a:miter lim="800000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  <p:sp>
                <p:nvSpPr>
                  <p:cNvPr id="40973" name="Line 1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528" y="2544"/>
                    <a:ext cx="1584" cy="816"/>
                  </a:xfrm>
                  <a:prstGeom prst="line">
                    <a:avLst/>
                  </a:prstGeom>
                  <a:noFill/>
                  <a:ln w="38100">
                    <a:solidFill>
                      <a:schemeClr val="tx1"/>
                    </a:solidFill>
                    <a:rou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40974" name="Arc 14"/>
                <p:cNvSpPr/>
                <p:nvPr/>
              </p:nvSpPr>
              <p:spPr bwMode="auto">
                <a:xfrm>
                  <a:off x="672" y="3072"/>
                  <a:ext cx="96" cy="14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0975" name="Arc 15"/>
                <p:cNvSpPr/>
                <p:nvPr/>
              </p:nvSpPr>
              <p:spPr bwMode="auto">
                <a:xfrm rot="19618568" flipH="1">
                  <a:off x="1728" y="2544"/>
                  <a:ext cx="96" cy="14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0976" name="Arc 16"/>
                <p:cNvSpPr/>
                <p:nvPr/>
              </p:nvSpPr>
              <p:spPr bwMode="auto">
                <a:xfrm>
                  <a:off x="853" y="3168"/>
                  <a:ext cx="96" cy="193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0977" name="Arc 17"/>
                <p:cNvSpPr/>
                <p:nvPr/>
              </p:nvSpPr>
              <p:spPr bwMode="auto">
                <a:xfrm rot="-10549914">
                  <a:off x="1850" y="2673"/>
                  <a:ext cx="96" cy="144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21600"/>
                    <a:gd name="T2" fmla="*/ 21600 w 21600"/>
                    <a:gd name="T3" fmla="*/ 21600 h 21600"/>
                    <a:gd name="T4" fmla="*/ 0 w 21600"/>
                    <a:gd name="T5" fmla="*/ 216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40978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654" y="2707"/>
                  <a:ext cx="192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Times New Roman" panose="02020603050405020304" pitchFamily="18" charset="0"/>
                    </a:rPr>
                    <a:t>4</a:t>
                  </a:r>
                  <a:endParaRPr kumimoji="1"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79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1525" y="2492"/>
                  <a:ext cx="192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Times New Roman" panose="02020603050405020304" pitchFamily="18" charset="0"/>
                    </a:rPr>
                    <a:t>3</a:t>
                  </a:r>
                  <a:endParaRPr kumimoji="1"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80" name="Text Box 20"/>
                <p:cNvSpPr txBox="1">
                  <a:spLocks noChangeArrowheads="1"/>
                </p:cNvSpPr>
                <p:nvPr/>
              </p:nvSpPr>
              <p:spPr bwMode="auto">
                <a:xfrm>
                  <a:off x="960" y="3072"/>
                  <a:ext cx="192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Times New Roman" panose="02020603050405020304" pitchFamily="18" charset="0"/>
                    </a:rPr>
                    <a:t>2</a:t>
                  </a:r>
                  <a:endParaRPr kumimoji="1" lang="en-US" altLang="zh-CN" sz="24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40981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732" y="2880"/>
                  <a:ext cx="192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kumimoji="1" lang="en-US" altLang="zh-CN" sz="2400" b="1">
                      <a:latin typeface="Times New Roman" panose="02020603050405020304" pitchFamily="18" charset="0"/>
                    </a:rPr>
                    <a:t>1</a:t>
                  </a:r>
                  <a:endParaRPr kumimoji="1" lang="en-US" altLang="zh-CN" sz="2400" b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40982" name="Text Box 22"/>
              <p:cNvSpPr txBox="1">
                <a:spLocks noChangeArrowheads="1"/>
              </p:cNvSpPr>
              <p:nvPr/>
            </p:nvSpPr>
            <p:spPr bwMode="auto">
              <a:xfrm>
                <a:off x="720" y="2160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A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83" name="Text Box 23"/>
              <p:cNvSpPr txBox="1">
                <a:spLocks noChangeArrowheads="1"/>
              </p:cNvSpPr>
              <p:nvPr/>
            </p:nvSpPr>
            <p:spPr bwMode="auto">
              <a:xfrm>
                <a:off x="288" y="3168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B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84" name="Text Box 24"/>
              <p:cNvSpPr txBox="1">
                <a:spLocks noChangeArrowheads="1"/>
              </p:cNvSpPr>
              <p:nvPr/>
            </p:nvSpPr>
            <p:spPr bwMode="auto">
              <a:xfrm>
                <a:off x="1584" y="3168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0985" name="Text Box 25"/>
              <p:cNvSpPr txBox="1">
                <a:spLocks noChangeArrowheads="1"/>
              </p:cNvSpPr>
              <p:nvPr/>
            </p:nvSpPr>
            <p:spPr bwMode="auto">
              <a:xfrm>
                <a:off x="1968" y="2160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D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40986" name="Text Box 26"/>
          <p:cNvSpPr txBox="1">
            <a:spLocks noChangeArrowheads="1"/>
          </p:cNvSpPr>
          <p:nvPr/>
        </p:nvSpPr>
        <p:spPr bwMode="auto">
          <a:xfrm>
            <a:off x="2057400" y="1506538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内错角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87" name="Text Box 27"/>
          <p:cNvSpPr txBox="1">
            <a:spLocks noChangeArrowheads="1"/>
          </p:cNvSpPr>
          <p:nvPr/>
        </p:nvSpPr>
        <p:spPr bwMode="auto">
          <a:xfrm>
            <a:off x="6553200" y="2133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BD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88" name="Text Box 28"/>
          <p:cNvSpPr txBox="1">
            <a:spLocks noChangeArrowheads="1"/>
          </p:cNvSpPr>
          <p:nvPr/>
        </p:nvSpPr>
        <p:spPr bwMode="auto">
          <a:xfrm>
            <a:off x="4876800" y="2133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BC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89" name="Text Box 29"/>
          <p:cNvSpPr txBox="1">
            <a:spLocks noChangeArrowheads="1"/>
          </p:cNvSpPr>
          <p:nvPr/>
        </p:nvSpPr>
        <p:spPr bwMode="auto">
          <a:xfrm>
            <a:off x="3276600" y="2133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AD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0" name="Text Box 30"/>
          <p:cNvSpPr txBox="1">
            <a:spLocks noChangeArrowheads="1"/>
          </p:cNvSpPr>
          <p:nvPr/>
        </p:nvSpPr>
        <p:spPr bwMode="auto">
          <a:xfrm>
            <a:off x="7848600" y="12192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BD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6248400" y="12192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CD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2" name="Text Box 32"/>
          <p:cNvSpPr txBox="1">
            <a:spLocks noChangeArrowheads="1"/>
          </p:cNvSpPr>
          <p:nvPr/>
        </p:nvSpPr>
        <p:spPr bwMode="auto">
          <a:xfrm>
            <a:off x="4665663" y="12192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AB</a:t>
            </a:r>
            <a:endParaRPr kumimoji="1" lang="en-US" altLang="zh-CN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685800" y="2438400"/>
            <a:ext cx="114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内错角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0994" name="Group 34"/>
          <p:cNvGrpSpPr/>
          <p:nvPr/>
        </p:nvGrpSpPr>
        <p:grpSpPr bwMode="auto">
          <a:xfrm>
            <a:off x="762000" y="4038600"/>
            <a:ext cx="2514600" cy="2057400"/>
            <a:chOff x="2496" y="2160"/>
            <a:chExt cx="1584" cy="1296"/>
          </a:xfrm>
        </p:grpSpPr>
        <p:grpSp>
          <p:nvGrpSpPr>
            <p:cNvPr id="40995" name="Group 35"/>
            <p:cNvGrpSpPr/>
            <p:nvPr/>
          </p:nvGrpSpPr>
          <p:grpSpPr bwMode="auto">
            <a:xfrm>
              <a:off x="2496" y="2160"/>
              <a:ext cx="1584" cy="1296"/>
              <a:chOff x="480" y="2160"/>
              <a:chExt cx="1584" cy="1296"/>
            </a:xfrm>
          </p:grpSpPr>
          <p:sp>
            <p:nvSpPr>
              <p:cNvPr id="40996" name="Line 36"/>
              <p:cNvSpPr>
                <a:spLocks noChangeShapeType="1"/>
              </p:cNvSpPr>
              <p:nvPr/>
            </p:nvSpPr>
            <p:spPr bwMode="auto">
              <a:xfrm flipV="1">
                <a:off x="1536" y="2400"/>
                <a:ext cx="528" cy="1056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7" name="Line 37"/>
              <p:cNvSpPr>
                <a:spLocks noChangeShapeType="1"/>
              </p:cNvSpPr>
              <p:nvPr/>
            </p:nvSpPr>
            <p:spPr bwMode="auto">
              <a:xfrm flipV="1">
                <a:off x="480" y="2160"/>
                <a:ext cx="528" cy="1056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0998" name="Line 38"/>
              <p:cNvSpPr>
                <a:spLocks noChangeShapeType="1"/>
              </p:cNvSpPr>
              <p:nvPr/>
            </p:nvSpPr>
            <p:spPr bwMode="auto">
              <a:xfrm flipV="1">
                <a:off x="480" y="2400"/>
                <a:ext cx="1584" cy="816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0999" name="Arc 39"/>
            <p:cNvSpPr/>
            <p:nvPr/>
          </p:nvSpPr>
          <p:spPr bwMode="auto">
            <a:xfrm>
              <a:off x="2640" y="2976"/>
              <a:ext cx="96" cy="14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00" name="Arc 40"/>
            <p:cNvSpPr/>
            <p:nvPr/>
          </p:nvSpPr>
          <p:spPr bwMode="auto">
            <a:xfrm rot="16389415" flipH="1">
              <a:off x="3816" y="2520"/>
              <a:ext cx="96" cy="14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001" name="Text Box 41"/>
            <p:cNvSpPr txBox="1">
              <a:spLocks noChangeArrowheads="1"/>
            </p:cNvSpPr>
            <p:nvPr/>
          </p:nvSpPr>
          <p:spPr bwMode="auto">
            <a:xfrm>
              <a:off x="2736" y="2784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1002" name="Text Box 42"/>
            <p:cNvSpPr txBox="1">
              <a:spLocks noChangeArrowheads="1"/>
            </p:cNvSpPr>
            <p:nvPr/>
          </p:nvSpPr>
          <p:spPr bwMode="auto">
            <a:xfrm>
              <a:off x="3648" y="2592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4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1003" name="Group 43"/>
          <p:cNvGrpSpPr/>
          <p:nvPr/>
        </p:nvGrpSpPr>
        <p:grpSpPr bwMode="auto">
          <a:xfrm>
            <a:off x="762000" y="4419600"/>
            <a:ext cx="2514600" cy="1295400"/>
            <a:chOff x="1824" y="3408"/>
            <a:chExt cx="1584" cy="816"/>
          </a:xfrm>
        </p:grpSpPr>
        <p:grpSp>
          <p:nvGrpSpPr>
            <p:cNvPr id="41004" name="Group 44"/>
            <p:cNvGrpSpPr/>
            <p:nvPr/>
          </p:nvGrpSpPr>
          <p:grpSpPr bwMode="auto">
            <a:xfrm>
              <a:off x="1824" y="3408"/>
              <a:ext cx="1584" cy="816"/>
              <a:chOff x="1824" y="3408"/>
              <a:chExt cx="1584" cy="816"/>
            </a:xfrm>
          </p:grpSpPr>
          <p:grpSp>
            <p:nvGrpSpPr>
              <p:cNvPr id="41005" name="Group 45"/>
              <p:cNvGrpSpPr/>
              <p:nvPr/>
            </p:nvGrpSpPr>
            <p:grpSpPr bwMode="auto">
              <a:xfrm>
                <a:off x="1824" y="3408"/>
                <a:ext cx="1584" cy="816"/>
                <a:chOff x="480" y="2400"/>
                <a:chExt cx="1584" cy="816"/>
              </a:xfrm>
            </p:grpSpPr>
            <p:sp>
              <p:nvSpPr>
                <p:cNvPr id="41006" name="Line 46"/>
                <p:cNvSpPr>
                  <a:spLocks noChangeShapeType="1"/>
                </p:cNvSpPr>
                <p:nvPr/>
              </p:nvSpPr>
              <p:spPr bwMode="auto">
                <a:xfrm>
                  <a:off x="480" y="3216"/>
                  <a:ext cx="1392" cy="0"/>
                </a:xfrm>
                <a:prstGeom prst="line">
                  <a:avLst/>
                </a:prstGeom>
                <a:noFill/>
                <a:ln w="57150">
                  <a:solidFill>
                    <a:srgbClr val="FF00FF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007" name="Line 47"/>
                <p:cNvSpPr>
                  <a:spLocks noChangeShapeType="1"/>
                </p:cNvSpPr>
                <p:nvPr/>
              </p:nvSpPr>
              <p:spPr bwMode="auto">
                <a:xfrm>
                  <a:off x="624" y="2400"/>
                  <a:ext cx="1440" cy="0"/>
                </a:xfrm>
                <a:prstGeom prst="line">
                  <a:avLst/>
                </a:prstGeom>
                <a:noFill/>
                <a:ln w="57150">
                  <a:solidFill>
                    <a:srgbClr val="FF00FF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1008" name="Line 48"/>
                <p:cNvSpPr>
                  <a:spLocks noChangeShapeType="1"/>
                </p:cNvSpPr>
                <p:nvPr/>
              </p:nvSpPr>
              <p:spPr bwMode="auto">
                <a:xfrm flipV="1">
                  <a:off x="480" y="2400"/>
                  <a:ext cx="1584" cy="816"/>
                </a:xfrm>
                <a:prstGeom prst="line">
                  <a:avLst/>
                </a:prstGeom>
                <a:noFill/>
                <a:ln w="57150">
                  <a:solidFill>
                    <a:srgbClr val="FF00FF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1009" name="Arc 49"/>
              <p:cNvSpPr/>
              <p:nvPr/>
            </p:nvSpPr>
            <p:spPr bwMode="auto">
              <a:xfrm rot="19682738" flipH="1">
                <a:off x="3072" y="3408"/>
                <a:ext cx="48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FF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1010" name="Arc 50"/>
              <p:cNvSpPr/>
              <p:nvPr/>
            </p:nvSpPr>
            <p:spPr bwMode="auto">
              <a:xfrm>
                <a:off x="2160" y="4080"/>
                <a:ext cx="48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FF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1011" name="Text Box 51"/>
            <p:cNvSpPr txBox="1">
              <a:spLocks noChangeArrowheads="1"/>
            </p:cNvSpPr>
            <p:nvPr/>
          </p:nvSpPr>
          <p:spPr bwMode="auto">
            <a:xfrm>
              <a:off x="2304" y="3936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2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1012" name="Text Box 52"/>
            <p:cNvSpPr txBox="1">
              <a:spLocks noChangeArrowheads="1"/>
            </p:cNvSpPr>
            <p:nvPr/>
          </p:nvSpPr>
          <p:spPr bwMode="auto">
            <a:xfrm>
              <a:off x="2784" y="3408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3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1013" name="Rectangle 53"/>
          <p:cNvSpPr>
            <a:spLocks noChangeArrowheads="1"/>
          </p:cNvSpPr>
          <p:nvPr/>
        </p:nvSpPr>
        <p:spPr bwMode="auto">
          <a:xfrm>
            <a:off x="609600" y="411163"/>
            <a:ext cx="3246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5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巩固练习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099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6" grpId="0" autoUpdateAnimBg="0"/>
      <p:bldP spid="40987" grpId="0" autoUpdateAnimBg="0"/>
      <p:bldP spid="40988" grpId="0" autoUpdateAnimBg="0"/>
      <p:bldP spid="40989" grpId="0" autoUpdateAnimBg="0"/>
      <p:bldP spid="40990" grpId="0" autoUpdateAnimBg="0"/>
      <p:bldP spid="40991" grpId="0" autoUpdateAnimBg="0"/>
      <p:bldP spid="40992" grpId="0" autoUpdateAnimBg="0"/>
      <p:bldP spid="4099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131" name="Group 147"/>
          <p:cNvGrpSpPr/>
          <p:nvPr/>
        </p:nvGrpSpPr>
        <p:grpSpPr bwMode="auto">
          <a:xfrm>
            <a:off x="1676400" y="4191000"/>
            <a:ext cx="3048000" cy="1981200"/>
            <a:chOff x="480" y="2632"/>
            <a:chExt cx="1920" cy="1248"/>
          </a:xfrm>
        </p:grpSpPr>
        <p:sp>
          <p:nvSpPr>
            <p:cNvPr id="42132" name="Arc 148"/>
            <p:cNvSpPr/>
            <p:nvPr/>
          </p:nvSpPr>
          <p:spPr bwMode="auto">
            <a:xfrm flipH="1">
              <a:off x="1791" y="3505"/>
              <a:ext cx="67" cy="180"/>
            </a:xfrm>
            <a:custGeom>
              <a:avLst/>
              <a:gdLst>
                <a:gd name="G0" fmla="+- 9046 0 0"/>
                <a:gd name="G1" fmla="+- 21600 0 0"/>
                <a:gd name="G2" fmla="+- 21600 0 0"/>
                <a:gd name="T0" fmla="*/ 0 w 30646"/>
                <a:gd name="T1" fmla="*/ 1985 h 21600"/>
                <a:gd name="T2" fmla="*/ 30646 w 30646"/>
                <a:gd name="T3" fmla="*/ 21600 h 21600"/>
                <a:gd name="T4" fmla="*/ 9046 w 3064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646" h="21600" fill="none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</a:path>
                <a:path w="30646" h="21600" stroke="0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  <a:lnTo>
                    <a:pt x="9046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33" name="AutoShape 149"/>
            <p:cNvSpPr>
              <a:spLocks noChangeArrowheads="1"/>
            </p:cNvSpPr>
            <p:nvPr/>
          </p:nvSpPr>
          <p:spPr bwMode="auto">
            <a:xfrm>
              <a:off x="720" y="2920"/>
              <a:ext cx="1200" cy="768"/>
            </a:xfrm>
            <a:prstGeom prst="triangle">
              <a:avLst>
                <a:gd name="adj" fmla="val 80167"/>
              </a:avLst>
            </a:prstGeom>
            <a:noFill/>
            <a:ln w="38100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34" name="Line 150"/>
            <p:cNvSpPr>
              <a:spLocks noChangeShapeType="1"/>
            </p:cNvSpPr>
            <p:nvPr/>
          </p:nvSpPr>
          <p:spPr bwMode="auto">
            <a:xfrm>
              <a:off x="720" y="2920"/>
              <a:ext cx="13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35" name="Arc 151"/>
            <p:cNvSpPr/>
            <p:nvPr/>
          </p:nvSpPr>
          <p:spPr bwMode="auto">
            <a:xfrm>
              <a:off x="864" y="3544"/>
              <a:ext cx="48" cy="14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36" name="Text Box 152"/>
            <p:cNvSpPr txBox="1">
              <a:spLocks noChangeArrowheads="1"/>
            </p:cNvSpPr>
            <p:nvPr/>
          </p:nvSpPr>
          <p:spPr bwMode="auto">
            <a:xfrm>
              <a:off x="1584" y="2632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37" name="Text Box 153"/>
            <p:cNvSpPr txBox="1">
              <a:spLocks noChangeArrowheads="1"/>
            </p:cNvSpPr>
            <p:nvPr/>
          </p:nvSpPr>
          <p:spPr bwMode="auto">
            <a:xfrm>
              <a:off x="480" y="3592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B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38" name="Text Box 154"/>
            <p:cNvSpPr txBox="1">
              <a:spLocks noChangeArrowheads="1"/>
            </p:cNvSpPr>
            <p:nvPr/>
          </p:nvSpPr>
          <p:spPr bwMode="auto">
            <a:xfrm>
              <a:off x="1920" y="3544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39" name="Text Box 155"/>
            <p:cNvSpPr txBox="1">
              <a:spLocks noChangeArrowheads="1"/>
            </p:cNvSpPr>
            <p:nvPr/>
          </p:nvSpPr>
          <p:spPr bwMode="auto">
            <a:xfrm>
              <a:off x="576" y="2632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D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40" name="Text Box 156"/>
            <p:cNvSpPr txBox="1">
              <a:spLocks noChangeArrowheads="1"/>
            </p:cNvSpPr>
            <p:nvPr/>
          </p:nvSpPr>
          <p:spPr bwMode="auto">
            <a:xfrm>
              <a:off x="2016" y="2632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E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41" name="Text Box 157"/>
            <p:cNvSpPr txBox="1">
              <a:spLocks noChangeArrowheads="1"/>
            </p:cNvSpPr>
            <p:nvPr/>
          </p:nvSpPr>
          <p:spPr bwMode="auto">
            <a:xfrm>
              <a:off x="912" y="344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42" name="Text Box 158"/>
            <p:cNvSpPr txBox="1">
              <a:spLocks noChangeArrowheads="1"/>
            </p:cNvSpPr>
            <p:nvPr/>
          </p:nvSpPr>
          <p:spPr bwMode="auto">
            <a:xfrm>
              <a:off x="1597" y="3414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2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28600" y="609600"/>
            <a:ext cx="88392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anose="02020603050405020304" pitchFamily="18" charset="0"/>
              </a:rPr>
              <a:t>3</a:t>
            </a:r>
            <a:r>
              <a:rPr kumimoji="1" lang="zh-CN" altLang="en-US" sz="2400" b="1">
                <a:latin typeface="Times New Roman" panose="02020603050405020304" pitchFamily="18" charset="0"/>
              </a:rPr>
              <a:t>、图中，</a:t>
            </a:r>
            <a:r>
              <a:rPr kumimoji="1" lang="zh-CN" altLang="en-US" sz="2400" b="1"/>
              <a:t>⑴∠</a:t>
            </a:r>
            <a:r>
              <a:rPr kumimoji="1" lang="en-US" altLang="zh-CN" sz="2400" b="1"/>
              <a:t>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与哪个角是内错角？</a:t>
            </a:r>
            <a:r>
              <a:rPr kumimoji="1" lang="zh-CN" altLang="en-US" sz="2400" b="1"/>
              <a:t>∠</a:t>
            </a:r>
            <a:r>
              <a:rPr kumimoji="1" lang="en-US" altLang="zh-CN" sz="2400" b="1"/>
              <a:t>1</a:t>
            </a:r>
            <a:r>
              <a:rPr kumimoji="1" lang="zh-CN" altLang="en-US" sz="2400" b="1">
                <a:latin typeface="Times New Roman" panose="02020603050405020304" pitchFamily="18" charset="0"/>
              </a:rPr>
              <a:t>与哪个角是同旁内角？它们分别是有哪两条直线被哪一条直线截成的？ </a:t>
            </a:r>
            <a:endParaRPr kumimoji="1" lang="zh-CN" altLang="en-US" sz="24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b="1"/>
              <a:t>⑵∠</a:t>
            </a:r>
            <a:r>
              <a:rPr kumimoji="1" lang="en-US" altLang="zh-CN" sz="2400" b="1"/>
              <a:t>2</a:t>
            </a:r>
            <a:r>
              <a:rPr kumimoji="1" lang="zh-CN" altLang="en-US" sz="2400" b="1"/>
              <a:t>与哪个角是内错角？∠</a:t>
            </a:r>
            <a:r>
              <a:rPr kumimoji="1" lang="en-US" altLang="zh-CN" sz="2400" b="1"/>
              <a:t>2</a:t>
            </a:r>
            <a:r>
              <a:rPr kumimoji="1" lang="zh-CN" altLang="en-US" sz="2400" b="1"/>
              <a:t>与哪个角是同旁内角？它们分别是有哪两条直线被哪一条直线截成的？</a:t>
            </a:r>
            <a:endParaRPr kumimoji="1" lang="zh-CN" altLang="en-US" sz="2400" b="1"/>
          </a:p>
        </p:txBody>
      </p:sp>
      <p:grpSp>
        <p:nvGrpSpPr>
          <p:cNvPr id="42001" name="Group 17"/>
          <p:cNvGrpSpPr/>
          <p:nvPr/>
        </p:nvGrpSpPr>
        <p:grpSpPr bwMode="auto">
          <a:xfrm>
            <a:off x="1371600" y="6172200"/>
            <a:ext cx="6553200" cy="519113"/>
            <a:chOff x="864" y="3888"/>
            <a:chExt cx="4128" cy="327"/>
          </a:xfrm>
        </p:grpSpPr>
        <p:sp>
          <p:nvSpPr>
            <p:cNvPr id="42002" name="Text Box 18"/>
            <p:cNvSpPr txBox="1">
              <a:spLocks noChangeArrowheads="1"/>
            </p:cNvSpPr>
            <p:nvPr/>
          </p:nvSpPr>
          <p:spPr bwMode="auto">
            <a:xfrm>
              <a:off x="864" y="3888"/>
              <a:ext cx="41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  <a:ea typeface="华文行楷" panose="02010800040101010101" pitchFamily="2" charset="-122"/>
                </a:rPr>
                <a:t>注意：     的同旁内角有三个。</a:t>
              </a:r>
              <a:endParaRPr kumimoji="1" lang="zh-CN" altLang="en-US" sz="2800" b="1"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  <p:graphicFrame>
          <p:nvGraphicFramePr>
            <p:cNvPr id="42003" name="Object 19"/>
            <p:cNvGraphicFramePr>
              <a:graphicFrameLocks noChangeAspect="1"/>
            </p:cNvGraphicFramePr>
            <p:nvPr/>
          </p:nvGraphicFramePr>
          <p:xfrm>
            <a:off x="2016" y="3899"/>
            <a:ext cx="452" cy="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147" name="公式" r:id="rId1" imgW="206375" imgH="152400" progId="Equation.3">
                    <p:embed/>
                  </p:oleObj>
                </mc:Choice>
                <mc:Fallback>
                  <p:oleObj name="公式" r:id="rId1" imgW="206375" imgH="152400" progId="Equation.3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16" y="3899"/>
                          <a:ext cx="452" cy="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9050">
                              <a:solidFill>
                                <a:srgbClr val="FF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2118" name="Group 134"/>
          <p:cNvGrpSpPr/>
          <p:nvPr/>
        </p:nvGrpSpPr>
        <p:grpSpPr bwMode="auto">
          <a:xfrm>
            <a:off x="990600" y="2446338"/>
            <a:ext cx="2943225" cy="2049462"/>
            <a:chOff x="624" y="960"/>
            <a:chExt cx="1854" cy="1291"/>
          </a:xfrm>
        </p:grpSpPr>
        <p:sp>
          <p:nvSpPr>
            <p:cNvPr id="42036" name="Arc 52"/>
            <p:cNvSpPr/>
            <p:nvPr/>
          </p:nvSpPr>
          <p:spPr bwMode="auto">
            <a:xfrm>
              <a:off x="1038" y="1858"/>
              <a:ext cx="96" cy="19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9036"/>
                <a:gd name="T2" fmla="*/ 20280 w 21600"/>
                <a:gd name="T3" fmla="*/ 29036 h 29036"/>
                <a:gd name="T4" fmla="*/ 0 w 21600"/>
                <a:gd name="T5" fmla="*/ 21600 h 29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36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36"/>
                    <a:pt x="21153" y="26654"/>
                    <a:pt x="20279" y="29035"/>
                  </a:cubicBezTo>
                </a:path>
                <a:path w="21600" h="29036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36"/>
                    <a:pt x="21153" y="26654"/>
                    <a:pt x="20279" y="2903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037" name="Arc 53"/>
            <p:cNvSpPr/>
            <p:nvPr/>
          </p:nvSpPr>
          <p:spPr bwMode="auto">
            <a:xfrm rot="12966996" flipH="1">
              <a:off x="1742" y="1200"/>
              <a:ext cx="144" cy="22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5292"/>
                <a:gd name="T2" fmla="*/ 21282 w 21600"/>
                <a:gd name="T3" fmla="*/ 25292 h 25292"/>
                <a:gd name="T4" fmla="*/ 0 w 21600"/>
                <a:gd name="T5" fmla="*/ 21600 h 25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529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37"/>
                    <a:pt x="21493" y="24072"/>
                    <a:pt x="21282" y="25292"/>
                  </a:cubicBezTo>
                </a:path>
                <a:path w="21600" h="2529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37"/>
                    <a:pt x="21493" y="24072"/>
                    <a:pt x="21282" y="2529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040" name="Line 56"/>
            <p:cNvSpPr>
              <a:spLocks noChangeShapeType="1"/>
            </p:cNvSpPr>
            <p:nvPr/>
          </p:nvSpPr>
          <p:spPr bwMode="auto">
            <a:xfrm>
              <a:off x="1776" y="1248"/>
              <a:ext cx="510" cy="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1" name="Line 57"/>
            <p:cNvSpPr>
              <a:spLocks noChangeShapeType="1"/>
            </p:cNvSpPr>
            <p:nvPr/>
          </p:nvSpPr>
          <p:spPr bwMode="auto">
            <a:xfrm flipH="1">
              <a:off x="846" y="1255"/>
              <a:ext cx="960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2" name="Line 58"/>
            <p:cNvSpPr>
              <a:spLocks noChangeShapeType="1"/>
            </p:cNvSpPr>
            <p:nvPr/>
          </p:nvSpPr>
          <p:spPr bwMode="auto">
            <a:xfrm>
              <a:off x="846" y="2023"/>
              <a:ext cx="120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044" name="Text Box 60"/>
            <p:cNvSpPr txBox="1">
              <a:spLocks noChangeArrowheads="1"/>
            </p:cNvSpPr>
            <p:nvPr/>
          </p:nvSpPr>
          <p:spPr bwMode="auto">
            <a:xfrm>
              <a:off x="1710" y="960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45" name="Text Box 61"/>
            <p:cNvSpPr txBox="1">
              <a:spLocks noChangeArrowheads="1"/>
            </p:cNvSpPr>
            <p:nvPr/>
          </p:nvSpPr>
          <p:spPr bwMode="auto">
            <a:xfrm>
              <a:off x="2238" y="967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E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46" name="Text Box 62"/>
            <p:cNvSpPr txBox="1">
              <a:spLocks noChangeArrowheads="1"/>
            </p:cNvSpPr>
            <p:nvPr/>
          </p:nvSpPr>
          <p:spPr bwMode="auto">
            <a:xfrm>
              <a:off x="624" y="1963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B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47" name="Text Box 63"/>
            <p:cNvSpPr txBox="1">
              <a:spLocks noChangeArrowheads="1"/>
            </p:cNvSpPr>
            <p:nvPr/>
          </p:nvSpPr>
          <p:spPr bwMode="auto">
            <a:xfrm>
              <a:off x="2039" y="194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48" name="Text Box 64"/>
            <p:cNvSpPr txBox="1">
              <a:spLocks noChangeArrowheads="1"/>
            </p:cNvSpPr>
            <p:nvPr/>
          </p:nvSpPr>
          <p:spPr bwMode="auto">
            <a:xfrm>
              <a:off x="1171" y="1739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49" name="Group 65"/>
          <p:cNvGrpSpPr/>
          <p:nvPr/>
        </p:nvGrpSpPr>
        <p:grpSpPr bwMode="auto">
          <a:xfrm>
            <a:off x="1752600" y="4114800"/>
            <a:ext cx="2667000" cy="2209800"/>
            <a:chOff x="3120" y="2592"/>
            <a:chExt cx="1680" cy="1392"/>
          </a:xfrm>
        </p:grpSpPr>
        <p:grpSp>
          <p:nvGrpSpPr>
            <p:cNvPr id="42050" name="Group 66"/>
            <p:cNvGrpSpPr/>
            <p:nvPr/>
          </p:nvGrpSpPr>
          <p:grpSpPr bwMode="auto">
            <a:xfrm>
              <a:off x="3120" y="2592"/>
              <a:ext cx="1680" cy="1392"/>
              <a:chOff x="2784" y="2304"/>
              <a:chExt cx="1680" cy="1392"/>
            </a:xfrm>
          </p:grpSpPr>
          <p:grpSp>
            <p:nvGrpSpPr>
              <p:cNvPr id="42051" name="Group 67"/>
              <p:cNvGrpSpPr/>
              <p:nvPr/>
            </p:nvGrpSpPr>
            <p:grpSpPr bwMode="auto">
              <a:xfrm>
                <a:off x="2976" y="2640"/>
                <a:ext cx="1152" cy="768"/>
                <a:chOff x="2976" y="2640"/>
                <a:chExt cx="1152" cy="768"/>
              </a:xfrm>
            </p:grpSpPr>
            <p:sp>
              <p:nvSpPr>
                <p:cNvPr id="42052" name="Line 68"/>
                <p:cNvSpPr>
                  <a:spLocks noChangeShapeType="1"/>
                </p:cNvSpPr>
                <p:nvPr/>
              </p:nvSpPr>
              <p:spPr bwMode="auto">
                <a:xfrm flipH="1">
                  <a:off x="2976" y="2640"/>
                  <a:ext cx="960" cy="76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053" name="Line 69"/>
                <p:cNvSpPr>
                  <a:spLocks noChangeShapeType="1"/>
                </p:cNvSpPr>
                <p:nvPr/>
              </p:nvSpPr>
              <p:spPr bwMode="auto">
                <a:xfrm>
                  <a:off x="2976" y="3408"/>
                  <a:ext cx="1008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054" name="Line 70"/>
                <p:cNvSpPr>
                  <a:spLocks noChangeShapeType="1"/>
                </p:cNvSpPr>
                <p:nvPr/>
              </p:nvSpPr>
              <p:spPr bwMode="auto">
                <a:xfrm>
                  <a:off x="3936" y="2640"/>
                  <a:ext cx="192" cy="57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2055" name="Text Box 71"/>
              <p:cNvSpPr txBox="1">
                <a:spLocks noChangeArrowheads="1"/>
              </p:cNvSpPr>
              <p:nvPr/>
            </p:nvSpPr>
            <p:spPr bwMode="auto">
              <a:xfrm>
                <a:off x="3840" y="2304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A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56" name="Text Box 72"/>
              <p:cNvSpPr txBox="1">
                <a:spLocks noChangeArrowheads="1"/>
              </p:cNvSpPr>
              <p:nvPr/>
            </p:nvSpPr>
            <p:spPr bwMode="auto">
              <a:xfrm>
                <a:off x="2784" y="3408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B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57" name="Text Box 73"/>
              <p:cNvSpPr txBox="1">
                <a:spLocks noChangeArrowheads="1"/>
              </p:cNvSpPr>
              <p:nvPr/>
            </p:nvSpPr>
            <p:spPr bwMode="auto">
              <a:xfrm>
                <a:off x="4224" y="3264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58" name="Arc 74"/>
              <p:cNvSpPr/>
              <p:nvPr/>
            </p:nvSpPr>
            <p:spPr bwMode="auto">
              <a:xfrm rot="8384588">
                <a:off x="3842" y="2699"/>
                <a:ext cx="98" cy="209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6564"/>
                  <a:gd name="T2" fmla="*/ 21022 w 21600"/>
                  <a:gd name="T3" fmla="*/ 26564 h 26564"/>
                  <a:gd name="T4" fmla="*/ 0 w 21600"/>
                  <a:gd name="T5" fmla="*/ 21600 h 26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6564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271"/>
                      <a:pt x="21405" y="24937"/>
                      <a:pt x="21021" y="26563"/>
                    </a:cubicBezTo>
                  </a:path>
                  <a:path w="21600" h="26564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271"/>
                      <a:pt x="21405" y="24937"/>
                      <a:pt x="21021" y="26563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2059" name="Arc 75"/>
              <p:cNvSpPr/>
              <p:nvPr/>
            </p:nvSpPr>
            <p:spPr bwMode="auto">
              <a:xfrm>
                <a:off x="3183" y="3260"/>
                <a:ext cx="48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2060" name="Text Box 76"/>
            <p:cNvSpPr txBox="1">
              <a:spLocks noChangeArrowheads="1"/>
            </p:cNvSpPr>
            <p:nvPr/>
          </p:nvSpPr>
          <p:spPr bwMode="auto">
            <a:xfrm>
              <a:off x="3600" y="34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73" name="Group 89"/>
          <p:cNvGrpSpPr/>
          <p:nvPr/>
        </p:nvGrpSpPr>
        <p:grpSpPr bwMode="auto">
          <a:xfrm>
            <a:off x="5334000" y="2362200"/>
            <a:ext cx="2667000" cy="2209800"/>
            <a:chOff x="3120" y="2592"/>
            <a:chExt cx="1680" cy="1392"/>
          </a:xfrm>
        </p:grpSpPr>
        <p:grpSp>
          <p:nvGrpSpPr>
            <p:cNvPr id="42074" name="Group 90"/>
            <p:cNvGrpSpPr/>
            <p:nvPr/>
          </p:nvGrpSpPr>
          <p:grpSpPr bwMode="auto">
            <a:xfrm>
              <a:off x="3120" y="2592"/>
              <a:ext cx="1680" cy="1392"/>
              <a:chOff x="2784" y="2304"/>
              <a:chExt cx="1680" cy="1392"/>
            </a:xfrm>
          </p:grpSpPr>
          <p:grpSp>
            <p:nvGrpSpPr>
              <p:cNvPr id="42075" name="Group 91"/>
              <p:cNvGrpSpPr/>
              <p:nvPr/>
            </p:nvGrpSpPr>
            <p:grpSpPr bwMode="auto">
              <a:xfrm>
                <a:off x="2976" y="2640"/>
                <a:ext cx="1152" cy="768"/>
                <a:chOff x="2976" y="2640"/>
                <a:chExt cx="1152" cy="768"/>
              </a:xfrm>
            </p:grpSpPr>
            <p:sp>
              <p:nvSpPr>
                <p:cNvPr id="42076" name="Line 92"/>
                <p:cNvSpPr>
                  <a:spLocks noChangeShapeType="1"/>
                </p:cNvSpPr>
                <p:nvPr/>
              </p:nvSpPr>
              <p:spPr bwMode="auto">
                <a:xfrm flipH="1">
                  <a:off x="2976" y="2640"/>
                  <a:ext cx="960" cy="76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077" name="Line 93"/>
                <p:cNvSpPr>
                  <a:spLocks noChangeShapeType="1"/>
                </p:cNvSpPr>
                <p:nvPr/>
              </p:nvSpPr>
              <p:spPr bwMode="auto">
                <a:xfrm>
                  <a:off x="2976" y="3408"/>
                  <a:ext cx="1008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2078" name="Line 94"/>
                <p:cNvSpPr>
                  <a:spLocks noChangeShapeType="1"/>
                </p:cNvSpPr>
                <p:nvPr/>
              </p:nvSpPr>
              <p:spPr bwMode="auto">
                <a:xfrm>
                  <a:off x="3936" y="2640"/>
                  <a:ext cx="192" cy="57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42079" name="Text Box 95"/>
              <p:cNvSpPr txBox="1">
                <a:spLocks noChangeArrowheads="1"/>
              </p:cNvSpPr>
              <p:nvPr/>
            </p:nvSpPr>
            <p:spPr bwMode="auto">
              <a:xfrm>
                <a:off x="3840" y="2304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A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80" name="Text Box 96"/>
              <p:cNvSpPr txBox="1">
                <a:spLocks noChangeArrowheads="1"/>
              </p:cNvSpPr>
              <p:nvPr/>
            </p:nvSpPr>
            <p:spPr bwMode="auto">
              <a:xfrm>
                <a:off x="2784" y="3408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B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81" name="Text Box 97"/>
              <p:cNvSpPr txBox="1">
                <a:spLocks noChangeArrowheads="1"/>
              </p:cNvSpPr>
              <p:nvPr/>
            </p:nvSpPr>
            <p:spPr bwMode="auto">
              <a:xfrm>
                <a:off x="4224" y="3264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>
                    <a:latin typeface="Times New Roman" panose="02020603050405020304" pitchFamily="18" charset="0"/>
                  </a:rPr>
                  <a:t>C</a:t>
                </a:r>
                <a:endParaRPr kumimoji="1" lang="en-US" altLang="zh-CN" sz="24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42082" name="Arc 98"/>
              <p:cNvSpPr/>
              <p:nvPr/>
            </p:nvSpPr>
            <p:spPr bwMode="auto">
              <a:xfrm rot="8384588">
                <a:off x="3842" y="2699"/>
                <a:ext cx="98" cy="209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6564"/>
                  <a:gd name="T2" fmla="*/ 21022 w 21600"/>
                  <a:gd name="T3" fmla="*/ 26564 h 26564"/>
                  <a:gd name="T4" fmla="*/ 0 w 21600"/>
                  <a:gd name="T5" fmla="*/ 21600 h 26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6564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271"/>
                      <a:pt x="21405" y="24937"/>
                      <a:pt x="21021" y="26563"/>
                    </a:cubicBezTo>
                  </a:path>
                  <a:path w="21600" h="26564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3271"/>
                      <a:pt x="21405" y="24937"/>
                      <a:pt x="21021" y="26563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42083" name="Arc 99"/>
              <p:cNvSpPr/>
              <p:nvPr/>
            </p:nvSpPr>
            <p:spPr bwMode="auto">
              <a:xfrm>
                <a:off x="3183" y="3260"/>
                <a:ext cx="48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42084" name="Text Box 100"/>
            <p:cNvSpPr txBox="1">
              <a:spLocks noChangeArrowheads="1"/>
            </p:cNvSpPr>
            <p:nvPr/>
          </p:nvSpPr>
          <p:spPr bwMode="auto">
            <a:xfrm>
              <a:off x="3600" y="34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085" name="Group 101"/>
          <p:cNvGrpSpPr/>
          <p:nvPr/>
        </p:nvGrpSpPr>
        <p:grpSpPr bwMode="auto">
          <a:xfrm>
            <a:off x="1676400" y="4343400"/>
            <a:ext cx="2819400" cy="1752600"/>
            <a:chOff x="3312" y="2736"/>
            <a:chExt cx="1776" cy="1104"/>
          </a:xfrm>
        </p:grpSpPr>
        <p:grpSp>
          <p:nvGrpSpPr>
            <p:cNvPr id="42086" name="Group 102"/>
            <p:cNvGrpSpPr/>
            <p:nvPr/>
          </p:nvGrpSpPr>
          <p:grpSpPr bwMode="auto">
            <a:xfrm>
              <a:off x="3552" y="3072"/>
              <a:ext cx="1200" cy="624"/>
              <a:chOff x="1296" y="3072"/>
              <a:chExt cx="1200" cy="624"/>
            </a:xfrm>
          </p:grpSpPr>
          <p:sp>
            <p:nvSpPr>
              <p:cNvPr id="42087" name="Line 103"/>
              <p:cNvSpPr>
                <a:spLocks noChangeShapeType="1"/>
              </p:cNvSpPr>
              <p:nvPr/>
            </p:nvSpPr>
            <p:spPr bwMode="auto">
              <a:xfrm>
                <a:off x="1296" y="3696"/>
                <a:ext cx="12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88" name="Line 104"/>
              <p:cNvSpPr>
                <a:spLocks noChangeShapeType="1"/>
              </p:cNvSpPr>
              <p:nvPr/>
            </p:nvSpPr>
            <p:spPr bwMode="auto">
              <a:xfrm flipH="1">
                <a:off x="1296" y="3120"/>
                <a:ext cx="720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089" name="Line 105"/>
              <p:cNvSpPr>
                <a:spLocks noChangeShapeType="1"/>
              </p:cNvSpPr>
              <p:nvPr/>
            </p:nvSpPr>
            <p:spPr bwMode="auto">
              <a:xfrm>
                <a:off x="2304" y="3072"/>
                <a:ext cx="192" cy="624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2090" name="Arc 106"/>
            <p:cNvSpPr/>
            <p:nvPr/>
          </p:nvSpPr>
          <p:spPr bwMode="auto">
            <a:xfrm flipH="1">
              <a:off x="4616" y="3505"/>
              <a:ext cx="67" cy="180"/>
            </a:xfrm>
            <a:custGeom>
              <a:avLst/>
              <a:gdLst>
                <a:gd name="G0" fmla="+- 9046 0 0"/>
                <a:gd name="G1" fmla="+- 21600 0 0"/>
                <a:gd name="G2" fmla="+- 21600 0 0"/>
                <a:gd name="T0" fmla="*/ 0 w 30646"/>
                <a:gd name="T1" fmla="*/ 1985 h 21600"/>
                <a:gd name="T2" fmla="*/ 30646 w 30646"/>
                <a:gd name="T3" fmla="*/ 21600 h 21600"/>
                <a:gd name="T4" fmla="*/ 9046 w 3064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646" h="21600" fill="none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</a:path>
                <a:path w="30646" h="21600" stroke="0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  <a:lnTo>
                    <a:pt x="9046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091" name="Arc 107"/>
            <p:cNvSpPr/>
            <p:nvPr/>
          </p:nvSpPr>
          <p:spPr bwMode="auto">
            <a:xfrm>
              <a:off x="3759" y="3541"/>
              <a:ext cx="48" cy="14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092" name="Text Box 108"/>
            <p:cNvSpPr txBox="1">
              <a:spLocks noChangeArrowheads="1"/>
            </p:cNvSpPr>
            <p:nvPr/>
          </p:nvSpPr>
          <p:spPr bwMode="auto">
            <a:xfrm>
              <a:off x="3888" y="34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93" name="Text Box 109"/>
            <p:cNvSpPr txBox="1">
              <a:spLocks noChangeArrowheads="1"/>
            </p:cNvSpPr>
            <p:nvPr/>
          </p:nvSpPr>
          <p:spPr bwMode="auto">
            <a:xfrm>
              <a:off x="3312" y="3552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B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94" name="Text Box 110"/>
            <p:cNvSpPr txBox="1">
              <a:spLocks noChangeArrowheads="1"/>
            </p:cNvSpPr>
            <p:nvPr/>
          </p:nvSpPr>
          <p:spPr bwMode="auto">
            <a:xfrm>
              <a:off x="4752" y="355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095" name="Text Box 111"/>
            <p:cNvSpPr txBox="1">
              <a:spLocks noChangeArrowheads="1"/>
            </p:cNvSpPr>
            <p:nvPr/>
          </p:nvSpPr>
          <p:spPr bwMode="auto">
            <a:xfrm>
              <a:off x="4320" y="273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107" name="Group 123"/>
          <p:cNvGrpSpPr/>
          <p:nvPr/>
        </p:nvGrpSpPr>
        <p:grpSpPr bwMode="auto">
          <a:xfrm>
            <a:off x="5334000" y="4265613"/>
            <a:ext cx="2819400" cy="1752600"/>
            <a:chOff x="3312" y="2736"/>
            <a:chExt cx="1776" cy="1104"/>
          </a:xfrm>
        </p:grpSpPr>
        <p:grpSp>
          <p:nvGrpSpPr>
            <p:cNvPr id="42108" name="Group 124"/>
            <p:cNvGrpSpPr/>
            <p:nvPr/>
          </p:nvGrpSpPr>
          <p:grpSpPr bwMode="auto">
            <a:xfrm>
              <a:off x="3552" y="3072"/>
              <a:ext cx="1200" cy="624"/>
              <a:chOff x="1296" y="3072"/>
              <a:chExt cx="1200" cy="624"/>
            </a:xfrm>
          </p:grpSpPr>
          <p:sp>
            <p:nvSpPr>
              <p:cNvPr id="42109" name="Line 125"/>
              <p:cNvSpPr>
                <a:spLocks noChangeShapeType="1"/>
              </p:cNvSpPr>
              <p:nvPr/>
            </p:nvSpPr>
            <p:spPr bwMode="auto">
              <a:xfrm>
                <a:off x="1296" y="3696"/>
                <a:ext cx="1200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110" name="Line 126"/>
              <p:cNvSpPr>
                <a:spLocks noChangeShapeType="1"/>
              </p:cNvSpPr>
              <p:nvPr/>
            </p:nvSpPr>
            <p:spPr bwMode="auto">
              <a:xfrm flipH="1">
                <a:off x="1296" y="3120"/>
                <a:ext cx="720" cy="576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2111" name="Line 127"/>
              <p:cNvSpPr>
                <a:spLocks noChangeShapeType="1"/>
              </p:cNvSpPr>
              <p:nvPr/>
            </p:nvSpPr>
            <p:spPr bwMode="auto">
              <a:xfrm>
                <a:off x="2304" y="3072"/>
                <a:ext cx="192" cy="624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42112" name="Arc 128"/>
            <p:cNvSpPr/>
            <p:nvPr/>
          </p:nvSpPr>
          <p:spPr bwMode="auto">
            <a:xfrm flipH="1">
              <a:off x="4616" y="3505"/>
              <a:ext cx="67" cy="180"/>
            </a:xfrm>
            <a:custGeom>
              <a:avLst/>
              <a:gdLst>
                <a:gd name="G0" fmla="+- 9046 0 0"/>
                <a:gd name="G1" fmla="+- 21600 0 0"/>
                <a:gd name="G2" fmla="+- 21600 0 0"/>
                <a:gd name="T0" fmla="*/ 0 w 30646"/>
                <a:gd name="T1" fmla="*/ 1985 h 21600"/>
                <a:gd name="T2" fmla="*/ 30646 w 30646"/>
                <a:gd name="T3" fmla="*/ 21600 h 21600"/>
                <a:gd name="T4" fmla="*/ 9046 w 30646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646" h="21600" fill="none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</a:path>
                <a:path w="30646" h="21600" stroke="0" extrusionOk="0">
                  <a:moveTo>
                    <a:pt x="0" y="1985"/>
                  </a:moveTo>
                  <a:cubicBezTo>
                    <a:pt x="2836" y="677"/>
                    <a:pt x="5922" y="-1"/>
                    <a:pt x="9046" y="0"/>
                  </a:cubicBezTo>
                  <a:cubicBezTo>
                    <a:pt x="20975" y="0"/>
                    <a:pt x="30646" y="9670"/>
                    <a:pt x="30646" y="21600"/>
                  </a:cubicBezTo>
                  <a:lnTo>
                    <a:pt x="9046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13" name="Arc 129"/>
            <p:cNvSpPr/>
            <p:nvPr/>
          </p:nvSpPr>
          <p:spPr bwMode="auto">
            <a:xfrm>
              <a:off x="3759" y="3541"/>
              <a:ext cx="48" cy="14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14" name="Text Box 130"/>
            <p:cNvSpPr txBox="1">
              <a:spLocks noChangeArrowheads="1"/>
            </p:cNvSpPr>
            <p:nvPr/>
          </p:nvSpPr>
          <p:spPr bwMode="auto">
            <a:xfrm>
              <a:off x="3888" y="340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15" name="Text Box 131"/>
            <p:cNvSpPr txBox="1">
              <a:spLocks noChangeArrowheads="1"/>
            </p:cNvSpPr>
            <p:nvPr/>
          </p:nvSpPr>
          <p:spPr bwMode="auto">
            <a:xfrm>
              <a:off x="3312" y="3552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B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16" name="Text Box 132"/>
            <p:cNvSpPr txBox="1">
              <a:spLocks noChangeArrowheads="1"/>
            </p:cNvSpPr>
            <p:nvPr/>
          </p:nvSpPr>
          <p:spPr bwMode="auto">
            <a:xfrm>
              <a:off x="4752" y="3552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17" name="Text Box 133"/>
            <p:cNvSpPr txBox="1">
              <a:spLocks noChangeArrowheads="1"/>
            </p:cNvSpPr>
            <p:nvPr/>
          </p:nvSpPr>
          <p:spPr bwMode="auto">
            <a:xfrm>
              <a:off x="4320" y="273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2119" name="Group 135"/>
          <p:cNvGrpSpPr/>
          <p:nvPr/>
        </p:nvGrpSpPr>
        <p:grpSpPr bwMode="auto">
          <a:xfrm>
            <a:off x="1689100" y="4173538"/>
            <a:ext cx="2943225" cy="2049462"/>
            <a:chOff x="624" y="960"/>
            <a:chExt cx="1854" cy="1291"/>
          </a:xfrm>
        </p:grpSpPr>
        <p:sp>
          <p:nvSpPr>
            <p:cNvPr id="42120" name="Arc 136"/>
            <p:cNvSpPr/>
            <p:nvPr/>
          </p:nvSpPr>
          <p:spPr bwMode="auto">
            <a:xfrm>
              <a:off x="1038" y="1858"/>
              <a:ext cx="96" cy="194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9036"/>
                <a:gd name="T2" fmla="*/ 20280 w 21600"/>
                <a:gd name="T3" fmla="*/ 29036 h 29036"/>
                <a:gd name="T4" fmla="*/ 0 w 21600"/>
                <a:gd name="T5" fmla="*/ 21600 h 29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9036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36"/>
                    <a:pt x="21153" y="26654"/>
                    <a:pt x="20279" y="29035"/>
                  </a:cubicBezTo>
                </a:path>
                <a:path w="21600" h="29036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4136"/>
                    <a:pt x="21153" y="26654"/>
                    <a:pt x="20279" y="29035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21" name="Arc 137"/>
            <p:cNvSpPr/>
            <p:nvPr/>
          </p:nvSpPr>
          <p:spPr bwMode="auto">
            <a:xfrm rot="12966996" flipH="1">
              <a:off x="1742" y="1200"/>
              <a:ext cx="144" cy="22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5292"/>
                <a:gd name="T2" fmla="*/ 21282 w 21600"/>
                <a:gd name="T3" fmla="*/ 25292 h 25292"/>
                <a:gd name="T4" fmla="*/ 0 w 21600"/>
                <a:gd name="T5" fmla="*/ 21600 h 25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5292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37"/>
                    <a:pt x="21493" y="24072"/>
                    <a:pt x="21282" y="25292"/>
                  </a:cubicBezTo>
                </a:path>
                <a:path w="21600" h="25292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837"/>
                    <a:pt x="21493" y="24072"/>
                    <a:pt x="21282" y="2529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122" name="Line 138"/>
            <p:cNvSpPr>
              <a:spLocks noChangeShapeType="1"/>
            </p:cNvSpPr>
            <p:nvPr/>
          </p:nvSpPr>
          <p:spPr bwMode="auto">
            <a:xfrm>
              <a:off x="1776" y="1248"/>
              <a:ext cx="510" cy="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3" name="Line 139"/>
            <p:cNvSpPr>
              <a:spLocks noChangeShapeType="1"/>
            </p:cNvSpPr>
            <p:nvPr/>
          </p:nvSpPr>
          <p:spPr bwMode="auto">
            <a:xfrm flipH="1">
              <a:off x="846" y="1255"/>
              <a:ext cx="960" cy="76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4" name="Line 140"/>
            <p:cNvSpPr>
              <a:spLocks noChangeShapeType="1"/>
            </p:cNvSpPr>
            <p:nvPr/>
          </p:nvSpPr>
          <p:spPr bwMode="auto">
            <a:xfrm>
              <a:off x="846" y="2023"/>
              <a:ext cx="120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125" name="Text Box 141"/>
            <p:cNvSpPr txBox="1">
              <a:spLocks noChangeArrowheads="1"/>
            </p:cNvSpPr>
            <p:nvPr/>
          </p:nvSpPr>
          <p:spPr bwMode="auto">
            <a:xfrm>
              <a:off x="1710" y="960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A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26" name="Text Box 142"/>
            <p:cNvSpPr txBox="1">
              <a:spLocks noChangeArrowheads="1"/>
            </p:cNvSpPr>
            <p:nvPr/>
          </p:nvSpPr>
          <p:spPr bwMode="auto">
            <a:xfrm>
              <a:off x="2238" y="967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E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27" name="Text Box 143"/>
            <p:cNvSpPr txBox="1">
              <a:spLocks noChangeArrowheads="1"/>
            </p:cNvSpPr>
            <p:nvPr/>
          </p:nvSpPr>
          <p:spPr bwMode="auto">
            <a:xfrm>
              <a:off x="624" y="1963"/>
              <a:ext cx="28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B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28" name="Text Box 144"/>
            <p:cNvSpPr txBox="1">
              <a:spLocks noChangeArrowheads="1"/>
            </p:cNvSpPr>
            <p:nvPr/>
          </p:nvSpPr>
          <p:spPr bwMode="auto">
            <a:xfrm>
              <a:off x="2039" y="194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C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42129" name="Text Box 145"/>
            <p:cNvSpPr txBox="1">
              <a:spLocks noChangeArrowheads="1"/>
            </p:cNvSpPr>
            <p:nvPr/>
          </p:nvSpPr>
          <p:spPr bwMode="auto">
            <a:xfrm>
              <a:off x="1171" y="1739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Times New Roman" panose="02020603050405020304" pitchFamily="18" charset="0"/>
                </a:rPr>
                <a:t>1</a:t>
              </a:r>
              <a:endParaRPr kumimoji="1"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42130" name="Rectangle 146"/>
          <p:cNvSpPr>
            <a:spLocks noChangeArrowheads="1"/>
          </p:cNvSpPr>
          <p:nvPr/>
        </p:nvSpPr>
        <p:spPr bwMode="auto">
          <a:xfrm>
            <a:off x="457200" y="0"/>
            <a:ext cx="3246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5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巩固练习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381000" y="1447800"/>
            <a:ext cx="86106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2400" b="1">
                <a:latin typeface="Times New Roman" panose="02020603050405020304" pitchFamily="18" charset="0"/>
              </a:rPr>
              <a:t>4</a:t>
            </a:r>
            <a:r>
              <a:rPr lang="zh-CN" altLang="en-US" sz="2400" b="1">
                <a:latin typeface="Times New Roman" panose="02020603050405020304" pitchFamily="18" charset="0"/>
              </a:rPr>
              <a:t>、如图，直线</a:t>
            </a:r>
            <a:r>
              <a:rPr lang="en-US" altLang="zh-CN" sz="2400" b="1">
                <a:latin typeface="Times New Roman" panose="02020603050405020304" pitchFamily="18" charset="0"/>
              </a:rPr>
              <a:t>DE</a:t>
            </a:r>
            <a:r>
              <a:rPr lang="zh-CN" altLang="en-US" sz="2400" b="1">
                <a:latin typeface="Times New Roman" panose="02020603050405020304" pitchFamily="18" charset="0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</a:rPr>
              <a:t>BC</a:t>
            </a:r>
            <a:r>
              <a:rPr lang="zh-CN" altLang="en-US" sz="2400" b="1">
                <a:latin typeface="Times New Roman" panose="02020603050405020304" pitchFamily="18" charset="0"/>
              </a:rPr>
              <a:t>被直线</a:t>
            </a:r>
            <a:r>
              <a:rPr lang="en-US" altLang="zh-CN" sz="2400" b="1">
                <a:latin typeface="Times New Roman" panose="02020603050405020304" pitchFamily="18" charset="0"/>
              </a:rPr>
              <a:t>AB</a:t>
            </a:r>
            <a:r>
              <a:rPr lang="zh-CN" altLang="en-US" sz="2400" b="1">
                <a:latin typeface="Times New Roman" panose="02020603050405020304" pitchFamily="18" charset="0"/>
              </a:rPr>
              <a:t>所截。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r>
              <a:rPr lang="zh-CN" altLang="en-US" sz="2400" b="1"/>
              <a:t>⑴∠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2</a:t>
            </a:r>
            <a:r>
              <a:rPr lang="zh-CN" altLang="en-US" sz="2400" b="1"/>
              <a:t>， 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3</a:t>
            </a:r>
            <a:r>
              <a:rPr lang="zh-CN" altLang="en-US" sz="2400" b="1"/>
              <a:t>， 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4</a:t>
            </a:r>
            <a:r>
              <a:rPr lang="zh-CN" altLang="en-US" sz="2400" b="1"/>
              <a:t>各是什么角？</a:t>
            </a:r>
            <a:endParaRPr lang="zh-CN" altLang="en-US" sz="2400" b="1"/>
          </a:p>
          <a:p>
            <a:r>
              <a:rPr lang="zh-CN" altLang="en-US" sz="2400" b="1"/>
              <a:t>⑵如果∠</a:t>
            </a:r>
            <a:r>
              <a:rPr lang="en-US" altLang="zh-CN" sz="2400" b="1"/>
              <a:t>1</a:t>
            </a:r>
            <a:r>
              <a:rPr lang="zh-CN" altLang="en-US" sz="2400" b="1"/>
              <a:t>＝∠</a:t>
            </a:r>
            <a:r>
              <a:rPr lang="en-US" altLang="zh-CN" sz="2400" b="1"/>
              <a:t>4</a:t>
            </a:r>
            <a:r>
              <a:rPr lang="zh-CN" altLang="en-US" sz="2400" b="1"/>
              <a:t>，那么∠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2</a:t>
            </a:r>
            <a:r>
              <a:rPr lang="zh-CN" altLang="en-US" sz="2400" b="1"/>
              <a:t>相等吗？∠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3</a:t>
            </a:r>
            <a:r>
              <a:rPr lang="zh-CN" altLang="en-US" sz="2400" b="1"/>
              <a:t>互补吗？为什么？</a:t>
            </a:r>
            <a:endParaRPr lang="zh-CN" altLang="en-US" sz="2400" b="1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609600" y="411163"/>
            <a:ext cx="32464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活动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5 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巩固练习 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4367" name="Group 31"/>
          <p:cNvGrpSpPr/>
          <p:nvPr/>
        </p:nvGrpSpPr>
        <p:grpSpPr bwMode="auto">
          <a:xfrm>
            <a:off x="5410200" y="2803525"/>
            <a:ext cx="3124200" cy="1692275"/>
            <a:chOff x="3120" y="1680"/>
            <a:chExt cx="1968" cy="1066"/>
          </a:xfrm>
        </p:grpSpPr>
        <p:sp>
          <p:nvSpPr>
            <p:cNvPr id="14346" name="Line 10"/>
            <p:cNvSpPr>
              <a:spLocks noChangeShapeType="1"/>
            </p:cNvSpPr>
            <p:nvPr/>
          </p:nvSpPr>
          <p:spPr bwMode="auto">
            <a:xfrm>
              <a:off x="3264" y="2208"/>
              <a:ext cx="16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>
              <a:off x="3504" y="2640"/>
              <a:ext cx="13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8" name="Line 12"/>
            <p:cNvSpPr>
              <a:spLocks noChangeShapeType="1"/>
            </p:cNvSpPr>
            <p:nvPr/>
          </p:nvSpPr>
          <p:spPr bwMode="auto">
            <a:xfrm flipV="1">
              <a:off x="3504" y="1872"/>
              <a:ext cx="912" cy="76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1" name="Freeform 15"/>
            <p:cNvSpPr/>
            <p:nvPr/>
          </p:nvSpPr>
          <p:spPr bwMode="auto">
            <a:xfrm>
              <a:off x="3640" y="2544"/>
              <a:ext cx="56" cy="96"/>
            </a:xfrm>
            <a:custGeom>
              <a:avLst/>
              <a:gdLst>
                <a:gd name="T0" fmla="*/ 0 w 56"/>
                <a:gd name="T1" fmla="*/ 0 h 96"/>
                <a:gd name="T2" fmla="*/ 48 w 56"/>
                <a:gd name="T3" fmla="*/ 48 h 96"/>
                <a:gd name="T4" fmla="*/ 48 w 56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96">
                  <a:moveTo>
                    <a:pt x="0" y="0"/>
                  </a:moveTo>
                  <a:cubicBezTo>
                    <a:pt x="20" y="16"/>
                    <a:pt x="40" y="32"/>
                    <a:pt x="48" y="48"/>
                  </a:cubicBezTo>
                  <a:cubicBezTo>
                    <a:pt x="56" y="64"/>
                    <a:pt x="52" y="80"/>
                    <a:pt x="48" y="96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2" name="Freeform 16"/>
            <p:cNvSpPr/>
            <p:nvPr/>
          </p:nvSpPr>
          <p:spPr bwMode="auto">
            <a:xfrm>
              <a:off x="4128" y="2112"/>
              <a:ext cx="56" cy="96"/>
            </a:xfrm>
            <a:custGeom>
              <a:avLst/>
              <a:gdLst>
                <a:gd name="T0" fmla="*/ 0 w 56"/>
                <a:gd name="T1" fmla="*/ 0 h 96"/>
                <a:gd name="T2" fmla="*/ 48 w 56"/>
                <a:gd name="T3" fmla="*/ 48 h 96"/>
                <a:gd name="T4" fmla="*/ 48 w 56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6" h="96">
                  <a:moveTo>
                    <a:pt x="0" y="0"/>
                  </a:moveTo>
                  <a:cubicBezTo>
                    <a:pt x="20" y="16"/>
                    <a:pt x="40" y="32"/>
                    <a:pt x="48" y="48"/>
                  </a:cubicBezTo>
                  <a:cubicBezTo>
                    <a:pt x="56" y="64"/>
                    <a:pt x="52" y="80"/>
                    <a:pt x="48" y="96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5" name="Freeform 19"/>
            <p:cNvSpPr/>
            <p:nvPr/>
          </p:nvSpPr>
          <p:spPr bwMode="auto">
            <a:xfrm>
              <a:off x="3936" y="2208"/>
              <a:ext cx="1" cy="48"/>
            </a:xfrm>
            <a:custGeom>
              <a:avLst/>
              <a:gdLst>
                <a:gd name="T0" fmla="*/ 0 w 1"/>
                <a:gd name="T1" fmla="*/ 0 h 48"/>
                <a:gd name="T2" fmla="*/ 0 w 1"/>
                <a:gd name="T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48">
                  <a:moveTo>
                    <a:pt x="0" y="0"/>
                  </a:moveTo>
                  <a:cubicBezTo>
                    <a:pt x="0" y="20"/>
                    <a:pt x="0" y="40"/>
                    <a:pt x="0" y="48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7" name="Freeform 21"/>
            <p:cNvSpPr/>
            <p:nvPr/>
          </p:nvSpPr>
          <p:spPr bwMode="auto">
            <a:xfrm>
              <a:off x="3936" y="2208"/>
              <a:ext cx="192" cy="56"/>
            </a:xfrm>
            <a:custGeom>
              <a:avLst/>
              <a:gdLst>
                <a:gd name="T0" fmla="*/ 0 w 144"/>
                <a:gd name="T1" fmla="*/ 48 h 56"/>
                <a:gd name="T2" fmla="*/ 96 w 144"/>
                <a:gd name="T3" fmla="*/ 48 h 56"/>
                <a:gd name="T4" fmla="*/ 144 w 144"/>
                <a:gd name="T5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56">
                  <a:moveTo>
                    <a:pt x="0" y="48"/>
                  </a:moveTo>
                  <a:cubicBezTo>
                    <a:pt x="36" y="52"/>
                    <a:pt x="72" y="56"/>
                    <a:pt x="96" y="48"/>
                  </a:cubicBezTo>
                  <a:cubicBezTo>
                    <a:pt x="120" y="40"/>
                    <a:pt x="132" y="20"/>
                    <a:pt x="144" y="0"/>
                  </a:cubicBezTo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8" name="Text Box 22"/>
            <p:cNvSpPr txBox="1">
              <a:spLocks noChangeArrowheads="1"/>
            </p:cNvSpPr>
            <p:nvPr/>
          </p:nvSpPr>
          <p:spPr bwMode="auto">
            <a:xfrm>
              <a:off x="4144" y="1998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4</a:t>
              </a:r>
              <a:endParaRPr lang="en-US" altLang="zh-CN"/>
            </a:p>
          </p:txBody>
        </p:sp>
        <p:sp>
          <p:nvSpPr>
            <p:cNvPr id="14359" name="Text Box 23"/>
            <p:cNvSpPr txBox="1">
              <a:spLocks noChangeArrowheads="1"/>
            </p:cNvSpPr>
            <p:nvPr/>
          </p:nvSpPr>
          <p:spPr bwMode="auto">
            <a:xfrm>
              <a:off x="3984" y="2208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3</a:t>
              </a:r>
              <a:endParaRPr lang="en-US" altLang="zh-CN"/>
            </a:p>
          </p:txBody>
        </p:sp>
        <p:sp>
          <p:nvSpPr>
            <p:cNvPr id="14360" name="Text Box 24"/>
            <p:cNvSpPr txBox="1">
              <a:spLocks noChangeArrowheads="1"/>
            </p:cNvSpPr>
            <p:nvPr/>
          </p:nvSpPr>
          <p:spPr bwMode="auto">
            <a:xfrm>
              <a:off x="3696" y="2160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2</a:t>
              </a:r>
              <a:endParaRPr lang="en-US" altLang="zh-CN"/>
            </a:p>
          </p:txBody>
        </p:sp>
        <p:sp>
          <p:nvSpPr>
            <p:cNvPr id="14361" name="Text Box 25"/>
            <p:cNvSpPr txBox="1">
              <a:spLocks noChangeArrowheads="1"/>
            </p:cNvSpPr>
            <p:nvPr/>
          </p:nvSpPr>
          <p:spPr bwMode="auto">
            <a:xfrm>
              <a:off x="3648" y="2424"/>
              <a:ext cx="2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1</a:t>
              </a:r>
              <a:endParaRPr lang="en-US" altLang="zh-CN"/>
            </a:p>
          </p:txBody>
        </p:sp>
        <p:sp>
          <p:nvSpPr>
            <p:cNvPr id="14362" name="Text Box 26"/>
            <p:cNvSpPr txBox="1">
              <a:spLocks noChangeArrowheads="1"/>
            </p:cNvSpPr>
            <p:nvPr/>
          </p:nvSpPr>
          <p:spPr bwMode="auto">
            <a:xfrm>
              <a:off x="4848" y="2006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/>
                <a:t>E</a:t>
              </a:r>
              <a:endParaRPr lang="en-US" altLang="zh-CN" sz="2000"/>
            </a:p>
          </p:txBody>
        </p:sp>
        <p:sp>
          <p:nvSpPr>
            <p:cNvPr id="14363" name="Text Box 27"/>
            <p:cNvSpPr txBox="1">
              <a:spLocks noChangeArrowheads="1"/>
            </p:cNvSpPr>
            <p:nvPr/>
          </p:nvSpPr>
          <p:spPr bwMode="auto">
            <a:xfrm>
              <a:off x="3120" y="2006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/>
                <a:t>D</a:t>
              </a:r>
              <a:endParaRPr lang="en-US" altLang="zh-CN" sz="2000"/>
            </a:p>
          </p:txBody>
        </p:sp>
        <p:sp>
          <p:nvSpPr>
            <p:cNvPr id="14364" name="Text Box 28"/>
            <p:cNvSpPr txBox="1">
              <a:spLocks noChangeArrowheads="1"/>
            </p:cNvSpPr>
            <p:nvPr/>
          </p:nvSpPr>
          <p:spPr bwMode="auto">
            <a:xfrm>
              <a:off x="4800" y="2448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/>
                <a:t>C</a:t>
              </a:r>
              <a:endParaRPr lang="en-US" altLang="zh-CN" sz="2000"/>
            </a:p>
          </p:txBody>
        </p:sp>
        <p:sp>
          <p:nvSpPr>
            <p:cNvPr id="14365" name="Text Box 29"/>
            <p:cNvSpPr txBox="1">
              <a:spLocks noChangeArrowheads="1"/>
            </p:cNvSpPr>
            <p:nvPr/>
          </p:nvSpPr>
          <p:spPr bwMode="auto">
            <a:xfrm>
              <a:off x="3312" y="2496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/>
                <a:t>B</a:t>
              </a:r>
              <a:endParaRPr lang="en-US" altLang="zh-CN" sz="2000"/>
            </a:p>
          </p:txBody>
        </p:sp>
        <p:sp>
          <p:nvSpPr>
            <p:cNvPr id="14366" name="Text Box 30"/>
            <p:cNvSpPr txBox="1">
              <a:spLocks noChangeArrowheads="1"/>
            </p:cNvSpPr>
            <p:nvPr/>
          </p:nvSpPr>
          <p:spPr bwMode="auto">
            <a:xfrm>
              <a:off x="4176" y="1680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/>
                <a:t>A</a:t>
              </a:r>
              <a:endParaRPr lang="en-US" altLang="zh-CN" sz="2000"/>
            </a:p>
          </p:txBody>
        </p:sp>
      </p:grpSp>
      <p:sp>
        <p:nvSpPr>
          <p:cNvPr id="14368" name="Text Box 32"/>
          <p:cNvSpPr txBox="1">
            <a:spLocks noChangeArrowheads="1"/>
          </p:cNvSpPr>
          <p:nvPr/>
        </p:nvSpPr>
        <p:spPr bwMode="auto">
          <a:xfrm>
            <a:off x="457200" y="3048000"/>
            <a:ext cx="5943600" cy="3567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解：</a:t>
            </a:r>
            <a:r>
              <a:rPr lang="zh-CN" altLang="en-US" sz="2400"/>
              <a:t> </a:t>
            </a:r>
            <a:r>
              <a:rPr lang="zh-CN" altLang="en-US" sz="2400" b="1"/>
              <a:t>⑴∠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2</a:t>
            </a:r>
            <a:r>
              <a:rPr lang="zh-CN" altLang="en-US" sz="2400" b="1"/>
              <a:t>是内错角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            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3</a:t>
            </a:r>
            <a:r>
              <a:rPr lang="zh-CN" altLang="en-US" sz="2400" b="1"/>
              <a:t>是同旁内角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            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4</a:t>
            </a:r>
            <a:r>
              <a:rPr lang="zh-CN" altLang="en-US" sz="2400"/>
              <a:t>是同位角</a:t>
            </a:r>
            <a:endParaRPr lang="zh-CN" altLang="en-US" sz="2400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/>
              <a:t>⑵∵ </a:t>
            </a:r>
            <a:r>
              <a:rPr lang="zh-CN" altLang="en-US" sz="2400" b="1"/>
              <a:t>∠</a:t>
            </a:r>
            <a:r>
              <a:rPr lang="en-US" altLang="zh-CN" sz="2400" b="1"/>
              <a:t>1</a:t>
            </a:r>
            <a:r>
              <a:rPr lang="zh-CN" altLang="en-US" sz="2400" b="1"/>
              <a:t>＝∠</a:t>
            </a:r>
            <a:r>
              <a:rPr lang="en-US" altLang="zh-CN" sz="2400" b="1"/>
              <a:t>4</a:t>
            </a:r>
            <a:r>
              <a:rPr lang="zh-CN" altLang="en-US" sz="2400" b="1"/>
              <a:t>（已知）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        ∠</a:t>
            </a:r>
            <a:r>
              <a:rPr lang="en-US" altLang="zh-CN" sz="2400" b="1"/>
              <a:t>2</a:t>
            </a:r>
            <a:r>
              <a:rPr lang="zh-CN" altLang="en-US" sz="2400" b="1"/>
              <a:t>＝∠</a:t>
            </a:r>
            <a:r>
              <a:rPr lang="en-US" altLang="zh-CN" sz="2400" b="1"/>
              <a:t>4</a:t>
            </a:r>
            <a:r>
              <a:rPr lang="zh-CN" altLang="en-US" sz="2400" b="1"/>
              <a:t>（对顶角相等）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   ∴∠</a:t>
            </a:r>
            <a:r>
              <a:rPr lang="en-US" altLang="zh-CN" sz="2400" b="1"/>
              <a:t>1</a:t>
            </a:r>
            <a:r>
              <a:rPr lang="zh-CN" altLang="en-US" sz="2400" b="1"/>
              <a:t>＝∠</a:t>
            </a:r>
            <a:r>
              <a:rPr lang="en-US" altLang="zh-CN" sz="2400" b="1"/>
              <a:t>2</a:t>
            </a:r>
            <a:r>
              <a:rPr lang="zh-CN" altLang="en-US" sz="2400" b="1"/>
              <a:t>（等量代换）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/>
              <a:t>   ∵ </a:t>
            </a:r>
            <a:r>
              <a:rPr lang="zh-CN" altLang="en-US" sz="2400" b="1"/>
              <a:t>∠</a:t>
            </a:r>
            <a:r>
              <a:rPr lang="en-US" altLang="zh-CN" sz="2400" b="1"/>
              <a:t>3</a:t>
            </a:r>
            <a:r>
              <a:rPr lang="zh-CN" altLang="en-US" sz="2400" b="1"/>
              <a:t>和∠</a:t>
            </a:r>
            <a:r>
              <a:rPr lang="en-US" altLang="zh-CN" sz="2400" b="1"/>
              <a:t>4</a:t>
            </a:r>
            <a:r>
              <a:rPr lang="zh-CN" altLang="en-US" sz="2400" b="1"/>
              <a:t>互补（邻补角的定义）</a:t>
            </a:r>
            <a:endParaRPr lang="zh-CN" altLang="en-US" sz="24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/>
              <a:t>   ∴∠</a:t>
            </a:r>
            <a:r>
              <a:rPr lang="en-US" altLang="zh-CN" sz="2400" b="1"/>
              <a:t>1</a:t>
            </a:r>
            <a:r>
              <a:rPr lang="zh-CN" altLang="en-US" sz="2400" b="1"/>
              <a:t>和∠</a:t>
            </a:r>
            <a:r>
              <a:rPr lang="en-US" altLang="zh-CN" sz="2400" b="1"/>
              <a:t>3</a:t>
            </a:r>
            <a:r>
              <a:rPr lang="zh-CN" altLang="en-US" sz="2400" b="1"/>
              <a:t>互补（等量代换）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4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4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4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4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4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4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4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4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43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4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4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43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43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43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43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43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43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436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43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43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436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524000" y="533400"/>
            <a:ext cx="3511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课堂</a:t>
            </a:r>
            <a:r>
              <a:rPr lang="zh-CN" altLang="en-US" sz="3200" b="1" dirty="0" smtClean="0">
                <a:latin typeface="黑体" panose="02010609060101010101" pitchFamily="2" charset="-122"/>
                <a:ea typeface="黑体" panose="02010609060101010101" pitchFamily="2" charset="-122"/>
              </a:rPr>
              <a:t>小结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066800" y="1270000"/>
            <a:ext cx="464820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三线八角特征小结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 (1)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同位角是 </a:t>
            </a:r>
            <a:r>
              <a:rPr kumimoji="1" lang="en-US" altLang="zh-CN" sz="3200" b="1" i="1">
                <a:latin typeface="Times New Roman" panose="02020603050405020304" pitchFamily="18" charset="0"/>
              </a:rPr>
              <a:t>F</a:t>
            </a:r>
            <a:r>
              <a:rPr kumimoji="1" lang="en-US" altLang="zh-CN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形状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(2)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内错角是 </a:t>
            </a:r>
            <a:r>
              <a:rPr kumimoji="1" lang="en-US" altLang="zh-CN" sz="3200" b="1" i="1">
                <a:latin typeface="Times New Roman" panose="02020603050405020304" pitchFamily="18" charset="0"/>
              </a:rPr>
              <a:t>Z</a:t>
            </a:r>
            <a:r>
              <a:rPr kumimoji="1" lang="en-US" altLang="zh-CN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形状</a:t>
            </a:r>
            <a:endParaRPr lang="zh-CN" altLang="en-US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(3)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同旁内角是 </a:t>
            </a:r>
            <a:r>
              <a:rPr kumimoji="1" lang="en-US" altLang="zh-CN" sz="3200" b="1" i="1">
                <a:latin typeface="Times New Roman" panose="02020603050405020304" pitchFamily="18" charset="0"/>
              </a:rPr>
              <a:t>C</a:t>
            </a:r>
            <a:r>
              <a:rPr kumimoji="1" lang="en-US" altLang="zh-CN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形状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1272</Words>
  <Application>WPS 演示</Application>
  <PresentationFormat>全屏显示(4:3)</PresentationFormat>
  <Paragraphs>478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14</vt:i4>
      </vt:variant>
    </vt:vector>
  </HeadingPairs>
  <TitlesOfParts>
    <vt:vector size="34" baseType="lpstr">
      <vt:lpstr>Arial</vt:lpstr>
      <vt:lpstr>宋体</vt:lpstr>
      <vt:lpstr>Wingdings</vt:lpstr>
      <vt:lpstr>Times New Roman</vt:lpstr>
      <vt:lpstr>隶书</vt:lpstr>
      <vt:lpstr>华文中宋</vt:lpstr>
      <vt:lpstr>Comic Sans MS</vt:lpstr>
      <vt:lpstr>黑体</vt:lpstr>
      <vt:lpstr>楷体_GB2312</vt:lpstr>
      <vt:lpstr>新宋体</vt:lpstr>
      <vt:lpstr>华文行楷</vt:lpstr>
      <vt:lpstr>微软雅黑</vt:lpstr>
      <vt:lpstr>Arial Unicode MS</vt:lpstr>
      <vt:lpstr>Calibri</vt:lpstr>
      <vt:lpstr>默认设计模板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活动4:辨一辨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车车～</cp:lastModifiedBy>
  <cp:revision>120</cp:revision>
  <cp:lastPrinted>2113-01-01T00:00:00Z</cp:lastPrinted>
  <dcterms:created xsi:type="dcterms:W3CDTF">2113-01-01T00:00:00Z</dcterms:created>
  <dcterms:modified xsi:type="dcterms:W3CDTF">2022-06-27T06:33:25Z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2052-11.1.0.10314</vt:lpwstr>
  </property>
</Properties>
</file>