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86" d="100"/>
          <a:sy n="86" d="100"/>
        </p:scale>
        <p:origin x="-78" y="-96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gs" Target="tags/tag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7">
            <a:hlinkClick r:id="rId2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7">
            <a:hlinkClick r:id="rId2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4252426" cy="607079"/>
            <a:chOff x="465063" y="180485"/>
            <a:chExt cx="4252426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3707688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全等三角形的常见模型</a:t>
              </a:r>
              <a:endParaRPr lang="zh-CN" altLang="en-US" sz="24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.emf"/><Relationship Id="rId1" Type="http://schemas.openxmlformats.org/officeDocument/2006/relationships/package" Target="../embeddings/Document1.docx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4.emf"/><Relationship Id="rId3" Type="http://schemas.openxmlformats.org/officeDocument/2006/relationships/package" Target="../embeddings/Document3.docx"/><Relationship Id="rId2" Type="http://schemas.openxmlformats.org/officeDocument/2006/relationships/image" Target="../media/image3.emf"/><Relationship Id="rId1" Type="http://schemas.openxmlformats.org/officeDocument/2006/relationships/package" Target="../embeddings/Document2.docx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emf"/><Relationship Id="rId1" Type="http://schemas.openxmlformats.org/officeDocument/2006/relationships/package" Target="../embeddings/Document4.docx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emf"/><Relationship Id="rId1" Type="http://schemas.openxmlformats.org/officeDocument/2006/relationships/package" Target="../embeddings/Document5.docx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8.emf"/><Relationship Id="rId3" Type="http://schemas.openxmlformats.org/officeDocument/2006/relationships/package" Target="../embeddings/Document7.docx"/><Relationship Id="rId2" Type="http://schemas.openxmlformats.org/officeDocument/2006/relationships/image" Target="../media/image7.emf"/><Relationship Id="rId1" Type="http://schemas.openxmlformats.org/officeDocument/2006/relationships/package" Target="../embeddings/Document6.docx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emf"/><Relationship Id="rId1" Type="http://schemas.openxmlformats.org/officeDocument/2006/relationships/package" Target="../embeddings/Document8.docx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3.emf"/><Relationship Id="rId3" Type="http://schemas.openxmlformats.org/officeDocument/2006/relationships/package" Target="../embeddings/Document10.docx"/><Relationship Id="rId2" Type="http://schemas.openxmlformats.org/officeDocument/2006/relationships/image" Target="../media/image12.emf"/><Relationship Id="rId1" Type="http://schemas.openxmlformats.org/officeDocument/2006/relationships/package" Target="../embeddings/Document9.docx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5.jpeg"/><Relationship Id="rId2" Type="http://schemas.openxmlformats.org/officeDocument/2006/relationships/image" Target="../media/image14.emf"/><Relationship Id="rId1" Type="http://schemas.openxmlformats.org/officeDocument/2006/relationships/package" Target="../embeddings/Document11.docx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emf"/><Relationship Id="rId1" Type="http://schemas.openxmlformats.org/officeDocument/2006/relationships/package" Target="../embeddings/Document12.doc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emf"/><Relationship Id="rId1" Type="http://schemas.openxmlformats.org/officeDocument/2006/relationships/package" Target="../embeddings/Document13.docx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emf"/><Relationship Id="rId1" Type="http://schemas.openxmlformats.org/officeDocument/2006/relationships/package" Target="../embeddings/Document14.docx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0.emf"/><Relationship Id="rId1" Type="http://schemas.openxmlformats.org/officeDocument/2006/relationships/package" Target="../embeddings/Document15.docx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2.emf"/><Relationship Id="rId3" Type="http://schemas.openxmlformats.org/officeDocument/2006/relationships/package" Target="../embeddings/Document17.docx"/><Relationship Id="rId2" Type="http://schemas.openxmlformats.org/officeDocument/2006/relationships/image" Target="../media/image21.emf"/><Relationship Id="rId1" Type="http://schemas.openxmlformats.org/officeDocument/2006/relationships/package" Target="../embeddings/Document16.docx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emf"/><Relationship Id="rId1" Type="http://schemas.openxmlformats.org/officeDocument/2006/relationships/package" Target="../embeddings/Document18.docx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4.emf"/><Relationship Id="rId1" Type="http://schemas.openxmlformats.org/officeDocument/2006/relationships/package" Target="../embeddings/Document19.docx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5.emf"/><Relationship Id="rId1" Type="http://schemas.openxmlformats.org/officeDocument/2006/relationships/package" Target="../embeddings/Document20.docx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7.emf"/><Relationship Id="rId1" Type="http://schemas.openxmlformats.org/officeDocument/2006/relationships/package" Target="../embeddings/Document21.docx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全等三角形的常见模型</a:t>
            </a:r>
            <a:endParaRPr lang="zh-CN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3471" y="1180045"/>
            <a:ext cx="11705058" cy="4497910"/>
            <a:chOff x="243471" y="622859"/>
            <a:chExt cx="11705058" cy="4497910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679450" y="622859"/>
              <a:ext cx="3275256" cy="6728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模型一</a:t>
              </a:r>
              <a:r>
                <a:rPr lang="zh-CN" altLang="zh-CN" b="1">
                  <a:solidFill>
                    <a:srgbClr val="FF00FF"/>
                  </a:solidFill>
                  <a:latin typeface="Calibri" panose="020F0502020204030204" pitchFamily="34" charset="0"/>
                  <a:ea typeface="Arial" panose="020B06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平移模型</a:t>
              </a:r>
              <a:r>
                <a:rPr lang="en-US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 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3" name="对象 2"/>
            <p:cNvGraphicFramePr>
              <a:graphicFrameLocks noChangeAspect="1"/>
            </p:cNvGraphicFramePr>
            <p:nvPr/>
          </p:nvGraphicFramePr>
          <p:xfrm>
            <a:off x="243471" y="1295736"/>
            <a:ext cx="11705058" cy="16859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Document" r:id="rId1" imgW="3839210" imgH="554990" progId="Word.Document.12">
                    <p:embed/>
                  </p:oleObj>
                </mc:Choice>
                <mc:Fallback>
                  <p:oleObj name="Document" r:id="rId1" imgW="3839210" imgH="55499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43471" y="1295736"/>
                          <a:ext cx="11705058" cy="168591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" name="矩形 3"/>
            <p:cNvSpPr>
              <a:spLocks noChangeAspect="1"/>
            </p:cNvSpPr>
            <p:nvPr/>
          </p:nvSpPr>
          <p:spPr>
            <a:xfrm>
              <a:off x="679450" y="3167542"/>
              <a:ext cx="10833100" cy="19532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典例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zh-CN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　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如图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F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在同一条直线上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AD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CF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endPara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∥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DE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BC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∥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EF.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求证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: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△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ABC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≌△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DEF.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BAC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EDF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(ASA)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【如何思考】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能作为判定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DEF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的条件吗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若不能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怎么转化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如何转化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使其能作为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DEF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的条件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1228390"/>
          <a:ext cx="11705058" cy="637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1228390"/>
                        <a:ext cx="11705058" cy="63785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186624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平移模型的本质是两个全等的三角形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其中一个可以通过另一个平移得到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所以这种模型往往与平行相联系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常见的平移模型的图形有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43471" y="4152237"/>
          <a:ext cx="11705058" cy="1026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3" imgW="3839210" imgH="338455" progId="Word.Document.12">
                  <p:embed/>
                </p:oleObj>
              </mc:Choice>
              <mc:Fallback>
                <p:oleObj name="Document" r:id="rId3" imgW="3839210" imgH="3384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471" y="4152237"/>
                        <a:ext cx="11705058" cy="102606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3471" y="1342387"/>
            <a:ext cx="11705058" cy="3819390"/>
            <a:chOff x="243471" y="922662"/>
            <a:chExt cx="11705058" cy="3819390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679450" y="922662"/>
              <a:ext cx="3275256" cy="6728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模型二</a:t>
              </a:r>
              <a:r>
                <a:rPr lang="zh-CN" altLang="zh-CN" b="1">
                  <a:solidFill>
                    <a:srgbClr val="FF00FF"/>
                  </a:solidFill>
                  <a:latin typeface="Calibri" panose="020F0502020204030204" pitchFamily="34" charset="0"/>
                  <a:ea typeface="Arial" panose="020B06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zh-CN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对称模型</a:t>
              </a:r>
              <a:r>
                <a:rPr lang="en-US" altLang="zh-CN" b="1">
                  <a:solidFill>
                    <a:srgbClr val="FF00FF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 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3" name="对象 2"/>
            <p:cNvGraphicFramePr>
              <a:graphicFrameLocks noChangeAspect="1"/>
            </p:cNvGraphicFramePr>
            <p:nvPr/>
          </p:nvGraphicFramePr>
          <p:xfrm>
            <a:off x="243471" y="1008855"/>
            <a:ext cx="11705058" cy="22368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Document" r:id="rId1" imgW="3839210" imgH="734695" progId="Word.Document.12">
                    <p:embed/>
                  </p:oleObj>
                </mc:Choice>
                <mc:Fallback>
                  <p:oleObj name="Document" r:id="rId1" imgW="3839210" imgH="73469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43471" y="1008855"/>
                          <a:ext cx="11705058" cy="223689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" name="矩形 3"/>
            <p:cNvSpPr>
              <a:spLocks noChangeAspect="1"/>
            </p:cNvSpPr>
            <p:nvPr/>
          </p:nvSpPr>
          <p:spPr>
            <a:xfrm>
              <a:off x="679450" y="3429000"/>
              <a:ext cx="10833100" cy="13130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b="1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典例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  <a:r>
                <a:rPr lang="zh-CN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　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(2020·</a:t>
              </a:r>
              <a:r>
                <a:rPr lang="zh-CN" altLang="zh-CN" b="1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湖南怀化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如图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在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△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ABC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和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△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ADC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中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AB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AD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endPara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BC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DC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∠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=130</a:t>
              </a:r>
              <a:r>
                <a:rPr lang="en-US" altLang="zh-CN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°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则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∠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zh-CN" altLang="zh-CN" b="1" i="1" u="sng">
                  <a:solidFill>
                    <a:srgbClr val="FF00FF"/>
                  </a:solidFill>
                  <a:uFill>
                    <a:solidFill>
                      <a:srgbClr val="000000"/>
                    </a:solidFill>
                  </a:uFill>
                  <a:ea typeface="宋体" panose="02010600030101010101" pitchFamily="2" charset="-122"/>
                  <a:cs typeface="Times New Roman" panose="02020603050405020304" pitchFamily="18" charset="0"/>
                </a:rPr>
                <a:t>　　　　</a:t>
              </a:r>
              <a:r>
                <a:rPr lang="en-US" altLang="zh-CN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°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en-US" altLang="zh-CN" b="1" i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 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226096"/>
          <a:ext cx="10833100" cy="27868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1" imgW="3839210" imgH="990600" progId="Word.Document.12">
                  <p:embed/>
                </p:oleObj>
              </mc:Choice>
              <mc:Fallback>
                <p:oleObj name="Document" r:id="rId1" imgW="3839210" imgH="990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226096"/>
                        <a:ext cx="10833100" cy="278680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958567"/>
          <a:ext cx="11705058" cy="637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958567"/>
                        <a:ext cx="11705058" cy="63785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1703800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对称模型的本质是两个全等的三角形能关于某条直线对称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常见的对称模型的图形有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43471" y="3188093"/>
          <a:ext cx="11705058" cy="2014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Document" r:id="rId3" imgW="3839210" imgH="661670" progId="Word.Document.12">
                  <p:embed/>
                </p:oleObj>
              </mc:Choice>
              <mc:Fallback>
                <p:oleObj name="Document" r:id="rId3" imgW="3839210" imgH="6616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471" y="3188093"/>
                        <a:ext cx="11705058" cy="201474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835598"/>
            <a:ext cx="10833100" cy="25934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模型三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旋转模型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不共顶点的旋转模型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在一条直线上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309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4772761" y="3887606"/>
            <a:ext cx="2646478" cy="230456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559928"/>
          <a:ext cx="10833100" cy="41191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1" imgW="3839210" imgH="1461770" progId="Word.Document.12">
                  <p:embed/>
                </p:oleObj>
              </mc:Choice>
              <mc:Fallback>
                <p:oleObj name="Document" r:id="rId1" imgW="3839210" imgH="14617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559928"/>
                        <a:ext cx="10833100" cy="411914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978978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类型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共顶点的旋转模型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手拉手模型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在四边形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=5,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求四边形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的面积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311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4920448" y="3429000"/>
            <a:ext cx="3189230" cy="22908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080953" y="4402256"/>
          <a:ext cx="11705058" cy="2455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Document" r:id="rId1" imgW="3839210" imgH="806450" progId="Word.Document.12">
                  <p:embed/>
                </p:oleObj>
              </mc:Choice>
              <mc:Fallback>
                <p:oleObj name="Document" r:id="rId1" imgW="3839210" imgH="8064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80953" y="4402256"/>
                        <a:ext cx="11705058" cy="245574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832491"/>
          <a:ext cx="10833100" cy="41649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Document" r:id="rId3" imgW="3839210" imgH="1477010" progId="Word.Document.12">
                  <p:embed/>
                </p:oleObj>
              </mc:Choice>
              <mc:Fallback>
                <p:oleObj name="Document" r:id="rId3" imgW="3839210" imgH="14770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832491"/>
                        <a:ext cx="10833100" cy="416494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【如何思考】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将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ACD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绕点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逆时针旋转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得到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在同一条直线上吗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此时四边形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的面积能如何转化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808665"/>
          <a:ext cx="11705058" cy="637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808665"/>
                        <a:ext cx="11705058" cy="63785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1446521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无论哪种类型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图中两个全等三角形满足其中一个可以通过另一个旋转得到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其常见图形有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31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3790059" y="3087052"/>
            <a:ext cx="5353941" cy="260795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49410"/>
            <a:ext cx="10833100" cy="663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半角模型也是旋转模型的特殊情况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  <a:endParaRPr lang="zh-CN" altLang="en-US"/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171864" y="1460242"/>
          <a:ext cx="9848273" cy="5697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Document" r:id="rId1" imgW="3896995" imgH="2255520" progId="Word.Document.12">
                  <p:embed/>
                </p:oleObj>
              </mc:Choice>
              <mc:Fallback>
                <p:oleObj name="Document" r:id="rId1" imgW="3896995" imgH="22555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71864" y="1460242"/>
                        <a:ext cx="9848273" cy="56976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89401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试说明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316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4272993" y="2821539"/>
            <a:ext cx="3087178" cy="209507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758655"/>
          <a:ext cx="11705058" cy="2236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1" imgW="3839210" imgH="734695" progId="Word.Document.12">
                  <p:embed/>
                </p:oleObj>
              </mc:Choice>
              <mc:Fallback>
                <p:oleObj name="Document" r:id="rId1" imgW="3839210" imgH="73469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758655"/>
                        <a:ext cx="11705058" cy="223689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2761915"/>
            <a:ext cx="10833100" cy="38737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如图所示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过点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作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使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CAB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FAC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CAF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CBE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(SAS),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000050"/>
            <a:ext cx="10833100" cy="32389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(SAS),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 baseline="3000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5412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模型四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一线三等角模型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l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垂足分别是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=3,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3041850"/>
          <a:ext cx="11705058" cy="3666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Document" r:id="rId1" imgW="3839210" imgH="1203960" progId="Word.Document.12">
                  <p:embed/>
                </p:oleObj>
              </mc:Choice>
              <mc:Fallback>
                <p:oleObj name="Document" r:id="rId1" imgW="3839210" imgH="12039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3041850"/>
                        <a:ext cx="11705058" cy="36665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226082"/>
          <a:ext cx="10833100" cy="4786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Document" r:id="rId1" imgW="3839210" imgH="1697990" progId="Word.Document.12">
                  <p:embed/>
                </p:oleObj>
              </mc:Choice>
              <mc:Fallback>
                <p:oleObj name="Document" r:id="rId1" imgW="3839210" imgH="16979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226082"/>
                        <a:ext cx="10833100" cy="478683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962974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"/>
                <a:tab pos="2538095" algn="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【如何思考】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由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能得出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EBC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DCA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有什么关系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线段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之间有什么数量关系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1093478"/>
          <a:ext cx="11705058" cy="637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1093478"/>
                        <a:ext cx="11705058" cy="63785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1731334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l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一线三等角模型是以一条直线构造三个相等的角构造全等三角形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常见图形为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43471" y="3083653"/>
          <a:ext cx="11705058" cy="3774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Document" r:id="rId3" imgW="3839210" imgH="1238885" progId="Word.Document.12">
                  <p:embed/>
                </p:oleObj>
              </mc:Choice>
              <mc:Fallback>
                <p:oleObj name="Document" r:id="rId3" imgW="3839210" imgH="12388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471" y="3083653"/>
                        <a:ext cx="11705058" cy="377434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679450" y="2373090"/>
            <a:ext cx="10833100" cy="45192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"/>
                <a:tab pos="2538095" algn="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选择其中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l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条件作为题设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余下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个条件作为结论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所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有命题中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真命题的个数为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"/>
                <a:tab pos="2538095" algn="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A.3	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"/>
                <a:tab pos="2538095" algn="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B.4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C.5	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l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D.6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679450" y="604225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提分训练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l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分别为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上的点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相交于点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现有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个条件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A_d4b6184c-f809-466e-8b01-dfcc9078dd31"/>
          <p:cNvSpPr/>
          <p:nvPr/>
        </p:nvSpPr>
        <p:spPr>
          <a:xfrm>
            <a:off x="5495290" y="3686778"/>
            <a:ext cx="1109663" cy="52620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125923" y="2263475"/>
          <a:ext cx="11705058" cy="3774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Document" r:id="rId1" imgW="3839210" imgH="1238885" progId="Word.Document.12">
                  <p:embed/>
                </p:oleObj>
              </mc:Choice>
              <mc:Fallback>
                <p:oleObj name="Document" r:id="rId1" imgW="3839210" imgH="12388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25923" y="2263475"/>
                        <a:ext cx="11705058" cy="377434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900" y="1592627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【解析】</a:t>
            </a:r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674556" y="2454643"/>
          <a:ext cx="10628030" cy="1901952"/>
        </p:xfrm>
        <a:graphic>
          <a:graphicData uri="http://schemas.openxmlformats.org/drawingml/2006/table">
            <a:tbl>
              <a:tblPr firstRow="1" firstCol="1" bandRow="1"/>
              <a:tblGrid>
                <a:gridCol w="1518290"/>
                <a:gridCol w="1518290"/>
                <a:gridCol w="1518290"/>
                <a:gridCol w="1518290"/>
                <a:gridCol w="1518290"/>
                <a:gridCol w="1518290"/>
                <a:gridCol w="1518290"/>
              </a:tblGrid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"/>
                          <a:tab pos="2538095" algn="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条件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"/>
                          <a:tab pos="2538095" algn="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①②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l"/>
                          <a:tab pos="2538095" algn="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①③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l"/>
                          <a:tab pos="2538095" algn="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①④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"/>
                          <a:tab pos="2538095" algn="l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②③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"/>
                          <a:tab pos="2538095" algn="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②④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"/>
                          <a:tab pos="2538095" algn="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③④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l"/>
                          <a:tab pos="2538095" algn="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结论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"/>
                          <a:tab pos="2538095" algn="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③④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"/>
                          <a:tab pos="2538095" algn="l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②④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l"/>
                          <a:tab pos="2538095" algn="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②③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l"/>
                          <a:tab pos="2538095" algn="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①④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"/>
                          <a:tab pos="2538095" algn="l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①③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"/>
                          <a:tab pos="1850390" algn=""/>
                          <a:tab pos="2538095" algn="l"/>
                          <a:tab pos="3221990" algn="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①②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真假性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真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真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假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真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真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ct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FF00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真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3471" y="624508"/>
            <a:ext cx="11705058" cy="4534118"/>
            <a:chOff x="243471" y="624508"/>
            <a:chExt cx="11705058" cy="4534118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679450" y="624508"/>
              <a:ext cx="10833100" cy="13130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如图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点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四点共线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且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AC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BD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∠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∠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∠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ADE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zh-CN" altLang="zh-CN" b="1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∠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BCF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求证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: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DE</a:t>
              </a:r>
              <a:r>
                <a:rPr lang="en-US" altLang="zh-CN" b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en-US" altLang="zh-CN" b="1" i="1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CF.</a:t>
              </a:r>
              <a:endParaRPr lang="zh-CN" altLang="zh-CN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3" name="对象 2"/>
            <p:cNvGraphicFramePr>
              <a:graphicFrameLocks noChangeAspect="1"/>
            </p:cNvGraphicFramePr>
            <p:nvPr/>
          </p:nvGraphicFramePr>
          <p:xfrm>
            <a:off x="243471" y="2702882"/>
            <a:ext cx="11705058" cy="24557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" name="Document" r:id="rId1" imgW="3839210" imgH="806450" progId="Word.Document.12">
                    <p:embed/>
                  </p:oleObj>
                </mc:Choice>
                <mc:Fallback>
                  <p:oleObj name="Document" r:id="rId1" imgW="3839210" imgH="80645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43471" y="2702882"/>
                          <a:ext cx="11705058" cy="245574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226096"/>
          <a:ext cx="10833100" cy="27868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Document" r:id="rId1" imgW="3839210" imgH="989330" progId="Word.Document.12">
                  <p:embed/>
                </p:oleObj>
              </mc:Choice>
              <mc:Fallback>
                <p:oleObj name="Document" r:id="rId1" imgW="3839210" imgH="9893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226096"/>
                        <a:ext cx="10833100" cy="278680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948998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b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=3,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CAE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=45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324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4201149" y="2586824"/>
            <a:ext cx="3338903" cy="333890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598370"/>
          <a:ext cx="10833100" cy="6259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Document" r:id="rId1" imgW="3839210" imgH="2218690" progId="Word.Document.12">
                  <p:embed/>
                </p:oleObj>
              </mc:Choice>
              <mc:Fallback>
                <p:oleObj name="Document" r:id="rId1" imgW="3839210" imgH="22186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598370"/>
                        <a:ext cx="10833100" cy="62596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889037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在正方形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上任意一点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作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探究线段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三者之间的数量关系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并说明理由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325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4630310" y="2842264"/>
            <a:ext cx="2931379" cy="338083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19699"/>
            <a:ext cx="10833100" cy="54378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EF.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理由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四边形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是正方形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DAB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sz="30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于点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于点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AED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AFB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sz="30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DAE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sz="30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DAE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BAF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sz="3000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BAF.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ABF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DAE</a:t>
            </a:r>
            <a:r>
              <a:rPr lang="zh-CN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BAF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en-US" altLang="zh-CN" sz="3000" b="1">
              <a:solidFill>
                <a:srgbClr val="FF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AFB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AED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ABF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DAE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(AAS),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AE.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3000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BF</a:t>
            </a:r>
            <a:r>
              <a:rPr lang="en-US" altLang="zh-CN" sz="3000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3000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EF.</a:t>
            </a:r>
            <a:endParaRPr lang="zh-CN" altLang="zh-CN" sz="30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1721</Words>
  <Application>WPS 演示</Application>
  <PresentationFormat/>
  <Paragraphs>131</Paragraphs>
  <Slides>30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21</vt:i4>
      </vt:variant>
      <vt:variant>
        <vt:lpstr>幻灯片标题</vt:lpstr>
      </vt:variant>
      <vt:variant>
        <vt:i4>30</vt:i4>
      </vt:variant>
    </vt:vector>
  </HeadingPairs>
  <TitlesOfParts>
    <vt:vector size="64" baseType="lpstr">
      <vt:lpstr>Arial</vt:lpstr>
      <vt:lpstr>宋体</vt:lpstr>
      <vt:lpstr>Wingdings</vt:lpstr>
      <vt:lpstr>Times New Roman</vt:lpstr>
      <vt:lpstr>黑体</vt:lpstr>
      <vt:lpstr>微软雅黑</vt:lpstr>
      <vt:lpstr>Calibri</vt:lpstr>
      <vt:lpstr>仿宋</vt:lpstr>
      <vt:lpstr>楷体</vt:lpstr>
      <vt:lpstr>Arial Unicode MS</vt:lpstr>
      <vt:lpstr>Segoe UI Symbol</vt:lpstr>
      <vt:lpstr>Cambria</vt:lpstr>
      <vt:lpstr>相邻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全等三角形的常见模型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2020-12-18T18:22:00Z</cp:lastPrinted>
  <dcterms:created xsi:type="dcterms:W3CDTF">2020-12-18T18:22:00Z</dcterms:created>
  <dcterms:modified xsi:type="dcterms:W3CDTF">2021-03-10T06:31:51Z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