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</p:sldIdLst>
  <p:sldSz cx="12192000" cy="6858000"/>
  <p:notesSz cx="12192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691" y="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42937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172017" y="2774315"/>
            <a:ext cx="7847965" cy="848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31657" y="3888104"/>
            <a:ext cx="8528685" cy="6972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Microsoft JhengHei"/>
                <a:cs typeface="Microsoft JhengHe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0033CC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82228" y="4268723"/>
            <a:ext cx="1891283" cy="258927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0033CC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4/13/2022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0033CC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4/13/2022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4/13/2022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28184" y="789622"/>
            <a:ext cx="3135630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0033CC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73492" y="1833245"/>
            <a:ext cx="4921250" cy="17805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9421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5250" y="4805614"/>
            <a:ext cx="12046749" cy="205238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848417" y="753427"/>
            <a:ext cx="4206875" cy="25622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594485" algn="l"/>
                <a:tab pos="3176905" algn="l"/>
              </a:tabLst>
            </a:pPr>
            <a:r>
              <a:rPr sz="8000" b="1" spc="5" dirty="0">
                <a:solidFill>
                  <a:srgbClr val="0033CC"/>
                </a:solidFill>
                <a:latin typeface="Microsoft YaHei UI"/>
                <a:cs typeface="Microsoft YaHei UI"/>
              </a:rPr>
              <a:t>爱	莲	说</a:t>
            </a:r>
            <a:endParaRPr sz="8000">
              <a:latin typeface="Microsoft YaHei UI"/>
              <a:cs typeface="Microsoft YaHei UI"/>
            </a:endParaRPr>
          </a:p>
          <a:p>
            <a:pPr marL="137795" algn="ctr">
              <a:lnSpc>
                <a:spcPct val="100000"/>
              </a:lnSpc>
              <a:spcBef>
                <a:spcPts val="5570"/>
              </a:spcBef>
            </a:pPr>
            <a:r>
              <a:rPr sz="4000" b="1" spc="5" dirty="0">
                <a:solidFill>
                  <a:srgbClr val="0033CC"/>
                </a:solidFill>
                <a:latin typeface="Microsoft YaHei UI"/>
                <a:cs typeface="Microsoft YaHei UI"/>
              </a:rPr>
              <a:t>周敦</a:t>
            </a:r>
            <a:r>
              <a:rPr sz="4000" b="1" spc="-5" dirty="0">
                <a:solidFill>
                  <a:srgbClr val="0033CC"/>
                </a:solidFill>
                <a:latin typeface="Microsoft YaHei UI"/>
                <a:cs typeface="Microsoft YaHei UI"/>
              </a:rPr>
              <a:t>颐</a:t>
            </a:r>
            <a:endParaRPr sz="400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44695" y="742632"/>
            <a:ext cx="206438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20" dirty="0"/>
              <a:t>学习目</a:t>
            </a:r>
            <a:r>
              <a:rPr sz="4000" spc="-5" dirty="0"/>
              <a:t>标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950276" y="1916430"/>
            <a:ext cx="10708323" cy="19447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2425" indent="-340360">
              <a:lnSpc>
                <a:spcPct val="100000"/>
              </a:lnSpc>
              <a:spcBef>
                <a:spcPts val="105"/>
              </a:spcBef>
              <a:buSzPct val="96875"/>
              <a:buFont typeface="Arial"/>
              <a:buAutoNum type="arabicPeriod"/>
              <a:tabLst>
                <a:tab pos="353060" algn="l"/>
              </a:tabLst>
            </a:pPr>
            <a:r>
              <a:rPr sz="3200" b="1" spc="15" dirty="0">
                <a:latin typeface="SimSun"/>
                <a:cs typeface="SimSun"/>
              </a:rPr>
              <a:t>掌握</a:t>
            </a:r>
            <a:r>
              <a:rPr sz="3200" b="1" spc="-5" dirty="0">
                <a:latin typeface="Arial"/>
                <a:cs typeface="Arial"/>
              </a:rPr>
              <a:t>“</a:t>
            </a:r>
            <a:r>
              <a:rPr sz="3200" b="1" spc="15" dirty="0">
                <a:latin typeface="SimSun"/>
                <a:cs typeface="SimSun"/>
              </a:rPr>
              <a:t>说</a:t>
            </a:r>
            <a:r>
              <a:rPr sz="3200" b="1" spc="-5" dirty="0">
                <a:latin typeface="Arial"/>
                <a:cs typeface="Arial"/>
              </a:rPr>
              <a:t>”</a:t>
            </a:r>
            <a:r>
              <a:rPr sz="3200" b="1" spc="15" dirty="0">
                <a:latin typeface="SimSun"/>
                <a:cs typeface="SimSun"/>
              </a:rPr>
              <a:t>的文体特点，积累文言词句，朗读并背诵全文</a:t>
            </a:r>
            <a:r>
              <a:rPr sz="3200" b="1" spc="5" dirty="0">
                <a:latin typeface="SimSun"/>
                <a:cs typeface="SimSun"/>
              </a:rPr>
              <a:t>。</a:t>
            </a:r>
            <a:endParaRPr sz="3200" b="1" dirty="0">
              <a:latin typeface="SimSun"/>
              <a:cs typeface="SimSun"/>
            </a:endParaRPr>
          </a:p>
          <a:p>
            <a:pPr marL="12065">
              <a:lnSpc>
                <a:spcPct val="100000"/>
              </a:lnSpc>
              <a:buSzPct val="96875"/>
              <a:tabLst>
                <a:tab pos="353060" algn="l"/>
              </a:tabLst>
            </a:pPr>
            <a:endParaRPr sz="3200" b="1" dirty="0">
              <a:latin typeface="SimSun"/>
              <a:cs typeface="SimSun"/>
            </a:endParaRPr>
          </a:p>
          <a:p>
            <a:pPr marL="12065">
              <a:lnSpc>
                <a:spcPct val="100000"/>
              </a:lnSpc>
              <a:buSzPct val="96875"/>
              <a:tabLst>
                <a:tab pos="353060" algn="l"/>
              </a:tabLst>
            </a:pPr>
            <a:endParaRPr lang="en-US" altLang="zh-CN" sz="2950" b="1" dirty="0">
              <a:latin typeface="SimSun"/>
              <a:cs typeface="SimSun"/>
            </a:endParaRPr>
          </a:p>
          <a:p>
            <a:pPr marL="12065">
              <a:lnSpc>
                <a:spcPct val="100000"/>
              </a:lnSpc>
              <a:buSzPct val="96875"/>
              <a:tabLst>
                <a:tab pos="353060" algn="l"/>
              </a:tabLst>
            </a:pPr>
            <a:r>
              <a:rPr lang="en-US" altLang="zh-CN" sz="2950" b="1" spc="15" dirty="0">
                <a:latin typeface="SimSun"/>
                <a:cs typeface="SimSun"/>
              </a:rPr>
              <a:t>2.</a:t>
            </a:r>
            <a:r>
              <a:rPr sz="3200" b="1" spc="15" dirty="0">
                <a:latin typeface="SimSun"/>
                <a:cs typeface="SimSun"/>
              </a:rPr>
              <a:t>学习作者不慕名利、洁身自好的君子品格</a:t>
            </a:r>
            <a:r>
              <a:rPr sz="3200" b="1" spc="5" dirty="0">
                <a:latin typeface="SimSun"/>
                <a:cs typeface="SimSun"/>
              </a:rPr>
              <a:t>。</a:t>
            </a:r>
            <a:endParaRPr sz="3200" b="1" dirty="0">
              <a:latin typeface="SimSun"/>
              <a:cs typeface="SimSu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649595" y="325755"/>
            <a:ext cx="53276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solidFill>
                  <a:srgbClr val="0033CC"/>
                </a:solidFill>
                <a:latin typeface="SimSun"/>
                <a:cs typeface="SimSun"/>
              </a:rPr>
              <a:t>莲</a:t>
            </a:r>
            <a:endParaRPr sz="4000">
              <a:latin typeface="SimSun"/>
              <a:cs typeface="SimSu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19600" y="4096511"/>
            <a:ext cx="2741676" cy="230276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426527" y="1434464"/>
            <a:ext cx="9393873" cy="2167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63195" indent="693420" algn="just">
              <a:lnSpc>
                <a:spcPct val="99800"/>
              </a:lnSpc>
              <a:spcBef>
                <a:spcPts val="100"/>
              </a:spcBef>
            </a:pPr>
            <a:r>
              <a:rPr sz="2800" b="1" spc="15" dirty="0">
                <a:solidFill>
                  <a:srgbClr val="FF0000"/>
                </a:solidFill>
              </a:rPr>
              <a:t>莲</a:t>
            </a:r>
            <a:r>
              <a:rPr sz="2800" b="1" spc="15" dirty="0">
                <a:solidFill>
                  <a:srgbClr val="000000"/>
                </a:solidFill>
              </a:rPr>
              <a:t>，又名荷花、芙蕖、水芙蓉、菡萏等。自古以来</a:t>
            </a:r>
            <a:r>
              <a:rPr sz="2800" b="1" spc="-5" dirty="0">
                <a:solidFill>
                  <a:srgbClr val="000000"/>
                </a:solidFill>
              </a:rPr>
              <a:t>， </a:t>
            </a:r>
            <a:r>
              <a:rPr sz="2800" b="1" spc="-1390" dirty="0">
                <a:solidFill>
                  <a:srgbClr val="000000"/>
                </a:solidFill>
              </a:rPr>
              <a:t> </a:t>
            </a:r>
            <a:r>
              <a:rPr sz="2800" b="1" spc="15" dirty="0">
                <a:solidFill>
                  <a:srgbClr val="000000"/>
                </a:solidFill>
              </a:rPr>
              <a:t>中国人便喜爱这种植物。在中国文学中，有关莲的诗词</a:t>
            </a:r>
            <a:r>
              <a:rPr sz="2800" b="1" spc="-5" dirty="0">
                <a:solidFill>
                  <a:srgbClr val="000000"/>
                </a:solidFill>
              </a:rPr>
              <a:t>歌 </a:t>
            </a:r>
            <a:r>
              <a:rPr sz="2800" b="1" spc="15" dirty="0">
                <a:solidFill>
                  <a:srgbClr val="000000"/>
                </a:solidFill>
              </a:rPr>
              <a:t>赋不计其数</a:t>
            </a:r>
            <a:r>
              <a:rPr sz="2800" b="1" spc="-5" dirty="0">
                <a:solidFill>
                  <a:srgbClr val="000000"/>
                </a:solidFill>
              </a:rPr>
              <a:t>。</a:t>
            </a:r>
            <a:endParaRPr sz="2800" b="1" dirty="0"/>
          </a:p>
          <a:p>
            <a:pPr marL="706120" marR="5080">
              <a:lnSpc>
                <a:spcPct val="100000"/>
              </a:lnSpc>
              <a:spcBef>
                <a:spcPts val="15"/>
              </a:spcBef>
            </a:pPr>
            <a:r>
              <a:rPr sz="2800" b="1" spc="15" dirty="0">
                <a:solidFill>
                  <a:srgbClr val="000000"/>
                </a:solidFill>
              </a:rPr>
              <a:t>屈原《离骚》：</a:t>
            </a:r>
            <a:r>
              <a:rPr sz="2800" b="1" spc="15" dirty="0">
                <a:solidFill>
                  <a:srgbClr val="FF0000"/>
                </a:solidFill>
              </a:rPr>
              <a:t>“制芰荷以为衣兮，集芙蓉以为裳。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” </a:t>
            </a:r>
            <a:br>
              <a:rPr lang="en-US" altLang="zh-CN" sz="2800" b="1" spc="15" dirty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zh-CN" altLang="en-US" sz="2800" b="1" spc="15" dirty="0">
                <a:solidFill>
                  <a:srgbClr val="000000"/>
                </a:solidFill>
                <a:latin typeface="Arial"/>
                <a:cs typeface="Arial"/>
              </a:rPr>
              <a:t>南唐李璟：</a:t>
            </a:r>
            <a:r>
              <a:rPr lang="zh-CN" altLang="en-US" sz="2800" b="1" spc="15" dirty="0">
                <a:solidFill>
                  <a:srgbClr val="FF0000"/>
                </a:solidFill>
                <a:latin typeface="Arial"/>
                <a:cs typeface="Arial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Helvetica Neue"/>
              </a:rPr>
              <a:t>菡萏香销翠叶残，西风愁起绿波间。</a:t>
            </a:r>
            <a:r>
              <a:rPr lang="zh-CN" altLang="en-US" sz="2800" b="1" spc="15" dirty="0">
                <a:solidFill>
                  <a:srgbClr val="FF0000"/>
                </a:solidFill>
                <a:latin typeface="Arial"/>
                <a:cs typeface="Arial"/>
              </a:rPr>
              <a:t>”</a:t>
            </a:r>
            <a:endParaRPr sz="2800" b="1" dirty="0">
              <a:solidFill>
                <a:srgbClr val="FF000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95775" y="508622"/>
            <a:ext cx="3596004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20" dirty="0"/>
              <a:t>题解《爱莲说</a:t>
            </a:r>
            <a:r>
              <a:rPr sz="4000" spc="-5" dirty="0"/>
              <a:t>》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1563052" y="1892935"/>
            <a:ext cx="8606790" cy="27285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18820" algn="just">
              <a:lnSpc>
                <a:spcPct val="100000"/>
              </a:lnSpc>
              <a:spcBef>
                <a:spcPts val="95"/>
              </a:spcBef>
            </a:pPr>
            <a:r>
              <a:rPr sz="2800" b="1" spc="15" dirty="0">
                <a:solidFill>
                  <a:srgbClr val="FF0000"/>
                </a:solidFill>
                <a:latin typeface="SimSun"/>
                <a:cs typeface="SimSun"/>
              </a:rPr>
              <a:t>说：古代的一种议论性文体</a:t>
            </a:r>
            <a:r>
              <a:rPr sz="2800" b="1" spc="15" dirty="0">
                <a:latin typeface="SimSun"/>
                <a:cs typeface="SimSun"/>
              </a:rPr>
              <a:t>，大多是就一事、一</a:t>
            </a:r>
            <a:r>
              <a:rPr sz="2800" b="1" spc="-5" dirty="0">
                <a:latin typeface="SimSun"/>
                <a:cs typeface="SimSun"/>
              </a:rPr>
              <a:t>物 </a:t>
            </a:r>
            <a:r>
              <a:rPr sz="2800" b="1" spc="15" dirty="0">
                <a:latin typeface="SimSun"/>
                <a:cs typeface="SimSun"/>
              </a:rPr>
              <a:t>或一种现象抒发作者的感想，写法上不拘一格，行文</a:t>
            </a:r>
            <a:r>
              <a:rPr sz="2800" b="1" spc="-5" dirty="0">
                <a:latin typeface="SimSun"/>
                <a:cs typeface="SimSun"/>
              </a:rPr>
              <a:t>崇 </a:t>
            </a:r>
            <a:r>
              <a:rPr sz="2800" b="1" spc="15" dirty="0">
                <a:latin typeface="SimSun"/>
                <a:cs typeface="SimSun"/>
              </a:rPr>
              <a:t>尚自由活泼，有波澜起伏，篇幅一般不长，跟现代杂</a:t>
            </a:r>
            <a:r>
              <a:rPr sz="2800" b="1" spc="-5" dirty="0">
                <a:latin typeface="SimSun"/>
                <a:cs typeface="SimSun"/>
              </a:rPr>
              <a:t>文 </a:t>
            </a:r>
            <a:r>
              <a:rPr sz="2800" b="1" spc="15" dirty="0">
                <a:latin typeface="SimSun"/>
                <a:cs typeface="SimSun"/>
              </a:rPr>
              <a:t>相似。</a:t>
            </a:r>
            <a:r>
              <a:rPr sz="2800" b="1" spc="15" dirty="0">
                <a:solidFill>
                  <a:srgbClr val="FF0000"/>
                </a:solidFill>
                <a:latin typeface="SimSun"/>
                <a:cs typeface="SimSun"/>
              </a:rPr>
              <a:t>如韩愈的《师说》</a:t>
            </a:r>
            <a:r>
              <a:rPr sz="2800" b="1" spc="-5" dirty="0">
                <a:solidFill>
                  <a:srgbClr val="FF0000"/>
                </a:solidFill>
                <a:latin typeface="SimSun"/>
                <a:cs typeface="SimSun"/>
              </a:rPr>
              <a:t>。</a:t>
            </a:r>
            <a:endParaRPr sz="2800" b="1" dirty="0">
              <a:solidFill>
                <a:srgbClr val="FF0000"/>
              </a:solidFill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100" b="1" dirty="0">
              <a:latin typeface="SimSun"/>
              <a:cs typeface="SimSun"/>
            </a:endParaRPr>
          </a:p>
          <a:p>
            <a:pPr marL="833119">
              <a:lnSpc>
                <a:spcPct val="100000"/>
              </a:lnSpc>
            </a:pPr>
            <a:r>
              <a:rPr sz="3200" b="1" spc="15" dirty="0">
                <a:solidFill>
                  <a:srgbClr val="FF0000"/>
                </a:solidFill>
                <a:latin typeface="SimSun"/>
                <a:cs typeface="SimSun"/>
              </a:rPr>
              <a:t>爱莲说：说说喜爱莲花的道理</a:t>
            </a:r>
            <a:r>
              <a:rPr sz="3200" b="1" spc="5" dirty="0">
                <a:solidFill>
                  <a:srgbClr val="FF0000"/>
                </a:solidFill>
                <a:latin typeface="SimSun"/>
                <a:cs typeface="SimSun"/>
              </a:rPr>
              <a:t>。</a:t>
            </a:r>
            <a:endParaRPr sz="3200" b="1" dirty="0">
              <a:solidFill>
                <a:srgbClr val="FF0000"/>
              </a:solidFill>
              <a:latin typeface="SimSun"/>
              <a:cs typeface="SimSu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142229" y="420369"/>
            <a:ext cx="206438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20" dirty="0"/>
              <a:t>知人论</a:t>
            </a:r>
            <a:r>
              <a:rPr sz="4000" spc="-5" dirty="0"/>
              <a:t>世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3922077" y="1751647"/>
            <a:ext cx="7237730" cy="342850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68350" algn="just">
              <a:lnSpc>
                <a:spcPct val="100000"/>
              </a:lnSpc>
              <a:spcBef>
                <a:spcPts val="95"/>
              </a:spcBef>
            </a:pPr>
            <a:r>
              <a:rPr sz="2800" b="1" spc="15" dirty="0">
                <a:latin typeface="SimSun"/>
                <a:cs typeface="SimSun"/>
              </a:rPr>
              <a:t>周敦颐</a:t>
            </a:r>
            <a:r>
              <a:rPr sz="2800" b="1" spc="10" dirty="0">
                <a:latin typeface="SimSun"/>
                <a:cs typeface="SimSun"/>
              </a:rPr>
              <a:t>(</a:t>
            </a:r>
            <a:r>
              <a:rPr sz="2800" b="1" spc="10">
                <a:latin typeface="SimSun"/>
                <a:cs typeface="SimSun"/>
              </a:rPr>
              <a:t>1017-1073)</a:t>
            </a:r>
            <a:r>
              <a:rPr sz="2800" b="1" spc="15">
                <a:latin typeface="SimSun"/>
                <a:cs typeface="SimSun"/>
              </a:rPr>
              <a:t>，</a:t>
            </a:r>
            <a:r>
              <a:rPr sz="2800" b="1" spc="15" dirty="0">
                <a:solidFill>
                  <a:srgbClr val="FF0000"/>
                </a:solidFill>
                <a:latin typeface="SimSun"/>
                <a:cs typeface="SimSun"/>
              </a:rPr>
              <a:t>北宋哲学家</a:t>
            </a:r>
            <a:r>
              <a:rPr sz="2800" b="1" spc="15" dirty="0">
                <a:latin typeface="SimSun"/>
                <a:cs typeface="SimSun"/>
              </a:rPr>
              <a:t>。字</a:t>
            </a:r>
            <a:r>
              <a:rPr sz="2800" b="1" spc="-5" dirty="0">
                <a:latin typeface="SimSun"/>
                <a:cs typeface="SimSun"/>
              </a:rPr>
              <a:t>茂 </a:t>
            </a:r>
            <a:r>
              <a:rPr sz="2800" b="1" spc="15" dirty="0">
                <a:latin typeface="SimSun"/>
                <a:cs typeface="SimSun"/>
              </a:rPr>
              <a:t>叔，湖南道州人。晚年在庐山莲花峰下建濂</a:t>
            </a:r>
            <a:r>
              <a:rPr sz="2800" b="1" spc="-5" dirty="0">
                <a:latin typeface="SimSun"/>
                <a:cs typeface="SimSun"/>
              </a:rPr>
              <a:t>溪</a:t>
            </a:r>
            <a:r>
              <a:rPr sz="2800" b="1" spc="15" dirty="0">
                <a:latin typeface="SimSun"/>
                <a:cs typeface="SimSun"/>
              </a:rPr>
              <a:t>书堂讲学，世称“</a:t>
            </a:r>
            <a:r>
              <a:rPr sz="2800" b="1" spc="15" dirty="0">
                <a:solidFill>
                  <a:srgbClr val="FF3300"/>
                </a:solidFill>
                <a:latin typeface="SimSun"/>
                <a:cs typeface="SimSun"/>
              </a:rPr>
              <a:t>濂溪先生</a:t>
            </a:r>
            <a:r>
              <a:rPr sz="2800" b="1" spc="15" dirty="0">
                <a:latin typeface="SimSun"/>
                <a:cs typeface="SimSun"/>
              </a:rPr>
              <a:t>”。著《太极图</a:t>
            </a:r>
            <a:r>
              <a:rPr sz="2800" b="1" spc="-5" dirty="0">
                <a:latin typeface="SimSun"/>
                <a:cs typeface="SimSun"/>
              </a:rPr>
              <a:t>书 </a:t>
            </a:r>
            <a:r>
              <a:rPr sz="2800" b="1" spc="15" dirty="0">
                <a:latin typeface="SimSun"/>
                <a:cs typeface="SimSun"/>
              </a:rPr>
              <a:t>集》《通书》等</a:t>
            </a:r>
            <a:r>
              <a:rPr sz="2800" b="1" spc="-5" dirty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600" b="1" dirty="0">
              <a:latin typeface="SimSun"/>
              <a:cs typeface="SimSun"/>
            </a:endParaRPr>
          </a:p>
          <a:p>
            <a:pPr marL="12700" marR="66040" indent="718820" algn="just">
              <a:lnSpc>
                <a:spcPct val="100000"/>
              </a:lnSpc>
            </a:pPr>
            <a:r>
              <a:rPr sz="2800" b="1" spc="15" dirty="0">
                <a:latin typeface="SimSun"/>
                <a:cs typeface="SimSun"/>
              </a:rPr>
              <a:t>周敦颐在南康郡做官时，曾命人挖池种莲，名曰</a:t>
            </a:r>
            <a:r>
              <a:rPr sz="2800" b="1" dirty="0">
                <a:latin typeface="Microsoft YaHei"/>
                <a:cs typeface="Microsoft YaHei"/>
              </a:rPr>
              <a:t>“</a:t>
            </a:r>
            <a:r>
              <a:rPr sz="2800" b="1" spc="15" dirty="0">
                <a:latin typeface="SimSun"/>
                <a:cs typeface="SimSun"/>
              </a:rPr>
              <a:t>爱莲池</a:t>
            </a:r>
            <a:r>
              <a:rPr sz="2800" b="1" dirty="0">
                <a:latin typeface="Microsoft YaHei"/>
                <a:cs typeface="Microsoft YaHei"/>
              </a:rPr>
              <a:t>”</a:t>
            </a:r>
            <a:r>
              <a:rPr sz="2800" b="1" spc="15" dirty="0">
                <a:latin typeface="SimSun"/>
                <a:cs typeface="SimSun"/>
              </a:rPr>
              <a:t>。</a:t>
            </a:r>
            <a:r>
              <a:rPr sz="2800" b="1" spc="15" dirty="0" err="1">
                <a:latin typeface="SimSun"/>
                <a:cs typeface="SimSun"/>
              </a:rPr>
              <a:t>又写下了赞</a:t>
            </a:r>
            <a:r>
              <a:rPr sz="2800" b="1" spc="-5" dirty="0" err="1">
                <a:latin typeface="SimSun"/>
                <a:cs typeface="SimSun"/>
              </a:rPr>
              <a:t>美</a:t>
            </a:r>
            <a:r>
              <a:rPr sz="2800" b="1" spc="15" dirty="0" err="1">
                <a:latin typeface="SimSun"/>
                <a:cs typeface="SimSun"/>
              </a:rPr>
              <a:t>莲花的传世名篇《爱莲说</a:t>
            </a:r>
            <a:r>
              <a:rPr sz="2800" b="1" spc="15" dirty="0">
                <a:latin typeface="SimSun"/>
                <a:cs typeface="SimSun"/>
              </a:rPr>
              <a:t>》</a:t>
            </a:r>
            <a:r>
              <a:rPr sz="2800" b="1" spc="-5" dirty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2751" y="1629155"/>
            <a:ext cx="2604516" cy="351891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72977" y="651509"/>
            <a:ext cx="185991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5" dirty="0"/>
              <a:t>读准字</a:t>
            </a:r>
            <a:r>
              <a:rPr dirty="0"/>
              <a:t>音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20389" y="1489710"/>
            <a:ext cx="5109211" cy="326852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419734" algn="r">
              <a:lnSpc>
                <a:spcPts val="2250"/>
              </a:lnSpc>
              <a:spcBef>
                <a:spcPts val="105"/>
              </a:spcBef>
            </a:pPr>
            <a:r>
              <a:rPr sz="2000" spc="-5" dirty="0">
                <a:solidFill>
                  <a:srgbClr val="FF0000"/>
                </a:solidFill>
                <a:latin typeface="Arial MT"/>
                <a:cs typeface="Arial MT"/>
              </a:rPr>
              <a:t>fán</a:t>
            </a:r>
            <a:endParaRPr sz="2000" dirty="0">
              <a:latin typeface="Arial MT"/>
              <a:cs typeface="Arial MT"/>
            </a:endParaRPr>
          </a:p>
          <a:p>
            <a:pPr marL="95250">
              <a:lnSpc>
                <a:spcPts val="3210"/>
              </a:lnSpc>
            </a:pPr>
            <a:r>
              <a:rPr sz="2800" b="1" spc="315" dirty="0">
                <a:latin typeface="SimSun"/>
                <a:cs typeface="SimSun"/>
              </a:rPr>
              <a:t>水陆草木之花</a:t>
            </a:r>
            <a:r>
              <a:rPr sz="2800" b="1" spc="-5" dirty="0">
                <a:latin typeface="SimSun"/>
                <a:cs typeface="SimSun"/>
              </a:rPr>
              <a:t>,</a:t>
            </a:r>
            <a:r>
              <a:rPr sz="2800" b="1" spc="-1085" dirty="0">
                <a:latin typeface="SimSun"/>
                <a:cs typeface="SimSun"/>
              </a:rPr>
              <a:t> </a:t>
            </a:r>
            <a:r>
              <a:rPr sz="2800" b="1" spc="315" dirty="0">
                <a:latin typeface="SimSun"/>
                <a:cs typeface="SimSun"/>
              </a:rPr>
              <a:t>可爱者甚</a:t>
            </a:r>
            <a:r>
              <a:rPr sz="2800" b="1" spc="315" dirty="0">
                <a:solidFill>
                  <a:srgbClr val="FF0000"/>
                </a:solidFill>
                <a:latin typeface="SimSun"/>
                <a:cs typeface="SimSun"/>
              </a:rPr>
              <a:t>蕃</a:t>
            </a:r>
            <a:r>
              <a:rPr sz="2800" b="1" spc="-5" dirty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  <a:p>
            <a:pPr marL="12700">
              <a:lnSpc>
                <a:spcPts val="2315"/>
              </a:lnSpc>
              <a:spcBef>
                <a:spcPts val="1125"/>
              </a:spcBef>
              <a:tabLst>
                <a:tab pos="1012190" algn="l"/>
              </a:tabLst>
            </a:pPr>
            <a:r>
              <a:rPr sz="2000" b="1" spc="-5" dirty="0">
                <a:solidFill>
                  <a:srgbClr val="FF0000"/>
                </a:solidFill>
                <a:latin typeface="Arial MT"/>
                <a:cs typeface="Arial MT"/>
              </a:rPr>
              <a:t>zhuó	lián</a:t>
            </a:r>
            <a:endParaRPr sz="2000" b="1" dirty="0">
              <a:latin typeface="Arial MT"/>
              <a:cs typeface="Arial MT"/>
            </a:endParaRPr>
          </a:p>
          <a:p>
            <a:pPr marL="95250">
              <a:lnSpc>
                <a:spcPts val="3275"/>
              </a:lnSpc>
            </a:pPr>
            <a:r>
              <a:rPr sz="2800" b="1" spc="315" dirty="0">
                <a:solidFill>
                  <a:srgbClr val="FF0000"/>
                </a:solidFill>
                <a:latin typeface="SimSun"/>
                <a:cs typeface="SimSun"/>
              </a:rPr>
              <a:t>濯</a:t>
            </a:r>
            <a:r>
              <a:rPr sz="2800" b="1" spc="315" dirty="0">
                <a:latin typeface="SimSun"/>
                <a:cs typeface="SimSun"/>
              </a:rPr>
              <a:t>清</a:t>
            </a:r>
            <a:r>
              <a:rPr sz="2800" b="1" spc="315" dirty="0">
                <a:solidFill>
                  <a:srgbClr val="FF0000"/>
                </a:solidFill>
                <a:latin typeface="SimSun"/>
                <a:cs typeface="SimSun"/>
              </a:rPr>
              <a:t>涟</a:t>
            </a:r>
            <a:r>
              <a:rPr sz="2800" b="1" spc="315" dirty="0">
                <a:latin typeface="SimSun"/>
                <a:cs typeface="SimSun"/>
              </a:rPr>
              <a:t>而不妖</a:t>
            </a:r>
            <a:r>
              <a:rPr sz="2800" b="1" spc="-5" dirty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  <a:p>
            <a:pPr marR="288925" algn="ctr">
              <a:lnSpc>
                <a:spcPct val="100000"/>
              </a:lnSpc>
              <a:spcBef>
                <a:spcPts val="770"/>
              </a:spcBef>
            </a:pPr>
            <a:r>
              <a:rPr sz="2000" b="1" spc="-5" dirty="0">
                <a:solidFill>
                  <a:srgbClr val="FF0000"/>
                </a:solidFill>
                <a:latin typeface="Arial MT"/>
                <a:cs typeface="Arial MT"/>
              </a:rPr>
              <a:t>xiè</a:t>
            </a:r>
            <a:endParaRPr sz="2000" b="1" dirty="0">
              <a:latin typeface="Arial MT"/>
              <a:cs typeface="Arial MT"/>
            </a:endParaRPr>
          </a:p>
          <a:p>
            <a:pPr marL="95250">
              <a:lnSpc>
                <a:spcPct val="100000"/>
              </a:lnSpc>
              <a:spcBef>
                <a:spcPts val="190"/>
              </a:spcBef>
            </a:pPr>
            <a:r>
              <a:rPr sz="2800" b="1" spc="15" dirty="0">
                <a:latin typeface="SimSun"/>
                <a:cs typeface="SimSun"/>
              </a:rPr>
              <a:t>可远观而不可</a:t>
            </a:r>
            <a:r>
              <a:rPr sz="2800" b="1" spc="15" dirty="0">
                <a:solidFill>
                  <a:srgbClr val="FF0000"/>
                </a:solidFill>
                <a:latin typeface="SimSun"/>
                <a:cs typeface="SimSun"/>
              </a:rPr>
              <a:t>亵</a:t>
            </a:r>
            <a:r>
              <a:rPr sz="2800" b="1" spc="15" dirty="0">
                <a:latin typeface="SimSun"/>
                <a:cs typeface="SimSun"/>
              </a:rPr>
              <a:t>玩焉</a:t>
            </a:r>
            <a:r>
              <a:rPr sz="2800" b="1" spc="-5" dirty="0">
                <a:solidFill>
                  <a:srgbClr val="88641A"/>
                </a:solidFill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  <a:p>
            <a:pPr marL="95250">
              <a:lnSpc>
                <a:spcPts val="2390"/>
              </a:lnSpc>
              <a:spcBef>
                <a:spcPts val="975"/>
              </a:spcBef>
              <a:tabLst>
                <a:tab pos="2879090" algn="l"/>
              </a:tabLst>
            </a:pPr>
            <a:r>
              <a:rPr lang="en-US" altLang="zh-CN" sz="2000" b="1" dirty="0" err="1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yī</a:t>
            </a:r>
            <a:r>
              <a:rPr sz="2000" b="1" spc="-725" dirty="0">
                <a:solidFill>
                  <a:srgbClr val="FF0000"/>
                </a:solidFill>
                <a:latin typeface="Arial MT"/>
                <a:cs typeface="Arial MT"/>
              </a:rPr>
              <a:t>	</a:t>
            </a:r>
            <a:r>
              <a:rPr sz="2000" b="1" spc="-225" dirty="0">
                <a:solidFill>
                  <a:srgbClr val="FF0000"/>
                </a:solidFill>
                <a:latin typeface="Arial MT"/>
                <a:cs typeface="Arial MT"/>
              </a:rPr>
              <a:t>xiǎn</a:t>
            </a:r>
            <a:endParaRPr sz="2000" b="1" dirty="0">
              <a:latin typeface="Arial MT"/>
              <a:cs typeface="Arial MT"/>
            </a:endParaRPr>
          </a:p>
          <a:p>
            <a:pPr marL="95250">
              <a:lnSpc>
                <a:spcPts val="3350"/>
              </a:lnSpc>
            </a:pPr>
            <a:r>
              <a:rPr sz="2800" b="1" spc="15" dirty="0">
                <a:solidFill>
                  <a:srgbClr val="FF0000"/>
                </a:solidFill>
                <a:latin typeface="SimSun"/>
                <a:cs typeface="SimSun"/>
              </a:rPr>
              <a:t>噫</a:t>
            </a:r>
            <a:r>
              <a:rPr sz="2800" b="1" spc="15" dirty="0">
                <a:latin typeface="SimSun"/>
                <a:cs typeface="SimSun"/>
              </a:rPr>
              <a:t>！菊之爱，陶后</a:t>
            </a:r>
            <a:r>
              <a:rPr sz="2800" b="1" spc="15" dirty="0">
                <a:solidFill>
                  <a:srgbClr val="FF0000"/>
                </a:solidFill>
                <a:latin typeface="SimSun"/>
                <a:cs typeface="SimSun"/>
              </a:rPr>
              <a:t>鲜</a:t>
            </a:r>
            <a:r>
              <a:rPr sz="2800" b="1" spc="15" dirty="0">
                <a:latin typeface="SimSun"/>
                <a:cs typeface="SimSun"/>
              </a:rPr>
              <a:t>有闻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 dirty="0">
              <a:latin typeface="SimSun"/>
              <a:cs typeface="SimSu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67504" y="492759"/>
            <a:ext cx="359346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20" dirty="0"/>
              <a:t>美读</a:t>
            </a:r>
            <a:r>
              <a:rPr sz="4000" b="1" dirty="0">
                <a:latin typeface="Arial"/>
                <a:cs typeface="Arial"/>
              </a:rPr>
              <a:t>—</a:t>
            </a:r>
            <a:r>
              <a:rPr sz="4000" spc="20" dirty="0"/>
              <a:t>读准节</a:t>
            </a:r>
            <a:r>
              <a:rPr sz="4000" spc="-5" dirty="0"/>
              <a:t>奏</a:t>
            </a:r>
            <a:endParaRPr sz="4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34464" y="1264285"/>
            <a:ext cx="9766936" cy="39549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1138555" algn="ctr">
              <a:lnSpc>
                <a:spcPts val="2940"/>
              </a:lnSpc>
              <a:spcBef>
                <a:spcPts val="95"/>
              </a:spcBef>
            </a:pPr>
            <a:r>
              <a:rPr sz="2800" b="1" spc="15" dirty="0">
                <a:latin typeface="SimSun"/>
                <a:cs typeface="SimSun"/>
              </a:rPr>
              <a:t>爱莲</a:t>
            </a:r>
            <a:r>
              <a:rPr sz="2800" b="1" spc="-5" dirty="0">
                <a:latin typeface="SimSun"/>
                <a:cs typeface="SimSun"/>
              </a:rPr>
              <a:t>说</a:t>
            </a:r>
            <a:endParaRPr sz="2800" b="1" dirty="0">
              <a:latin typeface="SimSun"/>
              <a:cs typeface="SimSun"/>
            </a:endParaRPr>
          </a:p>
          <a:p>
            <a:pPr marL="5680075">
              <a:lnSpc>
                <a:spcPts val="2100"/>
              </a:lnSpc>
            </a:pPr>
            <a:r>
              <a:rPr sz="2100" b="1" spc="10" dirty="0">
                <a:latin typeface="SimSun"/>
                <a:cs typeface="SimSun"/>
              </a:rPr>
              <a:t>周敦</a:t>
            </a:r>
            <a:r>
              <a:rPr sz="2100" b="1" dirty="0">
                <a:latin typeface="SimSun"/>
                <a:cs typeface="SimSun"/>
              </a:rPr>
              <a:t>颐</a:t>
            </a:r>
          </a:p>
          <a:p>
            <a:pPr marL="12700" marR="29845" indent="538480" algn="just">
              <a:lnSpc>
                <a:spcPct val="150000"/>
              </a:lnSpc>
              <a:spcBef>
                <a:spcPts val="480"/>
              </a:spcBef>
            </a:pPr>
            <a:r>
              <a:rPr sz="2400" b="1" spc="20" dirty="0">
                <a:latin typeface="SimSun"/>
                <a:cs typeface="SimSun"/>
              </a:rPr>
              <a:t>水陆</a:t>
            </a:r>
            <a:r>
              <a:rPr sz="2400" b="1" spc="20" dirty="0">
                <a:solidFill>
                  <a:srgbClr val="FF3300"/>
                </a:solidFill>
                <a:latin typeface="SimSun"/>
                <a:cs typeface="SimSun"/>
              </a:rPr>
              <a:t>/</a:t>
            </a:r>
            <a:r>
              <a:rPr sz="2400" b="1" spc="20" dirty="0">
                <a:latin typeface="SimSun"/>
                <a:cs typeface="SimSun"/>
              </a:rPr>
              <a:t>草木之花，可爱者</a:t>
            </a:r>
            <a:r>
              <a:rPr sz="2400" b="1" spc="2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20" dirty="0">
                <a:latin typeface="SimSun"/>
                <a:cs typeface="SimSun"/>
              </a:rPr>
              <a:t>甚蕃。晋</a:t>
            </a:r>
            <a:r>
              <a:rPr sz="2400" b="1" spc="2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20" dirty="0">
                <a:latin typeface="SimSun"/>
                <a:cs typeface="SimSun"/>
              </a:rPr>
              <a:t>陶</a:t>
            </a:r>
            <a:r>
              <a:rPr sz="2400" b="1" spc="25" dirty="0">
                <a:latin typeface="SimSun"/>
                <a:cs typeface="SimSun"/>
              </a:rPr>
              <a:t>渊明</a:t>
            </a:r>
            <a:r>
              <a:rPr sz="2400" b="1" spc="25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25" dirty="0">
                <a:latin typeface="SimSun"/>
                <a:cs typeface="SimSun"/>
              </a:rPr>
              <a:t>独爱菊。自</a:t>
            </a:r>
            <a:r>
              <a:rPr sz="2400" b="1" spc="25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25" dirty="0">
                <a:latin typeface="SimSun"/>
                <a:cs typeface="SimSun"/>
              </a:rPr>
              <a:t>李唐来，</a:t>
            </a:r>
            <a:r>
              <a:rPr sz="2400" b="1" dirty="0">
                <a:latin typeface="SimSun"/>
                <a:cs typeface="SimSun"/>
              </a:rPr>
              <a:t>世 </a:t>
            </a:r>
            <a:r>
              <a:rPr sz="2400" b="1" spc="75" dirty="0">
                <a:latin typeface="SimSun"/>
                <a:cs typeface="SimSun"/>
              </a:rPr>
              <a:t>人</a:t>
            </a:r>
            <a:r>
              <a:rPr sz="2400" b="1" spc="75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75" dirty="0">
                <a:latin typeface="SimSun"/>
                <a:cs typeface="SimSun"/>
              </a:rPr>
              <a:t>甚爱</a:t>
            </a:r>
            <a:r>
              <a:rPr sz="2400" b="1" spc="75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75" dirty="0">
                <a:latin typeface="SimSun"/>
                <a:cs typeface="SimSun"/>
              </a:rPr>
              <a:t>牡丹。予</a:t>
            </a:r>
            <a:r>
              <a:rPr sz="2400" b="1" spc="75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75" dirty="0">
                <a:latin typeface="SimSun"/>
                <a:cs typeface="SimSun"/>
              </a:rPr>
              <a:t>独爱</a:t>
            </a:r>
            <a:r>
              <a:rPr sz="2400" b="1" spc="75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75" dirty="0">
                <a:latin typeface="SimSun"/>
                <a:cs typeface="SimSun"/>
              </a:rPr>
              <a:t>莲之出淤泥</a:t>
            </a:r>
            <a:r>
              <a:rPr sz="2400" b="1" spc="75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75" dirty="0">
                <a:latin typeface="SimSun"/>
                <a:cs typeface="SimSun"/>
              </a:rPr>
              <a:t>而不染，</a:t>
            </a:r>
            <a:r>
              <a:rPr sz="2400" b="1" spc="80" dirty="0">
                <a:latin typeface="SimSun"/>
                <a:cs typeface="SimSun"/>
              </a:rPr>
              <a:t>濯清涟</a:t>
            </a:r>
            <a:r>
              <a:rPr sz="2400" b="1" spc="8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80" dirty="0">
                <a:latin typeface="SimSun"/>
                <a:cs typeface="SimSun"/>
              </a:rPr>
              <a:t>而不妖，中通</a:t>
            </a:r>
            <a:r>
              <a:rPr sz="2400" b="1" dirty="0">
                <a:solidFill>
                  <a:srgbClr val="FF0000"/>
                </a:solidFill>
                <a:latin typeface="SimSun"/>
                <a:cs typeface="SimSun"/>
              </a:rPr>
              <a:t>/ </a:t>
            </a:r>
            <a:r>
              <a:rPr sz="2400" b="1" spc="10" dirty="0">
                <a:latin typeface="SimSun"/>
                <a:cs typeface="SimSun"/>
              </a:rPr>
              <a:t>外直，不蔓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10" dirty="0">
                <a:latin typeface="SimSun"/>
                <a:cs typeface="SimSun"/>
              </a:rPr>
              <a:t>不枝，香远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10" dirty="0">
                <a:latin typeface="SimSun"/>
                <a:cs typeface="SimSun"/>
              </a:rPr>
              <a:t>益清，亭亭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10" dirty="0">
                <a:latin typeface="SimSun"/>
                <a:cs typeface="SimSun"/>
              </a:rPr>
              <a:t>净植，可远观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10" dirty="0">
                <a:latin typeface="SimSun"/>
                <a:cs typeface="SimSun"/>
              </a:rPr>
              <a:t>而不可亵玩焉</a:t>
            </a:r>
            <a:r>
              <a:rPr sz="2400" b="1" dirty="0">
                <a:latin typeface="SimSun"/>
                <a:cs typeface="SimSun"/>
              </a:rPr>
              <a:t>。</a:t>
            </a:r>
          </a:p>
          <a:p>
            <a:pPr marL="12700" marR="5080" indent="614680" algn="just">
              <a:lnSpc>
                <a:spcPct val="150000"/>
              </a:lnSpc>
            </a:pPr>
            <a:r>
              <a:rPr sz="2400" b="1" spc="40" dirty="0">
                <a:latin typeface="SimSun"/>
                <a:cs typeface="SimSun"/>
              </a:rPr>
              <a:t>予</a:t>
            </a:r>
            <a:r>
              <a:rPr sz="2400" b="1" spc="4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40" dirty="0">
                <a:latin typeface="SimSun"/>
                <a:cs typeface="SimSun"/>
              </a:rPr>
              <a:t>谓菊，花之</a:t>
            </a:r>
            <a:r>
              <a:rPr sz="2400" b="1" spc="4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40" dirty="0">
                <a:latin typeface="SimSun"/>
                <a:cs typeface="SimSun"/>
              </a:rPr>
              <a:t>隐逸者也；</a:t>
            </a:r>
            <a:r>
              <a:rPr sz="2400" b="1" spc="45" dirty="0">
                <a:latin typeface="SimSun"/>
                <a:cs typeface="SimSun"/>
              </a:rPr>
              <a:t>牡丹，花之</a:t>
            </a:r>
            <a:r>
              <a:rPr sz="2400" b="1" spc="45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45" dirty="0">
                <a:latin typeface="SimSun"/>
                <a:cs typeface="SimSun"/>
              </a:rPr>
              <a:t>富贵者也；莲，花之</a:t>
            </a:r>
            <a:r>
              <a:rPr sz="2400" b="1" spc="45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45" dirty="0">
                <a:latin typeface="SimSun"/>
                <a:cs typeface="SimSun"/>
              </a:rPr>
              <a:t>君</a:t>
            </a:r>
            <a:r>
              <a:rPr sz="2400" b="1" dirty="0">
                <a:latin typeface="SimSun"/>
                <a:cs typeface="SimSun"/>
              </a:rPr>
              <a:t>子 </a:t>
            </a:r>
            <a:r>
              <a:rPr sz="2400" b="1" spc="10" dirty="0">
                <a:latin typeface="SimSun"/>
                <a:cs typeface="SimSun"/>
              </a:rPr>
              <a:t>者也。噫！菊之爱，陶后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10" dirty="0">
                <a:latin typeface="SimSun"/>
                <a:cs typeface="SimSun"/>
              </a:rPr>
              <a:t>鲜有闻。莲之爱，同予者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10" dirty="0">
                <a:latin typeface="SimSun"/>
                <a:cs typeface="SimSun"/>
              </a:rPr>
              <a:t>何人？牡丹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10" dirty="0">
                <a:latin typeface="SimSun"/>
                <a:cs typeface="SimSun"/>
              </a:rPr>
              <a:t>之爱</a:t>
            </a:r>
            <a:r>
              <a:rPr sz="2400" b="1" dirty="0">
                <a:latin typeface="SimSun"/>
                <a:cs typeface="SimSun"/>
              </a:rPr>
              <a:t>， </a:t>
            </a:r>
            <a:r>
              <a:rPr sz="2400" b="1" spc="10" dirty="0">
                <a:latin typeface="SimSun"/>
                <a:cs typeface="SimSun"/>
              </a:rPr>
              <a:t>宜乎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/</a:t>
            </a:r>
            <a:r>
              <a:rPr sz="2400" b="1" spc="10" dirty="0">
                <a:latin typeface="SimSun"/>
                <a:cs typeface="SimSun"/>
              </a:rPr>
              <a:t>众矣</a:t>
            </a:r>
            <a:r>
              <a:rPr sz="2400" b="1" dirty="0">
                <a:latin typeface="SimSun"/>
                <a:cs typeface="SimSun"/>
              </a:rPr>
              <a:t>。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5523" y="5611367"/>
            <a:ext cx="495300" cy="4953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285865" y="1532889"/>
            <a:ext cx="918844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5" dirty="0">
                <a:solidFill>
                  <a:srgbClr val="FF0000"/>
                </a:solidFill>
                <a:latin typeface="SimSun"/>
                <a:cs typeface="SimSun"/>
              </a:rPr>
              <a:t>蕃:</a:t>
            </a:r>
            <a:r>
              <a:rPr sz="2000" b="1" spc="10" dirty="0">
                <a:latin typeface="SimSun"/>
                <a:cs typeface="SimSun"/>
              </a:rPr>
              <a:t>多</a:t>
            </a:r>
            <a:r>
              <a:rPr sz="2000" b="1" spc="5" dirty="0">
                <a:latin typeface="SimSun"/>
                <a:cs typeface="SimSun"/>
              </a:rPr>
              <a:t>。</a:t>
            </a:r>
            <a:endParaRPr sz="2000" b="1" dirty="0">
              <a:latin typeface="SimSun"/>
              <a:cs typeface="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85865" y="2025649"/>
            <a:ext cx="1045844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10" dirty="0">
                <a:solidFill>
                  <a:srgbClr val="FF0000"/>
                </a:solidFill>
                <a:latin typeface="SimSun"/>
                <a:cs typeface="SimSun"/>
              </a:rPr>
              <a:t>独：</a:t>
            </a:r>
            <a:r>
              <a:rPr sz="2000" b="1" spc="10" dirty="0">
                <a:latin typeface="SimSun"/>
                <a:cs typeface="SimSun"/>
              </a:rPr>
              <a:t>只</a:t>
            </a:r>
            <a:r>
              <a:rPr sz="2000" b="1" spc="5" dirty="0">
                <a:latin typeface="SimSun"/>
                <a:cs typeface="SimSun"/>
              </a:rPr>
              <a:t>。</a:t>
            </a:r>
            <a:endParaRPr sz="2000" b="1" dirty="0">
              <a:latin typeface="SimSun"/>
              <a:cs typeface="SimSu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285865" y="2458212"/>
            <a:ext cx="4619625" cy="7017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95"/>
              </a:spcBef>
            </a:pPr>
            <a:r>
              <a:rPr sz="2000" b="1" spc="10" dirty="0">
                <a:solidFill>
                  <a:srgbClr val="FF0000"/>
                </a:solidFill>
                <a:latin typeface="SimSun"/>
                <a:cs typeface="SimSun"/>
              </a:rPr>
              <a:t>李唐：</a:t>
            </a:r>
            <a:r>
              <a:rPr sz="2000" b="1" spc="10" dirty="0">
                <a:latin typeface="SimSun"/>
                <a:cs typeface="SimSun"/>
              </a:rPr>
              <a:t>指唐朝。唐朝的皇帝姓李，所以</a:t>
            </a:r>
            <a:r>
              <a:rPr sz="2000" b="1" dirty="0">
                <a:latin typeface="SimSun"/>
                <a:cs typeface="SimSun"/>
              </a:rPr>
              <a:t>称 </a:t>
            </a:r>
            <a:r>
              <a:rPr sz="2000" b="1" spc="10" dirty="0">
                <a:latin typeface="SimSun"/>
                <a:cs typeface="SimSun"/>
              </a:rPr>
              <a:t>为“李唐”</a:t>
            </a:r>
            <a:r>
              <a:rPr sz="2000" b="1" spc="5" dirty="0">
                <a:latin typeface="SimSun"/>
                <a:cs typeface="SimSun"/>
              </a:rPr>
              <a:t>。</a:t>
            </a:r>
            <a:endParaRPr sz="2000" b="1" dirty="0">
              <a:latin typeface="SimSun"/>
              <a:cs typeface="SimSu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946140" y="1619211"/>
            <a:ext cx="23495" cy="1432560"/>
          </a:xfrm>
          <a:custGeom>
            <a:avLst/>
            <a:gdLst/>
            <a:ahLst/>
            <a:cxnLst/>
            <a:rect l="l" t="t" r="r" b="b"/>
            <a:pathLst>
              <a:path w="23495" h="1432560">
                <a:moveTo>
                  <a:pt x="7620" y="1432001"/>
                </a:moveTo>
                <a:lnTo>
                  <a:pt x="0" y="1431925"/>
                </a:lnTo>
                <a:lnTo>
                  <a:pt x="15875" y="0"/>
                </a:lnTo>
                <a:lnTo>
                  <a:pt x="23495" y="76"/>
                </a:lnTo>
                <a:lnTo>
                  <a:pt x="7620" y="1432001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813877" y="1467484"/>
            <a:ext cx="4116070" cy="12835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67080">
              <a:lnSpc>
                <a:spcPct val="120000"/>
              </a:lnSpc>
              <a:spcBef>
                <a:spcPts val="100"/>
              </a:spcBef>
            </a:pPr>
            <a:r>
              <a:rPr sz="2400" b="1" spc="310" dirty="0">
                <a:latin typeface="SimSun"/>
                <a:cs typeface="SimSun"/>
              </a:rPr>
              <a:t>水陆草木之花</a:t>
            </a:r>
            <a:r>
              <a:rPr sz="2400" b="1" dirty="0">
                <a:latin typeface="SimSun"/>
                <a:cs typeface="SimSun"/>
              </a:rPr>
              <a:t>,</a:t>
            </a:r>
            <a:r>
              <a:rPr sz="2400" b="1" spc="-890" dirty="0">
                <a:latin typeface="SimSun"/>
                <a:cs typeface="SimSun"/>
              </a:rPr>
              <a:t> </a:t>
            </a:r>
            <a:r>
              <a:rPr sz="2400" b="1" spc="310" dirty="0">
                <a:latin typeface="SimSun"/>
                <a:cs typeface="SimSun"/>
              </a:rPr>
              <a:t>可</a:t>
            </a:r>
            <a:r>
              <a:rPr sz="2400" b="1" dirty="0">
                <a:latin typeface="SimSun"/>
                <a:cs typeface="SimSun"/>
              </a:rPr>
              <a:t>爱  </a:t>
            </a:r>
            <a:r>
              <a:rPr sz="2400" b="1" spc="310" dirty="0">
                <a:latin typeface="SimSun"/>
                <a:cs typeface="SimSun"/>
              </a:rPr>
              <a:t>者甚</a:t>
            </a:r>
            <a:r>
              <a:rPr sz="2400" b="1" spc="310" dirty="0">
                <a:solidFill>
                  <a:srgbClr val="FF0000"/>
                </a:solidFill>
                <a:latin typeface="SimSun"/>
                <a:cs typeface="SimSun"/>
              </a:rPr>
              <a:t>蕃</a:t>
            </a:r>
            <a:r>
              <a:rPr sz="2400" b="1" spc="310" dirty="0">
                <a:latin typeface="SimSun"/>
                <a:cs typeface="SimSun"/>
              </a:rPr>
              <a:t>。晋陶渊明</a:t>
            </a:r>
            <a:r>
              <a:rPr sz="2400" b="1" spc="310" dirty="0">
                <a:solidFill>
                  <a:srgbClr val="FF0000"/>
                </a:solidFill>
                <a:latin typeface="SimSun"/>
                <a:cs typeface="SimSun"/>
              </a:rPr>
              <a:t>独</a:t>
            </a:r>
            <a:r>
              <a:rPr sz="2400" b="1" spc="310" dirty="0">
                <a:latin typeface="SimSun"/>
                <a:cs typeface="SimSun"/>
              </a:rPr>
              <a:t>爱菊</a:t>
            </a:r>
            <a:r>
              <a:rPr sz="2400" b="1" dirty="0">
                <a:latin typeface="SimSun"/>
                <a:cs typeface="SimSun"/>
              </a:rPr>
              <a:t>。 </a:t>
            </a:r>
            <a:r>
              <a:rPr sz="2400" b="1" spc="10" dirty="0">
                <a:latin typeface="SimSun"/>
                <a:cs typeface="SimSun"/>
              </a:rPr>
              <a:t>自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李唐</a:t>
            </a:r>
            <a:r>
              <a:rPr sz="2400" b="1" spc="10" dirty="0">
                <a:latin typeface="SimSun"/>
                <a:cs typeface="SimSun"/>
              </a:rPr>
              <a:t>来,世人甚爱牡丹</a:t>
            </a:r>
            <a:r>
              <a:rPr sz="2400" b="1" dirty="0">
                <a:latin typeface="SimSun"/>
                <a:cs typeface="SimSun"/>
              </a:rPr>
              <a:t>。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813877" y="4005897"/>
            <a:ext cx="8251190" cy="8403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75310">
              <a:lnSpc>
                <a:spcPct val="120000"/>
              </a:lnSpc>
              <a:spcBef>
                <a:spcPts val="100"/>
              </a:spcBef>
            </a:pP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译文：</a:t>
            </a:r>
            <a:r>
              <a:rPr sz="2400" b="1" spc="10" dirty="0">
                <a:latin typeface="SimSun"/>
                <a:cs typeface="SimSun"/>
              </a:rPr>
              <a:t>水上、地上各种草木的花，可爱的很多。晋朝的</a:t>
            </a:r>
            <a:r>
              <a:rPr sz="2400" b="1" dirty="0">
                <a:latin typeface="SimSun"/>
                <a:cs typeface="SimSun"/>
              </a:rPr>
              <a:t>陶 </a:t>
            </a:r>
            <a:r>
              <a:rPr sz="2400" b="1" spc="10" dirty="0">
                <a:latin typeface="SimSun"/>
                <a:cs typeface="SimSun"/>
              </a:rPr>
              <a:t>渊明只喜欢菊花。自唐朝以来，世人很喜欢牡丹</a:t>
            </a:r>
            <a:r>
              <a:rPr sz="2400" b="1" dirty="0">
                <a:latin typeface="SimSun"/>
                <a:cs typeface="SimSun"/>
              </a:rPr>
              <a:t>。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061584" y="455930"/>
            <a:ext cx="206438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20" dirty="0"/>
              <a:t>疏通文</a:t>
            </a:r>
            <a:r>
              <a:rPr sz="4000" spc="-5" dirty="0"/>
              <a:t>意</a:t>
            </a:r>
            <a:endParaRPr sz="4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842952" y="1374775"/>
            <a:ext cx="7620" cy="2273300"/>
          </a:xfrm>
          <a:custGeom>
            <a:avLst/>
            <a:gdLst/>
            <a:ahLst/>
            <a:cxnLst/>
            <a:rect l="l" t="t" r="r" b="b"/>
            <a:pathLst>
              <a:path w="7620" h="2273300">
                <a:moveTo>
                  <a:pt x="7620" y="2273300"/>
                </a:moveTo>
                <a:lnTo>
                  <a:pt x="0" y="2273300"/>
                </a:lnTo>
                <a:lnTo>
                  <a:pt x="0" y="0"/>
                </a:lnTo>
                <a:lnTo>
                  <a:pt x="7620" y="0"/>
                </a:lnTo>
                <a:lnTo>
                  <a:pt x="7620" y="22733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184265" y="1351915"/>
            <a:ext cx="4902212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" dirty="0">
                <a:solidFill>
                  <a:srgbClr val="FF0000"/>
                </a:solidFill>
                <a:latin typeface="SimSun"/>
                <a:cs typeface="SimSun"/>
              </a:rPr>
              <a:t>之：</a:t>
            </a:r>
            <a:r>
              <a:rPr sz="1800" b="1" spc="10" dirty="0">
                <a:latin typeface="SimSun"/>
                <a:cs typeface="SimSun"/>
              </a:rPr>
              <a:t>用在主语和谓语之间，取消句子的独立性</a:t>
            </a:r>
            <a:r>
              <a:rPr sz="1800" b="1" dirty="0">
                <a:latin typeface="SimSun"/>
                <a:cs typeface="SimSun"/>
              </a:rPr>
              <a:t>。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184265" y="1626235"/>
            <a:ext cx="5027294" cy="13342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153795">
              <a:lnSpc>
                <a:spcPct val="119900"/>
              </a:lnSpc>
              <a:spcBef>
                <a:spcPts val="100"/>
              </a:spcBef>
              <a:tabLst>
                <a:tab pos="1737995" algn="l"/>
              </a:tabLst>
            </a:pPr>
            <a:r>
              <a:rPr sz="1800" b="1" spc="10" dirty="0">
                <a:solidFill>
                  <a:srgbClr val="FF0000"/>
                </a:solidFill>
                <a:latin typeface="SimSun"/>
                <a:cs typeface="SimSun"/>
              </a:rPr>
              <a:t>淤泥：</a:t>
            </a:r>
            <a:r>
              <a:rPr sz="1800" b="1" spc="10" dirty="0">
                <a:latin typeface="SimSun"/>
                <a:cs typeface="SimSun"/>
              </a:rPr>
              <a:t>污泥</a:t>
            </a:r>
            <a:r>
              <a:rPr sz="1800" b="1" dirty="0">
                <a:latin typeface="SimSun"/>
                <a:cs typeface="SimSun"/>
              </a:rPr>
              <a:t>。	</a:t>
            </a:r>
            <a:r>
              <a:rPr sz="1800" b="1" spc="10" dirty="0">
                <a:solidFill>
                  <a:srgbClr val="FF0000"/>
                </a:solidFill>
                <a:latin typeface="SimSun"/>
                <a:cs typeface="SimSun"/>
              </a:rPr>
              <a:t>染：</a:t>
            </a:r>
            <a:r>
              <a:rPr sz="1800" b="1" spc="10" dirty="0">
                <a:latin typeface="SimSun"/>
                <a:cs typeface="SimSun"/>
              </a:rPr>
              <a:t>沾染（污秽）</a:t>
            </a:r>
            <a:r>
              <a:rPr sz="1800" b="1" dirty="0">
                <a:latin typeface="SimSun"/>
                <a:cs typeface="SimSun"/>
              </a:rPr>
              <a:t>。 </a:t>
            </a:r>
            <a:r>
              <a:rPr sz="1800" b="1" spc="10" dirty="0">
                <a:solidFill>
                  <a:srgbClr val="FF0000"/>
                </a:solidFill>
                <a:latin typeface="SimSun"/>
                <a:cs typeface="SimSun"/>
              </a:rPr>
              <a:t>濯：</a:t>
            </a:r>
            <a:r>
              <a:rPr sz="1800" b="1" spc="10" dirty="0">
                <a:latin typeface="SimSun"/>
                <a:cs typeface="SimSun"/>
              </a:rPr>
              <a:t>洗。</a:t>
            </a:r>
            <a:r>
              <a:rPr sz="1800" b="1" spc="10" dirty="0">
                <a:solidFill>
                  <a:srgbClr val="FF0000"/>
                </a:solidFill>
                <a:latin typeface="SimSun"/>
                <a:cs typeface="SimSun"/>
              </a:rPr>
              <a:t>涟：</a:t>
            </a:r>
            <a:r>
              <a:rPr sz="1800" b="1" spc="10" dirty="0">
                <a:latin typeface="SimSun"/>
                <a:cs typeface="SimSun"/>
              </a:rPr>
              <a:t>水波</a:t>
            </a:r>
            <a:r>
              <a:rPr sz="1800" b="1" dirty="0">
                <a:latin typeface="SimSun"/>
                <a:cs typeface="SimSun"/>
              </a:rPr>
              <a:t>。</a:t>
            </a:r>
            <a:r>
              <a:rPr sz="1800" b="1" spc="-5" dirty="0">
                <a:latin typeface="SimSun"/>
                <a:cs typeface="SimSun"/>
              </a:rPr>
              <a:t> </a:t>
            </a:r>
            <a:r>
              <a:rPr sz="1800" b="1" spc="10" dirty="0">
                <a:solidFill>
                  <a:srgbClr val="FF0000"/>
                </a:solidFill>
                <a:latin typeface="SimSun"/>
                <a:cs typeface="SimSun"/>
              </a:rPr>
              <a:t>妖：</a:t>
            </a:r>
            <a:r>
              <a:rPr sz="1800" b="1" spc="10" dirty="0">
                <a:latin typeface="SimSun"/>
                <a:cs typeface="SimSun"/>
              </a:rPr>
              <a:t>艳丽</a:t>
            </a:r>
            <a:r>
              <a:rPr sz="1800" b="1" dirty="0">
                <a:latin typeface="SimSun"/>
                <a:cs typeface="SimSun"/>
              </a:rPr>
              <a:t>。</a:t>
            </a: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1800" b="1" spc="10" dirty="0">
                <a:solidFill>
                  <a:srgbClr val="FF0000"/>
                </a:solidFill>
                <a:latin typeface="SimSun"/>
                <a:cs typeface="SimSun"/>
              </a:rPr>
              <a:t>中通外直：</a:t>
            </a:r>
            <a:r>
              <a:rPr sz="1800" b="1" spc="10" dirty="0">
                <a:latin typeface="SimSun"/>
                <a:cs typeface="SimSun"/>
              </a:rPr>
              <a:t>（莲的柄）内部贯通，外部笔直</a:t>
            </a:r>
            <a:r>
              <a:rPr sz="1800" b="1" dirty="0">
                <a:latin typeface="SimSun"/>
                <a:cs typeface="SimSun"/>
              </a:rPr>
              <a:t>。</a:t>
            </a: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1800" b="1" spc="10" dirty="0">
                <a:solidFill>
                  <a:srgbClr val="FF0000"/>
                </a:solidFill>
                <a:latin typeface="SimSun"/>
                <a:cs typeface="SimSun"/>
              </a:rPr>
              <a:t>不蔓不枝：</a:t>
            </a:r>
            <a:r>
              <a:rPr sz="1800" b="1" spc="10" dirty="0">
                <a:latin typeface="SimSun"/>
                <a:cs typeface="SimSun"/>
              </a:rPr>
              <a:t>不横生藤蔓，不旁生枝茎</a:t>
            </a:r>
            <a:r>
              <a:rPr sz="1800" b="1" dirty="0">
                <a:latin typeface="SimSun"/>
                <a:cs typeface="SimSun"/>
              </a:rPr>
              <a:t>。</a:t>
            </a:r>
            <a:r>
              <a:rPr sz="1800" b="1" spc="-80" dirty="0">
                <a:latin typeface="SimSun"/>
                <a:cs typeface="SimSun"/>
              </a:rPr>
              <a:t> </a:t>
            </a:r>
            <a:r>
              <a:rPr sz="1800" b="1" spc="10" dirty="0">
                <a:latin typeface="SimSun"/>
                <a:cs typeface="SimSun"/>
              </a:rPr>
              <a:t>蔓、枝</a:t>
            </a:r>
            <a:r>
              <a:rPr sz="1800" b="1" dirty="0">
                <a:latin typeface="SimSun"/>
                <a:cs typeface="SimSun"/>
              </a:rPr>
              <a:t>，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184265" y="2941955"/>
            <a:ext cx="5360034" cy="965585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30"/>
              </a:spcBef>
              <a:tabLst>
                <a:tab pos="2543175" algn="l"/>
              </a:tabLst>
            </a:pPr>
            <a:r>
              <a:rPr sz="1800" b="1" spc="10" dirty="0">
                <a:latin typeface="SimSun"/>
                <a:cs typeface="SimSun"/>
              </a:rPr>
              <a:t>都是名词用作动词</a:t>
            </a:r>
            <a:r>
              <a:rPr sz="1800" b="1" dirty="0">
                <a:latin typeface="SimSun"/>
                <a:cs typeface="SimSun"/>
              </a:rPr>
              <a:t>。	</a:t>
            </a:r>
            <a:r>
              <a:rPr sz="1800" b="1" spc="10" dirty="0">
                <a:solidFill>
                  <a:srgbClr val="FF0000"/>
                </a:solidFill>
                <a:latin typeface="SimSun"/>
                <a:cs typeface="SimSun"/>
              </a:rPr>
              <a:t>亭亭：</a:t>
            </a:r>
            <a:r>
              <a:rPr sz="1800" b="1" spc="10" dirty="0">
                <a:latin typeface="SimSun"/>
                <a:cs typeface="SimSun"/>
              </a:rPr>
              <a:t>耸立的样子</a:t>
            </a:r>
            <a:r>
              <a:rPr sz="1800" b="1" dirty="0">
                <a:latin typeface="SimSun"/>
                <a:cs typeface="SimSun"/>
              </a:rPr>
              <a:t>。</a:t>
            </a:r>
          </a:p>
          <a:p>
            <a:pPr marL="12700" marR="5080">
              <a:lnSpc>
                <a:spcPct val="119900"/>
              </a:lnSpc>
              <a:tabLst>
                <a:tab pos="1392555" algn="l"/>
              </a:tabLst>
            </a:pPr>
            <a:r>
              <a:rPr sz="1800" b="1" spc="10" dirty="0">
                <a:solidFill>
                  <a:srgbClr val="FF0000"/>
                </a:solidFill>
                <a:latin typeface="SimSun"/>
                <a:cs typeface="SimSun"/>
              </a:rPr>
              <a:t>植：</a:t>
            </a:r>
            <a:r>
              <a:rPr sz="1800" b="1" spc="10" dirty="0">
                <a:latin typeface="SimSun"/>
                <a:cs typeface="SimSun"/>
              </a:rPr>
              <a:t>竖立</a:t>
            </a:r>
            <a:r>
              <a:rPr sz="1800" b="1" dirty="0">
                <a:latin typeface="SimSun"/>
                <a:cs typeface="SimSun"/>
              </a:rPr>
              <a:t>。	</a:t>
            </a:r>
            <a:r>
              <a:rPr sz="1800" b="1" spc="10" dirty="0">
                <a:solidFill>
                  <a:srgbClr val="FF0000"/>
                </a:solidFill>
                <a:latin typeface="SimSun"/>
                <a:cs typeface="SimSun"/>
              </a:rPr>
              <a:t>亵玩：</a:t>
            </a:r>
            <a:r>
              <a:rPr sz="1800" b="1" spc="10" dirty="0">
                <a:latin typeface="SimSun"/>
                <a:cs typeface="SimSun"/>
              </a:rPr>
              <a:t>靠近赏玩。亵，亲近而不庄重</a:t>
            </a:r>
            <a:r>
              <a:rPr sz="1800" b="1" dirty="0">
                <a:latin typeface="SimSun"/>
                <a:cs typeface="SimSun"/>
              </a:rPr>
              <a:t>。 </a:t>
            </a:r>
            <a:r>
              <a:rPr sz="1800" b="1" spc="10" dirty="0">
                <a:solidFill>
                  <a:srgbClr val="FF0000"/>
                </a:solidFill>
                <a:latin typeface="SimSun"/>
                <a:cs typeface="SimSun"/>
              </a:rPr>
              <a:t>焉：</a:t>
            </a:r>
            <a:r>
              <a:rPr sz="1800" b="1" spc="10" dirty="0">
                <a:latin typeface="SimSun"/>
                <a:cs typeface="SimSun"/>
              </a:rPr>
              <a:t>语气词</a:t>
            </a:r>
            <a:r>
              <a:rPr sz="1800" b="1" dirty="0">
                <a:latin typeface="SimSun"/>
                <a:cs typeface="SimSun"/>
              </a:rPr>
              <a:t>。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93189" y="4221797"/>
            <a:ext cx="9818370" cy="17805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11809">
              <a:lnSpc>
                <a:spcPct val="120000"/>
              </a:lnSpc>
              <a:spcBef>
                <a:spcPts val="100"/>
              </a:spcBef>
            </a:pP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译文：</a:t>
            </a:r>
            <a:r>
              <a:rPr sz="2400" b="1" spc="10" dirty="0">
                <a:latin typeface="SimSun"/>
                <a:cs typeface="SimSun"/>
              </a:rPr>
              <a:t>我唯独喜爱莲——莲从淤泥中生长出来，却不受泥的沾染；</a:t>
            </a:r>
            <a:r>
              <a:rPr sz="2400" b="1" dirty="0">
                <a:latin typeface="SimSun"/>
                <a:cs typeface="SimSun"/>
              </a:rPr>
              <a:t>它 </a:t>
            </a:r>
            <a:r>
              <a:rPr sz="2400" b="1" spc="10" dirty="0">
                <a:latin typeface="SimSun"/>
                <a:cs typeface="SimSun"/>
              </a:rPr>
              <a:t>经过清水洗涤，却不显得妖艳，（它的柄）内部贯通，外部笔直，不横</a:t>
            </a:r>
            <a:r>
              <a:rPr sz="2400" b="1" dirty="0">
                <a:latin typeface="SimSun"/>
                <a:cs typeface="SimSun"/>
              </a:rPr>
              <a:t>生 </a:t>
            </a:r>
            <a:r>
              <a:rPr sz="2400" b="1" spc="10" dirty="0" err="1">
                <a:latin typeface="SimSun"/>
                <a:cs typeface="SimSun"/>
              </a:rPr>
              <a:t>藤蔓，不旁生枝茎；香气远闻更加清芬；它笔直洁净地</a:t>
            </a:r>
            <a:r>
              <a:rPr lang="zh-CN" altLang="en-US" sz="2400" b="1" spc="10" dirty="0">
                <a:latin typeface="SimSun"/>
                <a:cs typeface="SimSun"/>
              </a:rPr>
              <a:t>挺立着</a:t>
            </a:r>
            <a:r>
              <a:rPr sz="2400" b="1" spc="10" dirty="0">
                <a:latin typeface="SimSun"/>
                <a:cs typeface="SimSun"/>
              </a:rPr>
              <a:t>，</a:t>
            </a:r>
            <a:r>
              <a:rPr lang="zh-CN" altLang="en-US" sz="2400" b="1" spc="10" dirty="0">
                <a:latin typeface="SimSun"/>
                <a:cs typeface="SimSun"/>
              </a:rPr>
              <a:t>（</a:t>
            </a:r>
            <a:r>
              <a:rPr sz="2400" b="1" spc="10" dirty="0">
                <a:latin typeface="SimSun"/>
                <a:cs typeface="SimSun"/>
              </a:rPr>
              <a:t>只</a:t>
            </a:r>
            <a:r>
              <a:rPr lang="zh-CN" altLang="en-US" sz="2400" b="1" spc="10" dirty="0">
                <a:latin typeface="SimSun"/>
                <a:cs typeface="SimSun"/>
              </a:rPr>
              <a:t>）</a:t>
            </a:r>
            <a:r>
              <a:rPr sz="2400" b="1" spc="10" dirty="0" err="1">
                <a:latin typeface="SimSun"/>
                <a:cs typeface="SimSun"/>
              </a:rPr>
              <a:t>可</a:t>
            </a:r>
            <a:r>
              <a:rPr sz="2400" b="1" dirty="0" err="1">
                <a:latin typeface="SimSun"/>
                <a:cs typeface="SimSun"/>
              </a:rPr>
              <a:t>以</a:t>
            </a:r>
            <a:r>
              <a:rPr sz="2400" b="1" spc="10" dirty="0" err="1">
                <a:latin typeface="SimSun"/>
                <a:cs typeface="SimSun"/>
              </a:rPr>
              <a:t>从远处观赏，却不能靠近去</a:t>
            </a:r>
            <a:r>
              <a:rPr lang="zh-CN" altLang="en-US" sz="2400" b="1" spc="10" dirty="0">
                <a:latin typeface="SimSun"/>
                <a:cs typeface="SimSun"/>
              </a:rPr>
              <a:t>赏玩</a:t>
            </a:r>
            <a:r>
              <a:rPr sz="2400" b="1" spc="10" dirty="0">
                <a:latin typeface="SimSun"/>
                <a:cs typeface="SimSun"/>
              </a:rPr>
              <a:t>啊</a:t>
            </a:r>
            <a:r>
              <a:rPr sz="2400" b="1" dirty="0">
                <a:latin typeface="SimSun"/>
                <a:cs typeface="SimSun"/>
              </a:rPr>
              <a:t>。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31887" y="1434147"/>
            <a:ext cx="4722495" cy="17805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06425">
              <a:lnSpc>
                <a:spcPct val="120000"/>
              </a:lnSpc>
              <a:spcBef>
                <a:spcPts val="100"/>
              </a:spcBef>
            </a:pPr>
            <a:r>
              <a:rPr sz="2400" b="1" spc="310" dirty="0">
                <a:latin typeface="SimSun"/>
                <a:cs typeface="SimSun"/>
              </a:rPr>
              <a:t>予独爱莲</a:t>
            </a:r>
            <a:r>
              <a:rPr sz="2400" b="1" spc="310" dirty="0">
                <a:solidFill>
                  <a:srgbClr val="FF0000"/>
                </a:solidFill>
                <a:latin typeface="SimSun"/>
                <a:cs typeface="SimSun"/>
              </a:rPr>
              <a:t>之</a:t>
            </a:r>
            <a:r>
              <a:rPr sz="2400" b="1" spc="310" dirty="0">
                <a:latin typeface="SimSun"/>
                <a:cs typeface="SimSun"/>
              </a:rPr>
              <a:t>出</a:t>
            </a:r>
            <a:r>
              <a:rPr sz="2400" b="1" spc="310" dirty="0">
                <a:solidFill>
                  <a:srgbClr val="FF0000"/>
                </a:solidFill>
                <a:latin typeface="SimSun"/>
                <a:cs typeface="SimSun"/>
              </a:rPr>
              <a:t>淤泥</a:t>
            </a:r>
            <a:r>
              <a:rPr sz="2400" b="1" spc="310" dirty="0">
                <a:latin typeface="SimSun"/>
                <a:cs typeface="SimSun"/>
              </a:rPr>
              <a:t>而不</a:t>
            </a:r>
            <a:r>
              <a:rPr sz="2400" b="1" spc="310" dirty="0">
                <a:solidFill>
                  <a:srgbClr val="FF0000"/>
                </a:solidFill>
                <a:latin typeface="SimSun"/>
                <a:cs typeface="SimSun"/>
              </a:rPr>
              <a:t>染</a:t>
            </a:r>
            <a:r>
              <a:rPr sz="2400" b="1" dirty="0">
                <a:latin typeface="SimSun"/>
                <a:cs typeface="SimSun"/>
              </a:rPr>
              <a:t>， </a:t>
            </a:r>
            <a:r>
              <a:rPr sz="2400" b="1" spc="310" dirty="0">
                <a:solidFill>
                  <a:srgbClr val="FF0000"/>
                </a:solidFill>
                <a:latin typeface="SimSun"/>
                <a:cs typeface="SimSun"/>
              </a:rPr>
              <a:t>濯清涟</a:t>
            </a:r>
            <a:r>
              <a:rPr sz="2400" b="1" spc="310" dirty="0">
                <a:latin typeface="SimSun"/>
                <a:cs typeface="SimSun"/>
              </a:rPr>
              <a:t>而不</a:t>
            </a:r>
            <a:r>
              <a:rPr sz="2400" b="1" spc="310" dirty="0">
                <a:solidFill>
                  <a:srgbClr val="FF0000"/>
                </a:solidFill>
                <a:latin typeface="SimSun"/>
                <a:cs typeface="SimSun"/>
              </a:rPr>
              <a:t>妖</a:t>
            </a:r>
            <a:r>
              <a:rPr sz="2400" b="1" dirty="0">
                <a:latin typeface="SimSun"/>
                <a:cs typeface="SimSun"/>
              </a:rPr>
              <a:t>，</a:t>
            </a:r>
            <a:r>
              <a:rPr sz="2400" b="1" spc="-890" dirty="0">
                <a:latin typeface="SimSun"/>
                <a:cs typeface="SimSun"/>
              </a:rPr>
              <a:t> 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中通外直</a:t>
            </a:r>
            <a:r>
              <a:rPr sz="2400" b="1" spc="10" dirty="0">
                <a:latin typeface="SimSun"/>
                <a:cs typeface="SimSun"/>
              </a:rPr>
              <a:t>，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不</a:t>
            </a:r>
            <a:r>
              <a:rPr sz="2400" b="1" dirty="0">
                <a:solidFill>
                  <a:srgbClr val="FF0000"/>
                </a:solidFill>
                <a:latin typeface="SimSun"/>
                <a:cs typeface="SimSun"/>
              </a:rPr>
              <a:t>蔓 </a:t>
            </a:r>
            <a:r>
              <a:rPr sz="2400" b="1" spc="10" dirty="0" err="1">
                <a:solidFill>
                  <a:srgbClr val="FF0000"/>
                </a:solidFill>
                <a:latin typeface="SimSun"/>
                <a:cs typeface="SimSun"/>
              </a:rPr>
              <a:t>不枝</a:t>
            </a:r>
            <a:r>
              <a:rPr sz="2400" b="1" spc="10" dirty="0" err="1">
                <a:latin typeface="SimSun"/>
                <a:cs typeface="SimSun"/>
              </a:rPr>
              <a:t>，香远益清，</a:t>
            </a:r>
            <a:r>
              <a:rPr sz="2400" b="1" spc="10" dirty="0" err="1">
                <a:solidFill>
                  <a:srgbClr val="FF0000"/>
                </a:solidFill>
                <a:latin typeface="SimSun"/>
                <a:cs typeface="SimSun"/>
              </a:rPr>
              <a:t>亭亭</a:t>
            </a:r>
            <a:r>
              <a:rPr sz="2400" b="1" spc="10" dirty="0" err="1">
                <a:latin typeface="SimSun"/>
                <a:cs typeface="SimSun"/>
              </a:rPr>
              <a:t>净</a:t>
            </a:r>
            <a:r>
              <a:rPr sz="2400" b="1" spc="10" dirty="0" err="1">
                <a:solidFill>
                  <a:srgbClr val="FF0000"/>
                </a:solidFill>
                <a:latin typeface="SimSun"/>
                <a:cs typeface="SimSun"/>
              </a:rPr>
              <a:t>植</a:t>
            </a:r>
            <a:r>
              <a:rPr sz="2400" b="1" spc="10" dirty="0" err="1">
                <a:solidFill>
                  <a:srgbClr val="88641A"/>
                </a:solidFill>
                <a:latin typeface="SimSun"/>
                <a:cs typeface="SimSun"/>
              </a:rPr>
              <a:t>，</a:t>
            </a:r>
            <a:r>
              <a:rPr sz="2400" b="1" dirty="0" err="1">
                <a:latin typeface="SimSun"/>
                <a:cs typeface="SimSun"/>
              </a:rPr>
              <a:t>可</a:t>
            </a:r>
            <a:r>
              <a:rPr sz="2400" b="1" spc="10" dirty="0" err="1">
                <a:latin typeface="SimSun"/>
                <a:cs typeface="SimSun"/>
              </a:rPr>
              <a:t>远观而不可</a:t>
            </a:r>
            <a:r>
              <a:rPr sz="2400" b="1" spc="10" dirty="0" err="1">
                <a:solidFill>
                  <a:srgbClr val="FF0000"/>
                </a:solidFill>
                <a:latin typeface="SimSun"/>
                <a:cs typeface="SimSun"/>
              </a:rPr>
              <a:t>亵玩焉</a:t>
            </a:r>
            <a:r>
              <a:rPr sz="2400" b="1" dirty="0">
                <a:solidFill>
                  <a:srgbClr val="88641A"/>
                </a:solidFill>
                <a:latin typeface="SimSun"/>
                <a:cs typeface="SimSun"/>
              </a:rPr>
              <a:t>。</a:t>
            </a:r>
            <a:endParaRPr sz="2400" b="1" dirty="0">
              <a:latin typeface="SimSun"/>
              <a:cs typeface="SimSun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061584" y="455930"/>
            <a:ext cx="206438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20" dirty="0"/>
              <a:t>疏通文</a:t>
            </a:r>
            <a:r>
              <a:rPr sz="4000" spc="-5" dirty="0"/>
              <a:t>意</a:t>
            </a:r>
            <a:endParaRPr sz="4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235065" y="1628775"/>
            <a:ext cx="9525" cy="2160905"/>
          </a:xfrm>
          <a:custGeom>
            <a:avLst/>
            <a:gdLst/>
            <a:ahLst/>
            <a:cxnLst/>
            <a:rect l="l" t="t" r="r" b="b"/>
            <a:pathLst>
              <a:path w="9525" h="2160904">
                <a:moveTo>
                  <a:pt x="7620" y="2160587"/>
                </a:moveTo>
                <a:lnTo>
                  <a:pt x="0" y="2160587"/>
                </a:lnTo>
                <a:lnTo>
                  <a:pt x="1587" y="0"/>
                </a:lnTo>
                <a:lnTo>
                  <a:pt x="9207" y="0"/>
                </a:lnTo>
                <a:lnTo>
                  <a:pt x="7620" y="21605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955482" y="1467484"/>
            <a:ext cx="4309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u="sng" spc="10" dirty="0">
                <a:latin typeface="SimSun"/>
                <a:cs typeface="SimSun"/>
              </a:rPr>
              <a:t>予谓菊，花之</a:t>
            </a:r>
            <a:r>
              <a:rPr sz="2400" u="sng" spc="10" dirty="0">
                <a:solidFill>
                  <a:srgbClr val="FF0000"/>
                </a:solidFill>
                <a:latin typeface="SimSun"/>
                <a:cs typeface="SimSun"/>
              </a:rPr>
              <a:t>隐逸</a:t>
            </a:r>
            <a:r>
              <a:rPr sz="2400" u="sng" spc="10" dirty="0">
                <a:latin typeface="SimSun"/>
                <a:cs typeface="SimSun"/>
              </a:rPr>
              <a:t>者也；牡丹</a:t>
            </a:r>
            <a:r>
              <a:rPr sz="2400" u="sng" dirty="0">
                <a:latin typeface="SimSun"/>
                <a:cs typeface="SimSun"/>
              </a:rPr>
              <a:t>，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95"/>
              </a:spcBef>
            </a:pPr>
            <a:r>
              <a:rPr u="sng" spc="10" dirty="0"/>
              <a:t>花之富贵者也；莲，花之君子者也</a:t>
            </a:r>
            <a:r>
              <a:rPr dirty="0"/>
              <a:t>。 </a:t>
            </a:r>
            <a:r>
              <a:rPr spc="10" dirty="0">
                <a:solidFill>
                  <a:srgbClr val="FF0000"/>
                </a:solidFill>
              </a:rPr>
              <a:t>噫</a:t>
            </a:r>
            <a:r>
              <a:rPr spc="10" dirty="0"/>
              <a:t>！菊之</a:t>
            </a:r>
            <a:r>
              <a:rPr dirty="0"/>
              <a:t>爱</a:t>
            </a:r>
            <a:r>
              <a:rPr spc="-10" dirty="0"/>
              <a:t> </a:t>
            </a:r>
            <a:r>
              <a:rPr spc="10" dirty="0"/>
              <a:t>，陶后</a:t>
            </a:r>
            <a:r>
              <a:rPr spc="10" dirty="0">
                <a:solidFill>
                  <a:srgbClr val="FF0000"/>
                </a:solidFill>
              </a:rPr>
              <a:t>鲜</a:t>
            </a:r>
            <a:r>
              <a:rPr spc="10" dirty="0"/>
              <a:t>有闻。莲</a:t>
            </a:r>
            <a:r>
              <a:rPr dirty="0"/>
              <a:t>之</a:t>
            </a:r>
          </a:p>
          <a:p>
            <a:pPr marL="12700" marR="311150">
              <a:lnSpc>
                <a:spcPct val="120000"/>
              </a:lnSpc>
            </a:pPr>
            <a:r>
              <a:rPr spc="10" dirty="0"/>
              <a:t>爱，</a:t>
            </a:r>
            <a:r>
              <a:rPr spc="10" dirty="0">
                <a:solidFill>
                  <a:srgbClr val="FF0000"/>
                </a:solidFill>
              </a:rPr>
              <a:t>同予者何人</a:t>
            </a:r>
            <a:r>
              <a:rPr spc="10" dirty="0"/>
              <a:t>？牡丹之爱，</a:t>
            </a:r>
            <a:r>
              <a:rPr spc="10" dirty="0">
                <a:solidFill>
                  <a:srgbClr val="FF0000"/>
                </a:solidFill>
              </a:rPr>
              <a:t>宜</a:t>
            </a:r>
            <a:r>
              <a:rPr dirty="0"/>
              <a:t>乎 </a:t>
            </a:r>
            <a:r>
              <a:rPr spc="10" dirty="0"/>
              <a:t>众矣</a:t>
            </a:r>
            <a:r>
              <a:rPr dirty="0"/>
              <a:t>。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514465" y="1400937"/>
            <a:ext cx="4619625" cy="2219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90500">
              <a:lnSpc>
                <a:spcPct val="120000"/>
              </a:lnSpc>
              <a:spcBef>
                <a:spcPts val="95"/>
              </a:spcBef>
            </a:pPr>
            <a:r>
              <a:rPr sz="2000" spc="10" dirty="0">
                <a:solidFill>
                  <a:srgbClr val="FF0000"/>
                </a:solidFill>
                <a:latin typeface="SimSun"/>
                <a:cs typeface="SimSun"/>
              </a:rPr>
              <a:t>隐逸</a:t>
            </a:r>
            <a:r>
              <a:rPr sz="2000" spc="5" dirty="0">
                <a:solidFill>
                  <a:srgbClr val="FF0000"/>
                </a:solidFill>
                <a:latin typeface="SimSun"/>
                <a:cs typeface="SimSun"/>
              </a:rPr>
              <a:t>：</a:t>
            </a:r>
            <a:r>
              <a:rPr sz="2000" spc="-440" dirty="0">
                <a:solidFill>
                  <a:srgbClr val="FF0000"/>
                </a:solidFill>
                <a:latin typeface="SimSun"/>
                <a:cs typeface="SimSun"/>
              </a:rPr>
              <a:t> </a:t>
            </a:r>
            <a:r>
              <a:rPr sz="2000" spc="10" dirty="0">
                <a:latin typeface="SimSun"/>
                <a:cs typeface="SimSun"/>
              </a:rPr>
              <a:t>隐居避世。这里是说菊花不与</a:t>
            </a:r>
            <a:r>
              <a:rPr sz="2000" dirty="0">
                <a:latin typeface="SimSun"/>
                <a:cs typeface="SimSun"/>
              </a:rPr>
              <a:t>别 </a:t>
            </a:r>
            <a:r>
              <a:rPr sz="2000" spc="10" dirty="0">
                <a:latin typeface="SimSun"/>
                <a:cs typeface="SimSun"/>
              </a:rPr>
              <a:t>的花争奇斗艳</a:t>
            </a:r>
            <a:r>
              <a:rPr sz="2000" spc="5" dirty="0">
                <a:latin typeface="SimSun"/>
                <a:cs typeface="SimSun"/>
              </a:rPr>
              <a:t>。</a:t>
            </a:r>
            <a:endParaRPr sz="2000">
              <a:latin typeface="SimSun"/>
              <a:cs typeface="SimSun"/>
            </a:endParaRPr>
          </a:p>
          <a:p>
            <a:pPr marL="12700" marR="1976755">
              <a:lnSpc>
                <a:spcPct val="120000"/>
              </a:lnSpc>
              <a:spcBef>
                <a:spcPts val="5"/>
              </a:spcBef>
            </a:pPr>
            <a:r>
              <a:rPr sz="2000" spc="10" dirty="0">
                <a:solidFill>
                  <a:srgbClr val="FF0000"/>
                </a:solidFill>
                <a:latin typeface="SimSun"/>
                <a:cs typeface="SimSun"/>
              </a:rPr>
              <a:t>噫</a:t>
            </a:r>
            <a:r>
              <a:rPr sz="2000" spc="5" dirty="0">
                <a:solidFill>
                  <a:srgbClr val="FF0000"/>
                </a:solidFill>
                <a:latin typeface="SimSun"/>
                <a:cs typeface="SimSun"/>
              </a:rPr>
              <a:t>：</a:t>
            </a:r>
            <a:r>
              <a:rPr sz="2000" spc="-440" dirty="0">
                <a:solidFill>
                  <a:srgbClr val="FF0000"/>
                </a:solidFill>
                <a:latin typeface="SimSun"/>
                <a:cs typeface="SimSun"/>
              </a:rPr>
              <a:t> </a:t>
            </a:r>
            <a:r>
              <a:rPr sz="2000" spc="10" dirty="0">
                <a:latin typeface="SimSun"/>
                <a:cs typeface="SimSun"/>
              </a:rPr>
              <a:t>叹词，表示感慨</a:t>
            </a:r>
            <a:r>
              <a:rPr sz="2000" dirty="0">
                <a:latin typeface="SimSun"/>
                <a:cs typeface="SimSun"/>
              </a:rPr>
              <a:t>。 </a:t>
            </a:r>
            <a:r>
              <a:rPr sz="2000" spc="10" dirty="0">
                <a:solidFill>
                  <a:srgbClr val="FF0000"/>
                </a:solidFill>
                <a:latin typeface="SimSun"/>
                <a:cs typeface="SimSun"/>
              </a:rPr>
              <a:t>鲜：</a:t>
            </a:r>
            <a:r>
              <a:rPr sz="2000" spc="10" dirty="0">
                <a:latin typeface="SimSun"/>
                <a:cs typeface="SimSun"/>
              </a:rPr>
              <a:t>少</a:t>
            </a:r>
            <a:r>
              <a:rPr sz="2000" spc="5" dirty="0">
                <a:latin typeface="SimSun"/>
                <a:cs typeface="SimSun"/>
              </a:rPr>
              <a:t>。</a:t>
            </a:r>
            <a:endParaRPr sz="2000">
              <a:latin typeface="SimSun"/>
              <a:cs typeface="SimSun"/>
            </a:endParaRPr>
          </a:p>
          <a:p>
            <a:pPr marL="12700" marR="5080">
              <a:lnSpc>
                <a:spcPct val="120000"/>
              </a:lnSpc>
            </a:pPr>
            <a:r>
              <a:rPr sz="2000" spc="10" dirty="0">
                <a:solidFill>
                  <a:srgbClr val="FF0000"/>
                </a:solidFill>
                <a:latin typeface="SimSun"/>
                <a:cs typeface="SimSun"/>
              </a:rPr>
              <a:t>同予者何人：</a:t>
            </a:r>
            <a:r>
              <a:rPr sz="2000" spc="10" dirty="0">
                <a:latin typeface="SimSun"/>
                <a:cs typeface="SimSun"/>
              </a:rPr>
              <a:t>像我一样的还有什么人呢</a:t>
            </a:r>
            <a:r>
              <a:rPr sz="2000" dirty="0">
                <a:latin typeface="SimSun"/>
                <a:cs typeface="SimSun"/>
              </a:rPr>
              <a:t>？ </a:t>
            </a:r>
            <a:r>
              <a:rPr sz="2000" spc="10" dirty="0">
                <a:solidFill>
                  <a:srgbClr val="FF0000"/>
                </a:solidFill>
                <a:latin typeface="SimSun"/>
                <a:cs typeface="SimSun"/>
              </a:rPr>
              <a:t>宜：</a:t>
            </a:r>
            <a:r>
              <a:rPr sz="2000" spc="10" dirty="0">
                <a:latin typeface="SimSun"/>
                <a:cs typeface="SimSun"/>
              </a:rPr>
              <a:t>应当</a:t>
            </a:r>
            <a:r>
              <a:rPr sz="2000" spc="5" dirty="0">
                <a:latin typeface="SimSun"/>
                <a:cs typeface="SimSun"/>
              </a:rPr>
              <a:t>。</a:t>
            </a:r>
            <a:endParaRPr sz="2000">
              <a:latin typeface="SimSun"/>
              <a:cs typeface="SimSu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40802" y="4318634"/>
            <a:ext cx="9818370" cy="12835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14680">
              <a:lnSpc>
                <a:spcPct val="120000"/>
              </a:lnSpc>
              <a:spcBef>
                <a:spcPts val="100"/>
              </a:spcBef>
            </a:pP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译文：</a:t>
            </a:r>
            <a:r>
              <a:rPr sz="2400" b="1" spc="10" dirty="0">
                <a:latin typeface="SimSun"/>
                <a:cs typeface="SimSun"/>
              </a:rPr>
              <a:t>我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认为</a:t>
            </a:r>
            <a:r>
              <a:rPr sz="2400" b="1" spc="10" dirty="0">
                <a:latin typeface="SimSun"/>
                <a:cs typeface="SimSun"/>
              </a:rPr>
              <a:t>菊花是花中的隐士，牡丹是花中的富贵者，莲是花</a:t>
            </a:r>
            <a:r>
              <a:rPr sz="2400" b="1" dirty="0">
                <a:latin typeface="SimSun"/>
                <a:cs typeface="SimSun"/>
              </a:rPr>
              <a:t>中 </a:t>
            </a:r>
            <a:r>
              <a:rPr sz="2400" b="1" spc="10" dirty="0" err="1">
                <a:latin typeface="SimSun"/>
                <a:cs typeface="SimSun"/>
              </a:rPr>
              <a:t>的君子。唉！对菊花的爱好，陶渊明以后很少听到了。对莲的爱好</a:t>
            </a:r>
            <a:r>
              <a:rPr sz="2400" b="1" dirty="0">
                <a:latin typeface="SimSun"/>
                <a:cs typeface="SimSun"/>
              </a:rPr>
              <a:t>， </a:t>
            </a:r>
            <a:r>
              <a:rPr sz="2400" b="1" spc="10" dirty="0" err="1">
                <a:latin typeface="SimSun"/>
                <a:cs typeface="SimSun"/>
              </a:rPr>
              <a:t>像我一样的还有什么人呢？对牡丹的爱，应当人很多了</a:t>
            </a:r>
            <a:r>
              <a:rPr sz="2400" b="1" dirty="0">
                <a:latin typeface="SimSun"/>
                <a:cs typeface="SimSun"/>
              </a:rPr>
              <a:t>。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061584" y="455930"/>
            <a:ext cx="206438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20" dirty="0"/>
              <a:t>疏通文</a:t>
            </a:r>
            <a:r>
              <a:rPr sz="4000" spc="-5" dirty="0"/>
              <a:t>意</a:t>
            </a:r>
            <a:endParaRPr sz="4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11625" y="449580"/>
            <a:ext cx="410654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20" dirty="0"/>
              <a:t>探究“爱莲”之</a:t>
            </a:r>
            <a:r>
              <a:rPr sz="4000" spc="-5" dirty="0"/>
              <a:t>因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1584960" y="1313688"/>
            <a:ext cx="9235440" cy="41271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720" marR="5080" algn="just">
              <a:lnSpc>
                <a:spcPct val="119700"/>
              </a:lnSpc>
              <a:spcBef>
                <a:spcPts val="95"/>
              </a:spcBef>
            </a:pPr>
            <a:r>
              <a:rPr sz="2800" b="1" spc="40" dirty="0">
                <a:solidFill>
                  <a:srgbClr val="0033CC"/>
                </a:solidFill>
                <a:latin typeface="Arial"/>
                <a:cs typeface="Arial"/>
              </a:rPr>
              <a:t>1.</a:t>
            </a:r>
            <a:r>
              <a:rPr sz="2800" b="1" spc="60" dirty="0">
                <a:solidFill>
                  <a:srgbClr val="0033CC"/>
                </a:solidFill>
                <a:latin typeface="SimSun"/>
                <a:cs typeface="SimSun"/>
              </a:rPr>
              <a:t>“水陆草木之花，可爱者甚蕃。”既然各种各样的花</a:t>
            </a:r>
            <a:r>
              <a:rPr sz="2800" b="1" spc="-5" dirty="0">
                <a:solidFill>
                  <a:srgbClr val="0033CC"/>
                </a:solidFill>
                <a:latin typeface="SimSun"/>
                <a:cs typeface="SimSun"/>
              </a:rPr>
              <a:t>都 </a:t>
            </a:r>
            <a:r>
              <a:rPr sz="2800" b="1" spc="40" dirty="0">
                <a:solidFill>
                  <a:srgbClr val="0033CC"/>
                </a:solidFill>
                <a:latin typeface="SimSun"/>
                <a:cs typeface="SimSun"/>
              </a:rPr>
              <a:t>很可爱，为什么作者独独喜爱莲花</a:t>
            </a:r>
            <a:r>
              <a:rPr sz="2800" b="1" spc="45" dirty="0">
                <a:solidFill>
                  <a:srgbClr val="0033CC"/>
                </a:solidFill>
                <a:latin typeface="SimSun"/>
                <a:cs typeface="SimSun"/>
              </a:rPr>
              <a:t>呢？请从课文中找出</a:t>
            </a:r>
            <a:r>
              <a:rPr sz="2800" b="1" spc="-5" dirty="0">
                <a:solidFill>
                  <a:srgbClr val="0033CC"/>
                </a:solidFill>
                <a:latin typeface="SimSun"/>
                <a:cs typeface="SimSun"/>
              </a:rPr>
              <a:t>作 </a:t>
            </a:r>
            <a:r>
              <a:rPr sz="2800" b="1" spc="15" dirty="0">
                <a:solidFill>
                  <a:srgbClr val="0033CC"/>
                </a:solidFill>
                <a:latin typeface="SimSun"/>
                <a:cs typeface="SimSun"/>
              </a:rPr>
              <a:t>者喜爱莲花的原因</a:t>
            </a:r>
            <a:r>
              <a:rPr sz="2800" b="1" spc="-5" dirty="0">
                <a:solidFill>
                  <a:srgbClr val="0033CC"/>
                </a:solidFill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  <a:p>
            <a:pPr>
              <a:lnSpc>
                <a:spcPct val="100000"/>
              </a:lnSpc>
            </a:pPr>
            <a:endParaRPr sz="2800" dirty="0">
              <a:latin typeface="SimSun"/>
              <a:cs typeface="SimSun"/>
            </a:endParaRPr>
          </a:p>
          <a:p>
            <a:pPr marL="12700" marR="34290" indent="800735">
              <a:lnSpc>
                <a:spcPct val="120000"/>
              </a:lnSpc>
              <a:spcBef>
                <a:spcPts val="2285"/>
              </a:spcBef>
            </a:pPr>
            <a:r>
              <a:rPr sz="2400" b="1" spc="310" dirty="0">
                <a:latin typeface="SimSun"/>
                <a:cs typeface="SimSun"/>
              </a:rPr>
              <a:t>予独爱莲之出淤泥而不染</a:t>
            </a:r>
            <a:r>
              <a:rPr sz="2400" b="1" dirty="0">
                <a:latin typeface="SimSun"/>
                <a:cs typeface="SimSun"/>
              </a:rPr>
              <a:t>，</a:t>
            </a:r>
            <a:r>
              <a:rPr sz="2400" b="1" spc="-890" dirty="0">
                <a:latin typeface="SimSun"/>
                <a:cs typeface="SimSun"/>
              </a:rPr>
              <a:t> </a:t>
            </a:r>
            <a:r>
              <a:rPr sz="2400" b="1" spc="310" dirty="0">
                <a:latin typeface="SimSun"/>
                <a:cs typeface="SimSun"/>
              </a:rPr>
              <a:t>濯清涟而不妖</a:t>
            </a:r>
            <a:r>
              <a:rPr sz="2400" b="1" dirty="0">
                <a:latin typeface="SimSun"/>
                <a:cs typeface="SimSun"/>
              </a:rPr>
              <a:t>，</a:t>
            </a:r>
            <a:r>
              <a:rPr sz="2400" b="1" spc="-890" dirty="0">
                <a:latin typeface="SimSun"/>
                <a:cs typeface="SimSun"/>
              </a:rPr>
              <a:t> </a:t>
            </a:r>
            <a:r>
              <a:rPr sz="2400" b="1" spc="310" dirty="0">
                <a:latin typeface="SimSun"/>
                <a:cs typeface="SimSun"/>
              </a:rPr>
              <a:t>中通外直</a:t>
            </a:r>
            <a:r>
              <a:rPr sz="2400" b="1" dirty="0">
                <a:latin typeface="SimSun"/>
                <a:cs typeface="SimSun"/>
              </a:rPr>
              <a:t>， </a:t>
            </a:r>
            <a:r>
              <a:rPr sz="2400" b="1" spc="310" dirty="0">
                <a:latin typeface="SimSun"/>
                <a:cs typeface="SimSun"/>
              </a:rPr>
              <a:t>不蔓不枝</a:t>
            </a:r>
            <a:r>
              <a:rPr sz="2400" b="1" dirty="0">
                <a:latin typeface="SimSun"/>
                <a:cs typeface="SimSun"/>
              </a:rPr>
              <a:t>，</a:t>
            </a:r>
            <a:r>
              <a:rPr sz="2400" b="1" spc="-890" dirty="0">
                <a:latin typeface="SimSun"/>
                <a:cs typeface="SimSun"/>
              </a:rPr>
              <a:t> </a:t>
            </a:r>
            <a:r>
              <a:rPr sz="2400" b="1" spc="310" dirty="0">
                <a:latin typeface="SimSun"/>
                <a:cs typeface="SimSun"/>
              </a:rPr>
              <a:t>香远益清</a:t>
            </a:r>
            <a:r>
              <a:rPr sz="2400" b="1" dirty="0">
                <a:latin typeface="SimSun"/>
                <a:cs typeface="SimSun"/>
              </a:rPr>
              <a:t>，</a:t>
            </a:r>
            <a:r>
              <a:rPr sz="2400" b="1" spc="-890" dirty="0">
                <a:latin typeface="SimSun"/>
                <a:cs typeface="SimSun"/>
              </a:rPr>
              <a:t> </a:t>
            </a:r>
            <a:r>
              <a:rPr sz="2400" b="1" spc="310" dirty="0">
                <a:latin typeface="SimSun"/>
                <a:cs typeface="SimSun"/>
              </a:rPr>
              <a:t>亭亭净植</a:t>
            </a:r>
            <a:r>
              <a:rPr sz="2400" b="1" dirty="0">
                <a:latin typeface="SimSun"/>
                <a:cs typeface="SimSun"/>
              </a:rPr>
              <a:t>，</a:t>
            </a:r>
            <a:r>
              <a:rPr sz="2400" b="1" spc="-890" dirty="0">
                <a:latin typeface="SimSun"/>
                <a:cs typeface="SimSun"/>
              </a:rPr>
              <a:t> </a:t>
            </a:r>
            <a:r>
              <a:rPr sz="2400" b="1" spc="310" dirty="0">
                <a:latin typeface="SimSun"/>
                <a:cs typeface="SimSun"/>
              </a:rPr>
              <a:t>可远观而不可亵玩焉</a:t>
            </a:r>
            <a:r>
              <a:rPr sz="2400" b="1" dirty="0">
                <a:latin typeface="SimSun"/>
                <a:cs typeface="SimSun"/>
              </a:rPr>
              <a:t>。</a:t>
            </a: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900" b="1" dirty="0">
              <a:latin typeface="SimSun"/>
              <a:cs typeface="SimSun"/>
            </a:endParaRPr>
          </a:p>
          <a:p>
            <a:pPr marR="781685" algn="ctr">
              <a:lnSpc>
                <a:spcPct val="100000"/>
              </a:lnSpc>
            </a:pPr>
            <a:r>
              <a:rPr sz="3200" b="1" spc="15" dirty="0">
                <a:solidFill>
                  <a:srgbClr val="FF0000"/>
                </a:solidFill>
                <a:latin typeface="SimSun"/>
                <a:cs typeface="SimSun"/>
              </a:rPr>
              <a:t>莲，花之君子者也</a:t>
            </a:r>
            <a:r>
              <a:rPr sz="3200" b="1" spc="5" dirty="0">
                <a:solidFill>
                  <a:srgbClr val="FF0000"/>
                </a:solidFill>
                <a:latin typeface="SimSun"/>
                <a:cs typeface="SimSun"/>
              </a:rPr>
              <a:t>。</a:t>
            </a:r>
            <a:endParaRPr sz="3200" b="1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67839" y="409892"/>
            <a:ext cx="864743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 marR="30480">
              <a:lnSpc>
                <a:spcPct val="100000"/>
              </a:lnSpc>
              <a:spcBef>
                <a:spcPts val="105"/>
              </a:spcBef>
            </a:pPr>
            <a:r>
              <a:rPr sz="3200" spc="15" dirty="0"/>
              <a:t>《爱莲说》称</a:t>
            </a:r>
            <a:r>
              <a:rPr sz="3200" spc="-20" dirty="0"/>
              <a:t>莲</a:t>
            </a:r>
            <a:r>
              <a:rPr sz="3600" spc="-3554" baseline="-28935" dirty="0">
                <a:solidFill>
                  <a:srgbClr val="FFFFFF"/>
                </a:solidFill>
              </a:rPr>
              <a:t>认</a:t>
            </a:r>
            <a:r>
              <a:rPr sz="3200" spc="-225" dirty="0"/>
              <a:t>为</a:t>
            </a:r>
            <a:r>
              <a:rPr sz="3600" spc="-3247" baseline="-28935" dirty="0">
                <a:solidFill>
                  <a:srgbClr val="FFFFFF"/>
                </a:solidFill>
              </a:rPr>
              <a:t>为</a:t>
            </a:r>
            <a:r>
              <a:rPr sz="3200" b="1" spc="-5" dirty="0">
                <a:latin typeface="Arial"/>
                <a:cs typeface="Arial"/>
              </a:rPr>
              <a:t>“</a:t>
            </a:r>
            <a:r>
              <a:rPr sz="3200" spc="-2030" dirty="0"/>
              <a:t>花</a:t>
            </a:r>
            <a:r>
              <a:rPr sz="3600" spc="-540" baseline="-28935" dirty="0">
                <a:solidFill>
                  <a:srgbClr val="FFFFFF"/>
                </a:solidFill>
              </a:rPr>
              <a:t>莲</a:t>
            </a:r>
            <a:r>
              <a:rPr sz="3200" spc="-2235" dirty="0"/>
              <a:t>之</a:t>
            </a:r>
            <a:r>
              <a:rPr sz="3600" spc="-232" baseline="-28935" dirty="0">
                <a:solidFill>
                  <a:srgbClr val="FFFFFF"/>
                </a:solidFill>
              </a:rPr>
              <a:t>花</a:t>
            </a:r>
            <a:r>
              <a:rPr sz="3200" spc="-2440" dirty="0"/>
              <a:t>君</a:t>
            </a:r>
            <a:r>
              <a:rPr sz="3600" spc="75" baseline="-28935" dirty="0">
                <a:solidFill>
                  <a:srgbClr val="FFFFFF"/>
                </a:solidFill>
              </a:rPr>
              <a:t>有</a:t>
            </a:r>
            <a:r>
              <a:rPr sz="3200" spc="-2645" dirty="0"/>
              <a:t>子</a:t>
            </a:r>
            <a:r>
              <a:rPr sz="3600" spc="382" baseline="-28935" dirty="0">
                <a:solidFill>
                  <a:srgbClr val="FFFFFF"/>
                </a:solidFill>
              </a:rPr>
              <a:t>哪</a:t>
            </a:r>
            <a:r>
              <a:rPr sz="3200" b="1" spc="-1250" dirty="0">
                <a:latin typeface="Arial"/>
                <a:cs typeface="Arial"/>
              </a:rPr>
              <a:t>”</a:t>
            </a:r>
            <a:r>
              <a:rPr sz="3600" spc="-1732" baseline="-28935" dirty="0">
                <a:solidFill>
                  <a:srgbClr val="FFFFFF"/>
                </a:solidFill>
              </a:rPr>
              <a:t>些</a:t>
            </a:r>
            <a:r>
              <a:rPr sz="3200" spc="-1440" dirty="0"/>
              <a:t>，</a:t>
            </a:r>
            <a:r>
              <a:rPr sz="3600" spc="-1425" baseline="-28935" dirty="0">
                <a:solidFill>
                  <a:srgbClr val="FFFFFF"/>
                </a:solidFill>
              </a:rPr>
              <a:t>高</a:t>
            </a:r>
            <a:r>
              <a:rPr sz="3200" spc="-1645" dirty="0"/>
              <a:t>请</a:t>
            </a:r>
            <a:r>
              <a:rPr sz="3600" spc="-1117" baseline="-28935" dirty="0">
                <a:solidFill>
                  <a:srgbClr val="FFFFFF"/>
                </a:solidFill>
              </a:rPr>
              <a:t>尚</a:t>
            </a:r>
            <a:r>
              <a:rPr sz="3200" spc="-1850" dirty="0"/>
              <a:t>你</a:t>
            </a:r>
            <a:r>
              <a:rPr sz="3600" spc="-810" baseline="-28935" dirty="0">
                <a:solidFill>
                  <a:srgbClr val="FFFFFF"/>
                </a:solidFill>
              </a:rPr>
              <a:t>品</a:t>
            </a:r>
            <a:r>
              <a:rPr sz="3200" spc="-2055" dirty="0"/>
              <a:t>说</a:t>
            </a:r>
            <a:r>
              <a:rPr sz="3600" spc="-502" baseline="-28935" dirty="0">
                <a:solidFill>
                  <a:srgbClr val="FFFFFF"/>
                </a:solidFill>
              </a:rPr>
              <a:t>质</a:t>
            </a:r>
            <a:r>
              <a:rPr sz="3200" spc="-2260" dirty="0"/>
              <a:t>说</a:t>
            </a:r>
            <a:r>
              <a:rPr sz="3600" spc="-195" baseline="-28935" dirty="0">
                <a:solidFill>
                  <a:srgbClr val="FFFFFF"/>
                </a:solidFill>
              </a:rPr>
              <a:t>？</a:t>
            </a:r>
            <a:r>
              <a:rPr sz="3200" spc="15" dirty="0"/>
              <a:t>莲具</a:t>
            </a:r>
            <a:r>
              <a:rPr sz="3200" dirty="0"/>
              <a:t>有 </a:t>
            </a:r>
            <a:r>
              <a:rPr sz="3200" spc="15" dirty="0"/>
              <a:t>哪些君子品质</a:t>
            </a:r>
            <a:r>
              <a:rPr sz="3200" spc="5" dirty="0"/>
              <a:t>？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15297" y="1764030"/>
            <a:ext cx="2797810" cy="39795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4996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0033CC"/>
                </a:solidFill>
                <a:latin typeface="SimSun"/>
                <a:cs typeface="SimSun"/>
              </a:rPr>
              <a:t>莲</a:t>
            </a:r>
            <a:endParaRPr sz="2800" dirty="0">
              <a:latin typeface="SimSun"/>
              <a:cs typeface="SimSun"/>
            </a:endParaRPr>
          </a:p>
          <a:p>
            <a:pPr marL="12700" marR="923290" indent="-19050" algn="ctr">
              <a:lnSpc>
                <a:spcPct val="150000"/>
              </a:lnSpc>
              <a:spcBef>
                <a:spcPts val="365"/>
              </a:spcBef>
            </a:pPr>
            <a:r>
              <a:rPr sz="2400" spc="10" dirty="0">
                <a:latin typeface="SimSun"/>
                <a:cs typeface="SimSun"/>
              </a:rPr>
              <a:t>出淤泥而不</a:t>
            </a:r>
            <a:r>
              <a:rPr sz="2400" dirty="0">
                <a:latin typeface="SimSun"/>
                <a:cs typeface="SimSun"/>
              </a:rPr>
              <a:t>染 </a:t>
            </a:r>
            <a:r>
              <a:rPr sz="2400" spc="10" dirty="0">
                <a:latin typeface="SimSun"/>
                <a:cs typeface="SimSun"/>
              </a:rPr>
              <a:t>濯清涟而不</a:t>
            </a:r>
            <a:r>
              <a:rPr sz="2400" dirty="0">
                <a:latin typeface="SimSun"/>
                <a:cs typeface="SimSun"/>
              </a:rPr>
              <a:t>妖</a:t>
            </a:r>
          </a:p>
          <a:p>
            <a:pPr marL="31750" marR="5080" algn="just">
              <a:lnSpc>
                <a:spcPct val="150000"/>
              </a:lnSpc>
            </a:pPr>
            <a:r>
              <a:rPr sz="2400" spc="10" dirty="0">
                <a:latin typeface="SimSun"/>
                <a:cs typeface="SimSun"/>
              </a:rPr>
              <a:t>中通外直，不蔓不</a:t>
            </a:r>
            <a:r>
              <a:rPr sz="2400" dirty="0">
                <a:latin typeface="SimSun"/>
                <a:cs typeface="SimSun"/>
              </a:rPr>
              <a:t>枝 </a:t>
            </a:r>
            <a:r>
              <a:rPr sz="2400" spc="10" dirty="0">
                <a:latin typeface="SimSun"/>
                <a:cs typeface="SimSun"/>
              </a:rPr>
              <a:t>香远益清，亭亭净</a:t>
            </a:r>
            <a:r>
              <a:rPr sz="2400" dirty="0">
                <a:latin typeface="SimSun"/>
                <a:cs typeface="SimSun"/>
              </a:rPr>
              <a:t>植 </a:t>
            </a:r>
            <a:r>
              <a:rPr sz="2400" spc="10" dirty="0">
                <a:latin typeface="SimSun"/>
                <a:cs typeface="SimSun"/>
              </a:rPr>
              <a:t>可远观而不可亵</a:t>
            </a:r>
            <a:r>
              <a:rPr sz="2400" dirty="0">
                <a:latin typeface="SimSun"/>
                <a:cs typeface="SimSun"/>
              </a:rPr>
              <a:t>玩</a:t>
            </a:r>
          </a:p>
          <a:p>
            <a:pPr marL="786130">
              <a:lnSpc>
                <a:spcPct val="100000"/>
              </a:lnSpc>
              <a:spcBef>
                <a:spcPts val="1970"/>
              </a:spcBef>
            </a:pPr>
            <a:r>
              <a:rPr sz="3200" spc="15" dirty="0">
                <a:solidFill>
                  <a:srgbClr val="FF0000"/>
                </a:solidFill>
                <a:latin typeface="SimSun"/>
                <a:cs typeface="SimSun"/>
              </a:rPr>
              <a:t>托</a:t>
            </a:r>
            <a:r>
              <a:rPr sz="3200" spc="5" dirty="0">
                <a:solidFill>
                  <a:srgbClr val="FF0000"/>
                </a:solidFill>
                <a:latin typeface="SimSun"/>
                <a:cs typeface="SimSun"/>
              </a:rPr>
              <a:t>物</a:t>
            </a:r>
            <a:endParaRPr sz="3200" dirty="0">
              <a:latin typeface="SimSun"/>
              <a:cs typeface="SimSu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10083" y="1828800"/>
            <a:ext cx="2166620" cy="39795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9390">
              <a:lnSpc>
                <a:spcPct val="100000"/>
              </a:lnSpc>
              <a:spcBef>
                <a:spcPts val="95"/>
              </a:spcBef>
            </a:pPr>
            <a:r>
              <a:rPr sz="2800" spc="15" dirty="0">
                <a:solidFill>
                  <a:srgbClr val="0033CC"/>
                </a:solidFill>
                <a:latin typeface="SimSun"/>
                <a:cs typeface="SimSun"/>
              </a:rPr>
              <a:t>君子品</a:t>
            </a:r>
            <a:r>
              <a:rPr sz="2800" spc="-5" dirty="0">
                <a:solidFill>
                  <a:srgbClr val="0033CC"/>
                </a:solidFill>
                <a:latin typeface="SimSun"/>
                <a:cs typeface="SimSun"/>
              </a:rPr>
              <a:t>质</a:t>
            </a:r>
            <a:endParaRPr sz="2800" dirty="0">
              <a:latin typeface="SimSun"/>
              <a:cs typeface="SimSun"/>
            </a:endParaRPr>
          </a:p>
          <a:p>
            <a:pPr marL="64769" marR="469265">
              <a:lnSpc>
                <a:spcPct val="145600"/>
              </a:lnSpc>
              <a:spcBef>
                <a:spcPts val="490"/>
              </a:spcBef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不同流合</a:t>
            </a:r>
            <a:r>
              <a:rPr sz="2400" b="1" dirty="0">
                <a:solidFill>
                  <a:srgbClr val="FF0000"/>
                </a:solidFill>
                <a:latin typeface="Microsoft YaHei UI"/>
                <a:cs typeface="Microsoft YaHei UI"/>
              </a:rPr>
              <a:t>污 </a:t>
            </a:r>
            <a:r>
              <a:rPr sz="2400" b="1" spc="10" dirty="0" err="1">
                <a:solidFill>
                  <a:srgbClr val="FF0000"/>
                </a:solidFill>
                <a:latin typeface="Microsoft YaHei UI"/>
                <a:cs typeface="Microsoft YaHei UI"/>
              </a:rPr>
              <a:t>庄重、质</a:t>
            </a:r>
            <a:r>
              <a:rPr sz="2400" b="1" dirty="0" err="1">
                <a:solidFill>
                  <a:srgbClr val="FF0000"/>
                </a:solidFill>
                <a:latin typeface="Microsoft YaHei UI"/>
                <a:cs typeface="Microsoft YaHei UI"/>
              </a:rPr>
              <a:t>朴</a:t>
            </a:r>
            <a:r>
              <a:rPr sz="2400" b="1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lang="en-US" sz="2400" b="1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400" b="1" spc="10">
                <a:solidFill>
                  <a:srgbClr val="FF0000"/>
                </a:solidFill>
                <a:latin typeface="Microsoft YaHei UI"/>
                <a:cs typeface="Microsoft YaHei UI"/>
              </a:rPr>
              <a:t>正直</a:t>
            </a:r>
            <a:endParaRPr sz="2400" dirty="0">
              <a:latin typeface="Microsoft YaHei UI"/>
              <a:cs typeface="Microsoft YaHei UI"/>
            </a:endParaRPr>
          </a:p>
          <a:p>
            <a:pPr marL="160020" marR="5080" indent="-147955">
              <a:lnSpc>
                <a:spcPct val="125899"/>
              </a:lnSpc>
              <a:spcBef>
                <a:spcPts val="935"/>
              </a:spcBef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美好的姿态气</a:t>
            </a:r>
            <a:r>
              <a:rPr sz="2400" b="1" dirty="0">
                <a:solidFill>
                  <a:srgbClr val="FF0000"/>
                </a:solidFill>
                <a:latin typeface="Microsoft YaHei UI"/>
                <a:cs typeface="Microsoft YaHei UI"/>
              </a:rPr>
              <a:t>质 </a:t>
            </a: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令人敬</a:t>
            </a:r>
            <a:r>
              <a:rPr sz="2400" b="1" dirty="0">
                <a:solidFill>
                  <a:srgbClr val="FF0000"/>
                </a:solidFill>
                <a:latin typeface="Microsoft YaHei UI"/>
                <a:cs typeface="Microsoft YaHei UI"/>
              </a:rPr>
              <a:t>重</a:t>
            </a:r>
            <a:endParaRPr sz="2400" dirty="0">
              <a:latin typeface="Microsoft YaHei UI"/>
              <a:cs typeface="Microsoft YaHei U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500" dirty="0">
              <a:latin typeface="Microsoft YaHei UI"/>
              <a:cs typeface="Microsoft YaHei UI"/>
            </a:endParaRPr>
          </a:p>
          <a:p>
            <a:pPr marL="341630">
              <a:lnSpc>
                <a:spcPct val="100000"/>
              </a:lnSpc>
            </a:pPr>
            <a:r>
              <a:rPr sz="3200" spc="15" dirty="0">
                <a:solidFill>
                  <a:srgbClr val="FF0000"/>
                </a:solidFill>
                <a:latin typeface="SimSun"/>
                <a:cs typeface="SimSun"/>
              </a:rPr>
              <a:t>言</a:t>
            </a:r>
            <a:r>
              <a:rPr sz="3200" spc="5" dirty="0">
                <a:solidFill>
                  <a:srgbClr val="FF0000"/>
                </a:solidFill>
                <a:latin typeface="SimSun"/>
                <a:cs typeface="SimSun"/>
              </a:rPr>
              <a:t>志</a:t>
            </a:r>
            <a:endParaRPr sz="320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29727" y="927417"/>
            <a:ext cx="941514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15" dirty="0"/>
              <a:t>文章题目是《爱莲说》，为什么还要写菊和牡丹呢</a:t>
            </a:r>
            <a:r>
              <a:rPr sz="3200" spc="5" dirty="0"/>
              <a:t>？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2142489" y="2288222"/>
            <a:ext cx="8249284" cy="17316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31520">
              <a:lnSpc>
                <a:spcPct val="100000"/>
              </a:lnSpc>
              <a:spcBef>
                <a:spcPts val="95"/>
              </a:spcBef>
            </a:pPr>
            <a:r>
              <a:rPr sz="2800" spc="15" dirty="0">
                <a:latin typeface="SimSun"/>
                <a:cs typeface="SimSun"/>
              </a:rPr>
              <a:t>晋陶渊明独爱菊。自李唐来，世人甚爱牡丹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600">
              <a:latin typeface="SimSun"/>
              <a:cs typeface="SimSun"/>
            </a:endParaRPr>
          </a:p>
          <a:p>
            <a:pPr marL="12700" marR="5080" indent="718820">
              <a:lnSpc>
                <a:spcPct val="100000"/>
              </a:lnSpc>
            </a:pPr>
            <a:r>
              <a:rPr sz="2800" spc="15" dirty="0">
                <a:latin typeface="SimSun"/>
                <a:cs typeface="SimSun"/>
              </a:rPr>
              <a:t>予谓菊，花之</a:t>
            </a: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隐逸</a:t>
            </a:r>
            <a:r>
              <a:rPr sz="2800" spc="15" dirty="0">
                <a:latin typeface="SimSun"/>
                <a:cs typeface="SimSun"/>
              </a:rPr>
              <a:t>者也；牡丹，花之</a:t>
            </a: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富贵</a:t>
            </a:r>
            <a:r>
              <a:rPr sz="2800" spc="15" dirty="0">
                <a:latin typeface="SimSun"/>
                <a:cs typeface="SimSun"/>
              </a:rPr>
              <a:t>者也</a:t>
            </a:r>
            <a:r>
              <a:rPr sz="2800" spc="-5" dirty="0">
                <a:latin typeface="SimSun"/>
                <a:cs typeface="SimSun"/>
              </a:rPr>
              <a:t>； </a:t>
            </a:r>
            <a:r>
              <a:rPr sz="2800" spc="15" dirty="0">
                <a:latin typeface="SimSun"/>
                <a:cs typeface="SimSun"/>
              </a:rPr>
              <a:t>莲，花之</a:t>
            </a: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君子</a:t>
            </a:r>
            <a:r>
              <a:rPr sz="2800" spc="15" dirty="0">
                <a:latin typeface="SimSun"/>
                <a:cs typeface="SimSun"/>
              </a:rPr>
              <a:t>者也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>
              <a:latin typeface="SimSun"/>
              <a:cs typeface="SimSu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4177" y="652462"/>
            <a:ext cx="8598535" cy="10039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400"/>
              </a:lnSpc>
              <a:spcBef>
                <a:spcPts val="90"/>
              </a:spcBef>
            </a:pPr>
            <a:r>
              <a:rPr sz="3200" spc="15" dirty="0"/>
              <a:t>文章题目是《爱莲说》，为什么还要写菊花和</a:t>
            </a:r>
            <a:r>
              <a:rPr sz="3200" dirty="0"/>
              <a:t>牡 </a:t>
            </a:r>
            <a:r>
              <a:rPr sz="3200" spc="15" dirty="0"/>
              <a:t>丹呢</a:t>
            </a:r>
            <a:r>
              <a:rPr sz="3200" spc="5" dirty="0"/>
              <a:t>？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2674302" y="1930400"/>
            <a:ext cx="8118475" cy="25442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94640" indent="614680">
              <a:lnSpc>
                <a:spcPct val="100000"/>
              </a:lnSpc>
              <a:spcBef>
                <a:spcPts val="100"/>
              </a:spcBef>
            </a:pPr>
            <a:r>
              <a:rPr sz="2400" spc="10" dirty="0">
                <a:latin typeface="SimSun"/>
                <a:cs typeface="SimSun"/>
              </a:rPr>
              <a:t>陶渊明《饮酒》：“采菊东篱下，悠然见南山”的</a:t>
            </a:r>
            <a:r>
              <a:rPr sz="2400" dirty="0">
                <a:latin typeface="SimSun"/>
                <a:cs typeface="SimSun"/>
              </a:rPr>
              <a:t>闲 </a:t>
            </a:r>
            <a:r>
              <a:rPr sz="2400" spc="10" dirty="0">
                <a:latin typeface="SimSun"/>
                <a:cs typeface="SimSun"/>
              </a:rPr>
              <a:t>适，唐代元稹《菊花》中的“不是花中偏爱菊，此花开</a:t>
            </a:r>
            <a:r>
              <a:rPr sz="2400" dirty="0">
                <a:latin typeface="SimSun"/>
                <a:cs typeface="SimSun"/>
              </a:rPr>
              <a:t>尽 </a:t>
            </a:r>
            <a:r>
              <a:rPr sz="2400" spc="10" dirty="0">
                <a:latin typeface="SimSun"/>
                <a:cs typeface="SimSun"/>
              </a:rPr>
              <a:t>更无花。</a:t>
            </a:r>
            <a:r>
              <a:rPr sz="2400" dirty="0">
                <a:latin typeface="SimSun"/>
                <a:cs typeface="SimSun"/>
              </a:rPr>
              <a:t>”</a:t>
            </a:r>
            <a:r>
              <a:rPr sz="2400" spc="-80" dirty="0">
                <a:latin typeface="SimSun"/>
                <a:cs typeface="SimSun"/>
              </a:rPr>
              <a:t> </a:t>
            </a:r>
            <a:r>
              <a:rPr sz="2400" spc="10" dirty="0">
                <a:latin typeface="SimSun"/>
                <a:cs typeface="SimSun"/>
              </a:rPr>
              <a:t>表达了对菊花历尽风霜而后凋的坚贞品格的</a:t>
            </a:r>
            <a:r>
              <a:rPr sz="2400" dirty="0">
                <a:latin typeface="SimSun"/>
                <a:cs typeface="SimSun"/>
              </a:rPr>
              <a:t>赞 </a:t>
            </a:r>
            <a:r>
              <a:rPr sz="2400" spc="10" dirty="0">
                <a:latin typeface="SimSun"/>
                <a:cs typeface="SimSun"/>
              </a:rPr>
              <a:t>美</a:t>
            </a:r>
            <a:r>
              <a:rPr sz="2400" dirty="0">
                <a:latin typeface="SimSun"/>
                <a:cs typeface="SimSun"/>
              </a:rPr>
              <a:t>。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050" dirty="0">
              <a:latin typeface="SimSun"/>
              <a:cs typeface="SimSun"/>
            </a:endParaRPr>
          </a:p>
          <a:p>
            <a:pPr marL="149225" marR="5080" indent="614680">
              <a:lnSpc>
                <a:spcPct val="100000"/>
              </a:lnSpc>
            </a:pPr>
            <a:r>
              <a:rPr sz="2400" spc="10" dirty="0" err="1">
                <a:latin typeface="SimSun"/>
                <a:cs typeface="SimSun"/>
              </a:rPr>
              <a:t>唐人写世人追逐牡丹的诗歌俯拾皆是。如刘禹锡《赏牡丹</a:t>
            </a:r>
            <a:r>
              <a:rPr sz="2400" dirty="0">
                <a:latin typeface="SimSun"/>
                <a:cs typeface="SimSun"/>
              </a:rPr>
              <a:t>》 </a:t>
            </a:r>
            <a:r>
              <a:rPr sz="2400" spc="10" dirty="0">
                <a:latin typeface="SimSun"/>
                <a:cs typeface="SimSun"/>
              </a:rPr>
              <a:t>中的“唯有牡丹真国色，花开时节动京城。</a:t>
            </a:r>
            <a:r>
              <a:rPr sz="2400" dirty="0">
                <a:latin typeface="SimSun"/>
                <a:cs typeface="SimSun"/>
              </a:rPr>
              <a:t>”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128577" y="5170170"/>
            <a:ext cx="104330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20" dirty="0">
                <a:solidFill>
                  <a:srgbClr val="FF0000"/>
                </a:solidFill>
                <a:latin typeface="SimSun"/>
                <a:cs typeface="SimSun"/>
              </a:rPr>
              <a:t>衬</a:t>
            </a:r>
            <a:r>
              <a:rPr sz="4000" spc="-5" dirty="0">
                <a:solidFill>
                  <a:srgbClr val="FF0000"/>
                </a:solidFill>
                <a:latin typeface="SimSun"/>
                <a:cs typeface="SimSun"/>
              </a:rPr>
              <a:t>托</a:t>
            </a:r>
            <a:endParaRPr sz="4000" dirty="0">
              <a:latin typeface="SimSun"/>
              <a:cs typeface="SimSun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7047" y="1898904"/>
            <a:ext cx="961643" cy="96164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05711" y="3858767"/>
            <a:ext cx="984503" cy="9098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53840" y="2324734"/>
            <a:ext cx="194056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4500" b="1" spc="22" baseline="6481" dirty="0">
                <a:latin typeface="Microsoft YaHei UI"/>
                <a:cs typeface="Microsoft YaHei UI"/>
              </a:rPr>
              <a:t>爱</a:t>
            </a:r>
            <a:r>
              <a:rPr sz="4500" b="1" spc="802" baseline="6481" dirty="0">
                <a:latin typeface="Microsoft YaHei UI"/>
                <a:cs typeface="Microsoft YaHei UI"/>
              </a:rPr>
              <a:t>菊</a:t>
            </a:r>
            <a:r>
              <a:rPr sz="2700" b="1" spc="15" dirty="0">
                <a:latin typeface="Microsoft YaHei UI"/>
                <a:cs typeface="Microsoft YaHei UI"/>
              </a:rPr>
              <a:t>（</a:t>
            </a:r>
            <a:r>
              <a:rPr sz="2700" b="1" spc="15" dirty="0">
                <a:solidFill>
                  <a:srgbClr val="CC0000"/>
                </a:solidFill>
                <a:latin typeface="Microsoft YaHei UI"/>
                <a:cs typeface="Microsoft YaHei UI"/>
              </a:rPr>
              <a:t>鲜</a:t>
            </a:r>
            <a:r>
              <a:rPr sz="2700" b="1" dirty="0">
                <a:latin typeface="Microsoft YaHei UI"/>
                <a:cs typeface="Microsoft YaHei UI"/>
              </a:rPr>
              <a:t>）</a:t>
            </a:r>
            <a:endParaRPr sz="2700">
              <a:latin typeface="Microsoft YaHei UI"/>
              <a:cs typeface="Microsoft YaHei U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88740" y="3418204"/>
            <a:ext cx="220726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15" dirty="0">
                <a:latin typeface="Microsoft YaHei UI"/>
                <a:cs typeface="Microsoft YaHei UI"/>
              </a:rPr>
              <a:t>爱牡</a:t>
            </a:r>
            <a:r>
              <a:rPr sz="3000" b="1" spc="-994" dirty="0">
                <a:latin typeface="Microsoft YaHei UI"/>
                <a:cs typeface="Microsoft YaHei UI"/>
              </a:rPr>
              <a:t>丹</a:t>
            </a:r>
            <a:r>
              <a:rPr sz="4050" b="1" spc="22" baseline="1028" dirty="0">
                <a:latin typeface="Microsoft YaHei UI"/>
                <a:cs typeface="Microsoft YaHei UI"/>
              </a:rPr>
              <a:t>（</a:t>
            </a:r>
            <a:r>
              <a:rPr sz="4050" b="1" spc="22" baseline="1028" dirty="0">
                <a:solidFill>
                  <a:srgbClr val="CC0000"/>
                </a:solidFill>
                <a:latin typeface="Microsoft YaHei UI"/>
                <a:cs typeface="Microsoft YaHei UI"/>
              </a:rPr>
              <a:t>众</a:t>
            </a:r>
            <a:r>
              <a:rPr sz="4050" b="1" baseline="1028" dirty="0">
                <a:latin typeface="Microsoft YaHei UI"/>
                <a:cs typeface="Microsoft YaHei UI"/>
              </a:rPr>
              <a:t>）</a:t>
            </a:r>
            <a:endParaRPr sz="4050" baseline="1028" dirty="0">
              <a:latin typeface="Microsoft YaHei UI"/>
              <a:cs typeface="Microsoft YaHei U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18926" y="4566284"/>
            <a:ext cx="1977073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500" b="1" spc="22" baseline="-5555" dirty="0">
                <a:latin typeface="Microsoft YaHei UI"/>
                <a:cs typeface="Microsoft YaHei UI"/>
              </a:rPr>
              <a:t>爱</a:t>
            </a:r>
            <a:r>
              <a:rPr sz="4500" b="1" spc="-547" baseline="-5555" dirty="0">
                <a:latin typeface="Microsoft YaHei UI"/>
                <a:cs typeface="Microsoft YaHei UI"/>
              </a:rPr>
              <a:t>莲</a:t>
            </a:r>
            <a:r>
              <a:rPr sz="2700" b="1" spc="15" dirty="0">
                <a:latin typeface="Microsoft YaHei UI"/>
                <a:cs typeface="Microsoft YaHei UI"/>
              </a:rPr>
              <a:t>（</a:t>
            </a:r>
            <a:r>
              <a:rPr sz="2700" b="1" spc="15" dirty="0">
                <a:solidFill>
                  <a:srgbClr val="CC0000"/>
                </a:solidFill>
                <a:latin typeface="Microsoft YaHei UI"/>
                <a:cs typeface="Microsoft YaHei UI"/>
              </a:rPr>
              <a:t>独</a:t>
            </a:r>
            <a:r>
              <a:rPr sz="2700" b="1" dirty="0">
                <a:latin typeface="Microsoft YaHei UI"/>
                <a:cs typeface="Microsoft YaHei UI"/>
              </a:rPr>
              <a:t>）</a:t>
            </a:r>
            <a:endParaRPr sz="2700" dirty="0">
              <a:latin typeface="Microsoft YaHei UI"/>
              <a:cs typeface="Microsoft YaHei U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867400" y="2190572"/>
            <a:ext cx="631190" cy="656590"/>
            <a:chOff x="5867400" y="2190572"/>
            <a:chExt cx="631190" cy="656590"/>
          </a:xfrm>
        </p:grpSpPr>
        <p:sp>
          <p:nvSpPr>
            <p:cNvPr id="6" name="object 6"/>
            <p:cNvSpPr/>
            <p:nvPr/>
          </p:nvSpPr>
          <p:spPr>
            <a:xfrm>
              <a:off x="5871972" y="2214371"/>
              <a:ext cx="620395" cy="608330"/>
            </a:xfrm>
            <a:custGeom>
              <a:avLst/>
              <a:gdLst/>
              <a:ahLst/>
              <a:cxnLst/>
              <a:rect l="l" t="t" r="r" b="b"/>
              <a:pathLst>
                <a:path w="620395" h="608330">
                  <a:moveTo>
                    <a:pt x="495300" y="608076"/>
                  </a:moveTo>
                  <a:lnTo>
                    <a:pt x="495300" y="417575"/>
                  </a:lnTo>
                  <a:lnTo>
                    <a:pt x="0" y="417575"/>
                  </a:lnTo>
                  <a:lnTo>
                    <a:pt x="0" y="190500"/>
                  </a:lnTo>
                  <a:lnTo>
                    <a:pt x="495300" y="190500"/>
                  </a:lnTo>
                  <a:lnTo>
                    <a:pt x="495300" y="0"/>
                  </a:lnTo>
                  <a:lnTo>
                    <a:pt x="620267" y="304800"/>
                  </a:lnTo>
                  <a:lnTo>
                    <a:pt x="495300" y="608076"/>
                  </a:lnTo>
                  <a:close/>
                </a:path>
              </a:pathLst>
            </a:custGeom>
            <a:solidFill>
              <a:srgbClr val="FFFF99">
                <a:alpha val="5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867400" y="2190572"/>
              <a:ext cx="631190" cy="656590"/>
            </a:xfrm>
            <a:custGeom>
              <a:avLst/>
              <a:gdLst/>
              <a:ahLst/>
              <a:cxnLst/>
              <a:rect l="l" t="t" r="r" b="b"/>
              <a:pathLst>
                <a:path w="631189" h="656589">
                  <a:moveTo>
                    <a:pt x="495084" y="213995"/>
                  </a:moveTo>
                  <a:lnTo>
                    <a:pt x="495084" y="0"/>
                  </a:lnTo>
                  <a:lnTo>
                    <a:pt x="504998" y="23990"/>
                  </a:lnTo>
                  <a:lnTo>
                    <a:pt x="504609" y="23990"/>
                  </a:lnTo>
                  <a:lnTo>
                    <a:pt x="495439" y="25806"/>
                  </a:lnTo>
                  <a:lnTo>
                    <a:pt x="504609" y="47995"/>
                  </a:lnTo>
                  <a:lnTo>
                    <a:pt x="504609" y="209232"/>
                  </a:lnTo>
                  <a:lnTo>
                    <a:pt x="499846" y="209232"/>
                  </a:lnTo>
                  <a:lnTo>
                    <a:pt x="495084" y="213995"/>
                  </a:lnTo>
                  <a:close/>
                </a:path>
                <a:path w="631189" h="656589">
                  <a:moveTo>
                    <a:pt x="504609" y="47995"/>
                  </a:moveTo>
                  <a:lnTo>
                    <a:pt x="495439" y="25806"/>
                  </a:lnTo>
                  <a:lnTo>
                    <a:pt x="504609" y="23990"/>
                  </a:lnTo>
                  <a:lnTo>
                    <a:pt x="504609" y="47995"/>
                  </a:lnTo>
                  <a:close/>
                </a:path>
                <a:path w="631189" h="656589">
                  <a:moveTo>
                    <a:pt x="620315" y="327996"/>
                  </a:moveTo>
                  <a:lnTo>
                    <a:pt x="504609" y="47995"/>
                  </a:lnTo>
                  <a:lnTo>
                    <a:pt x="504609" y="23990"/>
                  </a:lnTo>
                  <a:lnTo>
                    <a:pt x="504998" y="23990"/>
                  </a:lnTo>
                  <a:lnTo>
                    <a:pt x="629875" y="326174"/>
                  </a:lnTo>
                  <a:lnTo>
                    <a:pt x="621068" y="326174"/>
                  </a:lnTo>
                  <a:lnTo>
                    <a:pt x="620315" y="327996"/>
                  </a:lnTo>
                  <a:close/>
                </a:path>
                <a:path w="631189" h="656589">
                  <a:moveTo>
                    <a:pt x="495084" y="446760"/>
                  </a:moveTo>
                  <a:lnTo>
                    <a:pt x="0" y="446760"/>
                  </a:lnTo>
                  <a:lnTo>
                    <a:pt x="0" y="209232"/>
                  </a:lnTo>
                  <a:lnTo>
                    <a:pt x="495084" y="209232"/>
                  </a:lnTo>
                  <a:lnTo>
                    <a:pt x="495084" y="213995"/>
                  </a:lnTo>
                  <a:lnTo>
                    <a:pt x="9525" y="213995"/>
                  </a:lnTo>
                  <a:lnTo>
                    <a:pt x="4762" y="218757"/>
                  </a:lnTo>
                  <a:lnTo>
                    <a:pt x="9525" y="218757"/>
                  </a:lnTo>
                  <a:lnTo>
                    <a:pt x="9525" y="437235"/>
                  </a:lnTo>
                  <a:lnTo>
                    <a:pt x="4762" y="437235"/>
                  </a:lnTo>
                  <a:lnTo>
                    <a:pt x="9525" y="441998"/>
                  </a:lnTo>
                  <a:lnTo>
                    <a:pt x="495084" y="441998"/>
                  </a:lnTo>
                  <a:lnTo>
                    <a:pt x="495084" y="446760"/>
                  </a:lnTo>
                  <a:close/>
                </a:path>
                <a:path w="631189" h="656589">
                  <a:moveTo>
                    <a:pt x="504609" y="218757"/>
                  </a:moveTo>
                  <a:lnTo>
                    <a:pt x="9525" y="218757"/>
                  </a:lnTo>
                  <a:lnTo>
                    <a:pt x="9525" y="213995"/>
                  </a:lnTo>
                  <a:lnTo>
                    <a:pt x="495084" y="213995"/>
                  </a:lnTo>
                  <a:lnTo>
                    <a:pt x="499846" y="209232"/>
                  </a:lnTo>
                  <a:lnTo>
                    <a:pt x="504609" y="209232"/>
                  </a:lnTo>
                  <a:lnTo>
                    <a:pt x="504609" y="218757"/>
                  </a:lnTo>
                  <a:close/>
                </a:path>
                <a:path w="631189" h="656589">
                  <a:moveTo>
                    <a:pt x="9525" y="218757"/>
                  </a:moveTo>
                  <a:lnTo>
                    <a:pt x="4762" y="218757"/>
                  </a:lnTo>
                  <a:lnTo>
                    <a:pt x="9525" y="213995"/>
                  </a:lnTo>
                  <a:lnTo>
                    <a:pt x="9525" y="218757"/>
                  </a:lnTo>
                  <a:close/>
                </a:path>
                <a:path w="631189" h="656589">
                  <a:moveTo>
                    <a:pt x="621068" y="329819"/>
                  </a:moveTo>
                  <a:lnTo>
                    <a:pt x="620315" y="327996"/>
                  </a:lnTo>
                  <a:lnTo>
                    <a:pt x="621068" y="326174"/>
                  </a:lnTo>
                  <a:lnTo>
                    <a:pt x="621068" y="329819"/>
                  </a:lnTo>
                  <a:close/>
                </a:path>
                <a:path w="631189" h="656589">
                  <a:moveTo>
                    <a:pt x="629880" y="329819"/>
                  </a:moveTo>
                  <a:lnTo>
                    <a:pt x="621068" y="329819"/>
                  </a:lnTo>
                  <a:lnTo>
                    <a:pt x="621068" y="326174"/>
                  </a:lnTo>
                  <a:lnTo>
                    <a:pt x="629875" y="326174"/>
                  </a:lnTo>
                  <a:lnTo>
                    <a:pt x="630631" y="328002"/>
                  </a:lnTo>
                  <a:lnTo>
                    <a:pt x="629880" y="329819"/>
                  </a:lnTo>
                  <a:close/>
                </a:path>
                <a:path w="631189" h="656589">
                  <a:moveTo>
                    <a:pt x="504998" y="632002"/>
                  </a:moveTo>
                  <a:lnTo>
                    <a:pt x="504609" y="632002"/>
                  </a:lnTo>
                  <a:lnTo>
                    <a:pt x="504609" y="607997"/>
                  </a:lnTo>
                  <a:lnTo>
                    <a:pt x="620315" y="327996"/>
                  </a:lnTo>
                  <a:lnTo>
                    <a:pt x="621068" y="329819"/>
                  </a:lnTo>
                  <a:lnTo>
                    <a:pt x="629880" y="329819"/>
                  </a:lnTo>
                  <a:lnTo>
                    <a:pt x="504998" y="632002"/>
                  </a:lnTo>
                  <a:close/>
                </a:path>
                <a:path w="631189" h="656589">
                  <a:moveTo>
                    <a:pt x="9525" y="441998"/>
                  </a:moveTo>
                  <a:lnTo>
                    <a:pt x="4762" y="437235"/>
                  </a:lnTo>
                  <a:lnTo>
                    <a:pt x="9525" y="437235"/>
                  </a:lnTo>
                  <a:lnTo>
                    <a:pt x="9525" y="441998"/>
                  </a:lnTo>
                  <a:close/>
                </a:path>
                <a:path w="631189" h="656589">
                  <a:moveTo>
                    <a:pt x="504609" y="446760"/>
                  </a:moveTo>
                  <a:lnTo>
                    <a:pt x="499846" y="446760"/>
                  </a:lnTo>
                  <a:lnTo>
                    <a:pt x="495084" y="441998"/>
                  </a:lnTo>
                  <a:lnTo>
                    <a:pt x="9525" y="441998"/>
                  </a:lnTo>
                  <a:lnTo>
                    <a:pt x="9525" y="437235"/>
                  </a:lnTo>
                  <a:lnTo>
                    <a:pt x="504609" y="437235"/>
                  </a:lnTo>
                  <a:lnTo>
                    <a:pt x="504609" y="446760"/>
                  </a:lnTo>
                  <a:close/>
                </a:path>
                <a:path w="631189" h="656589">
                  <a:moveTo>
                    <a:pt x="495084" y="655993"/>
                  </a:moveTo>
                  <a:lnTo>
                    <a:pt x="495084" y="441998"/>
                  </a:lnTo>
                  <a:lnTo>
                    <a:pt x="499846" y="446760"/>
                  </a:lnTo>
                  <a:lnTo>
                    <a:pt x="504609" y="446760"/>
                  </a:lnTo>
                  <a:lnTo>
                    <a:pt x="504609" y="607997"/>
                  </a:lnTo>
                  <a:lnTo>
                    <a:pt x="495439" y="630186"/>
                  </a:lnTo>
                  <a:lnTo>
                    <a:pt x="504609" y="632002"/>
                  </a:lnTo>
                  <a:lnTo>
                    <a:pt x="504998" y="632002"/>
                  </a:lnTo>
                  <a:lnTo>
                    <a:pt x="495084" y="655993"/>
                  </a:lnTo>
                  <a:close/>
                </a:path>
                <a:path w="631189" h="656589">
                  <a:moveTo>
                    <a:pt x="504609" y="632002"/>
                  </a:moveTo>
                  <a:lnTo>
                    <a:pt x="495439" y="630186"/>
                  </a:lnTo>
                  <a:lnTo>
                    <a:pt x="504609" y="607997"/>
                  </a:lnTo>
                  <a:lnTo>
                    <a:pt x="504609" y="63200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5867400" y="3350742"/>
            <a:ext cx="631190" cy="664845"/>
            <a:chOff x="5867400" y="3350742"/>
            <a:chExt cx="631190" cy="664845"/>
          </a:xfrm>
        </p:grpSpPr>
        <p:sp>
          <p:nvSpPr>
            <p:cNvPr id="9" name="object 9"/>
            <p:cNvSpPr/>
            <p:nvPr/>
          </p:nvSpPr>
          <p:spPr>
            <a:xfrm>
              <a:off x="5871972" y="3375660"/>
              <a:ext cx="620395" cy="615950"/>
            </a:xfrm>
            <a:custGeom>
              <a:avLst/>
              <a:gdLst/>
              <a:ahLst/>
              <a:cxnLst/>
              <a:rect l="l" t="t" r="r" b="b"/>
              <a:pathLst>
                <a:path w="620395" h="615950">
                  <a:moveTo>
                    <a:pt x="495300" y="615695"/>
                  </a:moveTo>
                  <a:lnTo>
                    <a:pt x="495300" y="422148"/>
                  </a:lnTo>
                  <a:lnTo>
                    <a:pt x="0" y="422148"/>
                  </a:lnTo>
                  <a:lnTo>
                    <a:pt x="0" y="192024"/>
                  </a:lnTo>
                  <a:lnTo>
                    <a:pt x="495300" y="192024"/>
                  </a:lnTo>
                  <a:lnTo>
                    <a:pt x="495300" y="0"/>
                  </a:lnTo>
                  <a:lnTo>
                    <a:pt x="620267" y="307848"/>
                  </a:lnTo>
                  <a:lnTo>
                    <a:pt x="495300" y="615695"/>
                  </a:lnTo>
                  <a:close/>
                </a:path>
              </a:pathLst>
            </a:custGeom>
            <a:solidFill>
              <a:srgbClr val="FFFF99">
                <a:alpha val="5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867400" y="3350742"/>
              <a:ext cx="631190" cy="664845"/>
            </a:xfrm>
            <a:custGeom>
              <a:avLst/>
              <a:gdLst/>
              <a:ahLst/>
              <a:cxnLst/>
              <a:rect l="l" t="t" r="r" b="b"/>
              <a:pathLst>
                <a:path w="631189" h="664845">
                  <a:moveTo>
                    <a:pt x="495071" y="216763"/>
                  </a:moveTo>
                  <a:lnTo>
                    <a:pt x="495071" y="0"/>
                  </a:lnTo>
                  <a:lnTo>
                    <a:pt x="504977" y="24282"/>
                  </a:lnTo>
                  <a:lnTo>
                    <a:pt x="504596" y="24282"/>
                  </a:lnTo>
                  <a:lnTo>
                    <a:pt x="495426" y="26085"/>
                  </a:lnTo>
                  <a:lnTo>
                    <a:pt x="504596" y="48562"/>
                  </a:lnTo>
                  <a:lnTo>
                    <a:pt x="504596" y="212001"/>
                  </a:lnTo>
                  <a:lnTo>
                    <a:pt x="499833" y="212001"/>
                  </a:lnTo>
                  <a:lnTo>
                    <a:pt x="495071" y="216763"/>
                  </a:lnTo>
                  <a:close/>
                </a:path>
                <a:path w="631189" h="664845">
                  <a:moveTo>
                    <a:pt x="504596" y="48562"/>
                  </a:moveTo>
                  <a:lnTo>
                    <a:pt x="495426" y="26085"/>
                  </a:lnTo>
                  <a:lnTo>
                    <a:pt x="504596" y="24282"/>
                  </a:lnTo>
                  <a:lnTo>
                    <a:pt x="504596" y="48562"/>
                  </a:lnTo>
                  <a:close/>
                </a:path>
                <a:path w="631189" h="664845">
                  <a:moveTo>
                    <a:pt x="620332" y="332257"/>
                  </a:moveTo>
                  <a:lnTo>
                    <a:pt x="504596" y="48562"/>
                  </a:lnTo>
                  <a:lnTo>
                    <a:pt x="504596" y="24282"/>
                  </a:lnTo>
                  <a:lnTo>
                    <a:pt x="504977" y="24282"/>
                  </a:lnTo>
                  <a:lnTo>
                    <a:pt x="629882" y="330453"/>
                  </a:lnTo>
                  <a:lnTo>
                    <a:pt x="621068" y="330453"/>
                  </a:lnTo>
                  <a:lnTo>
                    <a:pt x="620332" y="332257"/>
                  </a:lnTo>
                  <a:close/>
                </a:path>
                <a:path w="631189" h="664845">
                  <a:moveTo>
                    <a:pt x="495071" y="452513"/>
                  </a:moveTo>
                  <a:lnTo>
                    <a:pt x="0" y="452513"/>
                  </a:lnTo>
                  <a:lnTo>
                    <a:pt x="0" y="212001"/>
                  </a:lnTo>
                  <a:lnTo>
                    <a:pt x="495071" y="212001"/>
                  </a:lnTo>
                  <a:lnTo>
                    <a:pt x="495071" y="216763"/>
                  </a:lnTo>
                  <a:lnTo>
                    <a:pt x="9525" y="216763"/>
                  </a:lnTo>
                  <a:lnTo>
                    <a:pt x="4762" y="221526"/>
                  </a:lnTo>
                  <a:lnTo>
                    <a:pt x="9525" y="221526"/>
                  </a:lnTo>
                  <a:lnTo>
                    <a:pt x="9525" y="442988"/>
                  </a:lnTo>
                  <a:lnTo>
                    <a:pt x="4762" y="442988"/>
                  </a:lnTo>
                  <a:lnTo>
                    <a:pt x="9525" y="447751"/>
                  </a:lnTo>
                  <a:lnTo>
                    <a:pt x="495071" y="447751"/>
                  </a:lnTo>
                  <a:lnTo>
                    <a:pt x="495071" y="452513"/>
                  </a:lnTo>
                  <a:close/>
                </a:path>
                <a:path w="631189" h="664845">
                  <a:moveTo>
                    <a:pt x="504596" y="221526"/>
                  </a:moveTo>
                  <a:lnTo>
                    <a:pt x="9525" y="221526"/>
                  </a:lnTo>
                  <a:lnTo>
                    <a:pt x="9525" y="216763"/>
                  </a:lnTo>
                  <a:lnTo>
                    <a:pt x="495071" y="216763"/>
                  </a:lnTo>
                  <a:lnTo>
                    <a:pt x="499833" y="212001"/>
                  </a:lnTo>
                  <a:lnTo>
                    <a:pt x="504596" y="212001"/>
                  </a:lnTo>
                  <a:lnTo>
                    <a:pt x="504596" y="221526"/>
                  </a:lnTo>
                  <a:close/>
                </a:path>
                <a:path w="631189" h="664845">
                  <a:moveTo>
                    <a:pt x="9525" y="221526"/>
                  </a:moveTo>
                  <a:lnTo>
                    <a:pt x="4762" y="221526"/>
                  </a:lnTo>
                  <a:lnTo>
                    <a:pt x="9525" y="216763"/>
                  </a:lnTo>
                  <a:lnTo>
                    <a:pt x="9525" y="221526"/>
                  </a:lnTo>
                  <a:close/>
                </a:path>
                <a:path w="631189" h="664845">
                  <a:moveTo>
                    <a:pt x="621068" y="334060"/>
                  </a:moveTo>
                  <a:lnTo>
                    <a:pt x="620332" y="332257"/>
                  </a:lnTo>
                  <a:lnTo>
                    <a:pt x="621068" y="330453"/>
                  </a:lnTo>
                  <a:lnTo>
                    <a:pt x="621068" y="334060"/>
                  </a:lnTo>
                  <a:close/>
                </a:path>
                <a:path w="631189" h="664845">
                  <a:moveTo>
                    <a:pt x="629882" y="334060"/>
                  </a:moveTo>
                  <a:lnTo>
                    <a:pt x="621068" y="334060"/>
                  </a:lnTo>
                  <a:lnTo>
                    <a:pt x="621068" y="330453"/>
                  </a:lnTo>
                  <a:lnTo>
                    <a:pt x="629882" y="330453"/>
                  </a:lnTo>
                  <a:lnTo>
                    <a:pt x="630618" y="332257"/>
                  </a:lnTo>
                  <a:lnTo>
                    <a:pt x="629882" y="334060"/>
                  </a:lnTo>
                  <a:close/>
                </a:path>
                <a:path w="631189" h="664845">
                  <a:moveTo>
                    <a:pt x="504977" y="640232"/>
                  </a:moveTo>
                  <a:lnTo>
                    <a:pt x="504596" y="640232"/>
                  </a:lnTo>
                  <a:lnTo>
                    <a:pt x="504596" y="615952"/>
                  </a:lnTo>
                  <a:lnTo>
                    <a:pt x="620332" y="332257"/>
                  </a:lnTo>
                  <a:lnTo>
                    <a:pt x="621068" y="334060"/>
                  </a:lnTo>
                  <a:lnTo>
                    <a:pt x="629882" y="334060"/>
                  </a:lnTo>
                  <a:lnTo>
                    <a:pt x="504977" y="640232"/>
                  </a:lnTo>
                  <a:close/>
                </a:path>
                <a:path w="631189" h="664845">
                  <a:moveTo>
                    <a:pt x="9525" y="447751"/>
                  </a:moveTo>
                  <a:lnTo>
                    <a:pt x="4762" y="442988"/>
                  </a:lnTo>
                  <a:lnTo>
                    <a:pt x="9525" y="442988"/>
                  </a:lnTo>
                  <a:lnTo>
                    <a:pt x="9525" y="447751"/>
                  </a:lnTo>
                  <a:close/>
                </a:path>
                <a:path w="631189" h="664845">
                  <a:moveTo>
                    <a:pt x="504596" y="452513"/>
                  </a:moveTo>
                  <a:lnTo>
                    <a:pt x="499833" y="452513"/>
                  </a:lnTo>
                  <a:lnTo>
                    <a:pt x="495071" y="447751"/>
                  </a:lnTo>
                  <a:lnTo>
                    <a:pt x="9525" y="447751"/>
                  </a:lnTo>
                  <a:lnTo>
                    <a:pt x="9525" y="442988"/>
                  </a:lnTo>
                  <a:lnTo>
                    <a:pt x="504596" y="442988"/>
                  </a:lnTo>
                  <a:lnTo>
                    <a:pt x="504596" y="452513"/>
                  </a:lnTo>
                  <a:close/>
                </a:path>
                <a:path w="631189" h="664845">
                  <a:moveTo>
                    <a:pt x="495071" y="664514"/>
                  </a:moveTo>
                  <a:lnTo>
                    <a:pt x="495071" y="447751"/>
                  </a:lnTo>
                  <a:lnTo>
                    <a:pt x="499833" y="452513"/>
                  </a:lnTo>
                  <a:lnTo>
                    <a:pt x="504596" y="452513"/>
                  </a:lnTo>
                  <a:lnTo>
                    <a:pt x="504596" y="615952"/>
                  </a:lnTo>
                  <a:lnTo>
                    <a:pt x="495426" y="638428"/>
                  </a:lnTo>
                  <a:lnTo>
                    <a:pt x="504596" y="640232"/>
                  </a:lnTo>
                  <a:lnTo>
                    <a:pt x="504977" y="640232"/>
                  </a:lnTo>
                  <a:lnTo>
                    <a:pt x="495071" y="664514"/>
                  </a:lnTo>
                  <a:close/>
                </a:path>
                <a:path w="631189" h="664845">
                  <a:moveTo>
                    <a:pt x="504596" y="640232"/>
                  </a:moveTo>
                  <a:lnTo>
                    <a:pt x="495426" y="638428"/>
                  </a:lnTo>
                  <a:lnTo>
                    <a:pt x="504596" y="615952"/>
                  </a:lnTo>
                  <a:lnTo>
                    <a:pt x="504596" y="64023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5913437" y="4485754"/>
            <a:ext cx="631190" cy="717550"/>
            <a:chOff x="5913437" y="4485754"/>
            <a:chExt cx="631190" cy="717550"/>
          </a:xfrm>
        </p:grpSpPr>
        <p:sp>
          <p:nvSpPr>
            <p:cNvPr id="12" name="object 12"/>
            <p:cNvSpPr/>
            <p:nvPr/>
          </p:nvSpPr>
          <p:spPr>
            <a:xfrm>
              <a:off x="5917692" y="4511040"/>
              <a:ext cx="622300" cy="666115"/>
            </a:xfrm>
            <a:custGeom>
              <a:avLst/>
              <a:gdLst/>
              <a:ahLst/>
              <a:cxnLst/>
              <a:rect l="l" t="t" r="r" b="b"/>
              <a:pathLst>
                <a:path w="622300" h="666114">
                  <a:moveTo>
                    <a:pt x="495300" y="665988"/>
                  </a:moveTo>
                  <a:lnTo>
                    <a:pt x="495300" y="457200"/>
                  </a:lnTo>
                  <a:lnTo>
                    <a:pt x="0" y="457200"/>
                  </a:lnTo>
                  <a:lnTo>
                    <a:pt x="0" y="208787"/>
                  </a:lnTo>
                  <a:lnTo>
                    <a:pt x="495300" y="208787"/>
                  </a:lnTo>
                  <a:lnTo>
                    <a:pt x="495300" y="0"/>
                  </a:lnTo>
                  <a:lnTo>
                    <a:pt x="621791" y="333756"/>
                  </a:lnTo>
                  <a:lnTo>
                    <a:pt x="495300" y="665988"/>
                  </a:lnTo>
                  <a:close/>
                </a:path>
              </a:pathLst>
            </a:custGeom>
            <a:solidFill>
              <a:srgbClr val="FFFF99">
                <a:alpha val="5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913437" y="4485754"/>
              <a:ext cx="631190" cy="717550"/>
            </a:xfrm>
            <a:custGeom>
              <a:avLst/>
              <a:gdLst/>
              <a:ahLst/>
              <a:cxnLst/>
              <a:rect l="l" t="t" r="r" b="b"/>
              <a:pathLst>
                <a:path w="631190" h="717550">
                  <a:moveTo>
                    <a:pt x="494245" y="233781"/>
                  </a:moveTo>
                  <a:lnTo>
                    <a:pt x="494245" y="0"/>
                  </a:lnTo>
                  <a:lnTo>
                    <a:pt x="504102" y="25920"/>
                  </a:lnTo>
                  <a:lnTo>
                    <a:pt x="503770" y="25920"/>
                  </a:lnTo>
                  <a:lnTo>
                    <a:pt x="494550" y="27609"/>
                  </a:lnTo>
                  <a:lnTo>
                    <a:pt x="503770" y="51857"/>
                  </a:lnTo>
                  <a:lnTo>
                    <a:pt x="503770" y="229019"/>
                  </a:lnTo>
                  <a:lnTo>
                    <a:pt x="499008" y="229019"/>
                  </a:lnTo>
                  <a:lnTo>
                    <a:pt x="494245" y="233781"/>
                  </a:lnTo>
                  <a:close/>
                </a:path>
                <a:path w="631190" h="717550">
                  <a:moveTo>
                    <a:pt x="503770" y="51857"/>
                  </a:moveTo>
                  <a:lnTo>
                    <a:pt x="494550" y="27609"/>
                  </a:lnTo>
                  <a:lnTo>
                    <a:pt x="503770" y="25920"/>
                  </a:lnTo>
                  <a:lnTo>
                    <a:pt x="503770" y="51857"/>
                  </a:lnTo>
                  <a:close/>
                </a:path>
                <a:path w="631190" h="717550">
                  <a:moveTo>
                    <a:pt x="620372" y="358501"/>
                  </a:moveTo>
                  <a:lnTo>
                    <a:pt x="503770" y="51857"/>
                  </a:lnTo>
                  <a:lnTo>
                    <a:pt x="503770" y="25920"/>
                  </a:lnTo>
                  <a:lnTo>
                    <a:pt x="504102" y="25920"/>
                  </a:lnTo>
                  <a:lnTo>
                    <a:pt x="629920" y="356806"/>
                  </a:lnTo>
                  <a:lnTo>
                    <a:pt x="621017" y="356806"/>
                  </a:lnTo>
                  <a:lnTo>
                    <a:pt x="620372" y="358501"/>
                  </a:lnTo>
                  <a:close/>
                </a:path>
                <a:path w="631190" h="717550">
                  <a:moveTo>
                    <a:pt x="494245" y="487984"/>
                  </a:moveTo>
                  <a:lnTo>
                    <a:pt x="0" y="487984"/>
                  </a:lnTo>
                  <a:lnTo>
                    <a:pt x="0" y="229019"/>
                  </a:lnTo>
                  <a:lnTo>
                    <a:pt x="494245" y="229019"/>
                  </a:lnTo>
                  <a:lnTo>
                    <a:pt x="494245" y="233781"/>
                  </a:lnTo>
                  <a:lnTo>
                    <a:pt x="9525" y="233781"/>
                  </a:lnTo>
                  <a:lnTo>
                    <a:pt x="4762" y="238544"/>
                  </a:lnTo>
                  <a:lnTo>
                    <a:pt x="9525" y="238544"/>
                  </a:lnTo>
                  <a:lnTo>
                    <a:pt x="9525" y="478459"/>
                  </a:lnTo>
                  <a:lnTo>
                    <a:pt x="4762" y="478459"/>
                  </a:lnTo>
                  <a:lnTo>
                    <a:pt x="9525" y="483222"/>
                  </a:lnTo>
                  <a:lnTo>
                    <a:pt x="494245" y="483222"/>
                  </a:lnTo>
                  <a:lnTo>
                    <a:pt x="494245" y="487984"/>
                  </a:lnTo>
                  <a:close/>
                </a:path>
                <a:path w="631190" h="717550">
                  <a:moveTo>
                    <a:pt x="503770" y="238544"/>
                  </a:moveTo>
                  <a:lnTo>
                    <a:pt x="9525" y="238544"/>
                  </a:lnTo>
                  <a:lnTo>
                    <a:pt x="9525" y="233781"/>
                  </a:lnTo>
                  <a:lnTo>
                    <a:pt x="494245" y="233781"/>
                  </a:lnTo>
                  <a:lnTo>
                    <a:pt x="499008" y="229019"/>
                  </a:lnTo>
                  <a:lnTo>
                    <a:pt x="503770" y="229019"/>
                  </a:lnTo>
                  <a:lnTo>
                    <a:pt x="503770" y="238544"/>
                  </a:lnTo>
                  <a:close/>
                </a:path>
                <a:path w="631190" h="717550">
                  <a:moveTo>
                    <a:pt x="9525" y="238544"/>
                  </a:moveTo>
                  <a:lnTo>
                    <a:pt x="4762" y="238544"/>
                  </a:lnTo>
                  <a:lnTo>
                    <a:pt x="9525" y="233781"/>
                  </a:lnTo>
                  <a:lnTo>
                    <a:pt x="9525" y="238544"/>
                  </a:lnTo>
                  <a:close/>
                </a:path>
                <a:path w="631190" h="717550">
                  <a:moveTo>
                    <a:pt x="621017" y="360197"/>
                  </a:moveTo>
                  <a:lnTo>
                    <a:pt x="620372" y="358501"/>
                  </a:lnTo>
                  <a:lnTo>
                    <a:pt x="621017" y="356806"/>
                  </a:lnTo>
                  <a:lnTo>
                    <a:pt x="621017" y="360197"/>
                  </a:lnTo>
                  <a:close/>
                </a:path>
                <a:path w="631190" h="717550">
                  <a:moveTo>
                    <a:pt x="629925" y="360197"/>
                  </a:moveTo>
                  <a:lnTo>
                    <a:pt x="621017" y="360197"/>
                  </a:lnTo>
                  <a:lnTo>
                    <a:pt x="621017" y="356806"/>
                  </a:lnTo>
                  <a:lnTo>
                    <a:pt x="629920" y="356806"/>
                  </a:lnTo>
                  <a:lnTo>
                    <a:pt x="630567" y="358508"/>
                  </a:lnTo>
                  <a:lnTo>
                    <a:pt x="629925" y="360197"/>
                  </a:lnTo>
                  <a:close/>
                </a:path>
                <a:path w="631190" h="717550">
                  <a:moveTo>
                    <a:pt x="504102" y="691083"/>
                  </a:moveTo>
                  <a:lnTo>
                    <a:pt x="503770" y="691083"/>
                  </a:lnTo>
                  <a:lnTo>
                    <a:pt x="503770" y="665146"/>
                  </a:lnTo>
                  <a:lnTo>
                    <a:pt x="620372" y="358501"/>
                  </a:lnTo>
                  <a:lnTo>
                    <a:pt x="621017" y="360197"/>
                  </a:lnTo>
                  <a:lnTo>
                    <a:pt x="629925" y="360197"/>
                  </a:lnTo>
                  <a:lnTo>
                    <a:pt x="504102" y="691083"/>
                  </a:lnTo>
                  <a:close/>
                </a:path>
                <a:path w="631190" h="717550">
                  <a:moveTo>
                    <a:pt x="9525" y="483222"/>
                  </a:moveTo>
                  <a:lnTo>
                    <a:pt x="4762" y="478459"/>
                  </a:lnTo>
                  <a:lnTo>
                    <a:pt x="9525" y="478459"/>
                  </a:lnTo>
                  <a:lnTo>
                    <a:pt x="9525" y="483222"/>
                  </a:lnTo>
                  <a:close/>
                </a:path>
                <a:path w="631190" h="717550">
                  <a:moveTo>
                    <a:pt x="503770" y="487984"/>
                  </a:moveTo>
                  <a:lnTo>
                    <a:pt x="499008" y="487984"/>
                  </a:lnTo>
                  <a:lnTo>
                    <a:pt x="494245" y="483222"/>
                  </a:lnTo>
                  <a:lnTo>
                    <a:pt x="9525" y="483222"/>
                  </a:lnTo>
                  <a:lnTo>
                    <a:pt x="9525" y="478459"/>
                  </a:lnTo>
                  <a:lnTo>
                    <a:pt x="503770" y="478459"/>
                  </a:lnTo>
                  <a:lnTo>
                    <a:pt x="503770" y="487984"/>
                  </a:lnTo>
                  <a:close/>
                </a:path>
                <a:path w="631190" h="717550">
                  <a:moveTo>
                    <a:pt x="494245" y="717003"/>
                  </a:moveTo>
                  <a:lnTo>
                    <a:pt x="494245" y="483222"/>
                  </a:lnTo>
                  <a:lnTo>
                    <a:pt x="499008" y="487984"/>
                  </a:lnTo>
                  <a:lnTo>
                    <a:pt x="503770" y="487984"/>
                  </a:lnTo>
                  <a:lnTo>
                    <a:pt x="503770" y="665146"/>
                  </a:lnTo>
                  <a:lnTo>
                    <a:pt x="494550" y="689394"/>
                  </a:lnTo>
                  <a:lnTo>
                    <a:pt x="503770" y="691083"/>
                  </a:lnTo>
                  <a:lnTo>
                    <a:pt x="504102" y="691083"/>
                  </a:lnTo>
                  <a:lnTo>
                    <a:pt x="494245" y="717003"/>
                  </a:lnTo>
                  <a:close/>
                </a:path>
                <a:path w="631190" h="717550">
                  <a:moveTo>
                    <a:pt x="503770" y="691083"/>
                  </a:moveTo>
                  <a:lnTo>
                    <a:pt x="494550" y="689394"/>
                  </a:lnTo>
                  <a:lnTo>
                    <a:pt x="503770" y="665146"/>
                  </a:lnTo>
                  <a:lnTo>
                    <a:pt x="503770" y="69108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6929755" y="2281554"/>
            <a:ext cx="117221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15" dirty="0">
                <a:solidFill>
                  <a:srgbClr val="333399"/>
                </a:solidFill>
                <a:latin typeface="Microsoft YaHei UI"/>
                <a:cs typeface="Microsoft YaHei UI"/>
              </a:rPr>
              <a:t>隐逸</a:t>
            </a:r>
            <a:r>
              <a:rPr sz="3000" b="1" dirty="0">
                <a:solidFill>
                  <a:srgbClr val="333399"/>
                </a:solidFill>
                <a:latin typeface="Microsoft YaHei UI"/>
                <a:cs typeface="Microsoft YaHei UI"/>
              </a:rPr>
              <a:t>者</a:t>
            </a:r>
            <a:endParaRPr sz="3000">
              <a:latin typeface="Microsoft YaHei UI"/>
              <a:cs typeface="Microsoft YaHei U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36092" y="3449954"/>
            <a:ext cx="117221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15" dirty="0">
                <a:solidFill>
                  <a:srgbClr val="333399"/>
                </a:solidFill>
                <a:latin typeface="Microsoft YaHei UI"/>
                <a:cs typeface="Microsoft YaHei UI"/>
              </a:rPr>
              <a:t>富贵</a:t>
            </a:r>
            <a:r>
              <a:rPr sz="3000" b="1" dirty="0">
                <a:solidFill>
                  <a:srgbClr val="333399"/>
                </a:solidFill>
                <a:latin typeface="Microsoft YaHei UI"/>
                <a:cs typeface="Microsoft YaHei UI"/>
              </a:rPr>
              <a:t>者</a:t>
            </a:r>
            <a:endParaRPr sz="3000">
              <a:latin typeface="Microsoft YaHei UI"/>
              <a:cs typeface="Microsoft YaHei U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120890" y="4550092"/>
            <a:ext cx="78930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15" dirty="0">
                <a:solidFill>
                  <a:srgbClr val="333399"/>
                </a:solidFill>
                <a:latin typeface="Microsoft YaHei UI"/>
                <a:cs typeface="Microsoft YaHei UI"/>
              </a:rPr>
              <a:t>君</a:t>
            </a:r>
            <a:r>
              <a:rPr sz="3000" b="1" dirty="0">
                <a:solidFill>
                  <a:srgbClr val="333399"/>
                </a:solidFill>
                <a:latin typeface="Microsoft YaHei UI"/>
                <a:cs typeface="Microsoft YaHei UI"/>
              </a:rPr>
              <a:t>子</a:t>
            </a:r>
            <a:endParaRPr sz="3000">
              <a:latin typeface="Microsoft YaHei UI"/>
              <a:cs typeface="Microsoft YaHei UI"/>
            </a:endParaRPr>
          </a:p>
        </p:txBody>
      </p:sp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66644" y="2065020"/>
            <a:ext cx="961644" cy="961643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45307" y="3336035"/>
            <a:ext cx="877823" cy="810768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66644" y="4538471"/>
            <a:ext cx="1086611" cy="867156"/>
          </a:xfrm>
          <a:prstGeom prst="rect">
            <a:avLst/>
          </a:prstGeom>
        </p:spPr>
      </p:pic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2757170" y="509269"/>
            <a:ext cx="614870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15" dirty="0"/>
              <a:t>作者对爱菊、爱牡丹持什么态度</a:t>
            </a:r>
            <a:r>
              <a:rPr sz="3200" spc="5" dirty="0"/>
              <a:t>？</a:t>
            </a:r>
            <a:endParaRPr sz="3200"/>
          </a:p>
        </p:txBody>
      </p:sp>
      <p:sp>
        <p:nvSpPr>
          <p:cNvPr id="21" name="object 21"/>
          <p:cNvSpPr txBox="1"/>
          <p:nvPr/>
        </p:nvSpPr>
        <p:spPr>
          <a:xfrm>
            <a:off x="1801177" y="1295717"/>
            <a:ext cx="8267065" cy="75501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 marR="5080" indent="506730">
              <a:lnSpc>
                <a:spcPts val="2860"/>
              </a:lnSpc>
              <a:spcBef>
                <a:spcPts val="210"/>
              </a:spcBef>
            </a:pP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噫</a:t>
            </a:r>
            <a:r>
              <a:rPr sz="2400" spc="10" dirty="0">
                <a:latin typeface="SimSun"/>
                <a:cs typeface="SimSun"/>
              </a:rPr>
              <a:t>！菊之</a:t>
            </a:r>
            <a:r>
              <a:rPr sz="2400" dirty="0">
                <a:latin typeface="SimSun"/>
                <a:cs typeface="SimSun"/>
              </a:rPr>
              <a:t>爱</a:t>
            </a:r>
            <a:r>
              <a:rPr sz="2400" spc="-525" dirty="0">
                <a:latin typeface="SimSun"/>
                <a:cs typeface="SimSun"/>
              </a:rPr>
              <a:t> </a:t>
            </a:r>
            <a:r>
              <a:rPr sz="2400" spc="10" dirty="0">
                <a:latin typeface="SimSun"/>
                <a:cs typeface="SimSun"/>
              </a:rPr>
              <a:t>，陶后</a:t>
            </a: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鲜</a:t>
            </a:r>
            <a:r>
              <a:rPr sz="2400" spc="10" dirty="0">
                <a:latin typeface="SimSun"/>
                <a:cs typeface="SimSun"/>
              </a:rPr>
              <a:t>有闻。莲之爱，同予者何人？牡丹</a:t>
            </a:r>
            <a:r>
              <a:rPr sz="2400" dirty="0">
                <a:latin typeface="SimSun"/>
                <a:cs typeface="SimSun"/>
              </a:rPr>
              <a:t>之 </a:t>
            </a:r>
            <a:r>
              <a:rPr sz="2400" spc="10" dirty="0">
                <a:latin typeface="SimSun"/>
                <a:cs typeface="SimSun"/>
              </a:rPr>
              <a:t>爱，宜乎</a:t>
            </a: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众矣</a:t>
            </a:r>
            <a:r>
              <a:rPr sz="2400" dirty="0">
                <a:latin typeface="SimSun"/>
                <a:cs typeface="SimSun"/>
              </a:rPr>
              <a:t>。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551227" y="2286000"/>
            <a:ext cx="6362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惋</a:t>
            </a:r>
            <a:r>
              <a:rPr sz="2400" dirty="0">
                <a:solidFill>
                  <a:srgbClr val="FF0000"/>
                </a:solidFill>
                <a:latin typeface="SimSun"/>
                <a:cs typeface="SimSun"/>
              </a:rPr>
              <a:t>惜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551227" y="3454400"/>
            <a:ext cx="63627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CN" altLang="en-US" sz="2400" spc="10" dirty="0">
                <a:solidFill>
                  <a:srgbClr val="FF0000"/>
                </a:solidFill>
                <a:latin typeface="SimSun"/>
                <a:cs typeface="SimSun"/>
              </a:rPr>
              <a:t>远离</a:t>
            </a:r>
            <a:endParaRPr sz="2400" dirty="0">
              <a:latin typeface="SimSun"/>
              <a:cs typeface="SimSu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99564" y="1918017"/>
            <a:ext cx="8966835" cy="248031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 indent="774700" algn="just">
              <a:lnSpc>
                <a:spcPct val="100800"/>
              </a:lnSpc>
              <a:spcBef>
                <a:spcPts val="75"/>
              </a:spcBef>
            </a:pPr>
            <a:r>
              <a:rPr sz="3200" dirty="0">
                <a:solidFill>
                  <a:srgbClr val="000000"/>
                </a:solidFill>
              </a:rPr>
              <a:t>本文托物言志，在莲的形象中寄寓了作者</a:t>
            </a:r>
            <a:r>
              <a:rPr sz="3200" dirty="0">
                <a:solidFill>
                  <a:srgbClr val="FF0000"/>
                </a:solidFill>
              </a:rPr>
              <a:t>洁</a:t>
            </a:r>
            <a:r>
              <a:rPr sz="3200" spc="5" dirty="0">
                <a:solidFill>
                  <a:srgbClr val="FF0000"/>
                </a:solidFill>
              </a:rPr>
              <a:t>身 </a:t>
            </a:r>
            <a:r>
              <a:rPr sz="3200" dirty="0">
                <a:solidFill>
                  <a:srgbClr val="FF0000"/>
                </a:solidFill>
              </a:rPr>
              <a:t>自好</a:t>
            </a:r>
            <a:r>
              <a:rPr sz="3200" dirty="0">
                <a:solidFill>
                  <a:srgbClr val="000000"/>
                </a:solidFill>
              </a:rPr>
              <a:t>的高洁人格。作者既不愿像陶渊明那样消极避 世，也不愿像世人那样追逐功名富贵，他要在污浊 的世间独立不移、永远保持清白的操守和正直的品 德</a:t>
            </a:r>
            <a:r>
              <a:rPr sz="3200" spc="5" dirty="0">
                <a:solidFill>
                  <a:srgbClr val="000000"/>
                </a:solidFill>
              </a:rPr>
              <a:t>。</a:t>
            </a:r>
            <a:endParaRPr sz="32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34947" y="1097914"/>
            <a:ext cx="1108583" cy="45902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</TotalTime>
  <Words>713</Words>
  <Application>Microsoft Office PowerPoint</Application>
  <PresentationFormat>宽屏</PresentationFormat>
  <Paragraphs>91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6" baseType="lpstr">
      <vt:lpstr>Arial MT</vt:lpstr>
      <vt:lpstr>Helvetica Neue</vt:lpstr>
      <vt:lpstr>Microsoft JhengHei</vt:lpstr>
      <vt:lpstr>Microsoft YaHei UI</vt:lpstr>
      <vt:lpstr>SimSun</vt:lpstr>
      <vt:lpstr>SimSun</vt:lpstr>
      <vt:lpstr>Microsoft YaHei</vt:lpstr>
      <vt:lpstr>Arial</vt:lpstr>
      <vt:lpstr>Calibri</vt:lpstr>
      <vt:lpstr>Office Theme</vt:lpstr>
      <vt:lpstr>PowerPoint 演示文稿</vt:lpstr>
      <vt:lpstr>学习目标</vt:lpstr>
      <vt:lpstr>莲，又名荷花、芙蕖、水芙蓉、菡萏等。自古以来，  中国人便喜爱这种植物。在中国文学中，有关莲的诗词歌 赋不计其数。 屈原《离骚》：“制芰荷以为衣兮，集芙蓉以为裳。”  南唐李璟：“菡萏香销翠叶残，西风愁起绿波间。”</vt:lpstr>
      <vt:lpstr>题解《爱莲说》</vt:lpstr>
      <vt:lpstr>知人论世</vt:lpstr>
      <vt:lpstr>读准字音</vt:lpstr>
      <vt:lpstr>美读—读准节奏</vt:lpstr>
      <vt:lpstr>疏通文意</vt:lpstr>
      <vt:lpstr>疏通文意</vt:lpstr>
      <vt:lpstr>疏通文意</vt:lpstr>
      <vt:lpstr>探究“爱莲”之因</vt:lpstr>
      <vt:lpstr>《爱莲说》称莲认为为“花莲之花君有子哪”些，高请尚你品说质说？莲具有 哪些君子品质？</vt:lpstr>
      <vt:lpstr>文章题目是《爱莲说》，为什么还要写菊和牡丹呢？</vt:lpstr>
      <vt:lpstr>文章题目是《爱莲说》，为什么还要写菊花和牡 丹呢？</vt:lpstr>
      <vt:lpstr>作者对爱菊、爱牡丹持什么态度？</vt:lpstr>
      <vt:lpstr>本文托物言志，在莲的形象中寄寓了作者洁身 自好的高洁人格。作者既不愿像陶渊明那样消极避 世，也不愿像世人那样追逐功名富贵，他要在污浊 的世间独立不移、永远保持清白的操守和正直的品 德。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mengnannan</cp:lastModifiedBy>
  <cp:revision>7</cp:revision>
  <dcterms:created xsi:type="dcterms:W3CDTF">2022-04-12T13:23:56Z</dcterms:created>
  <dcterms:modified xsi:type="dcterms:W3CDTF">2022-04-13T01:51:43Z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2021-10-26T00:00:00Z</vt:filetime>
  </property>
  <property fmtid="{D5CDD505-2E9C-101B-9397-08002B2CF9AE}" pid="3" name="Creator">
    <vt:lpwstr>WPS 演示</vt:lpwstr>
  </property>
  <property fmtid="{D5CDD505-2E9C-101B-9397-08002B2CF9AE}" pid="4" name="LastSaved">
    <vt:filetime>2022-04-12T00:00:00Z</vt:filetime>
  </property>
</Properties>
</file>