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89" r:id="rId2"/>
    <p:sldMasterId id="2147483724" r:id="rId3"/>
    <p:sldMasterId id="2147483736" r:id="rId4"/>
    <p:sldMasterId id="2147483750" r:id="rId5"/>
    <p:sldMasterId id="2147483763" r:id="rId6"/>
  </p:sldMasterIdLst>
  <p:notesMasterIdLst>
    <p:notesMasterId r:id="rId31"/>
  </p:notesMasterIdLst>
  <p:sldIdLst>
    <p:sldId id="472" r:id="rId7"/>
    <p:sldId id="528" r:id="rId8"/>
    <p:sldId id="649" r:id="rId9"/>
    <p:sldId id="479" r:id="rId10"/>
    <p:sldId id="480" r:id="rId11"/>
    <p:sldId id="504" r:id="rId12"/>
    <p:sldId id="651" r:id="rId13"/>
    <p:sldId id="653" r:id="rId14"/>
    <p:sldId id="654" r:id="rId15"/>
    <p:sldId id="655" r:id="rId16"/>
    <p:sldId id="656" r:id="rId17"/>
    <p:sldId id="657" r:id="rId18"/>
    <p:sldId id="658" r:id="rId19"/>
    <p:sldId id="659" r:id="rId20"/>
    <p:sldId id="660" r:id="rId21"/>
    <p:sldId id="661" r:id="rId22"/>
    <p:sldId id="449" r:id="rId23"/>
    <p:sldId id="459" r:id="rId24"/>
    <p:sldId id="450" r:id="rId25"/>
    <p:sldId id="452" r:id="rId26"/>
    <p:sldId id="464" r:id="rId27"/>
    <p:sldId id="474" r:id="rId28"/>
    <p:sldId id="475" r:id="rId29"/>
    <p:sldId id="418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A3C8BD"/>
    <a:srgbClr val="FEF19F"/>
    <a:srgbClr val="937F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854"/>
    <p:restoredTop sz="94650"/>
  </p:normalViewPr>
  <p:slideViewPr>
    <p:cSldViewPr snapToGrid="0">
      <p:cViewPr varScale="1">
        <p:scale>
          <a:sx n="151" d="100"/>
          <a:sy n="151" d="100"/>
        </p:scale>
        <p:origin x="156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theme" Target="theme/them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BE7066-B972-4FCC-8DD5-896438D26C5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23C29A-DBB4-444B-9F6A-6570514051F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559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71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23C29A-DBB4-444B-9F6A-6570514051F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5811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9706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6532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06616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7716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8243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3879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3670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47428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66171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884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823C29A-DBB4-444B-9F6A-6570514051F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64468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图片 3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1" name="矩形: 圆角 10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标题 4"/>
          <p:cNvSpPr txBox="1"/>
          <p:nvPr userDrawn="1"/>
        </p:nvSpPr>
        <p:spPr>
          <a:xfrm>
            <a:off x="4448196" y="540363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8" name="图片 7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9" name="矩形: 圆角 8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标题 4"/>
          <p:cNvSpPr txBox="1"/>
          <p:nvPr userDrawn="1"/>
        </p:nvSpPr>
        <p:spPr>
          <a:xfrm>
            <a:off x="4377858" y="540224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6" name="图片 5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7" name="矩形: 圆角 6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4"/>
          <p:cNvSpPr txBox="1"/>
          <p:nvPr userDrawn="1"/>
        </p:nvSpPr>
        <p:spPr>
          <a:xfrm>
            <a:off x="4377858" y="552924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2" name="图片 11"/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278" r="15278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sp>
          <p:nvSpPr>
            <p:cNvPr id="13" name="矩形: 圆角 12"/>
            <p:cNvSpPr/>
            <p:nvPr userDrawn="1"/>
          </p:nvSpPr>
          <p:spPr>
            <a:xfrm>
              <a:off x="711200" y="419101"/>
              <a:ext cx="10693400" cy="61468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4"/>
          <p:cNvSpPr txBox="1"/>
          <p:nvPr userDrawn="1"/>
        </p:nvSpPr>
        <p:spPr>
          <a:xfrm>
            <a:off x="4377858" y="527524"/>
            <a:ext cx="5225625" cy="542617"/>
          </a:xfrm>
          <a:prstGeom prst="rect">
            <a:avLst/>
          </a:prstGeom>
        </p:spPr>
        <p:txBody>
          <a:bodyPr vert="horz" lIns="91440" tIns="45721" rIns="91440" bIns="45721" rtlCol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4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</a:lstStyle>
          <a:p>
            <a:pPr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800" dirty="0"/>
              <a:t>请输入您的标题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127" y="1030497"/>
            <a:ext cx="3252218" cy="2450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9538125F-B77C-4358-8A75-1E5A0F15A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1C54311B-BC39-498B-A476-061FAC31DD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3E35401-523D-45AE-BC49-1DEBFE84E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F09942-6B0D-43AA-BEA6-7478F342983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557732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ACEF5A2-339E-4B8D-812E-FD45B24F1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B0C6F66-0E84-4167-A2F3-FA9EDAE68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5D04A16-4CE9-49C4-BA53-356E5061F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31689-1813-4252-8B4B-E6B9D2002DD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642477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0DA192F-484C-42AA-B69C-3D808E390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D31BB80-193E-4529-95E2-47057F5AA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DDFB7E8-A10A-4BBA-ABFA-26F514531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DA1995-FBD1-47D0-88F7-11773619F45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66255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EC256F04-5F1B-4883-80DB-F32593A08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25F5F82B-2813-4B77-ABB9-3464C32F3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1844031-488C-402F-B7E6-64FDB2B33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67579D-E614-4C72-BBC2-1783CCECB53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55960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41B3A867-C858-4005-855E-44CC019978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7DC9CCE4-3699-4534-AC9C-E8A53863E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72937580-1220-4351-A5BC-0BABB891D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7356FD-ACA8-4568-8742-DE275E648E9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819285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EC69427B-D326-4D3C-BBEB-A00180638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4BC522C6-FF36-4AC4-98B9-35EE2E2F0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CDF5B534-96B4-4047-B192-D94057DB4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B00E6-64D5-4280-8FBA-63DE682E92C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111653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F024500-7A84-4790-9400-D90D57564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696C0AD-1969-4EA7-9FFC-B39DEB800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1D04605-0B0F-43F3-87F8-F8F8125A5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08B4AF-4BFD-4908-8DDD-12FD8A521CF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244999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8301C642-CCE4-4876-8AFE-57A323F17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7E772189-89EA-42A1-B62A-C6CC83616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161E191A-FDA8-48BB-AB59-AA349A4BF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34169-513A-4880-800A-4D0D7691D63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329480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7709008C-A416-436F-8911-9F7B08B80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E9EF9193-1D7D-4804-84E0-435209940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217CE8D-A042-4BF0-AA3D-4FD0D5997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ACE4F-7E7A-4A6B-B7B0-E0EDCA76F1F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1235525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A3AC33C7-7648-4AE9-9B95-2322D1AE6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90814415-8253-4FF2-868C-F63AB78C4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701CC56-14A6-4DA8-A973-5F2E70D2D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42F42F-6302-4AB2-88B9-C8497D1D4A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231560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2B5967A9-5515-4C5F-87B3-08E84FE89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19F9502-6161-438D-9457-E8C8045363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24A6E11-6549-4CE6-B652-92C509918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948F36-0B7D-44D5-8D07-E8BE74BF861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556244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935163"/>
            <a:ext cx="10972800" cy="492443"/>
          </a:xfrm>
        </p:spPr>
        <p:txBody>
          <a:bodyPr/>
          <a:lstStyle/>
          <a:p>
            <a:pPr lvl="0"/>
            <a:endParaRPr lang="zh-CN" altLang="en-US" noProof="1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C593754-EDC6-43AE-A88B-AEC97E0E8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083CEB7-ED34-418E-8B42-89E1EE081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EACC90F-FA8A-4C59-93E9-E6B43CDB8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AD0AD-6787-4061-89A4-8F8F2654ED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9609159"/>
      </p:ext>
    </p:extLst>
  </p:cSld>
  <p:clrMapOvr>
    <a:masterClrMapping/>
  </p:clrMapOvr>
  <p:transition spd="med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492443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5D3595F-CFDC-4AB2-A988-23B95014E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E914A2E-1048-4B1E-BF3A-8C782F690E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7684C05E-6732-4404-A600-580863ECF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98066-8CFA-4722-B798-CB954BAE03E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266433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14BEA5FC-B2D9-4EE8-9D0D-B699D5997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B5E2A51-88FF-437A-A2DE-D4BE3EB31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F2BF7F7-66C4-446B-9D5C-4C334AB3F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CE800F-9186-4847-A29B-BFF8F65ECD5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833836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4006790"/>
            <a:ext cx="10363200" cy="40011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F56B3D5-4FE9-42A5-B4F8-8B5D63D3C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9F619AA-92C7-4A24-B147-2D81855C5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291221B5-3E82-48CA-88F5-D44B1A144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835F09-6C6F-42E1-9906-F6FD1B738B7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866005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200054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55024E18-AD72-4A7B-9A29-F996E8A18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4F5E1F93-C1FE-4E59-BF4E-4B18E49A1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0BB8B69F-1198-4FEF-AAE4-8BBBCCF3C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85F21C-C5A8-4FF5-B500-2220A67BB85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248761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713210"/>
            <a:ext cx="5386917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713210"/>
            <a:ext cx="5389033" cy="46166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175432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ABE955E9-67D9-47C1-A34F-FBD732D25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AA7F7B14-0DDD-4A8E-9581-C966DAA6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E4A1BD07-E983-4834-B5F2-F9B792BB8E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864CF-E0D1-48B3-B083-F9E089DE119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935380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4BE2B4E4-9691-4979-B476-05F4BFA44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5B5EB736-BC82-442A-BC9B-08D4D3B0C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7B618804-9140-48E1-AC91-8907C7B68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1568DB-70E1-498A-9C0C-E1640510A87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6847763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4551FEF-79C9-4573-89B1-3C8F8F41C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3D773C3-8CA8-4969-8881-CF6FF1DF4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092D3C8-A990-4B68-B9A4-8F86A1C03A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0D419-D3F4-4E62-9BCC-B91FD7114A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2918491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22837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6AC6FBB5-215E-4467-82B8-47C263EB47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15F90952-B913-4E7D-96C2-81EFBBABC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760C29FB-E883-4043-8B7E-DCFBB3B67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B55F8B-CBC5-401D-B7ED-2FEC7F62BE6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487848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584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3077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BF03DACC-A894-485D-80EF-0513F7B81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3F2BE621-3ED2-4876-8569-8EEA24E64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6FC08FB-E212-4601-9795-CAEC2719B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CC46A-5886-490C-B625-064A0A824B1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9010520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012192" y="1935163"/>
            <a:ext cx="3570208" cy="2062162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7A3F9BB-C9C6-43A9-A0DB-B6887C6BE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F0E4C05-4D2F-4BCE-9C4D-DDBF3FC5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215AF14-46AD-47C5-8487-76FF4DCDD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B50F29-B683-4A80-ABD4-CFC02F0D3CB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091165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481564" y="704850"/>
            <a:ext cx="2154436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AE679E2-3C7B-4215-8F23-EE693B15E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5DA4794F-1C08-40A8-931A-B14EDE9ED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AA2804D-8CDB-4139-8429-142549056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34FA4-F3DB-4310-9A0A-96A1E9CF9DE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4744858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15BBDD60-C906-4B8A-A106-71EB97AA2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6E03B94A-7249-40F5-91FA-69E15D417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11491C9F-489F-4BC3-A2D2-B192B61C6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6D277B-4676-480B-9D42-6E204B7B2D8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06950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258A2CC-BBAA-4B57-A90B-E1D23A58B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8C9B300-2802-4AF5-97FC-27A9F039A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4B1AB32-8639-474F-8935-18CDE911D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462EDC-7FD1-4F8F-925D-4C79B377C87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0866108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7845879-A30B-4274-846D-A430D795C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DD9B90E1-B4B4-4035-91AC-EFFDE014E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DDFDE773-D305-470D-81EB-C60219CF0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78B814-D2A1-4909-B6F2-82AA40449910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774185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06EA80E9-14B8-4CB6-9428-E312BC81C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0412BEB-4132-4EFC-9279-5476FC3BC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C807C69-FCC5-4F5C-AB1E-A9C43EA05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8455F-A94A-45B8-BF88-E29DF89C732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2209318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935164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35164"/>
            <a:ext cx="53848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BE6D4F72-6BF0-4C7C-8537-E7C74BB1F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5134540-DBD1-4D4F-93B7-19BF74F33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3BE749FF-04E0-4BE1-93A3-600C395B1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47CFDA-DAEE-45E5-B932-A28DCA014E4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944416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4C1E509A-B8B5-4035-B80C-CE9065CE2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BB424BD5-D36D-4DC2-8AF2-24C190372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507449B5-BC24-4993-8C7F-75CB99657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70F654-C06A-44F3-970C-4BB9F729E77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568572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A6137E4E-C890-4B07-ACEF-0D6E3D9DB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278984AE-1B98-4C52-8956-9320A9353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17B2D392-6A2E-4A1A-BD63-D4CB8CDFB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C2B43-3FC4-4AC6-84E0-4AADC65534C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2929526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F31F8A0-FBE9-447E-A100-375266BD3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2DBA1E8-603D-40C0-AE1A-5E6534C6FF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AD4F9B-E80D-4F91-B734-70B6093A8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4FA73-5A12-4B6D-B58C-1D336B46FE9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447912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FF67CAD0-B2AD-4F0A-BAE5-60DAD72DC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BCCBD0D-0606-4DC6-AAFF-786455C66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4DBEC0EA-239A-4E57-BD77-F2F8A053D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43CDF9-C410-4BB7-AEA5-5DB1BF498E0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1225451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2210F59F-1746-4766-B9D1-E2DD900F2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6FE66429-6392-4D0C-9D53-D73684DA0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210C2173-8A78-499D-9FDE-BBD36D1E2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5E9B4E-E077-4CC5-A379-FAE30C64D2F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4604292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4702FE79-51D1-44DC-B0CC-A961AE44E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C85CD0A7-78DF-4280-8D6D-9D8E4B47B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15D42F7F-2DAD-43DC-A4BA-DB88B238E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82EE1C-191D-4D60-8597-017EB516585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4526022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704850"/>
            <a:ext cx="27432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704850"/>
            <a:ext cx="80264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C80A07CB-10E6-47A8-82A2-122DE1F2B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BF69552D-4BDF-438D-8567-4B693BA77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5F1DD81-BFBC-4AE8-96A1-279AC4EF9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556BF8-5D8B-4AF4-A508-A2F6983373A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5126474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079500" y="609600"/>
            <a:ext cx="10610851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1026">
            <a:extLst>
              <a:ext uri="{FF2B5EF4-FFF2-40B4-BE49-F238E27FC236}">
                <a16:creationId xmlns:a16="http://schemas.microsoft.com/office/drawing/2014/main" id="{C60DD782-A43F-40F6-BCC6-074EEDADF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7">
            <a:extLst>
              <a:ext uri="{FF2B5EF4-FFF2-40B4-BE49-F238E27FC236}">
                <a16:creationId xmlns:a16="http://schemas.microsoft.com/office/drawing/2014/main" id="{A2859690-5C12-45F6-8FA7-952ECE48D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8">
            <a:extLst>
              <a:ext uri="{FF2B5EF4-FFF2-40B4-BE49-F238E27FC236}">
                <a16:creationId xmlns:a16="http://schemas.microsoft.com/office/drawing/2014/main" id="{431D8F2C-FB60-4FF3-B0A3-63F5BECFDA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6106F2-B88E-4C88-B6DF-F3852157E1F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7576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image" Target="../media/image3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image" Target="../media/image3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6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662BC-BFCE-4273-955A-28B15CD19EDC}" type="datetimeFigureOut">
              <a:rPr lang="zh-CN" altLang="en-US" smtClean="0"/>
              <a:t>2019/5/9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DA2F9-A652-4E88-B57C-0E11C5453CE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9BDF94F4-D2D3-4293-8F4C-76DB5B2306BB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143E2CDA-7579-4ACF-85CE-1162BF611CBD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3D7A3C0D-AAFF-413F-8550-2B652D251E7D}"/>
              </a:ext>
            </a:extLst>
          </p:cNvPr>
          <p:cNvGrpSpPr/>
          <p:nvPr/>
        </p:nvGrpSpPr>
        <p:grpSpPr>
          <a:xfrm>
            <a:off x="-25404" y="203200"/>
            <a:ext cx="12240688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ECC02317-DD23-4DDA-BA16-A54ED462B713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F26823F9-67C9-4165-80E3-8DF3909EE94E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9AA8F76D-9B04-4017-B343-42A664F8E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042DD67D-D037-4D3B-9F56-76F77CE9C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5 Reading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C9B5D7AA-A6A8-4CB4-B7D0-A36EAB1AB83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E0F45412-0112-403D-B655-E845DEE2A81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F9DF9DDF-B43B-4901-BF05-77EFDB0517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1CBA8603-3196-473B-AD52-8FE7FA964D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B1EA9CB7-208A-4AEF-9F43-E989381222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F1C3FF83-F8A7-4BD9-987B-42604BE884D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9530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9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D8F3B0FD-1E66-415E-A711-6B5042C9C30D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2E2BA40A-B85E-4DBE-BE24-A838E0158B53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220EB315-8AF8-480D-AC06-26C83E43145F}"/>
              </a:ext>
            </a:extLst>
          </p:cNvPr>
          <p:cNvGrpSpPr/>
          <p:nvPr/>
        </p:nvGrpSpPr>
        <p:grpSpPr>
          <a:xfrm>
            <a:off x="-25404" y="203200"/>
            <a:ext cx="12240688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B95A5BEC-63A3-441D-ADF8-DD2A99F08618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9D4FBB27-FD94-4B0A-B414-F9D35EA2CF9A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DA0E10A4-DB47-4A69-8BD8-4A45F121B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5847FF20-3F5A-4FAE-AE21-CB629E3C46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1552" y="188913"/>
            <a:ext cx="3498849" cy="3683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5 Vocabulary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024A38A0-2C9E-4EE5-9BA1-CDB137D1AE4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447901E5-5877-414A-BB9F-33C89A0A3A2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3"/>
            <a:ext cx="109728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69871097-EB11-4CE2-942D-8530F0F82D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FAC6AC35-CA33-4F04-8257-3A4D79A149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0F026D7C-B21C-4906-B7D4-ECAD55ABEF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C1792127-CDE4-47E9-9A58-EA664CEA72F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7750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5B1B2FA1-CF46-4FDF-8AEA-6FC1A977EBCD}"/>
              </a:ext>
            </a:extLst>
          </p:cNvPr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78FA1AB1-9639-4797-A6D9-08235E154FA8}"/>
              </a:ext>
            </a:extLst>
          </p:cNvPr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sz="1800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B2E91A50-962B-4C29-ADC9-8304396C6EA5}"/>
              </a:ext>
            </a:extLst>
          </p:cNvPr>
          <p:cNvGrpSpPr/>
          <p:nvPr/>
        </p:nvGrpSpPr>
        <p:grpSpPr>
          <a:xfrm>
            <a:off x="-25404" y="203200"/>
            <a:ext cx="12240688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1C85C20F-2150-4F5A-BEC3-10E41DBB0B4C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0D825754-D946-4AF1-8A38-D187BA2BF7FF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 sz="1800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203533A8-9622-440E-92DD-048D460F19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95250"/>
            <a:ext cx="24384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465203D7-074D-41B0-B93A-878CFED27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50400" y="76201"/>
            <a:ext cx="254000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1800" dirty="0">
                <a:solidFill>
                  <a:srgbClr val="5F5F5F"/>
                </a:solidFill>
                <a:latin typeface="Comic Sans MS" panose="030F0702030302020204" pitchFamily="66" charset="0"/>
              </a:rPr>
              <a:t>Unit 5 Listening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7D82C097-7E4F-4391-B9C0-A7A2ACF9C399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FF08CF42-AF39-4B0A-B647-F9FEC1D85E2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935164"/>
            <a:ext cx="109728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BD53DE03-C60C-41B7-9980-E16866B50E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F73D09F1-02F1-42C8-BB38-C43F3B5667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538C8AD5-6CD4-49F8-9BBA-8BB5F95412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16B42E13-FD30-4876-BD36-9E88A78DF0C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92157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-72978"/>
            <a:ext cx="12187592" cy="69309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4979" flipH="1">
            <a:off x="-964150" y="1074874"/>
            <a:ext cx="5033008" cy="5480671"/>
          </a:xfrm>
          <a:prstGeom prst="rect">
            <a:avLst/>
          </a:prstGeom>
        </p:spPr>
      </p:pic>
      <p:sp>
        <p:nvSpPr>
          <p:cNvPr id="22" name="图文框 21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Freeform 5"/>
          <p:cNvSpPr/>
          <p:nvPr/>
        </p:nvSpPr>
        <p:spPr bwMode="auto">
          <a:xfrm rot="16200000" flipH="1">
            <a:off x="3659059" y="4352889"/>
            <a:ext cx="344409" cy="318991"/>
          </a:xfrm>
          <a:custGeom>
            <a:avLst/>
            <a:gdLst>
              <a:gd name="T0" fmla="*/ 181 w 331"/>
              <a:gd name="T1" fmla="*/ 164 h 307"/>
              <a:gd name="T2" fmla="*/ 181 w 331"/>
              <a:gd name="T3" fmla="*/ 163 h 307"/>
              <a:gd name="T4" fmla="*/ 176 w 331"/>
              <a:gd name="T5" fmla="*/ 113 h 307"/>
              <a:gd name="T6" fmla="*/ 175 w 331"/>
              <a:gd name="T7" fmla="*/ 99 h 307"/>
              <a:gd name="T8" fmla="*/ 174 w 331"/>
              <a:gd name="T9" fmla="*/ 98 h 307"/>
              <a:gd name="T10" fmla="*/ 178 w 331"/>
              <a:gd name="T11" fmla="*/ 130 h 307"/>
              <a:gd name="T12" fmla="*/ 181 w 331"/>
              <a:gd name="T13" fmla="*/ 164 h 307"/>
              <a:gd name="T14" fmla="*/ 175 w 331"/>
              <a:gd name="T15" fmla="*/ 165 h 307"/>
              <a:gd name="T16" fmla="*/ 174 w 331"/>
              <a:gd name="T17" fmla="*/ 165 h 307"/>
              <a:gd name="T18" fmla="*/ 163 w 331"/>
              <a:gd name="T19" fmla="*/ 157 h 307"/>
              <a:gd name="T20" fmla="*/ 137 w 331"/>
              <a:gd name="T21" fmla="*/ 133 h 307"/>
              <a:gd name="T22" fmla="*/ 141 w 331"/>
              <a:gd name="T23" fmla="*/ 138 h 307"/>
              <a:gd name="T24" fmla="*/ 173 w 331"/>
              <a:gd name="T25" fmla="*/ 164 h 307"/>
              <a:gd name="T26" fmla="*/ 174 w 331"/>
              <a:gd name="T27" fmla="*/ 165 h 307"/>
              <a:gd name="T28" fmla="*/ 175 w 331"/>
              <a:gd name="T29" fmla="*/ 169 h 307"/>
              <a:gd name="T30" fmla="*/ 168 w 331"/>
              <a:gd name="T31" fmla="*/ 173 h 307"/>
              <a:gd name="T32" fmla="*/ 58 w 331"/>
              <a:gd name="T33" fmla="*/ 135 h 307"/>
              <a:gd name="T34" fmla="*/ 0 w 331"/>
              <a:gd name="T35" fmla="*/ 159 h 307"/>
              <a:gd name="T36" fmla="*/ 14 w 331"/>
              <a:gd name="T37" fmla="*/ 185 h 307"/>
              <a:gd name="T38" fmla="*/ 35 w 331"/>
              <a:gd name="T39" fmla="*/ 203 h 307"/>
              <a:gd name="T40" fmla="*/ 49 w 331"/>
              <a:gd name="T41" fmla="*/ 218 h 307"/>
              <a:gd name="T42" fmla="*/ 77 w 331"/>
              <a:gd name="T43" fmla="*/ 235 h 307"/>
              <a:gd name="T44" fmla="*/ 119 w 331"/>
              <a:gd name="T45" fmla="*/ 215 h 307"/>
              <a:gd name="T46" fmla="*/ 86 w 331"/>
              <a:gd name="T47" fmla="*/ 273 h 307"/>
              <a:gd name="T48" fmla="*/ 98 w 331"/>
              <a:gd name="T49" fmla="*/ 289 h 307"/>
              <a:gd name="T50" fmla="*/ 111 w 331"/>
              <a:gd name="T51" fmla="*/ 297 h 307"/>
              <a:gd name="T52" fmla="*/ 136 w 331"/>
              <a:gd name="T53" fmla="*/ 305 h 307"/>
              <a:gd name="T54" fmla="*/ 161 w 331"/>
              <a:gd name="T55" fmla="*/ 304 h 307"/>
              <a:gd name="T56" fmla="*/ 181 w 331"/>
              <a:gd name="T57" fmla="*/ 292 h 307"/>
              <a:gd name="T58" fmla="*/ 191 w 331"/>
              <a:gd name="T59" fmla="*/ 277 h 307"/>
              <a:gd name="T60" fmla="*/ 197 w 331"/>
              <a:gd name="T61" fmla="*/ 213 h 307"/>
              <a:gd name="T62" fmla="*/ 218 w 331"/>
              <a:gd name="T63" fmla="*/ 257 h 307"/>
              <a:gd name="T64" fmla="*/ 223 w 331"/>
              <a:gd name="T65" fmla="*/ 258 h 307"/>
              <a:gd name="T66" fmla="*/ 204 w 331"/>
              <a:gd name="T67" fmla="*/ 218 h 307"/>
              <a:gd name="T68" fmla="*/ 209 w 331"/>
              <a:gd name="T69" fmla="*/ 210 h 307"/>
              <a:gd name="T70" fmla="*/ 261 w 331"/>
              <a:gd name="T71" fmla="*/ 239 h 307"/>
              <a:gd name="T72" fmla="*/ 289 w 331"/>
              <a:gd name="T73" fmla="*/ 240 h 307"/>
              <a:gd name="T74" fmla="*/ 305 w 331"/>
              <a:gd name="T75" fmla="*/ 229 h 307"/>
              <a:gd name="T76" fmla="*/ 318 w 331"/>
              <a:gd name="T77" fmla="*/ 212 h 307"/>
              <a:gd name="T78" fmla="*/ 327 w 331"/>
              <a:gd name="T79" fmla="*/ 190 h 307"/>
              <a:gd name="T80" fmla="*/ 327 w 331"/>
              <a:gd name="T81" fmla="*/ 178 h 307"/>
              <a:gd name="T82" fmla="*/ 321 w 331"/>
              <a:gd name="T83" fmla="*/ 153 h 307"/>
              <a:gd name="T84" fmla="*/ 313 w 331"/>
              <a:gd name="T85" fmla="*/ 145 h 307"/>
              <a:gd name="T86" fmla="*/ 255 w 331"/>
              <a:gd name="T87" fmla="*/ 146 h 307"/>
              <a:gd name="T88" fmla="*/ 289 w 331"/>
              <a:gd name="T89" fmla="*/ 128 h 307"/>
              <a:gd name="T90" fmla="*/ 295 w 331"/>
              <a:gd name="T91" fmla="*/ 93 h 307"/>
              <a:gd name="T92" fmla="*/ 292 w 331"/>
              <a:gd name="T93" fmla="*/ 83 h 307"/>
              <a:gd name="T94" fmla="*/ 288 w 331"/>
              <a:gd name="T95" fmla="*/ 60 h 307"/>
              <a:gd name="T96" fmla="*/ 288 w 331"/>
              <a:gd name="T97" fmla="*/ 41 h 307"/>
              <a:gd name="T98" fmla="*/ 276 w 331"/>
              <a:gd name="T99" fmla="*/ 17 h 307"/>
              <a:gd name="T100" fmla="*/ 224 w 331"/>
              <a:gd name="T101" fmla="*/ 42 h 307"/>
              <a:gd name="T102" fmla="*/ 189 w 331"/>
              <a:gd name="T103" fmla="*/ 145 h 307"/>
              <a:gd name="T104" fmla="*/ 186 w 331"/>
              <a:gd name="T105" fmla="*/ 167 h 307"/>
              <a:gd name="T106" fmla="*/ 182 w 331"/>
              <a:gd name="T107" fmla="*/ 165 h 307"/>
              <a:gd name="T108" fmla="*/ 181 w 331"/>
              <a:gd name="T109" fmla="*/ 164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331" h="307">
                <a:moveTo>
                  <a:pt x="181" y="164"/>
                </a:moveTo>
                <a:cubicBezTo>
                  <a:pt x="181" y="164"/>
                  <a:pt x="181" y="163"/>
                  <a:pt x="181" y="163"/>
                </a:cubicBezTo>
                <a:cubicBezTo>
                  <a:pt x="180" y="146"/>
                  <a:pt x="179" y="130"/>
                  <a:pt x="176" y="113"/>
                </a:cubicBezTo>
                <a:cubicBezTo>
                  <a:pt x="176" y="108"/>
                  <a:pt x="176" y="103"/>
                  <a:pt x="175" y="99"/>
                </a:cubicBezTo>
                <a:cubicBezTo>
                  <a:pt x="176" y="96"/>
                  <a:pt x="176" y="93"/>
                  <a:pt x="174" y="98"/>
                </a:cubicBezTo>
                <a:cubicBezTo>
                  <a:pt x="173" y="109"/>
                  <a:pt x="177" y="119"/>
                  <a:pt x="178" y="130"/>
                </a:cubicBezTo>
                <a:cubicBezTo>
                  <a:pt x="179" y="141"/>
                  <a:pt x="179" y="152"/>
                  <a:pt x="181" y="164"/>
                </a:cubicBezTo>
                <a:cubicBezTo>
                  <a:pt x="178" y="160"/>
                  <a:pt x="179" y="169"/>
                  <a:pt x="175" y="165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1" y="162"/>
                  <a:pt x="166" y="158"/>
                  <a:pt x="163" y="157"/>
                </a:cubicBezTo>
                <a:cubicBezTo>
                  <a:pt x="154" y="149"/>
                  <a:pt x="144" y="142"/>
                  <a:pt x="137" y="133"/>
                </a:cubicBezTo>
                <a:cubicBezTo>
                  <a:pt x="135" y="133"/>
                  <a:pt x="140" y="138"/>
                  <a:pt x="141" y="138"/>
                </a:cubicBezTo>
                <a:cubicBezTo>
                  <a:pt x="150" y="148"/>
                  <a:pt x="162" y="156"/>
                  <a:pt x="173" y="164"/>
                </a:cubicBezTo>
                <a:cubicBezTo>
                  <a:pt x="174" y="165"/>
                  <a:pt x="174" y="165"/>
                  <a:pt x="174" y="165"/>
                </a:cubicBezTo>
                <a:cubicBezTo>
                  <a:pt x="174" y="166"/>
                  <a:pt x="175" y="168"/>
                  <a:pt x="175" y="169"/>
                </a:cubicBezTo>
                <a:cubicBezTo>
                  <a:pt x="171" y="175"/>
                  <a:pt x="186" y="185"/>
                  <a:pt x="168" y="173"/>
                </a:cubicBezTo>
                <a:cubicBezTo>
                  <a:pt x="138" y="154"/>
                  <a:pt x="94" y="141"/>
                  <a:pt x="58" y="135"/>
                </a:cubicBezTo>
                <a:cubicBezTo>
                  <a:pt x="43" y="134"/>
                  <a:pt x="0" y="136"/>
                  <a:pt x="0" y="159"/>
                </a:cubicBezTo>
                <a:cubicBezTo>
                  <a:pt x="1" y="168"/>
                  <a:pt x="7" y="180"/>
                  <a:pt x="14" y="185"/>
                </a:cubicBezTo>
                <a:cubicBezTo>
                  <a:pt x="18" y="186"/>
                  <a:pt x="33" y="199"/>
                  <a:pt x="35" y="203"/>
                </a:cubicBezTo>
                <a:cubicBezTo>
                  <a:pt x="37" y="210"/>
                  <a:pt x="45" y="212"/>
                  <a:pt x="49" y="218"/>
                </a:cubicBezTo>
                <a:cubicBezTo>
                  <a:pt x="50" y="225"/>
                  <a:pt x="69" y="234"/>
                  <a:pt x="77" y="235"/>
                </a:cubicBezTo>
                <a:cubicBezTo>
                  <a:pt x="86" y="234"/>
                  <a:pt x="120" y="214"/>
                  <a:pt x="119" y="215"/>
                </a:cubicBezTo>
                <a:cubicBezTo>
                  <a:pt x="105" y="227"/>
                  <a:pt x="75" y="251"/>
                  <a:pt x="86" y="273"/>
                </a:cubicBezTo>
                <a:cubicBezTo>
                  <a:pt x="93" y="278"/>
                  <a:pt x="94" y="281"/>
                  <a:pt x="98" y="289"/>
                </a:cubicBezTo>
                <a:cubicBezTo>
                  <a:pt x="102" y="292"/>
                  <a:pt x="107" y="293"/>
                  <a:pt x="111" y="297"/>
                </a:cubicBezTo>
                <a:cubicBezTo>
                  <a:pt x="117" y="306"/>
                  <a:pt x="127" y="299"/>
                  <a:pt x="136" y="305"/>
                </a:cubicBezTo>
                <a:cubicBezTo>
                  <a:pt x="143" y="307"/>
                  <a:pt x="155" y="305"/>
                  <a:pt x="161" y="304"/>
                </a:cubicBezTo>
                <a:cubicBezTo>
                  <a:pt x="168" y="298"/>
                  <a:pt x="176" y="297"/>
                  <a:pt x="181" y="292"/>
                </a:cubicBezTo>
                <a:cubicBezTo>
                  <a:pt x="186" y="287"/>
                  <a:pt x="189" y="283"/>
                  <a:pt x="191" y="277"/>
                </a:cubicBezTo>
                <a:cubicBezTo>
                  <a:pt x="191" y="274"/>
                  <a:pt x="196" y="212"/>
                  <a:pt x="197" y="213"/>
                </a:cubicBezTo>
                <a:cubicBezTo>
                  <a:pt x="203" y="225"/>
                  <a:pt x="207" y="250"/>
                  <a:pt x="218" y="257"/>
                </a:cubicBezTo>
                <a:cubicBezTo>
                  <a:pt x="219" y="259"/>
                  <a:pt x="221" y="261"/>
                  <a:pt x="223" y="258"/>
                </a:cubicBezTo>
                <a:cubicBezTo>
                  <a:pt x="226" y="245"/>
                  <a:pt x="209" y="229"/>
                  <a:pt x="204" y="218"/>
                </a:cubicBezTo>
                <a:cubicBezTo>
                  <a:pt x="199" y="202"/>
                  <a:pt x="200" y="206"/>
                  <a:pt x="209" y="210"/>
                </a:cubicBezTo>
                <a:cubicBezTo>
                  <a:pt x="226" y="221"/>
                  <a:pt x="244" y="228"/>
                  <a:pt x="261" y="239"/>
                </a:cubicBezTo>
                <a:cubicBezTo>
                  <a:pt x="270" y="243"/>
                  <a:pt x="280" y="243"/>
                  <a:pt x="289" y="240"/>
                </a:cubicBezTo>
                <a:cubicBezTo>
                  <a:pt x="293" y="234"/>
                  <a:pt x="303" y="234"/>
                  <a:pt x="305" y="229"/>
                </a:cubicBezTo>
                <a:cubicBezTo>
                  <a:pt x="307" y="222"/>
                  <a:pt x="318" y="219"/>
                  <a:pt x="318" y="212"/>
                </a:cubicBezTo>
                <a:cubicBezTo>
                  <a:pt x="320" y="204"/>
                  <a:pt x="328" y="198"/>
                  <a:pt x="327" y="190"/>
                </a:cubicBezTo>
                <a:cubicBezTo>
                  <a:pt x="326" y="187"/>
                  <a:pt x="326" y="181"/>
                  <a:pt x="327" y="178"/>
                </a:cubicBezTo>
                <a:cubicBezTo>
                  <a:pt x="331" y="171"/>
                  <a:pt x="319" y="162"/>
                  <a:pt x="321" y="153"/>
                </a:cubicBezTo>
                <a:cubicBezTo>
                  <a:pt x="321" y="149"/>
                  <a:pt x="316" y="147"/>
                  <a:pt x="313" y="145"/>
                </a:cubicBezTo>
                <a:cubicBezTo>
                  <a:pt x="294" y="133"/>
                  <a:pt x="274" y="141"/>
                  <a:pt x="255" y="146"/>
                </a:cubicBezTo>
                <a:cubicBezTo>
                  <a:pt x="253" y="146"/>
                  <a:pt x="284" y="132"/>
                  <a:pt x="289" y="128"/>
                </a:cubicBezTo>
                <a:cubicBezTo>
                  <a:pt x="297" y="120"/>
                  <a:pt x="297" y="103"/>
                  <a:pt x="295" y="93"/>
                </a:cubicBezTo>
                <a:cubicBezTo>
                  <a:pt x="293" y="91"/>
                  <a:pt x="292" y="86"/>
                  <a:pt x="292" y="83"/>
                </a:cubicBezTo>
                <a:cubicBezTo>
                  <a:pt x="295" y="75"/>
                  <a:pt x="285" y="68"/>
                  <a:pt x="288" y="60"/>
                </a:cubicBezTo>
                <a:cubicBezTo>
                  <a:pt x="288" y="52"/>
                  <a:pt x="286" y="49"/>
                  <a:pt x="288" y="41"/>
                </a:cubicBezTo>
                <a:cubicBezTo>
                  <a:pt x="288" y="35"/>
                  <a:pt x="281" y="21"/>
                  <a:pt x="276" y="17"/>
                </a:cubicBezTo>
                <a:cubicBezTo>
                  <a:pt x="260" y="0"/>
                  <a:pt x="233" y="30"/>
                  <a:pt x="224" y="42"/>
                </a:cubicBezTo>
                <a:cubicBezTo>
                  <a:pt x="206" y="72"/>
                  <a:pt x="194" y="111"/>
                  <a:pt x="189" y="145"/>
                </a:cubicBezTo>
                <a:cubicBezTo>
                  <a:pt x="188" y="146"/>
                  <a:pt x="187" y="167"/>
                  <a:pt x="186" y="167"/>
                </a:cubicBezTo>
                <a:cubicBezTo>
                  <a:pt x="185" y="166"/>
                  <a:pt x="183" y="166"/>
                  <a:pt x="182" y="165"/>
                </a:cubicBezTo>
                <a:cubicBezTo>
                  <a:pt x="181" y="165"/>
                  <a:pt x="181" y="165"/>
                  <a:pt x="181" y="164"/>
                </a:cubicBez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Freeform 7"/>
          <p:cNvSpPr/>
          <p:nvPr/>
        </p:nvSpPr>
        <p:spPr bwMode="auto">
          <a:xfrm rot="16200000" flipH="1">
            <a:off x="3602505" y="3687583"/>
            <a:ext cx="244009" cy="227488"/>
          </a:xfrm>
          <a:custGeom>
            <a:avLst/>
            <a:gdLst>
              <a:gd name="T0" fmla="*/ 108 w 234"/>
              <a:gd name="T1" fmla="*/ 118 h 219"/>
              <a:gd name="T2" fmla="*/ 108 w 234"/>
              <a:gd name="T3" fmla="*/ 117 h 219"/>
              <a:gd name="T4" fmla="*/ 136 w 234"/>
              <a:gd name="T5" fmla="*/ 96 h 219"/>
              <a:gd name="T6" fmla="*/ 144 w 234"/>
              <a:gd name="T7" fmla="*/ 90 h 219"/>
              <a:gd name="T8" fmla="*/ 144 w 234"/>
              <a:gd name="T9" fmla="*/ 89 h 219"/>
              <a:gd name="T10" fmla="*/ 127 w 234"/>
              <a:gd name="T11" fmla="*/ 104 h 219"/>
              <a:gd name="T12" fmla="*/ 108 w 234"/>
              <a:gd name="T13" fmla="*/ 117 h 219"/>
              <a:gd name="T14" fmla="*/ 105 w 234"/>
              <a:gd name="T15" fmla="*/ 114 h 219"/>
              <a:gd name="T16" fmla="*/ 105 w 234"/>
              <a:gd name="T17" fmla="*/ 114 h 219"/>
              <a:gd name="T18" fmla="*/ 106 w 234"/>
              <a:gd name="T19" fmla="*/ 104 h 219"/>
              <a:gd name="T20" fmla="*/ 110 w 234"/>
              <a:gd name="T21" fmla="*/ 80 h 219"/>
              <a:gd name="T22" fmla="*/ 108 w 234"/>
              <a:gd name="T23" fmla="*/ 84 h 219"/>
              <a:gd name="T24" fmla="*/ 105 w 234"/>
              <a:gd name="T25" fmla="*/ 113 h 219"/>
              <a:gd name="T26" fmla="*/ 104 w 234"/>
              <a:gd name="T27" fmla="*/ 114 h 219"/>
              <a:gd name="T28" fmla="*/ 103 w 234"/>
              <a:gd name="T29" fmla="*/ 116 h 219"/>
              <a:gd name="T30" fmla="*/ 98 w 234"/>
              <a:gd name="T31" fmla="*/ 113 h 219"/>
              <a:gd name="T32" fmla="*/ 80 w 234"/>
              <a:gd name="T33" fmla="*/ 35 h 219"/>
              <a:gd name="T34" fmla="*/ 45 w 234"/>
              <a:gd name="T35" fmla="*/ 9 h 219"/>
              <a:gd name="T36" fmla="*/ 34 w 234"/>
              <a:gd name="T37" fmla="*/ 27 h 219"/>
              <a:gd name="T38" fmla="*/ 31 w 234"/>
              <a:gd name="T39" fmla="*/ 46 h 219"/>
              <a:gd name="T40" fmla="*/ 27 w 234"/>
              <a:gd name="T41" fmla="*/ 59 h 219"/>
              <a:gd name="T42" fmla="*/ 28 w 234"/>
              <a:gd name="T43" fmla="*/ 82 h 219"/>
              <a:gd name="T44" fmla="*/ 55 w 234"/>
              <a:gd name="T45" fmla="*/ 100 h 219"/>
              <a:gd name="T46" fmla="*/ 9 w 234"/>
              <a:gd name="T47" fmla="*/ 101 h 219"/>
              <a:gd name="T48" fmla="*/ 4 w 234"/>
              <a:gd name="T49" fmla="*/ 114 h 219"/>
              <a:gd name="T50" fmla="*/ 4 w 234"/>
              <a:gd name="T51" fmla="*/ 125 h 219"/>
              <a:gd name="T52" fmla="*/ 8 w 234"/>
              <a:gd name="T53" fmla="*/ 142 h 219"/>
              <a:gd name="T54" fmla="*/ 18 w 234"/>
              <a:gd name="T55" fmla="*/ 157 h 219"/>
              <a:gd name="T56" fmla="*/ 32 w 234"/>
              <a:gd name="T57" fmla="*/ 165 h 219"/>
              <a:gd name="T58" fmla="*/ 44 w 234"/>
              <a:gd name="T59" fmla="*/ 165 h 219"/>
              <a:gd name="T60" fmla="*/ 84 w 234"/>
              <a:gd name="T61" fmla="*/ 145 h 219"/>
              <a:gd name="T62" fmla="*/ 67 w 234"/>
              <a:gd name="T63" fmla="*/ 174 h 219"/>
              <a:gd name="T64" fmla="*/ 67 w 234"/>
              <a:gd name="T65" fmla="*/ 177 h 219"/>
              <a:gd name="T66" fmla="*/ 84 w 234"/>
              <a:gd name="T67" fmla="*/ 151 h 219"/>
              <a:gd name="T68" fmla="*/ 91 w 234"/>
              <a:gd name="T69" fmla="*/ 151 h 219"/>
              <a:gd name="T70" fmla="*/ 93 w 234"/>
              <a:gd name="T71" fmla="*/ 192 h 219"/>
              <a:gd name="T72" fmla="*/ 102 w 234"/>
              <a:gd name="T73" fmla="*/ 209 h 219"/>
              <a:gd name="T74" fmla="*/ 115 w 234"/>
              <a:gd name="T75" fmla="*/ 215 h 219"/>
              <a:gd name="T76" fmla="*/ 130 w 234"/>
              <a:gd name="T77" fmla="*/ 216 h 219"/>
              <a:gd name="T78" fmla="*/ 146 w 234"/>
              <a:gd name="T79" fmla="*/ 213 h 219"/>
              <a:gd name="T80" fmla="*/ 153 w 234"/>
              <a:gd name="T81" fmla="*/ 209 h 219"/>
              <a:gd name="T82" fmla="*/ 166 w 234"/>
              <a:gd name="T83" fmla="*/ 197 h 219"/>
              <a:gd name="T84" fmla="*/ 167 w 234"/>
              <a:gd name="T85" fmla="*/ 189 h 219"/>
              <a:gd name="T86" fmla="*/ 145 w 234"/>
              <a:gd name="T87" fmla="*/ 154 h 219"/>
              <a:gd name="T88" fmla="*/ 169 w 234"/>
              <a:gd name="T89" fmla="*/ 168 h 219"/>
              <a:gd name="T90" fmla="*/ 191 w 234"/>
              <a:gd name="T91" fmla="*/ 159 h 219"/>
              <a:gd name="T92" fmla="*/ 196 w 234"/>
              <a:gd name="T93" fmla="*/ 154 h 219"/>
              <a:gd name="T94" fmla="*/ 209 w 234"/>
              <a:gd name="T95" fmla="*/ 143 h 219"/>
              <a:gd name="T96" fmla="*/ 220 w 234"/>
              <a:gd name="T97" fmla="*/ 136 h 219"/>
              <a:gd name="T98" fmla="*/ 229 w 234"/>
              <a:gd name="T99" fmla="*/ 120 h 219"/>
              <a:gd name="T100" fmla="*/ 196 w 234"/>
              <a:gd name="T101" fmla="*/ 99 h 219"/>
              <a:gd name="T102" fmla="*/ 122 w 234"/>
              <a:gd name="T103" fmla="*/ 115 h 219"/>
              <a:gd name="T104" fmla="*/ 108 w 234"/>
              <a:gd name="T105" fmla="*/ 122 h 219"/>
              <a:gd name="T106" fmla="*/ 107 w 234"/>
              <a:gd name="T107" fmla="*/ 119 h 219"/>
              <a:gd name="T108" fmla="*/ 108 w 234"/>
              <a:gd name="T109" fmla="*/ 11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4" h="219">
                <a:moveTo>
                  <a:pt x="108" y="118"/>
                </a:moveTo>
                <a:cubicBezTo>
                  <a:pt x="108" y="117"/>
                  <a:pt x="108" y="117"/>
                  <a:pt x="108" y="117"/>
                </a:cubicBezTo>
                <a:cubicBezTo>
                  <a:pt x="118" y="110"/>
                  <a:pt x="127" y="104"/>
                  <a:pt x="136" y="96"/>
                </a:cubicBezTo>
                <a:cubicBezTo>
                  <a:pt x="139" y="94"/>
                  <a:pt x="142" y="92"/>
                  <a:pt x="144" y="90"/>
                </a:cubicBezTo>
                <a:cubicBezTo>
                  <a:pt x="146" y="90"/>
                  <a:pt x="147" y="89"/>
                  <a:pt x="144" y="89"/>
                </a:cubicBezTo>
                <a:cubicBezTo>
                  <a:pt x="138" y="93"/>
                  <a:pt x="133" y="99"/>
                  <a:pt x="127" y="104"/>
                </a:cubicBezTo>
                <a:cubicBezTo>
                  <a:pt x="121" y="108"/>
                  <a:pt x="114" y="112"/>
                  <a:pt x="108" y="117"/>
                </a:cubicBezTo>
                <a:cubicBezTo>
                  <a:pt x="109" y="114"/>
                  <a:pt x="104" y="118"/>
                  <a:pt x="105" y="114"/>
                </a:cubicBezTo>
                <a:cubicBezTo>
                  <a:pt x="105" y="114"/>
                  <a:pt x="105" y="114"/>
                  <a:pt x="105" y="114"/>
                </a:cubicBezTo>
                <a:cubicBezTo>
                  <a:pt x="106" y="111"/>
                  <a:pt x="105" y="106"/>
                  <a:pt x="106" y="104"/>
                </a:cubicBezTo>
                <a:cubicBezTo>
                  <a:pt x="107" y="96"/>
                  <a:pt x="107" y="88"/>
                  <a:pt x="110" y="80"/>
                </a:cubicBezTo>
                <a:cubicBezTo>
                  <a:pt x="109" y="79"/>
                  <a:pt x="108" y="84"/>
                  <a:pt x="108" y="84"/>
                </a:cubicBezTo>
                <a:cubicBezTo>
                  <a:pt x="106" y="94"/>
                  <a:pt x="106" y="104"/>
                  <a:pt x="105" y="113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4" y="114"/>
                  <a:pt x="103" y="116"/>
                  <a:pt x="103" y="116"/>
                </a:cubicBezTo>
                <a:cubicBezTo>
                  <a:pt x="97" y="116"/>
                  <a:pt x="97" y="128"/>
                  <a:pt x="98" y="113"/>
                </a:cubicBezTo>
                <a:cubicBezTo>
                  <a:pt x="98" y="88"/>
                  <a:pt x="89" y="57"/>
                  <a:pt x="80" y="35"/>
                </a:cubicBezTo>
                <a:cubicBezTo>
                  <a:pt x="75" y="25"/>
                  <a:pt x="58" y="0"/>
                  <a:pt x="45" y="9"/>
                </a:cubicBezTo>
                <a:cubicBezTo>
                  <a:pt x="40" y="12"/>
                  <a:pt x="35" y="20"/>
                  <a:pt x="34" y="27"/>
                </a:cubicBezTo>
                <a:cubicBezTo>
                  <a:pt x="35" y="30"/>
                  <a:pt x="33" y="43"/>
                  <a:pt x="31" y="46"/>
                </a:cubicBezTo>
                <a:cubicBezTo>
                  <a:pt x="28" y="49"/>
                  <a:pt x="30" y="55"/>
                  <a:pt x="27" y="59"/>
                </a:cubicBezTo>
                <a:cubicBezTo>
                  <a:pt x="24" y="63"/>
                  <a:pt x="25" y="77"/>
                  <a:pt x="28" y="82"/>
                </a:cubicBezTo>
                <a:cubicBezTo>
                  <a:pt x="32" y="87"/>
                  <a:pt x="56" y="100"/>
                  <a:pt x="55" y="100"/>
                </a:cubicBezTo>
                <a:cubicBezTo>
                  <a:pt x="43" y="96"/>
                  <a:pt x="17" y="86"/>
                  <a:pt x="9" y="101"/>
                </a:cubicBezTo>
                <a:cubicBezTo>
                  <a:pt x="8" y="108"/>
                  <a:pt x="7" y="109"/>
                  <a:pt x="4" y="114"/>
                </a:cubicBezTo>
                <a:cubicBezTo>
                  <a:pt x="3" y="118"/>
                  <a:pt x="4" y="121"/>
                  <a:pt x="4" y="125"/>
                </a:cubicBezTo>
                <a:cubicBezTo>
                  <a:pt x="0" y="132"/>
                  <a:pt x="8" y="135"/>
                  <a:pt x="8" y="142"/>
                </a:cubicBezTo>
                <a:cubicBezTo>
                  <a:pt x="9" y="147"/>
                  <a:pt x="15" y="154"/>
                  <a:pt x="18" y="157"/>
                </a:cubicBezTo>
                <a:cubicBezTo>
                  <a:pt x="23" y="159"/>
                  <a:pt x="27" y="163"/>
                  <a:pt x="32" y="165"/>
                </a:cubicBezTo>
                <a:cubicBezTo>
                  <a:pt x="37" y="166"/>
                  <a:pt x="40" y="166"/>
                  <a:pt x="44" y="165"/>
                </a:cubicBezTo>
                <a:cubicBezTo>
                  <a:pt x="46" y="164"/>
                  <a:pt x="84" y="144"/>
                  <a:pt x="84" y="145"/>
                </a:cubicBezTo>
                <a:cubicBezTo>
                  <a:pt x="80" y="153"/>
                  <a:pt x="67" y="164"/>
                  <a:pt x="67" y="174"/>
                </a:cubicBezTo>
                <a:cubicBezTo>
                  <a:pt x="66" y="175"/>
                  <a:pt x="65" y="177"/>
                  <a:pt x="67" y="177"/>
                </a:cubicBezTo>
                <a:cubicBezTo>
                  <a:pt x="76" y="174"/>
                  <a:pt x="79" y="158"/>
                  <a:pt x="84" y="151"/>
                </a:cubicBezTo>
                <a:cubicBezTo>
                  <a:pt x="92" y="142"/>
                  <a:pt x="90" y="144"/>
                  <a:pt x="91" y="151"/>
                </a:cubicBezTo>
                <a:cubicBezTo>
                  <a:pt x="90" y="165"/>
                  <a:pt x="93" y="178"/>
                  <a:pt x="93" y="192"/>
                </a:cubicBezTo>
                <a:cubicBezTo>
                  <a:pt x="93" y="199"/>
                  <a:pt x="97" y="205"/>
                  <a:pt x="102" y="209"/>
                </a:cubicBezTo>
                <a:cubicBezTo>
                  <a:pt x="107" y="209"/>
                  <a:pt x="111" y="215"/>
                  <a:pt x="115" y="215"/>
                </a:cubicBezTo>
                <a:cubicBezTo>
                  <a:pt x="119" y="213"/>
                  <a:pt x="125" y="219"/>
                  <a:pt x="130" y="216"/>
                </a:cubicBezTo>
                <a:cubicBezTo>
                  <a:pt x="135" y="214"/>
                  <a:pt x="142" y="217"/>
                  <a:pt x="146" y="213"/>
                </a:cubicBezTo>
                <a:cubicBezTo>
                  <a:pt x="147" y="212"/>
                  <a:pt x="151" y="209"/>
                  <a:pt x="153" y="209"/>
                </a:cubicBezTo>
                <a:cubicBezTo>
                  <a:pt x="159" y="209"/>
                  <a:pt x="159" y="199"/>
                  <a:pt x="166" y="197"/>
                </a:cubicBezTo>
                <a:cubicBezTo>
                  <a:pt x="168" y="195"/>
                  <a:pt x="167" y="191"/>
                  <a:pt x="167" y="189"/>
                </a:cubicBezTo>
                <a:cubicBezTo>
                  <a:pt x="167" y="173"/>
                  <a:pt x="155" y="164"/>
                  <a:pt x="145" y="154"/>
                </a:cubicBezTo>
                <a:cubicBezTo>
                  <a:pt x="145" y="154"/>
                  <a:pt x="165" y="167"/>
                  <a:pt x="169" y="168"/>
                </a:cubicBezTo>
                <a:cubicBezTo>
                  <a:pt x="176" y="170"/>
                  <a:pt x="186" y="164"/>
                  <a:pt x="191" y="159"/>
                </a:cubicBezTo>
                <a:cubicBezTo>
                  <a:pt x="192" y="157"/>
                  <a:pt x="194" y="155"/>
                  <a:pt x="196" y="154"/>
                </a:cubicBezTo>
                <a:cubicBezTo>
                  <a:pt x="202" y="152"/>
                  <a:pt x="203" y="144"/>
                  <a:pt x="209" y="143"/>
                </a:cubicBezTo>
                <a:cubicBezTo>
                  <a:pt x="213" y="140"/>
                  <a:pt x="214" y="137"/>
                  <a:pt x="220" y="136"/>
                </a:cubicBezTo>
                <a:cubicBezTo>
                  <a:pt x="223" y="133"/>
                  <a:pt x="229" y="124"/>
                  <a:pt x="229" y="120"/>
                </a:cubicBezTo>
                <a:cubicBezTo>
                  <a:pt x="234" y="104"/>
                  <a:pt x="206" y="99"/>
                  <a:pt x="196" y="99"/>
                </a:cubicBezTo>
                <a:cubicBezTo>
                  <a:pt x="171" y="99"/>
                  <a:pt x="144" y="106"/>
                  <a:pt x="122" y="115"/>
                </a:cubicBezTo>
                <a:cubicBezTo>
                  <a:pt x="121" y="116"/>
                  <a:pt x="108" y="122"/>
                  <a:pt x="108" y="122"/>
                </a:cubicBezTo>
                <a:cubicBezTo>
                  <a:pt x="108" y="120"/>
                  <a:pt x="107" y="120"/>
                  <a:pt x="107" y="119"/>
                </a:cubicBezTo>
                <a:lnTo>
                  <a:pt x="108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Freeform 8"/>
          <p:cNvSpPr/>
          <p:nvPr/>
        </p:nvSpPr>
        <p:spPr bwMode="auto">
          <a:xfrm rot="16200000" flipH="1">
            <a:off x="7765774" y="4440580"/>
            <a:ext cx="227488" cy="202070"/>
          </a:xfrm>
          <a:custGeom>
            <a:avLst/>
            <a:gdLst>
              <a:gd name="T0" fmla="*/ 119 w 218"/>
              <a:gd name="T1" fmla="*/ 103 h 194"/>
              <a:gd name="T2" fmla="*/ 119 w 218"/>
              <a:gd name="T3" fmla="*/ 102 h 194"/>
              <a:gd name="T4" fmla="*/ 120 w 218"/>
              <a:gd name="T5" fmla="*/ 69 h 194"/>
              <a:gd name="T6" fmla="*/ 121 w 218"/>
              <a:gd name="T7" fmla="*/ 59 h 194"/>
              <a:gd name="T8" fmla="*/ 120 w 218"/>
              <a:gd name="T9" fmla="*/ 58 h 194"/>
              <a:gd name="T10" fmla="*/ 120 w 218"/>
              <a:gd name="T11" fmla="*/ 80 h 194"/>
              <a:gd name="T12" fmla="*/ 119 w 218"/>
              <a:gd name="T13" fmla="*/ 102 h 194"/>
              <a:gd name="T14" fmla="*/ 115 w 218"/>
              <a:gd name="T15" fmla="*/ 103 h 194"/>
              <a:gd name="T16" fmla="*/ 115 w 218"/>
              <a:gd name="T17" fmla="*/ 103 h 194"/>
              <a:gd name="T18" fmla="*/ 108 w 218"/>
              <a:gd name="T19" fmla="*/ 96 h 194"/>
              <a:gd name="T20" fmla="*/ 93 w 218"/>
              <a:gd name="T21" fmla="*/ 79 h 194"/>
              <a:gd name="T22" fmla="*/ 95 w 218"/>
              <a:gd name="T23" fmla="*/ 82 h 194"/>
              <a:gd name="T24" fmla="*/ 114 w 218"/>
              <a:gd name="T25" fmla="*/ 102 h 194"/>
              <a:gd name="T26" fmla="*/ 115 w 218"/>
              <a:gd name="T27" fmla="*/ 103 h 194"/>
              <a:gd name="T28" fmla="*/ 115 w 218"/>
              <a:gd name="T29" fmla="*/ 106 h 194"/>
              <a:gd name="T30" fmla="*/ 110 w 218"/>
              <a:gd name="T31" fmla="*/ 108 h 194"/>
              <a:gd name="T32" fmla="*/ 40 w 218"/>
              <a:gd name="T33" fmla="*/ 74 h 194"/>
              <a:gd name="T34" fmla="*/ 0 w 218"/>
              <a:gd name="T35" fmla="*/ 85 h 194"/>
              <a:gd name="T36" fmla="*/ 7 w 218"/>
              <a:gd name="T37" fmla="*/ 104 h 194"/>
              <a:gd name="T38" fmla="*/ 20 w 218"/>
              <a:gd name="T39" fmla="*/ 117 h 194"/>
              <a:gd name="T40" fmla="*/ 27 w 218"/>
              <a:gd name="T41" fmla="*/ 128 h 194"/>
              <a:gd name="T42" fmla="*/ 45 w 218"/>
              <a:gd name="T43" fmla="*/ 141 h 194"/>
              <a:gd name="T44" fmla="*/ 75 w 218"/>
              <a:gd name="T45" fmla="*/ 131 h 194"/>
              <a:gd name="T46" fmla="*/ 48 w 218"/>
              <a:gd name="T47" fmla="*/ 167 h 194"/>
              <a:gd name="T48" fmla="*/ 55 w 218"/>
              <a:gd name="T49" fmla="*/ 179 h 194"/>
              <a:gd name="T50" fmla="*/ 63 w 218"/>
              <a:gd name="T51" fmla="*/ 185 h 194"/>
              <a:gd name="T52" fmla="*/ 78 w 218"/>
              <a:gd name="T53" fmla="*/ 192 h 194"/>
              <a:gd name="T54" fmla="*/ 95 w 218"/>
              <a:gd name="T55" fmla="*/ 194 h 194"/>
              <a:gd name="T56" fmla="*/ 110 w 218"/>
              <a:gd name="T57" fmla="*/ 187 h 194"/>
              <a:gd name="T58" fmla="*/ 117 w 218"/>
              <a:gd name="T59" fmla="*/ 178 h 194"/>
              <a:gd name="T60" fmla="*/ 126 w 218"/>
              <a:gd name="T61" fmla="*/ 137 h 194"/>
              <a:gd name="T62" fmla="*/ 137 w 218"/>
              <a:gd name="T63" fmla="*/ 167 h 194"/>
              <a:gd name="T64" fmla="*/ 140 w 218"/>
              <a:gd name="T65" fmla="*/ 168 h 194"/>
              <a:gd name="T66" fmla="*/ 130 w 218"/>
              <a:gd name="T67" fmla="*/ 140 h 194"/>
              <a:gd name="T68" fmla="*/ 134 w 218"/>
              <a:gd name="T69" fmla="*/ 136 h 194"/>
              <a:gd name="T70" fmla="*/ 166 w 218"/>
              <a:gd name="T71" fmla="*/ 159 h 194"/>
              <a:gd name="T72" fmla="*/ 185 w 218"/>
              <a:gd name="T73" fmla="*/ 161 h 194"/>
              <a:gd name="T74" fmla="*/ 197 w 218"/>
              <a:gd name="T75" fmla="*/ 156 h 194"/>
              <a:gd name="T76" fmla="*/ 206 w 218"/>
              <a:gd name="T77" fmla="*/ 145 h 194"/>
              <a:gd name="T78" fmla="*/ 214 w 218"/>
              <a:gd name="T79" fmla="*/ 131 h 194"/>
              <a:gd name="T80" fmla="*/ 215 w 218"/>
              <a:gd name="T81" fmla="*/ 123 h 194"/>
              <a:gd name="T82" fmla="*/ 213 w 218"/>
              <a:gd name="T83" fmla="*/ 107 h 194"/>
              <a:gd name="T84" fmla="*/ 208 w 218"/>
              <a:gd name="T85" fmla="*/ 101 h 194"/>
              <a:gd name="T86" fmla="*/ 170 w 218"/>
              <a:gd name="T87" fmla="*/ 97 h 194"/>
              <a:gd name="T88" fmla="*/ 194 w 218"/>
              <a:gd name="T89" fmla="*/ 87 h 194"/>
              <a:gd name="T90" fmla="*/ 200 w 218"/>
              <a:gd name="T91" fmla="*/ 65 h 194"/>
              <a:gd name="T92" fmla="*/ 199 w 218"/>
              <a:gd name="T93" fmla="*/ 58 h 194"/>
              <a:gd name="T94" fmla="*/ 199 w 218"/>
              <a:gd name="T95" fmla="*/ 42 h 194"/>
              <a:gd name="T96" fmla="*/ 200 w 218"/>
              <a:gd name="T97" fmla="*/ 30 h 194"/>
              <a:gd name="T98" fmla="*/ 194 w 218"/>
              <a:gd name="T99" fmla="*/ 13 h 194"/>
              <a:gd name="T100" fmla="*/ 158 w 218"/>
              <a:gd name="T101" fmla="*/ 25 h 194"/>
              <a:gd name="T102" fmla="*/ 126 w 218"/>
              <a:gd name="T103" fmla="*/ 91 h 194"/>
              <a:gd name="T104" fmla="*/ 123 w 218"/>
              <a:gd name="T105" fmla="*/ 105 h 194"/>
              <a:gd name="T106" fmla="*/ 120 w 218"/>
              <a:gd name="T107" fmla="*/ 104 h 194"/>
              <a:gd name="T108" fmla="*/ 119 w 218"/>
              <a:gd name="T109" fmla="*/ 103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8" h="194">
                <a:moveTo>
                  <a:pt x="119" y="103"/>
                </a:moveTo>
                <a:cubicBezTo>
                  <a:pt x="119" y="103"/>
                  <a:pt x="119" y="102"/>
                  <a:pt x="119" y="102"/>
                </a:cubicBezTo>
                <a:cubicBezTo>
                  <a:pt x="120" y="91"/>
                  <a:pt x="121" y="80"/>
                  <a:pt x="120" y="69"/>
                </a:cubicBezTo>
                <a:cubicBezTo>
                  <a:pt x="120" y="65"/>
                  <a:pt x="121" y="62"/>
                  <a:pt x="121" y="59"/>
                </a:cubicBezTo>
                <a:cubicBezTo>
                  <a:pt x="121" y="57"/>
                  <a:pt x="121" y="56"/>
                  <a:pt x="120" y="58"/>
                </a:cubicBezTo>
                <a:cubicBezTo>
                  <a:pt x="119" y="65"/>
                  <a:pt x="120" y="73"/>
                  <a:pt x="120" y="80"/>
                </a:cubicBezTo>
                <a:cubicBezTo>
                  <a:pt x="120" y="87"/>
                  <a:pt x="119" y="95"/>
                  <a:pt x="119" y="102"/>
                </a:cubicBezTo>
                <a:cubicBezTo>
                  <a:pt x="118" y="100"/>
                  <a:pt x="118" y="106"/>
                  <a:pt x="115" y="103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3" y="100"/>
                  <a:pt x="110" y="98"/>
                  <a:pt x="108" y="96"/>
                </a:cubicBezTo>
                <a:cubicBezTo>
                  <a:pt x="103" y="91"/>
                  <a:pt x="97" y="85"/>
                  <a:pt x="93" y="79"/>
                </a:cubicBezTo>
                <a:cubicBezTo>
                  <a:pt x="91" y="79"/>
                  <a:pt x="95" y="82"/>
                  <a:pt x="95" y="82"/>
                </a:cubicBezTo>
                <a:cubicBezTo>
                  <a:pt x="100" y="90"/>
                  <a:pt x="108" y="96"/>
                  <a:pt x="114" y="102"/>
                </a:cubicBezTo>
                <a:cubicBezTo>
                  <a:pt x="115" y="103"/>
                  <a:pt x="115" y="103"/>
                  <a:pt x="115" y="103"/>
                </a:cubicBezTo>
                <a:cubicBezTo>
                  <a:pt x="114" y="103"/>
                  <a:pt x="115" y="105"/>
                  <a:pt x="115" y="106"/>
                </a:cubicBezTo>
                <a:cubicBezTo>
                  <a:pt x="112" y="110"/>
                  <a:pt x="121" y="117"/>
                  <a:pt x="110" y="108"/>
                </a:cubicBezTo>
                <a:cubicBezTo>
                  <a:pt x="92" y="93"/>
                  <a:pt x="63" y="80"/>
                  <a:pt x="40" y="74"/>
                </a:cubicBezTo>
                <a:cubicBezTo>
                  <a:pt x="30" y="72"/>
                  <a:pt x="2" y="70"/>
                  <a:pt x="0" y="85"/>
                </a:cubicBezTo>
                <a:cubicBezTo>
                  <a:pt x="0" y="91"/>
                  <a:pt x="3" y="99"/>
                  <a:pt x="7" y="104"/>
                </a:cubicBezTo>
                <a:cubicBezTo>
                  <a:pt x="10" y="105"/>
                  <a:pt x="19" y="114"/>
                  <a:pt x="20" y="117"/>
                </a:cubicBezTo>
                <a:cubicBezTo>
                  <a:pt x="20" y="122"/>
                  <a:pt x="26" y="124"/>
                  <a:pt x="27" y="128"/>
                </a:cubicBezTo>
                <a:cubicBezTo>
                  <a:pt x="28" y="133"/>
                  <a:pt x="40" y="141"/>
                  <a:pt x="45" y="141"/>
                </a:cubicBezTo>
                <a:cubicBezTo>
                  <a:pt x="51" y="141"/>
                  <a:pt x="75" y="131"/>
                  <a:pt x="75" y="131"/>
                </a:cubicBezTo>
                <a:cubicBezTo>
                  <a:pt x="64" y="138"/>
                  <a:pt x="42" y="152"/>
                  <a:pt x="48" y="167"/>
                </a:cubicBezTo>
                <a:cubicBezTo>
                  <a:pt x="52" y="171"/>
                  <a:pt x="53" y="173"/>
                  <a:pt x="55" y="179"/>
                </a:cubicBezTo>
                <a:cubicBezTo>
                  <a:pt x="57" y="181"/>
                  <a:pt x="60" y="182"/>
                  <a:pt x="63" y="185"/>
                </a:cubicBezTo>
                <a:cubicBezTo>
                  <a:pt x="66" y="192"/>
                  <a:pt x="73" y="188"/>
                  <a:pt x="78" y="192"/>
                </a:cubicBezTo>
                <a:cubicBezTo>
                  <a:pt x="83" y="194"/>
                  <a:pt x="91" y="194"/>
                  <a:pt x="95" y="194"/>
                </a:cubicBezTo>
                <a:cubicBezTo>
                  <a:pt x="100" y="191"/>
                  <a:pt x="105" y="191"/>
                  <a:pt x="110" y="187"/>
                </a:cubicBezTo>
                <a:cubicBezTo>
                  <a:pt x="113" y="185"/>
                  <a:pt x="115" y="182"/>
                  <a:pt x="117" y="178"/>
                </a:cubicBezTo>
                <a:cubicBezTo>
                  <a:pt x="118" y="176"/>
                  <a:pt x="125" y="136"/>
                  <a:pt x="126" y="137"/>
                </a:cubicBezTo>
                <a:cubicBezTo>
                  <a:pt x="129" y="145"/>
                  <a:pt x="130" y="161"/>
                  <a:pt x="137" y="167"/>
                </a:cubicBezTo>
                <a:cubicBezTo>
                  <a:pt x="137" y="168"/>
                  <a:pt x="138" y="170"/>
                  <a:pt x="140" y="168"/>
                </a:cubicBezTo>
                <a:cubicBezTo>
                  <a:pt x="143" y="160"/>
                  <a:pt x="133" y="148"/>
                  <a:pt x="130" y="140"/>
                </a:cubicBezTo>
                <a:cubicBezTo>
                  <a:pt x="129" y="129"/>
                  <a:pt x="129" y="132"/>
                  <a:pt x="134" y="136"/>
                </a:cubicBezTo>
                <a:cubicBezTo>
                  <a:pt x="145" y="144"/>
                  <a:pt x="156" y="150"/>
                  <a:pt x="166" y="159"/>
                </a:cubicBezTo>
                <a:cubicBezTo>
                  <a:pt x="172" y="162"/>
                  <a:pt x="178" y="163"/>
                  <a:pt x="185" y="161"/>
                </a:cubicBezTo>
                <a:cubicBezTo>
                  <a:pt x="188" y="158"/>
                  <a:pt x="194" y="159"/>
                  <a:pt x="197" y="156"/>
                </a:cubicBezTo>
                <a:cubicBezTo>
                  <a:pt x="198" y="151"/>
                  <a:pt x="206" y="150"/>
                  <a:pt x="206" y="145"/>
                </a:cubicBezTo>
                <a:cubicBezTo>
                  <a:pt x="208" y="140"/>
                  <a:pt x="214" y="137"/>
                  <a:pt x="214" y="131"/>
                </a:cubicBezTo>
                <a:cubicBezTo>
                  <a:pt x="214" y="130"/>
                  <a:pt x="214" y="125"/>
                  <a:pt x="215" y="123"/>
                </a:cubicBezTo>
                <a:cubicBezTo>
                  <a:pt x="218" y="119"/>
                  <a:pt x="211" y="112"/>
                  <a:pt x="213" y="107"/>
                </a:cubicBezTo>
                <a:cubicBezTo>
                  <a:pt x="213" y="104"/>
                  <a:pt x="210" y="102"/>
                  <a:pt x="208" y="101"/>
                </a:cubicBezTo>
                <a:cubicBezTo>
                  <a:pt x="197" y="91"/>
                  <a:pt x="183" y="95"/>
                  <a:pt x="170" y="97"/>
                </a:cubicBezTo>
                <a:cubicBezTo>
                  <a:pt x="169" y="96"/>
                  <a:pt x="190" y="89"/>
                  <a:pt x="194" y="87"/>
                </a:cubicBezTo>
                <a:cubicBezTo>
                  <a:pt x="200" y="83"/>
                  <a:pt x="201" y="72"/>
                  <a:pt x="200" y="65"/>
                </a:cubicBezTo>
                <a:cubicBezTo>
                  <a:pt x="200" y="63"/>
                  <a:pt x="199" y="60"/>
                  <a:pt x="199" y="58"/>
                </a:cubicBezTo>
                <a:cubicBezTo>
                  <a:pt x="202" y="52"/>
                  <a:pt x="196" y="47"/>
                  <a:pt x="199" y="42"/>
                </a:cubicBezTo>
                <a:cubicBezTo>
                  <a:pt x="199" y="37"/>
                  <a:pt x="198" y="35"/>
                  <a:pt x="200" y="30"/>
                </a:cubicBezTo>
                <a:cubicBezTo>
                  <a:pt x="200" y="25"/>
                  <a:pt x="197" y="16"/>
                  <a:pt x="194" y="13"/>
                </a:cubicBezTo>
                <a:cubicBezTo>
                  <a:pt x="184" y="0"/>
                  <a:pt x="165" y="18"/>
                  <a:pt x="158" y="25"/>
                </a:cubicBezTo>
                <a:cubicBezTo>
                  <a:pt x="143" y="44"/>
                  <a:pt x="132" y="68"/>
                  <a:pt x="126" y="91"/>
                </a:cubicBezTo>
                <a:cubicBezTo>
                  <a:pt x="126" y="92"/>
                  <a:pt x="123" y="105"/>
                  <a:pt x="123" y="105"/>
                </a:cubicBezTo>
                <a:cubicBezTo>
                  <a:pt x="122" y="104"/>
                  <a:pt x="121" y="104"/>
                  <a:pt x="120" y="104"/>
                </a:cubicBezTo>
                <a:lnTo>
                  <a:pt x="119" y="103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0" name="Freeform 162"/>
          <p:cNvSpPr/>
          <p:nvPr/>
        </p:nvSpPr>
        <p:spPr bwMode="auto">
          <a:xfrm rot="16200000" flipH="1">
            <a:off x="4296272" y="4338910"/>
            <a:ext cx="241467" cy="228758"/>
          </a:xfrm>
          <a:custGeom>
            <a:avLst/>
            <a:gdLst>
              <a:gd name="T0" fmla="*/ 128 w 232"/>
              <a:gd name="T1" fmla="*/ 118 h 220"/>
              <a:gd name="T2" fmla="*/ 127 w 232"/>
              <a:gd name="T3" fmla="*/ 117 h 220"/>
              <a:gd name="T4" fmla="*/ 121 w 232"/>
              <a:gd name="T5" fmla="*/ 83 h 220"/>
              <a:gd name="T6" fmla="*/ 120 w 232"/>
              <a:gd name="T7" fmla="*/ 73 h 220"/>
              <a:gd name="T8" fmla="*/ 119 w 232"/>
              <a:gd name="T9" fmla="*/ 73 h 220"/>
              <a:gd name="T10" fmla="*/ 124 w 232"/>
              <a:gd name="T11" fmla="*/ 94 h 220"/>
              <a:gd name="T12" fmla="*/ 127 w 232"/>
              <a:gd name="T13" fmla="*/ 118 h 220"/>
              <a:gd name="T14" fmla="*/ 123 w 232"/>
              <a:gd name="T15" fmla="*/ 119 h 220"/>
              <a:gd name="T16" fmla="*/ 123 w 232"/>
              <a:gd name="T17" fmla="*/ 119 h 220"/>
              <a:gd name="T18" fmla="*/ 115 w 232"/>
              <a:gd name="T19" fmla="*/ 114 h 220"/>
              <a:gd name="T20" fmla="*/ 95 w 232"/>
              <a:gd name="T21" fmla="*/ 99 h 220"/>
              <a:gd name="T22" fmla="*/ 98 w 232"/>
              <a:gd name="T23" fmla="*/ 102 h 220"/>
              <a:gd name="T24" fmla="*/ 122 w 232"/>
              <a:gd name="T25" fmla="*/ 119 h 220"/>
              <a:gd name="T26" fmla="*/ 123 w 232"/>
              <a:gd name="T27" fmla="*/ 119 h 220"/>
              <a:gd name="T28" fmla="*/ 124 w 232"/>
              <a:gd name="T29" fmla="*/ 122 h 220"/>
              <a:gd name="T30" fmla="*/ 119 w 232"/>
              <a:gd name="T31" fmla="*/ 125 h 220"/>
              <a:gd name="T32" fmla="*/ 41 w 232"/>
              <a:gd name="T33" fmla="*/ 105 h 220"/>
              <a:gd name="T34" fmla="*/ 2 w 232"/>
              <a:gd name="T35" fmla="*/ 125 h 220"/>
              <a:gd name="T36" fmla="*/ 13 w 232"/>
              <a:gd name="T37" fmla="*/ 142 h 220"/>
              <a:gd name="T38" fmla="*/ 29 w 232"/>
              <a:gd name="T39" fmla="*/ 153 h 220"/>
              <a:gd name="T40" fmla="*/ 39 w 232"/>
              <a:gd name="T41" fmla="*/ 163 h 220"/>
              <a:gd name="T42" fmla="*/ 59 w 232"/>
              <a:gd name="T43" fmla="*/ 173 h 220"/>
              <a:gd name="T44" fmla="*/ 88 w 232"/>
              <a:gd name="T45" fmla="*/ 157 h 220"/>
              <a:gd name="T46" fmla="*/ 68 w 232"/>
              <a:gd name="T47" fmla="*/ 199 h 220"/>
              <a:gd name="T48" fmla="*/ 77 w 232"/>
              <a:gd name="T49" fmla="*/ 209 h 220"/>
              <a:gd name="T50" fmla="*/ 87 w 232"/>
              <a:gd name="T51" fmla="*/ 214 h 220"/>
              <a:gd name="T52" fmla="*/ 104 w 232"/>
              <a:gd name="T53" fmla="*/ 218 h 220"/>
              <a:gd name="T54" fmla="*/ 122 w 232"/>
              <a:gd name="T55" fmla="*/ 216 h 220"/>
              <a:gd name="T56" fmla="*/ 135 w 232"/>
              <a:gd name="T57" fmla="*/ 206 h 220"/>
              <a:gd name="T58" fmla="*/ 141 w 232"/>
              <a:gd name="T59" fmla="*/ 196 h 220"/>
              <a:gd name="T60" fmla="*/ 141 w 232"/>
              <a:gd name="T61" fmla="*/ 151 h 220"/>
              <a:gd name="T62" fmla="*/ 159 w 232"/>
              <a:gd name="T63" fmla="*/ 180 h 220"/>
              <a:gd name="T64" fmla="*/ 162 w 232"/>
              <a:gd name="T65" fmla="*/ 181 h 220"/>
              <a:gd name="T66" fmla="*/ 146 w 232"/>
              <a:gd name="T67" fmla="*/ 154 h 220"/>
              <a:gd name="T68" fmla="*/ 150 w 232"/>
              <a:gd name="T69" fmla="*/ 148 h 220"/>
              <a:gd name="T70" fmla="*/ 187 w 232"/>
              <a:gd name="T71" fmla="*/ 165 h 220"/>
              <a:gd name="T72" fmla="*/ 207 w 232"/>
              <a:gd name="T73" fmla="*/ 164 h 220"/>
              <a:gd name="T74" fmla="*/ 217 w 232"/>
              <a:gd name="T75" fmla="*/ 156 h 220"/>
              <a:gd name="T76" fmla="*/ 225 w 232"/>
              <a:gd name="T77" fmla="*/ 143 h 220"/>
              <a:gd name="T78" fmla="*/ 230 w 232"/>
              <a:gd name="T79" fmla="*/ 127 h 220"/>
              <a:gd name="T80" fmla="*/ 229 w 232"/>
              <a:gd name="T81" fmla="*/ 119 h 220"/>
              <a:gd name="T82" fmla="*/ 224 w 232"/>
              <a:gd name="T83" fmla="*/ 102 h 220"/>
              <a:gd name="T84" fmla="*/ 218 w 232"/>
              <a:gd name="T85" fmla="*/ 97 h 220"/>
              <a:gd name="T86" fmla="*/ 177 w 232"/>
              <a:gd name="T87" fmla="*/ 101 h 220"/>
              <a:gd name="T88" fmla="*/ 200 w 232"/>
              <a:gd name="T89" fmla="*/ 87 h 220"/>
              <a:gd name="T90" fmla="*/ 202 w 232"/>
              <a:gd name="T91" fmla="*/ 62 h 220"/>
              <a:gd name="T92" fmla="*/ 200 w 232"/>
              <a:gd name="T93" fmla="*/ 55 h 220"/>
              <a:gd name="T94" fmla="*/ 196 w 232"/>
              <a:gd name="T95" fmla="*/ 40 h 220"/>
              <a:gd name="T96" fmla="*/ 194 w 232"/>
              <a:gd name="T97" fmla="*/ 26 h 220"/>
              <a:gd name="T98" fmla="*/ 185 w 232"/>
              <a:gd name="T99" fmla="*/ 11 h 220"/>
              <a:gd name="T100" fmla="*/ 150 w 232"/>
              <a:gd name="T101" fmla="*/ 31 h 220"/>
              <a:gd name="T102" fmla="*/ 132 w 232"/>
              <a:gd name="T103" fmla="*/ 104 h 220"/>
              <a:gd name="T104" fmla="*/ 131 w 232"/>
              <a:gd name="T105" fmla="*/ 120 h 220"/>
              <a:gd name="T106" fmla="*/ 128 w 232"/>
              <a:gd name="T107" fmla="*/ 119 h 220"/>
              <a:gd name="T108" fmla="*/ 128 w 232"/>
              <a:gd name="T109" fmla="*/ 118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2" h="220">
                <a:moveTo>
                  <a:pt x="128" y="118"/>
                </a:moveTo>
                <a:cubicBezTo>
                  <a:pt x="127" y="118"/>
                  <a:pt x="127" y="117"/>
                  <a:pt x="127" y="117"/>
                </a:cubicBezTo>
                <a:cubicBezTo>
                  <a:pt x="125" y="105"/>
                  <a:pt x="124" y="94"/>
                  <a:pt x="121" y="83"/>
                </a:cubicBezTo>
                <a:cubicBezTo>
                  <a:pt x="121" y="80"/>
                  <a:pt x="120" y="76"/>
                  <a:pt x="120" y="73"/>
                </a:cubicBezTo>
                <a:cubicBezTo>
                  <a:pt x="120" y="71"/>
                  <a:pt x="120" y="69"/>
                  <a:pt x="119" y="73"/>
                </a:cubicBezTo>
                <a:cubicBezTo>
                  <a:pt x="119" y="80"/>
                  <a:pt x="122" y="87"/>
                  <a:pt x="124" y="94"/>
                </a:cubicBezTo>
                <a:cubicBezTo>
                  <a:pt x="125" y="102"/>
                  <a:pt x="126" y="110"/>
                  <a:pt x="127" y="118"/>
                </a:cubicBezTo>
                <a:cubicBezTo>
                  <a:pt x="125" y="116"/>
                  <a:pt x="126" y="121"/>
                  <a:pt x="123" y="119"/>
                </a:cubicBezTo>
                <a:cubicBezTo>
                  <a:pt x="123" y="119"/>
                  <a:pt x="123" y="119"/>
                  <a:pt x="123" y="119"/>
                </a:cubicBezTo>
                <a:cubicBezTo>
                  <a:pt x="121" y="117"/>
                  <a:pt x="117" y="115"/>
                  <a:pt x="115" y="114"/>
                </a:cubicBezTo>
                <a:cubicBezTo>
                  <a:pt x="108" y="109"/>
                  <a:pt x="101" y="105"/>
                  <a:pt x="95" y="99"/>
                </a:cubicBezTo>
                <a:cubicBezTo>
                  <a:pt x="94" y="99"/>
                  <a:pt x="98" y="102"/>
                  <a:pt x="98" y="102"/>
                </a:cubicBezTo>
                <a:cubicBezTo>
                  <a:pt x="105" y="109"/>
                  <a:pt x="114" y="113"/>
                  <a:pt x="122" y="119"/>
                </a:cubicBezTo>
                <a:cubicBezTo>
                  <a:pt x="123" y="119"/>
                  <a:pt x="123" y="119"/>
                  <a:pt x="123" y="119"/>
                </a:cubicBezTo>
                <a:cubicBezTo>
                  <a:pt x="122" y="120"/>
                  <a:pt x="124" y="121"/>
                  <a:pt x="124" y="122"/>
                </a:cubicBezTo>
                <a:cubicBezTo>
                  <a:pt x="121" y="126"/>
                  <a:pt x="132" y="132"/>
                  <a:pt x="119" y="125"/>
                </a:cubicBezTo>
                <a:cubicBezTo>
                  <a:pt x="97" y="113"/>
                  <a:pt x="66" y="107"/>
                  <a:pt x="41" y="105"/>
                </a:cubicBezTo>
                <a:cubicBezTo>
                  <a:pt x="30" y="105"/>
                  <a:pt x="0" y="109"/>
                  <a:pt x="2" y="125"/>
                </a:cubicBezTo>
                <a:cubicBezTo>
                  <a:pt x="3" y="131"/>
                  <a:pt x="8" y="139"/>
                  <a:pt x="13" y="142"/>
                </a:cubicBezTo>
                <a:cubicBezTo>
                  <a:pt x="16" y="143"/>
                  <a:pt x="27" y="151"/>
                  <a:pt x="29" y="153"/>
                </a:cubicBezTo>
                <a:cubicBezTo>
                  <a:pt x="30" y="158"/>
                  <a:pt x="36" y="159"/>
                  <a:pt x="39" y="163"/>
                </a:cubicBezTo>
                <a:cubicBezTo>
                  <a:pt x="40" y="168"/>
                  <a:pt x="54" y="173"/>
                  <a:pt x="59" y="173"/>
                </a:cubicBezTo>
                <a:cubicBezTo>
                  <a:pt x="66" y="172"/>
                  <a:pt x="88" y="156"/>
                  <a:pt x="88" y="157"/>
                </a:cubicBezTo>
                <a:cubicBezTo>
                  <a:pt x="79" y="166"/>
                  <a:pt x="59" y="184"/>
                  <a:pt x="68" y="199"/>
                </a:cubicBezTo>
                <a:cubicBezTo>
                  <a:pt x="73" y="202"/>
                  <a:pt x="74" y="204"/>
                  <a:pt x="77" y="209"/>
                </a:cubicBezTo>
                <a:cubicBezTo>
                  <a:pt x="80" y="211"/>
                  <a:pt x="84" y="212"/>
                  <a:pt x="87" y="214"/>
                </a:cubicBezTo>
                <a:cubicBezTo>
                  <a:pt x="92" y="220"/>
                  <a:pt x="98" y="215"/>
                  <a:pt x="104" y="218"/>
                </a:cubicBezTo>
                <a:cubicBezTo>
                  <a:pt x="109" y="219"/>
                  <a:pt x="117" y="217"/>
                  <a:pt x="122" y="216"/>
                </a:cubicBezTo>
                <a:cubicBezTo>
                  <a:pt x="126" y="212"/>
                  <a:pt x="132" y="211"/>
                  <a:pt x="135" y="206"/>
                </a:cubicBezTo>
                <a:cubicBezTo>
                  <a:pt x="138" y="203"/>
                  <a:pt x="140" y="200"/>
                  <a:pt x="141" y="196"/>
                </a:cubicBezTo>
                <a:cubicBezTo>
                  <a:pt x="141" y="194"/>
                  <a:pt x="140" y="151"/>
                  <a:pt x="141" y="151"/>
                </a:cubicBezTo>
                <a:cubicBezTo>
                  <a:pt x="146" y="159"/>
                  <a:pt x="150" y="176"/>
                  <a:pt x="159" y="180"/>
                </a:cubicBezTo>
                <a:cubicBezTo>
                  <a:pt x="159" y="181"/>
                  <a:pt x="161" y="183"/>
                  <a:pt x="162" y="181"/>
                </a:cubicBezTo>
                <a:cubicBezTo>
                  <a:pt x="163" y="171"/>
                  <a:pt x="151" y="162"/>
                  <a:pt x="146" y="154"/>
                </a:cubicBezTo>
                <a:cubicBezTo>
                  <a:pt x="142" y="143"/>
                  <a:pt x="143" y="146"/>
                  <a:pt x="150" y="148"/>
                </a:cubicBezTo>
                <a:cubicBezTo>
                  <a:pt x="162" y="155"/>
                  <a:pt x="175" y="159"/>
                  <a:pt x="187" y="165"/>
                </a:cubicBezTo>
                <a:cubicBezTo>
                  <a:pt x="194" y="168"/>
                  <a:pt x="200" y="167"/>
                  <a:pt x="207" y="164"/>
                </a:cubicBezTo>
                <a:cubicBezTo>
                  <a:pt x="209" y="160"/>
                  <a:pt x="216" y="160"/>
                  <a:pt x="217" y="156"/>
                </a:cubicBezTo>
                <a:cubicBezTo>
                  <a:pt x="218" y="151"/>
                  <a:pt x="225" y="148"/>
                  <a:pt x="225" y="143"/>
                </a:cubicBezTo>
                <a:cubicBezTo>
                  <a:pt x="226" y="137"/>
                  <a:pt x="231" y="133"/>
                  <a:pt x="230" y="127"/>
                </a:cubicBezTo>
                <a:cubicBezTo>
                  <a:pt x="229" y="126"/>
                  <a:pt x="229" y="121"/>
                  <a:pt x="229" y="119"/>
                </a:cubicBezTo>
                <a:cubicBezTo>
                  <a:pt x="232" y="114"/>
                  <a:pt x="223" y="109"/>
                  <a:pt x="224" y="102"/>
                </a:cubicBezTo>
                <a:cubicBezTo>
                  <a:pt x="223" y="99"/>
                  <a:pt x="220" y="98"/>
                  <a:pt x="218" y="97"/>
                </a:cubicBezTo>
                <a:cubicBezTo>
                  <a:pt x="204" y="90"/>
                  <a:pt x="190" y="97"/>
                  <a:pt x="177" y="101"/>
                </a:cubicBezTo>
                <a:cubicBezTo>
                  <a:pt x="177" y="101"/>
                  <a:pt x="197" y="89"/>
                  <a:pt x="200" y="87"/>
                </a:cubicBezTo>
                <a:cubicBezTo>
                  <a:pt x="205" y="81"/>
                  <a:pt x="204" y="69"/>
                  <a:pt x="202" y="62"/>
                </a:cubicBezTo>
                <a:cubicBezTo>
                  <a:pt x="201" y="61"/>
                  <a:pt x="200" y="58"/>
                  <a:pt x="200" y="55"/>
                </a:cubicBezTo>
                <a:cubicBezTo>
                  <a:pt x="201" y="49"/>
                  <a:pt x="194" y="45"/>
                  <a:pt x="196" y="40"/>
                </a:cubicBezTo>
                <a:cubicBezTo>
                  <a:pt x="195" y="34"/>
                  <a:pt x="193" y="32"/>
                  <a:pt x="194" y="26"/>
                </a:cubicBezTo>
                <a:cubicBezTo>
                  <a:pt x="194" y="22"/>
                  <a:pt x="188" y="13"/>
                  <a:pt x="185" y="11"/>
                </a:cubicBezTo>
                <a:cubicBezTo>
                  <a:pt x="172" y="0"/>
                  <a:pt x="156" y="22"/>
                  <a:pt x="150" y="31"/>
                </a:cubicBezTo>
                <a:cubicBezTo>
                  <a:pt x="139" y="53"/>
                  <a:pt x="133" y="80"/>
                  <a:pt x="132" y="104"/>
                </a:cubicBezTo>
                <a:cubicBezTo>
                  <a:pt x="132" y="105"/>
                  <a:pt x="132" y="120"/>
                  <a:pt x="131" y="120"/>
                </a:cubicBezTo>
                <a:cubicBezTo>
                  <a:pt x="130" y="119"/>
                  <a:pt x="129" y="119"/>
                  <a:pt x="128" y="119"/>
                </a:cubicBezTo>
                <a:lnTo>
                  <a:pt x="128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1" name="Freeform 163"/>
          <p:cNvSpPr/>
          <p:nvPr/>
        </p:nvSpPr>
        <p:spPr bwMode="auto">
          <a:xfrm rot="16200000" flipH="1">
            <a:off x="5276634" y="4352202"/>
            <a:ext cx="242739" cy="227488"/>
          </a:xfrm>
          <a:custGeom>
            <a:avLst/>
            <a:gdLst>
              <a:gd name="T0" fmla="*/ 107 w 233"/>
              <a:gd name="T1" fmla="*/ 118 h 219"/>
              <a:gd name="T2" fmla="*/ 108 w 233"/>
              <a:gd name="T3" fmla="*/ 117 h 219"/>
              <a:gd name="T4" fmla="*/ 136 w 233"/>
              <a:gd name="T5" fmla="*/ 97 h 219"/>
              <a:gd name="T6" fmla="*/ 144 w 233"/>
              <a:gd name="T7" fmla="*/ 91 h 219"/>
              <a:gd name="T8" fmla="*/ 144 w 233"/>
              <a:gd name="T9" fmla="*/ 90 h 219"/>
              <a:gd name="T10" fmla="*/ 126 w 233"/>
              <a:gd name="T11" fmla="*/ 104 h 219"/>
              <a:gd name="T12" fmla="*/ 107 w 233"/>
              <a:gd name="T13" fmla="*/ 118 h 219"/>
              <a:gd name="T14" fmla="*/ 104 w 233"/>
              <a:gd name="T15" fmla="*/ 114 h 219"/>
              <a:gd name="T16" fmla="*/ 104 w 233"/>
              <a:gd name="T17" fmla="*/ 114 h 219"/>
              <a:gd name="T18" fmla="*/ 105 w 233"/>
              <a:gd name="T19" fmla="*/ 105 h 219"/>
              <a:gd name="T20" fmla="*/ 109 w 233"/>
              <a:gd name="T21" fmla="*/ 81 h 219"/>
              <a:gd name="T22" fmla="*/ 108 w 233"/>
              <a:gd name="T23" fmla="*/ 85 h 219"/>
              <a:gd name="T24" fmla="*/ 104 w 233"/>
              <a:gd name="T25" fmla="*/ 114 h 219"/>
              <a:gd name="T26" fmla="*/ 104 w 233"/>
              <a:gd name="T27" fmla="*/ 114 h 219"/>
              <a:gd name="T28" fmla="*/ 102 w 233"/>
              <a:gd name="T29" fmla="*/ 116 h 219"/>
              <a:gd name="T30" fmla="*/ 97 w 233"/>
              <a:gd name="T31" fmla="*/ 113 h 219"/>
              <a:gd name="T32" fmla="*/ 80 w 233"/>
              <a:gd name="T33" fmla="*/ 35 h 219"/>
              <a:gd name="T34" fmla="*/ 45 w 233"/>
              <a:gd name="T35" fmla="*/ 9 h 219"/>
              <a:gd name="T36" fmla="*/ 34 w 233"/>
              <a:gd name="T37" fmla="*/ 27 h 219"/>
              <a:gd name="T38" fmla="*/ 31 w 233"/>
              <a:gd name="T39" fmla="*/ 46 h 219"/>
              <a:gd name="T40" fmla="*/ 27 w 233"/>
              <a:gd name="T41" fmla="*/ 59 h 219"/>
              <a:gd name="T42" fmla="*/ 27 w 233"/>
              <a:gd name="T43" fmla="*/ 82 h 219"/>
              <a:gd name="T44" fmla="*/ 55 w 233"/>
              <a:gd name="T45" fmla="*/ 100 h 219"/>
              <a:gd name="T46" fmla="*/ 8 w 233"/>
              <a:gd name="T47" fmla="*/ 101 h 219"/>
              <a:gd name="T48" fmla="*/ 3 w 233"/>
              <a:gd name="T49" fmla="*/ 114 h 219"/>
              <a:gd name="T50" fmla="*/ 3 w 233"/>
              <a:gd name="T51" fmla="*/ 125 h 219"/>
              <a:gd name="T52" fmla="*/ 7 w 233"/>
              <a:gd name="T53" fmla="*/ 142 h 219"/>
              <a:gd name="T54" fmla="*/ 17 w 233"/>
              <a:gd name="T55" fmla="*/ 157 h 219"/>
              <a:gd name="T56" fmla="*/ 32 w 233"/>
              <a:gd name="T57" fmla="*/ 164 h 219"/>
              <a:gd name="T58" fmla="*/ 44 w 233"/>
              <a:gd name="T59" fmla="*/ 165 h 219"/>
              <a:gd name="T60" fmla="*/ 84 w 233"/>
              <a:gd name="T61" fmla="*/ 145 h 219"/>
              <a:gd name="T62" fmla="*/ 66 w 233"/>
              <a:gd name="T63" fmla="*/ 174 h 219"/>
              <a:gd name="T64" fmla="*/ 66 w 233"/>
              <a:gd name="T65" fmla="*/ 177 h 219"/>
              <a:gd name="T66" fmla="*/ 84 w 233"/>
              <a:gd name="T67" fmla="*/ 151 h 219"/>
              <a:gd name="T68" fmla="*/ 90 w 233"/>
              <a:gd name="T69" fmla="*/ 151 h 219"/>
              <a:gd name="T70" fmla="*/ 92 w 233"/>
              <a:gd name="T71" fmla="*/ 192 h 219"/>
              <a:gd name="T72" fmla="*/ 101 w 233"/>
              <a:gd name="T73" fmla="*/ 209 h 219"/>
              <a:gd name="T74" fmla="*/ 114 w 233"/>
              <a:gd name="T75" fmla="*/ 215 h 219"/>
              <a:gd name="T76" fmla="*/ 129 w 233"/>
              <a:gd name="T77" fmla="*/ 217 h 219"/>
              <a:gd name="T78" fmla="*/ 145 w 233"/>
              <a:gd name="T79" fmla="*/ 214 h 219"/>
              <a:gd name="T80" fmla="*/ 152 w 233"/>
              <a:gd name="T81" fmla="*/ 209 h 219"/>
              <a:gd name="T82" fmla="*/ 165 w 233"/>
              <a:gd name="T83" fmla="*/ 197 h 219"/>
              <a:gd name="T84" fmla="*/ 166 w 233"/>
              <a:gd name="T85" fmla="*/ 189 h 219"/>
              <a:gd name="T86" fmla="*/ 145 w 233"/>
              <a:gd name="T87" fmla="*/ 155 h 219"/>
              <a:gd name="T88" fmla="*/ 168 w 233"/>
              <a:gd name="T89" fmla="*/ 169 h 219"/>
              <a:gd name="T90" fmla="*/ 191 w 233"/>
              <a:gd name="T91" fmla="*/ 160 h 219"/>
              <a:gd name="T92" fmla="*/ 196 w 233"/>
              <a:gd name="T93" fmla="*/ 155 h 219"/>
              <a:gd name="T94" fmla="*/ 208 w 233"/>
              <a:gd name="T95" fmla="*/ 144 h 219"/>
              <a:gd name="T96" fmla="*/ 219 w 233"/>
              <a:gd name="T97" fmla="*/ 137 h 219"/>
              <a:gd name="T98" fmla="*/ 229 w 233"/>
              <a:gd name="T99" fmla="*/ 121 h 219"/>
              <a:gd name="T100" fmla="*/ 195 w 233"/>
              <a:gd name="T101" fmla="*/ 99 h 219"/>
              <a:gd name="T102" fmla="*/ 121 w 233"/>
              <a:gd name="T103" fmla="*/ 115 h 219"/>
              <a:gd name="T104" fmla="*/ 107 w 233"/>
              <a:gd name="T105" fmla="*/ 122 h 219"/>
              <a:gd name="T106" fmla="*/ 107 w 233"/>
              <a:gd name="T107" fmla="*/ 119 h 219"/>
              <a:gd name="T108" fmla="*/ 107 w 233"/>
              <a:gd name="T109" fmla="*/ 118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33" h="219">
                <a:moveTo>
                  <a:pt x="107" y="118"/>
                </a:moveTo>
                <a:cubicBezTo>
                  <a:pt x="108" y="117"/>
                  <a:pt x="108" y="117"/>
                  <a:pt x="108" y="117"/>
                </a:cubicBezTo>
                <a:cubicBezTo>
                  <a:pt x="118" y="111"/>
                  <a:pt x="127" y="105"/>
                  <a:pt x="136" y="97"/>
                </a:cubicBezTo>
                <a:cubicBezTo>
                  <a:pt x="138" y="95"/>
                  <a:pt x="141" y="93"/>
                  <a:pt x="144" y="91"/>
                </a:cubicBezTo>
                <a:cubicBezTo>
                  <a:pt x="146" y="90"/>
                  <a:pt x="147" y="89"/>
                  <a:pt x="144" y="90"/>
                </a:cubicBezTo>
                <a:cubicBezTo>
                  <a:pt x="137" y="93"/>
                  <a:pt x="132" y="99"/>
                  <a:pt x="126" y="104"/>
                </a:cubicBezTo>
                <a:cubicBezTo>
                  <a:pt x="120" y="109"/>
                  <a:pt x="114" y="113"/>
                  <a:pt x="107" y="118"/>
                </a:cubicBezTo>
                <a:cubicBezTo>
                  <a:pt x="108" y="115"/>
                  <a:pt x="104" y="118"/>
                  <a:pt x="104" y="114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5" y="111"/>
                  <a:pt x="105" y="107"/>
                  <a:pt x="105" y="105"/>
                </a:cubicBezTo>
                <a:cubicBezTo>
                  <a:pt x="106" y="97"/>
                  <a:pt x="107" y="88"/>
                  <a:pt x="109" y="81"/>
                </a:cubicBezTo>
                <a:cubicBezTo>
                  <a:pt x="109" y="80"/>
                  <a:pt x="108" y="84"/>
                  <a:pt x="108" y="85"/>
                </a:cubicBezTo>
                <a:cubicBezTo>
                  <a:pt x="105" y="94"/>
                  <a:pt x="105" y="104"/>
                  <a:pt x="104" y="114"/>
                </a:cubicBezTo>
                <a:cubicBezTo>
                  <a:pt x="104" y="114"/>
                  <a:pt x="104" y="114"/>
                  <a:pt x="104" y="114"/>
                </a:cubicBezTo>
                <a:cubicBezTo>
                  <a:pt x="103" y="114"/>
                  <a:pt x="103" y="116"/>
                  <a:pt x="102" y="116"/>
                </a:cubicBezTo>
                <a:cubicBezTo>
                  <a:pt x="97" y="116"/>
                  <a:pt x="96" y="129"/>
                  <a:pt x="97" y="113"/>
                </a:cubicBezTo>
                <a:cubicBezTo>
                  <a:pt x="98" y="89"/>
                  <a:pt x="89" y="58"/>
                  <a:pt x="80" y="35"/>
                </a:cubicBezTo>
                <a:cubicBezTo>
                  <a:pt x="75" y="25"/>
                  <a:pt x="58" y="0"/>
                  <a:pt x="45" y="9"/>
                </a:cubicBezTo>
                <a:cubicBezTo>
                  <a:pt x="40" y="12"/>
                  <a:pt x="35" y="20"/>
                  <a:pt x="34" y="27"/>
                </a:cubicBezTo>
                <a:cubicBezTo>
                  <a:pt x="35" y="30"/>
                  <a:pt x="33" y="43"/>
                  <a:pt x="31" y="46"/>
                </a:cubicBezTo>
                <a:cubicBezTo>
                  <a:pt x="28" y="49"/>
                  <a:pt x="30" y="55"/>
                  <a:pt x="27" y="59"/>
                </a:cubicBezTo>
                <a:cubicBezTo>
                  <a:pt x="24" y="62"/>
                  <a:pt x="25" y="77"/>
                  <a:pt x="27" y="82"/>
                </a:cubicBezTo>
                <a:cubicBezTo>
                  <a:pt x="32" y="87"/>
                  <a:pt x="55" y="100"/>
                  <a:pt x="55" y="100"/>
                </a:cubicBezTo>
                <a:cubicBezTo>
                  <a:pt x="43" y="96"/>
                  <a:pt x="17" y="86"/>
                  <a:pt x="8" y="101"/>
                </a:cubicBezTo>
                <a:cubicBezTo>
                  <a:pt x="8" y="107"/>
                  <a:pt x="7" y="109"/>
                  <a:pt x="3" y="114"/>
                </a:cubicBezTo>
                <a:cubicBezTo>
                  <a:pt x="3" y="117"/>
                  <a:pt x="4" y="121"/>
                  <a:pt x="3" y="125"/>
                </a:cubicBezTo>
                <a:cubicBezTo>
                  <a:pt x="0" y="132"/>
                  <a:pt x="7" y="135"/>
                  <a:pt x="7" y="142"/>
                </a:cubicBezTo>
                <a:cubicBezTo>
                  <a:pt x="9" y="147"/>
                  <a:pt x="14" y="153"/>
                  <a:pt x="17" y="157"/>
                </a:cubicBezTo>
                <a:cubicBezTo>
                  <a:pt x="23" y="159"/>
                  <a:pt x="26" y="163"/>
                  <a:pt x="32" y="164"/>
                </a:cubicBezTo>
                <a:cubicBezTo>
                  <a:pt x="36" y="166"/>
                  <a:pt x="39" y="166"/>
                  <a:pt x="44" y="165"/>
                </a:cubicBezTo>
                <a:cubicBezTo>
                  <a:pt x="46" y="164"/>
                  <a:pt x="84" y="144"/>
                  <a:pt x="84" y="145"/>
                </a:cubicBezTo>
                <a:cubicBezTo>
                  <a:pt x="79" y="153"/>
                  <a:pt x="66" y="164"/>
                  <a:pt x="66" y="174"/>
                </a:cubicBezTo>
                <a:cubicBezTo>
                  <a:pt x="65" y="175"/>
                  <a:pt x="64" y="177"/>
                  <a:pt x="66" y="177"/>
                </a:cubicBezTo>
                <a:cubicBezTo>
                  <a:pt x="76" y="174"/>
                  <a:pt x="79" y="158"/>
                  <a:pt x="84" y="151"/>
                </a:cubicBezTo>
                <a:cubicBezTo>
                  <a:pt x="92" y="143"/>
                  <a:pt x="89" y="144"/>
                  <a:pt x="90" y="151"/>
                </a:cubicBezTo>
                <a:cubicBezTo>
                  <a:pt x="90" y="165"/>
                  <a:pt x="92" y="179"/>
                  <a:pt x="92" y="192"/>
                </a:cubicBezTo>
                <a:cubicBezTo>
                  <a:pt x="92" y="199"/>
                  <a:pt x="96" y="205"/>
                  <a:pt x="101" y="209"/>
                </a:cubicBezTo>
                <a:cubicBezTo>
                  <a:pt x="106" y="210"/>
                  <a:pt x="110" y="216"/>
                  <a:pt x="114" y="215"/>
                </a:cubicBezTo>
                <a:cubicBezTo>
                  <a:pt x="118" y="214"/>
                  <a:pt x="124" y="219"/>
                  <a:pt x="129" y="217"/>
                </a:cubicBezTo>
                <a:cubicBezTo>
                  <a:pt x="134" y="215"/>
                  <a:pt x="141" y="217"/>
                  <a:pt x="145" y="214"/>
                </a:cubicBezTo>
                <a:cubicBezTo>
                  <a:pt x="146" y="212"/>
                  <a:pt x="150" y="210"/>
                  <a:pt x="152" y="209"/>
                </a:cubicBezTo>
                <a:cubicBezTo>
                  <a:pt x="158" y="209"/>
                  <a:pt x="158" y="199"/>
                  <a:pt x="165" y="197"/>
                </a:cubicBezTo>
                <a:cubicBezTo>
                  <a:pt x="167" y="195"/>
                  <a:pt x="166" y="192"/>
                  <a:pt x="166" y="189"/>
                </a:cubicBezTo>
                <a:cubicBezTo>
                  <a:pt x="167" y="174"/>
                  <a:pt x="154" y="165"/>
                  <a:pt x="145" y="155"/>
                </a:cubicBezTo>
                <a:cubicBezTo>
                  <a:pt x="144" y="154"/>
                  <a:pt x="164" y="168"/>
                  <a:pt x="168" y="169"/>
                </a:cubicBezTo>
                <a:cubicBezTo>
                  <a:pt x="176" y="171"/>
                  <a:pt x="185" y="165"/>
                  <a:pt x="191" y="160"/>
                </a:cubicBezTo>
                <a:cubicBezTo>
                  <a:pt x="192" y="158"/>
                  <a:pt x="194" y="155"/>
                  <a:pt x="196" y="155"/>
                </a:cubicBezTo>
                <a:cubicBezTo>
                  <a:pt x="202" y="153"/>
                  <a:pt x="202" y="145"/>
                  <a:pt x="208" y="144"/>
                </a:cubicBezTo>
                <a:cubicBezTo>
                  <a:pt x="213" y="141"/>
                  <a:pt x="213" y="138"/>
                  <a:pt x="219" y="137"/>
                </a:cubicBezTo>
                <a:cubicBezTo>
                  <a:pt x="223" y="134"/>
                  <a:pt x="228" y="125"/>
                  <a:pt x="229" y="121"/>
                </a:cubicBezTo>
                <a:cubicBezTo>
                  <a:pt x="233" y="105"/>
                  <a:pt x="206" y="100"/>
                  <a:pt x="195" y="99"/>
                </a:cubicBezTo>
                <a:cubicBezTo>
                  <a:pt x="171" y="99"/>
                  <a:pt x="144" y="106"/>
                  <a:pt x="121" y="115"/>
                </a:cubicBezTo>
                <a:cubicBezTo>
                  <a:pt x="120" y="116"/>
                  <a:pt x="108" y="123"/>
                  <a:pt x="107" y="122"/>
                </a:cubicBezTo>
                <a:cubicBezTo>
                  <a:pt x="107" y="121"/>
                  <a:pt x="107" y="120"/>
                  <a:pt x="107" y="119"/>
                </a:cubicBezTo>
                <a:lnTo>
                  <a:pt x="107" y="118"/>
                </a:lnTo>
                <a:close/>
              </a:path>
            </a:pathLst>
          </a:custGeom>
          <a:solidFill>
            <a:srgbClr val="A3C8BD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4610918" y="1761564"/>
            <a:ext cx="1941051" cy="594369"/>
            <a:chOff x="6060348" y="1753750"/>
            <a:chExt cx="2224088" cy="681038"/>
          </a:xfrm>
          <a:solidFill>
            <a:srgbClr val="A3C8BD"/>
          </a:solidFill>
        </p:grpSpPr>
        <p:sp>
          <p:nvSpPr>
            <p:cNvPr id="47" name="Oval 156"/>
            <p:cNvSpPr>
              <a:spLocks noChangeArrowheads="1"/>
            </p:cNvSpPr>
            <p:nvPr/>
          </p:nvSpPr>
          <p:spPr bwMode="auto">
            <a:xfrm rot="16200000" flipH="1">
              <a:off x="6100035" y="1793437"/>
              <a:ext cx="600075" cy="600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8" name="Freeform 157"/>
            <p:cNvSpPr/>
            <p:nvPr/>
          </p:nvSpPr>
          <p:spPr bwMode="auto">
            <a:xfrm rot="16200000" flipH="1">
              <a:off x="6060348" y="1753750"/>
              <a:ext cx="681038" cy="681038"/>
            </a:xfrm>
            <a:custGeom>
              <a:avLst/>
              <a:gdLst>
                <a:gd name="T0" fmla="*/ 520 w 524"/>
                <a:gd name="T1" fmla="*/ 262 h 524"/>
                <a:gd name="T2" fmla="*/ 516 w 524"/>
                <a:gd name="T3" fmla="*/ 262 h 524"/>
                <a:gd name="T4" fmla="*/ 441 w 524"/>
                <a:gd name="T5" fmla="*/ 442 h 524"/>
                <a:gd name="T6" fmla="*/ 262 w 524"/>
                <a:gd name="T7" fmla="*/ 516 h 524"/>
                <a:gd name="T8" fmla="*/ 82 w 524"/>
                <a:gd name="T9" fmla="*/ 442 h 524"/>
                <a:gd name="T10" fmla="*/ 8 w 524"/>
                <a:gd name="T11" fmla="*/ 262 h 524"/>
                <a:gd name="T12" fmla="*/ 82 w 524"/>
                <a:gd name="T13" fmla="*/ 82 h 524"/>
                <a:gd name="T14" fmla="*/ 262 w 524"/>
                <a:gd name="T15" fmla="*/ 8 h 524"/>
                <a:gd name="T16" fmla="*/ 441 w 524"/>
                <a:gd name="T17" fmla="*/ 82 h 524"/>
                <a:gd name="T18" fmla="*/ 516 w 524"/>
                <a:gd name="T19" fmla="*/ 262 h 524"/>
                <a:gd name="T20" fmla="*/ 520 w 524"/>
                <a:gd name="T21" fmla="*/ 262 h 524"/>
                <a:gd name="T22" fmla="*/ 524 w 524"/>
                <a:gd name="T23" fmla="*/ 262 h 524"/>
                <a:gd name="T24" fmla="*/ 262 w 524"/>
                <a:gd name="T25" fmla="*/ 0 h 524"/>
                <a:gd name="T26" fmla="*/ 0 w 524"/>
                <a:gd name="T27" fmla="*/ 262 h 524"/>
                <a:gd name="T28" fmla="*/ 262 w 524"/>
                <a:gd name="T29" fmla="*/ 524 h 524"/>
                <a:gd name="T30" fmla="*/ 524 w 524"/>
                <a:gd name="T31" fmla="*/ 262 h 524"/>
                <a:gd name="T32" fmla="*/ 520 w 524"/>
                <a:gd name="T33" fmla="*/ 262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4" h="524">
                  <a:moveTo>
                    <a:pt x="520" y="262"/>
                  </a:moveTo>
                  <a:cubicBezTo>
                    <a:pt x="516" y="262"/>
                    <a:pt x="516" y="262"/>
                    <a:pt x="516" y="262"/>
                  </a:cubicBezTo>
                  <a:cubicBezTo>
                    <a:pt x="516" y="332"/>
                    <a:pt x="487" y="396"/>
                    <a:pt x="441" y="442"/>
                  </a:cubicBezTo>
                  <a:cubicBezTo>
                    <a:pt x="395" y="488"/>
                    <a:pt x="332" y="516"/>
                    <a:pt x="262" y="516"/>
                  </a:cubicBezTo>
                  <a:cubicBezTo>
                    <a:pt x="192" y="516"/>
                    <a:pt x="128" y="488"/>
                    <a:pt x="82" y="442"/>
                  </a:cubicBezTo>
                  <a:cubicBezTo>
                    <a:pt x="36" y="396"/>
                    <a:pt x="8" y="332"/>
                    <a:pt x="8" y="262"/>
                  </a:cubicBezTo>
                  <a:cubicBezTo>
                    <a:pt x="8" y="192"/>
                    <a:pt x="36" y="128"/>
                    <a:pt x="82" y="82"/>
                  </a:cubicBezTo>
                  <a:cubicBezTo>
                    <a:pt x="128" y="36"/>
                    <a:pt x="192" y="8"/>
                    <a:pt x="262" y="8"/>
                  </a:cubicBezTo>
                  <a:cubicBezTo>
                    <a:pt x="332" y="8"/>
                    <a:pt x="395" y="36"/>
                    <a:pt x="441" y="82"/>
                  </a:cubicBezTo>
                  <a:cubicBezTo>
                    <a:pt x="487" y="128"/>
                    <a:pt x="516" y="192"/>
                    <a:pt x="516" y="262"/>
                  </a:cubicBezTo>
                  <a:cubicBezTo>
                    <a:pt x="520" y="262"/>
                    <a:pt x="520" y="262"/>
                    <a:pt x="520" y="262"/>
                  </a:cubicBezTo>
                  <a:cubicBezTo>
                    <a:pt x="524" y="262"/>
                    <a:pt x="524" y="262"/>
                    <a:pt x="524" y="262"/>
                  </a:cubicBezTo>
                  <a:cubicBezTo>
                    <a:pt x="524" y="117"/>
                    <a:pt x="407" y="0"/>
                    <a:pt x="262" y="0"/>
                  </a:cubicBezTo>
                  <a:cubicBezTo>
                    <a:pt x="117" y="0"/>
                    <a:pt x="0" y="117"/>
                    <a:pt x="0" y="262"/>
                  </a:cubicBezTo>
                  <a:cubicBezTo>
                    <a:pt x="0" y="407"/>
                    <a:pt x="117" y="524"/>
                    <a:pt x="262" y="524"/>
                  </a:cubicBezTo>
                  <a:cubicBezTo>
                    <a:pt x="407" y="524"/>
                    <a:pt x="524" y="407"/>
                    <a:pt x="524" y="262"/>
                  </a:cubicBezTo>
                  <a:lnTo>
                    <a:pt x="520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49" name="Oval 158"/>
            <p:cNvSpPr>
              <a:spLocks noChangeArrowheads="1"/>
            </p:cNvSpPr>
            <p:nvPr/>
          </p:nvSpPr>
          <p:spPr bwMode="auto">
            <a:xfrm rot="16200000" flipH="1">
              <a:off x="6871560" y="1793437"/>
              <a:ext cx="600075" cy="600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Freeform 159"/>
            <p:cNvSpPr/>
            <p:nvPr/>
          </p:nvSpPr>
          <p:spPr bwMode="auto">
            <a:xfrm rot="16200000" flipH="1">
              <a:off x="6831873" y="1753750"/>
              <a:ext cx="681038" cy="681038"/>
            </a:xfrm>
            <a:custGeom>
              <a:avLst/>
              <a:gdLst>
                <a:gd name="T0" fmla="*/ 520 w 524"/>
                <a:gd name="T1" fmla="*/ 262 h 524"/>
                <a:gd name="T2" fmla="*/ 516 w 524"/>
                <a:gd name="T3" fmla="*/ 262 h 524"/>
                <a:gd name="T4" fmla="*/ 441 w 524"/>
                <a:gd name="T5" fmla="*/ 442 h 524"/>
                <a:gd name="T6" fmla="*/ 262 w 524"/>
                <a:gd name="T7" fmla="*/ 516 h 524"/>
                <a:gd name="T8" fmla="*/ 82 w 524"/>
                <a:gd name="T9" fmla="*/ 442 h 524"/>
                <a:gd name="T10" fmla="*/ 8 w 524"/>
                <a:gd name="T11" fmla="*/ 262 h 524"/>
                <a:gd name="T12" fmla="*/ 82 w 524"/>
                <a:gd name="T13" fmla="*/ 82 h 524"/>
                <a:gd name="T14" fmla="*/ 262 w 524"/>
                <a:gd name="T15" fmla="*/ 8 h 524"/>
                <a:gd name="T16" fmla="*/ 441 w 524"/>
                <a:gd name="T17" fmla="*/ 82 h 524"/>
                <a:gd name="T18" fmla="*/ 516 w 524"/>
                <a:gd name="T19" fmla="*/ 262 h 524"/>
                <a:gd name="T20" fmla="*/ 520 w 524"/>
                <a:gd name="T21" fmla="*/ 262 h 524"/>
                <a:gd name="T22" fmla="*/ 524 w 524"/>
                <a:gd name="T23" fmla="*/ 262 h 524"/>
                <a:gd name="T24" fmla="*/ 262 w 524"/>
                <a:gd name="T25" fmla="*/ 0 h 524"/>
                <a:gd name="T26" fmla="*/ 0 w 524"/>
                <a:gd name="T27" fmla="*/ 262 h 524"/>
                <a:gd name="T28" fmla="*/ 262 w 524"/>
                <a:gd name="T29" fmla="*/ 524 h 524"/>
                <a:gd name="T30" fmla="*/ 524 w 524"/>
                <a:gd name="T31" fmla="*/ 262 h 524"/>
                <a:gd name="T32" fmla="*/ 520 w 524"/>
                <a:gd name="T33" fmla="*/ 262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4" h="524">
                  <a:moveTo>
                    <a:pt x="520" y="262"/>
                  </a:moveTo>
                  <a:cubicBezTo>
                    <a:pt x="516" y="262"/>
                    <a:pt x="516" y="262"/>
                    <a:pt x="516" y="262"/>
                  </a:cubicBezTo>
                  <a:cubicBezTo>
                    <a:pt x="516" y="332"/>
                    <a:pt x="487" y="396"/>
                    <a:pt x="441" y="442"/>
                  </a:cubicBezTo>
                  <a:cubicBezTo>
                    <a:pt x="395" y="488"/>
                    <a:pt x="332" y="516"/>
                    <a:pt x="262" y="516"/>
                  </a:cubicBezTo>
                  <a:cubicBezTo>
                    <a:pt x="192" y="516"/>
                    <a:pt x="128" y="488"/>
                    <a:pt x="82" y="442"/>
                  </a:cubicBezTo>
                  <a:cubicBezTo>
                    <a:pt x="36" y="396"/>
                    <a:pt x="8" y="332"/>
                    <a:pt x="8" y="262"/>
                  </a:cubicBezTo>
                  <a:cubicBezTo>
                    <a:pt x="8" y="192"/>
                    <a:pt x="36" y="128"/>
                    <a:pt x="82" y="82"/>
                  </a:cubicBezTo>
                  <a:cubicBezTo>
                    <a:pt x="128" y="36"/>
                    <a:pt x="192" y="8"/>
                    <a:pt x="262" y="8"/>
                  </a:cubicBezTo>
                  <a:cubicBezTo>
                    <a:pt x="332" y="8"/>
                    <a:pt x="395" y="36"/>
                    <a:pt x="441" y="82"/>
                  </a:cubicBezTo>
                  <a:cubicBezTo>
                    <a:pt x="487" y="128"/>
                    <a:pt x="516" y="192"/>
                    <a:pt x="516" y="262"/>
                  </a:cubicBezTo>
                  <a:cubicBezTo>
                    <a:pt x="520" y="262"/>
                    <a:pt x="520" y="262"/>
                    <a:pt x="520" y="262"/>
                  </a:cubicBezTo>
                  <a:cubicBezTo>
                    <a:pt x="524" y="262"/>
                    <a:pt x="524" y="262"/>
                    <a:pt x="524" y="262"/>
                  </a:cubicBezTo>
                  <a:cubicBezTo>
                    <a:pt x="524" y="117"/>
                    <a:pt x="407" y="0"/>
                    <a:pt x="262" y="0"/>
                  </a:cubicBezTo>
                  <a:cubicBezTo>
                    <a:pt x="117" y="0"/>
                    <a:pt x="0" y="117"/>
                    <a:pt x="0" y="262"/>
                  </a:cubicBezTo>
                  <a:cubicBezTo>
                    <a:pt x="0" y="407"/>
                    <a:pt x="117" y="524"/>
                    <a:pt x="262" y="524"/>
                  </a:cubicBezTo>
                  <a:cubicBezTo>
                    <a:pt x="407" y="524"/>
                    <a:pt x="524" y="407"/>
                    <a:pt x="524" y="262"/>
                  </a:cubicBezTo>
                  <a:lnTo>
                    <a:pt x="520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Oval 160"/>
            <p:cNvSpPr>
              <a:spLocks noChangeArrowheads="1"/>
            </p:cNvSpPr>
            <p:nvPr/>
          </p:nvSpPr>
          <p:spPr bwMode="auto">
            <a:xfrm rot="16200000" flipH="1">
              <a:off x="7643085" y="1793437"/>
              <a:ext cx="600075" cy="6000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2" name="Freeform 161"/>
            <p:cNvSpPr/>
            <p:nvPr/>
          </p:nvSpPr>
          <p:spPr bwMode="auto">
            <a:xfrm rot="16200000" flipH="1">
              <a:off x="7603398" y="1753750"/>
              <a:ext cx="681038" cy="681038"/>
            </a:xfrm>
            <a:custGeom>
              <a:avLst/>
              <a:gdLst>
                <a:gd name="T0" fmla="*/ 520 w 524"/>
                <a:gd name="T1" fmla="*/ 262 h 524"/>
                <a:gd name="T2" fmla="*/ 516 w 524"/>
                <a:gd name="T3" fmla="*/ 262 h 524"/>
                <a:gd name="T4" fmla="*/ 441 w 524"/>
                <a:gd name="T5" fmla="*/ 442 h 524"/>
                <a:gd name="T6" fmla="*/ 262 w 524"/>
                <a:gd name="T7" fmla="*/ 516 h 524"/>
                <a:gd name="T8" fmla="*/ 82 w 524"/>
                <a:gd name="T9" fmla="*/ 442 h 524"/>
                <a:gd name="T10" fmla="*/ 8 w 524"/>
                <a:gd name="T11" fmla="*/ 262 h 524"/>
                <a:gd name="T12" fmla="*/ 82 w 524"/>
                <a:gd name="T13" fmla="*/ 82 h 524"/>
                <a:gd name="T14" fmla="*/ 262 w 524"/>
                <a:gd name="T15" fmla="*/ 8 h 524"/>
                <a:gd name="T16" fmla="*/ 441 w 524"/>
                <a:gd name="T17" fmla="*/ 82 h 524"/>
                <a:gd name="T18" fmla="*/ 516 w 524"/>
                <a:gd name="T19" fmla="*/ 262 h 524"/>
                <a:gd name="T20" fmla="*/ 520 w 524"/>
                <a:gd name="T21" fmla="*/ 262 h 524"/>
                <a:gd name="T22" fmla="*/ 524 w 524"/>
                <a:gd name="T23" fmla="*/ 262 h 524"/>
                <a:gd name="T24" fmla="*/ 262 w 524"/>
                <a:gd name="T25" fmla="*/ 0 h 524"/>
                <a:gd name="T26" fmla="*/ 0 w 524"/>
                <a:gd name="T27" fmla="*/ 262 h 524"/>
                <a:gd name="T28" fmla="*/ 262 w 524"/>
                <a:gd name="T29" fmla="*/ 524 h 524"/>
                <a:gd name="T30" fmla="*/ 524 w 524"/>
                <a:gd name="T31" fmla="*/ 262 h 524"/>
                <a:gd name="T32" fmla="*/ 520 w 524"/>
                <a:gd name="T33" fmla="*/ 262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24" h="524">
                  <a:moveTo>
                    <a:pt x="520" y="262"/>
                  </a:moveTo>
                  <a:cubicBezTo>
                    <a:pt x="516" y="262"/>
                    <a:pt x="516" y="262"/>
                    <a:pt x="516" y="262"/>
                  </a:cubicBezTo>
                  <a:cubicBezTo>
                    <a:pt x="516" y="332"/>
                    <a:pt x="487" y="396"/>
                    <a:pt x="441" y="442"/>
                  </a:cubicBezTo>
                  <a:cubicBezTo>
                    <a:pt x="395" y="488"/>
                    <a:pt x="332" y="516"/>
                    <a:pt x="262" y="516"/>
                  </a:cubicBezTo>
                  <a:cubicBezTo>
                    <a:pt x="192" y="516"/>
                    <a:pt x="128" y="488"/>
                    <a:pt x="82" y="442"/>
                  </a:cubicBezTo>
                  <a:cubicBezTo>
                    <a:pt x="36" y="396"/>
                    <a:pt x="8" y="332"/>
                    <a:pt x="8" y="262"/>
                  </a:cubicBezTo>
                  <a:cubicBezTo>
                    <a:pt x="8" y="192"/>
                    <a:pt x="36" y="128"/>
                    <a:pt x="82" y="82"/>
                  </a:cubicBezTo>
                  <a:cubicBezTo>
                    <a:pt x="128" y="36"/>
                    <a:pt x="192" y="8"/>
                    <a:pt x="262" y="8"/>
                  </a:cubicBezTo>
                  <a:cubicBezTo>
                    <a:pt x="332" y="8"/>
                    <a:pt x="395" y="36"/>
                    <a:pt x="441" y="82"/>
                  </a:cubicBezTo>
                  <a:cubicBezTo>
                    <a:pt x="487" y="128"/>
                    <a:pt x="516" y="192"/>
                    <a:pt x="516" y="262"/>
                  </a:cubicBezTo>
                  <a:cubicBezTo>
                    <a:pt x="520" y="262"/>
                    <a:pt x="520" y="262"/>
                    <a:pt x="520" y="262"/>
                  </a:cubicBezTo>
                  <a:cubicBezTo>
                    <a:pt x="524" y="262"/>
                    <a:pt x="524" y="262"/>
                    <a:pt x="524" y="262"/>
                  </a:cubicBezTo>
                  <a:cubicBezTo>
                    <a:pt x="524" y="117"/>
                    <a:pt x="407" y="0"/>
                    <a:pt x="262" y="0"/>
                  </a:cubicBezTo>
                  <a:cubicBezTo>
                    <a:pt x="117" y="0"/>
                    <a:pt x="0" y="117"/>
                    <a:pt x="0" y="262"/>
                  </a:cubicBezTo>
                  <a:cubicBezTo>
                    <a:pt x="0" y="407"/>
                    <a:pt x="117" y="524"/>
                    <a:pt x="262" y="524"/>
                  </a:cubicBezTo>
                  <a:cubicBezTo>
                    <a:pt x="407" y="524"/>
                    <a:pt x="524" y="407"/>
                    <a:pt x="524" y="262"/>
                  </a:cubicBezTo>
                  <a:lnTo>
                    <a:pt x="520" y="2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5857281" y="2277005"/>
            <a:ext cx="25346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b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</a:rPr>
              <a:t>Unit 5</a:t>
            </a:r>
            <a:endParaRPr lang="zh-CN" altLang="en-US" sz="4800" b="1" spc="600" dirty="0">
              <a:solidFill>
                <a:schemeClr val="tx1">
                  <a:lumMod val="85000"/>
                  <a:lumOff val="15000"/>
                </a:schemeClr>
              </a:solidFill>
              <a:latin typeface="Matura MT Script Capitals" panose="03020802060602070202" pitchFamily="66" charset="0"/>
              <a:ea typeface="方正字迹-子实行楷简体" panose="02000000000000000000" pitchFamily="2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B94DED51-4DEF-4AFF-8B5A-2E80765438AE}"/>
              </a:ext>
            </a:extLst>
          </p:cNvPr>
          <p:cNvGrpSpPr/>
          <p:nvPr/>
        </p:nvGrpSpPr>
        <p:grpSpPr>
          <a:xfrm>
            <a:off x="4095472" y="1415536"/>
            <a:ext cx="6288940" cy="3168640"/>
            <a:chOff x="4095472" y="1415536"/>
            <a:chExt cx="6288940" cy="3168640"/>
          </a:xfrm>
        </p:grpSpPr>
        <p:sp>
          <p:nvSpPr>
            <p:cNvPr id="26" name="Freeform 13"/>
            <p:cNvSpPr/>
            <p:nvPr/>
          </p:nvSpPr>
          <p:spPr bwMode="auto">
            <a:xfrm rot="16200000" flipH="1">
              <a:off x="9323851" y="1494069"/>
              <a:ext cx="663575" cy="690563"/>
            </a:xfrm>
            <a:custGeom>
              <a:avLst/>
              <a:gdLst>
                <a:gd name="T0" fmla="*/ 0 w 418"/>
                <a:gd name="T1" fmla="*/ 435 h 435"/>
                <a:gd name="T2" fmla="*/ 418 w 418"/>
                <a:gd name="T3" fmla="*/ 0 h 435"/>
                <a:gd name="T4" fmla="*/ 0 w 418"/>
                <a:gd name="T5" fmla="*/ 435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8" h="435">
                  <a:moveTo>
                    <a:pt x="0" y="435"/>
                  </a:moveTo>
                  <a:lnTo>
                    <a:pt x="418" y="0"/>
                  </a:lnTo>
                  <a:lnTo>
                    <a:pt x="0" y="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Line 14"/>
            <p:cNvSpPr>
              <a:spLocks noChangeShapeType="1"/>
            </p:cNvSpPr>
            <p:nvPr/>
          </p:nvSpPr>
          <p:spPr bwMode="auto">
            <a:xfrm rot="16200000" flipH="1" flipV="1">
              <a:off x="9323851" y="1494069"/>
              <a:ext cx="663575" cy="690563"/>
            </a:xfrm>
            <a:prstGeom prst="line">
              <a:avLst/>
            </a:prstGeom>
            <a:noFill/>
            <a:ln w="9525">
              <a:solidFill>
                <a:srgbClr val="A3C8B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Freeform 15"/>
            <p:cNvSpPr/>
            <p:nvPr/>
          </p:nvSpPr>
          <p:spPr bwMode="auto">
            <a:xfrm rot="16200000" flipH="1">
              <a:off x="9362425" y="1401248"/>
              <a:ext cx="674688" cy="703263"/>
            </a:xfrm>
            <a:custGeom>
              <a:avLst/>
              <a:gdLst>
                <a:gd name="T0" fmla="*/ 7 w 425"/>
                <a:gd name="T1" fmla="*/ 443 h 443"/>
                <a:gd name="T2" fmla="*/ 425 w 425"/>
                <a:gd name="T3" fmla="*/ 7 h 443"/>
                <a:gd name="T4" fmla="*/ 419 w 425"/>
                <a:gd name="T5" fmla="*/ 0 h 443"/>
                <a:gd name="T6" fmla="*/ 0 w 425"/>
                <a:gd name="T7" fmla="*/ 435 h 443"/>
                <a:gd name="T8" fmla="*/ 7 w 425"/>
                <a:gd name="T9" fmla="*/ 443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5" h="443">
                  <a:moveTo>
                    <a:pt x="7" y="443"/>
                  </a:moveTo>
                  <a:lnTo>
                    <a:pt x="425" y="7"/>
                  </a:lnTo>
                  <a:lnTo>
                    <a:pt x="419" y="0"/>
                  </a:lnTo>
                  <a:lnTo>
                    <a:pt x="0" y="435"/>
                  </a:lnTo>
                  <a:lnTo>
                    <a:pt x="7" y="443"/>
                  </a:lnTo>
                  <a:close/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2" name="Freeform 9"/>
            <p:cNvSpPr/>
            <p:nvPr/>
          </p:nvSpPr>
          <p:spPr bwMode="auto">
            <a:xfrm rot="16200000" flipH="1">
              <a:off x="6601012" y="4212457"/>
              <a:ext cx="349492" cy="348221"/>
            </a:xfrm>
            <a:custGeom>
              <a:avLst/>
              <a:gdLst>
                <a:gd name="T0" fmla="*/ 0 w 275"/>
                <a:gd name="T1" fmla="*/ 274 h 274"/>
                <a:gd name="T2" fmla="*/ 275 w 275"/>
                <a:gd name="T3" fmla="*/ 0 h 274"/>
                <a:gd name="T4" fmla="*/ 0 w 275"/>
                <a:gd name="T5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5" h="274">
                  <a:moveTo>
                    <a:pt x="0" y="274"/>
                  </a:moveTo>
                  <a:lnTo>
                    <a:pt x="275" y="0"/>
                  </a:lnTo>
                  <a:lnTo>
                    <a:pt x="0" y="2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3" name="Line 10"/>
            <p:cNvSpPr>
              <a:spLocks noChangeShapeType="1"/>
            </p:cNvSpPr>
            <p:nvPr/>
          </p:nvSpPr>
          <p:spPr bwMode="auto">
            <a:xfrm rot="16200000" flipH="1" flipV="1">
              <a:off x="6601012" y="4212457"/>
              <a:ext cx="349492" cy="348221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Freeform 11"/>
            <p:cNvSpPr/>
            <p:nvPr/>
          </p:nvSpPr>
          <p:spPr bwMode="auto">
            <a:xfrm rot="16200000" flipH="1">
              <a:off x="6597836" y="4227058"/>
              <a:ext cx="357118" cy="357118"/>
            </a:xfrm>
            <a:custGeom>
              <a:avLst/>
              <a:gdLst>
                <a:gd name="T0" fmla="*/ 7 w 281"/>
                <a:gd name="T1" fmla="*/ 281 h 281"/>
                <a:gd name="T2" fmla="*/ 281 w 281"/>
                <a:gd name="T3" fmla="*/ 7 h 281"/>
                <a:gd name="T4" fmla="*/ 275 w 281"/>
                <a:gd name="T5" fmla="*/ 0 h 281"/>
                <a:gd name="T6" fmla="*/ 0 w 281"/>
                <a:gd name="T7" fmla="*/ 274 h 281"/>
                <a:gd name="T8" fmla="*/ 7 w 281"/>
                <a:gd name="T9" fmla="*/ 281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281">
                  <a:moveTo>
                    <a:pt x="7" y="281"/>
                  </a:moveTo>
                  <a:lnTo>
                    <a:pt x="281" y="7"/>
                  </a:lnTo>
                  <a:lnTo>
                    <a:pt x="275" y="0"/>
                  </a:lnTo>
                  <a:lnTo>
                    <a:pt x="0" y="274"/>
                  </a:lnTo>
                  <a:lnTo>
                    <a:pt x="7" y="28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Freeform 12"/>
            <p:cNvSpPr/>
            <p:nvPr/>
          </p:nvSpPr>
          <p:spPr bwMode="auto">
            <a:xfrm rot="16200000" flipH="1">
              <a:off x="6597836" y="4208008"/>
              <a:ext cx="357118" cy="357118"/>
            </a:xfrm>
            <a:custGeom>
              <a:avLst/>
              <a:gdLst>
                <a:gd name="T0" fmla="*/ 7 w 281"/>
                <a:gd name="T1" fmla="*/ 281 h 281"/>
                <a:gd name="T2" fmla="*/ 281 w 281"/>
                <a:gd name="T3" fmla="*/ 7 h 281"/>
                <a:gd name="T4" fmla="*/ 275 w 281"/>
                <a:gd name="T5" fmla="*/ 0 h 281"/>
                <a:gd name="T6" fmla="*/ 0 w 281"/>
                <a:gd name="T7" fmla="*/ 274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281">
                  <a:moveTo>
                    <a:pt x="7" y="281"/>
                  </a:moveTo>
                  <a:lnTo>
                    <a:pt x="281" y="7"/>
                  </a:lnTo>
                  <a:lnTo>
                    <a:pt x="275" y="0"/>
                  </a:lnTo>
                  <a:lnTo>
                    <a:pt x="0" y="274"/>
                  </a:lnTo>
                </a:path>
              </a:pathLst>
            </a:custGeom>
            <a:solidFill>
              <a:srgbClr val="A3C8BD"/>
            </a:solidFill>
            <a:ln>
              <a:solidFill>
                <a:srgbClr val="A3C8BD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6" name="Freeform 17"/>
            <p:cNvSpPr/>
            <p:nvPr/>
          </p:nvSpPr>
          <p:spPr bwMode="auto">
            <a:xfrm rot="16200000" flipH="1">
              <a:off x="6949869" y="1765376"/>
              <a:ext cx="349492" cy="349492"/>
            </a:xfrm>
            <a:custGeom>
              <a:avLst/>
              <a:gdLst>
                <a:gd name="T0" fmla="*/ 0 w 275"/>
                <a:gd name="T1" fmla="*/ 275 h 275"/>
                <a:gd name="T2" fmla="*/ 275 w 275"/>
                <a:gd name="T3" fmla="*/ 0 h 275"/>
                <a:gd name="T4" fmla="*/ 0 w 275"/>
                <a:gd name="T5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5" h="275">
                  <a:moveTo>
                    <a:pt x="0" y="275"/>
                  </a:moveTo>
                  <a:lnTo>
                    <a:pt x="275" y="0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Line 18"/>
            <p:cNvSpPr>
              <a:spLocks noChangeShapeType="1"/>
            </p:cNvSpPr>
            <p:nvPr/>
          </p:nvSpPr>
          <p:spPr bwMode="auto">
            <a:xfrm rot="16200000" flipH="1" flipV="1">
              <a:off x="6949869" y="1765376"/>
              <a:ext cx="349492" cy="349492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19"/>
            <p:cNvSpPr/>
            <p:nvPr/>
          </p:nvSpPr>
          <p:spPr bwMode="auto">
            <a:xfrm rot="16200000" flipH="1">
              <a:off x="6946693" y="1760929"/>
              <a:ext cx="357118" cy="358388"/>
            </a:xfrm>
            <a:custGeom>
              <a:avLst/>
              <a:gdLst>
                <a:gd name="T0" fmla="*/ 7 w 281"/>
                <a:gd name="T1" fmla="*/ 282 h 282"/>
                <a:gd name="T2" fmla="*/ 281 w 281"/>
                <a:gd name="T3" fmla="*/ 7 h 282"/>
                <a:gd name="T4" fmla="*/ 274 w 281"/>
                <a:gd name="T5" fmla="*/ 0 h 282"/>
                <a:gd name="T6" fmla="*/ 0 w 281"/>
                <a:gd name="T7" fmla="*/ 275 h 282"/>
                <a:gd name="T8" fmla="*/ 7 w 281"/>
                <a:gd name="T9" fmla="*/ 28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" h="282">
                  <a:moveTo>
                    <a:pt x="7" y="282"/>
                  </a:moveTo>
                  <a:lnTo>
                    <a:pt x="281" y="7"/>
                  </a:lnTo>
                  <a:lnTo>
                    <a:pt x="274" y="0"/>
                  </a:lnTo>
                  <a:lnTo>
                    <a:pt x="0" y="275"/>
                  </a:lnTo>
                  <a:lnTo>
                    <a:pt x="7" y="2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Freeform 20"/>
            <p:cNvSpPr/>
            <p:nvPr/>
          </p:nvSpPr>
          <p:spPr bwMode="auto">
            <a:xfrm rot="16200000" flipH="1">
              <a:off x="6946693" y="1760929"/>
              <a:ext cx="357118" cy="358388"/>
            </a:xfrm>
            <a:custGeom>
              <a:avLst/>
              <a:gdLst>
                <a:gd name="T0" fmla="*/ 7 w 281"/>
                <a:gd name="T1" fmla="*/ 282 h 282"/>
                <a:gd name="T2" fmla="*/ 281 w 281"/>
                <a:gd name="T3" fmla="*/ 7 h 282"/>
                <a:gd name="T4" fmla="*/ 274 w 281"/>
                <a:gd name="T5" fmla="*/ 0 h 282"/>
                <a:gd name="T6" fmla="*/ 0 w 281"/>
                <a:gd name="T7" fmla="*/ 275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" h="282">
                  <a:moveTo>
                    <a:pt x="7" y="282"/>
                  </a:moveTo>
                  <a:lnTo>
                    <a:pt x="281" y="7"/>
                  </a:lnTo>
                  <a:lnTo>
                    <a:pt x="274" y="0"/>
                  </a:lnTo>
                  <a:lnTo>
                    <a:pt x="0" y="275"/>
                  </a:lnTo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任意多边形: 形状 53"/>
            <p:cNvSpPr/>
            <p:nvPr/>
          </p:nvSpPr>
          <p:spPr bwMode="auto">
            <a:xfrm rot="16200000" flipH="1">
              <a:off x="6174944" y="13792"/>
              <a:ext cx="2129995" cy="6288940"/>
            </a:xfrm>
            <a:custGeom>
              <a:avLst/>
              <a:gdLst>
                <a:gd name="connsiteX0" fmla="*/ 0 w 2660650"/>
                <a:gd name="connsiteY0" fmla="*/ 3125787 h 8215730"/>
                <a:gd name="connsiteX1" fmla="*/ 0 w 2660650"/>
                <a:gd name="connsiteY1" fmla="*/ 8215730 h 8215730"/>
                <a:gd name="connsiteX2" fmla="*/ 2660650 w 2660650"/>
                <a:gd name="connsiteY2" fmla="*/ 8215730 h 8215730"/>
                <a:gd name="connsiteX3" fmla="*/ 2660650 w 2660650"/>
                <a:gd name="connsiteY3" fmla="*/ 8198895 h 8215730"/>
                <a:gd name="connsiteX4" fmla="*/ 2660650 w 2660650"/>
                <a:gd name="connsiteY4" fmla="*/ 0 h 8215730"/>
                <a:gd name="connsiteX5" fmla="*/ 2397919 w 2660650"/>
                <a:gd name="connsiteY5" fmla="*/ 0 h 8215730"/>
                <a:gd name="connsiteX6" fmla="*/ 2397919 w 2660650"/>
                <a:gd name="connsiteY6" fmla="*/ 35775 h 8215730"/>
                <a:gd name="connsiteX7" fmla="*/ 2635250 w 2660650"/>
                <a:gd name="connsiteY7" fmla="*/ 35775 h 8215730"/>
                <a:gd name="connsiteX8" fmla="*/ 2635250 w 2660650"/>
                <a:gd name="connsiteY8" fmla="*/ 8182059 h 8215730"/>
                <a:gd name="connsiteX9" fmla="*/ 2647950 w 2660650"/>
                <a:gd name="connsiteY9" fmla="*/ 8182059 h 8215730"/>
                <a:gd name="connsiteX10" fmla="*/ 2647950 w 2660650"/>
                <a:gd name="connsiteY10" fmla="*/ 8198895 h 8215730"/>
                <a:gd name="connsiteX11" fmla="*/ 2635250 w 2660650"/>
                <a:gd name="connsiteY11" fmla="*/ 8198895 h 8215730"/>
                <a:gd name="connsiteX12" fmla="*/ 2635250 w 2660650"/>
                <a:gd name="connsiteY12" fmla="*/ 8182059 h 8215730"/>
                <a:gd name="connsiteX13" fmla="*/ 26988 w 2660650"/>
                <a:gd name="connsiteY13" fmla="*/ 8182059 h 8215730"/>
                <a:gd name="connsiteX14" fmla="*/ 26987 w 2660650"/>
                <a:gd name="connsiteY14" fmla="*/ 3125787 h 8215730"/>
                <a:gd name="connsiteX15" fmla="*/ 0 w 2660650"/>
                <a:gd name="connsiteY15" fmla="*/ 0 h 8215730"/>
                <a:gd name="connsiteX16" fmla="*/ 0 w 2660650"/>
                <a:gd name="connsiteY16" fmla="*/ 621506 h 8215730"/>
                <a:gd name="connsiteX17" fmla="*/ 26987 w 2660650"/>
                <a:gd name="connsiteY17" fmla="*/ 621506 h 8215730"/>
                <a:gd name="connsiteX18" fmla="*/ 26987 w 2660650"/>
                <a:gd name="connsiteY18" fmla="*/ 35776 h 8215730"/>
                <a:gd name="connsiteX19" fmla="*/ 1243014 w 2660650"/>
                <a:gd name="connsiteY19" fmla="*/ 35775 h 8215730"/>
                <a:gd name="connsiteX20" fmla="*/ 1243014 w 2660650"/>
                <a:gd name="connsiteY20" fmla="*/ 0 h 8215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660650" h="8215730">
                  <a:moveTo>
                    <a:pt x="0" y="3125787"/>
                  </a:moveTo>
                  <a:lnTo>
                    <a:pt x="0" y="8215730"/>
                  </a:lnTo>
                  <a:lnTo>
                    <a:pt x="2660650" y="8215730"/>
                  </a:lnTo>
                  <a:lnTo>
                    <a:pt x="2660650" y="8198895"/>
                  </a:lnTo>
                  <a:lnTo>
                    <a:pt x="2660650" y="0"/>
                  </a:lnTo>
                  <a:lnTo>
                    <a:pt x="2397919" y="0"/>
                  </a:lnTo>
                  <a:lnTo>
                    <a:pt x="2397919" y="35775"/>
                  </a:lnTo>
                  <a:lnTo>
                    <a:pt x="2635250" y="35775"/>
                  </a:lnTo>
                  <a:lnTo>
                    <a:pt x="2635250" y="8182059"/>
                  </a:lnTo>
                  <a:lnTo>
                    <a:pt x="2647950" y="8182059"/>
                  </a:lnTo>
                  <a:lnTo>
                    <a:pt x="2647950" y="8198895"/>
                  </a:lnTo>
                  <a:lnTo>
                    <a:pt x="2635250" y="8198895"/>
                  </a:lnTo>
                  <a:lnTo>
                    <a:pt x="2635250" y="8182059"/>
                  </a:lnTo>
                  <a:lnTo>
                    <a:pt x="26988" y="8182059"/>
                  </a:lnTo>
                  <a:lnTo>
                    <a:pt x="26987" y="3125787"/>
                  </a:lnTo>
                  <a:close/>
                  <a:moveTo>
                    <a:pt x="0" y="0"/>
                  </a:moveTo>
                  <a:lnTo>
                    <a:pt x="0" y="621506"/>
                  </a:lnTo>
                  <a:lnTo>
                    <a:pt x="26987" y="621506"/>
                  </a:lnTo>
                  <a:lnTo>
                    <a:pt x="26987" y="35776"/>
                  </a:lnTo>
                  <a:lnTo>
                    <a:pt x="1243014" y="35775"/>
                  </a:lnTo>
                  <a:lnTo>
                    <a:pt x="1243014" y="0"/>
                  </a:lnTo>
                  <a:close/>
                </a:path>
              </a:pathLst>
            </a:custGeom>
            <a:solidFill>
              <a:srgbClr val="A3C8B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56" name="文本框 55">
            <a:extLst>
              <a:ext uri="{FF2B5EF4-FFF2-40B4-BE49-F238E27FC236}">
                <a16:creationId xmlns:a16="http://schemas.microsoft.com/office/drawing/2014/main" id="{B8131F8D-27C4-BD43-A61D-DCF904A6834F}"/>
              </a:ext>
            </a:extLst>
          </p:cNvPr>
          <p:cNvSpPr txBox="1"/>
          <p:nvPr/>
        </p:nvSpPr>
        <p:spPr>
          <a:xfrm>
            <a:off x="4362925" y="3010406"/>
            <a:ext cx="574644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b="1" i="1" spc="600" dirty="0">
                <a:solidFill>
                  <a:srgbClr val="7030A0"/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Save</a:t>
            </a:r>
            <a:r>
              <a:rPr lang="en-US" altLang="zh-CN" sz="4000" b="1" i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i="1" spc="600" dirty="0">
                <a:solidFill>
                  <a:schemeClr val="accent2">
                    <a:lumMod val="7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the</a:t>
            </a:r>
            <a:r>
              <a:rPr lang="en-US" altLang="zh-CN" sz="4000" b="1" i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zh-CN" sz="4000" b="1" i="1" spc="600" dirty="0">
                <a:solidFill>
                  <a:srgbClr val="0070C0"/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endangered</a:t>
            </a:r>
            <a:r>
              <a:rPr lang="en-US" altLang="zh-CN" sz="4000" b="1" i="1" spc="600" dirty="0">
                <a:solidFill>
                  <a:schemeClr val="tx1">
                    <a:lumMod val="85000"/>
                    <a:lumOff val="15000"/>
                  </a:schemeClr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i="1" spc="600" dirty="0">
                <a:solidFill>
                  <a:srgbClr val="00B050"/>
                </a:solidFill>
                <a:latin typeface="Matura MT Script Capitals" panose="03020802060602070202" pitchFamily="66" charset="0"/>
                <a:ea typeface="方正字迹-子实行楷简体" panose="02000000000000000000" pitchFamily="2" charset="-122"/>
                <a:cs typeface="Times New Roman" panose="02020603050405020304" pitchFamily="18" charset="0"/>
              </a:rPr>
              <a:t>animals</a:t>
            </a:r>
            <a:endParaRPr lang="zh-CN" altLang="en-US" sz="4000" b="1" i="1" spc="600" dirty="0">
              <a:solidFill>
                <a:srgbClr val="00B050"/>
              </a:solidFill>
              <a:latin typeface="Matura MT Script Capitals" panose="03020802060602070202" pitchFamily="66" charset="0"/>
              <a:ea typeface="方正字迹-子实行楷简体" panose="020000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57" name="图片 56">
            <a:extLst>
              <a:ext uri="{FF2B5EF4-FFF2-40B4-BE49-F238E27FC236}">
                <a16:creationId xmlns:a16="http://schemas.microsoft.com/office/drawing/2014/main" id="{8D6491EC-7AC4-834C-BBC1-2D0BF938C7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36428" y="3932709"/>
            <a:ext cx="1865328" cy="2477399"/>
          </a:xfrm>
          <a:prstGeom prst="rect">
            <a:avLst/>
          </a:prstGeom>
        </p:spPr>
      </p:pic>
      <p:pic>
        <p:nvPicPr>
          <p:cNvPr id="60" name="图片 59">
            <a:extLst>
              <a:ext uri="{FF2B5EF4-FFF2-40B4-BE49-F238E27FC236}">
                <a16:creationId xmlns:a16="http://schemas.microsoft.com/office/drawing/2014/main" id="{D8E3A97B-222B-D148-AE16-2806104631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9697">
            <a:off x="3259521" y="661647"/>
            <a:ext cx="2019653" cy="1872834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C89DC139-2219-1544-9F7A-09E262DC7864}"/>
              </a:ext>
            </a:extLst>
          </p:cNvPr>
          <p:cNvSpPr/>
          <p:nvPr/>
        </p:nvSpPr>
        <p:spPr>
          <a:xfrm>
            <a:off x="7242006" y="1297476"/>
            <a:ext cx="247215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800" b="1" i="1" spc="600" dirty="0">
                <a:solidFill>
                  <a:srgbClr val="FF0000"/>
                </a:solidFill>
                <a:latin typeface="JasmineUPC" panose="02020603050405020304" pitchFamily="18" charset="-34"/>
                <a:ea typeface="方正字迹-子实行楷简体" panose="02000000000000000000" pitchFamily="2" charset="-122"/>
                <a:cs typeface="JasmineUPC" panose="02020603050405020304" pitchFamily="18" charset="-34"/>
              </a:rPr>
              <a:t>Grammar</a:t>
            </a:r>
            <a:endParaRPr lang="zh-CN" altLang="en-US" sz="4800" dirty="0">
              <a:solidFill>
                <a:srgbClr val="FF0000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doors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20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5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35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9" grpId="0" animBg="1"/>
      <p:bldP spid="30" grpId="0" animBg="1"/>
      <p:bldP spid="31" grpId="0" animBg="1"/>
      <p:bldP spid="40" grpId="0" animBg="1"/>
      <p:bldP spid="41" grpId="0" animBg="1"/>
      <p:bldP spid="53" grpId="0"/>
      <p:bldP spid="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32" name="文本框 31">
            <a:extLst>
              <a:ext uri="{FF2B5EF4-FFF2-40B4-BE49-F238E27FC236}">
                <a16:creationId xmlns:a16="http://schemas.microsoft.com/office/drawing/2014/main" id="{21329E6D-99F0-244B-AC6C-019B6F8FB9E4}"/>
              </a:ext>
            </a:extLst>
          </p:cNvPr>
          <p:cNvSpPr txBox="1"/>
          <p:nvPr/>
        </p:nvSpPr>
        <p:spPr>
          <a:xfrm>
            <a:off x="786765" y="487680"/>
            <a:ext cx="3783330" cy="7620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sz="4400" b="1" i="1" dirty="0"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Arial"/>
                <a:ea typeface="黑体"/>
                <a:sym typeface="+mn-ea"/>
              </a:rPr>
              <a:t>Guess Game!</a:t>
            </a:r>
            <a:endParaRPr lang="en-US" sz="4400" dirty="0">
              <a:solidFill>
                <a:srgbClr val="5F5F5F"/>
              </a:solidFill>
              <a:latin typeface="Arial"/>
              <a:ea typeface="黑体"/>
            </a:endParaRPr>
          </a:p>
        </p:txBody>
      </p:sp>
      <p:sp>
        <p:nvSpPr>
          <p:cNvPr id="33" name="云形标注 32">
            <a:extLst>
              <a:ext uri="{FF2B5EF4-FFF2-40B4-BE49-F238E27FC236}">
                <a16:creationId xmlns:a16="http://schemas.microsoft.com/office/drawing/2014/main" id="{786FB68D-DCB1-054B-BB0C-6A823FD0F22F}"/>
              </a:ext>
            </a:extLst>
          </p:cNvPr>
          <p:cNvSpPr/>
          <p:nvPr/>
        </p:nvSpPr>
        <p:spPr>
          <a:xfrm>
            <a:off x="6918960" y="106680"/>
            <a:ext cx="4541520" cy="2195195"/>
          </a:xfrm>
          <a:prstGeom prst="cloudCallout">
            <a:avLst/>
          </a:prstGeom>
          <a:solidFill>
            <a:sysClr val="window" lastClr="FFFFFF"/>
          </a:solidFill>
          <a:ln w="12700" cap="flat" cmpd="sng" algn="ctr">
            <a:solidFill>
              <a:srgbClr val="00B0F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Arial"/>
                <a:ea typeface="黑体"/>
                <a:cs typeface="+mn-cs"/>
              </a:rPr>
              <a:t>What animals are they?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24D80464-1F97-DE4B-8322-C079F74FA75D}"/>
              </a:ext>
            </a:extLst>
          </p:cNvPr>
          <p:cNvSpPr txBox="1"/>
          <p:nvPr/>
        </p:nvSpPr>
        <p:spPr>
          <a:xfrm>
            <a:off x="587375" y="1831975"/>
            <a:ext cx="4265295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1. They are big and white.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5292D9B0-906C-374C-B07E-DE084E5C0981}"/>
              </a:ext>
            </a:extLst>
          </p:cNvPr>
          <p:cNvSpPr txBox="1"/>
          <p:nvPr/>
        </p:nvSpPr>
        <p:spPr>
          <a:xfrm>
            <a:off x="587375" y="2758440"/>
            <a:ext cx="7059295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2.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It is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important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for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people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protect them. </a:t>
            </a:r>
          </a:p>
        </p:txBody>
      </p:sp>
      <p:sp>
        <p:nvSpPr>
          <p:cNvPr id="36" name="文本框 35">
            <a:extLst>
              <a:ext uri="{FF2B5EF4-FFF2-40B4-BE49-F238E27FC236}">
                <a16:creationId xmlns:a16="http://schemas.microsoft.com/office/drawing/2014/main" id="{BA3DEB0C-FBEB-F341-A3A9-B00AFA083D57}"/>
              </a:ext>
            </a:extLst>
          </p:cNvPr>
          <p:cNvSpPr txBox="1"/>
          <p:nvPr/>
        </p:nvSpPr>
        <p:spPr>
          <a:xfrm>
            <a:off x="587375" y="3876040"/>
            <a:ext cx="7468235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3.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It is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not difficult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for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them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swim in the sea. 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682FE1B7-6312-7549-ADA5-79B80EACAE90}"/>
              </a:ext>
            </a:extLst>
          </p:cNvPr>
          <p:cNvSpPr txBox="1"/>
          <p:nvPr/>
        </p:nvSpPr>
        <p:spPr>
          <a:xfrm>
            <a:off x="511810" y="4978400"/>
            <a:ext cx="7209790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4. They are strong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enough 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live on the ice. </a:t>
            </a:r>
          </a:p>
        </p:txBody>
      </p:sp>
      <p:pic>
        <p:nvPicPr>
          <p:cNvPr id="38" name="图片 37" descr="11">
            <a:extLst>
              <a:ext uri="{FF2B5EF4-FFF2-40B4-BE49-F238E27FC236}">
                <a16:creationId xmlns:a16="http://schemas.microsoft.com/office/drawing/2014/main" id="{3F270580-FFBE-DA49-AF8B-E2C1DE7683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38490" y="4198620"/>
            <a:ext cx="4015740" cy="2713355"/>
          </a:xfrm>
          <a:prstGeom prst="rect">
            <a:avLst/>
          </a:prstGeom>
        </p:spPr>
      </p:pic>
      <p:sp>
        <p:nvSpPr>
          <p:cNvPr id="39" name="文本框 38">
            <a:extLst>
              <a:ext uri="{FF2B5EF4-FFF2-40B4-BE49-F238E27FC236}">
                <a16:creationId xmlns:a16="http://schemas.microsoft.com/office/drawing/2014/main" id="{B9627FDD-E8E6-5546-8714-168DF4AE4E44}"/>
              </a:ext>
            </a:extLst>
          </p:cNvPr>
          <p:cNvSpPr txBox="1"/>
          <p:nvPr/>
        </p:nvSpPr>
        <p:spPr>
          <a:xfrm>
            <a:off x="9464040" y="3707130"/>
            <a:ext cx="190182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Arial"/>
                <a:ea typeface="黑体"/>
              </a:rPr>
              <a:t>polar bear</a:t>
            </a:r>
          </a:p>
        </p:txBody>
      </p:sp>
    </p:spTree>
    <p:extLst>
      <p:ext uri="{BB962C8B-B14F-4D97-AF65-F5344CB8AC3E}">
        <p14:creationId xmlns:p14="http://schemas.microsoft.com/office/powerpoint/2010/main" val="3843836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id="{572B5576-41F4-8941-9B91-24C6390F6262}"/>
              </a:ext>
            </a:extLst>
          </p:cNvPr>
          <p:cNvSpPr txBox="1"/>
          <p:nvPr/>
        </p:nvSpPr>
        <p:spPr>
          <a:xfrm>
            <a:off x="556895" y="643255"/>
            <a:ext cx="4357370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1. They are big and heavy.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02F83485-F8B2-6443-937B-D5DEC45EFE99}"/>
              </a:ext>
            </a:extLst>
          </p:cNvPr>
          <p:cNvSpPr txBox="1"/>
          <p:nvPr/>
        </p:nvSpPr>
        <p:spPr>
          <a:xfrm>
            <a:off x="556895" y="1569720"/>
            <a:ext cx="8750935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2.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It is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cruel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of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hunters</a:t>
            </a:r>
            <a:r>
              <a:rPr lang="zh-CN" alt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（猎人）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kill them for money. 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96FAD2B8-643A-C845-B448-FA3365FD9052}"/>
              </a:ext>
            </a:extLst>
          </p:cNvPr>
          <p:cNvSpPr txBox="1"/>
          <p:nvPr/>
        </p:nvSpPr>
        <p:spPr>
          <a:xfrm>
            <a:off x="556895" y="2411730"/>
            <a:ext cx="9488805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3.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It is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easy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for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them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carry</a:t>
            </a:r>
            <a:r>
              <a:rPr lang="zh-CN" alt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（托载）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people on their back. 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78309628-6456-FB4F-A103-28F482D70A6E}"/>
              </a:ext>
            </a:extLst>
          </p:cNvPr>
          <p:cNvSpPr txBox="1"/>
          <p:nvPr/>
        </p:nvSpPr>
        <p:spPr>
          <a:xfrm>
            <a:off x="453390" y="3241040"/>
            <a:ext cx="9795510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4. Their noses are long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enough 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drink water from the river. </a:t>
            </a:r>
          </a:p>
        </p:txBody>
      </p:sp>
      <p:pic>
        <p:nvPicPr>
          <p:cNvPr id="35" name="图片 34" descr="C:\Users\Admin\Desktop\12.jpg12">
            <a:extLst>
              <a:ext uri="{FF2B5EF4-FFF2-40B4-BE49-F238E27FC236}">
                <a16:creationId xmlns:a16="http://schemas.microsoft.com/office/drawing/2014/main" id="{EA5DB4DC-DCD9-7A40-86E3-EE1FB28CDE4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411845" y="4079240"/>
            <a:ext cx="3760470" cy="2781300"/>
          </a:xfrm>
          <a:prstGeom prst="rect">
            <a:avLst/>
          </a:prstGeom>
        </p:spPr>
      </p:pic>
      <p:sp>
        <p:nvSpPr>
          <p:cNvPr id="36" name="文本框 35">
            <a:extLst>
              <a:ext uri="{FF2B5EF4-FFF2-40B4-BE49-F238E27FC236}">
                <a16:creationId xmlns:a16="http://schemas.microsoft.com/office/drawing/2014/main" id="{DA581436-4638-5F44-9385-B6570E3EE723}"/>
              </a:ext>
            </a:extLst>
          </p:cNvPr>
          <p:cNvSpPr txBox="1"/>
          <p:nvPr/>
        </p:nvSpPr>
        <p:spPr>
          <a:xfrm>
            <a:off x="6385560" y="4993640"/>
            <a:ext cx="164401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Arial"/>
                <a:ea typeface="黑体"/>
              </a:rPr>
              <a:t>elephant</a:t>
            </a:r>
          </a:p>
        </p:txBody>
      </p:sp>
    </p:spTree>
    <p:extLst>
      <p:ext uri="{BB962C8B-B14F-4D97-AF65-F5344CB8AC3E}">
        <p14:creationId xmlns:p14="http://schemas.microsoft.com/office/powerpoint/2010/main" val="253081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>
            <a:extLst>
              <a:ext uri="{FF2B5EF4-FFF2-40B4-BE49-F238E27FC236}">
                <a16:creationId xmlns:a16="http://schemas.microsoft.com/office/drawing/2014/main" id="{DA51A459-3B9F-7E46-844D-C933D569327E}"/>
              </a:ext>
            </a:extLst>
          </p:cNvPr>
          <p:cNvSpPr txBox="1"/>
          <p:nvPr/>
        </p:nvSpPr>
        <p:spPr>
          <a:xfrm>
            <a:off x="556895" y="727710"/>
            <a:ext cx="5133975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1. They are small and beautiful.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E091A33-0029-4D44-BF8F-04B099D534AB}"/>
              </a:ext>
            </a:extLst>
          </p:cNvPr>
          <p:cNvSpPr txBox="1"/>
          <p:nvPr/>
        </p:nvSpPr>
        <p:spPr>
          <a:xfrm>
            <a:off x="556895" y="1569720"/>
            <a:ext cx="8620125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2. </a:t>
            </a:r>
            <a:r>
              <a:rPr lang="en-US" sz="2800" dirty="0">
                <a:solidFill>
                  <a:srgbClr val="C00000"/>
                </a:solidFill>
                <a:latin typeface="Arial"/>
                <a:ea typeface="黑体"/>
              </a:rPr>
              <a:t>It is</a:t>
            </a:r>
            <a:r>
              <a:rPr lang="en-US" sz="2800" dirty="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bad </a:t>
            </a:r>
            <a:r>
              <a:rPr lang="en-US" sz="2800" dirty="0">
                <a:solidFill>
                  <a:srgbClr val="C00000"/>
                </a:solidFill>
                <a:latin typeface="Arial"/>
                <a:ea typeface="黑体"/>
              </a:rPr>
              <a:t>of</a:t>
            </a:r>
            <a:r>
              <a:rPr lang="en-US" sz="2800" dirty="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people </a:t>
            </a:r>
            <a:r>
              <a:rPr lang="en-US" sz="2800" dirty="0">
                <a:solidFill>
                  <a:srgbClr val="C00000"/>
                </a:solidFill>
                <a:latin typeface="Arial"/>
                <a:ea typeface="黑体"/>
              </a:rPr>
              <a:t>to</a:t>
            </a:r>
            <a:r>
              <a:rPr lang="en-US" sz="2800" dirty="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kill them for their fur</a:t>
            </a:r>
            <a:r>
              <a:rPr lang="zh-CN" altLang="en-US" sz="2800" dirty="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（皮毛）</a:t>
            </a:r>
            <a:r>
              <a:rPr lang="en-US" sz="2800" dirty="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. 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88A5D46-2DA3-FB4E-B66C-9FDF0DACC302}"/>
              </a:ext>
            </a:extLst>
          </p:cNvPr>
          <p:cNvSpPr txBox="1"/>
          <p:nvPr/>
        </p:nvSpPr>
        <p:spPr>
          <a:xfrm>
            <a:off x="556895" y="2411730"/>
            <a:ext cx="8772525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3.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  <a:sym typeface="+mn-ea"/>
              </a:rPr>
              <a:t>It is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  <a:sym typeface="+mn-ea"/>
              </a:rPr>
              <a:t> not difficult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  <a:sym typeface="+mn-ea"/>
              </a:rPr>
              <a:t>for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  <a:sym typeface="+mn-ea"/>
              </a:rPr>
              <a:t> them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  <a:sym typeface="+mn-ea"/>
              </a:rPr>
              <a:t>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  <a:sym typeface="+mn-ea"/>
              </a:rPr>
              <a:t> hunt</a:t>
            </a:r>
            <a:r>
              <a:rPr lang="zh-CN" alt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  <a:sym typeface="+mn-ea"/>
              </a:rPr>
              <a:t>（捕食）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  <a:sym typeface="+mn-ea"/>
              </a:rPr>
              <a:t>in the night.</a:t>
            </a:r>
            <a:endParaRPr lang="en-US" sz="2800">
              <a:solidFill>
                <a:srgbClr val="4D4D4D">
                  <a:lumMod val="50000"/>
                </a:srgbClr>
              </a:solidFill>
              <a:latin typeface="Arial"/>
              <a:ea typeface="黑体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67F6C314-C5DE-FD41-8529-44F77352A658}"/>
              </a:ext>
            </a:extLst>
          </p:cNvPr>
          <p:cNvSpPr txBox="1"/>
          <p:nvPr/>
        </p:nvSpPr>
        <p:spPr>
          <a:xfrm>
            <a:off x="556895" y="3245485"/>
            <a:ext cx="7828280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4. 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  <a:sym typeface="+mn-ea"/>
              </a:rPr>
              <a:t>They are smart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  <a:sym typeface="+mn-ea"/>
              </a:rPr>
              <a:t>enough 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  <a:sym typeface="+mn-ea"/>
              </a:rPr>
              <a:t> protect themselves.</a:t>
            </a:r>
            <a:endParaRPr lang="en-US" sz="2800">
              <a:solidFill>
                <a:srgbClr val="4D4D4D">
                  <a:lumMod val="50000"/>
                </a:srgbClr>
              </a:solidFill>
              <a:latin typeface="Arial"/>
              <a:ea typeface="黑体"/>
            </a:endParaRPr>
          </a:p>
        </p:txBody>
      </p:sp>
      <p:pic>
        <p:nvPicPr>
          <p:cNvPr id="18" name="图片 17" descr="C:\Users\Admin\Desktop\13.jpg13">
            <a:extLst>
              <a:ext uri="{FF2B5EF4-FFF2-40B4-BE49-F238E27FC236}">
                <a16:creationId xmlns:a16="http://schemas.microsoft.com/office/drawing/2014/main" id="{246022C9-71A8-0947-8589-8881EFA457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411845" y="4220210"/>
            <a:ext cx="3760470" cy="265176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48E95D78-B9B3-634E-952E-8A4DDFEC8E9F}"/>
              </a:ext>
            </a:extLst>
          </p:cNvPr>
          <p:cNvSpPr txBox="1"/>
          <p:nvPr/>
        </p:nvSpPr>
        <p:spPr>
          <a:xfrm>
            <a:off x="10134600" y="3702050"/>
            <a:ext cx="71564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Arial"/>
                <a:ea typeface="黑体"/>
              </a:rPr>
              <a:t>fox</a:t>
            </a:r>
          </a:p>
        </p:txBody>
      </p:sp>
    </p:spTree>
    <p:extLst>
      <p:ext uri="{BB962C8B-B14F-4D97-AF65-F5344CB8AC3E}">
        <p14:creationId xmlns:p14="http://schemas.microsoft.com/office/powerpoint/2010/main" val="3891355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5FCB517B-F3C3-FF40-AE90-BCAB7A26159C}"/>
              </a:ext>
            </a:extLst>
          </p:cNvPr>
          <p:cNvSpPr txBox="1"/>
          <p:nvPr/>
        </p:nvSpPr>
        <p:spPr>
          <a:xfrm>
            <a:off x="556895" y="643255"/>
            <a:ext cx="4462780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1. They are small and cute.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3BB3AB9-452E-D045-ACB6-8B8FBA118DF8}"/>
              </a:ext>
            </a:extLst>
          </p:cNvPr>
          <p:cNvSpPr txBox="1"/>
          <p:nvPr/>
        </p:nvSpPr>
        <p:spPr>
          <a:xfrm>
            <a:off x="556895" y="1569720"/>
            <a:ext cx="8698865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2.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It is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dangerous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for </a:t>
            </a:r>
            <a:r>
              <a:rPr lang="en-US" sz="2800">
                <a:solidFill>
                  <a:srgbClr val="5F5F5F">
                    <a:lumMod val="50000"/>
                  </a:srgbClr>
                </a:solidFill>
                <a:latin typeface="Arial"/>
                <a:ea typeface="黑体"/>
              </a:rPr>
              <a:t>them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fall</a:t>
            </a:r>
            <a:r>
              <a:rPr lang="zh-CN" alt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（掉进）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in the water. 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C02F56C-D007-124C-90AC-4C26AF4B1326}"/>
              </a:ext>
            </a:extLst>
          </p:cNvPr>
          <p:cNvSpPr txBox="1"/>
          <p:nvPr/>
        </p:nvSpPr>
        <p:spPr>
          <a:xfrm>
            <a:off x="556895" y="2411730"/>
            <a:ext cx="8520430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3. 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  <a:sym typeface="+mn-ea"/>
              </a:rPr>
              <a:t>They are not strong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  <a:sym typeface="+mn-ea"/>
              </a:rPr>
              <a:t>enough 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  <a:sym typeface="+mn-ea"/>
              </a:rPr>
              <a:t> protect themselves.</a:t>
            </a:r>
            <a:endParaRPr lang="en-US" sz="2800">
              <a:solidFill>
                <a:srgbClr val="4D4D4D">
                  <a:lumMod val="50000"/>
                </a:srgbClr>
              </a:solidFill>
              <a:latin typeface="Arial"/>
              <a:ea typeface="黑体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7A16DE7-908E-CE4F-834C-E69A852E7D08}"/>
              </a:ext>
            </a:extLst>
          </p:cNvPr>
          <p:cNvSpPr txBox="1"/>
          <p:nvPr/>
        </p:nvSpPr>
        <p:spPr>
          <a:xfrm>
            <a:off x="556895" y="3245485"/>
            <a:ext cx="10043160" cy="731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4.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It is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kind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of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the owner</a:t>
            </a:r>
            <a:r>
              <a:rPr lang="zh-CN" alt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（主人）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</a:t>
            </a:r>
            <a:r>
              <a:rPr lang="en-US" sz="2800">
                <a:solidFill>
                  <a:srgbClr val="C00000"/>
                </a:solidFill>
                <a:latin typeface="Arial"/>
                <a:ea typeface="黑体"/>
              </a:rPr>
              <a:t>to</a:t>
            </a:r>
            <a:r>
              <a:rPr lang="en-US" sz="2800">
                <a:solidFill>
                  <a:srgbClr val="4D4D4D">
                    <a:lumMod val="50000"/>
                  </a:srgbClr>
                </a:solidFill>
                <a:latin typeface="Arial"/>
                <a:ea typeface="黑体"/>
              </a:rPr>
              <a:t> give them carrots as food. </a:t>
            </a:r>
          </a:p>
        </p:txBody>
      </p:sp>
      <p:pic>
        <p:nvPicPr>
          <p:cNvPr id="15" name="图片 14" descr="C:\Users\Admin\Desktop\14.jpg14">
            <a:extLst>
              <a:ext uri="{FF2B5EF4-FFF2-40B4-BE49-F238E27FC236}">
                <a16:creationId xmlns:a16="http://schemas.microsoft.com/office/drawing/2014/main" id="{8D2137D8-6DE0-1944-A439-9D6E9754A3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683625" y="4220210"/>
            <a:ext cx="3543300" cy="2651760"/>
          </a:xfrm>
          <a:prstGeom prst="rect">
            <a:avLst/>
          </a:prstGeom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id="{7C6BEC23-AD0C-EC4A-9AAF-75714AC01311}"/>
              </a:ext>
            </a:extLst>
          </p:cNvPr>
          <p:cNvSpPr txBox="1"/>
          <p:nvPr/>
        </p:nvSpPr>
        <p:spPr>
          <a:xfrm>
            <a:off x="10134600" y="3702050"/>
            <a:ext cx="1170305" cy="518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Arial"/>
                <a:ea typeface="黑体"/>
              </a:rPr>
              <a:t>rabbit</a:t>
            </a:r>
          </a:p>
        </p:txBody>
      </p:sp>
    </p:spTree>
    <p:extLst>
      <p:ext uri="{BB962C8B-B14F-4D97-AF65-F5344CB8AC3E}">
        <p14:creationId xmlns:p14="http://schemas.microsoft.com/office/powerpoint/2010/main" val="9146105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29" name="文本框 28">
            <a:extLst>
              <a:ext uri="{FF2B5EF4-FFF2-40B4-BE49-F238E27FC236}">
                <a16:creationId xmlns:a16="http://schemas.microsoft.com/office/drawing/2014/main" id="{5B309423-C5E6-0748-9110-210DB4030FEA}"/>
              </a:ext>
            </a:extLst>
          </p:cNvPr>
          <p:cNvSpPr txBox="1"/>
          <p:nvPr/>
        </p:nvSpPr>
        <p:spPr>
          <a:xfrm>
            <a:off x="1178288" y="938258"/>
            <a:ext cx="2300605" cy="7010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Arial"/>
                <a:ea typeface="黑体"/>
                <a:cs typeface="+mn-cs"/>
              </a:rPr>
              <a:t>Objective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id="{6E02CB42-2250-494A-B67B-7195D1698684}"/>
              </a:ext>
            </a:extLst>
          </p:cNvPr>
          <p:cNvSpPr txBox="1"/>
          <p:nvPr/>
        </p:nvSpPr>
        <p:spPr>
          <a:xfrm>
            <a:off x="1178288" y="1679938"/>
            <a:ext cx="8335936" cy="739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D4D4D">
                    <a:lumMod val="50000"/>
                  </a:srgbClr>
                </a:solidFill>
                <a:effectLst/>
                <a:uLnTx/>
                <a:uFillTx/>
                <a:latin typeface="Arial"/>
                <a:ea typeface="黑体"/>
                <a:cs typeface="+mn-cs"/>
              </a:rPr>
              <a:t>Learn to use the following sentence patterns: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CD74C994-8B0F-BA4B-A766-7FD80A5D9C0D}"/>
              </a:ext>
            </a:extLst>
          </p:cNvPr>
          <p:cNvSpPr txBox="1"/>
          <p:nvPr/>
        </p:nvSpPr>
        <p:spPr>
          <a:xfrm>
            <a:off x="1706608" y="2540630"/>
            <a:ext cx="8922635" cy="739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1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It is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 +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adjective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 + </a:t>
            </a:r>
            <a:r>
              <a:rPr kumimoji="0" lang="en-US" sz="3200" b="0" i="1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for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+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noun/pronoun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 + </a:t>
            </a:r>
            <a:r>
              <a:rPr kumimoji="0" lang="en-US" sz="3200" b="0" i="1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to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 +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verb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0F30E4A-FAB2-0049-A57F-6656FAE714F5}"/>
              </a:ext>
            </a:extLst>
          </p:cNvPr>
          <p:cNvSpPr txBox="1"/>
          <p:nvPr/>
        </p:nvSpPr>
        <p:spPr>
          <a:xfrm>
            <a:off x="1706608" y="3272150"/>
            <a:ext cx="8786380" cy="739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It is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 +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adjective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 +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of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+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noun/pronoun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 +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to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 +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  <a:sym typeface="+mn-ea"/>
              </a:rPr>
              <a:t>verb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AF09CA73-7B2D-7C41-8176-997D791C5985}"/>
              </a:ext>
            </a:extLst>
          </p:cNvPr>
          <p:cNvSpPr txBox="1"/>
          <p:nvPr/>
        </p:nvSpPr>
        <p:spPr>
          <a:xfrm>
            <a:off x="1706608" y="3963030"/>
            <a:ext cx="5710218" cy="7397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adjective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 +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enough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 +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to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5F5F5F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 +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rgbClr val="5F5F5F">
                      <a:alpha val="40000"/>
                    </a:srgbClr>
                  </a:outerShdw>
                </a:effectLst>
                <a:uLnTx/>
                <a:uFillTx/>
                <a:latin typeface="Arial"/>
                <a:ea typeface="黑体"/>
                <a:cs typeface="+mn-cs"/>
              </a:rPr>
              <a:t>verb</a:t>
            </a:r>
          </a:p>
        </p:txBody>
      </p:sp>
    </p:spTree>
    <p:extLst>
      <p:ext uri="{BB962C8B-B14F-4D97-AF65-F5344CB8AC3E}">
        <p14:creationId xmlns:p14="http://schemas.microsoft.com/office/powerpoint/2010/main" val="20530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5" name="圆角矩形 14">
            <a:extLst>
              <a:ext uri="{FF2B5EF4-FFF2-40B4-BE49-F238E27FC236}">
                <a16:creationId xmlns:a16="http://schemas.microsoft.com/office/drawing/2014/main" id="{C141EEDD-9E6B-654B-B673-7049F92C8BBC}"/>
              </a:ext>
            </a:extLst>
          </p:cNvPr>
          <p:cNvSpPr/>
          <p:nvPr/>
        </p:nvSpPr>
        <p:spPr>
          <a:xfrm>
            <a:off x="1540328" y="4666928"/>
            <a:ext cx="9740815" cy="17033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effectLst/>
                <a:uLnTx/>
                <a:uFillTx/>
                <a:latin typeface="Times New Roman"/>
                <a:ea typeface="宋体"/>
                <a:cs typeface="+mn-cs"/>
              </a:rPr>
              <a:t>The adjective in this sentence pattern describes (the person/the action)</a:t>
            </a:r>
          </a:p>
        </p:txBody>
      </p:sp>
      <p:sp>
        <p:nvSpPr>
          <p:cNvPr id="16" name="圆角矩形 15">
            <a:extLst>
              <a:ext uri="{FF2B5EF4-FFF2-40B4-BE49-F238E27FC236}">
                <a16:creationId xmlns:a16="http://schemas.microsoft.com/office/drawing/2014/main" id="{F52BF3CD-4EA5-354B-A4FD-5DA0E1EB1C92}"/>
              </a:ext>
            </a:extLst>
          </p:cNvPr>
          <p:cNvSpPr/>
          <p:nvPr/>
        </p:nvSpPr>
        <p:spPr>
          <a:xfrm>
            <a:off x="1540328" y="4241065"/>
            <a:ext cx="4110037" cy="5762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Work out the rule</a:t>
            </a:r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92EE38FE-BD69-EA4A-BAD4-C074E76EB79C}"/>
              </a:ext>
            </a:extLst>
          </p:cNvPr>
          <p:cNvSpPr/>
          <p:nvPr/>
        </p:nvSpPr>
        <p:spPr>
          <a:xfrm>
            <a:off x="2948505" y="5548100"/>
            <a:ext cx="1905000" cy="533400"/>
          </a:xfrm>
          <a:prstGeom prst="ellipse">
            <a:avLst/>
          </a:prstGeom>
          <a:noFill/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宋体"/>
              <a:cs typeface="+mn-cs"/>
            </a:endParaRPr>
          </a:p>
        </p:txBody>
      </p:sp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id="{1497AD8F-5BC7-3049-B1F0-C79C695F56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1761642"/>
              </p:ext>
            </p:extLst>
          </p:nvPr>
        </p:nvGraphicFramePr>
        <p:xfrm>
          <a:off x="1540329" y="1381203"/>
          <a:ext cx="8763000" cy="2470149"/>
        </p:xfrm>
        <a:graphic>
          <a:graphicData uri="http://schemas.openxmlformats.org/drawingml/2006/table">
            <a:tbl>
              <a:tblPr/>
              <a:tblGrid>
                <a:gridCol w="938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05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9661">
                <a:tc gridSpan="5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2pPr>
                      <a:lvl3pPr marL="1143000" lvl="2" indent="-228600" algn="l" defTabSz="91440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3pPr>
                      <a:lvl4pPr marL="1600200" lvl="3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4pPr>
                      <a:lvl5pPr marL="2057400" lvl="4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9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It is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       adj.         </a:t>
                      </a: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for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   noun/pronoun       </a:t>
                      </a:r>
                      <a:r>
                        <a:rPr lang="en-US" altLang="zh-CN" sz="3200" b="1" i="1" dirty="0" err="1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to</a:t>
                      </a:r>
                      <a:r>
                        <a:rPr lang="en-US" altLang="zh-CN" sz="3200" b="1" dirty="0" err="1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+verb</a:t>
                      </a:r>
                      <a:endParaRPr lang="zh-CN" altLang="en-US" sz="3200" b="1" dirty="0">
                        <a:solidFill>
                          <a:srgbClr val="6600C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3C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5244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2pPr>
                      <a:lvl3pPr marL="1143000" lvl="2" indent="-228600" algn="l" defTabSz="91440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3pPr>
                      <a:lvl4pPr marL="1600200" lvl="3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4pPr>
                      <a:lvl5pPr marL="2057400" lvl="4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9pPr>
                    </a:lstStyle>
                    <a:p>
                      <a:pPr marL="0" lvl="0" indent="0">
                        <a:buNone/>
                      </a:pPr>
                      <a:endParaRPr lang="en-US" altLang="zh-CN" sz="2800" b="1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latin typeface="Times New Roman" panose="02020603050405020304" pitchFamily="18" charset="0"/>
                        </a:rPr>
                        <a:t>It is</a:t>
                      </a:r>
                      <a:endParaRPr lang="zh-CN" altLang="en-US" sz="2800" b="1" dirty="0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2pPr>
                      <a:lvl3pPr marL="1143000" lvl="2" indent="-228600" algn="l" defTabSz="91440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3pPr>
                      <a:lvl4pPr marL="1600200" lvl="3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4pPr>
                      <a:lvl5pPr marL="2057400" lvl="4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9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important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2pPr>
                      <a:lvl3pPr marL="1143000" lvl="2" indent="-228600" algn="l" defTabSz="91440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3pPr>
                      <a:lvl4pPr marL="1600200" lvl="3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4pPr>
                      <a:lvl5pPr marL="2057400" lvl="4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9pPr>
                    </a:lstStyle>
                    <a:p>
                      <a:pPr marL="0" lvl="0" indent="0">
                        <a:buNone/>
                      </a:pPr>
                      <a:endParaRPr lang="en-US" altLang="zh-CN" sz="2800" b="1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  for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2pPr>
                      <a:lvl3pPr marL="1143000" lvl="2" indent="-228600" algn="l" defTabSz="91440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3pPr>
                      <a:lvl4pPr marL="1600200" lvl="3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4pPr>
                      <a:lvl5pPr marL="2057400" lvl="4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9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     us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2pPr>
                      <a:lvl3pPr marL="1143000" lvl="2" indent="-228600" algn="l" defTabSz="91440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3pPr>
                      <a:lvl4pPr marL="1600200" lvl="3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4pPr>
                      <a:lvl5pPr marL="2057400" lvl="4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9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to protect giant pandas.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524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2pPr>
                      <a:lvl3pPr marL="1143000" lvl="2" indent="-228600" algn="l" defTabSz="91440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3pPr>
                      <a:lvl4pPr marL="1600200" lvl="3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4pPr>
                      <a:lvl5pPr marL="2057400" lvl="4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9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good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2pPr>
                      <a:lvl3pPr marL="1143000" lvl="2" indent="-228600" algn="l" defTabSz="91440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3pPr>
                      <a:lvl4pPr marL="1600200" lvl="3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4pPr>
                      <a:lvl5pPr marL="2057400" lvl="4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9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>
                          <a:latin typeface="Times New Roman" panose="02020603050405020304" pitchFamily="18" charset="0"/>
                        </a:rPr>
                        <a:t>  people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latinLnBrk="0" hangingPunct="1">
                        <a:defRPr sz="24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2pPr>
                      <a:lvl3pPr marL="1143000" lvl="2" indent="-228600" algn="l" defTabSz="914400" rtl="0" eaLnBrk="1" latinLnBrk="0" hangingPunct="1">
                        <a:defRPr sz="20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3pPr>
                      <a:lvl4pPr marL="1600200" lvl="3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4pPr>
                      <a:lvl5pPr marL="2057400" lvl="4" indent="-228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  <a:ea typeface="宋体"/>
                        </a:defRPr>
                      </a:lvl9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 b="1" dirty="0">
                          <a:latin typeface="Times New Roman" panose="02020603050405020304" pitchFamily="18" charset="0"/>
                        </a:rPr>
                        <a:t>to save endangered animals.</a:t>
                      </a:r>
                      <a:endParaRPr lang="zh-CN" altLang="en-US" sz="2800" b="1" dirty="0">
                        <a:latin typeface="Times New Roman" panose="02020603050405020304" pitchFamily="18" charset="0"/>
                      </a:endParaRPr>
                    </a:p>
                  </a:txBody>
                  <a:tcPr marT="45738" marB="45738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" name="Rectangle 2">
            <a:extLst>
              <a:ext uri="{FF2B5EF4-FFF2-40B4-BE49-F238E27FC236}">
                <a16:creationId xmlns:a16="http://schemas.microsoft.com/office/drawing/2014/main" id="{DF16C270-1E40-9E4F-A750-9F11E50F7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931" y="538240"/>
            <a:ext cx="11384413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A   Using   </a:t>
            </a:r>
            <a:r>
              <a:rPr lang="en-US" altLang="zh-CN" sz="3200" b="1" i="1" noProof="1">
                <a:solidFill>
                  <a:srgbClr val="FF0000"/>
                </a:solidFill>
                <a:latin typeface="Times New Roman" panose="02020603050405020304" pitchFamily="18" charset="0"/>
              </a:rPr>
              <a:t>It is</a:t>
            </a: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 + adjective + </a:t>
            </a:r>
            <a:r>
              <a:rPr lang="en-US" altLang="zh-CN" sz="3200" b="1" i="1" noProof="1">
                <a:solidFill>
                  <a:srgbClr val="FF0000"/>
                </a:solidFill>
                <a:latin typeface="Times New Roman" panose="02020603050405020304" pitchFamily="18" charset="0"/>
              </a:rPr>
              <a:t>for</a:t>
            </a: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 + noun/pronoun + </a:t>
            </a:r>
            <a:r>
              <a:rPr lang="en-US" altLang="zh-CN" sz="3200" b="1" i="1" noProof="1">
                <a:solidFill>
                  <a:srgbClr val="FF0000"/>
                </a:solidFill>
                <a:latin typeface="Times New Roman" panose="02020603050405020304" pitchFamily="18" charset="0"/>
              </a:rPr>
              <a:t>to</a:t>
            </a:r>
            <a:r>
              <a:rPr lang="en-US" altLang="zh-CN" sz="3200" b="1" noProof="1">
                <a:solidFill>
                  <a:srgbClr val="FF0000"/>
                </a:solidFill>
                <a:latin typeface="Times New Roman" panose="02020603050405020304" pitchFamily="18" charset="0"/>
              </a:rPr>
              <a:t>+ verb</a:t>
            </a:r>
          </a:p>
        </p:txBody>
      </p:sp>
    </p:spTree>
    <p:extLst>
      <p:ext uri="{BB962C8B-B14F-4D97-AF65-F5344CB8AC3E}">
        <p14:creationId xmlns:p14="http://schemas.microsoft.com/office/powerpoint/2010/main" val="201600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6" grpId="0" bldLvl="0" animBg="1"/>
      <p:bldP spid="1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>
            <a:extLst>
              <a:ext uri="{FF2B5EF4-FFF2-40B4-BE49-F238E27FC236}">
                <a16:creationId xmlns:a16="http://schemas.microsoft.com/office/drawing/2014/main" id="{ED72D948-BE8A-7D49-83A6-3183C1FA6D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755" y="817933"/>
            <a:ext cx="10793186" cy="6124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）在句型“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It is + adj. + for + n. / pron. + to + v.”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中，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_______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是形式主语，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_________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是真正的主语。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）在此句型中，形容词修饰的对象是</a:t>
            </a:r>
            <a:r>
              <a:rPr lang="zh-CN" altLang="en-US" sz="28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动词不定式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，表示</a:t>
            </a:r>
            <a:r>
              <a:rPr lang="zh-CN" altLang="en-US" sz="28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动作的特征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。此句型常用于表达对某人做某件事情的看法，说话时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这个动作可能并未完成或表示一般意义上的行为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en-US" altLang="zh-CN" sz="2800" b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eg.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It’s important for us to learn English well.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“我们”英语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可能尚未学好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，但学好英语这件事情很重要。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这一句型的形容词有：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difficult, hard, interesting, common, easy, (un)important,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(un)necessary, (</a:t>
            </a:r>
            <a:r>
              <a:rPr lang="en-US" altLang="zh-CN" sz="2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im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)possible, (un)usual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等。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	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特别注意以下几个：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	good(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好的，有益健康的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), bad(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不好的，有害的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), right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正确的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),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wrong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错误的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</a:t>
            </a:r>
            <a:endParaRPr lang="en-US" altLang="zh-CN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文本框 2">
            <a:extLst>
              <a:ext uri="{FF2B5EF4-FFF2-40B4-BE49-F238E27FC236}">
                <a16:creationId xmlns:a16="http://schemas.microsoft.com/office/drawing/2014/main" id="{EA8FBB7D-410D-734E-B4C4-D65FBB5FA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4417" y="116258"/>
            <a:ext cx="27098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Summary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477DAC45-E4E9-D448-A4A7-B80F6E7BF22C}"/>
              </a:ext>
            </a:extLst>
          </p:cNvPr>
          <p:cNvSpPr txBox="1"/>
          <p:nvPr/>
        </p:nvSpPr>
        <p:spPr>
          <a:xfrm>
            <a:off x="9869440" y="727445"/>
            <a:ext cx="434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4479A69-826A-4248-B31A-127D92560A0B}"/>
              </a:ext>
            </a:extLst>
          </p:cNvPr>
          <p:cNvSpPr txBox="1"/>
          <p:nvPr/>
        </p:nvSpPr>
        <p:spPr>
          <a:xfrm>
            <a:off x="3078519" y="1209823"/>
            <a:ext cx="16882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do </a:t>
            </a:r>
            <a:r>
              <a:rPr kumimoji="1" lang="en-US" altLang="zh-CN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endParaRPr kumimoji="1"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56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pic>
        <p:nvPicPr>
          <p:cNvPr id="16" name="Picture 17" descr="http://pic.eslite.com/Upload/Attachment/201108/634479016107474822.jpg">
            <a:extLst>
              <a:ext uri="{FF2B5EF4-FFF2-40B4-BE49-F238E27FC236}">
                <a16:creationId xmlns:a16="http://schemas.microsoft.com/office/drawing/2014/main" id="{72A88513-EFBF-5942-A50C-AF31D15C8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9" b="51262"/>
          <a:stretch>
            <a:fillRect/>
          </a:stretch>
        </p:blipFill>
        <p:spPr bwMode="auto">
          <a:xfrm>
            <a:off x="812366" y="1422097"/>
            <a:ext cx="109838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3">
            <a:extLst>
              <a:ext uri="{FF2B5EF4-FFF2-40B4-BE49-F238E27FC236}">
                <a16:creationId xmlns:a16="http://schemas.microsoft.com/office/drawing/2014/main" id="{10030A28-A8EC-C847-92FC-FA7F38A549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4318" y="2262483"/>
            <a:ext cx="10611625" cy="2948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Ways to protect endangered animals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AutoNum type="arabicPlain"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learn about endangered animals in the area --- important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AutoNum type="arabicPlain"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buy products made from endangered animals --- wrong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AutoNum type="arabicPlain"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report any hunting of endangered animals--- helpful</a:t>
            </a:r>
          </a:p>
          <a:p>
            <a:pPr marL="273050" marR="0" lvl="0" indent="-2730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AutoNum type="arabicPlain"/>
              <a:tabLst/>
              <a:defRPr/>
            </a:pPr>
            <a:r>
              <a:rPr kumimoji="0" lang="en-US" altLang="zh-CN" sz="32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protct</a:t>
            </a:r>
            <a:r>
              <a:rPr kumimoji="0" lang="en-US" altLang="zh-CN" sz="3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 the homes of endangered animals----right</a:t>
            </a:r>
          </a:p>
        </p:txBody>
      </p:sp>
      <p:sp>
        <p:nvSpPr>
          <p:cNvPr id="18" name="Rectangle 2">
            <a:extLst>
              <a:ext uri="{FF2B5EF4-FFF2-40B4-BE49-F238E27FC236}">
                <a16:creationId xmlns:a16="http://schemas.microsoft.com/office/drawing/2014/main" id="{8DEE0E4F-5E15-4B48-86DF-5BA03E4347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365" y="428488"/>
            <a:ext cx="10983801" cy="907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(p71)Read the notes below. Then write a short notice to remind your classmates about how to protect endangered animals.</a:t>
            </a:r>
          </a:p>
        </p:txBody>
      </p:sp>
    </p:spTree>
    <p:extLst>
      <p:ext uri="{BB962C8B-B14F-4D97-AF65-F5344CB8AC3E}">
        <p14:creationId xmlns:p14="http://schemas.microsoft.com/office/powerpoint/2010/main" val="360217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624AF63D-E89B-A346-83C7-766E9930CF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225" y="1241770"/>
            <a:ext cx="9861550" cy="440120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Protecting endangered animals:</a:t>
            </a:r>
          </a:p>
          <a:p>
            <a:pPr>
              <a:spcBef>
                <a:spcPct val="20000"/>
              </a:spcBef>
              <a:buFont typeface="Arial" panose="020B0604020202020204" pitchFamily="34" charset="0"/>
              <a:buAutoNum type="arabicPeriod"/>
            </a:pPr>
            <a:r>
              <a:rPr lang="zh-CN" altLang="en-US" sz="2800" dirty="0">
                <a:latin typeface="Times New Roman" panose="02020603050405020304" pitchFamily="18" charset="0"/>
              </a:rPr>
              <a:t> I</a:t>
            </a:r>
            <a:r>
              <a:rPr lang="en-US" altLang="zh-CN" sz="2800" dirty="0">
                <a:latin typeface="Times New Roman" panose="02020603050405020304" pitchFamily="18" charset="0"/>
              </a:rPr>
              <a:t>t is important for people</a:t>
            </a:r>
            <a:r>
              <a:rPr lang="zh-CN" altLang="en-US" sz="2800" dirty="0">
                <a:latin typeface="Times New Roman" panose="02020603050405020304" pitchFamily="18" charset="0"/>
              </a:rPr>
              <a:t> / us to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2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t is wrong for 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people/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us to </a:t>
            </a: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buy products made from endangered animals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.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800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3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t is helpful for 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people/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us to report any hunting of endangered animals.</a:t>
            </a:r>
          </a:p>
          <a:p>
            <a:pPr>
              <a:spcBef>
                <a:spcPct val="20000"/>
              </a:spcBef>
            </a:pPr>
            <a:r>
              <a:rPr lang="en-US" altLang="zh-CN" sz="2800" dirty="0">
                <a:latin typeface="Times New Roman" panose="02020603050405020304" pitchFamily="18" charset="0"/>
              </a:rPr>
              <a:t>4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. 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I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t is right for people</a:t>
            </a:r>
            <a:r>
              <a:rPr lang="zh-CN" altLang="en-US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/us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 to </a:t>
            </a: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protect the homes of endangered animals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11" name="矩形 2">
            <a:extLst>
              <a:ext uri="{FF2B5EF4-FFF2-40B4-BE49-F238E27FC236}">
                <a16:creationId xmlns:a16="http://schemas.microsoft.com/office/drawing/2014/main" id="{CA829E8A-7933-304C-A6A6-579FB0E02A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5225" y="1645796"/>
            <a:ext cx="856932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C00000"/>
                </a:solidFill>
                <a:latin typeface="Times New Roman" panose="02020603050405020304" pitchFamily="18" charset="0"/>
              </a:rPr>
              <a:t>                                                </a:t>
            </a:r>
            <a:r>
              <a:rPr lang="zh-CN" altLang="en-US" sz="3200" dirty="0">
                <a:solidFill>
                  <a:srgbClr val="C00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dirty="0">
                <a:solidFill>
                  <a:srgbClr val="C00000"/>
                </a:solidFill>
                <a:latin typeface="Times New Roman" panose="02020603050405020304" pitchFamily="18" charset="0"/>
              </a:rPr>
              <a:t>learn about endangered animals in the area.</a:t>
            </a:r>
            <a:endParaRPr lang="zh-CN" altLang="en-US" sz="32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6" name="Rectangle 3">
            <a:extLst>
              <a:ext uri="{FF2B5EF4-FFF2-40B4-BE49-F238E27FC236}">
                <a16:creationId xmlns:a16="http://schemas.microsoft.com/office/drawing/2014/main" id="{FB05B60E-563D-4842-AA2D-69A1EEBE2F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227" y="2015599"/>
            <a:ext cx="7921625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273050" marR="0" lvl="0" indent="-27305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 They </a:t>
            </a:r>
            <a:r>
              <a:rPr kumimoji="0" lang="en-US" altLang="zh-CN" sz="32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are strong enough to</a:t>
            </a:r>
            <a:r>
              <a:rPr kumimoji="0" lang="en-US" altLang="zh-CN" sz="3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 protect themselves.</a:t>
            </a:r>
          </a:p>
        </p:txBody>
      </p:sp>
      <p:sp>
        <p:nvSpPr>
          <p:cNvPr id="17" name="Rectangle 2">
            <a:extLst>
              <a:ext uri="{FF2B5EF4-FFF2-40B4-BE49-F238E27FC236}">
                <a16:creationId xmlns:a16="http://schemas.microsoft.com/office/drawing/2014/main" id="{60BA67FB-1A90-1745-BB4B-59CB4F7A6E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1127" y="850374"/>
            <a:ext cx="7056437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B  Using adjective + 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enough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 +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 to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 + verb</a:t>
            </a:r>
          </a:p>
        </p:txBody>
      </p:sp>
      <p:grpSp>
        <p:nvGrpSpPr>
          <p:cNvPr id="18" name="组合 8195">
            <a:extLst>
              <a:ext uri="{FF2B5EF4-FFF2-40B4-BE49-F238E27FC236}">
                <a16:creationId xmlns:a16="http://schemas.microsoft.com/office/drawing/2014/main" id="{E556ADB3-8003-494B-AD9F-317D7C8ACB80}"/>
              </a:ext>
            </a:extLst>
          </p:cNvPr>
          <p:cNvGrpSpPr>
            <a:grpSpLocks/>
          </p:cNvGrpSpPr>
          <p:nvPr/>
        </p:nvGrpSpPr>
        <p:grpSpPr bwMode="auto">
          <a:xfrm>
            <a:off x="1832202" y="2002899"/>
            <a:ext cx="7921625" cy="498475"/>
            <a:chOff x="0" y="0"/>
            <a:chExt cx="8136904" cy="2880320"/>
          </a:xfrm>
        </p:grpSpPr>
        <p:cxnSp>
          <p:nvCxnSpPr>
            <p:cNvPr id="19" name="直接连接符 8">
              <a:extLst>
                <a:ext uri="{FF2B5EF4-FFF2-40B4-BE49-F238E27FC236}">
                  <a16:creationId xmlns:a16="http://schemas.microsoft.com/office/drawing/2014/main" id="{9C997E82-F185-A64B-B731-8288823D3D7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0" y="9522"/>
              <a:ext cx="0" cy="2870798"/>
            </a:xfrm>
            <a:prstGeom prst="line">
              <a:avLst/>
            </a:prstGeom>
            <a:noFill/>
            <a:ln w="76200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直接连接符 9">
              <a:extLst>
                <a:ext uri="{FF2B5EF4-FFF2-40B4-BE49-F238E27FC236}">
                  <a16:creationId xmlns:a16="http://schemas.microsoft.com/office/drawing/2014/main" id="{8EB96651-9FD3-0046-B856-CE619D580D0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8136904" y="0"/>
              <a:ext cx="0" cy="2880320"/>
            </a:xfrm>
            <a:prstGeom prst="line">
              <a:avLst/>
            </a:prstGeom>
            <a:noFill/>
            <a:ln w="76200">
              <a:solidFill>
                <a:srgbClr val="00206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1" name="图片 8198" descr="QQ截图20150115182109">
            <a:extLst>
              <a:ext uri="{FF2B5EF4-FFF2-40B4-BE49-F238E27FC236}">
                <a16:creationId xmlns:a16="http://schemas.microsoft.com/office/drawing/2014/main" id="{83981AB1-9799-414D-A4DD-9AB725EFB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072" y="3094875"/>
            <a:ext cx="10499267" cy="265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900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7" name="矩形 1">
            <a:extLst>
              <a:ext uri="{FF2B5EF4-FFF2-40B4-BE49-F238E27FC236}">
                <a16:creationId xmlns:a16="http://schemas.microsoft.com/office/drawing/2014/main" id="{0DEE20B1-B644-E445-B21A-FBF3A88B1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843" y="924908"/>
            <a:ext cx="10972800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）在“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adj. + enough + to + v.”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结构中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enough 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为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adv.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修饰形容词时放在其后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，表示主语所指的对象有足够的能力去做某件事，该句型意为“</a:t>
            </a:r>
            <a:r>
              <a:rPr lang="zh-CN" altLang="en-US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足够</a:t>
            </a:r>
            <a:r>
              <a:rPr lang="en-US" altLang="zh-CN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…</a:t>
            </a:r>
            <a:r>
              <a:rPr lang="zh-CN" altLang="en-US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能</a:t>
            </a:r>
            <a:r>
              <a:rPr lang="en-US" altLang="zh-CN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…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  <a:endParaRPr lang="en-US" altLang="zh-C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zh-C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）此结构的否定形式为“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not + adj. +enough + to + v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.”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意为“</a:t>
            </a:r>
            <a:r>
              <a:rPr lang="zh-CN" altLang="en-US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不够</a:t>
            </a:r>
            <a:r>
              <a:rPr lang="en-US" altLang="zh-CN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…</a:t>
            </a:r>
            <a:r>
              <a:rPr lang="zh-CN" altLang="en-US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来</a:t>
            </a:r>
            <a:r>
              <a:rPr lang="en-US" altLang="zh-CN" sz="3200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…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，可与“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too + adj. + to + v</a:t>
            </a:r>
            <a:r>
              <a:rPr lang="en-US" altLang="zh-CN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.”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互换使用。</a:t>
            </a:r>
            <a:endParaRPr lang="en-US" altLang="zh-C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其中，这两个结构中的形容词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为反义词</a:t>
            </a: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  <a:endParaRPr lang="en-US" altLang="zh-CN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32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000000"/>
                </a:solidFill>
                <a:latin typeface="Times New Roman" panose="02020603050405020304" pitchFamily="18" charset="0"/>
              </a:rPr>
              <a:t>他还太小了，不能上学。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He is not </a:t>
            </a:r>
            <a:r>
              <a:rPr lang="en-US" altLang="zh-CN" sz="3200" b="1" u="sng" dirty="0">
                <a:solidFill>
                  <a:srgbClr val="7030A0"/>
                </a:solidFill>
                <a:latin typeface="Times New Roman" panose="02020603050405020304" pitchFamily="18" charset="0"/>
              </a:rPr>
              <a:t>old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 enough to go to school.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=He is too </a:t>
            </a:r>
            <a:r>
              <a:rPr lang="en-US" altLang="zh-CN" sz="3200" b="1" u="sng" dirty="0">
                <a:solidFill>
                  <a:srgbClr val="7030A0"/>
                </a:solidFill>
                <a:latin typeface="Times New Roman" panose="02020603050405020304" pitchFamily="18" charset="0"/>
              </a:rPr>
              <a:t>young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 to go to school.</a:t>
            </a:r>
          </a:p>
        </p:txBody>
      </p:sp>
      <p:sp>
        <p:nvSpPr>
          <p:cNvPr id="8" name="文本框 2">
            <a:extLst>
              <a:ext uri="{FF2B5EF4-FFF2-40B4-BE49-F238E27FC236}">
                <a16:creationId xmlns:a16="http://schemas.microsoft.com/office/drawing/2014/main" id="{8F26374E-479F-A844-A9C5-0AC4655649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8" y="304878"/>
            <a:ext cx="27098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4000" b="1" i="0" u="none" strike="noStrike" kern="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</a:rPr>
              <a:t>Summary</a:t>
            </a: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967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>
            <a:extLst>
              <a:ext uri="{FF2B5EF4-FFF2-40B4-BE49-F238E27FC236}">
                <a16:creationId xmlns:a16="http://schemas.microsoft.com/office/drawing/2014/main" id="{E0968151-7A92-F048-B872-F99D460AE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939" y="952415"/>
            <a:ext cx="6202363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用括号内所给的词完成下列句子。</a:t>
            </a:r>
          </a:p>
        </p:txBody>
      </p:sp>
      <p:sp>
        <p:nvSpPr>
          <p:cNvPr id="15" name="Rectangle 3">
            <a:extLst>
              <a:ext uri="{FF2B5EF4-FFF2-40B4-BE49-F238E27FC236}">
                <a16:creationId xmlns:a16="http://schemas.microsoft.com/office/drawing/2014/main" id="{DA7ACC53-8E77-964C-A8FE-98442A0F5B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651" y="1545346"/>
            <a:ext cx="11883655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When did you buy these cakes? Are they _________________?(fresh/ eat)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This bed is hard. It’s not _________________________.(comfortable/ sleep on)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I’ll start the film now. Is it ___________________________? (loud/ hear)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Janet looks ill. Is she ________________________? (well/ go to school)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This box is heavy. Are you _______________________? (strong/ carry)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n-cs"/>
              </a:rPr>
              <a:t>I want a book from the top shelf. Are you __________________? (tall/ reach)</a:t>
            </a: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DCD24804-8969-434D-92A5-E1AE2C54E7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351" y="1505965"/>
            <a:ext cx="3095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fresh enough to eat</a:t>
            </a: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id="{514BC0C1-5377-D749-9218-A20C1607F9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9199" y="2048814"/>
            <a:ext cx="48180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comfortable enough to sleep on</a:t>
            </a:r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6634BA50-C6F5-B147-9452-2804C15A8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5582" y="2569937"/>
            <a:ext cx="527839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loud enough for everyone to hear</a:t>
            </a:r>
          </a:p>
        </p:txBody>
      </p:sp>
      <p:sp>
        <p:nvSpPr>
          <p:cNvPr id="19" name="Text Box 7">
            <a:extLst>
              <a:ext uri="{FF2B5EF4-FFF2-40B4-BE49-F238E27FC236}">
                <a16:creationId xmlns:a16="http://schemas.microsoft.com/office/drawing/2014/main" id="{EADE0341-8018-6B4C-B5A4-1AA7C58B5A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5363" y="3061052"/>
            <a:ext cx="42481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well enough to go to school</a:t>
            </a:r>
          </a:p>
        </p:txBody>
      </p:sp>
      <p:sp>
        <p:nvSpPr>
          <p:cNvPr id="20" name="Text Box 8">
            <a:extLst>
              <a:ext uri="{FF2B5EF4-FFF2-40B4-BE49-F238E27FC236}">
                <a16:creationId xmlns:a16="http://schemas.microsoft.com/office/drawing/2014/main" id="{74D3BAE6-48C4-6E41-BC9E-6790519D30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226" y="3564520"/>
            <a:ext cx="40322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strong enough to carry it</a:t>
            </a:r>
          </a:p>
        </p:txBody>
      </p:sp>
      <p:sp>
        <p:nvSpPr>
          <p:cNvPr id="21" name="Text Box 9">
            <a:extLst>
              <a:ext uri="{FF2B5EF4-FFF2-40B4-BE49-F238E27FC236}">
                <a16:creationId xmlns:a16="http://schemas.microsoft.com/office/drawing/2014/main" id="{70C42D40-F1A7-0E40-A15C-F12DBC269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5819" y="4085643"/>
            <a:ext cx="33845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tall enough to reach it</a:t>
            </a:r>
          </a:p>
        </p:txBody>
      </p:sp>
      <p:sp>
        <p:nvSpPr>
          <p:cNvPr id="22" name="图文框 4">
            <a:extLst>
              <a:ext uri="{FF2B5EF4-FFF2-40B4-BE49-F238E27FC236}">
                <a16:creationId xmlns:a16="http://schemas.microsoft.com/office/drawing/2014/main" id="{BA49C618-1019-AF41-ADBB-67D0180182FF}"/>
              </a:ext>
            </a:extLst>
          </p:cNvPr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029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C220925B-0C43-CF45-BDF2-BF151F19C7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4582" y="740003"/>
            <a:ext cx="8569325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Simon is talking about his trip to the nature park with Emma. Complete their conversation with the adjectives and verbs in brackets.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FE21A38B-BDE9-BB41-AF6C-215E940E5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1082" y="2078265"/>
            <a:ext cx="8351838" cy="393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Simon: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Someone was throwing rocks at a duck in the </a:t>
            </a:r>
          </a:p>
          <a:p>
            <a:pPr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park, but I   _________________________ </a:t>
            </a:r>
          </a:p>
          <a:p>
            <a:pPr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(brave/tell) him to stop doing it. I feel  really </a:t>
            </a:r>
          </a:p>
          <a:p>
            <a:pPr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sorry about it.</a:t>
            </a:r>
          </a:p>
          <a:p>
            <a:pPr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Emma: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That’s OK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,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Simon. At least, you’re    </a:t>
            </a:r>
          </a:p>
          <a:p>
            <a:pPr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____________________ (honest/say) you </a:t>
            </a:r>
          </a:p>
          <a:p>
            <a:pPr fontAlgn="base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were wrong. What happened to the duck then?</a:t>
            </a:r>
          </a:p>
        </p:txBody>
      </p:sp>
      <p:sp>
        <p:nvSpPr>
          <p:cNvPr id="12" name="Text Box 4">
            <a:extLst>
              <a:ext uri="{FF2B5EF4-FFF2-40B4-BE49-F238E27FC236}">
                <a16:creationId xmlns:a16="http://schemas.microsoft.com/office/drawing/2014/main" id="{636A1435-81CB-7F4E-BB6A-C7C0F94A3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3520" y="2433865"/>
            <a:ext cx="4625975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was not brave enough to tell</a:t>
            </a:r>
          </a:p>
        </p:txBody>
      </p:sp>
      <p:sp>
        <p:nvSpPr>
          <p:cNvPr id="13" name="Text Box 5">
            <a:extLst>
              <a:ext uri="{FF2B5EF4-FFF2-40B4-BE49-F238E27FC236}">
                <a16:creationId xmlns:a16="http://schemas.microsoft.com/office/drawing/2014/main" id="{9A9AE87C-2676-AE47-A326-14BCF4CE06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970" y="4872265"/>
            <a:ext cx="320357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honest enough to say</a:t>
            </a:r>
          </a:p>
        </p:txBody>
      </p:sp>
    </p:spTree>
    <p:extLst>
      <p:ext uri="{BB962C8B-B14F-4D97-AF65-F5344CB8AC3E}">
        <p14:creationId xmlns:p14="http://schemas.microsoft.com/office/powerpoint/2010/main" val="53427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pic>
        <p:nvPicPr>
          <p:cNvPr id="12" name="图片 10241">
            <a:extLst>
              <a:ext uri="{FF2B5EF4-FFF2-40B4-BE49-F238E27FC236}">
                <a16:creationId xmlns:a16="http://schemas.microsoft.com/office/drawing/2014/main" id="{85221A38-E8E6-3A4C-BD84-D840C4815E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5070">
            <a:off x="8728473" y="4743043"/>
            <a:ext cx="2036762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标题 10242">
            <a:extLst>
              <a:ext uri="{FF2B5EF4-FFF2-40B4-BE49-F238E27FC236}">
                <a16:creationId xmlns:a16="http://schemas.microsoft.com/office/drawing/2014/main" id="{4FC6135D-23DD-F842-A76C-8D771818ED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2459" y="685800"/>
            <a:ext cx="9338312" cy="380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500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5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Simon: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It flew away from us. I think it came close because                      </a:t>
            </a:r>
            <a:b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</a:b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              it was hungry. Some other people in the park were </a:t>
            </a:r>
            <a:b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</a:b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               __________________ (kind/give) it some food, </a:t>
            </a:r>
            <a:b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</a:b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              so it was fine.</a:t>
            </a:r>
            <a:b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</a:b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Emma: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Did you see any other animals during your trip?</a:t>
            </a:r>
            <a:b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</a:b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Simon: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Yes, I saw some birds, some horses and some </a:t>
            </a:r>
            <a:b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</a:b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              sheep. I did a lot of walking. I am_______________  </a:t>
            </a:r>
            <a:b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</a:b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             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宋体"/>
                <a:cs typeface="+mj-cs"/>
              </a:rPr>
              <a:t>(tired/fall) asleep right now!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宋体"/>
              <a:cs typeface="+mj-cs"/>
            </a:endParaRPr>
          </a:p>
        </p:txBody>
      </p:sp>
      <p:sp>
        <p:nvSpPr>
          <p:cNvPr id="14" name="Text Box 3">
            <a:extLst>
              <a:ext uri="{FF2B5EF4-FFF2-40B4-BE49-F238E27FC236}">
                <a16:creationId xmlns:a16="http://schemas.microsoft.com/office/drawing/2014/main" id="{D6694912-16CA-D441-A876-1736E105E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8972" y="1484313"/>
            <a:ext cx="30448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ea typeface="汉仪丫丫体简" pitchFamily="2" charset="-122"/>
              </a:rPr>
              <a:t>kind enough to give</a:t>
            </a:r>
          </a:p>
        </p:txBody>
      </p:sp>
      <p:sp>
        <p:nvSpPr>
          <p:cNvPr id="15" name="Text Box 4">
            <a:extLst>
              <a:ext uri="{FF2B5EF4-FFF2-40B4-BE49-F238E27FC236}">
                <a16:creationId xmlns:a16="http://schemas.microsoft.com/office/drawing/2014/main" id="{A2AD1F27-1939-A74F-AE9C-D06ABADA87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8934" y="3429000"/>
            <a:ext cx="34314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汉仪丫丫体简" pitchFamily="2" charset="-122"/>
              </a:rPr>
              <a:t>tired enough to fall</a:t>
            </a:r>
          </a:p>
        </p:txBody>
      </p:sp>
      <p:pic>
        <p:nvPicPr>
          <p:cNvPr id="16" name="图片 10245">
            <a:extLst>
              <a:ext uri="{FF2B5EF4-FFF2-40B4-BE49-F238E27FC236}">
                <a16:creationId xmlns:a16="http://schemas.microsoft.com/office/drawing/2014/main" id="{DECEDEBE-C822-9B48-9FC0-28FEC880B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42026">
            <a:off x="1348965" y="4782381"/>
            <a:ext cx="21177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图片 10246">
            <a:extLst>
              <a:ext uri="{FF2B5EF4-FFF2-40B4-BE49-F238E27FC236}">
                <a16:creationId xmlns:a16="http://schemas.microsoft.com/office/drawing/2014/main" id="{FDCBEDBD-0725-364C-B4DB-8B9646ADC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884" y="4578542"/>
            <a:ext cx="21558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237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文框 4"/>
          <p:cNvSpPr/>
          <p:nvPr/>
        </p:nvSpPr>
        <p:spPr>
          <a:xfrm>
            <a:off x="353931" y="342821"/>
            <a:ext cx="11479731" cy="6172357"/>
          </a:xfrm>
          <a:prstGeom prst="frame">
            <a:avLst>
              <a:gd name="adj1" fmla="val 772"/>
            </a:avLst>
          </a:prstGeom>
          <a:gradFill flip="none" rotWithShape="1">
            <a:gsLst>
              <a:gs pos="0">
                <a:srgbClr val="FEF19F"/>
              </a:gs>
              <a:gs pos="100000">
                <a:srgbClr val="FEF19F"/>
              </a:gs>
              <a:gs pos="50000">
                <a:srgbClr val="937F3C"/>
              </a:gs>
            </a:gsLst>
            <a:lin ang="0" scaled="1"/>
            <a:tileRect/>
          </a:gradFill>
          <a:ln>
            <a:noFill/>
          </a:ln>
          <a:effectLst>
            <a:outerShdw blurRad="101600" algn="ctr" rotWithShape="0">
              <a:prstClr val="black">
                <a:alpha val="4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/>
              <a:ea typeface="等线" panose="02010600030101010101" pitchFamily="2" charset="-122"/>
              <a:cs typeface="+mn-cs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84410" flipH="1">
            <a:off x="216185" y="-526303"/>
            <a:ext cx="1596267" cy="1738247"/>
          </a:xfrm>
          <a:prstGeom prst="rect">
            <a:avLst/>
          </a:prstGeom>
        </p:spPr>
      </p:pic>
      <p:sp>
        <p:nvSpPr>
          <p:cNvPr id="11" name="Rectangle 3">
            <a:extLst>
              <a:ext uri="{FF2B5EF4-FFF2-40B4-BE49-F238E27FC236}">
                <a16:creationId xmlns:a16="http://schemas.microsoft.com/office/drawing/2014/main" id="{0A7DEB15-7D73-C44C-A63D-5F8D7ABAAC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1983" y="172788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1) </a:t>
            </a:r>
            <a:r>
              <a:rPr lang="zh-CN" altLang="en-US" sz="3200" dirty="0">
                <a:latin typeface="Times New Roman" panose="02020603050405020304" pitchFamily="18" charset="0"/>
              </a:rPr>
              <a:t>人类杀熊猫是残忍的。</a:t>
            </a:r>
          </a:p>
          <a:p>
            <a:pPr>
              <a:spcBef>
                <a:spcPct val="20000"/>
              </a:spcBef>
            </a:pP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dirty="0">
                <a:latin typeface="Times New Roman" panose="02020603050405020304" pitchFamily="18" charset="0"/>
              </a:rPr>
              <a:t>2) </a:t>
            </a:r>
            <a:r>
              <a:rPr lang="zh-CN" altLang="en-US" sz="3200" dirty="0">
                <a:latin typeface="Times New Roman" panose="02020603050405020304" pitchFamily="18" charset="0"/>
              </a:rPr>
              <a:t>你真好，试着救这条狗。</a:t>
            </a: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0CF7BA05-296A-254D-BE3F-939288EBB0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6483" y="4464731"/>
            <a:ext cx="6192837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It’s adj. +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of +sb. to do </a:t>
            </a:r>
            <a:r>
              <a:rPr lang="en-US" altLang="zh-CN" sz="3200" b="1" dirty="0" err="1">
                <a:solidFill>
                  <a:srgbClr val="0000FF"/>
                </a:solidFill>
                <a:latin typeface="Times New Roman" panose="02020603050405020304" pitchFamily="18" charset="0"/>
              </a:rPr>
              <a:t>sth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960C6281-C270-D241-812C-4957F1EA1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4733" y="5328331"/>
            <a:ext cx="6224587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“某人做了某事，他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/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她是……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”</a:t>
            </a:r>
          </a:p>
        </p:txBody>
      </p:sp>
      <p:sp>
        <p:nvSpPr>
          <p:cNvPr id="20" name="Rectangle 2">
            <a:extLst>
              <a:ext uri="{FF2B5EF4-FFF2-40B4-BE49-F238E27FC236}">
                <a16:creationId xmlns:a16="http://schemas.microsoft.com/office/drawing/2014/main" id="{36EA8C20-7B01-F44C-9E4E-261A9CBA58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1983" y="719819"/>
            <a:ext cx="8938557" cy="96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C  Using 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It is +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 adjective 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+ of </a:t>
            </a:r>
          </a:p>
          <a:p>
            <a:pPr algn="ctr"/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+ 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noun/pronoun </a:t>
            </a:r>
            <a:r>
              <a:rPr lang="en-US" altLang="zh-CN" sz="3200" b="1" i="1" noProof="1">
                <a:solidFill>
                  <a:srgbClr val="7030A0"/>
                </a:solidFill>
                <a:latin typeface="Times New Roman" panose="02020603050405020304" pitchFamily="18" charset="0"/>
              </a:rPr>
              <a:t>+ to + </a:t>
            </a:r>
            <a:r>
              <a:rPr lang="en-US" altLang="zh-CN" sz="3200" b="1" noProof="1">
                <a:solidFill>
                  <a:srgbClr val="7030A0"/>
                </a:solidFill>
                <a:latin typeface="Times New Roman" panose="02020603050405020304" pitchFamily="18" charset="0"/>
              </a:rPr>
              <a:t>verb</a:t>
            </a:r>
          </a:p>
        </p:txBody>
      </p:sp>
      <p:sp>
        <p:nvSpPr>
          <p:cNvPr id="21" name="矩形 24">
            <a:extLst>
              <a:ext uri="{FF2B5EF4-FFF2-40B4-BE49-F238E27FC236}">
                <a16:creationId xmlns:a16="http://schemas.microsoft.com/office/drawing/2014/main" id="{ADBE8BA4-7298-974C-A619-EC6E5312C3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3945" y="2232706"/>
            <a:ext cx="5884944" cy="631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It is </a:t>
            </a:r>
            <a:r>
              <a:rPr lang="en-US" altLang="zh-CN" sz="3200" b="1" u="sng" dirty="0">
                <a:solidFill>
                  <a:srgbClr val="7030A0"/>
                </a:solidFill>
                <a:latin typeface="Times New Roman" panose="02020603050405020304" pitchFamily="18" charset="0"/>
              </a:rPr>
              <a:t>cruel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 of human to kill pandas.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矩形 25">
            <a:extLst>
              <a:ext uri="{FF2B5EF4-FFF2-40B4-BE49-F238E27FC236}">
                <a16:creationId xmlns:a16="http://schemas.microsoft.com/office/drawing/2014/main" id="{052D0F14-7B46-A744-BFC5-D381CCE74A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358" y="3520169"/>
            <a:ext cx="653255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It is </a:t>
            </a:r>
            <a:r>
              <a:rPr lang="en-US" altLang="zh-CN" sz="3200" b="1" u="sng" dirty="0">
                <a:solidFill>
                  <a:srgbClr val="7030A0"/>
                </a:solidFill>
                <a:latin typeface="Times New Roman" panose="02020603050405020304" pitchFamily="18" charset="0"/>
              </a:rPr>
              <a:t>kind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 of you to try to save the dog.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590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>
            <a:extLst>
              <a:ext uri="{FF2B5EF4-FFF2-40B4-BE49-F238E27FC236}">
                <a16:creationId xmlns:a16="http://schemas.microsoft.com/office/drawing/2014/main" id="{AD36CA31-B74B-4718-8A9F-C6936A2B10C0}"/>
              </a:ext>
            </a:extLst>
          </p:cNvPr>
          <p:cNvSpPr/>
          <p:nvPr/>
        </p:nvSpPr>
        <p:spPr>
          <a:xfrm>
            <a:off x="1676400" y="4495800"/>
            <a:ext cx="8763000" cy="1703388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10000"/>
              </a:lnSpc>
              <a:buFontTx/>
              <a:buNone/>
              <a:defRPr/>
            </a:pP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CN" sz="3200" b="1" u="sng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adjective </a:t>
            </a:r>
            <a:r>
              <a:rPr lang="en-US" altLang="zh-CN" sz="3200" b="1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this sentence pattern describes (the person/the action)</a:t>
            </a:r>
          </a:p>
        </p:txBody>
      </p:sp>
      <p:sp>
        <p:nvSpPr>
          <p:cNvPr id="7" name="圆角矩形 6">
            <a:extLst>
              <a:ext uri="{FF2B5EF4-FFF2-40B4-BE49-F238E27FC236}">
                <a16:creationId xmlns:a16="http://schemas.microsoft.com/office/drawing/2014/main" id="{E7D1A022-103F-416B-8F40-10A305A5B94D}"/>
              </a:ext>
            </a:extLst>
          </p:cNvPr>
          <p:cNvSpPr/>
          <p:nvPr/>
        </p:nvSpPr>
        <p:spPr>
          <a:xfrm>
            <a:off x="1676400" y="4112605"/>
            <a:ext cx="4110037" cy="5762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200" b="1" noProof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 out the rule</a:t>
            </a:r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id="{E3E90327-30D8-4CCF-92B2-ABA1EED8BD02}"/>
              </a:ext>
            </a:extLst>
          </p:cNvPr>
          <p:cNvSpPr/>
          <p:nvPr/>
        </p:nvSpPr>
        <p:spPr>
          <a:xfrm>
            <a:off x="1885507" y="5396098"/>
            <a:ext cx="1981200" cy="533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58373" name="表格 58372">
            <a:extLst>
              <a:ext uri="{FF2B5EF4-FFF2-40B4-BE49-F238E27FC236}">
                <a16:creationId xmlns:a16="http://schemas.microsoft.com/office/drawing/2014/main" id="{03FE3D69-3D27-4EFA-916B-C6814C8BEBD7}"/>
              </a:ext>
            </a:extLst>
          </p:cNvPr>
          <p:cNvGraphicFramePr/>
          <p:nvPr/>
        </p:nvGraphicFramePr>
        <p:xfrm>
          <a:off x="1676400" y="1066800"/>
          <a:ext cx="8763000" cy="2590800"/>
        </p:xfrm>
        <a:graphic>
          <a:graphicData uri="http://schemas.openxmlformats.org/drawingml/2006/table">
            <a:tbl>
              <a:tblPr/>
              <a:tblGrid>
                <a:gridCol w="938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05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79438">
                <a:tc gridSpan="5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It is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  +   adj.  +  </a:t>
                      </a: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of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  +  noun/pronoun  + </a:t>
                      </a:r>
                      <a:r>
                        <a:rPr lang="en-US" altLang="zh-CN" sz="3200" b="1" i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to </a:t>
                      </a:r>
                      <a:r>
                        <a:rPr lang="en-US" altLang="zh-CN" sz="3200" b="1" dirty="0">
                          <a:solidFill>
                            <a:srgbClr val="6600CC"/>
                          </a:solidFill>
                          <a:latin typeface="Times New Roman" panose="02020603050405020304" pitchFamily="18" charset="0"/>
                        </a:rPr>
                        <a:t>+ verb</a:t>
                      </a:r>
                      <a:endParaRPr lang="zh-CN" altLang="en-US" sz="3200" b="1" dirty="0">
                        <a:solidFill>
                          <a:srgbClr val="6600CC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3C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562"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3200" b="1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3200" b="1" dirty="0">
                          <a:latin typeface="Times New Roman" panose="02020603050405020304" pitchFamily="18" charset="0"/>
                        </a:rPr>
                        <a:t>It is</a:t>
                      </a:r>
                      <a:endParaRPr lang="zh-CN" altLang="en-US" sz="32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dirty="0">
                          <a:latin typeface="Times New Roman" panose="02020603050405020304" pitchFamily="18" charset="0"/>
                        </a:rPr>
                        <a:t>cruel</a:t>
                      </a:r>
                      <a:endParaRPr lang="zh-CN" altLang="en-US" sz="32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3200" b="1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3200" b="1" dirty="0">
                          <a:latin typeface="Times New Roman" panose="02020603050405020304" pitchFamily="18" charset="0"/>
                        </a:rPr>
                        <a:t>  of</a:t>
                      </a:r>
                      <a:endParaRPr lang="zh-CN" altLang="en-US" sz="32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dirty="0">
                          <a:latin typeface="Times New Roman" panose="02020603050405020304" pitchFamily="18" charset="0"/>
                        </a:rPr>
                        <a:t>     them</a:t>
                      </a:r>
                      <a:endParaRPr lang="zh-CN" altLang="en-US" sz="32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latin typeface="Times New Roman" panose="02020603050405020304" pitchFamily="18" charset="0"/>
                        </a:rPr>
                        <a:t>to kill pandas.</a:t>
                      </a:r>
                      <a:endParaRPr lang="zh-CN" altLang="en-US" sz="32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4563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latin typeface="Times New Roman" panose="02020603050405020304" pitchFamily="18" charset="0"/>
                        </a:rPr>
                        <a:t>kind</a:t>
                      </a:r>
                      <a:endParaRPr lang="zh-CN" altLang="en-US" sz="32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>
                          <a:latin typeface="Times New Roman" panose="02020603050405020304" pitchFamily="18" charset="0"/>
                        </a:rPr>
                        <a:t>  you</a:t>
                      </a:r>
                      <a:endParaRPr lang="zh-CN" altLang="en-US" sz="32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>
                        <a:defRPr sz="2400" kern="1200"/>
                      </a:lvl2pPr>
                      <a:lvl3pPr marL="1143000" lvl="2" indent="-228600">
                        <a:defRPr sz="2000" kern="1200"/>
                      </a:lvl3pPr>
                      <a:lvl4pPr marL="1600200" lvl="3" indent="-228600">
                        <a:defRPr sz="1800" kern="1200"/>
                      </a:lvl4pPr>
                      <a:lvl5pPr marL="2057400" lvl="4" indent="-228600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3200" b="1" dirty="0">
                          <a:latin typeface="Times New Roman" panose="02020603050405020304" pitchFamily="18" charset="0"/>
                        </a:rPr>
                        <a:t>to try to save the dog.</a:t>
                      </a:r>
                      <a:endParaRPr lang="zh-CN" altLang="en-US" sz="32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272946CF-8C7D-9C40-AE3D-F800CCA4B8A0}"/>
              </a:ext>
            </a:extLst>
          </p:cNvPr>
          <p:cNvSpPr txBox="1"/>
          <p:nvPr/>
        </p:nvSpPr>
        <p:spPr>
          <a:xfrm>
            <a:off x="424543" y="1066800"/>
            <a:ext cx="9028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600" dirty="0"/>
              <a:t>P73</a:t>
            </a:r>
            <a:endParaRPr kumimoji="1"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6974342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10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Rectangle 2">
            <a:extLst>
              <a:ext uri="{FF2B5EF4-FFF2-40B4-BE49-F238E27FC236}">
                <a16:creationId xmlns:a16="http://schemas.microsoft.com/office/drawing/2014/main" id="{D9032CBB-9D12-4DC0-90D8-DCC9F39AEE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056" y="1125539"/>
            <a:ext cx="10855841" cy="3453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It is + adj. + of + n. / pron. + to+ v.</a:t>
            </a: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在该句型中，形容词修饰的对象是句子的逻辑主语，即</a:t>
            </a:r>
            <a:r>
              <a:rPr lang="en-US" altLang="zh-CN" sz="28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of</a:t>
            </a:r>
            <a:r>
              <a:rPr lang="zh-CN" altLang="en-US" sz="2800" b="1" dirty="0">
                <a:highlight>
                  <a:srgbClr val="FFFF00"/>
                </a:highlight>
                <a:latin typeface="Times New Roman" panose="02020603050405020304" pitchFamily="18" charset="0"/>
              </a:rPr>
              <a:t>后的名词或代词</a:t>
            </a:r>
            <a:r>
              <a:rPr lang="zh-CN" altLang="en-US" sz="2800" b="1" dirty="0">
                <a:latin typeface="Times New Roman" panose="02020603050405020304" pitchFamily="18" charset="0"/>
              </a:rPr>
              <a:t>，且大多是描述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人物的性格、品质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的形容词。而且，在说这句话之前，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句中的那个动作通常都已经完成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2800" b="1" dirty="0" err="1">
                <a:latin typeface="Times New Roman" panose="02020603050405020304" pitchFamily="18" charset="0"/>
              </a:rPr>
              <a:t>eg.</a:t>
            </a:r>
            <a:r>
              <a:rPr lang="en-US" altLang="zh-CN" sz="2800" b="1" dirty="0">
                <a:latin typeface="Times New Roman" panose="02020603050405020304" pitchFamily="18" charset="0"/>
              </a:rPr>
              <a:t> It is very nice of you to lend me an umbrella.</a:t>
            </a:r>
          </a:p>
          <a:p>
            <a:pPr>
              <a:spcBef>
                <a:spcPct val="20000"/>
              </a:spcBef>
            </a:pPr>
            <a:r>
              <a:rPr lang="en-US" altLang="zh-CN" sz="2800" b="1" dirty="0">
                <a:latin typeface="Times New Roman" panose="02020603050405020304" pitchFamily="18" charset="0"/>
              </a:rPr>
              <a:t>“</a:t>
            </a:r>
            <a:r>
              <a:rPr lang="zh-CN" altLang="en-US" sz="2800" b="1" dirty="0">
                <a:latin typeface="Times New Roman" panose="02020603050405020304" pitchFamily="18" charset="0"/>
              </a:rPr>
              <a:t>你</a:t>
            </a:r>
            <a:r>
              <a:rPr lang="en-US" altLang="zh-CN" sz="2800" b="1" dirty="0">
                <a:latin typeface="Times New Roman" panose="02020603050405020304" pitchFamily="18" charset="0"/>
              </a:rPr>
              <a:t>”</a:t>
            </a:r>
            <a:r>
              <a:rPr lang="zh-CN" altLang="en-US" sz="28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已经将雨伞借给我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</a:rPr>
              <a:t>nice 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是对“你”的评价。</a:t>
            </a:r>
            <a:endParaRPr lang="en-US" altLang="zh-CN" sz="2800" b="1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）常用于此句型的形容词有：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698" name="文本框 2">
            <a:extLst>
              <a:ext uri="{FF2B5EF4-FFF2-40B4-BE49-F238E27FC236}">
                <a16:creationId xmlns:a16="http://schemas.microsoft.com/office/drawing/2014/main" id="{BD515C48-D5F6-4B07-8DB4-A0BE37AF2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8" y="333376"/>
            <a:ext cx="2709862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0000FF"/>
                </a:solidFill>
                <a:latin typeface="Times New Roman" panose="02020603050405020304" pitchFamily="18" charset="0"/>
              </a:rPr>
              <a:t>Summary</a:t>
            </a:r>
            <a:endParaRPr lang="zh-CN" altLang="en-US">
              <a:solidFill>
                <a:srgbClr val="0000FF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B296366-A055-C546-B9E7-AADB29BE38AD}"/>
              </a:ext>
            </a:extLst>
          </p:cNvPr>
          <p:cNvSpPr/>
          <p:nvPr/>
        </p:nvSpPr>
        <p:spPr>
          <a:xfrm>
            <a:off x="754910" y="4553686"/>
            <a:ext cx="10831033" cy="1076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(</a:t>
            </a:r>
            <a:r>
              <a:rPr lang="en-US" altLang="zh-CN" sz="2800" b="1" dirty="0" err="1">
                <a:solidFill>
                  <a:srgbClr val="002060"/>
                </a:solidFill>
                <a:latin typeface="Times New Roman" panose="02020603050405020304" pitchFamily="18" charset="0"/>
              </a:rPr>
              <a:t>im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)polite, brave, foolish, stupid, silly, clever, careful, careless, nice(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善良的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), (un)kind, friendly, generous, thoughtful(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体贴的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), rude, naughty</a:t>
            </a:r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CF748CB-9D3E-B546-974B-E43E3C240735}"/>
              </a:ext>
            </a:extLst>
          </p:cNvPr>
          <p:cNvSpPr/>
          <p:nvPr/>
        </p:nvSpPr>
        <p:spPr>
          <a:xfrm>
            <a:off x="754910" y="5630647"/>
            <a:ext cx="1124051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特别注意以下几个：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good(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好心的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), bad(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善良的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), right(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正直的，道德的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), wrong(</a:t>
            </a:r>
            <a:r>
              <a:rPr lang="zh-CN" altLang="en-US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不道德的</a:t>
            </a:r>
            <a:r>
              <a:rPr lang="en-US" altLang="zh-CN" sz="2800" b="1" dirty="0">
                <a:solidFill>
                  <a:srgbClr val="002060"/>
                </a:solidFill>
                <a:latin typeface="Times New Roman" panose="02020603050405020304" pitchFamily="18" charset="0"/>
              </a:rPr>
              <a:t>)</a:t>
            </a:r>
            <a:endParaRPr lang="zh-CN" alt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4518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1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标题 1">
            <a:extLst>
              <a:ext uri="{FF2B5EF4-FFF2-40B4-BE49-F238E27FC236}">
                <a16:creationId xmlns:a16="http://schemas.microsoft.com/office/drawing/2014/main" id="{18D319EE-D49E-4B81-9A6B-F7668C14F6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6814" y="390414"/>
            <a:ext cx="10898372" cy="1143000"/>
          </a:xfrm>
        </p:spPr>
        <p:txBody>
          <a:bodyPr/>
          <a:lstStyle/>
          <a:p>
            <a:r>
              <a:rPr lang="en-US" altLang="zh-CN" sz="3600" dirty="0"/>
              <a:t>What is the difference between the following sentences?</a:t>
            </a:r>
          </a:p>
        </p:txBody>
      </p:sp>
      <p:sp>
        <p:nvSpPr>
          <p:cNvPr id="26627" name="文本框 3">
            <a:extLst>
              <a:ext uri="{FF2B5EF4-FFF2-40B4-BE49-F238E27FC236}">
                <a16:creationId xmlns:a16="http://schemas.microsoft.com/office/drawing/2014/main" id="{FB1B36F7-DFF4-4E45-890A-8EC39DC8CA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707" y="2124401"/>
            <a:ext cx="10988586" cy="54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It is </a:t>
            </a:r>
            <a:r>
              <a:rPr lang="en-US" altLang="zh-CN" sz="2800" b="1" u="sng" dirty="0">
                <a:solidFill>
                  <a:srgbClr val="17375E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wrong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for 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people </a:t>
            </a:r>
            <a:r>
              <a:rPr lang="en-US" altLang="zh-CN" sz="2800" b="1" u="sng" dirty="0">
                <a:solidFill>
                  <a:srgbClr val="7030A0"/>
                </a:solidFill>
                <a:latin typeface="Times New Roman" panose="02020603050405020304" pitchFamily="18" charset="0"/>
              </a:rPr>
              <a:t>to buy products made from endangered animals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 dirty="0">
              <a:solidFill>
                <a:srgbClr val="1737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文本框 3">
            <a:extLst>
              <a:ext uri="{FF2B5EF4-FFF2-40B4-BE49-F238E27FC236}">
                <a16:creationId xmlns:a16="http://schemas.microsoft.com/office/drawing/2014/main" id="{26F43036-73E6-E944-B016-128952F090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287" y="2772362"/>
            <a:ext cx="9001118" cy="54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It is </a:t>
            </a:r>
            <a:r>
              <a:rPr lang="en-US" altLang="zh-CN" sz="2800" b="1" u="sng" dirty="0">
                <a:solidFill>
                  <a:srgbClr val="17375E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wrong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of 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you </a:t>
            </a:r>
            <a:r>
              <a:rPr lang="en-US" altLang="zh-CN" sz="2800" b="1" u="sng" dirty="0">
                <a:solidFill>
                  <a:srgbClr val="7030A0"/>
                </a:solidFill>
                <a:latin typeface="Times New Roman" panose="02020603050405020304" pitchFamily="18" charset="0"/>
              </a:rPr>
              <a:t>to keep laughing at the disabled people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 dirty="0">
              <a:solidFill>
                <a:srgbClr val="1737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3">
            <a:extLst>
              <a:ext uri="{FF2B5EF4-FFF2-40B4-BE49-F238E27FC236}">
                <a16:creationId xmlns:a16="http://schemas.microsoft.com/office/drawing/2014/main" id="{A7ECA9C2-4E9D-B94C-A892-F0313BF81F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707" y="4288417"/>
            <a:ext cx="10100650" cy="54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It is </a:t>
            </a:r>
            <a:r>
              <a:rPr lang="en-US" altLang="zh-CN" sz="2800" b="1" u="sng" dirty="0">
                <a:solidFill>
                  <a:srgbClr val="17375E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right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for 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people to protect the homes of endangered animals.</a:t>
            </a:r>
            <a:endParaRPr lang="en-US" altLang="zh-CN" sz="2800" b="1" dirty="0">
              <a:solidFill>
                <a:srgbClr val="1737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3">
            <a:extLst>
              <a:ext uri="{FF2B5EF4-FFF2-40B4-BE49-F238E27FC236}">
                <a16:creationId xmlns:a16="http://schemas.microsoft.com/office/drawing/2014/main" id="{45554868-15F2-514A-820E-CA96045C22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707" y="4873092"/>
            <a:ext cx="8818311" cy="548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15000"/>
              </a:lnSpc>
              <a:spcBef>
                <a:spcPct val="20000"/>
              </a:spcBef>
            </a:pP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It is </a:t>
            </a:r>
            <a:r>
              <a:rPr lang="en-US" altLang="zh-CN" sz="2800" b="1" u="sng" dirty="0">
                <a:solidFill>
                  <a:srgbClr val="17375E"/>
                </a:solidFill>
                <a:highlight>
                  <a:srgbClr val="FFFF00"/>
                </a:highlight>
                <a:latin typeface="Times New Roman" panose="02020603050405020304" pitchFamily="18" charset="0"/>
              </a:rPr>
              <a:t>right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of </a:t>
            </a:r>
            <a:r>
              <a:rPr lang="en-US" altLang="zh-CN" sz="2800" b="1" dirty="0">
                <a:solidFill>
                  <a:srgbClr val="17375E"/>
                </a:solidFill>
                <a:latin typeface="Times New Roman" panose="02020603050405020304" pitchFamily="18" charset="0"/>
              </a:rPr>
              <a:t>you to report the illegal action to the report.</a:t>
            </a:r>
            <a:endParaRPr lang="en-US" altLang="zh-CN" sz="2800" b="1" dirty="0">
              <a:solidFill>
                <a:srgbClr val="17375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95C34A7B-9A81-0043-8299-AECC20984D68}"/>
              </a:ext>
            </a:extLst>
          </p:cNvPr>
          <p:cNvSpPr txBox="1"/>
          <p:nvPr/>
        </p:nvSpPr>
        <p:spPr>
          <a:xfrm>
            <a:off x="1207008" y="1768866"/>
            <a:ext cx="88408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/>
              <a:t>错误的；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说话时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这个动作可能并未完成或表示一般意义上的行为</a:t>
            </a:r>
            <a:endParaRPr kumimoji="1" lang="zh-CN" altLang="en-US" sz="24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0C508543-A0AB-6E4B-9AEF-82AEE3EB2587}"/>
              </a:ext>
            </a:extLst>
          </p:cNvPr>
          <p:cNvSpPr txBox="1"/>
          <p:nvPr/>
        </p:nvSpPr>
        <p:spPr>
          <a:xfrm>
            <a:off x="1207008" y="3306707"/>
            <a:ext cx="88472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/>
              <a:t>不道德的；</a:t>
            </a:r>
            <a:r>
              <a:rPr lang="zh-CN" altLang="en-US" sz="2400" b="1" dirty="0">
                <a:latin typeface="Times New Roman" panose="02020603050405020304" pitchFamily="18" charset="0"/>
              </a:rPr>
              <a:t>在说这句话之前，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句中的那个动作通常都已经完成</a:t>
            </a:r>
            <a:endParaRPr kumimoji="1" lang="zh-CN" altLang="en-US" sz="2400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88E43B33-9485-3E40-878F-3C24A6602B9C}"/>
              </a:ext>
            </a:extLst>
          </p:cNvPr>
          <p:cNvSpPr txBox="1"/>
          <p:nvPr/>
        </p:nvSpPr>
        <p:spPr>
          <a:xfrm>
            <a:off x="1231591" y="3923472"/>
            <a:ext cx="88472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/>
              <a:t>正确的；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说话时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这个动作可能并未完成或表示一般意义上的行为</a:t>
            </a:r>
            <a:endParaRPr kumimoji="1" lang="zh-CN" altLang="en-US" sz="2400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BD8F14B6-B8DA-614D-8B08-69904FDE8CC6}"/>
              </a:ext>
            </a:extLst>
          </p:cNvPr>
          <p:cNvSpPr txBox="1"/>
          <p:nvPr/>
        </p:nvSpPr>
        <p:spPr>
          <a:xfrm>
            <a:off x="1197704" y="5421191"/>
            <a:ext cx="9775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dirty="0"/>
              <a:t>正直的，有道德的；</a:t>
            </a:r>
            <a:r>
              <a:rPr lang="zh-CN" altLang="en-US" sz="2400" b="1" dirty="0">
                <a:latin typeface="Times New Roman" panose="02020603050405020304" pitchFamily="18" charset="0"/>
              </a:rPr>
              <a:t>在说这句话之前，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句中的那个动作通常都已经完成</a:t>
            </a:r>
            <a:endParaRPr kumimoji="1"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774195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>
            <a:extLst>
              <a:ext uri="{FF2B5EF4-FFF2-40B4-BE49-F238E27FC236}">
                <a16:creationId xmlns:a16="http://schemas.microsoft.com/office/drawing/2014/main" id="{596195CF-83E0-4C54-A1B9-B48A343E25A7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248002" y="649885"/>
            <a:ext cx="10270672" cy="1031051"/>
          </a:xfrm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3200" b="1" i="1" dirty="0">
                <a:solidFill>
                  <a:schemeClr val="tx1"/>
                </a:solidFill>
              </a:rPr>
              <a:t>Below are some pictures of Helen's visit to the zoo. Write captions for the pictures.</a:t>
            </a:r>
          </a:p>
        </p:txBody>
      </p:sp>
      <p:sp>
        <p:nvSpPr>
          <p:cNvPr id="32770" name="Text Box 3">
            <a:extLst>
              <a:ext uri="{FF2B5EF4-FFF2-40B4-BE49-F238E27FC236}">
                <a16:creationId xmlns:a16="http://schemas.microsoft.com/office/drawing/2014/main" id="{B93D3EFB-B6D1-4320-AA62-F038B1DF81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888" y="1817689"/>
            <a:ext cx="6121400" cy="1323975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bad	clever	 careless	nice     </a:t>
            </a: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lose	 take		show		wave</a:t>
            </a:r>
          </a:p>
        </p:txBody>
      </p:sp>
      <p:pic>
        <p:nvPicPr>
          <p:cNvPr id="32771" name="图片 13319" descr="HRIDL20H_[N_~B8IM]5~$19">
            <a:extLst>
              <a:ext uri="{FF2B5EF4-FFF2-40B4-BE49-F238E27FC236}">
                <a16:creationId xmlns:a16="http://schemas.microsoft.com/office/drawing/2014/main" id="{DD7B1F90-B43F-46C0-A6CC-A42278B26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113" y="3213101"/>
            <a:ext cx="44005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图片 13320" descr="YR`@WRM[N[3_JEDGOBAM6DM">
            <a:extLst>
              <a:ext uri="{FF2B5EF4-FFF2-40B4-BE49-F238E27FC236}">
                <a16:creationId xmlns:a16="http://schemas.microsoft.com/office/drawing/2014/main" id="{133D54D0-9AEC-4011-AE9E-8FD70AE51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4563" y="3357564"/>
            <a:ext cx="453866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2" name="矩形 2">
            <a:extLst>
              <a:ext uri="{FF2B5EF4-FFF2-40B4-BE49-F238E27FC236}">
                <a16:creationId xmlns:a16="http://schemas.microsoft.com/office/drawing/2014/main" id="{C32C37A8-DF6F-448C-A78E-99A9C66FC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38" y="5084763"/>
            <a:ext cx="338455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It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was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clever of </a:t>
            </a: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the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monkey to wave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8951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13322" descr="N$AL}1@~0B}S76)206N~7QP">
            <a:extLst>
              <a:ext uri="{FF2B5EF4-FFF2-40B4-BE49-F238E27FC236}">
                <a16:creationId xmlns:a16="http://schemas.microsoft.com/office/drawing/2014/main" id="{6C8F7F7D-586C-48DE-BF67-8481B5AD9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6" y="2639788"/>
            <a:ext cx="43354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矩形 3">
            <a:extLst>
              <a:ext uri="{FF2B5EF4-FFF2-40B4-BE49-F238E27FC236}">
                <a16:creationId xmlns:a16="http://schemas.microsoft.com/office/drawing/2014/main" id="{5FC28532-F0E4-4AA9-B723-E553FD2D3F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4440013"/>
            <a:ext cx="332898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It was careless of Helen to lose 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33795" name="图片 13324" descr="RA7TP85KH9}(397%[YOLAVB">
            <a:extLst>
              <a:ext uri="{FF2B5EF4-FFF2-40B4-BE49-F238E27FC236}">
                <a16:creationId xmlns:a16="http://schemas.microsoft.com/office/drawing/2014/main" id="{47C5D7BD-DD90-425F-8E92-E48BBC999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639788"/>
            <a:ext cx="436403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矩形 5">
            <a:extLst>
              <a:ext uri="{FF2B5EF4-FFF2-40B4-BE49-F238E27FC236}">
                <a16:creationId xmlns:a16="http://schemas.microsoft.com/office/drawing/2014/main" id="{7761AC94-1237-43AC-80D6-1A402DEB3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2829" y="4366988"/>
            <a:ext cx="4358820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It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 was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 bad of the monkey   to take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7" name="Text Box 3">
            <a:extLst>
              <a:ext uri="{FF2B5EF4-FFF2-40B4-BE49-F238E27FC236}">
                <a16:creationId xmlns:a16="http://schemas.microsoft.com/office/drawing/2014/main" id="{96F03A3E-669C-4F20-A4E8-17C7AB92D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5750" y="809626"/>
            <a:ext cx="6121400" cy="1323975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bad	clever	 careless	nice     </a:t>
            </a: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lose	 take		show		wave</a:t>
            </a:r>
          </a:p>
        </p:txBody>
      </p:sp>
    </p:spTree>
    <p:extLst>
      <p:ext uri="{BB962C8B-B14F-4D97-AF65-F5344CB8AC3E}">
        <p14:creationId xmlns:p14="http://schemas.microsoft.com/office/powerpoint/2010/main" val="30146645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>
            <a:extLst>
              <a:ext uri="{FF2B5EF4-FFF2-40B4-BE49-F238E27FC236}">
                <a16:creationId xmlns:a16="http://schemas.microsoft.com/office/drawing/2014/main" id="{23BF9FBF-C9E3-4FB1-83B3-9836C78ABA8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4" y="692150"/>
            <a:ext cx="8218487" cy="5721350"/>
          </a:xfrm>
        </p:spPr>
        <p:txBody>
          <a:bodyPr/>
          <a:lstStyle/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zh-CN" altLang="en-US" b="1"/>
              <a:t>一、选择最佳答案填空。</a:t>
            </a:r>
            <a:endParaRPr lang="zh-CN" altLang="en-US"/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(    )1. It is wrong ____ him to laught at the little girl.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A. of 		B. for 		C. to 		D. with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(    )2. It is uesful ____ us to learn some computer skills.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A. of 		B. for 		C. to 		D. with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(    )3. The child is ____ tall ____ get the apples on the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           table.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A. not so</a:t>
            </a:r>
            <a:r>
              <a:rPr lang="zh-CN" altLang="en-US"/>
              <a:t>,</a:t>
            </a:r>
            <a:r>
              <a:rPr lang="en-US" altLang="zh-CN"/>
              <a:t> that 		B. too</a:t>
            </a:r>
            <a:r>
              <a:rPr lang="zh-CN" altLang="en-US"/>
              <a:t>,</a:t>
            </a:r>
            <a:r>
              <a:rPr lang="en-US" altLang="zh-CN"/>
              <a:t> to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C. enough</a:t>
            </a:r>
            <a:r>
              <a:rPr lang="zh-CN" altLang="en-US"/>
              <a:t>,</a:t>
            </a:r>
            <a:r>
              <a:rPr lang="en-US" altLang="zh-CN"/>
              <a:t> to 		D. not</a:t>
            </a:r>
            <a:r>
              <a:rPr lang="zh-CN" altLang="en-US"/>
              <a:t>,</a:t>
            </a:r>
            <a:r>
              <a:rPr lang="en-US" altLang="zh-CN"/>
              <a:t> enough to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(    )4. It’s not good for you ____ so many computer 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           games. It is a waste of time.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A. to play 			B. play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/>
              <a:t>		C. playing 			D. to playing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1E653A15-B1AD-467C-99FB-06F22CE28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6775" y="4524376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0" name="Rectangle 4">
            <a:extLst>
              <a:ext uri="{FF2B5EF4-FFF2-40B4-BE49-F238E27FC236}">
                <a16:creationId xmlns:a16="http://schemas.microsoft.com/office/drawing/2014/main" id="{16C0FAF7-798F-45B8-8607-4FC2EECB68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1068389"/>
            <a:ext cx="42545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CDDFA5D2-4861-4241-AAFD-E52C3B6F8C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6776" y="1931988"/>
            <a:ext cx="404813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5D1A9D2B-534B-4AEB-BE6D-3CC4B3BC0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6776" y="2795588"/>
            <a:ext cx="4222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60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zh-CN" altLang="en-US" sz="26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6667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>
            <a:extLst>
              <a:ext uri="{FF2B5EF4-FFF2-40B4-BE49-F238E27FC236}">
                <a16:creationId xmlns:a16="http://schemas.microsoft.com/office/drawing/2014/main" id="{D662D39B-1A50-4361-906A-B9CDC342E07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052638" y="836613"/>
            <a:ext cx="8147050" cy="4800600"/>
          </a:xfrm>
        </p:spPr>
        <p:txBody>
          <a:bodyPr/>
          <a:lstStyle/>
          <a:p>
            <a:pPr marL="609600" indent="-609600">
              <a:lnSpc>
                <a:spcPct val="110000"/>
              </a:lnSpc>
              <a:buNone/>
            </a:pPr>
            <a:r>
              <a:rPr lang="zh-CN" altLang="en-US" sz="3000" b="1"/>
              <a:t>二、选用</a:t>
            </a:r>
            <a:r>
              <a:rPr lang="en-US" altLang="zh-CN" sz="3000" b="1"/>
              <a:t>for </a:t>
            </a:r>
            <a:r>
              <a:rPr lang="zh-CN" altLang="en-US" sz="3000" b="1"/>
              <a:t>或</a:t>
            </a:r>
            <a:r>
              <a:rPr lang="en-US" altLang="zh-CN" sz="3000" b="1"/>
              <a:t>of </a:t>
            </a:r>
            <a:r>
              <a:rPr lang="zh-CN" altLang="en-US" sz="3000" b="1"/>
              <a:t>填空。</a:t>
            </a:r>
            <a:endParaRPr lang="zh-CN" altLang="en-US" sz="3000"/>
          </a:p>
          <a:p>
            <a:pPr marL="609600" indent="-609600">
              <a:lnSpc>
                <a:spcPct val="110000"/>
              </a:lnSpc>
              <a:buNone/>
            </a:pPr>
            <a:r>
              <a:rPr lang="en-US" altLang="zh-CN" sz="3000"/>
              <a:t>1. It’s very kind ____ you to help me.</a:t>
            </a:r>
          </a:p>
          <a:p>
            <a:pPr marL="609600" indent="-609600">
              <a:lnSpc>
                <a:spcPct val="110000"/>
              </a:lnSpc>
              <a:buNone/>
            </a:pPr>
            <a:r>
              <a:rPr lang="en-US" altLang="zh-CN" sz="3000"/>
              <a:t>2. It’s silly ____ you to say such words.</a:t>
            </a:r>
          </a:p>
          <a:p>
            <a:pPr marL="609600" indent="-609600">
              <a:lnSpc>
                <a:spcPct val="110000"/>
              </a:lnSpc>
              <a:buNone/>
            </a:pPr>
            <a:r>
              <a:rPr lang="en-US" altLang="zh-CN" sz="3000"/>
              <a:t>3. It’s very dangerous ____ children to cross busy </a:t>
            </a:r>
          </a:p>
          <a:p>
            <a:pPr marL="609600" indent="-609600">
              <a:lnSpc>
                <a:spcPct val="110000"/>
              </a:lnSpc>
              <a:buNone/>
            </a:pPr>
            <a:r>
              <a:rPr lang="en-US" altLang="zh-CN" sz="3000"/>
              <a:t>    streets.</a:t>
            </a:r>
          </a:p>
          <a:p>
            <a:pPr marL="609600" indent="-609600">
              <a:lnSpc>
                <a:spcPct val="110000"/>
              </a:lnSpc>
              <a:buNone/>
            </a:pPr>
            <a:r>
              <a:rPr lang="en-US" altLang="zh-CN" sz="3000"/>
              <a:t>4. It’s difficult ____ us to finish the work.</a:t>
            </a:r>
          </a:p>
          <a:p>
            <a:pPr marL="609600" indent="-609600">
              <a:lnSpc>
                <a:spcPct val="110000"/>
              </a:lnSpc>
              <a:buNone/>
            </a:pPr>
            <a:r>
              <a:rPr lang="en-US" altLang="zh-CN" sz="3000"/>
              <a:t>5. It is good ____ him to send medicine to the sick </a:t>
            </a:r>
          </a:p>
          <a:p>
            <a:pPr marL="609600" indent="-609600">
              <a:lnSpc>
                <a:spcPct val="110000"/>
              </a:lnSpc>
              <a:buNone/>
            </a:pPr>
            <a:r>
              <a:rPr lang="en-US" altLang="zh-CN" sz="3000"/>
              <a:t>    boy.</a:t>
            </a:r>
            <a:endParaRPr lang="zh-CN" altLang="en-US" sz="300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651434E2-2A79-4EDC-B203-9A072142A5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27576" y="1471613"/>
            <a:ext cx="4810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of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C12367E5-9DA9-44CC-AD52-F9FC56955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64201" y="2695576"/>
            <a:ext cx="600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for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BB564E96-42EF-40F2-9946-285D78E9AD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11676" y="3775076"/>
            <a:ext cx="6000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for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6" name="Rectangle 6">
            <a:extLst>
              <a:ext uri="{FF2B5EF4-FFF2-40B4-BE49-F238E27FC236}">
                <a16:creationId xmlns:a16="http://schemas.microsoft.com/office/drawing/2014/main" id="{35D5FAB6-65BD-4E1C-84E0-D6F7D78383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4338" y="4422776"/>
            <a:ext cx="48101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of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2F7FD728-C29D-45E6-800F-65FAF70BA5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6" y="2047876"/>
            <a:ext cx="481013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of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7763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  <p:bldP spid="15365" grpId="0"/>
      <p:bldP spid="15366" grpId="0"/>
      <p:bldP spid="1536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3800EDE-AD72-4332-9150-BC7EE84F2B82}"/>
              </a:ext>
            </a:extLst>
          </p:cNvPr>
          <p:cNvSpPr/>
          <p:nvPr/>
        </p:nvSpPr>
        <p:spPr>
          <a:xfrm rot="10800000">
            <a:off x="2981551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/>
          </a:p>
        </p:txBody>
      </p:sp>
      <p:sp>
        <p:nvSpPr>
          <p:cNvPr id="32770" name="TextBox 4">
            <a:extLst>
              <a:ext uri="{FF2B5EF4-FFF2-40B4-BE49-F238E27FC236}">
                <a16:creationId xmlns:a16="http://schemas.microsoft.com/office/drawing/2014/main" id="{7D4102AD-194E-4E11-B0CA-3A1465E604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4064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8215213"/>
      </p:ext>
    </p:extLst>
  </p:cSld>
  <p:clrMapOvr>
    <a:masterClrMapping/>
  </p:clrMapOvr>
  <p:transition spd="slow">
    <p:blinds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叶金边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千图网海量PPT模板www.58pic.com">
  <a:themeElements>
    <a:clrScheme name="MC-欧美风主题色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345B"/>
      </a:accent1>
      <a:accent2>
        <a:srgbClr val="D22866"/>
      </a:accent2>
      <a:accent3>
        <a:srgbClr val="FF8900"/>
      </a:accent3>
      <a:accent4>
        <a:srgbClr val="00345B"/>
      </a:accent4>
      <a:accent5>
        <a:srgbClr val="D22866"/>
      </a:accent5>
      <a:accent6>
        <a:srgbClr val="FF8900"/>
      </a:accent6>
      <a:hlink>
        <a:srgbClr val="0563C1"/>
      </a:hlink>
      <a:folHlink>
        <a:srgbClr val="954F72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 anchor="ctr">
        <a:spAutoFit/>
      </a:bodyPr>
      <a:lstStyle>
        <a:defPPr>
          <a:lnSpc>
            <a:spcPct val="120000"/>
          </a:lnSpc>
          <a:defRPr dirty="0" smtClean="0">
            <a:solidFill>
              <a:schemeClr val="tx1">
                <a:lumMod val="75000"/>
                <a:lumOff val="25000"/>
              </a:schemeClr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演示文稿1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984</TotalTime>
  <Words>1599</Words>
  <Application>Microsoft Macintosh PowerPoint</Application>
  <PresentationFormat>宽屏</PresentationFormat>
  <Paragraphs>202</Paragraphs>
  <Slides>24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6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等线</vt:lpstr>
      <vt:lpstr>等线 Light</vt:lpstr>
      <vt:lpstr>微软雅黑</vt:lpstr>
      <vt:lpstr>Arial</vt:lpstr>
      <vt:lpstr>Calibri</vt:lpstr>
      <vt:lpstr>Comic Sans MS</vt:lpstr>
      <vt:lpstr>JasmineUPC</vt:lpstr>
      <vt:lpstr>Matura MT Script Capitals</vt:lpstr>
      <vt:lpstr>Times New Roman</vt:lpstr>
      <vt:lpstr>Wingdings 2</vt:lpstr>
      <vt:lpstr>Office 主题​​</vt:lpstr>
      <vt:lpstr>千图网海量PPT模板www.58pic.com</vt:lpstr>
      <vt:lpstr>4_Office 主题​​</vt:lpstr>
      <vt:lpstr>u7模板</vt:lpstr>
      <vt:lpstr>1_u7模板</vt:lpstr>
      <vt:lpstr>演示文稿1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What is the difference between the following sentences?</vt:lpstr>
      <vt:lpstr>Below are some pictures of Helen's visit to the zoo. Write captions for the pictures.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绿叶金边</dc:title>
  <dc:creator>张 建春</dc:creator>
  <cp:lastModifiedBy>vctj</cp:lastModifiedBy>
  <cp:revision>99</cp:revision>
  <dcterms:created xsi:type="dcterms:W3CDTF">2018-09-20T08:24:00Z</dcterms:created>
  <dcterms:modified xsi:type="dcterms:W3CDTF">2019-05-09T00:29:11Z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