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70" r:id="rId3"/>
    <p:sldId id="257" r:id="rId4"/>
    <p:sldId id="258" r:id="rId5"/>
    <p:sldId id="268" r:id="rId6"/>
    <p:sldId id="269" r:id="rId7"/>
    <p:sldId id="263" r:id="rId8"/>
    <p:sldId id="260" r:id="rId9"/>
    <p:sldId id="261" r:id="rId10"/>
    <p:sldId id="262" r:id="rId11"/>
    <p:sldId id="271" r:id="rId12"/>
    <p:sldId id="264" r:id="rId13"/>
    <p:sldId id="267" r:id="rId14"/>
    <p:sldId id="266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0462B3-D829-4B7A-8778-41D650D6732C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FB88D-2BA6-454A-B913-88B30D0182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566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FB88D-2BA6-454A-B913-88B30D01820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37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FB88D-2BA6-454A-B913-88B30D01820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188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848600" cy="2448272"/>
          </a:xfrm>
        </p:spPr>
        <p:txBody>
          <a:bodyPr/>
          <a:lstStyle/>
          <a:p>
            <a:pPr algn="ctr"/>
            <a:r>
              <a:rPr lang="zh-CN" altLang="en-US" sz="7200" b="1" dirty="0" smtClean="0">
                <a:latin typeface="微软雅黑" pitchFamily="34" charset="-122"/>
                <a:ea typeface="微软雅黑" pitchFamily="34" charset="-122"/>
              </a:rPr>
              <a:t>若瑟夫的朋友圈</a:t>
            </a:r>
            <a:r>
              <a:rPr lang="en-US" altLang="zh-CN" sz="7200" b="1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7200" b="1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4000" b="1" dirty="0" smtClean="0">
                <a:latin typeface="微软雅黑" pitchFamily="34" charset="-122"/>
                <a:ea typeface="微软雅黑" pitchFamily="34" charset="-122"/>
              </a:rPr>
              <a:t>——《</a:t>
            </a:r>
            <a:r>
              <a:rPr lang="zh-CN" altLang="en-US" sz="4000" b="1" dirty="0">
                <a:latin typeface="微软雅黑" pitchFamily="34" charset="-122"/>
                <a:ea typeface="微软雅黑" pitchFamily="34" charset="-122"/>
              </a:rPr>
              <a:t>我的叔叔于勒</a:t>
            </a:r>
            <a:r>
              <a:rPr lang="en-US" altLang="zh-CN" sz="4000" b="1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主旨探讨</a:t>
            </a:r>
            <a:endParaRPr lang="zh-CN" altLang="en-US" sz="4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580112" y="3429000"/>
            <a:ext cx="2880320" cy="1368152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sz="4400" b="1" dirty="0" smtClean="0">
                <a:latin typeface="隶书" pitchFamily="49" charset="-122"/>
                <a:ea typeface="隶书" pitchFamily="49" charset="-122"/>
              </a:rPr>
              <a:t>                                                                              </a:t>
            </a:r>
            <a:r>
              <a:rPr lang="zh-CN" altLang="en-US" sz="5700" b="1" dirty="0" smtClean="0">
                <a:latin typeface="隶书" pitchFamily="49" charset="-122"/>
                <a:ea typeface="隶书" pitchFamily="49" charset="-122"/>
              </a:rPr>
              <a:t>莫泊桑</a:t>
            </a:r>
            <a:endParaRPr lang="zh-CN" altLang="en-US" sz="5700" b="1" dirty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779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5400" b="1" dirty="0" smtClean="0">
                <a:latin typeface="隶书" pitchFamily="49" charset="-122"/>
                <a:ea typeface="隶书" pitchFamily="49" charset="-122"/>
              </a:rPr>
              <a:t>莫泊桑</a:t>
            </a:r>
            <a:endParaRPr lang="zh-CN" altLang="en-US" sz="5400" b="1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屠格涅夫认为他是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19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世纪末法国文坛上“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最卓越的天才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左拉：“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读他的作品的时候，可以是笑或是哭，但永远是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发人深思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的。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”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恩格斯：“应该向莫泊桑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脱帽致敬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。”</a:t>
            </a:r>
          </a:p>
        </p:txBody>
      </p:sp>
    </p:spTree>
    <p:extLst>
      <p:ext uri="{BB962C8B-B14F-4D97-AF65-F5344CB8AC3E}">
        <p14:creationId xmlns:p14="http://schemas.microsoft.com/office/powerpoint/2010/main" val="41145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    假设家里收到于勒的信后若瑟夫在朋友圈上发了如下信息，请根据文本揣测菲利普夫妇的心理，推测他们会怎样评论。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要求：</a:t>
            </a:r>
            <a:r>
              <a:rPr lang="en-US" altLang="zh-CN" sz="3600" b="1" dirty="0" smtClean="0"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用最简短的语言表达，可以是一个词、一句话。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3600" b="1" dirty="0" smtClean="0">
                <a:latin typeface="楷体" pitchFamily="49" charset="-122"/>
                <a:ea typeface="楷体" pitchFamily="49" charset="-122"/>
              </a:rPr>
              <a:t>     2.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可以借助多种形式表达人物心理，如丰富的表情符号等。</a:t>
            </a:r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91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tupian.qqjay.com/u/2013/0328/12_134341_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04" y="426128"/>
            <a:ext cx="1508513" cy="184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39752" y="927884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若瑟夫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9752" y="1451104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</a:rPr>
              <a:t>我们家里的福音书！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4860449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父</a:t>
            </a:r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/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母：                                                                                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979712" y="5301189"/>
            <a:ext cx="56886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7" name="Picture 9" descr="http://bbs.ci123.com/upload/gposts/200701/fa3a2061eb65c50913ffa41b805c817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972" y="2035879"/>
            <a:ext cx="4605300" cy="25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760380" y="2206610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     "</a:t>
            </a:r>
            <a:r>
              <a:rPr lang="zh-CN" altLang="zh-CN" dirty="0"/>
              <a:t>亲爱的菲利普，我给你写这封信，免得你担心我的健康。我身体很好。买卖也好。明天我就动身到南美去作长期旅行。也许要好几年不给你写信。如果真不给你写信，你也不必担心。我发了财就会回哈佛尔的。我希望为期不远，那时我们就可以一起快活地过日子了。</a:t>
            </a:r>
            <a:r>
              <a:rPr lang="en-US" altLang="zh-CN" dirty="0"/>
              <a:t>"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424659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     两年后又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接到第二封信，信上说：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亲爱的菲利普，我给你写这封信，免得你担心我的健康。我身体很好。买卖也好。明天我就动身到南美去作长期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旅行。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也许要好几年不给你写信。如果真不给你写信，你也不必担心。我发了财就会回哈佛尔的。我希望为期不远，那时我们就可以一起快活地过日子了。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"</a:t>
            </a:r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303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         后又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接到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第二封信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，信上说：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亲爱的菲利普，我给你写这封信，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免得你担心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我的健康。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我身体很好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。买卖也好。明天我就动身到南美去作长期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旅行。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也许要好几年不给你写信。如果真不给你写信，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你也不必担心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。我发了财就会回哈佛尔的。我希望为期不远，那时我们就可以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一起快活地过日子了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"</a:t>
            </a:r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1124744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两年</a:t>
            </a:r>
          </a:p>
        </p:txBody>
      </p:sp>
    </p:spTree>
    <p:extLst>
      <p:ext uri="{BB962C8B-B14F-4D97-AF65-F5344CB8AC3E}">
        <p14:creationId xmlns:p14="http://schemas.microsoft.com/office/powerpoint/2010/main" val="297155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    旅行中的偶遇给若瑟夫留下了深刻的印象，请根据文本说说见于勒后若瑟夫会在他的朋友圈上写什么，他身边的人又会怎样评论呢？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    从菲利普夫妇、小伙伴、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邻居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、姐夫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中任选一人，对若瑟夫所发朋友圈进行评论。</a:t>
            </a:r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339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tupian.qqjay.com/u/2013/0328/12_134341_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1508513" cy="184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04049" y="332656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若瑟夫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195736" y="1196752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195736" y="1628800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wrwerew34r324\Desktop\se1491706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08012"/>
            <a:ext cx="3600400" cy="264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接连接符 5"/>
          <p:cNvCxnSpPr/>
          <p:nvPr/>
        </p:nvCxnSpPr>
        <p:spPr>
          <a:xfrm>
            <a:off x="936022" y="558924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47359" y="5315658"/>
            <a:ext cx="323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：</a:t>
            </a:r>
            <a:endParaRPr lang="zh-CN" altLang="en-US" dirty="0"/>
          </a:p>
        </p:txBody>
      </p:sp>
      <p:cxnSp>
        <p:nvCxnSpPr>
          <p:cNvPr id="17" name="直接连接符 16"/>
          <p:cNvCxnSpPr/>
          <p:nvPr/>
        </p:nvCxnSpPr>
        <p:spPr>
          <a:xfrm>
            <a:off x="2555776" y="5517232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2555776" y="5949280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221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latin typeface="楷体" pitchFamily="49" charset="-122"/>
                <a:ea typeface="楷体" pitchFamily="49" charset="-122"/>
              </a:rPr>
              <a:t>    假如莫泊桑看到了若瑟夫的朋友圈，结合背景及文本说说你认为他会如何评价这些人？用如下形式表达：</a:t>
            </a:r>
            <a:endParaRPr lang="en-US" altLang="zh-CN" sz="40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zh-CN" altLang="en-US" sz="4000" b="1" dirty="0" smtClean="0">
                <a:latin typeface="楷体" pitchFamily="49" charset="-122"/>
                <a:ea typeface="楷体" pitchFamily="49" charset="-122"/>
              </a:rPr>
              <a:t>莫泊桑：</a:t>
            </a:r>
            <a:r>
              <a:rPr lang="zh-CN" altLang="en-US" sz="4000" b="1" u="sng" dirty="0" smtClean="0">
                <a:latin typeface="楷体" pitchFamily="49" charset="-122"/>
                <a:ea typeface="楷体" pitchFamily="49" charset="-122"/>
              </a:rPr>
              <a:t>         </a:t>
            </a:r>
            <a:r>
              <a:rPr lang="zh-CN" altLang="en-US" sz="4000" b="1" dirty="0" smtClean="0">
                <a:latin typeface="楷体" pitchFamily="49" charset="-122"/>
                <a:ea typeface="楷体" pitchFamily="49" charset="-122"/>
              </a:rPr>
              <a:t>的若瑟夫</a:t>
            </a:r>
            <a:endParaRPr lang="en-US" altLang="zh-CN" sz="40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sz="40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4000" b="1" dirty="0" smtClean="0">
                <a:latin typeface="楷体" pitchFamily="49" charset="-122"/>
                <a:ea typeface="楷体" pitchFamily="49" charset="-122"/>
              </a:rPr>
              <a:t>       </a:t>
            </a:r>
            <a:r>
              <a:rPr lang="en-US" altLang="zh-CN" sz="4000" b="1" u="sng" dirty="0" smtClean="0">
                <a:latin typeface="楷体" pitchFamily="49" charset="-122"/>
                <a:ea typeface="楷体" pitchFamily="49" charset="-122"/>
              </a:rPr>
              <a:t>         </a:t>
            </a:r>
            <a:r>
              <a:rPr lang="zh-CN" altLang="en-US" sz="4000" b="1" dirty="0" smtClean="0">
                <a:latin typeface="楷体" pitchFamily="49" charset="-122"/>
                <a:ea typeface="楷体" pitchFamily="49" charset="-122"/>
              </a:rPr>
              <a:t>的菲利普夫妇</a:t>
            </a:r>
            <a:endParaRPr lang="en-US" altLang="zh-CN" sz="40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endParaRPr lang="en-US" altLang="zh-CN" sz="40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endParaRPr lang="en-US" altLang="zh-CN" sz="4000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344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隶书" pitchFamily="49" charset="-122"/>
                <a:ea typeface="隶书" pitchFamily="49" charset="-122"/>
              </a:rPr>
              <a:t>资本主义社会中异化的人和人的关系</a:t>
            </a:r>
            <a:endParaRPr lang="zh-CN" altLang="en-US" b="1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quarter" idx="10"/>
          </p:nvPr>
        </p:nvSpPr>
        <p:spPr>
          <a:xfrm>
            <a:off x="685800" y="7076256"/>
            <a:ext cx="1905000" cy="457200"/>
          </a:xfrm>
          <a:noFill/>
        </p:spPr>
        <p:txBody>
          <a:bodyPr/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4FB1F440-A19B-40CE-BC4B-E36673C25980}" type="datetime1">
              <a:rPr lang="zh-CN" altLang="en-US" sz="1400">
                <a:solidFill>
                  <a:schemeClr val="tx1"/>
                </a:solidFill>
              </a:rPr>
              <a:pPr eaLnBrk="1" hangingPunct="1"/>
              <a:t>2017/12/1</a:t>
            </a:fld>
            <a:endParaRPr lang="en-US" altLang="zh-CN" sz="1400">
              <a:solidFill>
                <a:schemeClr val="tx1"/>
              </a:solidFill>
            </a:endParaRPr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7076256"/>
            <a:ext cx="1905000" cy="457200"/>
          </a:xfrm>
          <a:noFill/>
        </p:spPr>
        <p:txBody>
          <a:bodyPr/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D41B45FF-0221-4F81-9940-A0F8A5292C9F}" type="slidenum">
              <a:rPr lang="en-US" altLang="zh-CN" sz="1400">
                <a:solidFill>
                  <a:schemeClr val="tx1"/>
                </a:solidFill>
              </a:rPr>
              <a:pPr eaLnBrk="1" hangingPunct="1"/>
              <a:t>10</a:t>
            </a:fld>
            <a:endParaRPr lang="en-US" altLang="zh-CN" sz="1400">
              <a:solidFill>
                <a:schemeClr val="tx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51177" y="1703627"/>
            <a:ext cx="1292662" cy="5093235"/>
          </a:xfrm>
          <a:prstGeom prst="rect">
            <a:avLst/>
          </a:prstGeom>
          <a:solidFill>
            <a:srgbClr val="FFFF00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 vert="eaVert" wrap="square">
            <a:spAutoFit/>
          </a:bodyPr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ea typeface="黑体" pitchFamily="49" charset="-122"/>
              </a:rPr>
              <a:t>十年思盼，天涯咫尺，同胞好似摇钱树。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55004" y="1888779"/>
            <a:ext cx="1292662" cy="4788889"/>
          </a:xfrm>
          <a:prstGeom prst="rect">
            <a:avLst/>
          </a:prstGeom>
          <a:solidFill>
            <a:srgbClr val="FFFF00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 vert="eaVert" wrap="square">
            <a:spAutoFit/>
          </a:bodyPr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ea typeface="黑体" pitchFamily="49" charset="-122"/>
              </a:rPr>
              <a:t>一朝相逢，咫尺天涯，     骨肉恰如陌路人。</a:t>
            </a: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1675084" y="1844823"/>
            <a:ext cx="5562600" cy="4410043"/>
            <a:chOff x="0" y="0"/>
            <a:chExt cx="3504" cy="3228"/>
          </a:xfrm>
        </p:grpSpPr>
        <p:grpSp>
          <p:nvGrpSpPr>
            <p:cNvPr id="9" name="Group 7"/>
            <p:cNvGrpSpPr>
              <a:grpSpLocks/>
            </p:cNvGrpSpPr>
            <p:nvPr/>
          </p:nvGrpSpPr>
          <p:grpSpPr bwMode="auto">
            <a:xfrm>
              <a:off x="0" y="0"/>
              <a:ext cx="3504" cy="3228"/>
              <a:chOff x="0" y="0"/>
              <a:chExt cx="1950" cy="1768"/>
            </a:xfrm>
          </p:grpSpPr>
          <p:grpSp>
            <p:nvGrpSpPr>
              <p:cNvPr id="12" name="Group 8"/>
              <p:cNvGrpSpPr>
                <a:grpSpLocks/>
              </p:cNvGrpSpPr>
              <p:nvPr/>
            </p:nvGrpSpPr>
            <p:grpSpPr bwMode="auto">
              <a:xfrm>
                <a:off x="75" y="39"/>
                <a:ext cx="1769" cy="1729"/>
                <a:chOff x="0" y="0"/>
                <a:chExt cx="1769" cy="1729"/>
              </a:xfrm>
            </p:grpSpPr>
            <p:sp>
              <p:nvSpPr>
                <p:cNvPr id="19" name="Oval 9" descr="软木塞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769" cy="1729"/>
                </a:xfrm>
                <a:prstGeom prst="ellipse">
                  <a:avLst/>
                </a:prstGeom>
                <a:blipFill dpi="0" rotWithShape="1">
                  <a:blip r:embed="rId2"/>
                  <a:srcRect/>
                  <a:tile tx="0" ty="0" sx="100000" sy="100000" flip="none" algn="tl"/>
                </a:blipFill>
                <a:ln>
                  <a:noFill/>
                </a:ln>
                <a:effectLst>
                  <a:prstShdw prst="shdw15">
                    <a:srgbClr val="808080"/>
                  </a:prst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0" name="Rectangle 10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0" y="590"/>
                  <a:ext cx="576" cy="57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prstShdw prst="shdw15">
                    <a:srgbClr val="808080"/>
                  </a:prst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eaLnBrk="0" hangingPunct="0">
                    <a:spcBef>
                      <a:spcPct val="0"/>
                    </a:spcBef>
                  </a:pPr>
                  <a:endParaRPr lang="zh-CN" altLang="en-US" sz="6000">
                    <a:solidFill>
                      <a:srgbClr val="FF3300"/>
                    </a:solidFill>
                    <a:latin typeface="Arial" pitchFamily="34" charset="0"/>
                    <a:ea typeface="华文隶书" pitchFamily="2" charset="-122"/>
                  </a:endParaRPr>
                </a:p>
              </p:txBody>
            </p:sp>
            <p:sp>
              <p:nvSpPr>
                <p:cNvPr id="21" name="Line 11"/>
                <p:cNvSpPr>
                  <a:spLocks noChangeShapeType="1"/>
                </p:cNvSpPr>
                <p:nvPr/>
              </p:nvSpPr>
              <p:spPr bwMode="auto">
                <a:xfrm>
                  <a:off x="318" y="227"/>
                  <a:ext cx="272" cy="36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8100000" algn="ctr" rotWithShape="0">
                    <a:srgbClr val="808080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2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1162" y="182"/>
                  <a:ext cx="245" cy="40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8100000" algn="ctr" rotWithShape="0">
                    <a:srgbClr val="808080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3" name="Line 13"/>
                <p:cNvSpPr>
                  <a:spLocks noChangeShapeType="1"/>
                </p:cNvSpPr>
                <p:nvPr/>
              </p:nvSpPr>
              <p:spPr bwMode="auto">
                <a:xfrm>
                  <a:off x="1171" y="1143"/>
                  <a:ext cx="326" cy="35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8100000" algn="ctr" rotWithShape="0">
                    <a:srgbClr val="808080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91" y="590"/>
                  <a:ext cx="49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8100000" algn="ctr" rotWithShape="0">
                    <a:srgbClr val="808080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5" name="Line 15"/>
                <p:cNvSpPr>
                  <a:spLocks noChangeShapeType="1"/>
                </p:cNvSpPr>
                <p:nvPr/>
              </p:nvSpPr>
              <p:spPr bwMode="auto">
                <a:xfrm flipH="1">
                  <a:off x="363" y="1180"/>
                  <a:ext cx="227" cy="36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8100000" algn="ctr" rotWithShape="0">
                    <a:srgbClr val="808080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3" name="Group 16"/>
              <p:cNvGrpSpPr>
                <a:grpSpLocks/>
              </p:cNvGrpSpPr>
              <p:nvPr/>
            </p:nvGrpSpPr>
            <p:grpSpPr bwMode="auto">
              <a:xfrm>
                <a:off x="0" y="0"/>
                <a:ext cx="1950" cy="1406"/>
                <a:chOff x="0" y="0"/>
                <a:chExt cx="1950" cy="1406"/>
              </a:xfrm>
            </p:grpSpPr>
            <p:sp>
              <p:nvSpPr>
                <p:cNvPr id="14" name="Rectangle 17">
                  <a:hlinkClick r:id="rId3" action="ppaction://hlinksldjump"/>
                  <a:hlinkHover r:id="" action="ppaction://noaction" highlightClick="1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7" y="0"/>
                  <a:ext cx="1270" cy="544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dist="107763" dir="8100000" algn="ctr" rotWithShape="0">
                    <a:schemeClr val="bg2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eaLnBrk="0" hangingPunct="0">
                    <a:spcBef>
                      <a:spcPct val="0"/>
                    </a:spcBef>
                  </a:pPr>
                  <a:endParaRPr lang="zh-CN" altLang="en-US" sz="3600" b="1">
                    <a:latin typeface="Arial" pitchFamily="34" charset="0"/>
                    <a:ea typeface="隶书" pitchFamily="49" charset="-122"/>
                  </a:endParaRPr>
                </a:p>
              </p:txBody>
            </p:sp>
            <p:sp>
              <p:nvSpPr>
                <p:cNvPr id="15" name="Rectangle 18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680"/>
                  <a:ext cx="907" cy="635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dist="107763" dir="8100000" algn="ctr" rotWithShape="0">
                    <a:schemeClr val="bg2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eaLnBrk="0" hangingPunct="0">
                    <a:spcBef>
                      <a:spcPct val="0"/>
                    </a:spcBef>
                  </a:pPr>
                  <a:endParaRPr lang="zh-CN" altLang="en-US" sz="4000" b="1">
                    <a:latin typeface="Arial" pitchFamily="34" charset="0"/>
                    <a:ea typeface="隶书" pitchFamily="49" charset="-122"/>
                  </a:endParaRPr>
                </a:p>
              </p:txBody>
            </p:sp>
            <p:sp>
              <p:nvSpPr>
                <p:cNvPr id="17" name="Rectangle 20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24" y="181"/>
                  <a:ext cx="726" cy="1225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dist="107763" dir="8100000" algn="ctr" rotWithShape="0">
                    <a:schemeClr val="bg2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eaLnBrk="0" hangingPunct="0">
                    <a:spcBef>
                      <a:spcPct val="0"/>
                    </a:spcBef>
                  </a:pPr>
                  <a:endParaRPr lang="zh-CN" altLang="en-US" sz="3600" b="1">
                    <a:latin typeface="Arial" pitchFamily="34" charset="0"/>
                    <a:ea typeface="隶书" pitchFamily="49" charset="-122"/>
                  </a:endParaRPr>
                </a:p>
              </p:txBody>
            </p:sp>
            <p:sp>
              <p:nvSpPr>
                <p:cNvPr id="18" name="Rectangle 21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0" y="227"/>
                  <a:ext cx="589" cy="500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dist="107763" dir="8100000" algn="ctr" rotWithShape="0">
                    <a:schemeClr val="bg2"/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eaLnBrk="0" hangingPunct="0">
                    <a:spcBef>
                      <a:spcPct val="0"/>
                    </a:spcBef>
                  </a:pPr>
                  <a:endParaRPr lang="zh-CN" altLang="en-US" sz="3600" b="1">
                    <a:latin typeface="Arial" pitchFamily="34" charset="0"/>
                    <a:ea typeface="隶书" pitchFamily="49" charset="-122"/>
                  </a:endParaRPr>
                </a:p>
              </p:txBody>
            </p:sp>
          </p:grpSp>
        </p:grpSp>
        <p:sp>
          <p:nvSpPr>
            <p:cNvPr id="10" name="WordArt 22"/>
            <p:cNvSpPr>
              <a:spLocks noChangeArrowheads="1" noChangeShapeType="1" noTextEdit="1"/>
            </p:cNvSpPr>
            <p:nvPr/>
          </p:nvSpPr>
          <p:spPr bwMode="auto">
            <a:xfrm>
              <a:off x="288" y="288"/>
              <a:ext cx="2784" cy="2448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93454"/>
                </a:avLst>
              </a:prstTxWarp>
              <a:scene3d>
                <a:camera prst="legacyObliqueBottomLeft"/>
                <a:lightRig rig="legacyFlat1" dir="r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ctr">
                <a:defRPr/>
              </a:pPr>
              <a:r>
                <a:rPr lang="zh-CN" altLang="en-US" sz="6000" dirty="0">
                  <a:ln w="9525"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宋体"/>
                  <a:ea typeface="宋体"/>
                </a:rPr>
                <a:t>钱</a:t>
              </a:r>
            </a:p>
          </p:txBody>
        </p:sp>
      </p:grp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553816" y="2649106"/>
            <a:ext cx="3962400" cy="707886"/>
          </a:xfrm>
          <a:prstGeom prst="rect">
            <a:avLst/>
          </a:prstGeom>
          <a:solidFill>
            <a:srgbClr val="FFCC00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solidFill>
                  <a:srgbClr val="713353"/>
                </a:solidFill>
                <a:ea typeface="隶书" pitchFamily="49" charset="-122"/>
              </a:rPr>
              <a:t>  </a:t>
            </a:r>
            <a:r>
              <a:rPr lang="zh-CN" altLang="en-US" sz="4000" b="1" dirty="0">
                <a:solidFill>
                  <a:srgbClr val="713353"/>
                </a:solidFill>
                <a:ea typeface="隶书" pitchFamily="49" charset="-122"/>
              </a:rPr>
              <a:t>世态炎凉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2634208" y="3729226"/>
            <a:ext cx="3810000" cy="707886"/>
          </a:xfrm>
          <a:prstGeom prst="rect">
            <a:avLst/>
          </a:prstGeom>
          <a:solidFill>
            <a:srgbClr val="FFCC00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solidFill>
                  <a:srgbClr val="713353"/>
                </a:solidFill>
                <a:ea typeface="隶书" pitchFamily="49" charset="-122"/>
              </a:rPr>
              <a:t>  </a:t>
            </a:r>
            <a:r>
              <a:rPr lang="zh-CN" altLang="en-US" sz="4000" b="1" dirty="0">
                <a:solidFill>
                  <a:srgbClr val="713353"/>
                </a:solidFill>
                <a:ea typeface="隶书" pitchFamily="49" charset="-122"/>
              </a:rPr>
              <a:t>金钱至上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2559968" y="3978424"/>
            <a:ext cx="381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2636168" y="4809346"/>
            <a:ext cx="3733800" cy="707886"/>
          </a:xfrm>
          <a:prstGeom prst="rect">
            <a:avLst/>
          </a:prstGeom>
          <a:solidFill>
            <a:srgbClr val="FFCC00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solidFill>
                  <a:srgbClr val="713353"/>
                </a:solidFill>
                <a:ea typeface="隶书" pitchFamily="49" charset="-122"/>
              </a:rPr>
              <a:t>  </a:t>
            </a:r>
            <a:r>
              <a:rPr lang="zh-CN" altLang="en-US" sz="4000" b="1" dirty="0">
                <a:solidFill>
                  <a:srgbClr val="713353"/>
                </a:solidFill>
                <a:ea typeface="隶书" pitchFamily="49" charset="-122"/>
              </a:rPr>
              <a:t>人不如钱</a:t>
            </a:r>
          </a:p>
        </p:txBody>
      </p:sp>
    </p:spTree>
    <p:extLst>
      <p:ext uri="{BB962C8B-B14F-4D97-AF65-F5344CB8AC3E}">
        <p14:creationId xmlns:p14="http://schemas.microsoft.com/office/powerpoint/2010/main" val="191398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 autoUpdateAnimBg="0"/>
      <p:bldP spid="7" grpId="0" animBg="1" autoUpdateAnimBg="0"/>
      <p:bldP spid="26" grpId="0" animBg="1"/>
      <p:bldP spid="27" grpId="0" animBg="1"/>
      <p:bldP spid="28" grpId="0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dirty="0">
                <a:latin typeface="隶书" pitchFamily="49" charset="-122"/>
                <a:ea typeface="隶书" pitchFamily="49" charset="-122"/>
              </a:rPr>
              <a:t>小人物生活的辛酸</a:t>
            </a:r>
            <a:endParaRPr lang="zh-CN" alt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3" t="13819" r="10210" b="18217"/>
          <a:stretch/>
        </p:blipFill>
        <p:spPr bwMode="auto">
          <a:xfrm>
            <a:off x="5004488" y="1689768"/>
            <a:ext cx="3960000" cy="2099272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9" t="14333" r="11805" b="12687"/>
          <a:stretch/>
        </p:blipFill>
        <p:spPr bwMode="auto">
          <a:xfrm>
            <a:off x="36040" y="1817370"/>
            <a:ext cx="4896000" cy="4321454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https://timgsa.baidu.com/timg?image&amp;quality=80&amp;size=b9999_10000&amp;sec=1512010511399&amp;di=f92191936a09d26ce2bce3504521c151&amp;imgtype=0&amp;src=http%3A%2F%2Fpic9.997788.com%2Fpic_auction%2F00%2F05%2F23%2F49%2Fau5234944c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81" t="13303" r="10840" b="24801"/>
          <a:stretch/>
        </p:blipFill>
        <p:spPr bwMode="auto">
          <a:xfrm>
            <a:off x="5001933" y="3861048"/>
            <a:ext cx="3746531" cy="2455964"/>
          </a:xfrm>
          <a:prstGeom prst="flowChartAlternateProcess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175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8126" y="2060848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latin typeface="楷体" pitchFamily="49" charset="-122"/>
                <a:ea typeface="楷体" pitchFamily="49" charset="-122"/>
              </a:rPr>
              <a:t>    请自主阅读法国著名作家莫洛亚的</a:t>
            </a:r>
            <a:r>
              <a:rPr lang="en-US" altLang="zh-CN" sz="4800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4800" b="1" dirty="0" smtClean="0">
                <a:latin typeface="楷体" pitchFamily="49" charset="-122"/>
                <a:ea typeface="楷体" pitchFamily="49" charset="-122"/>
              </a:rPr>
              <a:t>大师的由来</a:t>
            </a:r>
            <a:r>
              <a:rPr lang="en-US" altLang="zh-CN" sz="4800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4800" b="1" dirty="0" smtClean="0">
                <a:latin typeface="楷体" pitchFamily="49" charset="-122"/>
                <a:ea typeface="楷体" pitchFamily="49" charset="-122"/>
              </a:rPr>
              <a:t>，说说小说表现了什么主题？</a:t>
            </a:r>
            <a:endParaRPr lang="zh-CN" altLang="en-US" sz="48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764703"/>
            <a:ext cx="7704856" cy="7078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000" b="1" spc="-100" baseline="0">
                <a:solidFill>
                  <a:schemeClr val="tx2"/>
                </a:solidFill>
                <a:latin typeface="隶书" pitchFamily="49" charset="-122"/>
                <a:ea typeface="隶书" pitchFamily="49" charset="-122"/>
                <a:cs typeface="+mj-cs"/>
              </a:defRPr>
            </a:lvl1pPr>
          </a:lstStyle>
          <a:p>
            <a:r>
              <a:rPr lang="zh-CN" altLang="en-US" sz="5400" dirty="0"/>
              <a:t>拓展延伸</a:t>
            </a:r>
          </a:p>
        </p:txBody>
      </p:sp>
    </p:spTree>
    <p:extLst>
      <p:ext uri="{BB962C8B-B14F-4D97-AF65-F5344CB8AC3E}">
        <p14:creationId xmlns:p14="http://schemas.microsoft.com/office/powerpoint/2010/main" val="136433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2333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zh-CN" altLang="en-US" sz="5400" b="1" dirty="0">
                <a:latin typeface="隶书" pitchFamily="49" charset="-122"/>
                <a:ea typeface="隶书" pitchFamily="49" charset="-122"/>
              </a:rPr>
              <a:t>短篇小说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76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   短篇小说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，小说的一种。其特点是篇幅短小，情节简洁，人物集中。它往往选取和描绘富有典型意义的生活片断，着力刻划主要人物的性格特征，反映生活的某一侧面，使读者“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借一斑略知全豹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”。正如茅盾所说：“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短篇小说主要是抓住一个富有典型意义的生活片断，来说明一个问题或表现比它本身广阔得多、也复杂得多的社会现象的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。”</a:t>
            </a:r>
          </a:p>
        </p:txBody>
      </p:sp>
    </p:spTree>
    <p:extLst>
      <p:ext uri="{BB962C8B-B14F-4D97-AF65-F5344CB8AC3E}">
        <p14:creationId xmlns:p14="http://schemas.microsoft.com/office/powerpoint/2010/main" val="130231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9906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zh-CN" altLang="en-US" sz="5400" b="1" dirty="0">
                <a:latin typeface="隶书" pitchFamily="49" charset="-122"/>
                <a:ea typeface="隶书" pitchFamily="49" charset="-122"/>
              </a:rPr>
              <a:t>作业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 smtClean="0">
                <a:latin typeface="楷体" pitchFamily="49" charset="-122"/>
                <a:ea typeface="楷体" pitchFamily="49" charset="-122"/>
              </a:rPr>
              <a:t>    阅读契诃夫的</a:t>
            </a:r>
            <a:r>
              <a:rPr lang="en-US" altLang="zh-CN" sz="4400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4400" b="1" dirty="0" smtClean="0">
                <a:latin typeface="楷体" pitchFamily="49" charset="-122"/>
                <a:ea typeface="楷体" pitchFamily="49" charset="-122"/>
              </a:rPr>
              <a:t>变色龙</a:t>
            </a:r>
            <a:r>
              <a:rPr lang="en-US" altLang="zh-CN" sz="4400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4400" b="1" dirty="0" smtClean="0">
                <a:latin typeface="楷体" pitchFamily="49" charset="-122"/>
                <a:ea typeface="楷体" pitchFamily="49" charset="-122"/>
              </a:rPr>
              <a:t>和欧亨利的</a:t>
            </a:r>
            <a:r>
              <a:rPr lang="en-US" altLang="zh-CN" sz="4400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4400" b="1" dirty="0" smtClean="0">
                <a:latin typeface="楷体" pitchFamily="49" charset="-122"/>
                <a:ea typeface="楷体" pitchFamily="49" charset="-122"/>
              </a:rPr>
              <a:t>麦琪的礼物</a:t>
            </a:r>
            <a:r>
              <a:rPr lang="en-US" altLang="zh-CN" sz="4400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4400" b="1" dirty="0" smtClean="0">
                <a:latin typeface="楷体" pitchFamily="49" charset="-122"/>
                <a:ea typeface="楷体" pitchFamily="49" charset="-122"/>
              </a:rPr>
              <a:t>，分析文中主要人物形象及表达的主题。</a:t>
            </a:r>
            <a:endParaRPr lang="zh-CN" altLang="en-US" sz="4400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776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透明">
  <a:themeElements>
    <a:clrScheme name="透明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经典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透明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297</TotalTime>
  <Words>735</Words>
  <Application>Microsoft Office PowerPoint</Application>
  <PresentationFormat>全屏显示(4:3)</PresentationFormat>
  <Paragraphs>41</Paragraphs>
  <Slides>14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透明</vt:lpstr>
      <vt:lpstr>若瑟夫的朋友圈 ——《我的叔叔于勒》主旨探讨</vt:lpstr>
      <vt:lpstr>莫泊桑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资本主义社会中异化的人和人的关系</vt:lpstr>
      <vt:lpstr>小人物生活的辛酸</vt:lpstr>
      <vt:lpstr>PowerPoint 演示文稿</vt:lpstr>
      <vt:lpstr>短篇小说</vt:lpstr>
      <vt:lpstr>作业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我的叔叔于勒</dc:title>
  <dc:creator>wrwerew34r324</dc:creator>
  <cp:lastModifiedBy>wrwerew34r324</cp:lastModifiedBy>
  <cp:revision>72</cp:revision>
  <dcterms:created xsi:type="dcterms:W3CDTF">2017-11-28T08:45:20Z</dcterms:created>
  <dcterms:modified xsi:type="dcterms:W3CDTF">2017-12-01T01:56:15Z</dcterms:modified>
</cp:coreProperties>
</file>