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23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24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5.xml" ContentType="application/vnd.openxmlformats-officedocument.presentationml.slideLayout+xml"/>
  <Override PartName="/ppt/slides/slide26.xml" ContentType="application/vnd.openxmlformats-officedocument.presentationml.slide+xml"/>
  <Override PartName="/ppt/slideLayouts/slideLayout26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ad7ade732b214e58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41694b540f8847cf" /><Relationship Type="http://schemas.openxmlformats.org/officeDocument/2006/relationships/custom-properties" Target="/docProps/custom.xml" Id="R5b353406af674f1d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9144000" cy="51435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Relationship Type="http://schemas.openxmlformats.org/officeDocument/2006/relationships/slide" Target="/ppt/slides/slide25.xml" Id="rId30" /><Relationship Type="http://schemas.openxmlformats.org/officeDocument/2006/relationships/slide" Target="/ppt/slides/slide26.xml" Id="rId31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Relationship Type="http://schemas.openxmlformats.org/officeDocument/2006/relationships/slideLayout" Target="/ppt/slideLayouts/slideLayout22.xml" Id="rId23" /><Relationship Type="http://schemas.openxmlformats.org/officeDocument/2006/relationships/slideLayout" Target="/ppt/slideLayouts/slideLayout23.xml" Id="rId24" /><Relationship Type="http://schemas.openxmlformats.org/officeDocument/2006/relationships/slideLayout" Target="/ppt/slideLayouts/slideLayout24.xml" Id="rId25" /><Relationship Type="http://schemas.openxmlformats.org/officeDocument/2006/relationships/slideLayout" Target="/ppt/slideLayouts/slideLayout25.xml" Id="rId26" /><Relationship Type="http://schemas.openxmlformats.org/officeDocument/2006/relationships/slideLayout" Target="/ppt/slideLayouts/slideLayout26.xml" Id="rId27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2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3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4.png" Id="rId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5.png" Id="rI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6.png" Id="rId2" /><Relationship Type="http://schemas.openxmlformats.org/officeDocument/2006/relationships/image" Target="/ppt/media/image7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png" Id="rId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9.png" Id="rId2" /><Relationship Type="http://schemas.openxmlformats.org/officeDocument/2006/relationships/image" Target="/ppt/media/image10.png" Id="rId3" /><Relationship Type="http://schemas.openxmlformats.org/officeDocument/2006/relationships/image" Target="/ppt/media/image11.png" Id="rI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12.png" Id="rI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16.png" Id="rI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17.png" Id="rId2" /><Relationship Type="http://schemas.openxmlformats.org/officeDocument/2006/relationships/image" Target="/ppt/media/image18.png" Id="rI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19.png" Id="rId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20.png" Id="rId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21.png" Id="rId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22.png" Id="rI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Relationship Type="http://schemas.openxmlformats.org/officeDocument/2006/relationships/image" Target="/ppt/media/image25.png" Id="rId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26.png" Id="rId2" /><Relationship Type="http://schemas.openxmlformats.org/officeDocument/2006/relationships/image" Target="/ppt/media/image27.png" Id="rId3" /><Relationship Type="http://schemas.openxmlformats.org/officeDocument/2006/relationships/image" Target="/ppt/media/image28.png" Id="rId4" /><Relationship Type="http://schemas.openxmlformats.org/officeDocument/2006/relationships/image" Target="/ppt/media/image29.png" Id="rId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30.png" Id="rId2" /><Relationship Type="http://schemas.openxmlformats.org/officeDocument/2006/relationships/image" Target="/ppt/media/image31.png" Id="rId3" /><Relationship Type="http://schemas.openxmlformats.org/officeDocument/2006/relationships/image" Target="/ppt/media/image32.png" Id="rId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33.png" Id="rId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34.png" Id="rId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" /><Relationship Type="http://schemas.openxmlformats.org/officeDocument/2006/relationships/image" Target="/ppt/media/image35.png" Id="rId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3.xml" Id="rId1" /><Relationship Type="http://schemas.openxmlformats.org/officeDocument/2006/relationships/image" Target="/ppt/media/image36.png" Id="rId2" /><Relationship Type="http://schemas.openxmlformats.org/officeDocument/2006/relationships/image" Target="/ppt/media/image37.png" Id="rId3" /><Relationship Type="http://schemas.openxmlformats.org/officeDocument/2006/relationships/image" Target="/ppt/media/image38.png" Id="rId4" /><Relationship Type="http://schemas.openxmlformats.org/officeDocument/2006/relationships/image" Target="/ppt/media/image39.png" Id="rId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4.xml" Id="rId1" /><Relationship Type="http://schemas.openxmlformats.org/officeDocument/2006/relationships/image" Target="/ppt/media/image40.png" Id="rId2" /><Relationship Type="http://schemas.openxmlformats.org/officeDocument/2006/relationships/image" Target="/ppt/media/image41.png" Id="rId3" /><Relationship Type="http://schemas.openxmlformats.org/officeDocument/2006/relationships/image" Target="/ppt/media/image42.png" Id="rId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5.xml" Id="rId1" /><Relationship Type="http://schemas.openxmlformats.org/officeDocument/2006/relationships/image" Target="/ppt/media/image43.png" Id="rId2" /><Relationship Type="http://schemas.openxmlformats.org/officeDocument/2006/relationships/image" Target="/ppt/media/image44.png" Id="rId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6.xml" Id="rId1" /><Relationship Type="http://schemas.openxmlformats.org/officeDocument/2006/relationships/image" Target="/ppt/media/image45.png" Id="rId2" /><Relationship Type="http://schemas.openxmlformats.org/officeDocument/2006/relationships/image" Target="/ppt/media/image46.png" Id="rId3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2782910" y="2064020"/>
            <a:ext cx="3579276" cy="48474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27.2 相似三角形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1893703" y="1032586"/>
            <a:ext cx="6024324" cy="7699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999" b="0" i="0" dirty="0">
                <a:solidFill>
                  <a:srgbClr val="070707">
                    <a:alpha val="100000"/>
                  </a:srgbClr>
                </a:solidFill>
                <a:latin typeface="楷体"/>
                <a:ea typeface="楷体"/>
              </a:rPr>
              <a:t>第二十七章  相   似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2191655" y="2975239"/>
            <a:ext cx="4761548" cy="438579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9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27.2.2 相似三角形的性质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76374" y="1233068"/>
            <a:ext cx="9489281" cy="267890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27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1. 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理解并掌握相似三角形中对应线段的比等于相似比，</a:t>
            </a:r>
          </a:p>
          <a:p>
            <a:pPr marL="0" algn="l"/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并运用其解决问题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.  (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重点、难点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</a:p>
          <a:p>
            <a:pPr marL="0" algn="l"/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7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2. 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理解相似三角形面积的比等于相似比的平方，并运用</a:t>
            </a:r>
          </a:p>
          <a:p>
            <a:pPr marL="0" algn="l"/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其解决问题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.  (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重点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287531" y="461753"/>
            <a:ext cx="3070860" cy="86378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5300"/>
              </a:lnSpc>
            </a:pPr>
            <a:r>
              <a:rPr lang="zh-CN" altLang="en-US" sz="3999" b="1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学习目标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61325" y="199072"/>
            <a:ext cx="1816894" cy="476841"/>
          </a:xfrm>
          <a:custGeom>
            <a:avLst/>
            <a:gdLst>
              <a:gd name="connsiteX0" fmla="*/ 79475 w 1816894"/>
              <a:gd name="connsiteY0" fmla="*/ 0 h 476841"/>
              <a:gd name="connsiteX1" fmla="*/ 1737419 w 1816894"/>
              <a:gd name="connsiteY1" fmla="*/ 0 h 476841"/>
              <a:gd name="connsiteX2" fmla="*/ 1781312 w 1816894"/>
              <a:gd name="connsiteY2" fmla="*/ 0 h 476841"/>
              <a:gd name="connsiteX3" fmla="*/ 1816894 w 1816894"/>
              <a:gd name="connsiteY3" fmla="*/ 397366 h 476841"/>
              <a:gd name="connsiteX4" fmla="*/ 1816894 w 1816894"/>
              <a:gd name="connsiteY4" fmla="*/ 441258 h 476841"/>
              <a:gd name="connsiteX5" fmla="*/ 79475 w 1816894"/>
              <a:gd name="connsiteY5" fmla="*/ 476841 h 476841"/>
              <a:gd name="connsiteX6" fmla="*/ 35582 w 1816894"/>
              <a:gd name="connsiteY6" fmla="*/ 476841 h 476841"/>
              <a:gd name="connsiteX7" fmla="*/ 0 w 1816894"/>
              <a:gd name="connsiteY7" fmla="*/ 79475 h 476841"/>
              <a:gd name="connsiteX8" fmla="*/ 0 w 1816894"/>
              <a:gd name="connsiteY8" fmla="*/ 35582 h 4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16894" h="476841">
                <a:moveTo>
                  <a:pt x="79475" y="0"/>
                </a:moveTo>
                <a:lnTo>
                  <a:pt x="1737419" y="0"/>
                </a:lnTo>
                <a:cubicBezTo>
                  <a:pt x="1781312" y="0"/>
                  <a:pt x="1816894" y="35582"/>
                  <a:pt x="1816894" y="79475"/>
                </a:cubicBezTo>
                <a:lnTo>
                  <a:pt x="1816894" y="397366"/>
                </a:lnTo>
                <a:cubicBezTo>
                  <a:pt x="1816894" y="441258"/>
                  <a:pt x="1781312" y="476841"/>
                  <a:pt x="1737419" y="476841"/>
                </a:cubicBezTo>
                <a:lnTo>
                  <a:pt x="79475" y="476841"/>
                </a:lnTo>
                <a:cubicBezTo>
                  <a:pt x="35582" y="476841"/>
                  <a:pt x="0" y="441258"/>
                  <a:pt x="0" y="397366"/>
                </a:cubicBezTo>
                <a:lnTo>
                  <a:pt x="0" y="79475"/>
                </a:lnTo>
                <a:cubicBezTo>
                  <a:pt x="0" y="35582"/>
                  <a:pt x="35582" y="0"/>
                  <a:pt x="79475" y="0"/>
                </a:cubicBezTo>
                <a:close/>
              </a:path>
            </a:pathLst>
          </a:custGeom>
          <a:solidFill>
            <a:srgbClr val="FFFFD9">
              <a:alpha val="100000"/>
            </a:srgbClr>
          </a:solidFill>
          <a:ln w="28575">
            <a:solidFill>
              <a:srgbClr val="0099FF">
                <a:alpha val="100000"/>
              </a:srgbClr>
            </a:solidFill>
          </a:ln>
        </p:spPr>
        <p:txBody>
          <a:bodyPr anchor="t"/>
          <a:lstStyle/>
          <a:p>
            <a:pPr marL="0" algn="ctr"/>
            <a:r>
              <a:rPr lang="zh-CN" altLang="en-US" sz="2999" b="1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复习引入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451275" y="688248"/>
            <a:ext cx="6253528" cy="60556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7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1. </a:t>
            </a:r>
            <a:r>
              <a:rPr lang="zh-CN" altLang="en-US" sz="2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相似三角形的判定方法有哪几种？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388039" y="1114692"/>
            <a:ext cx="8823789" cy="11105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1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定义法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：对应边成比例，对应角相等的两个三角形相似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388096" y="1629575"/>
            <a:ext cx="8823503" cy="94989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1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预备定理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：平行于三角形一边，与另外两边相交所构成</a:t>
            </a:r>
          </a:p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            的三角形与原三角形相似</a:t>
            </a:r>
          </a:p>
        </p:txBody>
      </p:sp>
      <p:sp>
        <p:nvSpPr>
          <p:cNvPr id="6" name="文本4"/>
          <p:cNvSpPr txBox="1"/>
          <p:nvPr/>
        </p:nvSpPr>
        <p:spPr>
          <a:xfrm>
            <a:off x="387591" y="2494683"/>
            <a:ext cx="7558449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0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SSS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：三边成比例的两个三角形相似</a:t>
            </a:r>
          </a:p>
        </p:txBody>
      </p:sp>
      <p:sp>
        <p:nvSpPr>
          <p:cNvPr id="7" name="文本5"/>
          <p:cNvSpPr txBox="1"/>
          <p:nvPr/>
        </p:nvSpPr>
        <p:spPr>
          <a:xfrm>
            <a:off x="388039" y="3064297"/>
            <a:ext cx="8040653" cy="57019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0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SAS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：两边成比例且夹角相等的两个三角形相似</a:t>
            </a:r>
          </a:p>
        </p:txBody>
      </p:sp>
      <p:sp>
        <p:nvSpPr>
          <p:cNvPr id="8" name="文本6"/>
          <p:cNvSpPr txBox="1"/>
          <p:nvPr/>
        </p:nvSpPr>
        <p:spPr>
          <a:xfrm>
            <a:off x="390801" y="3634235"/>
            <a:ext cx="6374968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0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AA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 两角分别相等的两个三角形相似</a:t>
            </a:r>
          </a:p>
        </p:txBody>
      </p:sp>
      <p:sp>
        <p:nvSpPr>
          <p:cNvPr id="9" name="文本7"/>
          <p:cNvSpPr txBox="1"/>
          <p:nvPr/>
        </p:nvSpPr>
        <p:spPr>
          <a:xfrm>
            <a:off x="390525" y="4203630"/>
            <a:ext cx="8950300" cy="57019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◑</a:t>
            </a:r>
            <a:r>
              <a:rPr lang="zh-CN" altLang="en-US" sz="2599" b="0" i="0" dirty="0">
                <a:solidFill>
                  <a:srgbClr val="AA00FF">
                    <a:alpha val="100000"/>
                  </a:srgbClr>
                </a:solidFill>
                <a:latin typeface="Times New Roman"/>
                <a:ea typeface="Times New Roman"/>
              </a:rPr>
              <a:t>HL</a:t>
            </a:r>
            <a:r>
              <a:rPr lang="zh-CN" altLang="en-US" sz="25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：一组直角边和斜边成比例的两个直角三角形相似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982685" y="501291"/>
            <a:ext cx="6106715" cy="39290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2.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三角形除了三个角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三条边外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还有哪些要素?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3930253" y="2316956"/>
            <a:ext cx="4319705" cy="1475184"/>
            <a:chOff x="0" y="0"/>
            <a:chExt cx="4319705" cy="1475184"/>
          </a:xfrm>
        </p:grpSpPr>
        <p:sp>
          <p:nvSpPr>
            <p:cNvPr id="4" name="形状2"/>
            <p:cNvSpPr txBox="1"/>
            <p:nvPr/>
          </p:nvSpPr>
          <p:spPr>
            <a:xfrm>
              <a:off x="0" y="0"/>
              <a:ext cx="3687395" cy="1475184"/>
            </a:xfrm>
            <a:custGeom>
              <a:avLst/>
              <a:gdLst>
                <a:gd name="connsiteX0" fmla="*/ 371432 w 3687395"/>
                <a:gd name="connsiteY0" fmla="*/ -316384 h 1475184"/>
                <a:gd name="connsiteX1" fmla="*/ 1307703 w 3687395"/>
                <a:gd name="connsiteY1" fmla="*/ 31899 h 1475184"/>
                <a:gd name="connsiteX2" fmla="*/ 1472128 w 3687395"/>
                <a:gd name="connsiteY2" fmla="*/ 14985 h 1475184"/>
                <a:gd name="connsiteX3" fmla="*/ 1592148 w 3687395"/>
                <a:gd name="connsiteY3" fmla="*/ 5160 h 1475184"/>
                <a:gd name="connsiteX4" fmla="*/ 2861943 w 3687395"/>
                <a:gd name="connsiteY4" fmla="*/ 0 h 1475184"/>
                <a:gd name="connsiteX5" fmla="*/ 3687395 w 3687395"/>
                <a:gd name="connsiteY5" fmla="*/ 1144953 h 1475184"/>
                <a:gd name="connsiteX6" fmla="*/ 825451 w 3687395"/>
                <a:gd name="connsiteY6" fmla="*/ 1475184 h 1475184"/>
                <a:gd name="connsiteX7" fmla="*/ 0 w 3687395"/>
                <a:gd name="connsiteY7" fmla="*/ 508452 h 1475184"/>
                <a:gd name="connsiteX8" fmla="*/ 748112 w 3687395"/>
                <a:gd name="connsiteY8" fmla="*/ 145342 h 1475184"/>
                <a:gd name="connsiteX9" fmla="*/ 371432 w 3687395"/>
                <a:gd name="connsiteY9" fmla="*/ -316384 h 1475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87395" h="1791568">
                  <a:moveTo>
                    <a:pt x="371432" y="-316384"/>
                  </a:moveTo>
                  <a:lnTo>
                    <a:pt x="1307703" y="31899"/>
                  </a:lnTo>
                  <a:lnTo>
                    <a:pt x="1472128" y="14985"/>
                  </a:lnTo>
                  <a:cubicBezTo>
                    <a:pt x="1592148" y="5160"/>
                    <a:pt x="1716417" y="0"/>
                    <a:pt x="1843697" y="0"/>
                  </a:cubicBezTo>
                  <a:cubicBezTo>
                    <a:pt x="2861943" y="0"/>
                    <a:pt x="3687395" y="330231"/>
                    <a:pt x="3687395" y="737592"/>
                  </a:cubicBezTo>
                  <a:cubicBezTo>
                    <a:pt x="3687395" y="1144953"/>
                    <a:pt x="2861943" y="1475184"/>
                    <a:pt x="1843697" y="1475184"/>
                  </a:cubicBezTo>
                  <a:cubicBezTo>
                    <a:pt x="825451" y="1475184"/>
                    <a:pt x="0" y="1144953"/>
                    <a:pt x="0" y="737592"/>
                  </a:cubicBezTo>
                  <a:cubicBezTo>
                    <a:pt x="0" y="508452"/>
                    <a:pt x="261178" y="303715"/>
                    <a:pt x="670935" y="168430"/>
                  </a:cubicBezTo>
                  <a:lnTo>
                    <a:pt x="748112" y="145342"/>
                  </a:lnTo>
                  <a:lnTo>
                    <a:pt x="371432" y="-316384"/>
                  </a:lnTo>
                  <a:close/>
                </a:path>
              </a:pathLst>
            </a:custGeom>
            <a:solidFill>
              <a:srgbClr val="FFFFF7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文本6"/>
            <p:cNvSpPr txBox="1"/>
            <p:nvPr/>
          </p:nvSpPr>
          <p:spPr>
            <a:xfrm>
              <a:off x="448421" y="167279"/>
              <a:ext cx="3871284" cy="113159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Times New Roman"/>
                  <a:ea typeface="Times New Roman"/>
                </a:rPr>
                <a:t>如果</a:t>
              </a:r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黑体"/>
                  <a:ea typeface="黑体"/>
                </a:rPr>
                <a:t>两个</a:t>
              </a:r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Times New Roman"/>
                  <a:ea typeface="Times New Roman"/>
                </a:rPr>
                <a:t>三角形相似，那</a:t>
              </a:r>
            </a:p>
            <a:p>
              <a:pPr marL="0" algn="l"/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Times New Roman"/>
                  <a:ea typeface="Times New Roman"/>
                </a:rPr>
                <a:t>么</a:t>
              </a:r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黑体"/>
                  <a:ea typeface="黑体"/>
                </a:rPr>
                <a:t>，对应的</a:t>
              </a:r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Times New Roman"/>
                  <a:ea typeface="Times New Roman"/>
                </a:rPr>
                <a:t>这些要素</a:t>
              </a:r>
            </a:p>
            <a:p>
              <a:pPr marL="0" algn="l"/>
              <a:r>
                <a:rPr lang="zh-CN" altLang="en-US" sz="2099" b="0" i="0" dirty="0">
                  <a:solidFill>
                    <a:srgbClr val="0033CC">
                      <a:alpha val="100000"/>
                    </a:srgbClr>
                  </a:solidFill>
                  <a:latin typeface="黑体"/>
                  <a:ea typeface="黑体"/>
                </a:rPr>
                <a:t>有什么关系呢？</a:t>
              </a:r>
            </a:p>
          </p:txBody>
        </p:sp>
      </p:grpSp>
      <p:sp>
        <p:nvSpPr>
          <p:cNvPr id="6" name="文本1"/>
          <p:cNvSpPr txBox="1"/>
          <p:nvPr/>
        </p:nvSpPr>
        <p:spPr>
          <a:xfrm>
            <a:off x="1776651" y="1107996"/>
            <a:ext cx="670084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高</a:t>
            </a:r>
          </a:p>
        </p:txBody>
      </p:sp>
      <p:sp>
        <p:nvSpPr>
          <p:cNvPr id="7" name="文本2"/>
          <p:cNvSpPr txBox="1"/>
          <p:nvPr/>
        </p:nvSpPr>
        <p:spPr>
          <a:xfrm>
            <a:off x="2631520" y="1107996"/>
            <a:ext cx="1145143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中线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3880485" y="1111567"/>
            <a:ext cx="2084546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角平分线</a:t>
            </a:r>
          </a:p>
        </p:txBody>
      </p:sp>
      <p:sp>
        <p:nvSpPr>
          <p:cNvPr id="9" name="文本4"/>
          <p:cNvSpPr txBox="1"/>
          <p:nvPr/>
        </p:nvSpPr>
        <p:spPr>
          <a:xfrm>
            <a:off x="1764745" y="1709261"/>
            <a:ext cx="2084546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周长</a:t>
            </a:r>
          </a:p>
        </p:txBody>
      </p:sp>
      <p:sp>
        <p:nvSpPr>
          <p:cNvPr id="10" name="文本5"/>
          <p:cNvSpPr txBox="1"/>
          <p:nvPr/>
        </p:nvSpPr>
        <p:spPr>
          <a:xfrm>
            <a:off x="2813685" y="1705690"/>
            <a:ext cx="2084546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面积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3" grpId="0" animBg="1"/>
    </p:bldLst>
  </p:timing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656160" y="1571625"/>
            <a:ext cx="5940028" cy="837010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如图，△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，相似比为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k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，它们对应高、对应中线、对应角平分线的比各是多少？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97298" y="251670"/>
            <a:ext cx="998934" cy="29765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1500" b="1" i="0" dirty="0">
                <a:solidFill>
                  <a:srgbClr val="228B8B">
                    <a:alpha val="100000"/>
                  </a:srgbClr>
                </a:solidFill>
                <a:latin typeface="方正姚体"/>
                <a:ea typeface="方正姚体"/>
              </a:rPr>
              <a:t>讲授新课</a:t>
            </a:r>
          </a:p>
        </p:txBody>
      </p:sp>
      <p:grpSp>
        <p:nvGrpSpPr>
          <p:cNvPr id="4" name="组合1"/>
          <p:cNvGrpSpPr/>
          <p:nvPr/>
        </p:nvGrpSpPr>
        <p:grpSpPr>
          <a:xfrm>
            <a:off x="286817" y="358292"/>
            <a:ext cx="3984783" cy="739233"/>
            <a:chOff x="0" y="0"/>
            <a:chExt cx="3984783" cy="739233"/>
          </a:xfrm>
        </p:grpSpPr>
        <p:sp>
          <p:nvSpPr>
            <p:cNvPr id="5" name="形状4"/>
            <p:cNvSpPr txBox="1"/>
            <p:nvPr/>
          </p:nvSpPr>
          <p:spPr>
            <a:xfrm>
              <a:off x="463765" y="0"/>
              <a:ext cx="1254137" cy="572125"/>
            </a:xfrm>
            <a:custGeom>
              <a:avLst/>
              <a:gdLst>
                <a:gd name="connsiteX0" fmla="*/ 0 w 1254137"/>
                <a:gd name="connsiteY0" fmla="*/ 572125 h 572125"/>
                <a:gd name="connsiteX1" fmla="*/ 1254137 w 1254137"/>
                <a:gd name="connsiteY1" fmla="*/ 572125 h 572125"/>
                <a:gd name="connsiteX2" fmla="*/ 0 w 1254137"/>
                <a:gd name="connsiteY2" fmla="*/ 572125 h 572125"/>
                <a:gd name="connsiteX0" fmla="*/ 0 w 1254137"/>
                <a:gd name="connsiteY0" fmla="*/ 0 h 572125"/>
                <a:gd name="connsiteX1" fmla="*/ 456 w 1254137"/>
                <a:gd name="connsiteY1" fmla="*/ 0 h 572125"/>
                <a:gd name="connsiteX2" fmla="*/ 0 w 1254137"/>
                <a:gd name="connsiteY2" fmla="*/ 0 h 57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54137" h="572125">
                  <a:moveTo>
                    <a:pt x="0" y="572125"/>
                  </a:moveTo>
                  <a:lnTo>
                    <a:pt x="1254137" y="572125"/>
                  </a:lnTo>
                  <a:lnTo>
                    <a:pt x="0" y="572125"/>
                  </a:lnTo>
                  <a:close/>
                </a:path>
                <a:path w="1254137" h="572125">
                  <a:moveTo>
                    <a:pt x="0" y="0"/>
                  </a:moveTo>
                  <a:lnTo>
                    <a:pt x="456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DDDDDD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5"/>
            <p:cNvSpPr txBox="1"/>
            <p:nvPr/>
          </p:nvSpPr>
          <p:spPr>
            <a:xfrm>
              <a:off x="43815" y="216454"/>
              <a:ext cx="393287" cy="362346"/>
            </a:xfrm>
            <a:custGeom>
              <a:avLst/>
              <a:gdLst>
                <a:gd name="connsiteX0" fmla="*/ 0 w 393287"/>
                <a:gd name="connsiteY0" fmla="*/ 0 h 362346"/>
                <a:gd name="connsiteX1" fmla="*/ 259717 w 393287"/>
                <a:gd name="connsiteY1" fmla="*/ 0 h 362346"/>
                <a:gd name="connsiteX2" fmla="*/ 259717 w 393287"/>
                <a:gd name="connsiteY2" fmla="*/ 123061 h 362346"/>
                <a:gd name="connsiteX3" fmla="*/ 393287 w 393287"/>
                <a:gd name="connsiteY3" fmla="*/ 123061 h 362346"/>
                <a:gd name="connsiteX4" fmla="*/ 393287 w 393287"/>
                <a:gd name="connsiteY4" fmla="*/ 362346 h 362346"/>
                <a:gd name="connsiteX5" fmla="*/ 0 w 393287"/>
                <a:gd name="connsiteY5" fmla="*/ 362346 h 362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3287" h="362346">
                  <a:moveTo>
                    <a:pt x="0" y="0"/>
                  </a:moveTo>
                  <a:lnTo>
                    <a:pt x="259717" y="0"/>
                  </a:lnTo>
                  <a:lnTo>
                    <a:pt x="259717" y="123061"/>
                  </a:lnTo>
                  <a:lnTo>
                    <a:pt x="393287" y="123061"/>
                  </a:lnTo>
                  <a:lnTo>
                    <a:pt x="393287" y="362346"/>
                  </a:lnTo>
                  <a:lnTo>
                    <a:pt x="0" y="362346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6"/>
            <p:cNvSpPr txBox="1"/>
            <p:nvPr/>
          </p:nvSpPr>
          <p:spPr>
            <a:xfrm>
              <a:off x="315211" y="178313"/>
              <a:ext cx="122843" cy="126344"/>
            </a:xfrm>
            <a:prstGeom prst="rect"/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1"/>
            <p:cNvSpPr txBox="1"/>
            <p:nvPr/>
          </p:nvSpPr>
          <p:spPr>
            <a:xfrm>
              <a:off x="417569" y="135956"/>
              <a:ext cx="3567214" cy="59278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0" dirty="0">
                  <a:solidFill>
                    <a:srgbClr val="006666">
                      <a:alpha val="100000"/>
                    </a:srgbClr>
                  </a:solidFill>
                  <a:latin typeface="微软雅黑"/>
                  <a:ea typeface="微软雅黑"/>
                </a:rPr>
                <a:t>相似三角形对应线段的比</a:t>
              </a:r>
            </a:p>
          </p:txBody>
        </p:sp>
        <p:sp>
          <p:nvSpPr>
            <p:cNvPr id="9" name="文本2"/>
            <p:cNvSpPr txBox="1"/>
            <p:nvPr/>
          </p:nvSpPr>
          <p:spPr>
            <a:xfrm>
              <a:off x="0" y="146445"/>
              <a:ext cx="504825" cy="59278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0" i="0" dirty="0">
                  <a:solidFill>
                    <a:srgbClr val="FFFFF7">
                      <a:alpha val="100000"/>
                    </a:srgbClr>
                  </a:solidFill>
                  <a:latin typeface="微软雅黑"/>
                  <a:ea typeface="微软雅黑"/>
                </a:rPr>
                <a:t>一</a:t>
              </a:r>
            </a:p>
          </p:txBody>
        </p:sp>
      </p:grpSp>
      <p:grpSp>
        <p:nvGrpSpPr>
          <p:cNvPr id="10" name="组合2"/>
          <p:cNvGrpSpPr/>
          <p:nvPr/>
        </p:nvGrpSpPr>
        <p:grpSpPr>
          <a:xfrm>
            <a:off x="2146935" y="2446259"/>
            <a:ext cx="2346484" cy="1898888"/>
            <a:chOff x="0" y="0"/>
            <a:chExt cx="2346484" cy="1898888"/>
          </a:xfrm>
        </p:grpSpPr>
        <p:sp>
          <p:nvSpPr>
            <p:cNvPr id="11" name="形状7"/>
            <p:cNvSpPr txBox="1"/>
            <p:nvPr/>
          </p:nvSpPr>
          <p:spPr>
            <a:xfrm>
              <a:off x="312896" y="438528"/>
              <a:ext cx="1570673" cy="1104607"/>
            </a:xfrm>
            <a:custGeom>
              <a:avLst/>
              <a:gdLst>
                <a:gd name="connsiteX0" fmla="*/ 346129 w 1570673"/>
                <a:gd name="connsiteY0" fmla="*/ 0 h 1104607"/>
                <a:gd name="connsiteX1" fmla="*/ 1570672 w 1570673"/>
                <a:gd name="connsiteY1" fmla="*/ 1104607 h 1104607"/>
                <a:gd name="connsiteX2" fmla="*/ 0 w 1570673"/>
                <a:gd name="connsiteY2" fmla="*/ 1104607 h 1104607"/>
                <a:gd name="connsiteX3" fmla="*/ 346129 w 1570673"/>
                <a:gd name="connsiteY3" fmla="*/ 0 h 1104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0672" h="1104607">
                  <a:moveTo>
                    <a:pt x="346129" y="0"/>
                  </a:moveTo>
                  <a:lnTo>
                    <a:pt x="1570672" y="1104607"/>
                  </a:lnTo>
                  <a:lnTo>
                    <a:pt x="0" y="1104607"/>
                  </a:lnTo>
                  <a:lnTo>
                    <a:pt x="346129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3"/>
            <p:cNvSpPr txBox="1"/>
            <p:nvPr/>
          </p:nvSpPr>
          <p:spPr>
            <a:xfrm>
              <a:off x="484823" y="0"/>
              <a:ext cx="562927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0" y="1401707"/>
              <a:ext cx="562927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1783556" y="1390280"/>
              <a:ext cx="562928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grpSp>
        <p:nvGrpSpPr>
          <p:cNvPr id="15" name="组合3"/>
          <p:cNvGrpSpPr/>
          <p:nvPr/>
        </p:nvGrpSpPr>
        <p:grpSpPr>
          <a:xfrm>
            <a:off x="5008007" y="2553415"/>
            <a:ext cx="2185750" cy="1722457"/>
            <a:chOff x="0" y="0"/>
            <a:chExt cx="2185750" cy="1722457"/>
          </a:xfrm>
        </p:grpSpPr>
        <p:sp>
          <p:nvSpPr>
            <p:cNvPr id="16" name="形状8"/>
            <p:cNvSpPr txBox="1"/>
            <p:nvPr/>
          </p:nvSpPr>
          <p:spPr>
            <a:xfrm>
              <a:off x="396677" y="463507"/>
              <a:ext cx="1296206" cy="919433"/>
            </a:xfrm>
            <a:custGeom>
              <a:avLst/>
              <a:gdLst>
                <a:gd name="connsiteX0" fmla="*/ 285645 w 1296206"/>
                <a:gd name="connsiteY0" fmla="*/ 0 h 919433"/>
                <a:gd name="connsiteX1" fmla="*/ 1296206 w 1296206"/>
                <a:gd name="connsiteY1" fmla="*/ 919433 h 919433"/>
                <a:gd name="connsiteX2" fmla="*/ 0 w 1296206"/>
                <a:gd name="connsiteY2" fmla="*/ 919433 h 919433"/>
                <a:gd name="connsiteX3" fmla="*/ 285645 w 1296206"/>
                <a:gd name="connsiteY3" fmla="*/ 0 h 9194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206" h="919433">
                  <a:moveTo>
                    <a:pt x="285645" y="0"/>
                  </a:moveTo>
                  <a:lnTo>
                    <a:pt x="1296206" y="919433"/>
                  </a:lnTo>
                  <a:lnTo>
                    <a:pt x="0" y="919433"/>
                  </a:lnTo>
                  <a:lnTo>
                    <a:pt x="285645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458577" y="0"/>
              <a:ext cx="562873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A'</a:t>
              </a:r>
            </a:p>
          </p:txBody>
        </p:sp>
        <p:sp>
          <p:nvSpPr>
            <p:cNvPr id="18" name="文本7"/>
            <p:cNvSpPr txBox="1"/>
            <p:nvPr/>
          </p:nvSpPr>
          <p:spPr>
            <a:xfrm>
              <a:off x="0" y="1225276"/>
              <a:ext cx="562873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B'</a:t>
              </a:r>
            </a:p>
          </p:txBody>
        </p:sp>
        <p:sp>
          <p:nvSpPr>
            <p:cNvPr id="19" name="文本8"/>
            <p:cNvSpPr txBox="1"/>
            <p:nvPr/>
          </p:nvSpPr>
          <p:spPr>
            <a:xfrm>
              <a:off x="1622877" y="1206220"/>
              <a:ext cx="562873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C'</a:t>
              </a:r>
            </a:p>
          </p:txBody>
        </p:sp>
      </p:grpSp>
      <p:sp>
        <p:nvSpPr>
          <p:cNvPr id="20" name="形状3"/>
          <p:cNvSpPr txBox="1"/>
          <p:nvPr/>
        </p:nvSpPr>
        <p:spPr>
          <a:xfrm>
            <a:off x="701907" y="1111425"/>
            <a:ext cx="1314450" cy="400050"/>
          </a:xfrm>
          <a:custGeom>
            <a:avLst/>
            <a:gdLst>
              <a:gd name="connsiteX0" fmla="*/ 66676 w 1314450"/>
              <a:gd name="connsiteY0" fmla="*/ 0 h 400050"/>
              <a:gd name="connsiteX1" fmla="*/ 1247774 w 1314450"/>
              <a:gd name="connsiteY1" fmla="*/ 0 h 400050"/>
              <a:gd name="connsiteX2" fmla="*/ 1284598 w 1314450"/>
              <a:gd name="connsiteY2" fmla="*/ 0 h 400050"/>
              <a:gd name="connsiteX3" fmla="*/ 1314450 w 1314450"/>
              <a:gd name="connsiteY3" fmla="*/ 333374 h 400050"/>
              <a:gd name="connsiteX4" fmla="*/ 1314450 w 1314450"/>
              <a:gd name="connsiteY4" fmla="*/ 370198 h 400050"/>
              <a:gd name="connsiteX5" fmla="*/ 66676 w 1314450"/>
              <a:gd name="connsiteY5" fmla="*/ 400050 h 400050"/>
              <a:gd name="connsiteX6" fmla="*/ 48993 w 1314450"/>
              <a:gd name="connsiteY6" fmla="*/ 400050 h 400050"/>
              <a:gd name="connsiteX7" fmla="*/ 7025 w 1314450"/>
              <a:gd name="connsiteY7" fmla="*/ 368017 h 400050"/>
              <a:gd name="connsiteX8" fmla="*/ 0 w 1314450"/>
              <a:gd name="connsiteY8" fmla="*/ 66676 h 400050"/>
              <a:gd name="connsiteX9" fmla="*/ 0 w 1314450"/>
              <a:gd name="connsiteY9" fmla="*/ 29852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4450" h="400050">
                <a:moveTo>
                  <a:pt x="66676" y="0"/>
                </a:moveTo>
                <a:lnTo>
                  <a:pt x="1247774" y="0"/>
                </a:lnTo>
                <a:cubicBezTo>
                  <a:pt x="1284598" y="0"/>
                  <a:pt x="1314450" y="29852"/>
                  <a:pt x="1314450" y="66676"/>
                </a:cubicBezTo>
                <a:lnTo>
                  <a:pt x="1314450" y="333374"/>
                </a:lnTo>
                <a:cubicBezTo>
                  <a:pt x="1314450" y="370198"/>
                  <a:pt x="1284598" y="400050"/>
                  <a:pt x="1247774" y="400050"/>
                </a:cubicBezTo>
                <a:lnTo>
                  <a:pt x="66676" y="400050"/>
                </a:lnTo>
                <a:cubicBezTo>
                  <a:pt x="48993" y="400050"/>
                  <a:pt x="32033" y="393025"/>
                  <a:pt x="19529" y="380521"/>
                </a:cubicBezTo>
                <a:cubicBezTo>
                  <a:pt x="7025" y="368017"/>
                  <a:pt x="0" y="351057"/>
                  <a:pt x="0" y="333374"/>
                </a:cubicBezTo>
                <a:lnTo>
                  <a:pt x="0" y="66676"/>
                </a:lnTo>
                <a:cubicBezTo>
                  <a:pt x="0" y="29852"/>
                  <a:pt x="29852" y="0"/>
                  <a:pt x="66676" y="0"/>
                </a:cubicBezTo>
                <a:close/>
              </a:path>
            </a:pathLst>
          </a:custGeom>
          <a:solidFill>
            <a:srgbClr val="FFFFD9">
              <a:alpha val="100000"/>
            </a:srgbClr>
          </a:solidFill>
          <a:ln w="28575">
            <a:solidFill>
              <a:srgbClr val="0099FF">
                <a:alpha val="100000"/>
              </a:srgbClr>
            </a:solidFill>
          </a:ln>
        </p:spPr>
        <p:txBody>
          <a:bodyPr anchor="t"/>
          <a:lstStyle/>
          <a:p>
            <a:pPr marL="0" algn="ctr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合作探究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fade/>
  </p:transition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957626" y="1636634"/>
            <a:ext cx="4536043" cy="9315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∵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∴∠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＝∠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395651" y="424577"/>
            <a:ext cx="4302680" cy="93035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如图，分别作出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和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的高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AD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和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．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1900476" y="1261586"/>
            <a:ext cx="3838337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则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∠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ADB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=∠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B'=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90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°.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5" name="文本4"/>
          <p:cNvSpPr txBox="1"/>
          <p:nvPr/>
        </p:nvSpPr>
        <p:spPr>
          <a:xfrm>
            <a:off x="1958816" y="2485549"/>
            <a:ext cx="3208496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∴△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ABD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'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.</a:t>
            </a:r>
          </a:p>
        </p:txBody>
      </p:sp>
      <p:sp>
        <p:nvSpPr>
          <p:cNvPr id="6" name="形状1"/>
          <p:cNvSpPr txBox="1"/>
          <p:nvPr/>
        </p:nvSpPr>
        <p:spPr>
          <a:xfrm>
            <a:off x="5974556" y="1558528"/>
            <a:ext cx="1570435" cy="1104900"/>
          </a:xfrm>
          <a:custGeom>
            <a:avLst/>
            <a:gdLst>
              <a:gd name="connsiteX0" fmla="*/ 346077 w 1570435"/>
              <a:gd name="connsiteY0" fmla="*/ 0 h 1104900"/>
              <a:gd name="connsiteX1" fmla="*/ 1570435 w 1570435"/>
              <a:gd name="connsiteY1" fmla="*/ 1104900 h 1104900"/>
              <a:gd name="connsiteX2" fmla="*/ 0 w 1570435"/>
              <a:gd name="connsiteY2" fmla="*/ 1104900 h 1104900"/>
              <a:gd name="connsiteX3" fmla="*/ 346077 w 1570435"/>
              <a:gd name="connsiteY3" fmla="*/ 0 h 110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70435" h="1104900">
                <a:moveTo>
                  <a:pt x="346077" y="0"/>
                </a:moveTo>
                <a:lnTo>
                  <a:pt x="1570435" y="1104900"/>
                </a:lnTo>
                <a:lnTo>
                  <a:pt x="0" y="1104900"/>
                </a:lnTo>
                <a:lnTo>
                  <a:pt x="346077" y="0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8575">
            <a:solidFill>
              <a:srgbClr val="FF00FF">
                <a:alpha val="10000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2"/>
          <p:cNvSpPr txBox="1"/>
          <p:nvPr/>
        </p:nvSpPr>
        <p:spPr>
          <a:xfrm>
            <a:off x="6001941" y="3506391"/>
            <a:ext cx="1296590" cy="919163"/>
          </a:xfrm>
          <a:custGeom>
            <a:avLst/>
            <a:gdLst>
              <a:gd name="connsiteX0" fmla="*/ 285730 w 1296590"/>
              <a:gd name="connsiteY0" fmla="*/ 0 h 919163"/>
              <a:gd name="connsiteX1" fmla="*/ 1296590 w 1296590"/>
              <a:gd name="connsiteY1" fmla="*/ 919162 h 919163"/>
              <a:gd name="connsiteX2" fmla="*/ 0 w 1296590"/>
              <a:gd name="connsiteY2" fmla="*/ 919162 h 919163"/>
              <a:gd name="connsiteX3" fmla="*/ 285730 w 1296590"/>
              <a:gd name="connsiteY3" fmla="*/ 0 h 919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6590" h="919162">
                <a:moveTo>
                  <a:pt x="285730" y="0"/>
                </a:moveTo>
                <a:lnTo>
                  <a:pt x="1296590" y="919162"/>
                </a:lnTo>
                <a:lnTo>
                  <a:pt x="0" y="919162"/>
                </a:lnTo>
                <a:lnTo>
                  <a:pt x="285730" y="0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8575">
            <a:solidFill>
              <a:srgbClr val="0000FF">
                <a:alpha val="10000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5"/>
          <p:cNvSpPr txBox="1"/>
          <p:nvPr/>
        </p:nvSpPr>
        <p:spPr>
          <a:xfrm>
            <a:off x="6146245" y="1119902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</a:p>
        </p:txBody>
      </p:sp>
      <p:sp>
        <p:nvSpPr>
          <p:cNvPr id="9" name="文本6"/>
          <p:cNvSpPr txBox="1"/>
          <p:nvPr/>
        </p:nvSpPr>
        <p:spPr>
          <a:xfrm>
            <a:off x="5661660" y="2533174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</a:p>
        </p:txBody>
      </p:sp>
      <p:sp>
        <p:nvSpPr>
          <p:cNvPr id="10" name="文本7"/>
          <p:cNvSpPr txBox="1"/>
          <p:nvPr/>
        </p:nvSpPr>
        <p:spPr>
          <a:xfrm>
            <a:off x="7445216" y="2565321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</a:t>
            </a:r>
          </a:p>
        </p:txBody>
      </p:sp>
      <p:sp>
        <p:nvSpPr>
          <p:cNvPr id="11" name="文本8"/>
          <p:cNvSpPr txBox="1"/>
          <p:nvPr/>
        </p:nvSpPr>
        <p:spPr>
          <a:xfrm>
            <a:off x="6255782" y="3107055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</a:p>
        </p:txBody>
      </p:sp>
      <p:sp>
        <p:nvSpPr>
          <p:cNvPr id="12" name="文本9"/>
          <p:cNvSpPr txBox="1"/>
          <p:nvPr/>
        </p:nvSpPr>
        <p:spPr>
          <a:xfrm>
            <a:off x="5605701" y="4321493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</a:t>
            </a:r>
          </a:p>
        </p:txBody>
      </p:sp>
      <p:sp>
        <p:nvSpPr>
          <p:cNvPr id="13" name="文本10"/>
          <p:cNvSpPr txBox="1"/>
          <p:nvPr/>
        </p:nvSpPr>
        <p:spPr>
          <a:xfrm>
            <a:off x="7201138" y="4306015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C'</a:t>
            </a:r>
          </a:p>
        </p:txBody>
      </p:sp>
      <p:sp>
        <p:nvSpPr>
          <p:cNvPr id="14" name="文本11"/>
          <p:cNvSpPr txBox="1"/>
          <p:nvPr/>
        </p:nvSpPr>
        <p:spPr>
          <a:xfrm>
            <a:off x="6146245" y="4325065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D'</a:t>
            </a:r>
          </a:p>
        </p:txBody>
      </p:sp>
      <p:sp>
        <p:nvSpPr>
          <p:cNvPr id="15" name="文本12"/>
          <p:cNvSpPr txBox="1"/>
          <p:nvPr/>
        </p:nvSpPr>
        <p:spPr>
          <a:xfrm>
            <a:off x="6148626" y="2565321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</a:t>
            </a:r>
          </a:p>
        </p:txBody>
      </p:sp>
      <p:grpSp>
        <p:nvGrpSpPr>
          <p:cNvPr id="16" name="组合1"/>
          <p:cNvGrpSpPr/>
          <p:nvPr/>
        </p:nvGrpSpPr>
        <p:grpSpPr>
          <a:xfrm>
            <a:off x="6324600" y="1557338"/>
            <a:ext cx="107156" cy="1109662"/>
            <a:chOff x="0" y="0"/>
            <a:chExt cx="107156" cy="1109662"/>
          </a:xfrm>
        </p:grpSpPr>
        <p:sp>
          <p:nvSpPr>
            <p:cNvPr id="17" name="形状3"/>
            <p:cNvSpPr txBox="1"/>
            <p:nvPr/>
          </p:nvSpPr>
          <p:spPr>
            <a:xfrm>
              <a:off x="0" y="0"/>
              <a:ext cx="1191" cy="1109662"/>
            </a:xfrm>
            <a:prstGeom prst="line"/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4"/>
            <p:cNvSpPr txBox="1"/>
            <p:nvPr/>
          </p:nvSpPr>
          <p:spPr>
            <a:xfrm>
              <a:off x="3420" y="984793"/>
              <a:ext cx="103736" cy="115858"/>
            </a:xfrm>
            <a:custGeom>
              <a:avLst/>
              <a:gdLst>
                <a:gd name="connsiteX0" fmla="*/ 0 w 103736"/>
                <a:gd name="connsiteY0" fmla="*/ 0 h 115858"/>
                <a:gd name="connsiteX1" fmla="*/ 103736 w 103736"/>
                <a:gd name="connsiteY1" fmla="*/ 0 h 115858"/>
                <a:gd name="connsiteX2" fmla="*/ 103736 w 103736"/>
                <a:gd name="connsiteY2" fmla="*/ 115858 h 115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3736" h="115858" fill="none" stroke="1">
                  <a:moveTo>
                    <a:pt x="0" y="0"/>
                  </a:moveTo>
                  <a:lnTo>
                    <a:pt x="103736" y="0"/>
                  </a:lnTo>
                  <a:lnTo>
                    <a:pt x="103736" y="115858"/>
                  </a:lnTo>
                </a:path>
              </a:pathLst>
            </a:custGeom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9" name="组合2"/>
          <p:cNvGrpSpPr/>
          <p:nvPr/>
        </p:nvGrpSpPr>
        <p:grpSpPr>
          <a:xfrm>
            <a:off x="6293644" y="3506391"/>
            <a:ext cx="114300" cy="922734"/>
            <a:chOff x="0" y="0"/>
            <a:chExt cx="114300" cy="922734"/>
          </a:xfrm>
        </p:grpSpPr>
        <p:sp>
          <p:nvSpPr>
            <p:cNvPr id="20" name="形状5"/>
            <p:cNvSpPr txBox="1"/>
            <p:nvPr/>
          </p:nvSpPr>
          <p:spPr>
            <a:xfrm>
              <a:off x="0" y="0"/>
              <a:ext cx="1191" cy="919043"/>
            </a:xfrm>
            <a:prstGeom prst="line"/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6"/>
            <p:cNvSpPr txBox="1"/>
            <p:nvPr/>
          </p:nvSpPr>
          <p:spPr>
            <a:xfrm>
              <a:off x="5953" y="812006"/>
              <a:ext cx="108347" cy="110728"/>
            </a:xfrm>
            <a:custGeom>
              <a:avLst/>
              <a:gdLst>
                <a:gd name="connsiteX0" fmla="*/ 0 w 108347"/>
                <a:gd name="connsiteY0" fmla="*/ 0 h 110728"/>
                <a:gd name="connsiteX1" fmla="*/ 108347 w 108347"/>
                <a:gd name="connsiteY1" fmla="*/ 0 h 110728"/>
                <a:gd name="connsiteX2" fmla="*/ 108347 w 108347"/>
                <a:gd name="connsiteY2" fmla="*/ 110728 h 110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347" h="110728" fill="none" stroke="1">
                  <a:moveTo>
                    <a:pt x="0" y="0"/>
                  </a:moveTo>
                  <a:lnTo>
                    <a:pt x="108347" y="0"/>
                  </a:lnTo>
                  <a:lnTo>
                    <a:pt x="108347" y="110728"/>
                  </a:lnTo>
                </a:path>
              </a:pathLst>
            </a:custGeom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2" name="组合3"/>
          <p:cNvGrpSpPr/>
          <p:nvPr/>
        </p:nvGrpSpPr>
        <p:grpSpPr>
          <a:xfrm>
            <a:off x="1975485" y="2942035"/>
            <a:ext cx="480884" cy="558525"/>
            <a:chOff x="0" y="0"/>
            <a:chExt cx="480884" cy="558525"/>
          </a:xfrm>
        </p:grpSpPr>
        <p:sp>
          <p:nvSpPr>
            <p:cNvPr id="23" name="形状7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13"/>
            <p:cNvSpPr txBox="1"/>
            <p:nvPr/>
          </p:nvSpPr>
          <p:spPr>
            <a:xfrm>
              <a:off x="0" y="61344"/>
              <a:ext cx="48088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</p:grpSp>
      <p:pic>
        <p:nvPicPr>
          <p:cNvPr id="2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36" y="2943082"/>
            <a:ext cx="1850231" cy="67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9" grpId="0" animBg="1"/>
      <p:bldP spid="15" grpId="0" animBg="1"/>
      <p:bldP spid="14" grpId="0" animBg="1"/>
      <p:bldP spid="4" grpId="0" animBg="1"/>
      <p:bldP spid="2" grpId="0" animBg="1"/>
      <p:bldP spid="5" grpId="0" animBg="1"/>
      <p:bldP spid="22" grpId="0" animBg="1"/>
      <p:bldP spid="25" grpId="0" animBg="1"/>
    </p:bldLst>
  </p:timing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656140" y="1586951"/>
            <a:ext cx="6909197" cy="1490662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342900" algn="l"/>
            <a:r>
              <a:rPr lang="zh-CN" altLang="en-US" sz="1350" b="0" i="0" dirty="0">
                <a:solidFill>
                  <a:srgbClr val="FF0000">
                    <a:alpha val="100000"/>
                  </a:srgbClr>
                </a:solidFill>
                <a:latin typeface="Microsoft YaHei UI"/>
                <a:ea typeface="Microsoft YaHei UI"/>
              </a:rPr>
              <a:t/>
            </a:r>
          </a:p>
          <a:p>
            <a:pPr marL="0" algn="l">
              <a:lnSpc>
                <a:spcPts val="38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类似地，可以证明相似三角形</a:t>
            </a:r>
            <a:r>
              <a:rPr lang="zh-CN" altLang="en-US" sz="2099" b="0" i="0" dirty="0">
                <a:solidFill>
                  <a:srgbClr val="00B0F0">
                    <a:alpha val="100000"/>
                  </a:srgbClr>
                </a:solidFill>
                <a:latin typeface="黑体"/>
                <a:ea typeface="黑体"/>
              </a:rPr>
              <a:t>对应中线、角平分线的比也等于相似比.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1797451" y="1070067"/>
            <a:ext cx="3094196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由此我们可以得到：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228876" y="1524495"/>
            <a:ext cx="4347925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B0F0">
                    <a:alpha val="100000"/>
                  </a:srgbClr>
                </a:solidFill>
                <a:latin typeface="黑体"/>
                <a:ea typeface="黑体"/>
              </a:rPr>
              <a:t>相似三角形对应高的比等于相似比.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797315" y="2825979"/>
            <a:ext cx="5786202" cy="115387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一般地，我们有：</a:t>
            </a:r>
          </a:p>
          <a:p>
            <a:pPr marL="0" algn="l">
              <a:lnSpc>
                <a:spcPts val="3700"/>
              </a:lnSpc>
            </a:pPr>
            <a:r>
              <a:rPr lang="zh-CN" altLang="en-US" sz="1800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</a:t>
            </a:r>
            <a:r>
              <a:rPr lang="zh-CN" altLang="en-US" sz="2099" b="0" i="0" dirty="0">
                <a:solidFill>
                  <a:srgbClr val="00B0F0">
                    <a:alpha val="100000"/>
                  </a:srgbClr>
                </a:solidFill>
                <a:latin typeface="黑体"/>
                <a:ea typeface="黑体"/>
              </a:rPr>
              <a:t>相似三角形对应线段的比等于相似比.</a:t>
            </a:r>
          </a:p>
        </p:txBody>
      </p:sp>
      <p:sp>
        <p:nvSpPr>
          <p:cNvPr id="6" name="文本4"/>
          <p:cNvSpPr txBox="1"/>
          <p:nvPr/>
        </p:nvSpPr>
        <p:spPr>
          <a:xfrm>
            <a:off x="1797470" y="560840"/>
            <a:ext cx="1065371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165C5C">
                    <a:alpha val="100000"/>
                  </a:srgbClr>
                </a:solidFill>
                <a:latin typeface="黑体"/>
                <a:ea typeface="黑体"/>
              </a:rPr>
              <a:t>归纳：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  <p:bldP spid="2" grpId="0" animBg="1"/>
      <p:bldP spid="5" grpId="0" animBg="1"/>
    </p:bldLst>
  </p:timing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505189" y="2049780"/>
            <a:ext cx="4420552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解：∵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∽△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DEF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　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5753339" y="3415427"/>
            <a:ext cx="1963102" cy="1424916"/>
            <a:chOff x="0" y="0"/>
            <a:chExt cx="1963102" cy="1424916"/>
          </a:xfrm>
        </p:grpSpPr>
        <p:sp>
          <p:nvSpPr>
            <p:cNvPr id="4" name="形状3"/>
            <p:cNvSpPr txBox="1"/>
            <p:nvPr/>
          </p:nvSpPr>
          <p:spPr>
            <a:xfrm flipH="1">
              <a:off x="443865" y="412433"/>
              <a:ext cx="659423" cy="857250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4"/>
            <p:cNvSpPr txBox="1"/>
            <p:nvPr/>
          </p:nvSpPr>
          <p:spPr>
            <a:xfrm>
              <a:off x="443865" y="1269683"/>
              <a:ext cx="1143000" cy="1191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5"/>
            <p:cNvSpPr txBox="1"/>
            <p:nvPr/>
          </p:nvSpPr>
          <p:spPr>
            <a:xfrm>
              <a:off x="1103288" y="412433"/>
              <a:ext cx="483577" cy="857250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6"/>
            <p:cNvSpPr txBox="1"/>
            <p:nvPr/>
          </p:nvSpPr>
          <p:spPr>
            <a:xfrm flipV="1">
              <a:off x="443865" y="820647"/>
              <a:ext cx="879231" cy="449036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742950" y="0"/>
              <a:ext cx="705803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9" name="文本5"/>
            <p:cNvSpPr txBox="1"/>
            <p:nvPr/>
          </p:nvSpPr>
          <p:spPr>
            <a:xfrm>
              <a:off x="0" y="971550"/>
              <a:ext cx="591502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0" name="文本6"/>
            <p:cNvSpPr txBox="1"/>
            <p:nvPr/>
          </p:nvSpPr>
          <p:spPr>
            <a:xfrm>
              <a:off x="1485900" y="971550"/>
              <a:ext cx="477202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11" name="文本7"/>
            <p:cNvSpPr txBox="1"/>
            <p:nvPr/>
          </p:nvSpPr>
          <p:spPr>
            <a:xfrm>
              <a:off x="1143000" y="514350"/>
              <a:ext cx="705802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H</a:t>
              </a:r>
            </a:p>
          </p:txBody>
        </p:sp>
      </p:grpSp>
      <p:sp>
        <p:nvSpPr>
          <p:cNvPr id="12" name="形状1"/>
          <p:cNvSpPr txBox="1"/>
          <p:nvPr/>
        </p:nvSpPr>
        <p:spPr>
          <a:xfrm>
            <a:off x="1559566" y="980108"/>
            <a:ext cx="6190059" cy="1222771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196666">
                    <a:alpha val="100000"/>
                  </a:srgbClr>
                </a:solidFill>
                <a:latin typeface="黑体"/>
                <a:ea typeface="黑体"/>
              </a:rPr>
              <a:t>例</a:t>
            </a:r>
            <a:r>
              <a:rPr lang="zh-CN" altLang="en-US" sz="2099" b="1" i="0" dirty="0">
                <a:solidFill>
                  <a:srgbClr val="196666">
                    <a:alpha val="100000"/>
                  </a:srgbClr>
                </a:solidFill>
                <a:latin typeface="Arial"/>
                <a:ea typeface="Arial"/>
              </a:rPr>
              <a:t>1</a:t>
            </a:r>
            <a:r>
              <a:rPr lang="zh-CN" altLang="en-US" sz="2099" b="0" i="0" dirty="0">
                <a:solidFill>
                  <a:srgbClr val="196666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已知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DEF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BG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、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EH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分别是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和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DEF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的角平分线，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= 6 cm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EF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= 4cm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BG</a:t>
            </a:r>
          </a:p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= 4.8 cm.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求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EH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的长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</p:txBody>
      </p:sp>
      <p:sp>
        <p:nvSpPr>
          <p:cNvPr id="13" name="文本2"/>
          <p:cNvSpPr txBox="1"/>
          <p:nvPr/>
        </p:nvSpPr>
        <p:spPr>
          <a:xfrm>
            <a:off x="2039779" y="2415302"/>
            <a:ext cx="3943112" cy="135790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5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∴                     (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相似三角形对应</a:t>
            </a:r>
          </a:p>
          <a:p>
            <a:pPr marL="0" algn="l">
              <a:lnSpc>
                <a:spcPts val="45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角平分线的比等于相似比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grpSp>
        <p:nvGrpSpPr>
          <p:cNvPr id="14" name="组合2"/>
          <p:cNvGrpSpPr/>
          <p:nvPr/>
        </p:nvGrpSpPr>
        <p:grpSpPr>
          <a:xfrm>
            <a:off x="2054066" y="3673078"/>
            <a:ext cx="4259104" cy="615031"/>
            <a:chOff x="0" y="0"/>
            <a:chExt cx="4259104" cy="615031"/>
          </a:xfrm>
        </p:grpSpPr>
        <p:sp>
          <p:nvSpPr>
            <p:cNvPr id="15" name="形状7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8"/>
            <p:cNvSpPr txBox="1"/>
            <p:nvPr/>
          </p:nvSpPr>
          <p:spPr>
            <a:xfrm>
              <a:off x="0" y="113230"/>
              <a:ext cx="4259104" cy="50180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                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，解得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EH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3.2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.</a:t>
              </a:r>
            </a:p>
          </p:txBody>
        </p:sp>
      </p:grpSp>
      <p:grpSp>
        <p:nvGrpSpPr>
          <p:cNvPr id="17" name="组合3"/>
          <p:cNvGrpSpPr/>
          <p:nvPr/>
        </p:nvGrpSpPr>
        <p:grpSpPr>
          <a:xfrm>
            <a:off x="5664041" y="1853327"/>
            <a:ext cx="2363153" cy="1653516"/>
            <a:chOff x="0" y="0"/>
            <a:chExt cx="2363153" cy="1653516"/>
          </a:xfrm>
        </p:grpSpPr>
        <p:sp>
          <p:nvSpPr>
            <p:cNvPr id="18" name="形状8"/>
            <p:cNvSpPr txBox="1"/>
            <p:nvPr/>
          </p:nvSpPr>
          <p:spPr>
            <a:xfrm flipH="1">
              <a:off x="443865" y="412433"/>
              <a:ext cx="824279" cy="1085850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9"/>
            <p:cNvSpPr txBox="1"/>
            <p:nvPr/>
          </p:nvSpPr>
          <p:spPr>
            <a:xfrm>
              <a:off x="443865" y="1498283"/>
              <a:ext cx="1428750" cy="1191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10"/>
            <p:cNvSpPr txBox="1"/>
            <p:nvPr/>
          </p:nvSpPr>
          <p:spPr>
            <a:xfrm>
              <a:off x="1268144" y="412433"/>
              <a:ext cx="604471" cy="1085850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11"/>
            <p:cNvSpPr txBox="1"/>
            <p:nvPr/>
          </p:nvSpPr>
          <p:spPr>
            <a:xfrm flipV="1">
              <a:off x="443865" y="929504"/>
              <a:ext cx="1099038" cy="568779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9"/>
            <p:cNvSpPr txBox="1"/>
            <p:nvPr/>
          </p:nvSpPr>
          <p:spPr>
            <a:xfrm>
              <a:off x="971550" y="0"/>
              <a:ext cx="591502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23" name="文本10"/>
            <p:cNvSpPr txBox="1"/>
            <p:nvPr/>
          </p:nvSpPr>
          <p:spPr>
            <a:xfrm>
              <a:off x="1428750" y="628650"/>
              <a:ext cx="477203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G</a:t>
              </a:r>
            </a:p>
          </p:txBody>
        </p:sp>
        <p:sp>
          <p:nvSpPr>
            <p:cNvPr id="24" name="文本11"/>
            <p:cNvSpPr txBox="1"/>
            <p:nvPr/>
          </p:nvSpPr>
          <p:spPr>
            <a:xfrm>
              <a:off x="0" y="1200150"/>
              <a:ext cx="648653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5" name="文本12"/>
            <p:cNvSpPr txBox="1"/>
            <p:nvPr/>
          </p:nvSpPr>
          <p:spPr>
            <a:xfrm>
              <a:off x="1657350" y="1200150"/>
              <a:ext cx="705803" cy="45336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18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sp>
        <p:nvSpPr>
          <p:cNvPr id="26" name="形状2"/>
          <p:cNvSpPr txBox="1"/>
          <p:nvPr/>
        </p:nvSpPr>
        <p:spPr>
          <a:xfrm>
            <a:off x="1350169" y="428625"/>
            <a:ext cx="1321594" cy="469106"/>
          </a:xfrm>
          <a:custGeom>
            <a:avLst/>
            <a:gdLst>
              <a:gd name="connsiteX0" fmla="*/ 78186 w 1321594"/>
              <a:gd name="connsiteY0" fmla="*/ 0 h 469106"/>
              <a:gd name="connsiteX1" fmla="*/ 1243408 w 1321594"/>
              <a:gd name="connsiteY1" fmla="*/ 0 h 469106"/>
              <a:gd name="connsiteX2" fmla="*/ 1286589 w 1321594"/>
              <a:gd name="connsiteY2" fmla="*/ 0 h 469106"/>
              <a:gd name="connsiteX3" fmla="*/ 1321594 w 1321594"/>
              <a:gd name="connsiteY3" fmla="*/ 390920 h 469106"/>
              <a:gd name="connsiteX4" fmla="*/ 1321594 w 1321594"/>
              <a:gd name="connsiteY4" fmla="*/ 434101 h 469106"/>
              <a:gd name="connsiteX5" fmla="*/ 78186 w 1321594"/>
              <a:gd name="connsiteY5" fmla="*/ 469106 h 469106"/>
              <a:gd name="connsiteX6" fmla="*/ 35005 w 1321594"/>
              <a:gd name="connsiteY6" fmla="*/ 469106 h 469106"/>
              <a:gd name="connsiteX7" fmla="*/ 0 w 1321594"/>
              <a:gd name="connsiteY7" fmla="*/ 78186 h 469106"/>
              <a:gd name="connsiteX8" fmla="*/ 0 w 1321594"/>
              <a:gd name="connsiteY8" fmla="*/ 35005 h 469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1594" h="469106">
                <a:moveTo>
                  <a:pt x="78186" y="0"/>
                </a:moveTo>
                <a:lnTo>
                  <a:pt x="1243408" y="0"/>
                </a:lnTo>
                <a:cubicBezTo>
                  <a:pt x="1286589" y="0"/>
                  <a:pt x="1321594" y="35005"/>
                  <a:pt x="1321594" y="78186"/>
                </a:cubicBezTo>
                <a:lnTo>
                  <a:pt x="1321594" y="390920"/>
                </a:lnTo>
                <a:cubicBezTo>
                  <a:pt x="1321594" y="434101"/>
                  <a:pt x="1286589" y="469106"/>
                  <a:pt x="1243408" y="469106"/>
                </a:cubicBezTo>
                <a:lnTo>
                  <a:pt x="78186" y="469106"/>
                </a:lnTo>
                <a:cubicBezTo>
                  <a:pt x="35005" y="469106"/>
                  <a:pt x="0" y="434101"/>
                  <a:pt x="0" y="390920"/>
                </a:cubicBezTo>
                <a:lnTo>
                  <a:pt x="0" y="78186"/>
                </a:lnTo>
                <a:cubicBezTo>
                  <a:pt x="0" y="35005"/>
                  <a:pt x="35005" y="0"/>
                  <a:pt x="78186" y="0"/>
                </a:cubicBezTo>
                <a:close/>
              </a:path>
            </a:pathLst>
          </a:custGeom>
          <a:solidFill>
            <a:srgbClr val="FFFFD9">
              <a:alpha val="100000"/>
            </a:srgbClr>
          </a:solidFill>
          <a:ln w="28575">
            <a:solidFill>
              <a:srgbClr val="0099FF">
                <a:alpha val="100000"/>
              </a:srgbClr>
            </a:solidFill>
          </a:ln>
        </p:spPr>
        <p:txBody>
          <a:bodyPr anchor="t"/>
          <a:lstStyle/>
          <a:p>
            <a:pPr marL="0" algn="ctr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典例精析</a:t>
            </a:r>
          </a:p>
        </p:txBody>
      </p:sp>
      <p:sp>
        <p:nvSpPr>
          <p:cNvPr id="27" name="文本3"/>
          <p:cNvSpPr txBox="1"/>
          <p:nvPr/>
        </p:nvSpPr>
        <p:spPr>
          <a:xfrm>
            <a:off x="2063591" y="4344115"/>
            <a:ext cx="4258627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∴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故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EH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的长为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3.2 cm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.</a:t>
            </a:r>
          </a:p>
        </p:txBody>
      </p:sp>
      <p:pic>
        <p:nvPicPr>
          <p:cNvPr id="2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923" y="2498834"/>
            <a:ext cx="1250156" cy="721519"/>
          </a:xfrm>
          <a:prstGeom prst="rect">
            <a:avLst/>
          </a:prstGeom>
        </p:spPr>
      </p:pic>
      <p:pic>
        <p:nvPicPr>
          <p:cNvPr id="2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8311" y="3672845"/>
            <a:ext cx="1021556" cy="73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28" grpId="0" animBg="1"/>
      <p:bldP spid="14" grpId="0" animBg="1"/>
      <p:bldP spid="29" grpId="0" animBg="1"/>
      <p:bldP spid="27" grpId="0" animBg="1"/>
    </p:bldLst>
  </p:timing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419225" y="1656160"/>
            <a:ext cx="6204347" cy="520303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35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相似三角形的周长比也等于相似比吗？为什么？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1465897" y="1113949"/>
            <a:ext cx="1280875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218A8A">
                    <a:alpha val="100000"/>
                  </a:srgbClr>
                </a:solidFill>
                <a:latin typeface="黑体"/>
                <a:ea typeface="黑体"/>
              </a:rPr>
              <a:t>想一想：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617107" y="751999"/>
            <a:ext cx="5856446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如果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A'B'C'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，相似比为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，那么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659970" y="2162890"/>
            <a:ext cx="1158240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因此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2391014" y="2161699"/>
            <a:ext cx="4856321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＝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 A'B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'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BC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＝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kB'C'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CA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＝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kC'A'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sp>
        <p:nvSpPr>
          <p:cNvPr id="5" name="文本4"/>
          <p:cNvSpPr txBox="1"/>
          <p:nvPr/>
        </p:nvSpPr>
        <p:spPr>
          <a:xfrm>
            <a:off x="1659970" y="2767727"/>
            <a:ext cx="3426380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从而</a:t>
            </a:r>
          </a:p>
        </p:txBody>
      </p:sp>
      <p:pic>
        <p:nvPicPr>
          <p:cNvPr id="6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948" y="1288204"/>
            <a:ext cx="2886075" cy="707231"/>
          </a:xfrm>
          <a:prstGeom prst="rect">
            <a:avLst/>
          </a:prstGeom>
        </p:spPr>
      </p:pic>
      <p:pic>
        <p:nvPicPr>
          <p:cNvPr id="7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798" y="3195114"/>
            <a:ext cx="5072062" cy="66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" grpId="0" animBg="1"/>
      <p:bldP spid="4" grpId="0" animBg="1"/>
      <p:bldP spid="5" grpId="0" animBg="1"/>
      <p:bldP spid="7" grpId="0" animBg="1"/>
    </p:bldLst>
  </p:timing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343263" y="251222"/>
            <a:ext cx="3032284" cy="688967"/>
            <a:chOff x="0" y="0"/>
            <a:chExt cx="3032284" cy="688967"/>
          </a:xfrm>
        </p:grpSpPr>
        <p:sp>
          <p:nvSpPr>
            <p:cNvPr id="3" name="形状3"/>
            <p:cNvSpPr txBox="1"/>
            <p:nvPr/>
          </p:nvSpPr>
          <p:spPr>
            <a:xfrm>
              <a:off x="463733" y="0"/>
              <a:ext cx="1254038" cy="572151"/>
            </a:xfrm>
            <a:custGeom>
              <a:avLst/>
              <a:gdLst>
                <a:gd name="connsiteX0" fmla="*/ 0 w 1254038"/>
                <a:gd name="connsiteY0" fmla="*/ 572151 h 572151"/>
                <a:gd name="connsiteX1" fmla="*/ 1254038 w 1254038"/>
                <a:gd name="connsiteY1" fmla="*/ 572151 h 572151"/>
                <a:gd name="connsiteX2" fmla="*/ 0 w 1254038"/>
                <a:gd name="connsiteY2" fmla="*/ 572151 h 572151"/>
                <a:gd name="connsiteX0" fmla="*/ 0 w 1254038"/>
                <a:gd name="connsiteY0" fmla="*/ 0 h 572151"/>
                <a:gd name="connsiteX1" fmla="*/ 456 w 1254038"/>
                <a:gd name="connsiteY1" fmla="*/ 0 h 572151"/>
                <a:gd name="connsiteX2" fmla="*/ 0 w 1254038"/>
                <a:gd name="connsiteY2" fmla="*/ 0 h 5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54038" h="572151">
                  <a:moveTo>
                    <a:pt x="0" y="572151"/>
                  </a:moveTo>
                  <a:lnTo>
                    <a:pt x="1254038" y="572151"/>
                  </a:lnTo>
                  <a:lnTo>
                    <a:pt x="0" y="572151"/>
                  </a:lnTo>
                  <a:close/>
                </a:path>
                <a:path w="1254038" h="572151">
                  <a:moveTo>
                    <a:pt x="0" y="0"/>
                  </a:moveTo>
                  <a:lnTo>
                    <a:pt x="456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DDDDDD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4"/>
            <p:cNvSpPr txBox="1"/>
            <p:nvPr/>
          </p:nvSpPr>
          <p:spPr>
            <a:xfrm>
              <a:off x="43815" y="216464"/>
              <a:ext cx="393256" cy="362362"/>
            </a:xfrm>
            <a:custGeom>
              <a:avLst/>
              <a:gdLst>
                <a:gd name="connsiteX0" fmla="*/ 0 w 393256"/>
                <a:gd name="connsiteY0" fmla="*/ 0 h 362362"/>
                <a:gd name="connsiteX1" fmla="*/ 259697 w 393256"/>
                <a:gd name="connsiteY1" fmla="*/ 0 h 362362"/>
                <a:gd name="connsiteX2" fmla="*/ 259697 w 393256"/>
                <a:gd name="connsiteY2" fmla="*/ 123067 h 362362"/>
                <a:gd name="connsiteX3" fmla="*/ 393256 w 393256"/>
                <a:gd name="connsiteY3" fmla="*/ 123067 h 362362"/>
                <a:gd name="connsiteX4" fmla="*/ 393256 w 393256"/>
                <a:gd name="connsiteY4" fmla="*/ 362362 h 362362"/>
                <a:gd name="connsiteX5" fmla="*/ 0 w 393256"/>
                <a:gd name="connsiteY5" fmla="*/ 362362 h 362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3256" h="362362">
                  <a:moveTo>
                    <a:pt x="0" y="0"/>
                  </a:moveTo>
                  <a:lnTo>
                    <a:pt x="259697" y="0"/>
                  </a:lnTo>
                  <a:lnTo>
                    <a:pt x="259697" y="123067"/>
                  </a:lnTo>
                  <a:lnTo>
                    <a:pt x="393256" y="123067"/>
                  </a:lnTo>
                  <a:lnTo>
                    <a:pt x="393256" y="362362"/>
                  </a:lnTo>
                  <a:lnTo>
                    <a:pt x="0" y="362362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5"/>
            <p:cNvSpPr txBox="1"/>
            <p:nvPr/>
          </p:nvSpPr>
          <p:spPr>
            <a:xfrm>
              <a:off x="315191" y="178321"/>
              <a:ext cx="122833" cy="126350"/>
            </a:xfrm>
            <a:prstGeom prst="rect"/>
            <a:solidFill>
              <a:srgbClr val="008080">
                <a:alpha val="5098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1"/>
            <p:cNvSpPr txBox="1"/>
            <p:nvPr/>
          </p:nvSpPr>
          <p:spPr>
            <a:xfrm>
              <a:off x="417537" y="135965"/>
              <a:ext cx="2614747" cy="54251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1" i="0" dirty="0">
                  <a:solidFill>
                    <a:srgbClr val="006666">
                      <a:alpha val="100000"/>
                    </a:srgbClr>
                  </a:solidFill>
                  <a:latin typeface="微软雅黑"/>
                  <a:ea typeface="微软雅黑"/>
                </a:rPr>
                <a:t>相似三角形面积的比</a:t>
              </a:r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146455"/>
              <a:ext cx="492309" cy="54251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FFF7">
                      <a:alpha val="100000"/>
                    </a:srgbClr>
                  </a:solidFill>
                  <a:latin typeface="微软雅黑"/>
                  <a:ea typeface="微软雅黑"/>
                </a:rPr>
                <a:t>二</a:t>
              </a:r>
            </a:p>
          </p:txBody>
        </p:sp>
      </p:grpSp>
      <p:sp>
        <p:nvSpPr>
          <p:cNvPr id="8" name="形状1"/>
          <p:cNvSpPr txBox="1"/>
          <p:nvPr/>
        </p:nvSpPr>
        <p:spPr>
          <a:xfrm>
            <a:off x="1547813" y="1626394"/>
            <a:ext cx="6132910" cy="838200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如图，△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∽△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′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，相似比为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k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，它们的面积比是多少？</a:t>
            </a:r>
          </a:p>
        </p:txBody>
      </p:sp>
      <p:sp>
        <p:nvSpPr>
          <p:cNvPr id="9" name="形状2"/>
          <p:cNvSpPr txBox="1"/>
          <p:nvPr/>
        </p:nvSpPr>
        <p:spPr>
          <a:xfrm>
            <a:off x="1614488" y="1004888"/>
            <a:ext cx="1314450" cy="400050"/>
          </a:xfrm>
          <a:custGeom>
            <a:avLst/>
            <a:gdLst>
              <a:gd name="connsiteX0" fmla="*/ 66676 w 1314450"/>
              <a:gd name="connsiteY0" fmla="*/ 0 h 400050"/>
              <a:gd name="connsiteX1" fmla="*/ 1247774 w 1314450"/>
              <a:gd name="connsiteY1" fmla="*/ 0 h 400050"/>
              <a:gd name="connsiteX2" fmla="*/ 1284598 w 1314450"/>
              <a:gd name="connsiteY2" fmla="*/ 0 h 400050"/>
              <a:gd name="connsiteX3" fmla="*/ 1314450 w 1314450"/>
              <a:gd name="connsiteY3" fmla="*/ 333374 h 400050"/>
              <a:gd name="connsiteX4" fmla="*/ 1314450 w 1314450"/>
              <a:gd name="connsiteY4" fmla="*/ 370198 h 400050"/>
              <a:gd name="connsiteX5" fmla="*/ 66676 w 1314450"/>
              <a:gd name="connsiteY5" fmla="*/ 400050 h 400050"/>
              <a:gd name="connsiteX6" fmla="*/ 48993 w 1314450"/>
              <a:gd name="connsiteY6" fmla="*/ 400050 h 400050"/>
              <a:gd name="connsiteX7" fmla="*/ 7025 w 1314450"/>
              <a:gd name="connsiteY7" fmla="*/ 368017 h 400050"/>
              <a:gd name="connsiteX8" fmla="*/ 0 w 1314450"/>
              <a:gd name="connsiteY8" fmla="*/ 66676 h 400050"/>
              <a:gd name="connsiteX9" fmla="*/ 0 w 1314450"/>
              <a:gd name="connsiteY9" fmla="*/ 29852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4450" h="400050">
                <a:moveTo>
                  <a:pt x="66676" y="0"/>
                </a:moveTo>
                <a:lnTo>
                  <a:pt x="1247774" y="0"/>
                </a:lnTo>
                <a:cubicBezTo>
                  <a:pt x="1284598" y="0"/>
                  <a:pt x="1314450" y="29852"/>
                  <a:pt x="1314450" y="66676"/>
                </a:cubicBezTo>
                <a:lnTo>
                  <a:pt x="1314450" y="333374"/>
                </a:lnTo>
                <a:cubicBezTo>
                  <a:pt x="1314450" y="370198"/>
                  <a:pt x="1284598" y="400050"/>
                  <a:pt x="1247774" y="400050"/>
                </a:cubicBezTo>
                <a:lnTo>
                  <a:pt x="66676" y="400050"/>
                </a:lnTo>
                <a:cubicBezTo>
                  <a:pt x="48993" y="400050"/>
                  <a:pt x="32033" y="393025"/>
                  <a:pt x="19529" y="380521"/>
                </a:cubicBezTo>
                <a:cubicBezTo>
                  <a:pt x="7025" y="368017"/>
                  <a:pt x="0" y="351057"/>
                  <a:pt x="0" y="333374"/>
                </a:cubicBezTo>
                <a:lnTo>
                  <a:pt x="0" y="66676"/>
                </a:lnTo>
                <a:cubicBezTo>
                  <a:pt x="0" y="29852"/>
                  <a:pt x="29852" y="0"/>
                  <a:pt x="66676" y="0"/>
                </a:cubicBezTo>
                <a:close/>
              </a:path>
            </a:pathLst>
          </a:custGeom>
          <a:solidFill>
            <a:srgbClr val="FFFFD9">
              <a:alpha val="100000"/>
            </a:srgbClr>
          </a:solidFill>
          <a:ln w="28575">
            <a:solidFill>
              <a:srgbClr val="0099FF">
                <a:alpha val="100000"/>
              </a:srgbClr>
            </a:solidFill>
          </a:ln>
        </p:spPr>
        <p:txBody>
          <a:bodyPr anchor="t"/>
          <a:lstStyle/>
          <a:p>
            <a:pPr marL="0" algn="ctr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合作探究</a:t>
            </a:r>
          </a:p>
        </p:txBody>
      </p:sp>
      <p:grpSp>
        <p:nvGrpSpPr>
          <p:cNvPr id="10" name="组合2"/>
          <p:cNvGrpSpPr/>
          <p:nvPr/>
        </p:nvGrpSpPr>
        <p:grpSpPr>
          <a:xfrm>
            <a:off x="2146935" y="2554129"/>
            <a:ext cx="5046821" cy="1898330"/>
            <a:chOff x="0" y="0"/>
            <a:chExt cx="5046821" cy="1898330"/>
          </a:xfrm>
        </p:grpSpPr>
        <p:sp>
          <p:nvSpPr>
            <p:cNvPr id="11" name="形状6"/>
            <p:cNvSpPr txBox="1"/>
            <p:nvPr/>
          </p:nvSpPr>
          <p:spPr>
            <a:xfrm>
              <a:off x="312922" y="438381"/>
              <a:ext cx="1570823" cy="1104167"/>
            </a:xfrm>
            <a:custGeom>
              <a:avLst/>
              <a:gdLst>
                <a:gd name="connsiteX0" fmla="*/ 346162 w 1570823"/>
                <a:gd name="connsiteY0" fmla="*/ 0 h 1104167"/>
                <a:gd name="connsiteX1" fmla="*/ 1570823 w 1570823"/>
                <a:gd name="connsiteY1" fmla="*/ 1104167 h 1104167"/>
                <a:gd name="connsiteX2" fmla="*/ 0 w 1570823"/>
                <a:gd name="connsiteY2" fmla="*/ 1104167 h 1104167"/>
                <a:gd name="connsiteX3" fmla="*/ 346162 w 1570823"/>
                <a:gd name="connsiteY3" fmla="*/ 0 h 1104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0823" h="1104167">
                  <a:moveTo>
                    <a:pt x="346162" y="0"/>
                  </a:moveTo>
                  <a:lnTo>
                    <a:pt x="1570823" y="1104167"/>
                  </a:lnTo>
                  <a:lnTo>
                    <a:pt x="0" y="1104167"/>
                  </a:lnTo>
                  <a:lnTo>
                    <a:pt x="346162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3"/>
            <p:cNvSpPr txBox="1"/>
            <p:nvPr/>
          </p:nvSpPr>
          <p:spPr>
            <a:xfrm>
              <a:off x="484869" y="0"/>
              <a:ext cx="56297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0" y="1401149"/>
              <a:ext cx="56297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1783727" y="1389727"/>
              <a:ext cx="56297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5" name="形状7"/>
            <p:cNvSpPr txBox="1"/>
            <p:nvPr/>
          </p:nvSpPr>
          <p:spPr>
            <a:xfrm>
              <a:off x="3257778" y="570464"/>
              <a:ext cx="1296184" cy="919067"/>
            </a:xfrm>
            <a:custGeom>
              <a:avLst/>
              <a:gdLst>
                <a:gd name="connsiteX0" fmla="*/ 285640 w 1296184"/>
                <a:gd name="connsiteY0" fmla="*/ 0 h 919067"/>
                <a:gd name="connsiteX1" fmla="*/ 1296184 w 1296184"/>
                <a:gd name="connsiteY1" fmla="*/ 919067 h 919067"/>
                <a:gd name="connsiteX2" fmla="*/ 0 w 1296184"/>
                <a:gd name="connsiteY2" fmla="*/ 919067 h 919067"/>
                <a:gd name="connsiteX3" fmla="*/ 285640 w 1296184"/>
                <a:gd name="connsiteY3" fmla="*/ 0 h 91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84" h="919067">
                  <a:moveTo>
                    <a:pt x="285640" y="0"/>
                  </a:moveTo>
                  <a:lnTo>
                    <a:pt x="1296184" y="919067"/>
                  </a:lnTo>
                  <a:lnTo>
                    <a:pt x="0" y="919067"/>
                  </a:lnTo>
                  <a:lnTo>
                    <a:pt x="285640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6"/>
            <p:cNvSpPr txBox="1"/>
            <p:nvPr/>
          </p:nvSpPr>
          <p:spPr>
            <a:xfrm>
              <a:off x="3319677" y="107113"/>
              <a:ext cx="56286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A'</a:t>
              </a:r>
            </a:p>
          </p:txBody>
        </p:sp>
        <p:sp>
          <p:nvSpPr>
            <p:cNvPr id="17" name="文本7"/>
            <p:cNvSpPr txBox="1"/>
            <p:nvPr/>
          </p:nvSpPr>
          <p:spPr>
            <a:xfrm>
              <a:off x="2861108" y="1331901"/>
              <a:ext cx="56286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B'</a:t>
              </a:r>
            </a:p>
          </p:txBody>
        </p:sp>
        <p:sp>
          <p:nvSpPr>
            <p:cNvPr id="18" name="文本8"/>
            <p:cNvSpPr txBox="1"/>
            <p:nvPr/>
          </p:nvSpPr>
          <p:spPr>
            <a:xfrm>
              <a:off x="4483957" y="1312853"/>
              <a:ext cx="56286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C'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strips dir="rd"/>
  </p:transition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667113" y="400765"/>
            <a:ext cx="5856446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由前面的结论，我们有</a:t>
            </a:r>
          </a:p>
        </p:txBody>
      </p:sp>
      <p:sp>
        <p:nvSpPr>
          <p:cNvPr id="3" name="形状1"/>
          <p:cNvSpPr txBox="1"/>
          <p:nvPr/>
        </p:nvSpPr>
        <p:spPr>
          <a:xfrm>
            <a:off x="2562225" y="2820591"/>
            <a:ext cx="1570435" cy="1104900"/>
          </a:xfrm>
          <a:custGeom>
            <a:avLst/>
            <a:gdLst>
              <a:gd name="connsiteX0" fmla="*/ 346077 w 1570435"/>
              <a:gd name="connsiteY0" fmla="*/ 0 h 1104900"/>
              <a:gd name="connsiteX1" fmla="*/ 1570435 w 1570435"/>
              <a:gd name="connsiteY1" fmla="*/ 1104900 h 1104900"/>
              <a:gd name="connsiteX2" fmla="*/ 0 w 1570435"/>
              <a:gd name="connsiteY2" fmla="*/ 1104900 h 1104900"/>
              <a:gd name="connsiteX3" fmla="*/ 346077 w 1570435"/>
              <a:gd name="connsiteY3" fmla="*/ 0 h 110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70435" h="1104900">
                <a:moveTo>
                  <a:pt x="346077" y="0"/>
                </a:moveTo>
                <a:lnTo>
                  <a:pt x="1570435" y="1104900"/>
                </a:lnTo>
                <a:lnTo>
                  <a:pt x="0" y="1104900"/>
                </a:lnTo>
                <a:lnTo>
                  <a:pt x="346077" y="0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8575">
            <a:solidFill>
              <a:srgbClr val="FF00FF">
                <a:alpha val="10000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形状2"/>
          <p:cNvSpPr txBox="1"/>
          <p:nvPr/>
        </p:nvSpPr>
        <p:spPr>
          <a:xfrm>
            <a:off x="5455444" y="2913460"/>
            <a:ext cx="1296591" cy="919163"/>
          </a:xfrm>
          <a:custGeom>
            <a:avLst/>
            <a:gdLst>
              <a:gd name="connsiteX0" fmla="*/ 285730 w 1296591"/>
              <a:gd name="connsiteY0" fmla="*/ 0 h 919163"/>
              <a:gd name="connsiteX1" fmla="*/ 1296591 w 1296591"/>
              <a:gd name="connsiteY1" fmla="*/ 919162 h 919163"/>
              <a:gd name="connsiteX2" fmla="*/ 0 w 1296591"/>
              <a:gd name="connsiteY2" fmla="*/ 919162 h 919163"/>
              <a:gd name="connsiteX3" fmla="*/ 285730 w 1296591"/>
              <a:gd name="connsiteY3" fmla="*/ 0 h 919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6591" h="919162">
                <a:moveTo>
                  <a:pt x="285730" y="0"/>
                </a:moveTo>
                <a:lnTo>
                  <a:pt x="1296591" y="919162"/>
                </a:lnTo>
                <a:lnTo>
                  <a:pt x="0" y="919162"/>
                </a:lnTo>
                <a:lnTo>
                  <a:pt x="285730" y="0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28575">
            <a:solidFill>
              <a:srgbClr val="0000FF">
                <a:alpha val="10000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2733914" y="2381965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2249329" y="3795236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</a:t>
            </a:r>
          </a:p>
        </p:txBody>
      </p:sp>
      <p:sp>
        <p:nvSpPr>
          <p:cNvPr id="7" name="文本4"/>
          <p:cNvSpPr txBox="1"/>
          <p:nvPr/>
        </p:nvSpPr>
        <p:spPr>
          <a:xfrm>
            <a:off x="4032885" y="3784521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</a:t>
            </a:r>
          </a:p>
        </p:txBody>
      </p:sp>
      <p:sp>
        <p:nvSpPr>
          <p:cNvPr id="8" name="文本5"/>
          <p:cNvSpPr txBox="1"/>
          <p:nvPr/>
        </p:nvSpPr>
        <p:spPr>
          <a:xfrm>
            <a:off x="5709285" y="2514124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A'</a:t>
            </a:r>
          </a:p>
        </p:txBody>
      </p:sp>
      <p:sp>
        <p:nvSpPr>
          <p:cNvPr id="9" name="文本6"/>
          <p:cNvSpPr txBox="1"/>
          <p:nvPr/>
        </p:nvSpPr>
        <p:spPr>
          <a:xfrm>
            <a:off x="5059204" y="3728561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B'</a:t>
            </a:r>
          </a:p>
        </p:txBody>
      </p:sp>
      <p:sp>
        <p:nvSpPr>
          <p:cNvPr id="10" name="文本7"/>
          <p:cNvSpPr txBox="1"/>
          <p:nvPr/>
        </p:nvSpPr>
        <p:spPr>
          <a:xfrm>
            <a:off x="6654641" y="3713083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C'</a:t>
            </a:r>
          </a:p>
        </p:txBody>
      </p:sp>
      <p:sp>
        <p:nvSpPr>
          <p:cNvPr id="11" name="文本8"/>
          <p:cNvSpPr txBox="1"/>
          <p:nvPr/>
        </p:nvSpPr>
        <p:spPr>
          <a:xfrm>
            <a:off x="5599748" y="3732133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D'</a:t>
            </a:r>
          </a:p>
        </p:txBody>
      </p:sp>
      <p:sp>
        <p:nvSpPr>
          <p:cNvPr id="12" name="文本9"/>
          <p:cNvSpPr txBox="1"/>
          <p:nvPr/>
        </p:nvSpPr>
        <p:spPr>
          <a:xfrm>
            <a:off x="2736295" y="3803571"/>
            <a:ext cx="562927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</a:t>
            </a:r>
          </a:p>
        </p:txBody>
      </p:sp>
      <p:grpSp>
        <p:nvGrpSpPr>
          <p:cNvPr id="13" name="组合1"/>
          <p:cNvGrpSpPr/>
          <p:nvPr/>
        </p:nvGrpSpPr>
        <p:grpSpPr>
          <a:xfrm>
            <a:off x="2912269" y="2819400"/>
            <a:ext cx="107156" cy="1109662"/>
            <a:chOff x="0" y="0"/>
            <a:chExt cx="107156" cy="1109662"/>
          </a:xfrm>
        </p:grpSpPr>
        <p:sp>
          <p:nvSpPr>
            <p:cNvPr id="14" name="形状3"/>
            <p:cNvSpPr txBox="1"/>
            <p:nvPr/>
          </p:nvSpPr>
          <p:spPr>
            <a:xfrm>
              <a:off x="0" y="0"/>
              <a:ext cx="1191" cy="1109662"/>
            </a:xfrm>
            <a:prstGeom prst="line"/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形状4"/>
            <p:cNvSpPr txBox="1"/>
            <p:nvPr/>
          </p:nvSpPr>
          <p:spPr>
            <a:xfrm>
              <a:off x="3420" y="984793"/>
              <a:ext cx="103736" cy="115858"/>
            </a:xfrm>
            <a:custGeom>
              <a:avLst/>
              <a:gdLst>
                <a:gd name="connsiteX0" fmla="*/ 0 w 103736"/>
                <a:gd name="connsiteY0" fmla="*/ 0 h 115858"/>
                <a:gd name="connsiteX1" fmla="*/ 103736 w 103736"/>
                <a:gd name="connsiteY1" fmla="*/ 0 h 115858"/>
                <a:gd name="connsiteX2" fmla="*/ 103736 w 103736"/>
                <a:gd name="connsiteY2" fmla="*/ 115858 h 115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3736" h="115858" fill="none" stroke="1">
                  <a:moveTo>
                    <a:pt x="0" y="0"/>
                  </a:moveTo>
                  <a:lnTo>
                    <a:pt x="103736" y="0"/>
                  </a:lnTo>
                  <a:lnTo>
                    <a:pt x="103736" y="115858"/>
                  </a:lnTo>
                </a:path>
              </a:pathLst>
            </a:custGeom>
            <a:ln w="28575">
              <a:solidFill>
                <a:srgbClr val="FF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6" name="组合2"/>
          <p:cNvGrpSpPr/>
          <p:nvPr/>
        </p:nvGrpSpPr>
        <p:grpSpPr>
          <a:xfrm>
            <a:off x="5747147" y="2913460"/>
            <a:ext cx="114300" cy="922734"/>
            <a:chOff x="0" y="0"/>
            <a:chExt cx="114300" cy="922734"/>
          </a:xfrm>
        </p:grpSpPr>
        <p:sp>
          <p:nvSpPr>
            <p:cNvPr id="17" name="形状5"/>
            <p:cNvSpPr txBox="1"/>
            <p:nvPr/>
          </p:nvSpPr>
          <p:spPr>
            <a:xfrm>
              <a:off x="0" y="0"/>
              <a:ext cx="1191" cy="919043"/>
            </a:xfrm>
            <a:prstGeom prst="line"/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6"/>
            <p:cNvSpPr txBox="1"/>
            <p:nvPr/>
          </p:nvSpPr>
          <p:spPr>
            <a:xfrm>
              <a:off x="5953" y="812006"/>
              <a:ext cx="108347" cy="110728"/>
            </a:xfrm>
            <a:custGeom>
              <a:avLst/>
              <a:gdLst>
                <a:gd name="connsiteX0" fmla="*/ 0 w 108347"/>
                <a:gd name="connsiteY0" fmla="*/ 0 h 110728"/>
                <a:gd name="connsiteX1" fmla="*/ 108347 w 108347"/>
                <a:gd name="connsiteY1" fmla="*/ 0 h 110728"/>
                <a:gd name="connsiteX2" fmla="*/ 108347 w 108347"/>
                <a:gd name="connsiteY2" fmla="*/ 110728 h 110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347" h="110728" fill="none" stroke="1">
                  <a:moveTo>
                    <a:pt x="0" y="0"/>
                  </a:moveTo>
                  <a:lnTo>
                    <a:pt x="108347" y="0"/>
                  </a:lnTo>
                  <a:lnTo>
                    <a:pt x="108347" y="110728"/>
                  </a:lnTo>
                </a:path>
              </a:pathLst>
            </a:custGeom>
            <a:ln w="28575">
              <a:solidFill>
                <a:srgbClr val="0000FF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pic>
        <p:nvPicPr>
          <p:cNvPr id="1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428" y="1037980"/>
            <a:ext cx="4979194" cy="124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</p:bldLst>
  </p:timing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2196703" y="2106216"/>
            <a:ext cx="5101828" cy="391715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B0F0">
                    <a:alpha val="100000"/>
                  </a:srgbClr>
                </a:solidFill>
                <a:latin typeface="黑体"/>
                <a:ea typeface="黑体"/>
              </a:rPr>
              <a:t>相似三角形面积的比等于相似比的平方．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2152888" y="1504471"/>
            <a:ext cx="2384584" cy="79891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由此得出：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1817132" y="918686"/>
            <a:ext cx="1065371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165C5C">
                    <a:alpha val="100000"/>
                  </a:srgbClr>
                </a:solidFill>
                <a:latin typeface="黑体"/>
                <a:ea typeface="黑体"/>
              </a:rPr>
              <a:t>归纳：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2" grpId="0" animBg="1"/>
    </p:bldLst>
  </p:timing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657536" y="1032272"/>
            <a:ext cx="6704409" cy="391713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1.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已知两个三角形相似，请完成下列表格：</a:t>
            </a:r>
          </a:p>
        </p:txBody>
      </p:sp>
      <p:graphicFrame>
        <p:nvGraphicFramePr>
          <p:cNvPr id="3" name="表格1">
            <a:extLst>
              <a:ext uri="{FF2B5EF4-FFF2-40B4-BE49-F238E27FC236}">
                <a16:creationId xmlns:a16="http://schemas.microsoft.com/office/drawing/2014/main" id="{62B2FBE6-5C8C-E811-489E-1440CA960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7701"/>
              </p:ext>
            </p:extLst>
          </p:nvPr>
        </p:nvGraphicFramePr>
        <p:xfrm>
          <a:off x="1828564" y="1702784"/>
          <a:ext cx="5499499" cy="2097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9862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78992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78992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78992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78992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78992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</a:tblGrid>
              <a:tr h="699435"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黑体"/>
                          <a:ea typeface="黑体"/>
                        </a:rPr>
                        <a:t>相似比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  </a:t>
                      </a:r>
                      <a:r>
                        <a:rPr lang="zh-CN" altLang="en-US" sz="2099" b="0" i="1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k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……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699011"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黑体"/>
                          <a:ea typeface="黑体"/>
                        </a:rPr>
                        <a:t>周长比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……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699435"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黑体"/>
                          <a:ea typeface="黑体"/>
                        </a:rPr>
                        <a:t>面积比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16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10000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2099" b="0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……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</a:tbl>
          </a:graphicData>
        </a:graphic>
      </p:graphicFrame>
      <p:sp>
        <p:nvSpPr>
          <p:cNvPr id="4" name="文本1"/>
          <p:cNvSpPr txBox="1"/>
          <p:nvPr/>
        </p:nvSpPr>
        <p:spPr>
          <a:xfrm>
            <a:off x="1593295" y="454342"/>
            <a:ext cx="1680924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165C5C">
                    <a:alpha val="100000"/>
                  </a:srgbClr>
                </a:solidFill>
                <a:latin typeface="黑体"/>
                <a:ea typeface="黑体"/>
              </a:rPr>
              <a:t>试一试：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37649" y="2558151"/>
            <a:ext cx="452200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37649" y="3268954"/>
            <a:ext cx="452200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4</a:t>
            </a:r>
          </a:p>
        </p:txBody>
      </p:sp>
      <p:sp>
        <p:nvSpPr>
          <p:cNvPr id="7" name="文本4"/>
          <p:cNvSpPr txBox="1"/>
          <p:nvPr/>
        </p:nvSpPr>
        <p:spPr>
          <a:xfrm>
            <a:off x="4947361" y="1878304"/>
            <a:ext cx="660559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100</a:t>
            </a:r>
          </a:p>
        </p:txBody>
      </p:sp>
      <p:sp>
        <p:nvSpPr>
          <p:cNvPr id="8" name="文本5"/>
          <p:cNvSpPr txBox="1"/>
          <p:nvPr/>
        </p:nvSpPr>
        <p:spPr>
          <a:xfrm>
            <a:off x="4946171" y="2565294"/>
            <a:ext cx="661749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100</a:t>
            </a:r>
          </a:p>
        </p:txBody>
      </p:sp>
      <p:sp>
        <p:nvSpPr>
          <p:cNvPr id="9" name="文本6"/>
          <p:cNvSpPr txBox="1"/>
          <p:nvPr/>
        </p:nvSpPr>
        <p:spPr>
          <a:xfrm>
            <a:off x="5939152" y="2580773"/>
            <a:ext cx="661749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</a:t>
            </a:r>
          </a:p>
        </p:txBody>
      </p:sp>
      <p:sp>
        <p:nvSpPr>
          <p:cNvPr id="10" name="文本7"/>
          <p:cNvSpPr txBox="1"/>
          <p:nvPr/>
        </p:nvSpPr>
        <p:spPr>
          <a:xfrm>
            <a:off x="5928436" y="3268954"/>
            <a:ext cx="660559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k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395651" y="1047274"/>
            <a:ext cx="6417230" cy="26460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200"/>
              </a:lnSpc>
            </a:pP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2.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把一个三角形变成和它相似的三角形，</a:t>
            </a:r>
          </a:p>
          <a:p>
            <a:pPr marL="0" algn="l">
              <a:lnSpc>
                <a:spcPts val="32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如果边长扩大为原来的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5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倍，那么面积扩大为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>
              <a:lnSpc>
                <a:spcPts val="33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______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倍；</a:t>
            </a:r>
          </a:p>
          <a:p>
            <a:pPr marL="0" algn="l">
              <a:lnSpc>
                <a:spcPts val="32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如果面积扩大为原来的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100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倍，那么边长扩大</a:t>
            </a:r>
          </a:p>
          <a:p>
            <a:pPr marL="0" algn="l">
              <a:lnSpc>
                <a:spcPts val="33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______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.</a:t>
            </a:r>
          </a:p>
          <a:p>
            <a:pPr marL="0" algn="l"/>
          </a:p>
        </p:txBody>
      </p:sp>
      <p:sp>
        <p:nvSpPr>
          <p:cNvPr id="3" name="文本2"/>
          <p:cNvSpPr txBox="1"/>
          <p:nvPr/>
        </p:nvSpPr>
        <p:spPr>
          <a:xfrm>
            <a:off x="3145870" y="1965246"/>
            <a:ext cx="705802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25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3364945" y="2784396"/>
            <a:ext cx="705802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378984" y="778195"/>
            <a:ext cx="6910149" cy="27305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200"/>
              </a:lnSpc>
            </a:pP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3.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两个相似三角形的一对对应边分别是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35 cm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、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14 cm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  <a:p>
            <a:pPr marL="0" algn="l">
              <a:lnSpc>
                <a:spcPts val="32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它们的周长差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60 cm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，这两个三角形的周长分别</a:t>
            </a:r>
          </a:p>
          <a:p>
            <a:pPr marL="0" algn="l">
              <a:lnSpc>
                <a:spcPts val="33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是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________________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；</a:t>
            </a:r>
          </a:p>
          <a:p>
            <a:pPr marL="0" algn="l">
              <a:lnSpc>
                <a:spcPts val="32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它们的面积之和是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58 cm</a:t>
            </a:r>
            <a:r>
              <a:rPr lang="zh-CN" altLang="en-US" sz="2099" b="0" i="0" baseline="30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，这两个三角形的面</a:t>
            </a:r>
          </a:p>
          <a:p>
            <a:pPr marL="0" algn="l">
              <a:lnSpc>
                <a:spcPts val="33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积分别是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______________.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2521982" y="1678305"/>
            <a:ext cx="2248853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100 cm、40 cm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3258979" y="2502218"/>
            <a:ext cx="3506152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50 cm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、8 cm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462895" y="1831755"/>
            <a:ext cx="4233036" cy="136128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0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解：在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和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DEF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中，</a:t>
            </a:r>
          </a:p>
          <a:p>
            <a:pPr marL="0" algn="l">
              <a:lnSpc>
                <a:spcPts val="30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∵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=2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DE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=2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DF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452197" y="3356944"/>
            <a:ext cx="2100628" cy="67928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又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∵∠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=∠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1462913" y="3793903"/>
            <a:ext cx="4499737" cy="67928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∴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DEF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Arial"/>
                <a:ea typeface="Arial"/>
              </a:rPr>
              <a:t>∽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，相似比为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1 : 2.</a:t>
            </a:r>
          </a:p>
        </p:txBody>
      </p:sp>
      <p:grpSp>
        <p:nvGrpSpPr>
          <p:cNvPr id="5" name="组合1"/>
          <p:cNvGrpSpPr/>
          <p:nvPr/>
        </p:nvGrpSpPr>
        <p:grpSpPr>
          <a:xfrm>
            <a:off x="4373380" y="2163047"/>
            <a:ext cx="3599795" cy="1724858"/>
            <a:chOff x="0" y="0"/>
            <a:chExt cx="3599795" cy="1724858"/>
          </a:xfrm>
        </p:grpSpPr>
        <p:sp>
          <p:nvSpPr>
            <p:cNvPr id="6" name="形状1"/>
            <p:cNvSpPr txBox="1"/>
            <p:nvPr/>
          </p:nvSpPr>
          <p:spPr>
            <a:xfrm>
              <a:off x="257700" y="392715"/>
              <a:ext cx="1375036" cy="967463"/>
            </a:xfrm>
            <a:custGeom>
              <a:avLst/>
              <a:gdLst>
                <a:gd name="connsiteX0" fmla="*/ 303017 w 1375036"/>
                <a:gd name="connsiteY0" fmla="*/ 0 h 967463"/>
                <a:gd name="connsiteX1" fmla="*/ 1375036 w 1375036"/>
                <a:gd name="connsiteY1" fmla="*/ 967463 h 967463"/>
                <a:gd name="connsiteX2" fmla="*/ 0 w 1375036"/>
                <a:gd name="connsiteY2" fmla="*/ 967463 h 967463"/>
                <a:gd name="connsiteX3" fmla="*/ 303017 w 1375036"/>
                <a:gd name="connsiteY3" fmla="*/ 0 h 96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5036" h="967463">
                  <a:moveTo>
                    <a:pt x="303017" y="0"/>
                  </a:moveTo>
                  <a:lnTo>
                    <a:pt x="1375036" y="967463"/>
                  </a:lnTo>
                  <a:lnTo>
                    <a:pt x="0" y="967463"/>
                  </a:lnTo>
                  <a:lnTo>
                    <a:pt x="303017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4"/>
            <p:cNvSpPr txBox="1"/>
            <p:nvPr/>
          </p:nvSpPr>
          <p:spPr>
            <a:xfrm>
              <a:off x="316867" y="0"/>
              <a:ext cx="50242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8" name="文本5"/>
            <p:cNvSpPr txBox="1"/>
            <p:nvPr/>
          </p:nvSpPr>
          <p:spPr>
            <a:xfrm>
              <a:off x="0" y="1227677"/>
              <a:ext cx="50242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9" name="文本6"/>
            <p:cNvSpPr txBox="1"/>
            <p:nvPr/>
          </p:nvSpPr>
          <p:spPr>
            <a:xfrm>
              <a:off x="1442161" y="1223507"/>
              <a:ext cx="50242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0" name="形状2"/>
            <p:cNvSpPr txBox="1"/>
            <p:nvPr/>
          </p:nvSpPr>
          <p:spPr>
            <a:xfrm>
              <a:off x="2137172" y="508538"/>
              <a:ext cx="1134592" cy="805476"/>
            </a:xfrm>
            <a:custGeom>
              <a:avLst/>
              <a:gdLst>
                <a:gd name="connsiteX0" fmla="*/ 250030 w 1134592"/>
                <a:gd name="connsiteY0" fmla="*/ 0 h 805476"/>
                <a:gd name="connsiteX1" fmla="*/ 1134592 w 1134592"/>
                <a:gd name="connsiteY1" fmla="*/ 805476 h 805476"/>
                <a:gd name="connsiteX2" fmla="*/ 0 w 1134592"/>
                <a:gd name="connsiteY2" fmla="*/ 805476 h 805476"/>
                <a:gd name="connsiteX3" fmla="*/ 250030 w 1134592"/>
                <a:gd name="connsiteY3" fmla="*/ 0 h 80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4592" h="805476">
                  <a:moveTo>
                    <a:pt x="250030" y="0"/>
                  </a:moveTo>
                  <a:lnTo>
                    <a:pt x="1134592" y="805476"/>
                  </a:lnTo>
                  <a:lnTo>
                    <a:pt x="0" y="805476"/>
                  </a:lnTo>
                  <a:lnTo>
                    <a:pt x="250030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B0F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7"/>
            <p:cNvSpPr txBox="1"/>
            <p:nvPr/>
          </p:nvSpPr>
          <p:spPr>
            <a:xfrm>
              <a:off x="2327194" y="141022"/>
              <a:ext cx="502312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2" name="文本8"/>
            <p:cNvSpPr txBox="1"/>
            <p:nvPr/>
          </p:nvSpPr>
          <p:spPr>
            <a:xfrm>
              <a:off x="1900367" y="1198991"/>
              <a:ext cx="502312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3" name="文本9"/>
            <p:cNvSpPr txBox="1"/>
            <p:nvPr/>
          </p:nvSpPr>
          <p:spPr>
            <a:xfrm>
              <a:off x="3097483" y="1185636"/>
              <a:ext cx="502312" cy="4985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</p:grpSp>
      <p:grpSp>
        <p:nvGrpSpPr>
          <p:cNvPr id="14" name="组合2"/>
          <p:cNvGrpSpPr/>
          <p:nvPr/>
        </p:nvGrpSpPr>
        <p:grpSpPr>
          <a:xfrm>
            <a:off x="1437322" y="2781300"/>
            <a:ext cx="647094" cy="574860"/>
            <a:chOff x="0" y="0"/>
            <a:chExt cx="647094" cy="574860"/>
          </a:xfrm>
        </p:grpSpPr>
        <p:sp>
          <p:nvSpPr>
            <p:cNvPr id="15" name="形状3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10"/>
            <p:cNvSpPr txBox="1"/>
            <p:nvPr/>
          </p:nvSpPr>
          <p:spPr>
            <a:xfrm>
              <a:off x="0" y="77679"/>
              <a:ext cx="64709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Arial"/>
                  <a:ea typeface="Arial"/>
                </a:rPr>
                <a:t>∴</a:t>
              </a:r>
            </a:p>
          </p:txBody>
        </p:sp>
      </p:grpSp>
      <p:grpSp>
        <p:nvGrpSpPr>
          <p:cNvPr id="17" name="组合3"/>
          <p:cNvGrpSpPr/>
          <p:nvPr/>
        </p:nvGrpSpPr>
        <p:grpSpPr>
          <a:xfrm>
            <a:off x="1374806" y="424435"/>
            <a:ext cx="6565472" cy="1306734"/>
            <a:chOff x="0" y="0"/>
            <a:chExt cx="6565472" cy="1306734"/>
          </a:xfrm>
        </p:grpSpPr>
        <p:sp>
          <p:nvSpPr>
            <p:cNvPr id="18" name="形状4"/>
            <p:cNvSpPr txBox="1"/>
            <p:nvPr/>
          </p:nvSpPr>
          <p:spPr>
            <a:xfrm>
              <a:off x="27750" y="6015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11"/>
            <p:cNvSpPr txBox="1"/>
            <p:nvPr/>
          </p:nvSpPr>
          <p:spPr>
            <a:xfrm>
              <a:off x="0" y="0"/>
              <a:ext cx="6565472" cy="130673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165C5C">
                      <a:alpha val="100000"/>
                    </a:srgbClr>
                  </a:solidFill>
                  <a:latin typeface="黑体"/>
                  <a:ea typeface="黑体"/>
                </a:rPr>
                <a:t>例</a:t>
              </a:r>
              <a:r>
                <a:rPr lang="zh-CN" altLang="en-US" sz="2099" b="1" i="0" dirty="0">
                  <a:solidFill>
                    <a:srgbClr val="165C5C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099" b="0" i="0" dirty="0">
                  <a:solidFill>
                    <a:srgbClr val="165C5C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如图，在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和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DEF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中，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 2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AC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 2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DF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∠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∠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.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若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的边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BC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上的高为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6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，面积为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，求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DEF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的边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EF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上的高和面积.</a:t>
              </a:r>
            </a:p>
          </p:txBody>
        </p:sp>
      </p:grpSp>
      <p:pic>
        <p:nvPicPr>
          <p:cNvPr id="2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869" y="1095966"/>
            <a:ext cx="628650" cy="400050"/>
          </a:xfrm>
          <a:prstGeom prst="rect">
            <a:avLst/>
          </a:prstGeom>
        </p:spPr>
      </p:pic>
      <p:pic>
        <p:nvPicPr>
          <p:cNvPr id="21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232" y="2780712"/>
            <a:ext cx="1721644" cy="69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21" grpId="0" animBg="1"/>
      <p:bldP spid="3" grpId="0" animBg="1"/>
      <p:bldP spid="4" grpId="0" animBg="1"/>
    </p:bldLst>
  </p:timing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4075747" y="2815352"/>
            <a:ext cx="3601403" cy="1724859"/>
            <a:chOff x="0" y="0"/>
            <a:chExt cx="3601403" cy="1724859"/>
          </a:xfrm>
        </p:grpSpPr>
        <p:sp>
          <p:nvSpPr>
            <p:cNvPr id="3" name="形状1"/>
            <p:cNvSpPr txBox="1"/>
            <p:nvPr/>
          </p:nvSpPr>
          <p:spPr>
            <a:xfrm>
              <a:off x="257773" y="392716"/>
              <a:ext cx="1375500" cy="967463"/>
            </a:xfrm>
            <a:custGeom>
              <a:avLst/>
              <a:gdLst>
                <a:gd name="connsiteX0" fmla="*/ 303119 w 1375500"/>
                <a:gd name="connsiteY0" fmla="*/ 0 h 967463"/>
                <a:gd name="connsiteX1" fmla="*/ 1375500 w 1375500"/>
                <a:gd name="connsiteY1" fmla="*/ 967463 h 967463"/>
                <a:gd name="connsiteX2" fmla="*/ 0 w 1375500"/>
                <a:gd name="connsiteY2" fmla="*/ 967463 h 967463"/>
                <a:gd name="connsiteX3" fmla="*/ 303119 w 1375500"/>
                <a:gd name="connsiteY3" fmla="*/ 0 h 96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5500" h="967463">
                  <a:moveTo>
                    <a:pt x="303119" y="0"/>
                  </a:moveTo>
                  <a:lnTo>
                    <a:pt x="1375500" y="967463"/>
                  </a:lnTo>
                  <a:lnTo>
                    <a:pt x="0" y="967463"/>
                  </a:lnTo>
                  <a:lnTo>
                    <a:pt x="303119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316974" y="0"/>
              <a:ext cx="502565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1227678"/>
              <a:ext cx="502565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6" name="文本3"/>
            <p:cNvSpPr txBox="1"/>
            <p:nvPr/>
          </p:nvSpPr>
          <p:spPr>
            <a:xfrm>
              <a:off x="1442649" y="1223507"/>
              <a:ext cx="502565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7" name="形状2"/>
            <p:cNvSpPr txBox="1"/>
            <p:nvPr/>
          </p:nvSpPr>
          <p:spPr>
            <a:xfrm>
              <a:off x="2138296" y="508426"/>
              <a:ext cx="1134976" cy="805268"/>
            </a:xfrm>
            <a:custGeom>
              <a:avLst/>
              <a:gdLst>
                <a:gd name="connsiteX0" fmla="*/ 250115 w 1134976"/>
                <a:gd name="connsiteY0" fmla="*/ 0 h 805268"/>
                <a:gd name="connsiteX1" fmla="*/ 1134976 w 1134976"/>
                <a:gd name="connsiteY1" fmla="*/ 805268 h 805268"/>
                <a:gd name="connsiteX2" fmla="*/ 0 w 1134976"/>
                <a:gd name="connsiteY2" fmla="*/ 805268 h 805268"/>
                <a:gd name="connsiteX3" fmla="*/ 250115 w 1134976"/>
                <a:gd name="connsiteY3" fmla="*/ 0 h 80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4976" h="805268">
                  <a:moveTo>
                    <a:pt x="250115" y="0"/>
                  </a:moveTo>
                  <a:lnTo>
                    <a:pt x="1134976" y="805268"/>
                  </a:lnTo>
                  <a:lnTo>
                    <a:pt x="0" y="805268"/>
                  </a:lnTo>
                  <a:lnTo>
                    <a:pt x="250115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B0F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2328398" y="140986"/>
              <a:ext cx="50245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9" name="文本5"/>
            <p:cNvSpPr txBox="1"/>
            <p:nvPr/>
          </p:nvSpPr>
          <p:spPr>
            <a:xfrm>
              <a:off x="1901427" y="1198683"/>
              <a:ext cx="50245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0" name="文本6"/>
            <p:cNvSpPr txBox="1"/>
            <p:nvPr/>
          </p:nvSpPr>
          <p:spPr>
            <a:xfrm>
              <a:off x="3098947" y="1185331"/>
              <a:ext cx="502456" cy="49848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</p:grpSp>
      <p:grpSp>
        <p:nvGrpSpPr>
          <p:cNvPr id="11" name="组合2"/>
          <p:cNvGrpSpPr/>
          <p:nvPr/>
        </p:nvGrpSpPr>
        <p:grpSpPr>
          <a:xfrm>
            <a:off x="1767712" y="551355"/>
            <a:ext cx="5574872" cy="580653"/>
            <a:chOff x="0" y="0"/>
            <a:chExt cx="5574872" cy="580653"/>
          </a:xfrm>
        </p:grpSpPr>
        <p:sp>
          <p:nvSpPr>
            <p:cNvPr id="12" name="形状3"/>
            <p:cNvSpPr txBox="1"/>
            <p:nvPr/>
          </p:nvSpPr>
          <p:spPr>
            <a:xfrm>
              <a:off x="27750" y="60626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7"/>
            <p:cNvSpPr txBox="1"/>
            <p:nvPr/>
          </p:nvSpPr>
          <p:spPr>
            <a:xfrm>
              <a:off x="0" y="0"/>
              <a:ext cx="5574872" cy="5806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000"/>
                </a:lnSpc>
              </a:pP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∵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的边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BC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上的高为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6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，面积为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</p:txBody>
        </p:sp>
      </p:grpSp>
      <p:grpSp>
        <p:nvGrpSpPr>
          <p:cNvPr id="14" name="组合3"/>
          <p:cNvGrpSpPr/>
          <p:nvPr/>
        </p:nvGrpSpPr>
        <p:grpSpPr>
          <a:xfrm>
            <a:off x="1773666" y="1092994"/>
            <a:ext cx="4723575" cy="638531"/>
            <a:chOff x="0" y="0"/>
            <a:chExt cx="4723575" cy="638531"/>
          </a:xfrm>
        </p:grpSpPr>
        <p:sp>
          <p:nvSpPr>
            <p:cNvPr id="15" name="形状4"/>
            <p:cNvSpPr txBox="1"/>
            <p:nvPr/>
          </p:nvSpPr>
          <p:spPr>
            <a:xfrm>
              <a:off x="27750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8"/>
            <p:cNvSpPr txBox="1"/>
            <p:nvPr/>
          </p:nvSpPr>
          <p:spPr>
            <a:xfrm>
              <a:off x="0" y="57878"/>
              <a:ext cx="4723575" cy="5806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000"/>
                </a:lnSpc>
              </a:pP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DEF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的边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EF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上的高为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×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6 = 3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1780222" y="1768078"/>
            <a:ext cx="1614971" cy="635451"/>
            <a:chOff x="0" y="0"/>
            <a:chExt cx="1614971" cy="635451"/>
          </a:xfrm>
        </p:grpSpPr>
        <p:sp>
          <p:nvSpPr>
            <p:cNvPr id="18" name="形状5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9"/>
            <p:cNvSpPr txBox="1"/>
            <p:nvPr/>
          </p:nvSpPr>
          <p:spPr>
            <a:xfrm>
              <a:off x="0" y="133650"/>
              <a:ext cx="1614971" cy="50180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面积为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</a:t>
              </a:r>
            </a:p>
          </p:txBody>
        </p:sp>
      </p:grpSp>
      <p:pic>
        <p:nvPicPr>
          <p:cNvPr id="2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2713" y="667741"/>
            <a:ext cx="628650" cy="400050"/>
          </a:xfrm>
          <a:prstGeom prst="rect">
            <a:avLst/>
          </a:prstGeom>
        </p:spPr>
      </p:pic>
      <p:pic>
        <p:nvPicPr>
          <p:cNvPr id="21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584" y="1094158"/>
            <a:ext cx="264319" cy="685800"/>
          </a:xfrm>
          <a:prstGeom prst="rect">
            <a:avLst/>
          </a:prstGeom>
        </p:spPr>
      </p:pic>
      <p:pic>
        <p:nvPicPr>
          <p:cNvPr id="22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820" y="1722230"/>
            <a:ext cx="2107406" cy="8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14" grpId="0" animBg="1"/>
      <p:bldP spid="21" grpId="0" animBg="1"/>
      <p:bldP spid="17" grpId="0" animBg="1"/>
      <p:bldP spid="22" grpId="0" animBg="1"/>
    </p:bldLst>
  </p:timing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578766" y="172641"/>
            <a:ext cx="6179579" cy="2137629"/>
            <a:chOff x="0" y="0"/>
            <a:chExt cx="6179579" cy="2137629"/>
          </a:xfrm>
        </p:grpSpPr>
        <p:sp>
          <p:nvSpPr>
            <p:cNvPr id="3" name="形状1"/>
            <p:cNvSpPr txBox="1"/>
            <p:nvPr/>
          </p:nvSpPr>
          <p:spPr>
            <a:xfrm>
              <a:off x="23813" y="23812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6179579" cy="21376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000"/>
                </a:lnSpc>
              </a:pPr>
              <a:r>
                <a:rPr lang="zh-CN" altLang="en-US" sz="2099" b="0" i="0" dirty="0">
                  <a:solidFill>
                    <a:srgbClr val="008080">
                      <a:alpha val="100000"/>
                    </a:srgbClr>
                  </a:solidFill>
                  <a:latin typeface="黑体"/>
                  <a:ea typeface="黑体"/>
                </a:rPr>
                <a:t>例</a:t>
              </a:r>
              <a:r>
                <a:rPr lang="zh-CN" altLang="en-US" sz="2099" b="1" i="0" dirty="0">
                  <a:solidFill>
                    <a:srgbClr val="00808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  <a:r>
                <a:rPr lang="zh-CN" altLang="en-US" sz="2099" b="0" i="0" dirty="0">
                  <a:solidFill>
                    <a:srgbClr val="00808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分别是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AC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上的点，已知△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的面积为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100 cm</a:t>
              </a:r>
              <a:r>
                <a:rPr lang="zh-CN" altLang="en-US" sz="2099" b="0" i="0" baseline="30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，且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          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，求</a:t>
              </a:r>
            </a:p>
            <a:p>
              <a:pPr marL="0" algn="l">
                <a:lnSpc>
                  <a:spcPts val="5000"/>
                </a:lnSpc>
              </a:pP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四边形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BCDE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的面积.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                 </a:t>
              </a:r>
              <a:r>
                <a:rPr lang="zh-CN" altLang="en-US" sz="2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　</a:t>
              </a:r>
            </a:p>
          </p:txBody>
        </p:sp>
      </p:grpSp>
      <p:sp>
        <p:nvSpPr>
          <p:cNvPr id="5" name="文本1"/>
          <p:cNvSpPr txBox="1"/>
          <p:nvPr/>
        </p:nvSpPr>
        <p:spPr>
          <a:xfrm>
            <a:off x="2129076" y="2939177"/>
            <a:ext cx="2453640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∴ 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ADE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∽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2130266" y="3390424"/>
            <a:ext cx="3746659" cy="106943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∵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它们的相似比为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3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: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5，</a:t>
            </a:r>
          </a:p>
          <a:p>
            <a:pPr marL="0" algn="l">
              <a:lnSpc>
                <a:spcPts val="34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∴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面积比为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9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: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25.</a:t>
            </a:r>
          </a:p>
        </p:txBody>
      </p:sp>
      <p:grpSp>
        <p:nvGrpSpPr>
          <p:cNvPr id="7" name="组合2"/>
          <p:cNvGrpSpPr/>
          <p:nvPr/>
        </p:nvGrpSpPr>
        <p:grpSpPr>
          <a:xfrm>
            <a:off x="5627132" y="2892742"/>
            <a:ext cx="2235756" cy="1873730"/>
            <a:chOff x="0" y="0"/>
            <a:chExt cx="2235756" cy="1873730"/>
          </a:xfrm>
        </p:grpSpPr>
        <p:sp>
          <p:nvSpPr>
            <p:cNvPr id="8" name="文本4"/>
            <p:cNvSpPr txBox="1"/>
            <p:nvPr/>
          </p:nvSpPr>
          <p:spPr>
            <a:xfrm>
              <a:off x="0" y="1350351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9" name="文本5"/>
            <p:cNvSpPr txBox="1"/>
            <p:nvPr/>
          </p:nvSpPr>
          <p:spPr>
            <a:xfrm>
              <a:off x="1781455" y="1376549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0" name="形状2"/>
            <p:cNvSpPr txBox="1"/>
            <p:nvPr/>
          </p:nvSpPr>
          <p:spPr>
            <a:xfrm>
              <a:off x="367629" y="340079"/>
              <a:ext cx="1458593" cy="1346540"/>
            </a:xfrm>
            <a:custGeom>
              <a:avLst/>
              <a:gdLst>
                <a:gd name="connsiteX0" fmla="*/ 951323 w 1458593"/>
                <a:gd name="connsiteY0" fmla="*/ 0 h 1346540"/>
                <a:gd name="connsiteX1" fmla="*/ 1458593 w 1458593"/>
                <a:gd name="connsiteY1" fmla="*/ 1346540 h 1346540"/>
                <a:gd name="connsiteX2" fmla="*/ 0 w 1458593"/>
                <a:gd name="connsiteY2" fmla="*/ 1346540 h 1346540"/>
                <a:gd name="connsiteX3" fmla="*/ 951323 w 1458593"/>
                <a:gd name="connsiteY3" fmla="*/ 0 h 134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8593" h="1346540">
                  <a:moveTo>
                    <a:pt x="951323" y="0"/>
                  </a:moveTo>
                  <a:lnTo>
                    <a:pt x="1458593" y="1346540"/>
                  </a:lnTo>
                  <a:lnTo>
                    <a:pt x="0" y="1346540"/>
                  </a:lnTo>
                  <a:lnTo>
                    <a:pt x="951323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3"/>
            <p:cNvSpPr txBox="1"/>
            <p:nvPr/>
          </p:nvSpPr>
          <p:spPr>
            <a:xfrm>
              <a:off x="820969" y="1045025"/>
              <a:ext cx="852393" cy="214341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6"/>
            <p:cNvSpPr txBox="1"/>
            <p:nvPr/>
          </p:nvSpPr>
          <p:spPr>
            <a:xfrm>
              <a:off x="1296209" y="0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3" name="文本7"/>
            <p:cNvSpPr txBox="1"/>
            <p:nvPr/>
          </p:nvSpPr>
          <p:spPr>
            <a:xfrm>
              <a:off x="1635738" y="968824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4" name="文本8"/>
            <p:cNvSpPr txBox="1"/>
            <p:nvPr/>
          </p:nvSpPr>
          <p:spPr>
            <a:xfrm>
              <a:off x="538579" y="654933"/>
              <a:ext cx="454777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  <p:grpSp>
        <p:nvGrpSpPr>
          <p:cNvPr id="15" name="组合3"/>
          <p:cNvGrpSpPr/>
          <p:nvPr/>
        </p:nvGrpSpPr>
        <p:grpSpPr>
          <a:xfrm>
            <a:off x="1586865" y="2241947"/>
            <a:ext cx="6235065" cy="576672"/>
            <a:chOff x="0" y="0"/>
            <a:chExt cx="6235065" cy="576672"/>
          </a:xfrm>
        </p:grpSpPr>
        <p:sp>
          <p:nvSpPr>
            <p:cNvPr id="16" name="形状4"/>
            <p:cNvSpPr txBox="1"/>
            <p:nvPr/>
          </p:nvSpPr>
          <p:spPr>
            <a:xfrm>
              <a:off x="44291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9"/>
            <p:cNvSpPr txBox="1"/>
            <p:nvPr/>
          </p:nvSpPr>
          <p:spPr>
            <a:xfrm>
              <a:off x="0" y="74871"/>
              <a:ext cx="6235065" cy="50180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解：∵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∠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BA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C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∠</a:t>
              </a:r>
              <a:r>
                <a:rPr lang="zh-CN" altLang="en-US" sz="20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DAE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，且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 </a:t>
              </a:r>
              <a:r>
                <a:rPr lang="zh-CN" altLang="en-US" sz="1800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        </a:t>
              </a:r>
            </a:p>
          </p:txBody>
        </p:sp>
      </p:grpSp>
      <p:pic>
        <p:nvPicPr>
          <p:cNvPr id="1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8446" y="998310"/>
            <a:ext cx="1614488" cy="678656"/>
          </a:xfrm>
          <a:prstGeom prst="rect">
            <a:avLst/>
          </a:prstGeom>
        </p:spPr>
      </p:pic>
      <p:pic>
        <p:nvPicPr>
          <p:cNvPr id="1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5388" y="2242795"/>
            <a:ext cx="1678781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5" grpId="0" animBg="1"/>
      <p:bldP spid="6" grpId="0" animBg="1"/>
    </p:bldLst>
  </p:timing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720691" y="675799"/>
            <a:ext cx="4234815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又∵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的面积为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1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00</a:t>
            </a:r>
            <a:r>
              <a:rPr lang="zh-CN" altLang="en-US" sz="2099" b="1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cm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1720691" y="1196102"/>
            <a:ext cx="3532346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∴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DE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的面积为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36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cm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.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1725454" y="1683067"/>
            <a:ext cx="6099334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∴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四边形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BCDE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的面积为100－36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=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64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(cm</a:t>
            </a:r>
            <a:r>
              <a:rPr lang="zh-CN" altLang="en-US" sz="2099" b="0" i="0" baseline="3000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.</a:t>
            </a:r>
          </a:p>
        </p:txBody>
      </p:sp>
      <p:grpSp>
        <p:nvGrpSpPr>
          <p:cNvPr id="5" name="组合1"/>
          <p:cNvGrpSpPr/>
          <p:nvPr/>
        </p:nvGrpSpPr>
        <p:grpSpPr>
          <a:xfrm>
            <a:off x="5404485" y="2342674"/>
            <a:ext cx="2235756" cy="1873729"/>
            <a:chOff x="0" y="0"/>
            <a:chExt cx="2235756" cy="1873729"/>
          </a:xfrm>
        </p:grpSpPr>
        <p:sp>
          <p:nvSpPr>
            <p:cNvPr id="6" name="文本4"/>
            <p:cNvSpPr txBox="1"/>
            <p:nvPr/>
          </p:nvSpPr>
          <p:spPr>
            <a:xfrm>
              <a:off x="0" y="1350351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7" name="文本5"/>
            <p:cNvSpPr txBox="1"/>
            <p:nvPr/>
          </p:nvSpPr>
          <p:spPr>
            <a:xfrm>
              <a:off x="1781455" y="1376548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8" name="形状1"/>
            <p:cNvSpPr txBox="1"/>
            <p:nvPr/>
          </p:nvSpPr>
          <p:spPr>
            <a:xfrm>
              <a:off x="367629" y="340079"/>
              <a:ext cx="1458593" cy="1346540"/>
            </a:xfrm>
            <a:custGeom>
              <a:avLst/>
              <a:gdLst>
                <a:gd name="connsiteX0" fmla="*/ 951324 w 1458593"/>
                <a:gd name="connsiteY0" fmla="*/ 0 h 1346540"/>
                <a:gd name="connsiteX1" fmla="*/ 1458593 w 1458593"/>
                <a:gd name="connsiteY1" fmla="*/ 1346540 h 1346540"/>
                <a:gd name="connsiteX2" fmla="*/ 0 w 1458593"/>
                <a:gd name="connsiteY2" fmla="*/ 1346540 h 1346540"/>
                <a:gd name="connsiteX3" fmla="*/ 951324 w 1458593"/>
                <a:gd name="connsiteY3" fmla="*/ 0 h 134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8593" h="1346540">
                  <a:moveTo>
                    <a:pt x="951324" y="0"/>
                  </a:moveTo>
                  <a:lnTo>
                    <a:pt x="1458593" y="1346540"/>
                  </a:lnTo>
                  <a:lnTo>
                    <a:pt x="0" y="1346540"/>
                  </a:lnTo>
                  <a:lnTo>
                    <a:pt x="951324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2"/>
            <p:cNvSpPr txBox="1"/>
            <p:nvPr/>
          </p:nvSpPr>
          <p:spPr>
            <a:xfrm>
              <a:off x="820970" y="1045024"/>
              <a:ext cx="852394" cy="214341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6"/>
            <p:cNvSpPr txBox="1"/>
            <p:nvPr/>
          </p:nvSpPr>
          <p:spPr>
            <a:xfrm>
              <a:off x="1296210" y="0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1" name="文本7"/>
            <p:cNvSpPr txBox="1"/>
            <p:nvPr/>
          </p:nvSpPr>
          <p:spPr>
            <a:xfrm>
              <a:off x="1635738" y="968823"/>
              <a:ext cx="45430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2" name="文本8"/>
            <p:cNvSpPr txBox="1"/>
            <p:nvPr/>
          </p:nvSpPr>
          <p:spPr>
            <a:xfrm>
              <a:off x="538579" y="654932"/>
              <a:ext cx="454777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531934" y="863501"/>
            <a:ext cx="6315075" cy="2491979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1.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判断：</a:t>
            </a:r>
          </a:p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1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一个三角形的各边长扩大为原来的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5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倍，这个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>
              <a:lnSpc>
                <a:spcPts val="38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三角形的周长也扩大为原来的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5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(   )</a:t>
            </a:r>
          </a:p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(</a:t>
            </a:r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一个四边形的各边长扩大为原来的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9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倍，这个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>
              <a:lnSpc>
                <a:spcPts val="3800"/>
              </a:lnSpc>
            </a:pP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四边形的面积也扩大为原来的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9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倍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   (   )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6352777" y="1738765"/>
            <a:ext cx="480774" cy="67218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6383424" y="2769179"/>
            <a:ext cx="481965" cy="67218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700"/>
              </a:lnSpc>
            </a:pPr>
            <a:r>
              <a:rPr lang="zh-CN" altLang="en-US" sz="20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×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621916" y="358130"/>
            <a:ext cx="2380059" cy="440531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899" b="1" i="0" dirty="0">
                <a:solidFill>
                  <a:srgbClr val="228B8B">
                    <a:alpha val="100000"/>
                  </a:srgbClr>
                </a:solidFill>
                <a:latin typeface="方正姚体"/>
                <a:ea typeface="方正姚体"/>
              </a:rPr>
              <a:t>当堂练习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476955" y="327546"/>
            <a:ext cx="8239125" cy="1993106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2.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如图，这是圆桌正上方的灯泡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(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点</a:t>
            </a:r>
            <a:r>
              <a:rPr lang="zh-CN" altLang="en-US" sz="2599" b="1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发出的光线照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射桌面形成阴影的示意图，已知桌面的直径为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1.2  </a:t>
            </a:r>
          </a:p>
          <a:p>
            <a:pPr marL="0" algn="l"/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米，桌面距离地面为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1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米，若灯泡距离地面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3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米，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则地面上阴影部分的面积约为多少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(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结果保留两位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/>
            </a:r>
          </a:p>
          <a:p>
            <a:pPr marL="0" algn="l"/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小数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  <a:r>
              <a:rPr lang="zh-CN" altLang="en-US" sz="2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？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5856923" y="2087880"/>
            <a:ext cx="1985725" cy="2431115"/>
            <a:chOff x="0" y="0"/>
            <a:chExt cx="1985725" cy="2431115"/>
          </a:xfrm>
        </p:grpSpPr>
        <p:sp>
          <p:nvSpPr>
            <p:cNvPr id="4" name="形状5"/>
            <p:cNvSpPr txBox="1"/>
            <p:nvPr/>
          </p:nvSpPr>
          <p:spPr>
            <a:xfrm>
              <a:off x="470588" y="1405956"/>
              <a:ext cx="957382" cy="169493"/>
            </a:xfrm>
            <a:custGeom>
              <a:avLst/>
              <a:gdLst>
                <a:gd name="connsiteX0" fmla="*/ 478691 w 957382"/>
                <a:gd name="connsiteY0" fmla="*/ 0 h 169493"/>
                <a:gd name="connsiteX1" fmla="*/ 743065 w 957382"/>
                <a:gd name="connsiteY1" fmla="*/ 0 h 169493"/>
                <a:gd name="connsiteX2" fmla="*/ 957382 w 957382"/>
                <a:gd name="connsiteY2" fmla="*/ 131551 h 169493"/>
                <a:gd name="connsiteX3" fmla="*/ 214317 w 957382"/>
                <a:gd name="connsiteY3" fmla="*/ 169493 h 169493"/>
                <a:gd name="connsiteX4" fmla="*/ 0 w 957382"/>
                <a:gd name="connsiteY4" fmla="*/ 37942 h 169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382" h="169493">
                  <a:moveTo>
                    <a:pt x="478691" y="0"/>
                  </a:moveTo>
                  <a:cubicBezTo>
                    <a:pt x="743065" y="0"/>
                    <a:pt x="957382" y="37942"/>
                    <a:pt x="957382" y="84746"/>
                  </a:cubicBezTo>
                  <a:cubicBezTo>
                    <a:pt x="957382" y="131551"/>
                    <a:pt x="743065" y="169493"/>
                    <a:pt x="478691" y="169493"/>
                  </a:cubicBezTo>
                  <a:cubicBezTo>
                    <a:pt x="214317" y="169493"/>
                    <a:pt x="0" y="131551"/>
                    <a:pt x="0" y="84746"/>
                  </a:cubicBezTo>
                  <a:cubicBezTo>
                    <a:pt x="0" y="37942"/>
                    <a:pt x="214317" y="0"/>
                    <a:pt x="478691" y="0"/>
                  </a:cubicBezTo>
                  <a:close/>
                </a:path>
              </a:pathLst>
            </a:custGeom>
            <a:solidFill>
              <a:srgbClr val="996633">
                <a:alpha val="10000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6"/>
            <p:cNvSpPr txBox="1"/>
            <p:nvPr/>
          </p:nvSpPr>
          <p:spPr>
            <a:xfrm>
              <a:off x="248151" y="265687"/>
              <a:ext cx="1394634" cy="1773011"/>
            </a:xfrm>
            <a:custGeom>
              <a:avLst/>
              <a:gdLst>
                <a:gd name="connsiteX0" fmla="*/ 697317 w 1394634"/>
                <a:gd name="connsiteY0" fmla="*/ 0 h 1773011"/>
                <a:gd name="connsiteX1" fmla="*/ 1394634 w 1394634"/>
                <a:gd name="connsiteY1" fmla="*/ 1773011 h 1773011"/>
                <a:gd name="connsiteX2" fmla="*/ 0 w 1394634"/>
                <a:gd name="connsiteY2" fmla="*/ 1773011 h 1773011"/>
                <a:gd name="connsiteX3" fmla="*/ 697317 w 1394634"/>
                <a:gd name="connsiteY3" fmla="*/ 0 h 177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4634" h="1773011">
                  <a:moveTo>
                    <a:pt x="697317" y="0"/>
                  </a:moveTo>
                  <a:lnTo>
                    <a:pt x="1394634" y="1773011"/>
                  </a:lnTo>
                  <a:lnTo>
                    <a:pt x="0" y="1773011"/>
                  </a:lnTo>
                  <a:lnTo>
                    <a:pt x="697317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7"/>
            <p:cNvSpPr txBox="1"/>
            <p:nvPr/>
          </p:nvSpPr>
          <p:spPr>
            <a:xfrm>
              <a:off x="246246" y="1931098"/>
              <a:ext cx="1396540" cy="246622"/>
            </a:xfrm>
            <a:custGeom>
              <a:avLst/>
              <a:gdLst>
                <a:gd name="connsiteX0" fmla="*/ 698270 w 1396540"/>
                <a:gd name="connsiteY0" fmla="*/ 0 h 246622"/>
                <a:gd name="connsiteX1" fmla="*/ 1083913 w 1396540"/>
                <a:gd name="connsiteY1" fmla="*/ 0 h 246622"/>
                <a:gd name="connsiteX2" fmla="*/ 1396539 w 1396540"/>
                <a:gd name="connsiteY2" fmla="*/ 191414 h 246622"/>
                <a:gd name="connsiteX3" fmla="*/ 312626 w 1396540"/>
                <a:gd name="connsiteY3" fmla="*/ 246622 h 246622"/>
                <a:gd name="connsiteX4" fmla="*/ 0 w 1396540"/>
                <a:gd name="connsiteY4" fmla="*/ 55208 h 246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6539" h="246622">
                  <a:moveTo>
                    <a:pt x="698270" y="0"/>
                  </a:moveTo>
                  <a:cubicBezTo>
                    <a:pt x="1083913" y="0"/>
                    <a:pt x="1396539" y="55208"/>
                    <a:pt x="1396539" y="123311"/>
                  </a:cubicBezTo>
                  <a:cubicBezTo>
                    <a:pt x="1396539" y="191414"/>
                    <a:pt x="1083913" y="246622"/>
                    <a:pt x="698270" y="246622"/>
                  </a:cubicBezTo>
                  <a:cubicBezTo>
                    <a:pt x="312626" y="246622"/>
                    <a:pt x="0" y="191414"/>
                    <a:pt x="0" y="123311"/>
                  </a:cubicBezTo>
                  <a:cubicBezTo>
                    <a:pt x="0" y="55208"/>
                    <a:pt x="312626" y="0"/>
                    <a:pt x="698270" y="0"/>
                  </a:cubicBezTo>
                  <a:close/>
                </a:path>
              </a:pathLst>
            </a:custGeom>
            <a:solidFill>
              <a:srgbClr val="808080">
                <a:alpha val="10000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8"/>
            <p:cNvSpPr txBox="1"/>
            <p:nvPr/>
          </p:nvSpPr>
          <p:spPr>
            <a:xfrm flipH="1">
              <a:off x="944515" y="265687"/>
              <a:ext cx="1270" cy="1912033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9"/>
            <p:cNvSpPr txBox="1"/>
            <p:nvPr/>
          </p:nvSpPr>
          <p:spPr>
            <a:xfrm>
              <a:off x="982621" y="1484513"/>
              <a:ext cx="451065" cy="1191"/>
            </a:xfrm>
            <a:prstGeom prst="line"/>
            <a:ln w="28575">
              <a:solidFill>
                <a:srgbClr val="00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10"/>
            <p:cNvSpPr txBox="1"/>
            <p:nvPr/>
          </p:nvSpPr>
          <p:spPr>
            <a:xfrm flipV="1">
              <a:off x="951660" y="2042983"/>
              <a:ext cx="691125" cy="6983"/>
            </a:xfrm>
            <a:prstGeom prst="line"/>
            <a:ln w="28575">
              <a:solidFill>
                <a:srgbClr val="00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1"/>
            <p:cNvSpPr txBox="1"/>
            <p:nvPr/>
          </p:nvSpPr>
          <p:spPr>
            <a:xfrm>
              <a:off x="952618" y="0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1" name="文本2"/>
            <p:cNvSpPr txBox="1"/>
            <p:nvPr/>
          </p:nvSpPr>
          <p:spPr>
            <a:xfrm>
              <a:off x="1367961" y="1141221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2" name="文本3"/>
            <p:cNvSpPr txBox="1"/>
            <p:nvPr/>
          </p:nvSpPr>
          <p:spPr>
            <a:xfrm>
              <a:off x="140034" y="1150743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635397" y="1015529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1491325" y="1926792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5" name="文本6"/>
            <p:cNvSpPr txBox="1"/>
            <p:nvPr/>
          </p:nvSpPr>
          <p:spPr>
            <a:xfrm>
              <a:off x="0" y="1933934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6" name="文本7"/>
            <p:cNvSpPr txBox="1"/>
            <p:nvPr/>
          </p:nvSpPr>
          <p:spPr>
            <a:xfrm>
              <a:off x="599673" y="1545909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H</a:t>
              </a:r>
            </a:p>
          </p:txBody>
        </p:sp>
        <p:sp>
          <p:nvSpPr>
            <p:cNvPr id="17" name="形状3"/>
            <p:cNvSpPr txBox="1"/>
            <p:nvPr/>
          </p:nvSpPr>
          <p:spPr>
            <a:xfrm>
              <a:off x="923082" y="2025843"/>
              <a:ext cx="56681" cy="56656"/>
            </a:xfrm>
            <a:custGeom>
              <a:avLst/>
              <a:gdLst>
                <a:gd name="connsiteX0" fmla="*/ 28340 w 56681"/>
                <a:gd name="connsiteY0" fmla="*/ 0 h 56656"/>
                <a:gd name="connsiteX1" fmla="*/ 43992 w 56681"/>
                <a:gd name="connsiteY1" fmla="*/ 0 h 56656"/>
                <a:gd name="connsiteX2" fmla="*/ 56681 w 56681"/>
                <a:gd name="connsiteY2" fmla="*/ 43973 h 56656"/>
                <a:gd name="connsiteX3" fmla="*/ 12688 w 56681"/>
                <a:gd name="connsiteY3" fmla="*/ 56656 h 56656"/>
                <a:gd name="connsiteX4" fmla="*/ 0 w 56681"/>
                <a:gd name="connsiteY4" fmla="*/ 12683 h 5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681" h="56656">
                  <a:moveTo>
                    <a:pt x="28340" y="0"/>
                  </a:moveTo>
                  <a:cubicBezTo>
                    <a:pt x="43992" y="0"/>
                    <a:pt x="56681" y="12683"/>
                    <a:pt x="56681" y="28328"/>
                  </a:cubicBezTo>
                  <a:cubicBezTo>
                    <a:pt x="56681" y="43973"/>
                    <a:pt x="43992" y="56656"/>
                    <a:pt x="28340" y="56656"/>
                  </a:cubicBezTo>
                  <a:cubicBezTo>
                    <a:pt x="12688" y="56656"/>
                    <a:pt x="0" y="43973"/>
                    <a:pt x="0" y="28328"/>
                  </a:cubicBezTo>
                  <a:cubicBezTo>
                    <a:pt x="0" y="12683"/>
                    <a:pt x="12688" y="0"/>
                    <a:pt x="28340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4"/>
            <p:cNvSpPr txBox="1"/>
            <p:nvPr/>
          </p:nvSpPr>
          <p:spPr>
            <a:xfrm>
              <a:off x="928798" y="1458327"/>
              <a:ext cx="56681" cy="56656"/>
            </a:xfrm>
            <a:custGeom>
              <a:avLst/>
              <a:gdLst>
                <a:gd name="connsiteX0" fmla="*/ 28340 w 56681"/>
                <a:gd name="connsiteY0" fmla="*/ 0 h 56656"/>
                <a:gd name="connsiteX1" fmla="*/ 43992 w 56681"/>
                <a:gd name="connsiteY1" fmla="*/ 0 h 56656"/>
                <a:gd name="connsiteX2" fmla="*/ 56681 w 56681"/>
                <a:gd name="connsiteY2" fmla="*/ 43973 h 56656"/>
                <a:gd name="connsiteX3" fmla="*/ 12688 w 56681"/>
                <a:gd name="connsiteY3" fmla="*/ 56656 h 56656"/>
                <a:gd name="connsiteX4" fmla="*/ 0 w 56681"/>
                <a:gd name="connsiteY4" fmla="*/ 12683 h 5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681" h="56656">
                  <a:moveTo>
                    <a:pt x="28340" y="0"/>
                  </a:moveTo>
                  <a:cubicBezTo>
                    <a:pt x="43992" y="0"/>
                    <a:pt x="56681" y="12683"/>
                    <a:pt x="56681" y="28328"/>
                  </a:cubicBezTo>
                  <a:cubicBezTo>
                    <a:pt x="56681" y="43973"/>
                    <a:pt x="43992" y="56656"/>
                    <a:pt x="28340" y="56656"/>
                  </a:cubicBezTo>
                  <a:cubicBezTo>
                    <a:pt x="12688" y="56656"/>
                    <a:pt x="0" y="43973"/>
                    <a:pt x="0" y="28328"/>
                  </a:cubicBezTo>
                  <a:cubicBezTo>
                    <a:pt x="0" y="12683"/>
                    <a:pt x="12688" y="0"/>
                    <a:pt x="28340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19" name="形状2"/>
          <p:cNvSpPr txBox="1"/>
          <p:nvPr/>
        </p:nvSpPr>
        <p:spPr>
          <a:xfrm>
            <a:off x="1309687" y="2470547"/>
            <a:ext cx="4967287" cy="2377678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∵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FH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1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米，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AH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3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米，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桌面的直径为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1.2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米，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∴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AF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AH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－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FH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2 (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)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  <a:p>
            <a:pPr marL="0" algn="l"/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DF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1.2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÷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 = 0.6 (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).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∵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DF∥CH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      ∴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ADF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∽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ACH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856923" y="2087880"/>
            <a:ext cx="1985725" cy="2431115"/>
            <a:chOff x="0" y="0"/>
            <a:chExt cx="1985725" cy="2431115"/>
          </a:xfrm>
        </p:grpSpPr>
        <p:sp>
          <p:nvSpPr>
            <p:cNvPr id="3" name="形状3"/>
            <p:cNvSpPr txBox="1"/>
            <p:nvPr/>
          </p:nvSpPr>
          <p:spPr>
            <a:xfrm>
              <a:off x="470588" y="1405956"/>
              <a:ext cx="957382" cy="169493"/>
            </a:xfrm>
            <a:custGeom>
              <a:avLst/>
              <a:gdLst>
                <a:gd name="connsiteX0" fmla="*/ 478691 w 957382"/>
                <a:gd name="connsiteY0" fmla="*/ 0 h 169493"/>
                <a:gd name="connsiteX1" fmla="*/ 743065 w 957382"/>
                <a:gd name="connsiteY1" fmla="*/ 0 h 169493"/>
                <a:gd name="connsiteX2" fmla="*/ 957382 w 957382"/>
                <a:gd name="connsiteY2" fmla="*/ 131551 h 169493"/>
                <a:gd name="connsiteX3" fmla="*/ 214317 w 957382"/>
                <a:gd name="connsiteY3" fmla="*/ 169493 h 169493"/>
                <a:gd name="connsiteX4" fmla="*/ 0 w 957382"/>
                <a:gd name="connsiteY4" fmla="*/ 37942 h 169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382" h="169493">
                  <a:moveTo>
                    <a:pt x="478691" y="0"/>
                  </a:moveTo>
                  <a:cubicBezTo>
                    <a:pt x="743065" y="0"/>
                    <a:pt x="957382" y="37942"/>
                    <a:pt x="957382" y="84746"/>
                  </a:cubicBezTo>
                  <a:cubicBezTo>
                    <a:pt x="957382" y="131551"/>
                    <a:pt x="743065" y="169493"/>
                    <a:pt x="478691" y="169493"/>
                  </a:cubicBezTo>
                  <a:cubicBezTo>
                    <a:pt x="214317" y="169493"/>
                    <a:pt x="0" y="131551"/>
                    <a:pt x="0" y="84746"/>
                  </a:cubicBezTo>
                  <a:cubicBezTo>
                    <a:pt x="0" y="37942"/>
                    <a:pt x="214317" y="0"/>
                    <a:pt x="478691" y="0"/>
                  </a:cubicBezTo>
                  <a:close/>
                </a:path>
              </a:pathLst>
            </a:custGeom>
            <a:solidFill>
              <a:srgbClr val="996633">
                <a:alpha val="10000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4"/>
            <p:cNvSpPr txBox="1"/>
            <p:nvPr/>
          </p:nvSpPr>
          <p:spPr>
            <a:xfrm>
              <a:off x="248151" y="265687"/>
              <a:ext cx="1394634" cy="1773011"/>
            </a:xfrm>
            <a:custGeom>
              <a:avLst/>
              <a:gdLst>
                <a:gd name="connsiteX0" fmla="*/ 697317 w 1394634"/>
                <a:gd name="connsiteY0" fmla="*/ 0 h 1773011"/>
                <a:gd name="connsiteX1" fmla="*/ 1394634 w 1394634"/>
                <a:gd name="connsiteY1" fmla="*/ 1773011 h 1773011"/>
                <a:gd name="connsiteX2" fmla="*/ 0 w 1394634"/>
                <a:gd name="connsiteY2" fmla="*/ 1773011 h 1773011"/>
                <a:gd name="connsiteX3" fmla="*/ 697317 w 1394634"/>
                <a:gd name="connsiteY3" fmla="*/ 0 h 177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4634" h="1773011">
                  <a:moveTo>
                    <a:pt x="697317" y="0"/>
                  </a:moveTo>
                  <a:lnTo>
                    <a:pt x="1394634" y="1773011"/>
                  </a:lnTo>
                  <a:lnTo>
                    <a:pt x="0" y="1773011"/>
                  </a:lnTo>
                  <a:lnTo>
                    <a:pt x="697317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5"/>
            <p:cNvSpPr txBox="1"/>
            <p:nvPr/>
          </p:nvSpPr>
          <p:spPr>
            <a:xfrm>
              <a:off x="246246" y="1931098"/>
              <a:ext cx="1396540" cy="246622"/>
            </a:xfrm>
            <a:custGeom>
              <a:avLst/>
              <a:gdLst>
                <a:gd name="connsiteX0" fmla="*/ 698270 w 1396540"/>
                <a:gd name="connsiteY0" fmla="*/ 0 h 246622"/>
                <a:gd name="connsiteX1" fmla="*/ 1083913 w 1396540"/>
                <a:gd name="connsiteY1" fmla="*/ 0 h 246622"/>
                <a:gd name="connsiteX2" fmla="*/ 1396539 w 1396540"/>
                <a:gd name="connsiteY2" fmla="*/ 191414 h 246622"/>
                <a:gd name="connsiteX3" fmla="*/ 312626 w 1396540"/>
                <a:gd name="connsiteY3" fmla="*/ 246622 h 246622"/>
                <a:gd name="connsiteX4" fmla="*/ 0 w 1396540"/>
                <a:gd name="connsiteY4" fmla="*/ 55208 h 246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6539" h="246622">
                  <a:moveTo>
                    <a:pt x="698270" y="0"/>
                  </a:moveTo>
                  <a:cubicBezTo>
                    <a:pt x="1083913" y="0"/>
                    <a:pt x="1396539" y="55208"/>
                    <a:pt x="1396539" y="123311"/>
                  </a:cubicBezTo>
                  <a:cubicBezTo>
                    <a:pt x="1396539" y="191414"/>
                    <a:pt x="1083913" y="246622"/>
                    <a:pt x="698270" y="246622"/>
                  </a:cubicBezTo>
                  <a:cubicBezTo>
                    <a:pt x="312626" y="246622"/>
                    <a:pt x="0" y="191414"/>
                    <a:pt x="0" y="123311"/>
                  </a:cubicBezTo>
                  <a:cubicBezTo>
                    <a:pt x="0" y="55208"/>
                    <a:pt x="312626" y="0"/>
                    <a:pt x="698270" y="0"/>
                  </a:cubicBezTo>
                  <a:close/>
                </a:path>
              </a:pathLst>
            </a:custGeom>
            <a:solidFill>
              <a:srgbClr val="808080">
                <a:alpha val="100000"/>
              </a:srgbClr>
            </a:solidFill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6"/>
            <p:cNvSpPr txBox="1"/>
            <p:nvPr/>
          </p:nvSpPr>
          <p:spPr>
            <a:xfrm flipH="1">
              <a:off x="944515" y="265687"/>
              <a:ext cx="1270" cy="1912033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7"/>
            <p:cNvSpPr txBox="1"/>
            <p:nvPr/>
          </p:nvSpPr>
          <p:spPr>
            <a:xfrm>
              <a:off x="982621" y="1484513"/>
              <a:ext cx="451065" cy="1191"/>
            </a:xfrm>
            <a:prstGeom prst="line"/>
            <a:ln w="28575">
              <a:solidFill>
                <a:srgbClr val="00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8"/>
            <p:cNvSpPr txBox="1"/>
            <p:nvPr/>
          </p:nvSpPr>
          <p:spPr>
            <a:xfrm flipV="1">
              <a:off x="951660" y="2042983"/>
              <a:ext cx="691125" cy="6983"/>
            </a:xfrm>
            <a:prstGeom prst="line"/>
            <a:ln w="28575">
              <a:solidFill>
                <a:srgbClr val="0000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952618" y="0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0" name="文本4"/>
            <p:cNvSpPr txBox="1"/>
            <p:nvPr/>
          </p:nvSpPr>
          <p:spPr>
            <a:xfrm>
              <a:off x="1367961" y="1141221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1" name="文本5"/>
            <p:cNvSpPr txBox="1"/>
            <p:nvPr/>
          </p:nvSpPr>
          <p:spPr>
            <a:xfrm>
              <a:off x="140034" y="1150743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2" name="文本6"/>
            <p:cNvSpPr txBox="1"/>
            <p:nvPr/>
          </p:nvSpPr>
          <p:spPr>
            <a:xfrm>
              <a:off x="635397" y="1015529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13" name="文本7"/>
            <p:cNvSpPr txBox="1"/>
            <p:nvPr/>
          </p:nvSpPr>
          <p:spPr>
            <a:xfrm>
              <a:off x="1491325" y="1926792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4" name="文本8"/>
            <p:cNvSpPr txBox="1"/>
            <p:nvPr/>
          </p:nvSpPr>
          <p:spPr>
            <a:xfrm>
              <a:off x="0" y="1933934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5" name="文本9"/>
            <p:cNvSpPr txBox="1"/>
            <p:nvPr/>
          </p:nvSpPr>
          <p:spPr>
            <a:xfrm>
              <a:off x="599673" y="1545909"/>
              <a:ext cx="49440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H</a:t>
              </a:r>
            </a:p>
          </p:txBody>
        </p:sp>
        <p:sp>
          <p:nvSpPr>
            <p:cNvPr id="16" name="形状1"/>
            <p:cNvSpPr txBox="1"/>
            <p:nvPr/>
          </p:nvSpPr>
          <p:spPr>
            <a:xfrm>
              <a:off x="923082" y="2025843"/>
              <a:ext cx="56681" cy="56656"/>
            </a:xfrm>
            <a:custGeom>
              <a:avLst/>
              <a:gdLst>
                <a:gd name="connsiteX0" fmla="*/ 28340 w 56681"/>
                <a:gd name="connsiteY0" fmla="*/ 0 h 56656"/>
                <a:gd name="connsiteX1" fmla="*/ 43992 w 56681"/>
                <a:gd name="connsiteY1" fmla="*/ 0 h 56656"/>
                <a:gd name="connsiteX2" fmla="*/ 56681 w 56681"/>
                <a:gd name="connsiteY2" fmla="*/ 43973 h 56656"/>
                <a:gd name="connsiteX3" fmla="*/ 12688 w 56681"/>
                <a:gd name="connsiteY3" fmla="*/ 56656 h 56656"/>
                <a:gd name="connsiteX4" fmla="*/ 0 w 56681"/>
                <a:gd name="connsiteY4" fmla="*/ 12683 h 5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681" h="56656">
                  <a:moveTo>
                    <a:pt x="28340" y="0"/>
                  </a:moveTo>
                  <a:cubicBezTo>
                    <a:pt x="43992" y="0"/>
                    <a:pt x="56681" y="12683"/>
                    <a:pt x="56681" y="28328"/>
                  </a:cubicBezTo>
                  <a:cubicBezTo>
                    <a:pt x="56681" y="43973"/>
                    <a:pt x="43992" y="56656"/>
                    <a:pt x="28340" y="56656"/>
                  </a:cubicBezTo>
                  <a:cubicBezTo>
                    <a:pt x="12688" y="56656"/>
                    <a:pt x="0" y="43973"/>
                    <a:pt x="0" y="28328"/>
                  </a:cubicBezTo>
                  <a:cubicBezTo>
                    <a:pt x="0" y="12683"/>
                    <a:pt x="12688" y="0"/>
                    <a:pt x="28340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形状2"/>
            <p:cNvSpPr txBox="1"/>
            <p:nvPr/>
          </p:nvSpPr>
          <p:spPr>
            <a:xfrm>
              <a:off x="928798" y="1458327"/>
              <a:ext cx="56681" cy="56656"/>
            </a:xfrm>
            <a:custGeom>
              <a:avLst/>
              <a:gdLst>
                <a:gd name="connsiteX0" fmla="*/ 28340 w 56681"/>
                <a:gd name="connsiteY0" fmla="*/ 0 h 56656"/>
                <a:gd name="connsiteX1" fmla="*/ 43992 w 56681"/>
                <a:gd name="connsiteY1" fmla="*/ 0 h 56656"/>
                <a:gd name="connsiteX2" fmla="*/ 56681 w 56681"/>
                <a:gd name="connsiteY2" fmla="*/ 43973 h 56656"/>
                <a:gd name="connsiteX3" fmla="*/ 12688 w 56681"/>
                <a:gd name="connsiteY3" fmla="*/ 56656 h 56656"/>
                <a:gd name="connsiteX4" fmla="*/ 0 w 56681"/>
                <a:gd name="connsiteY4" fmla="*/ 12683 h 5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681" h="56656">
                  <a:moveTo>
                    <a:pt x="28340" y="0"/>
                  </a:moveTo>
                  <a:cubicBezTo>
                    <a:pt x="43992" y="0"/>
                    <a:pt x="56681" y="12683"/>
                    <a:pt x="56681" y="28328"/>
                  </a:cubicBezTo>
                  <a:cubicBezTo>
                    <a:pt x="56681" y="43973"/>
                    <a:pt x="43992" y="56656"/>
                    <a:pt x="28340" y="56656"/>
                  </a:cubicBezTo>
                  <a:cubicBezTo>
                    <a:pt x="12688" y="56656"/>
                    <a:pt x="0" y="43973"/>
                    <a:pt x="0" y="28328"/>
                  </a:cubicBezTo>
                  <a:cubicBezTo>
                    <a:pt x="0" y="12683"/>
                    <a:pt x="12688" y="0"/>
                    <a:pt x="28340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8" name="组合2"/>
          <p:cNvGrpSpPr/>
          <p:nvPr/>
        </p:nvGrpSpPr>
        <p:grpSpPr>
          <a:xfrm>
            <a:off x="1627822" y="601266"/>
            <a:ext cx="4253151" cy="567001"/>
            <a:chOff x="0" y="0"/>
            <a:chExt cx="4253151" cy="567001"/>
          </a:xfrm>
        </p:grpSpPr>
        <p:sp>
          <p:nvSpPr>
            <p:cNvPr id="19" name="形状9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10"/>
            <p:cNvSpPr txBox="1"/>
            <p:nvPr/>
          </p:nvSpPr>
          <p:spPr>
            <a:xfrm>
              <a:off x="23813" y="89012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10"/>
            <p:cNvSpPr txBox="1"/>
            <p:nvPr/>
          </p:nvSpPr>
          <p:spPr>
            <a:xfrm>
              <a:off x="0" y="65200"/>
              <a:ext cx="4253151" cy="50180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                     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即</a:t>
              </a:r>
            </a:p>
          </p:txBody>
        </p:sp>
      </p:grpSp>
      <p:sp>
        <p:nvSpPr>
          <p:cNvPr id="22" name="文本1"/>
          <p:cNvSpPr txBox="1"/>
          <p:nvPr/>
        </p:nvSpPr>
        <p:spPr>
          <a:xfrm>
            <a:off x="1651635" y="1260396"/>
            <a:ext cx="4253865" cy="125420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解得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CH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= 0.9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米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.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∴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阴影部分的面积为：</a:t>
            </a:r>
          </a:p>
          <a:p>
            <a:pPr marL="0" algn="l"/>
          </a:p>
        </p:txBody>
      </p:sp>
      <p:grpSp>
        <p:nvGrpSpPr>
          <p:cNvPr id="23" name="组合3"/>
          <p:cNvGrpSpPr/>
          <p:nvPr/>
        </p:nvGrpSpPr>
        <p:grpSpPr>
          <a:xfrm>
            <a:off x="4198851" y="2056612"/>
            <a:ext cx="2035269" cy="813099"/>
            <a:chOff x="0" y="0"/>
            <a:chExt cx="2035269" cy="813099"/>
          </a:xfrm>
        </p:grpSpPr>
        <p:sp>
          <p:nvSpPr>
            <p:cNvPr id="24" name="形状11"/>
            <p:cNvSpPr txBox="1"/>
            <p:nvPr/>
          </p:nvSpPr>
          <p:spPr>
            <a:xfrm>
              <a:off x="23812" y="23812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11"/>
            <p:cNvSpPr txBox="1"/>
            <p:nvPr/>
          </p:nvSpPr>
          <p:spPr>
            <a:xfrm>
              <a:off x="0" y="0"/>
              <a:ext cx="2035269" cy="81309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平方米</a:t>
              </a:r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).</a:t>
              </a:r>
            </a:p>
          </p:txBody>
        </p:sp>
      </p:grpSp>
      <p:sp>
        <p:nvSpPr>
          <p:cNvPr id="26" name="文本2"/>
          <p:cNvSpPr txBox="1"/>
          <p:nvPr/>
        </p:nvSpPr>
        <p:spPr>
          <a:xfrm>
            <a:off x="1275398" y="2658190"/>
            <a:ext cx="5148025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答：地面上阴影部分的面积为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2.54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平方米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.</a:t>
            </a:r>
          </a:p>
        </p:txBody>
      </p:sp>
      <p:pic>
        <p:nvPicPr>
          <p:cNvPr id="27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609" y="603090"/>
            <a:ext cx="1307306" cy="685800"/>
          </a:xfrm>
          <a:prstGeom prst="rect">
            <a:avLst/>
          </a:prstGeom>
        </p:spPr>
      </p:pic>
      <p:pic>
        <p:nvPicPr>
          <p:cNvPr id="28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835" y="562477"/>
            <a:ext cx="1050131" cy="692944"/>
          </a:xfrm>
          <a:prstGeom prst="rect">
            <a:avLst/>
          </a:prstGeom>
        </p:spPr>
      </p:pic>
      <p:pic>
        <p:nvPicPr>
          <p:cNvPr id="2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606" y="2133502"/>
            <a:ext cx="2514600" cy="35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7" grpId="0" animBg="1"/>
      <p:bldP spid="28" grpId="0" animBg="1"/>
      <p:bldP spid="22" grpId="0" animBg="1"/>
      <p:bldP spid="23" grpId="0" animBg="1"/>
      <p:bldP spid="29" grpId="0" animBg="1"/>
      <p:bldP spid="26" grpId="0" animBg="1"/>
    </p:bldLst>
  </p:timing>
</p:sld>
</file>

<file path=ppt/slides/slide2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331119" y="388144"/>
            <a:ext cx="6493669" cy="11382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1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3.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如图，△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中，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DE∥BC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DE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分别交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、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AC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于</a:t>
            </a:r>
          </a:p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  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点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、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E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S</a:t>
            </a:r>
            <a:r>
              <a:rPr lang="zh-CN" altLang="en-US" sz="2099" b="0" i="0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△</a:t>
            </a:r>
            <a:r>
              <a:rPr lang="zh-CN" altLang="en-US" sz="2099" b="0" i="1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ADE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＝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2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S</a:t>
            </a:r>
            <a:r>
              <a:rPr lang="zh-CN" altLang="en-US" sz="2099" b="0" i="0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△</a:t>
            </a:r>
            <a:r>
              <a:rPr lang="zh-CN" altLang="en-US" sz="2099" b="0" i="1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DCE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，求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S</a:t>
            </a:r>
            <a:r>
              <a:rPr lang="zh-CN" altLang="en-US" sz="2099" b="0" i="0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△</a:t>
            </a:r>
            <a:r>
              <a:rPr lang="zh-CN" altLang="en-US" sz="2099" b="0" i="1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ADE 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∶</a:t>
            </a:r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S</a:t>
            </a:r>
            <a:r>
              <a:rPr lang="zh-CN" altLang="en-US" sz="2099" b="0" i="0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△</a:t>
            </a:r>
            <a:r>
              <a:rPr lang="zh-CN" altLang="en-US" sz="2099" b="0" i="1" baseline="-2500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ABC</a:t>
            </a:r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.</a:t>
            </a:r>
          </a:p>
          <a:p>
            <a:pPr marL="0" algn="l"/>
          </a:p>
        </p:txBody>
      </p:sp>
      <p:sp>
        <p:nvSpPr>
          <p:cNvPr id="3" name="文本2"/>
          <p:cNvSpPr txBox="1"/>
          <p:nvPr/>
        </p:nvSpPr>
        <p:spPr>
          <a:xfrm>
            <a:off x="1313498" y="1415177"/>
            <a:ext cx="5087302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解：过点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作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AC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的垂线，交点为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F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，则</a:t>
            </a:r>
          </a:p>
        </p:txBody>
      </p:sp>
      <p:grpSp>
        <p:nvGrpSpPr>
          <p:cNvPr id="4" name="组合1"/>
          <p:cNvGrpSpPr/>
          <p:nvPr/>
        </p:nvGrpSpPr>
        <p:grpSpPr>
          <a:xfrm>
            <a:off x="1844516" y="3258741"/>
            <a:ext cx="4253865" cy="562427"/>
            <a:chOff x="0" y="0"/>
            <a:chExt cx="4253865" cy="562427"/>
          </a:xfrm>
        </p:grpSpPr>
        <p:sp>
          <p:nvSpPr>
            <p:cNvPr id="5" name="形状2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5"/>
            <p:cNvSpPr txBox="1"/>
            <p:nvPr/>
          </p:nvSpPr>
          <p:spPr>
            <a:xfrm>
              <a:off x="0" y="65246"/>
              <a:ext cx="4253865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                    </a:t>
              </a:r>
            </a:p>
          </p:txBody>
        </p:sp>
      </p:grpSp>
      <p:sp>
        <p:nvSpPr>
          <p:cNvPr id="7" name="文本3"/>
          <p:cNvSpPr txBox="1"/>
          <p:nvPr/>
        </p:nvSpPr>
        <p:spPr>
          <a:xfrm>
            <a:off x="1873091" y="3927396"/>
            <a:ext cx="5177790" cy="9315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又∵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DE∥BC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</a:p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∴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ADE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∽△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ABC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.</a:t>
            </a:r>
          </a:p>
        </p:txBody>
      </p:sp>
      <p:grpSp>
        <p:nvGrpSpPr>
          <p:cNvPr id="8" name="组合2"/>
          <p:cNvGrpSpPr/>
          <p:nvPr/>
        </p:nvGrpSpPr>
        <p:grpSpPr>
          <a:xfrm>
            <a:off x="5217558" y="2480786"/>
            <a:ext cx="2511891" cy="2043686"/>
            <a:chOff x="0" y="0"/>
            <a:chExt cx="2511891" cy="2043686"/>
          </a:xfrm>
        </p:grpSpPr>
        <p:sp>
          <p:nvSpPr>
            <p:cNvPr id="9" name="形状4"/>
            <p:cNvSpPr txBox="1"/>
            <p:nvPr/>
          </p:nvSpPr>
          <p:spPr>
            <a:xfrm flipH="1">
              <a:off x="278058" y="349357"/>
              <a:ext cx="1404428" cy="1309500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5"/>
            <p:cNvSpPr txBox="1"/>
            <p:nvPr/>
          </p:nvSpPr>
          <p:spPr>
            <a:xfrm>
              <a:off x="1682486" y="349357"/>
              <a:ext cx="561359" cy="1264688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6"/>
            <p:cNvSpPr txBox="1"/>
            <p:nvPr/>
          </p:nvSpPr>
          <p:spPr>
            <a:xfrm flipH="1">
              <a:off x="278058" y="1614046"/>
              <a:ext cx="1965787" cy="44812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7"/>
            <p:cNvSpPr txBox="1"/>
            <p:nvPr/>
          </p:nvSpPr>
          <p:spPr>
            <a:xfrm flipV="1">
              <a:off x="649545" y="1232648"/>
              <a:ext cx="1429194" cy="73691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6"/>
            <p:cNvSpPr txBox="1"/>
            <p:nvPr/>
          </p:nvSpPr>
          <p:spPr>
            <a:xfrm>
              <a:off x="1634544" y="0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4" name="文本7"/>
            <p:cNvSpPr txBox="1"/>
            <p:nvPr/>
          </p:nvSpPr>
          <p:spPr>
            <a:xfrm>
              <a:off x="0" y="1546505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5" name="文本8"/>
            <p:cNvSpPr txBox="1"/>
            <p:nvPr/>
          </p:nvSpPr>
          <p:spPr>
            <a:xfrm>
              <a:off x="2133987" y="1458873"/>
              <a:ext cx="37790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6" name="文本9"/>
            <p:cNvSpPr txBox="1"/>
            <p:nvPr/>
          </p:nvSpPr>
          <p:spPr>
            <a:xfrm>
              <a:off x="312668" y="980881"/>
              <a:ext cx="392620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7" name="文本10"/>
            <p:cNvSpPr txBox="1"/>
            <p:nvPr/>
          </p:nvSpPr>
          <p:spPr>
            <a:xfrm>
              <a:off x="2034924" y="899224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8" name="形状3"/>
            <p:cNvSpPr txBox="1"/>
            <p:nvPr/>
          </p:nvSpPr>
          <p:spPr>
            <a:xfrm>
              <a:off x="649423" y="1306354"/>
              <a:ext cx="1594485" cy="308134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19" name="形状1"/>
          <p:cNvSpPr txBox="1"/>
          <p:nvPr/>
        </p:nvSpPr>
        <p:spPr>
          <a:xfrm flipV="1">
            <a:off x="5872162" y="3293269"/>
            <a:ext cx="1235869" cy="491729"/>
          </a:xfrm>
          <a:prstGeom prst="line"/>
          <a:ln w="28575">
            <a:solidFill>
              <a:srgbClr val="000000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20" name="文本4"/>
          <p:cNvSpPr txBox="1"/>
          <p:nvPr/>
        </p:nvSpPr>
        <p:spPr>
          <a:xfrm>
            <a:off x="7051120" y="3040380"/>
            <a:ext cx="377190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F</a:t>
            </a:r>
          </a:p>
        </p:txBody>
      </p:sp>
      <p:pic>
        <p:nvPicPr>
          <p:cNvPr id="21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759" y="1947465"/>
            <a:ext cx="3314700" cy="1335881"/>
          </a:xfrm>
          <a:prstGeom prst="rect">
            <a:avLst/>
          </a:prstGeom>
        </p:spPr>
      </p:pic>
      <p:pic>
        <p:nvPicPr>
          <p:cNvPr id="2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2862" y="3256364"/>
            <a:ext cx="1000125" cy="69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 animBg="1"/>
      <p:bldP spid="20" grpId="0" animBg="1"/>
      <p:bldP spid="21" grpId="0" animBg="1"/>
      <p:bldP spid="4" grpId="0" animBg="1"/>
      <p:bldP spid="22" grpId="0" animBg="1"/>
      <p:bldP spid="7" grpId="0" animBg="1"/>
    </p:bldLst>
  </p:timing>
</p:sld>
</file>

<file path=ppt/slides/slide2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746885" y="770335"/>
            <a:ext cx="748851" cy="691565"/>
            <a:chOff x="0" y="0"/>
            <a:chExt cx="748851" cy="691565"/>
          </a:xfrm>
        </p:grpSpPr>
        <p:sp>
          <p:nvSpPr>
            <p:cNvPr id="3" name="形状2"/>
            <p:cNvSpPr txBox="1"/>
            <p:nvPr/>
          </p:nvSpPr>
          <p:spPr>
            <a:xfrm>
              <a:off x="43815" y="0"/>
              <a:ext cx="9525" cy="952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194384"/>
              <a:ext cx="74885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</p:grpSp>
      <p:sp>
        <p:nvSpPr>
          <p:cNvPr id="5" name="文本1"/>
          <p:cNvSpPr txBox="1"/>
          <p:nvPr/>
        </p:nvSpPr>
        <p:spPr>
          <a:xfrm>
            <a:off x="1783795" y="1668780"/>
            <a:ext cx="3685936" cy="5018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即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S</a:t>
            </a:r>
            <a:r>
              <a:rPr lang="zh-CN" altLang="en-US" sz="2099" b="0" i="0" baseline="-2500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baseline="-2500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ADE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: 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S</a:t>
            </a:r>
            <a:r>
              <a:rPr lang="zh-CN" altLang="en-US" sz="2099" b="0" i="0" baseline="-2500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2099" b="0" i="1" baseline="-2500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ABC</a:t>
            </a:r>
            <a:r>
              <a:rPr lang="zh-CN" altLang="en-US" sz="20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＝4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: 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9</a:t>
            </a:r>
            <a:r>
              <a:rPr lang="zh-CN" altLang="en-US" sz="20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.</a:t>
            </a:r>
          </a:p>
        </p:txBody>
      </p:sp>
      <p:grpSp>
        <p:nvGrpSpPr>
          <p:cNvPr id="6" name="组合2"/>
          <p:cNvGrpSpPr/>
          <p:nvPr/>
        </p:nvGrpSpPr>
        <p:grpSpPr>
          <a:xfrm>
            <a:off x="4878229" y="2314099"/>
            <a:ext cx="2511892" cy="2044065"/>
            <a:chOff x="0" y="0"/>
            <a:chExt cx="2511892" cy="2044065"/>
          </a:xfrm>
        </p:grpSpPr>
        <p:sp>
          <p:nvSpPr>
            <p:cNvPr id="7" name="形状4"/>
            <p:cNvSpPr txBox="1"/>
            <p:nvPr/>
          </p:nvSpPr>
          <p:spPr>
            <a:xfrm flipH="1">
              <a:off x="278058" y="349426"/>
              <a:ext cx="1404429" cy="1309822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5"/>
            <p:cNvSpPr txBox="1"/>
            <p:nvPr/>
          </p:nvSpPr>
          <p:spPr>
            <a:xfrm>
              <a:off x="1682487" y="349426"/>
              <a:ext cx="561359" cy="1264999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6"/>
            <p:cNvSpPr txBox="1"/>
            <p:nvPr/>
          </p:nvSpPr>
          <p:spPr>
            <a:xfrm flipH="1">
              <a:off x="278058" y="1614425"/>
              <a:ext cx="1965787" cy="44823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7"/>
            <p:cNvSpPr txBox="1"/>
            <p:nvPr/>
          </p:nvSpPr>
          <p:spPr>
            <a:xfrm flipV="1">
              <a:off x="649545" y="1232933"/>
              <a:ext cx="1429195" cy="73709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4"/>
            <p:cNvSpPr txBox="1"/>
            <p:nvPr/>
          </p:nvSpPr>
          <p:spPr>
            <a:xfrm>
              <a:off x="1634544" y="0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2" name="文本5"/>
            <p:cNvSpPr txBox="1"/>
            <p:nvPr/>
          </p:nvSpPr>
          <p:spPr>
            <a:xfrm>
              <a:off x="0" y="1546884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3" name="文本6"/>
            <p:cNvSpPr txBox="1"/>
            <p:nvPr/>
          </p:nvSpPr>
          <p:spPr>
            <a:xfrm>
              <a:off x="2133988" y="1459231"/>
              <a:ext cx="377904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4" name="文本7"/>
            <p:cNvSpPr txBox="1"/>
            <p:nvPr/>
          </p:nvSpPr>
          <p:spPr>
            <a:xfrm>
              <a:off x="312668" y="981121"/>
              <a:ext cx="392621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5" name="文本8"/>
            <p:cNvSpPr txBox="1"/>
            <p:nvPr/>
          </p:nvSpPr>
          <p:spPr>
            <a:xfrm>
              <a:off x="2034925" y="899444"/>
              <a:ext cx="362926" cy="49718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6" name="形状3"/>
            <p:cNvSpPr txBox="1"/>
            <p:nvPr/>
          </p:nvSpPr>
          <p:spPr>
            <a:xfrm>
              <a:off x="649424" y="1306353"/>
              <a:ext cx="1594485" cy="308134"/>
            </a:xfrm>
            <a:prstGeom prst="line"/>
            <a:ln w="28575">
              <a:solidFill>
                <a:srgbClr val="00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17" name="形状1"/>
          <p:cNvSpPr txBox="1"/>
          <p:nvPr/>
        </p:nvSpPr>
        <p:spPr>
          <a:xfrm flipV="1">
            <a:off x="5560219" y="3117056"/>
            <a:ext cx="1234679" cy="491729"/>
          </a:xfrm>
          <a:prstGeom prst="line"/>
          <a:ln w="28575">
            <a:solidFill>
              <a:srgbClr val="000000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8" name="文本2"/>
          <p:cNvSpPr txBox="1"/>
          <p:nvPr/>
        </p:nvSpPr>
        <p:spPr>
          <a:xfrm>
            <a:off x="6711791" y="2822496"/>
            <a:ext cx="377190" cy="49718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1" dirty="0">
                <a:solidFill>
                  <a:srgbClr val="000000">
                    <a:alpha val="100000"/>
                  </a:srgbClr>
                </a:solidFill>
                <a:latin typeface="Times New Roman"/>
                <a:ea typeface="Times New Roman"/>
              </a:rPr>
              <a:t>F</a:t>
            </a:r>
          </a:p>
        </p:txBody>
      </p:sp>
      <p:pic>
        <p:nvPicPr>
          <p:cNvPr id="1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434" y="770832"/>
            <a:ext cx="3078956" cy="84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5" grpId="0" animBg="1"/>
    </p:bldLst>
  </p:timing>
</p:sld>
</file>

<file path=ppt/slides/slide2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299210" y="2186702"/>
            <a:ext cx="2367915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相似三角形的性质</a:t>
            </a:r>
          </a:p>
        </p:txBody>
      </p:sp>
      <p:pic>
        <p:nvPicPr>
          <p:cNvPr id="3" name="形状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3707606" y="1354931"/>
            <a:ext cx="53578" cy="219908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3825716" y="1030605"/>
            <a:ext cx="3729990" cy="80772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相似三角形对应线段的比等于相似比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493462" y="427120"/>
            <a:ext cx="1895473" cy="297659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699" b="1" i="0" dirty="0">
                <a:solidFill>
                  <a:srgbClr val="228B8B">
                    <a:alpha val="100000"/>
                  </a:srgbClr>
                </a:solidFill>
                <a:latin typeface="方正姚体"/>
                <a:ea typeface="方正姚体"/>
              </a:rPr>
              <a:t>课堂小结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825716" y="2114074"/>
            <a:ext cx="3775234" cy="80772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相似三角形面积的比等于相似比的平方</a:t>
            </a:r>
          </a:p>
        </p:txBody>
      </p:sp>
      <p:sp>
        <p:nvSpPr>
          <p:cNvPr id="7" name="文本4"/>
          <p:cNvSpPr txBox="1"/>
          <p:nvPr/>
        </p:nvSpPr>
        <p:spPr>
          <a:xfrm>
            <a:off x="3825716" y="3278505"/>
            <a:ext cx="3187065" cy="49470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相似三角形性质的运用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</p:bldLst>
  </p:timing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李老师</dc:creator>
  <dc:title>1222相似三角形的性质</dc:title>
  <revision>1</revision>
  <dcterms:created xsi:type="dcterms:W3CDTF">2026-01-26T03:35:59.7745309Z</dcterms:created>
  <dcterms:modified xsi:type="dcterms:W3CDTF">2026-01-26T03:35:59.7745369Z</dcterms:modified>
  <lastModifiedBy>李老师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/>
  </op:property>
  <op:property fmtid="{D5CDD505-2E9C-101B-9397-08002B2CF9AE}" pid="5" name="EasiNoteDocumentName">
    <vt:lpwstr>1222相似三角形的性质</vt:lpwstr>
  </op:property>
  <op:property fmtid="{D5CDD505-2E9C-101B-9397-08002B2CF9AE}" pid="6" name="EasiNoteAuthor">
    <vt:lpwstr>39f89cce3e664588ad1932ed3c94d622</vt:lpwstr>
  </op:property>
  <op:property fmtid="{D5CDD505-2E9C-101B-9397-08002B2CF9AE}" pid="7" name="EasiNoteUpstreamCoursewareInfo_0">
    <vt:lpwstr>6f9a80a2-921b-46ba-9f67-366e8bee5a59</vt:lpwstr>
  </op:property>
</op:Properties>
</file>