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8" y="1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397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5925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294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689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85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009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78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26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396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163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214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47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15975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782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45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570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6F027-D9F4-49A4-A196-2BB41A59ED4F}" type="datetimeFigureOut">
              <a:rPr lang="zh-CN" altLang="en-US" smtClean="0"/>
              <a:pPr/>
              <a:t>2021/7/7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07474C6-4EF6-456B-8363-99A56A6CEF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139719" y="1321904"/>
            <a:ext cx="5825918" cy="2262781"/>
          </a:xfrm>
        </p:spPr>
        <p:txBody>
          <a:bodyPr>
            <a:normAutofit/>
          </a:bodyPr>
          <a:lstStyle/>
          <a:p>
            <a:r>
              <a:rPr lang="zh-CN" altLang="en-US" sz="9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大雁归来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193806" y="4181031"/>
            <a:ext cx="3361014" cy="112628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利奥波德</a:t>
            </a:r>
          </a:p>
        </p:txBody>
      </p:sp>
      <p:pic>
        <p:nvPicPr>
          <p:cNvPr id="4" name="Picture 4" descr="用图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029" y="853074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965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4373216" y="1809750"/>
            <a:ext cx="6718853" cy="471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</a:pPr>
            <a:r>
              <a:rPr kumimoji="0" lang="en-US" altLang="zh-CN" sz="36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    </a:t>
            </a:r>
            <a:r>
              <a:rPr kumimoji="0"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奥尔多</a:t>
            </a:r>
            <a:r>
              <a:rPr kumimoji="0" lang="en-US" altLang="zh-CN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·</a:t>
            </a:r>
            <a:r>
              <a:rPr kumimoji="0"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利奥波德</a:t>
            </a:r>
            <a:r>
              <a:rPr kumimoji="0" lang="en-US" altLang="zh-CN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(1887</a:t>
            </a:r>
            <a:r>
              <a:rPr kumimoji="0"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～</a:t>
            </a:r>
            <a:r>
              <a:rPr kumimoji="0" lang="en-US" altLang="zh-CN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1948)</a:t>
            </a:r>
            <a:r>
              <a:rPr kumimoji="0"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 享誉世界的美国伦理学家、</a:t>
            </a:r>
            <a:r>
              <a:rPr kumimoji="0" lang="zh-CN" altLang="en-US" sz="3600" b="1" dirty="0">
                <a:solidFill>
                  <a:srgbClr val="FF0000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著名环境保护主义者、</a:t>
            </a:r>
            <a:r>
              <a:rPr kumimoji="0"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科普作家，被誉为“</a:t>
            </a:r>
            <a:r>
              <a:rPr kumimoji="0" lang="zh-CN" altLang="en-US" sz="3600" b="1" dirty="0">
                <a:solidFill>
                  <a:srgbClr val="FF0000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美国自然保护之父</a:t>
            </a:r>
            <a:r>
              <a:rPr kumimoji="0"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” 。在他的文章里，可以看到大自然的威力，也可以看出他对人类为自身利益蹂躏自然而发出的悲叹。</a:t>
            </a:r>
          </a:p>
          <a:p>
            <a:endParaRPr kumimoji="0" lang="en-US" altLang="zh-CN" sz="3600" b="1" dirty="0"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pic>
        <p:nvPicPr>
          <p:cNvPr id="3" name="Picture 4" descr="图片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496" y="2186609"/>
            <a:ext cx="2420179" cy="338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用图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496" y="159648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4373216" y="1101864"/>
            <a:ext cx="2796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作者简介</a:t>
            </a:r>
          </a:p>
        </p:txBody>
      </p:sp>
    </p:spTree>
    <p:extLst>
      <p:ext uri="{BB962C8B-B14F-4D97-AF65-F5344CB8AC3E}">
        <p14:creationId xmlns:p14="http://schemas.microsoft.com/office/powerpoint/2010/main" val="411299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3648075" y="1596555"/>
            <a:ext cx="6480175" cy="4211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迁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徙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			雾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霭</a:t>
            </a:r>
          </a:p>
          <a:p>
            <a:pPr>
              <a:lnSpc>
                <a:spcPct val="150000"/>
              </a:lnSpc>
            </a:pP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窥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探			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缄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默</a:t>
            </a:r>
          </a:p>
          <a:p>
            <a:pPr>
              <a:lnSpc>
                <a:spcPct val="150000"/>
              </a:lnSpc>
            </a:pP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狩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猎			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凋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零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滑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翔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			顾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忌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半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蹼鹬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          </a:t>
            </a:r>
            <a:r>
              <a:rPr lang="zh-CN" altLang="en-US" sz="3600" b="1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雉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鸡</a:t>
            </a:r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5008562" y="1789746"/>
            <a:ext cx="1495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xǐ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2" name="Rectangle 4"/>
          <p:cNvSpPr>
            <a:spLocks noChangeArrowheads="1"/>
          </p:cNvSpPr>
          <p:nvPr/>
        </p:nvSpPr>
        <p:spPr bwMode="auto">
          <a:xfrm>
            <a:off x="8565667" y="1812925"/>
            <a:ext cx="11160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ǎi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3" name="Rectangle 5"/>
          <p:cNvSpPr>
            <a:spLocks noChangeArrowheads="1"/>
          </p:cNvSpPr>
          <p:nvPr/>
        </p:nvSpPr>
        <p:spPr bwMode="auto">
          <a:xfrm>
            <a:off x="5008562" y="2632652"/>
            <a:ext cx="13160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kuī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8499404" y="2620962"/>
            <a:ext cx="1654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jiān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5" name="Rectangle 7"/>
          <p:cNvSpPr>
            <a:spLocks noChangeArrowheads="1"/>
          </p:cNvSpPr>
          <p:nvPr/>
        </p:nvSpPr>
        <p:spPr bwMode="auto">
          <a:xfrm>
            <a:off x="4932296" y="3397874"/>
            <a:ext cx="1741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shòu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6" name="Rectangle 8"/>
          <p:cNvSpPr>
            <a:spLocks noChangeArrowheads="1"/>
          </p:cNvSpPr>
          <p:nvPr/>
        </p:nvSpPr>
        <p:spPr bwMode="auto">
          <a:xfrm>
            <a:off x="8434283" y="3428999"/>
            <a:ext cx="15779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diāo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7" name="Rectangle 9"/>
          <p:cNvSpPr>
            <a:spLocks noChangeArrowheads="1"/>
          </p:cNvSpPr>
          <p:nvPr/>
        </p:nvSpPr>
        <p:spPr bwMode="auto">
          <a:xfrm>
            <a:off x="4976815" y="4221163"/>
            <a:ext cx="210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xiáng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8" name="Rectangle 10"/>
          <p:cNvSpPr>
            <a:spLocks noChangeArrowheads="1"/>
          </p:cNvSpPr>
          <p:nvPr/>
        </p:nvSpPr>
        <p:spPr bwMode="auto">
          <a:xfrm>
            <a:off x="8654978" y="4214577"/>
            <a:ext cx="6715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jì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4699" name="Text Box 11"/>
          <p:cNvSpPr txBox="1">
            <a:spLocks noChangeArrowheads="1"/>
          </p:cNvSpPr>
          <p:nvPr/>
        </p:nvSpPr>
        <p:spPr bwMode="auto">
          <a:xfrm>
            <a:off x="3020117" y="851874"/>
            <a:ext cx="384450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读一读，写一写</a:t>
            </a:r>
          </a:p>
        </p:txBody>
      </p:sp>
      <p:sp>
        <p:nvSpPr>
          <p:cNvPr id="114700" name="Text Box 12"/>
          <p:cNvSpPr txBox="1">
            <a:spLocks noChangeArrowheads="1"/>
          </p:cNvSpPr>
          <p:nvPr/>
        </p:nvSpPr>
        <p:spPr bwMode="auto">
          <a:xfrm>
            <a:off x="5337175" y="4978013"/>
            <a:ext cx="152745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pǔyù</a:t>
            </a:r>
            <a:r>
              <a:rPr lang="en-US" altLang="zh-CN" sz="3600" b="1" i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</a:p>
        </p:txBody>
      </p:sp>
      <p:sp>
        <p:nvSpPr>
          <p:cNvPr id="114701" name="Text Box 13"/>
          <p:cNvSpPr txBox="1">
            <a:spLocks noChangeArrowheads="1"/>
          </p:cNvSpPr>
          <p:nvPr/>
        </p:nvSpPr>
        <p:spPr bwMode="auto">
          <a:xfrm>
            <a:off x="8580647" y="5076803"/>
            <a:ext cx="7841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i="1" dirty="0" err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zhì</a:t>
            </a:r>
            <a:endParaRPr lang="en-US" altLang="zh-CN" sz="3600" b="1" i="1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6" name="Picture 4" descr="用图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83" y="-52387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39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4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4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4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autoUpdateAnimBg="0"/>
      <p:bldP spid="114692" grpId="0" autoUpdateAnimBg="0"/>
      <p:bldP spid="114693" grpId="0" autoUpdateAnimBg="0"/>
      <p:bldP spid="114694" grpId="0" autoUpdateAnimBg="0"/>
      <p:bldP spid="114695" grpId="0" autoUpdateAnimBg="0"/>
      <p:bldP spid="114696" grpId="0" autoUpdateAnimBg="0"/>
      <p:bldP spid="114697" grpId="0" autoUpdateAnimBg="0"/>
      <p:bldP spid="11469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3596381" y="2302567"/>
            <a:ext cx="5415098" cy="164658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sz="6600" u="sng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大雁</a:t>
            </a:r>
            <a:r>
              <a:rPr lang="zh-CN" altLang="en-US" sz="6600" u="sng" dirty="0">
                <a:solidFill>
                  <a:schemeClr val="accent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归来</a:t>
            </a: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5100502" y="3819940"/>
            <a:ext cx="5415098" cy="164658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sz="6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大雁</a:t>
            </a:r>
            <a:r>
              <a:rPr lang="zh-CN" altLang="en-US" sz="6600" dirty="0">
                <a:solidFill>
                  <a:schemeClr val="accent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回来</a:t>
            </a:r>
          </a:p>
        </p:txBody>
      </p:sp>
      <p:pic>
        <p:nvPicPr>
          <p:cNvPr id="5" name="Picture 4" descr="用图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370" y="212657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73320" y="899886"/>
            <a:ext cx="4562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/>
              <a:t>品味标题</a:t>
            </a:r>
          </a:p>
        </p:txBody>
      </p:sp>
    </p:spTree>
    <p:extLst>
      <p:ext uri="{BB962C8B-B14F-4D97-AF65-F5344CB8AC3E}">
        <p14:creationId xmlns:p14="http://schemas.microsoft.com/office/powerpoint/2010/main" val="683692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34818" y="1815548"/>
            <a:ext cx="93692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这是一群怎样的大雁，让作者如此期盼着它的归来呢？请默读课文，勾画出表现大雁</a:t>
            </a:r>
            <a:r>
              <a:rPr lang="zh-CN" altLang="en-US" sz="3600" dirty="0">
                <a:solidFill>
                  <a:schemeClr val="accent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特征</a:t>
            </a:r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的句子，并用一个词或短语来概括大雁的特征。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067339" y="4174435"/>
            <a:ext cx="92367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这是一群</a:t>
            </a:r>
            <a:r>
              <a:rPr lang="zh-CN" altLang="en-US" sz="3600" dirty="0">
                <a:solidFill>
                  <a:schemeClr val="accent1"/>
                </a:solidFill>
                <a:latin typeface="Adobe 明體 Std L" panose="02020300000000000000" pitchFamily="18" charset="-128"/>
                <a:ea typeface="Adobe 明體 Std L" panose="02020300000000000000" pitchFamily="18" charset="-128"/>
              </a:rPr>
              <a:t>＿＿＿</a:t>
            </a:r>
            <a:r>
              <a:rPr lang="zh-CN" altLang="en-US" sz="3600" dirty="0">
                <a:solidFill>
                  <a:schemeClr val="accent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的大雁，我是从</a:t>
            </a:r>
            <a:r>
              <a:rPr lang="zh-CN" altLang="en-US" sz="3600" dirty="0">
                <a:solidFill>
                  <a:schemeClr val="accent1"/>
                </a:solidFill>
                <a:latin typeface="Adobe 明體 Std L" panose="02020300000000000000" pitchFamily="18" charset="-128"/>
                <a:ea typeface="Adobe 明體 Std L" panose="02020300000000000000" pitchFamily="18" charset="-128"/>
              </a:rPr>
              <a:t>＿＿＿＿＿</a:t>
            </a:r>
            <a:r>
              <a:rPr lang="zh-CN" altLang="en-US" sz="3600" dirty="0">
                <a:solidFill>
                  <a:schemeClr val="accent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中看出来的。</a:t>
            </a:r>
          </a:p>
        </p:txBody>
      </p:sp>
      <p:pic>
        <p:nvPicPr>
          <p:cNvPr id="4" name="Picture 4" descr="用图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247" y="110952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62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981739" y="1974575"/>
            <a:ext cx="81633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对于这样的一群大雁，作者抱有怎样的情感？作者是怎样表达自己的情感的？</a:t>
            </a:r>
          </a:p>
        </p:txBody>
      </p:sp>
      <p:pic>
        <p:nvPicPr>
          <p:cNvPr id="3" name="Picture 4" descr="用图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247" y="110952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116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56221" y="1431865"/>
            <a:ext cx="979335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    </a:t>
            </a:r>
            <a:r>
              <a:rPr lang="zh-CN" altLang="en-US" sz="3800" b="1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它们顺着河流飞来飞去，穿过现在已经没有猎枪的狩猎点和小洲，在每个沙滩的上空低声叫着。它们低低地在沼泽和草地上空飞着，飞过每个刚刚融化的水洼和池塘。在我们的沼泽上空做了几次试探性的盘旋之后，它们的尾部朝远方的山丘，终于扇动着翅膀，向池塘滑翔下来。一触到水，大雁就会叫起来。我们的大雁又回来了。</a:t>
            </a:r>
          </a:p>
        </p:txBody>
      </p:sp>
      <p:pic>
        <p:nvPicPr>
          <p:cNvPr id="3" name="Picture 4" descr="用图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221" y="0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0224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64904" y="1616765"/>
            <a:ext cx="8454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除了表达对大雁的喜爱与赞美之情，作者通过这篇文章，还想表达什么情感？</a:t>
            </a:r>
          </a:p>
        </p:txBody>
      </p:sp>
      <p:pic>
        <p:nvPicPr>
          <p:cNvPr id="3" name="Picture 4" descr="用图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221" y="0"/>
            <a:ext cx="2520950" cy="186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2464904" y="3273288"/>
            <a:ext cx="83091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      在这每年一度的迁徙中，整个大陆所获得的是从三月的天空洒下来的一首有益无损的带着</a:t>
            </a:r>
            <a:r>
              <a:rPr lang="zh-CN" altLang="en-US" sz="3600" b="1" dirty="0">
                <a:solidFill>
                  <a:schemeClr val="accent1"/>
                </a:solidFill>
                <a:latin typeface="Adobe 楷体 Std R" panose="02020400000000000000" pitchFamily="18" charset="-122"/>
                <a:ea typeface="Adobe 楷体 Std R" panose="02020400000000000000" pitchFamily="18" charset="-122"/>
              </a:rPr>
              <a:t>野性</a:t>
            </a:r>
            <a:r>
              <a:rPr lang="zh-CN" altLang="en-US" sz="3600" b="1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的诗歌。</a:t>
            </a:r>
          </a:p>
        </p:txBody>
      </p:sp>
    </p:spTree>
    <p:extLst>
      <p:ext uri="{BB962C8B-B14F-4D97-AF65-F5344CB8AC3E}">
        <p14:creationId xmlns:p14="http://schemas.microsoft.com/office/powerpoint/2010/main" val="356586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438400" y="2067338"/>
            <a:ext cx="80970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作者盼望着大雁的归来，你最盼望着什么的归来？请以“</a:t>
            </a:r>
            <a:r>
              <a:rPr lang="zh-CN" altLang="en-US" sz="3600" b="1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＿＿＿</a:t>
            </a:r>
            <a:r>
              <a:rPr lang="zh-CN" altLang="en-US" sz="3600" b="1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归来”为题，仿照课文优美的语言，写一小段话，字数不限。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279374" y="940904"/>
            <a:ext cx="3723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课后作业</a:t>
            </a:r>
          </a:p>
        </p:txBody>
      </p:sp>
    </p:spTree>
    <p:extLst>
      <p:ext uri="{BB962C8B-B14F-4D97-AF65-F5344CB8AC3E}">
        <p14:creationId xmlns:p14="http://schemas.microsoft.com/office/powerpoint/2010/main" val="3664819503"/>
      </p:ext>
    </p:extLst>
  </p:cSld>
  <p:clrMapOvr>
    <a:masterClrMapping/>
  </p:clrMapOvr>
</p:sld>
</file>

<file path=ppt/theme/theme1.xml><?xml version="1.0" encoding="utf-8"?>
<a:theme xmlns:a="http://schemas.openxmlformats.org/drawingml/2006/main" name="丝状">
  <a:themeElements>
    <a:clrScheme name="丝状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丝状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丝状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343</TotalTime>
  <Words>376</Words>
  <Application>Microsoft Office PowerPoint</Application>
  <PresentationFormat>宽屏</PresentationFormat>
  <Paragraphs>31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Adobe 楷体 Std R</vt:lpstr>
      <vt:lpstr>Adobe 明體 Std L</vt:lpstr>
      <vt:lpstr>方正大黑简体</vt:lpstr>
      <vt:lpstr>华文细黑</vt:lpstr>
      <vt:lpstr>楷体_GB2312</vt:lpstr>
      <vt:lpstr>Arial</vt:lpstr>
      <vt:lpstr>Century Gothic</vt:lpstr>
      <vt:lpstr>Wingdings 3</vt:lpstr>
      <vt:lpstr>丝状</vt:lpstr>
      <vt:lpstr>大雁归来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Jacky</dc:creator>
  <cp:lastModifiedBy>shang0980987@163.com</cp:lastModifiedBy>
  <cp:revision>19</cp:revision>
  <dcterms:created xsi:type="dcterms:W3CDTF">2017-04-10T09:50:17Z</dcterms:created>
  <dcterms:modified xsi:type="dcterms:W3CDTF">2021-07-07T03:22:56Z</dcterms:modified>
</cp:coreProperties>
</file>