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26"/>
  </p:notesMasterIdLst>
  <p:sldIdLst>
    <p:sldId id="319" r:id="rId2"/>
    <p:sldId id="485" r:id="rId3"/>
    <p:sldId id="486" r:id="rId4"/>
    <p:sldId id="487" r:id="rId5"/>
    <p:sldId id="488" r:id="rId6"/>
    <p:sldId id="489" r:id="rId7"/>
    <p:sldId id="496" r:id="rId8"/>
    <p:sldId id="490" r:id="rId9"/>
    <p:sldId id="497" r:id="rId10"/>
    <p:sldId id="463" r:id="rId11"/>
    <p:sldId id="473" r:id="rId12"/>
    <p:sldId id="474" r:id="rId13"/>
    <p:sldId id="475" r:id="rId14"/>
    <p:sldId id="499" r:id="rId15"/>
    <p:sldId id="464" r:id="rId16"/>
    <p:sldId id="465" r:id="rId17"/>
    <p:sldId id="466" r:id="rId18"/>
    <p:sldId id="467" r:id="rId19"/>
    <p:sldId id="468" r:id="rId20"/>
    <p:sldId id="471" r:id="rId21"/>
    <p:sldId id="472" r:id="rId22"/>
    <p:sldId id="360" r:id="rId23"/>
    <p:sldId id="498" r:id="rId24"/>
    <p:sldId id="325" r:id="rId25"/>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FFFFCC"/>
    <a:srgbClr val="CCCCFF"/>
    <a:srgbClr val="CCFFFF"/>
    <a:srgbClr val="FFCCCC"/>
    <a:srgbClr val="CCECFF"/>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autoAdjust="0"/>
    <p:restoredTop sz="93671" autoAdjust="0"/>
  </p:normalViewPr>
  <p:slideViewPr>
    <p:cSldViewPr>
      <p:cViewPr varScale="1">
        <p:scale>
          <a:sx n="102" d="100"/>
          <a:sy n="102" d="100"/>
        </p:scale>
        <p:origin x="1920"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6BD79E51-4154-4A5E-88D3-1B17208690F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D7728094-9C95-4992-81B6-8FEF6C4BBF9B}"/>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id="{F552D70B-944A-49A7-8103-E2370C4618BC}"/>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D0B507EC-136D-45C7-91FA-55ED557EF8A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09B7C022-B32F-4AD5-9458-8E80776E1EF6}"/>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3CDF5158-CF5D-4C56-9430-AEB285065CAD}"/>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1093BEDD-0251-4BC7-82B0-A0EC5DEB6C92}" type="slidenum">
              <a:rPr lang="zh-CN" altLang="en-US"/>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a:extLst>
              <a:ext uri="{FF2B5EF4-FFF2-40B4-BE49-F238E27FC236}">
                <a16:creationId xmlns:a16="http://schemas.microsoft.com/office/drawing/2014/main" id="{A4E4EEB9-EA4C-4C11-8412-AB5575F2C7DC}"/>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23554" name="文本占位符 2">
            <a:extLst>
              <a:ext uri="{FF2B5EF4-FFF2-40B4-BE49-F238E27FC236}">
                <a16:creationId xmlns:a16="http://schemas.microsoft.com/office/drawing/2014/main" id="{852D52E6-AFE9-4345-BD31-38F2548EFDC6}"/>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23555" name="灯片编号占位符 3">
            <a:extLst>
              <a:ext uri="{FF2B5EF4-FFF2-40B4-BE49-F238E27FC236}">
                <a16:creationId xmlns:a16="http://schemas.microsoft.com/office/drawing/2014/main" id="{CB7BD4E5-006D-4180-AEB9-657F258EC07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fld id="{EEED412C-327B-4A40-A84C-BF79D9ECC441}" type="slidenum">
              <a:rPr lang="zh-CN" altLang="en-US" smtClean="0">
                <a:latin typeface="Calibri" panose="020F0502020204030204" pitchFamily="34" charset="0"/>
              </a:rPr>
              <a:pPr/>
              <a:t>13</a:t>
            </a:fld>
            <a:endParaRPr lang="zh-CN"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id="{4BD20BC6-036F-43C9-B0FF-A22D9D5CA2F8}"/>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EB23CB03-88ED-4FB5-A53D-7BD92DE6223F}"/>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145FB0B-08CC-4147-B3E2-5E2CCADDF2BF}"/>
              </a:ext>
            </a:extLst>
          </p:cNvPr>
          <p:cNvSpPr>
            <a:spLocks noGrp="1"/>
          </p:cNvSpPr>
          <p:nvPr>
            <p:ph type="sldNum" sz="quarter" idx="12"/>
          </p:nvPr>
        </p:nvSpPr>
        <p:spPr/>
        <p:txBody>
          <a:bodyPr/>
          <a:lstStyle>
            <a:lvl1pPr>
              <a:defRPr/>
            </a:lvl1pPr>
          </a:lstStyle>
          <a:p>
            <a:fld id="{279866BC-83C8-452C-9F5B-A2F840274A94}" type="slidenum">
              <a:rPr lang="en-US" altLang="zh-CN"/>
              <a:pPr/>
              <a:t>‹#›</a:t>
            </a:fld>
            <a:endParaRPr lang="en-US" altLang="zh-CN"/>
          </a:p>
        </p:txBody>
      </p:sp>
    </p:spTree>
    <p:extLst>
      <p:ext uri="{BB962C8B-B14F-4D97-AF65-F5344CB8AC3E}">
        <p14:creationId xmlns:p14="http://schemas.microsoft.com/office/powerpoint/2010/main" val="2054069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63EFC0B1-63FF-4956-9057-7AE65B1DA47B}"/>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9D746F04-9252-4498-8B33-E6616DDB3240}"/>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3B9BB4D-74C8-44BF-A139-1C27AB4A7A06}"/>
              </a:ext>
            </a:extLst>
          </p:cNvPr>
          <p:cNvSpPr>
            <a:spLocks noGrp="1"/>
          </p:cNvSpPr>
          <p:nvPr>
            <p:ph type="sldNum" sz="quarter" idx="12"/>
          </p:nvPr>
        </p:nvSpPr>
        <p:spPr/>
        <p:txBody>
          <a:bodyPr/>
          <a:lstStyle>
            <a:lvl1pPr>
              <a:defRPr/>
            </a:lvl1pPr>
          </a:lstStyle>
          <a:p>
            <a:fld id="{03691DFE-B60E-4AE1-95AF-E28FF45CE090}" type="slidenum">
              <a:rPr lang="en-US" altLang="zh-CN"/>
              <a:pPr/>
              <a:t>‹#›</a:t>
            </a:fld>
            <a:endParaRPr lang="en-US" altLang="zh-CN"/>
          </a:p>
        </p:txBody>
      </p:sp>
    </p:spTree>
    <p:extLst>
      <p:ext uri="{BB962C8B-B14F-4D97-AF65-F5344CB8AC3E}">
        <p14:creationId xmlns:p14="http://schemas.microsoft.com/office/powerpoint/2010/main" val="1502114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id="{018A01A4-DF2E-4F75-A8A1-10E87E7D2CB2}"/>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2957F978-B2F7-4C4F-BCB5-D38298BB6CF0}"/>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B962E023-5D97-47DC-9548-CBA6B7DAA3DE}"/>
              </a:ext>
            </a:extLst>
          </p:cNvPr>
          <p:cNvSpPr>
            <a:spLocks noGrp="1"/>
          </p:cNvSpPr>
          <p:nvPr>
            <p:ph type="sldNum" sz="quarter" idx="12"/>
          </p:nvPr>
        </p:nvSpPr>
        <p:spPr/>
        <p:txBody>
          <a:bodyPr/>
          <a:lstStyle>
            <a:lvl1pPr>
              <a:defRPr/>
            </a:lvl1pPr>
          </a:lstStyle>
          <a:p>
            <a:fld id="{763AFC47-AE3F-47E3-B24D-51C0A09A8B97}" type="slidenum">
              <a:rPr lang="en-US" altLang="zh-CN"/>
              <a:pPr/>
              <a:t>‹#›</a:t>
            </a:fld>
            <a:endParaRPr lang="en-US" altLang="zh-CN"/>
          </a:p>
        </p:txBody>
      </p:sp>
    </p:spTree>
    <p:extLst>
      <p:ext uri="{BB962C8B-B14F-4D97-AF65-F5344CB8AC3E}">
        <p14:creationId xmlns:p14="http://schemas.microsoft.com/office/powerpoint/2010/main" val="3412686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id="{D78D96A2-8351-4EEF-A1B8-7B6919DDD220}"/>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430FAB0C-7763-47ED-8EA1-D5D8C06ECB5A}"/>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434374A7-E258-42B9-8CCD-42674224A3DD}"/>
              </a:ext>
            </a:extLst>
          </p:cNvPr>
          <p:cNvSpPr>
            <a:spLocks noGrp="1"/>
          </p:cNvSpPr>
          <p:nvPr>
            <p:ph type="sldNum" sz="quarter" idx="12"/>
          </p:nvPr>
        </p:nvSpPr>
        <p:spPr/>
        <p:txBody>
          <a:bodyPr/>
          <a:lstStyle>
            <a:lvl1pPr>
              <a:defRPr/>
            </a:lvl1pPr>
          </a:lstStyle>
          <a:p>
            <a:fld id="{CF4DB45B-201F-45A7-82A7-686C4B1EF166}" type="slidenum">
              <a:rPr lang="en-US" altLang="zh-CN"/>
              <a:pPr/>
              <a:t>‹#›</a:t>
            </a:fld>
            <a:endParaRPr lang="en-US" altLang="zh-CN"/>
          </a:p>
        </p:txBody>
      </p:sp>
    </p:spTree>
    <p:extLst>
      <p:ext uri="{BB962C8B-B14F-4D97-AF65-F5344CB8AC3E}">
        <p14:creationId xmlns:p14="http://schemas.microsoft.com/office/powerpoint/2010/main" val="785323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id="{D2B0BDA9-8594-4F36-A3BA-3DAC1BFC6776}"/>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43D47C7D-80EA-47B7-AEE1-208F668E5AF3}"/>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8DA746B9-F10F-49C9-AD6D-B586A6A4B5DA}"/>
              </a:ext>
            </a:extLst>
          </p:cNvPr>
          <p:cNvSpPr>
            <a:spLocks noGrp="1"/>
          </p:cNvSpPr>
          <p:nvPr>
            <p:ph type="sldNum" sz="quarter" idx="12"/>
          </p:nvPr>
        </p:nvSpPr>
        <p:spPr/>
        <p:txBody>
          <a:bodyPr/>
          <a:lstStyle>
            <a:lvl1pPr>
              <a:defRPr/>
            </a:lvl1pPr>
          </a:lstStyle>
          <a:p>
            <a:fld id="{32F8F250-370E-4267-9C49-4F028D7426C3}" type="slidenum">
              <a:rPr lang="en-US" altLang="zh-CN"/>
              <a:pPr/>
              <a:t>‹#›</a:t>
            </a:fld>
            <a:endParaRPr lang="en-US" altLang="zh-CN"/>
          </a:p>
        </p:txBody>
      </p:sp>
    </p:spTree>
    <p:extLst>
      <p:ext uri="{BB962C8B-B14F-4D97-AF65-F5344CB8AC3E}">
        <p14:creationId xmlns:p14="http://schemas.microsoft.com/office/powerpoint/2010/main" val="3597942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id="{C82B1B17-F70C-4CA2-8A0B-4A5194DDD390}"/>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A103D8DF-4C6F-43CD-91E2-CA4BBC004BEB}"/>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940D4D53-0E5D-4F5D-9102-C108954553E5}"/>
              </a:ext>
            </a:extLst>
          </p:cNvPr>
          <p:cNvSpPr>
            <a:spLocks noGrp="1"/>
          </p:cNvSpPr>
          <p:nvPr>
            <p:ph type="sldNum" sz="quarter" idx="12"/>
          </p:nvPr>
        </p:nvSpPr>
        <p:spPr/>
        <p:txBody>
          <a:bodyPr/>
          <a:lstStyle>
            <a:lvl1pPr>
              <a:defRPr/>
            </a:lvl1pPr>
          </a:lstStyle>
          <a:p>
            <a:fld id="{E1F17235-A85A-4D57-8857-36347152B8D5}" type="slidenum">
              <a:rPr lang="en-US" altLang="zh-CN"/>
              <a:pPr/>
              <a:t>‹#›</a:t>
            </a:fld>
            <a:endParaRPr lang="en-US" altLang="zh-CN"/>
          </a:p>
        </p:txBody>
      </p:sp>
    </p:spTree>
    <p:extLst>
      <p:ext uri="{BB962C8B-B14F-4D97-AF65-F5344CB8AC3E}">
        <p14:creationId xmlns:p14="http://schemas.microsoft.com/office/powerpoint/2010/main" val="1413934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DB7FA8F5-8A7E-4B85-9E6F-FA03CDFF087F}"/>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0F590519-524E-4451-94AD-4AC79B02A5C2}"/>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55C0100E-AC1D-4592-8DA6-FF649A5335C0}"/>
              </a:ext>
            </a:extLst>
          </p:cNvPr>
          <p:cNvSpPr>
            <a:spLocks noGrp="1"/>
          </p:cNvSpPr>
          <p:nvPr>
            <p:ph type="sldNum" sz="quarter" idx="12"/>
          </p:nvPr>
        </p:nvSpPr>
        <p:spPr/>
        <p:txBody>
          <a:bodyPr/>
          <a:lstStyle>
            <a:lvl1pPr>
              <a:defRPr/>
            </a:lvl1pPr>
          </a:lstStyle>
          <a:p>
            <a:fld id="{B2518DE2-9408-4B2C-B543-93B4E9901B90}" type="slidenum">
              <a:rPr lang="en-US" altLang="zh-CN"/>
              <a:pPr/>
              <a:t>‹#›</a:t>
            </a:fld>
            <a:endParaRPr lang="en-US" altLang="zh-CN"/>
          </a:p>
        </p:txBody>
      </p:sp>
    </p:spTree>
    <p:extLst>
      <p:ext uri="{BB962C8B-B14F-4D97-AF65-F5344CB8AC3E}">
        <p14:creationId xmlns:p14="http://schemas.microsoft.com/office/powerpoint/2010/main" val="4181775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59F78058-C386-4B23-BCCA-857D6974EEC9}"/>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3AD9695D-CD83-4638-9B1F-9B9EFD50ECDF}"/>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7CE3DC57-741E-4BFA-B707-A36B09AC8870}"/>
              </a:ext>
            </a:extLst>
          </p:cNvPr>
          <p:cNvSpPr>
            <a:spLocks noGrp="1"/>
          </p:cNvSpPr>
          <p:nvPr>
            <p:ph type="sldNum" sz="quarter" idx="12"/>
          </p:nvPr>
        </p:nvSpPr>
        <p:spPr/>
        <p:txBody>
          <a:bodyPr/>
          <a:lstStyle>
            <a:lvl1pPr>
              <a:defRPr/>
            </a:lvl1pPr>
          </a:lstStyle>
          <a:p>
            <a:fld id="{CDCAD5DA-3322-4D88-A8EE-74CEA30CAA62}" type="slidenum">
              <a:rPr lang="en-US" altLang="zh-CN"/>
              <a:pPr/>
              <a:t>‹#›</a:t>
            </a:fld>
            <a:endParaRPr lang="en-US" altLang="zh-CN"/>
          </a:p>
        </p:txBody>
      </p:sp>
    </p:spTree>
    <p:extLst>
      <p:ext uri="{BB962C8B-B14F-4D97-AF65-F5344CB8AC3E}">
        <p14:creationId xmlns:p14="http://schemas.microsoft.com/office/powerpoint/2010/main" val="826476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A925CBC3-FC7E-4673-A225-08F6C86C80D7}"/>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5616D90F-756A-4BC4-8CBA-23849156A86D}"/>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59FFB9D3-8CAE-4EE0-9F6F-C5AF43F2E7FE}"/>
              </a:ext>
            </a:extLst>
          </p:cNvPr>
          <p:cNvSpPr>
            <a:spLocks noGrp="1"/>
          </p:cNvSpPr>
          <p:nvPr>
            <p:ph type="sldNum" sz="quarter" idx="12"/>
          </p:nvPr>
        </p:nvSpPr>
        <p:spPr/>
        <p:txBody>
          <a:bodyPr/>
          <a:lstStyle>
            <a:lvl1pPr>
              <a:defRPr/>
            </a:lvl1pPr>
          </a:lstStyle>
          <a:p>
            <a:fld id="{1B031A97-63B0-44D1-923F-15C5CF5C0479}" type="slidenum">
              <a:rPr lang="en-US" altLang="zh-CN"/>
              <a:pPr/>
              <a:t>‹#›</a:t>
            </a:fld>
            <a:endParaRPr lang="en-US" altLang="zh-CN"/>
          </a:p>
        </p:txBody>
      </p:sp>
    </p:spTree>
    <p:extLst>
      <p:ext uri="{BB962C8B-B14F-4D97-AF65-F5344CB8AC3E}">
        <p14:creationId xmlns:p14="http://schemas.microsoft.com/office/powerpoint/2010/main" val="1000916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CDD4C99B-4347-4BC7-98F7-9C8B06A8EC02}"/>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ADF2A660-24AF-43DD-91BC-5941E165F5D7}"/>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3784FFDC-F8F8-4AAE-A0DD-D1FAF45517C7}"/>
              </a:ext>
            </a:extLst>
          </p:cNvPr>
          <p:cNvSpPr>
            <a:spLocks noGrp="1"/>
          </p:cNvSpPr>
          <p:nvPr>
            <p:ph type="sldNum" sz="quarter" idx="12"/>
          </p:nvPr>
        </p:nvSpPr>
        <p:spPr/>
        <p:txBody>
          <a:bodyPr/>
          <a:lstStyle>
            <a:lvl1pPr>
              <a:defRPr/>
            </a:lvl1pPr>
          </a:lstStyle>
          <a:p>
            <a:fld id="{5A0117F7-7048-499B-AA59-9508D50DA242}" type="slidenum">
              <a:rPr lang="en-US" altLang="zh-CN"/>
              <a:pPr/>
              <a:t>‹#›</a:t>
            </a:fld>
            <a:endParaRPr lang="en-US" altLang="zh-CN"/>
          </a:p>
        </p:txBody>
      </p:sp>
    </p:spTree>
    <p:extLst>
      <p:ext uri="{BB962C8B-B14F-4D97-AF65-F5344CB8AC3E}">
        <p14:creationId xmlns:p14="http://schemas.microsoft.com/office/powerpoint/2010/main" val="585422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C856746C-6301-44C0-9924-016045B597FA}"/>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955869F1-BDE9-423C-83C8-B0DE573F3393}"/>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8741AA0D-CA35-477A-8D7E-86877899CF9A}"/>
              </a:ext>
            </a:extLst>
          </p:cNvPr>
          <p:cNvSpPr>
            <a:spLocks noGrp="1"/>
          </p:cNvSpPr>
          <p:nvPr>
            <p:ph type="sldNum" sz="quarter" idx="12"/>
          </p:nvPr>
        </p:nvSpPr>
        <p:spPr/>
        <p:txBody>
          <a:bodyPr/>
          <a:lstStyle>
            <a:lvl1pPr>
              <a:defRPr/>
            </a:lvl1pPr>
          </a:lstStyle>
          <a:p>
            <a:fld id="{D061EDB8-1B29-4F90-9282-BAD8C70C1D6B}" type="slidenum">
              <a:rPr lang="en-US" altLang="zh-CN"/>
              <a:pPr/>
              <a:t>‹#›</a:t>
            </a:fld>
            <a:endParaRPr lang="en-US" altLang="zh-CN"/>
          </a:p>
        </p:txBody>
      </p:sp>
    </p:spTree>
    <p:extLst>
      <p:ext uri="{BB962C8B-B14F-4D97-AF65-F5344CB8AC3E}">
        <p14:creationId xmlns:p14="http://schemas.microsoft.com/office/powerpoint/2010/main" val="134978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4F33F73D-CC6C-4682-8ADB-1E2A0313730A}"/>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id="{D794FC9B-61E0-453B-8EF5-EADC9D3A19A5}"/>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id="{CD8CE397-DCBE-4AC9-91EC-E4B8FAB97CBA}"/>
              </a:ext>
            </a:extLst>
          </p:cNvPr>
          <p:cNvGrpSpPr/>
          <p:nvPr/>
        </p:nvGrpSpPr>
        <p:grpSpPr>
          <a:xfrm>
            <a:off x="-19053" y="203199"/>
            <a:ext cx="9180516" cy="647701"/>
            <a:chOff x="-19045" y="216550"/>
            <a:chExt cx="9180548" cy="649224"/>
          </a:xfrm>
        </p:grpSpPr>
        <p:sp>
          <p:nvSpPr>
            <p:cNvPr id="12" name="任意多边形 11">
              <a:extLst>
                <a:ext uri="{FF2B5EF4-FFF2-40B4-BE49-F238E27FC236}">
                  <a16:creationId xmlns:a16="http://schemas.microsoft.com/office/drawing/2014/main" id="{8703176D-4621-40A8-A2DE-9C0845683524}"/>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id="{22AAC1EC-B901-4914-AC19-1DD7170FE3BC}"/>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pic>
        <p:nvPicPr>
          <p:cNvPr id="1029" name="Picture 10" descr="英语周报标志">
            <a:extLst>
              <a:ext uri="{FF2B5EF4-FFF2-40B4-BE49-F238E27FC236}">
                <a16:creationId xmlns:a16="http://schemas.microsoft.com/office/drawing/2014/main" id="{1D580FEF-B3C3-4F16-A967-D6082F4A72A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6200" y="95250"/>
            <a:ext cx="1828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Text Box 11">
            <a:extLst>
              <a:ext uri="{FF2B5EF4-FFF2-40B4-BE49-F238E27FC236}">
                <a16:creationId xmlns:a16="http://schemas.microsoft.com/office/drawing/2014/main" id="{FA081393-A333-41F8-B6F8-CE6B3AF389CD}"/>
              </a:ext>
            </a:extLst>
          </p:cNvPr>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7 Writing</a:t>
            </a:r>
          </a:p>
        </p:txBody>
      </p:sp>
      <p:sp>
        <p:nvSpPr>
          <p:cNvPr id="1031" name="标题占位符 8">
            <a:extLst>
              <a:ext uri="{FF2B5EF4-FFF2-40B4-BE49-F238E27FC236}">
                <a16:creationId xmlns:a16="http://schemas.microsoft.com/office/drawing/2014/main" id="{5400EAC8-7372-44F4-AE59-5CD11C88B6D6}"/>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id="{9B007A08-1413-4273-B895-5886C5A47A26}"/>
              </a:ext>
            </a:extLst>
          </p:cNvPr>
          <p:cNvSpPr>
            <a:spLocks noGrp="1" noChangeArrowheads="1"/>
          </p:cNvSpPr>
          <p:nvPr>
            <p:ph type="body" idx="4294967295"/>
          </p:nvPr>
        </p:nvSpPr>
        <p:spPr bwMode="auto">
          <a:xfrm>
            <a:off x="457200" y="1935163"/>
            <a:ext cx="82296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2EE364E7-C136-49B3-9492-72724AE14617}"/>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id="{680D67A9-6BD6-44ED-A4FB-22A78B7D46EC}"/>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id="{C9024A1F-4C13-40DA-8BC8-E38300AF7238}"/>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EF896451-0EAA-41CA-B4F2-C8943845A98E}"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0" r:id="rId1"/>
    <p:sldLayoutId id="2147483679" r:id="rId2"/>
    <p:sldLayoutId id="2147483678" r:id="rId3"/>
    <p:sldLayoutId id="2147483677" r:id="rId4"/>
    <p:sldLayoutId id="2147483676" r:id="rId5"/>
    <p:sldLayoutId id="2147483675" r:id="rId6"/>
    <p:sldLayoutId id="2147483674" r:id="rId7"/>
    <p:sldLayoutId id="2147483673" r:id="rId8"/>
    <p:sldLayoutId id="2147483672" r:id="rId9"/>
    <p:sldLayoutId id="2147483671" r:id="rId10"/>
    <p:sldLayoutId id="2147483670" r:id="rId11"/>
  </p:sldLayoutIdLst>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副标题 2">
            <a:extLst>
              <a:ext uri="{FF2B5EF4-FFF2-40B4-BE49-F238E27FC236}">
                <a16:creationId xmlns:a16="http://schemas.microsoft.com/office/drawing/2014/main" id="{8D1889A1-3E70-4430-9E53-4B69B3C6658F}"/>
              </a:ext>
            </a:extLst>
          </p:cNvPr>
          <p:cNvSpPr>
            <a:spLocks noGrp="1"/>
          </p:cNvSpPr>
          <p:nvPr>
            <p:ph type="subTitle" idx="4294967295"/>
          </p:nvPr>
        </p:nvSpPr>
        <p:spPr>
          <a:xfrm>
            <a:off x="3419475" y="1698625"/>
            <a:ext cx="2160588" cy="576263"/>
          </a:xfrm>
          <a:solidFill>
            <a:schemeClr val="tx2">
              <a:lumMod val="40000"/>
              <a:lumOff val="60000"/>
              <a:alpha val="50000"/>
            </a:schemeClr>
          </a:solidFill>
        </p:spPr>
        <p:txBody>
          <a:bodyPr>
            <a:noAutofit/>
          </a:bodyPr>
          <a:lstStyle/>
          <a:p>
            <a:pPr marL="0" indent="0" algn="ctr" eaLnBrk="1" hangingPunct="1">
              <a:buFont typeface="Wingdings 2" panose="05020102010507070707" pitchFamily="18" charset="2"/>
              <a:buNone/>
              <a:defRPr/>
            </a:pPr>
            <a:r>
              <a:rPr lang="en-US" altLang="zh-CN" sz="2800" b="1">
                <a:ln w="12700">
                  <a:noFill/>
                  <a:prstDash val="solid"/>
                </a:ln>
                <a:solidFill>
                  <a:srgbClr val="CCECFF"/>
                </a:solidFill>
                <a:cs typeface="Times New Roman" panose="02020603050405020304" pitchFamily="18" charset="0"/>
              </a:rPr>
              <a:t>Writing</a:t>
            </a:r>
          </a:p>
        </p:txBody>
      </p:sp>
      <p:sp>
        <p:nvSpPr>
          <p:cNvPr id="4099" name="TextBox 4">
            <a:extLst>
              <a:ext uri="{FF2B5EF4-FFF2-40B4-BE49-F238E27FC236}">
                <a16:creationId xmlns:a16="http://schemas.microsoft.com/office/drawing/2014/main" id="{79485A30-4A9F-4AB4-8F5F-8A31861BE1FB}"/>
              </a:ext>
            </a:extLst>
          </p:cNvPr>
          <p:cNvSpPr txBox="1">
            <a:spLocks noChangeArrowheads="1"/>
          </p:cNvSpPr>
          <p:nvPr/>
        </p:nvSpPr>
        <p:spPr bwMode="auto">
          <a:xfrm>
            <a:off x="1835150" y="620713"/>
            <a:ext cx="5689600" cy="646112"/>
          </a:xfrm>
          <a:prstGeom prst="rect">
            <a:avLst/>
          </a:prstGeom>
          <a:solidFill>
            <a:srgbClr val="8ADFFF">
              <a:alpha val="5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CCECFF"/>
                </a:solidFill>
                <a:latin typeface="Times New Roman" panose="02020603050405020304" pitchFamily="18" charset="0"/>
                <a:ea typeface="微软雅黑" panose="020B0503020204020204" pitchFamily="34" charset="-122"/>
              </a:rPr>
              <a:t>Unit 7  The unknown world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54231DC5-2FA0-4620-8E86-7D1359731DA2}"/>
              </a:ext>
            </a:extLst>
          </p:cNvPr>
          <p:cNvSpPr txBox="1">
            <a:spLocks noChangeArrowheads="1"/>
          </p:cNvSpPr>
          <p:nvPr/>
        </p:nvSpPr>
        <p:spPr bwMode="auto">
          <a:xfrm>
            <a:off x="1331913" y="620713"/>
            <a:ext cx="65627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3200" b="1">
                <a:solidFill>
                  <a:srgbClr val="7030A0"/>
                </a:solidFill>
                <a:latin typeface="Times New Roman" panose="02020603050405020304" pitchFamily="18" charset="0"/>
              </a:rPr>
              <a:t>Meeting the people of Bird World</a:t>
            </a:r>
          </a:p>
        </p:txBody>
      </p:sp>
      <p:sp>
        <p:nvSpPr>
          <p:cNvPr id="7170" name="矩形 1">
            <a:extLst>
              <a:ext uri="{FF2B5EF4-FFF2-40B4-BE49-F238E27FC236}">
                <a16:creationId xmlns:a16="http://schemas.microsoft.com/office/drawing/2014/main" id="{E0B2ADB4-BBF8-43E1-8419-E624584ABBC9}"/>
              </a:ext>
            </a:extLst>
          </p:cNvPr>
          <p:cNvSpPr>
            <a:spLocks noChangeArrowheads="1"/>
          </p:cNvSpPr>
          <p:nvPr/>
        </p:nvSpPr>
        <p:spPr bwMode="auto">
          <a:xfrm>
            <a:off x="219075" y="1160463"/>
            <a:ext cx="86423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i="1">
                <a:solidFill>
                  <a:srgbClr val="002060"/>
                </a:solidFill>
                <a:latin typeface="Times New Roman" panose="02020603050405020304" pitchFamily="18" charset="0"/>
              </a:rPr>
              <a:t>Liz and Gus finally arrived at the landing site of their mother ship. However, something strange happened. </a:t>
            </a:r>
          </a:p>
        </p:txBody>
      </p:sp>
      <p:sp>
        <p:nvSpPr>
          <p:cNvPr id="7171" name="Text Box 3">
            <a:extLst>
              <a:ext uri="{FF2B5EF4-FFF2-40B4-BE49-F238E27FC236}">
                <a16:creationId xmlns:a16="http://schemas.microsoft.com/office/drawing/2014/main" id="{D67E51FC-CB82-4DA6-9011-E5D3AFE6F955}"/>
              </a:ext>
            </a:extLst>
          </p:cNvPr>
          <p:cNvSpPr txBox="1">
            <a:spLocks noChangeArrowheads="1"/>
          </p:cNvSpPr>
          <p:nvPr/>
        </p:nvSpPr>
        <p:spPr bwMode="auto">
          <a:xfrm>
            <a:off x="1187450" y="2270125"/>
            <a:ext cx="6840538" cy="1938338"/>
          </a:xfrm>
          <a:prstGeom prst="rect">
            <a:avLst/>
          </a:prstGeom>
          <a:solidFill>
            <a:srgbClr val="FFFF66"/>
          </a:solidFill>
          <a:ln w="9525">
            <a:solidFill>
              <a:srgbClr val="FF0000"/>
            </a:solidFill>
            <a:miter lim="800000"/>
            <a:headEnd/>
            <a:tailEnd/>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a:solidFill>
                  <a:srgbClr val="0000FF"/>
                </a:solidFill>
                <a:latin typeface="Times New Roman" panose="02020603050405020304" pitchFamily="18" charset="0"/>
              </a:rPr>
              <a:t>   a strange noise                          </a:t>
            </a:r>
            <a:r>
              <a:rPr lang="zh-CN" altLang="en-US" sz="2400" b="1">
                <a:solidFill>
                  <a:srgbClr val="0000FF"/>
                </a:solidFill>
                <a:latin typeface="Times New Roman" panose="02020603050405020304" pitchFamily="18" charset="0"/>
              </a:rPr>
              <a:t>一个奇怪的声音</a:t>
            </a:r>
          </a:p>
          <a:p>
            <a:r>
              <a:rPr lang="zh-CN" altLang="en-US" sz="2400" b="1">
                <a:solidFill>
                  <a:srgbClr val="0000FF"/>
                </a:solidFill>
                <a:latin typeface="Times New Roman" panose="02020603050405020304" pitchFamily="18" charset="0"/>
              </a:rPr>
              <a:t>   </a:t>
            </a:r>
            <a:r>
              <a:rPr lang="en-US" altLang="zh-CN" sz="2400" b="1">
                <a:solidFill>
                  <a:srgbClr val="0000FF"/>
                </a:solidFill>
                <a:latin typeface="Times New Roman" panose="02020603050405020304" pitchFamily="18" charset="0"/>
              </a:rPr>
              <a:t>Captain Troy                              </a:t>
            </a:r>
            <a:r>
              <a:rPr lang="zh-CN" altLang="en-US" sz="2400" b="1">
                <a:solidFill>
                  <a:srgbClr val="0000FF"/>
                </a:solidFill>
                <a:latin typeface="Times New Roman" panose="02020603050405020304" pitchFamily="18" charset="0"/>
              </a:rPr>
              <a:t>特洛伊上尉</a:t>
            </a:r>
          </a:p>
          <a:p>
            <a:r>
              <a:rPr lang="zh-CN" altLang="en-US" sz="2400" b="1">
                <a:solidFill>
                  <a:srgbClr val="0000FF"/>
                </a:solidFill>
                <a:latin typeface="Times New Roman" panose="02020603050405020304" pitchFamily="18" charset="0"/>
              </a:rPr>
              <a:t>   </a:t>
            </a:r>
            <a:r>
              <a:rPr lang="en-US" altLang="zh-CN" sz="2400" b="1">
                <a:solidFill>
                  <a:srgbClr val="0000FF"/>
                </a:solidFill>
                <a:latin typeface="Times New Roman" panose="02020603050405020304" pitchFamily="18" charset="0"/>
              </a:rPr>
              <a:t>bird-like people with wings   </a:t>
            </a:r>
            <a:r>
              <a:rPr lang="zh-CN" altLang="en-US" sz="2400" b="1">
                <a:solidFill>
                  <a:srgbClr val="0000FF"/>
                </a:solidFill>
                <a:latin typeface="Times New Roman" panose="02020603050405020304" pitchFamily="18" charset="0"/>
              </a:rPr>
              <a:t>像鸟一样的翅膀的人</a:t>
            </a:r>
          </a:p>
          <a:p>
            <a:r>
              <a:rPr lang="zh-CN" altLang="en-US" sz="2400" b="1">
                <a:solidFill>
                  <a:srgbClr val="0000FF"/>
                </a:solidFill>
                <a:latin typeface="Times New Roman" panose="02020603050405020304" pitchFamily="18" charset="0"/>
              </a:rPr>
              <a:t>   </a:t>
            </a:r>
            <a:r>
              <a:rPr lang="en-US" altLang="zh-CN" sz="2400" b="1">
                <a:solidFill>
                  <a:srgbClr val="0000FF"/>
                </a:solidFill>
                <a:latin typeface="Times New Roman" panose="02020603050405020304" pitchFamily="18" charset="0"/>
              </a:rPr>
              <a:t>mother ship                               </a:t>
            </a:r>
            <a:r>
              <a:rPr lang="zh-CN" altLang="en-US" sz="2400" b="1">
                <a:solidFill>
                  <a:srgbClr val="0000FF"/>
                </a:solidFill>
                <a:latin typeface="Times New Roman" panose="02020603050405020304" pitchFamily="18" charset="0"/>
              </a:rPr>
              <a:t>母船 </a:t>
            </a:r>
            <a:endParaRPr lang="en-US" altLang="zh-CN" sz="2400" b="1">
              <a:solidFill>
                <a:srgbClr val="0000FF"/>
              </a:solidFill>
              <a:latin typeface="Times New Roman" panose="02020603050405020304" pitchFamily="18" charset="0"/>
            </a:endParaRPr>
          </a:p>
        </p:txBody>
      </p:sp>
      <p:pic>
        <p:nvPicPr>
          <p:cNvPr id="7172" name="Picture 5">
            <a:extLst>
              <a:ext uri="{FF2B5EF4-FFF2-40B4-BE49-F238E27FC236}">
                <a16:creationId xmlns:a16="http://schemas.microsoft.com/office/drawing/2014/main" id="{FF352793-BA0E-4ABA-8F19-EDB6E0B191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450" y="3932238"/>
            <a:ext cx="5827713" cy="270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7" descr="H9E8FVV%I)I4P`TW5CWB%IT">
            <a:extLst>
              <a:ext uri="{FF2B5EF4-FFF2-40B4-BE49-F238E27FC236}">
                <a16:creationId xmlns:a16="http://schemas.microsoft.com/office/drawing/2014/main" id="{35A6B667-9D05-4255-9C66-C4FA7FB68B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419" y="2114550"/>
            <a:ext cx="7848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a:extLst>
              <a:ext uri="{FF2B5EF4-FFF2-40B4-BE49-F238E27FC236}">
                <a16:creationId xmlns:a16="http://schemas.microsoft.com/office/drawing/2014/main" id="{D84850FB-ECE4-422D-8DE6-562A65E7D6AE}"/>
              </a:ext>
            </a:extLst>
          </p:cNvPr>
          <p:cNvSpPr>
            <a:spLocks noGrp="1" noChangeArrowheads="1"/>
          </p:cNvSpPr>
          <p:nvPr>
            <p:ph type="title"/>
          </p:nvPr>
        </p:nvSpPr>
        <p:spPr>
          <a:xfrm>
            <a:off x="6067425" y="130175"/>
            <a:ext cx="2619375" cy="706438"/>
          </a:xfrm>
        </p:spPr>
        <p:txBody>
          <a:bodyPr/>
          <a:lstStyle/>
          <a:p>
            <a:r>
              <a:rPr lang="en-US" altLang="zh-CN" sz="4000" b="1">
                <a:solidFill>
                  <a:srgbClr val="0000FF"/>
                </a:solidFill>
              </a:rPr>
              <a:t>Pair work</a:t>
            </a:r>
          </a:p>
        </p:txBody>
      </p:sp>
      <p:sp>
        <p:nvSpPr>
          <p:cNvPr id="7171" name="Rectangle 3">
            <a:extLst>
              <a:ext uri="{FF2B5EF4-FFF2-40B4-BE49-F238E27FC236}">
                <a16:creationId xmlns:a16="http://schemas.microsoft.com/office/drawing/2014/main" id="{3DE9318C-67FF-4332-8434-3A14A185F50E}"/>
              </a:ext>
            </a:extLst>
          </p:cNvPr>
          <p:cNvSpPr>
            <a:spLocks noGrp="1" noChangeArrowheads="1"/>
          </p:cNvSpPr>
          <p:nvPr>
            <p:ph idx="1"/>
          </p:nvPr>
        </p:nvSpPr>
        <p:spPr>
          <a:xfrm>
            <a:off x="457200" y="908050"/>
            <a:ext cx="8218488" cy="5719763"/>
          </a:xfrm>
          <a:ln>
            <a:solidFill>
              <a:schemeClr val="accent1"/>
            </a:solidFill>
            <a:miter lim="800000"/>
            <a:headEnd/>
            <a:tailEnd/>
          </a:ln>
        </p:spPr>
        <p:txBody>
          <a:bodyPr/>
          <a:lstStyle/>
          <a:p>
            <a:pPr marL="0" indent="0">
              <a:buFont typeface="Arial" panose="020B0604020202020204" pitchFamily="34" charset="0"/>
              <a:buNone/>
            </a:pPr>
            <a:r>
              <a:rPr lang="en-US" altLang="zh-CN" sz="2800" b="1" dirty="0"/>
              <a:t>1.Who was in the mother ship?</a:t>
            </a:r>
          </a:p>
          <a:p>
            <a:pPr marL="0" indent="0">
              <a:buFont typeface="Wingdings 2" panose="05020102010507070707" pitchFamily="18" charset="2"/>
              <a:buNone/>
            </a:pPr>
            <a:r>
              <a:rPr lang="en-US" altLang="zh-CN" sz="2800" b="1" dirty="0">
                <a:solidFill>
                  <a:srgbClr val="FF0000"/>
                </a:solidFill>
              </a:rPr>
              <a:t>Captain Troy.</a:t>
            </a:r>
            <a:endParaRPr lang="en-US" altLang="zh-CN" sz="2800" b="1" dirty="0"/>
          </a:p>
          <a:p>
            <a:pPr marL="0" indent="0">
              <a:buFont typeface="Arial" panose="020B0604020202020204" pitchFamily="34" charset="0"/>
              <a:buNone/>
            </a:pPr>
            <a:r>
              <a:rPr lang="en-US" altLang="zh-CN" sz="2800" b="1" dirty="0"/>
              <a:t>2.What appeared in the sky?</a:t>
            </a:r>
          </a:p>
          <a:p>
            <a:pPr marL="0" indent="0">
              <a:buFont typeface="Wingdings 2" panose="05020102010507070707" pitchFamily="18" charset="2"/>
              <a:buNone/>
            </a:pPr>
            <a:r>
              <a:rPr lang="en-US" altLang="zh-CN" sz="2800" b="1" dirty="0">
                <a:solidFill>
                  <a:srgbClr val="FF0000"/>
                </a:solidFill>
              </a:rPr>
              <a:t>Some bird-like people.</a:t>
            </a:r>
            <a:endParaRPr lang="en-US" altLang="zh-CN" sz="2800" b="1" dirty="0"/>
          </a:p>
          <a:p>
            <a:pPr marL="0" indent="0">
              <a:buFont typeface="Arial" panose="020B0604020202020204" pitchFamily="34" charset="0"/>
              <a:buNone/>
            </a:pPr>
            <a:r>
              <a:rPr lang="en-US" altLang="zh-CN" sz="2800" b="1" dirty="0"/>
              <a:t>3.What may they want to do?</a:t>
            </a:r>
          </a:p>
          <a:p>
            <a:pPr marL="0" indent="0">
              <a:buFont typeface="Wingdings 2" panose="05020102010507070707" pitchFamily="18" charset="2"/>
              <a:buNone/>
            </a:pPr>
            <a:r>
              <a:rPr lang="en-US" altLang="zh-CN" sz="2800" b="1" dirty="0">
                <a:solidFill>
                  <a:srgbClr val="FF0000"/>
                </a:solidFill>
              </a:rPr>
              <a:t>They may want to stop them from leaving this planet.</a:t>
            </a:r>
            <a:endParaRPr lang="en-US" altLang="zh-CN" sz="2800" b="1" dirty="0"/>
          </a:p>
          <a:p>
            <a:pPr marL="0" indent="0">
              <a:buFont typeface="Arial" panose="020B0604020202020204" pitchFamily="34" charset="0"/>
              <a:buNone/>
            </a:pPr>
            <a:r>
              <a:rPr lang="en-US" altLang="zh-CN" sz="2800" b="1" dirty="0"/>
              <a:t>4.What may happen?</a:t>
            </a:r>
          </a:p>
          <a:p>
            <a:pPr marL="0" indent="0">
              <a:buFont typeface="Wingdings 2" panose="05020102010507070707" pitchFamily="18" charset="2"/>
              <a:buNone/>
            </a:pPr>
            <a:r>
              <a:rPr lang="en-US" altLang="zh-CN" sz="2800" b="1" dirty="0">
                <a:solidFill>
                  <a:srgbClr val="FF0000"/>
                </a:solidFill>
              </a:rPr>
              <a:t>They may have a fight.</a:t>
            </a:r>
            <a:endParaRPr lang="en-US" altLang="zh-CN" sz="2800" b="1" dirty="0"/>
          </a:p>
          <a:p>
            <a:pPr marL="0" indent="0">
              <a:buFont typeface="Arial" panose="020B0604020202020204" pitchFamily="34" charset="0"/>
              <a:buNone/>
            </a:pPr>
            <a:r>
              <a:rPr lang="en-US" altLang="zh-CN" sz="2800" b="1" dirty="0"/>
              <a:t>5.What should they do</a:t>
            </a:r>
            <a:r>
              <a:rPr lang="zh-CN" altLang="en-US" sz="2800" b="1"/>
              <a:t>？</a:t>
            </a:r>
            <a:endParaRPr lang="en-US" altLang="zh-CN" sz="2800" b="1"/>
          </a:p>
          <a:p>
            <a:pPr marL="0" indent="0">
              <a:buFont typeface="Wingdings 2" panose="05020102010507070707" pitchFamily="18" charset="2"/>
              <a:buNone/>
            </a:pPr>
            <a:r>
              <a:rPr lang="en-US" altLang="zh-CN" sz="2800" b="1" dirty="0">
                <a:solidFill>
                  <a:srgbClr val="FF0000"/>
                </a:solidFill>
              </a:rPr>
              <a:t>They should...</a:t>
            </a:r>
            <a:endParaRPr lang="zh-CN" altLang="en-US" sz="2800" b="1" dirty="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 calcmode="lin" valueType="num">
                                      <p:cBhvr additive="base">
                                        <p:cTn id="7"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171">
                                            <p:txEl>
                                              <p:pRg st="3" end="3"/>
                                            </p:txEl>
                                          </p:spTgt>
                                        </p:tgtEl>
                                        <p:attrNameLst>
                                          <p:attrName>style.visibility</p:attrName>
                                        </p:attrNameLst>
                                      </p:cBhvr>
                                      <p:to>
                                        <p:strVal val="visible"/>
                                      </p:to>
                                    </p:set>
                                    <p:anim calcmode="lin" valueType="num">
                                      <p:cBhvr additive="base">
                                        <p:cTn id="13" dur="5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171">
                                            <p:txEl>
                                              <p:pRg st="5" end="5"/>
                                            </p:txEl>
                                          </p:spTgt>
                                        </p:tgtEl>
                                        <p:attrNameLst>
                                          <p:attrName>style.visibility</p:attrName>
                                        </p:attrNameLst>
                                      </p:cBhvr>
                                      <p:to>
                                        <p:strVal val="visible"/>
                                      </p:to>
                                    </p:set>
                                    <p:anim calcmode="lin" valueType="num">
                                      <p:cBhvr additive="base">
                                        <p:cTn id="19" dur="500" fill="hold"/>
                                        <p:tgtEl>
                                          <p:spTgt spid="7171">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17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7171">
                                            <p:txEl>
                                              <p:pRg st="7" end="7"/>
                                            </p:txEl>
                                          </p:spTgt>
                                        </p:tgtEl>
                                        <p:attrNameLst>
                                          <p:attrName>style.visibility</p:attrName>
                                        </p:attrNameLst>
                                      </p:cBhvr>
                                      <p:to>
                                        <p:strVal val="visible"/>
                                      </p:to>
                                    </p:set>
                                    <p:anim calcmode="lin" valueType="num">
                                      <p:cBhvr additive="base">
                                        <p:cTn id="25" dur="500" fill="hold"/>
                                        <p:tgtEl>
                                          <p:spTgt spid="7171">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17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7171">
                                            <p:txEl>
                                              <p:pRg st="9" end="9"/>
                                            </p:txEl>
                                          </p:spTgt>
                                        </p:tgtEl>
                                        <p:attrNameLst>
                                          <p:attrName>style.visibility</p:attrName>
                                        </p:attrNameLst>
                                      </p:cBhvr>
                                      <p:to>
                                        <p:strVal val="visible"/>
                                      </p:to>
                                    </p:set>
                                    <p:anim calcmode="lin" valueType="num">
                                      <p:cBhvr additive="base">
                                        <p:cTn id="31" dur="500" fill="hold"/>
                                        <p:tgtEl>
                                          <p:spTgt spid="7171">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17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内容占位符 2">
            <a:extLst>
              <a:ext uri="{FF2B5EF4-FFF2-40B4-BE49-F238E27FC236}">
                <a16:creationId xmlns:a16="http://schemas.microsoft.com/office/drawing/2014/main" id="{B0F2241C-A5BA-4226-B1E1-0D0ACCF0F610}"/>
              </a:ext>
            </a:extLst>
          </p:cNvPr>
          <p:cNvSpPr>
            <a:spLocks noGrp="1" noChangeArrowheads="1"/>
          </p:cNvSpPr>
          <p:nvPr>
            <p:ph idx="1"/>
          </p:nvPr>
        </p:nvSpPr>
        <p:spPr>
          <a:xfrm>
            <a:off x="395288" y="908050"/>
            <a:ext cx="8362950" cy="2074863"/>
          </a:xfrm>
        </p:spPr>
        <p:txBody>
          <a:bodyPr/>
          <a:lstStyle/>
          <a:p>
            <a:pPr>
              <a:buFont typeface="Wingdings 2" panose="05020102010507070707" pitchFamily="18" charset="2"/>
              <a:buNone/>
            </a:pPr>
            <a:r>
              <a:rPr lang="en-US" altLang="zh-CN" sz="2800" b="1" i="1"/>
              <a:t>B Liz wanted to make friends with the people of Bird </a:t>
            </a:r>
          </a:p>
          <a:p>
            <a:pPr>
              <a:buFont typeface="Wingdings 2" panose="05020102010507070707" pitchFamily="18" charset="2"/>
              <a:buNone/>
            </a:pPr>
            <a:r>
              <a:rPr lang="en-US" altLang="zh-CN" sz="2800" b="1" i="1"/>
              <a:t>World. Discuss what she might do with your classmate.</a:t>
            </a:r>
          </a:p>
          <a:p>
            <a:pPr>
              <a:buFont typeface="Wingdings 2" panose="05020102010507070707" pitchFamily="18" charset="2"/>
              <a:buNone/>
            </a:pPr>
            <a:r>
              <a:rPr lang="en-US" altLang="zh-CN" sz="2800" b="1" i="1"/>
              <a:t>Use the ideas from the box and the example below to </a:t>
            </a:r>
          </a:p>
          <a:p>
            <a:pPr>
              <a:buFont typeface="Wingdings 2" panose="05020102010507070707" pitchFamily="18" charset="2"/>
              <a:buNone/>
            </a:pPr>
            <a:r>
              <a:rPr lang="en-US" altLang="zh-CN" sz="2800" b="1" i="1"/>
              <a:t>help you.</a:t>
            </a:r>
            <a:endParaRPr lang="zh-CN" altLang="en-US" sz="2800" b="1"/>
          </a:p>
        </p:txBody>
      </p:sp>
      <p:sp>
        <p:nvSpPr>
          <p:cNvPr id="9218" name="Text Box 3">
            <a:extLst>
              <a:ext uri="{FF2B5EF4-FFF2-40B4-BE49-F238E27FC236}">
                <a16:creationId xmlns:a16="http://schemas.microsoft.com/office/drawing/2014/main" id="{3372623F-7431-4213-9E48-F0F198E16B56}"/>
              </a:ext>
            </a:extLst>
          </p:cNvPr>
          <p:cNvSpPr txBox="1">
            <a:spLocks noChangeArrowheads="1"/>
          </p:cNvSpPr>
          <p:nvPr/>
        </p:nvSpPr>
        <p:spPr bwMode="auto">
          <a:xfrm>
            <a:off x="755650" y="3322638"/>
            <a:ext cx="7777163" cy="255428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dirty="0">
                <a:solidFill>
                  <a:srgbClr val="0000FF"/>
                </a:solidFill>
                <a:latin typeface="Times New Roman" panose="02020603050405020304" pitchFamily="18" charset="0"/>
              </a:rPr>
              <a:t>dance for the people of Bird</a:t>
            </a:r>
            <a:endParaRPr lang="zh-CN" altLang="en-US" sz="3200" b="1" dirty="0">
              <a:solidFill>
                <a:srgbClr val="0000FF"/>
              </a:solidFill>
              <a:latin typeface="Times New Roman" panose="02020603050405020304" pitchFamily="18" charset="0"/>
            </a:endParaRPr>
          </a:p>
          <a:p>
            <a:r>
              <a:rPr lang="en-US" altLang="zh-CN" sz="3200" b="1" dirty="0">
                <a:solidFill>
                  <a:srgbClr val="0000FF"/>
                </a:solidFill>
                <a:latin typeface="Times New Roman" panose="02020603050405020304" pitchFamily="18" charset="0"/>
              </a:rPr>
              <a:t>smile     </a:t>
            </a:r>
          </a:p>
          <a:p>
            <a:r>
              <a:rPr lang="en-US" altLang="zh-CN" sz="3200" b="1" dirty="0">
                <a:solidFill>
                  <a:srgbClr val="0000FF"/>
                </a:solidFill>
                <a:latin typeface="Times New Roman" panose="02020603050405020304" pitchFamily="18" charset="0"/>
              </a:rPr>
              <a:t>sing       </a:t>
            </a:r>
          </a:p>
          <a:p>
            <a:r>
              <a:rPr lang="en-US" altLang="zh-CN" sz="3200" b="1" dirty="0">
                <a:solidFill>
                  <a:srgbClr val="0000FF"/>
                </a:solidFill>
                <a:latin typeface="Times New Roman" panose="02020603050405020304" pitchFamily="18" charset="0"/>
              </a:rPr>
              <a:t>draw some pictures for them                </a:t>
            </a:r>
            <a:endParaRPr lang="zh-CN" altLang="en-US" sz="3200" b="1" dirty="0">
              <a:solidFill>
                <a:srgbClr val="0000FF"/>
              </a:solidFill>
              <a:latin typeface="Times New Roman" panose="02020603050405020304" pitchFamily="18" charset="0"/>
            </a:endParaRPr>
          </a:p>
          <a:p>
            <a:r>
              <a:rPr lang="en-US" altLang="zh-CN" sz="3200" b="1" dirty="0">
                <a:solidFill>
                  <a:srgbClr val="0000FF"/>
                </a:solidFill>
                <a:latin typeface="Times New Roman" panose="02020603050405020304" pitchFamily="18" charset="0"/>
              </a:rPr>
              <a:t>give them something</a:t>
            </a:r>
            <a:endParaRPr lang="zh-CN" altLang="en-US" sz="3200" b="1" dirty="0">
              <a:solidFill>
                <a:srgbClr val="0000FF"/>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1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2" descr="~GDP93]1C73A4{VE4Q8RH1H">
            <a:extLst>
              <a:ext uri="{FF2B5EF4-FFF2-40B4-BE49-F238E27FC236}">
                <a16:creationId xmlns:a16="http://schemas.microsoft.com/office/drawing/2014/main" id="{2ECA3385-DC64-4AE5-BAB3-6E4B8A0B01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500" y="1727200"/>
            <a:ext cx="7748588"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a:extLst>
              <a:ext uri="{FF2B5EF4-FFF2-40B4-BE49-F238E27FC236}">
                <a16:creationId xmlns:a16="http://schemas.microsoft.com/office/drawing/2014/main" id="{0BA7FFCF-33A9-41D8-B7C7-E3D7748A28C9}"/>
              </a:ext>
            </a:extLst>
          </p:cNvPr>
          <p:cNvSpPr/>
          <p:nvPr/>
        </p:nvSpPr>
        <p:spPr>
          <a:xfrm>
            <a:off x="2341878" y="528869"/>
            <a:ext cx="4272280" cy="1198881"/>
          </a:xfrm>
          <a:prstGeom prst="rect">
            <a:avLst/>
          </a:prstGeom>
          <a:noFill/>
        </p:spPr>
        <p:txBody>
          <a:bodyPr wrap="none">
            <a:spAutoFit/>
          </a:bodyPr>
          <a:lstStyle/>
          <a:p>
            <a:pPr algn="ctr">
              <a:buFontTx/>
              <a:buNone/>
              <a:defRPr/>
            </a:pPr>
            <a:r>
              <a:rPr lang="en-US" altLang="zh-CN" sz="3600" b="1" dirty="0">
                <a:ln w="17780" cmpd="sng">
                  <a:solidFill>
                    <a:srgbClr val="FFFFFF"/>
                  </a:solidFill>
                  <a:prstDash val="solid"/>
                  <a:miter lim="800000"/>
                </a:ln>
                <a:solidFill>
                  <a:srgbClr val="0000FF"/>
                </a:solidFill>
                <a:latin typeface="Times New Roman" panose="02020603050405020304" pitchFamily="18" charset="0"/>
              </a:rPr>
              <a:t>So what did they do?</a:t>
            </a:r>
          </a:p>
          <a:p>
            <a:pPr algn="ctr">
              <a:buFontTx/>
              <a:buNone/>
              <a:defRPr/>
            </a:pPr>
            <a:r>
              <a:rPr lang="en-US" altLang="zh-CN" sz="3600" b="1" dirty="0">
                <a:ln w="17780" cmpd="sng">
                  <a:solidFill>
                    <a:srgbClr val="FFFFFF"/>
                  </a:solidFill>
                  <a:prstDash val="solid"/>
                  <a:miter lim="800000"/>
                </a:ln>
                <a:solidFill>
                  <a:srgbClr val="0000FF"/>
                </a:solidFill>
                <a:latin typeface="Times New Roman" panose="02020603050405020304" pitchFamily="18" charset="0"/>
              </a:rPr>
              <a:t>Why?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a:extLst>
              <a:ext uri="{FF2B5EF4-FFF2-40B4-BE49-F238E27FC236}">
                <a16:creationId xmlns:a16="http://schemas.microsoft.com/office/drawing/2014/main" id="{8E71E385-BDC8-4702-B907-A10A17EB91E0}"/>
              </a:ext>
            </a:extLst>
          </p:cNvPr>
          <p:cNvSpPr>
            <a:spLocks noChangeArrowheads="1"/>
          </p:cNvSpPr>
          <p:nvPr/>
        </p:nvSpPr>
        <p:spPr bwMode="auto">
          <a:xfrm>
            <a:off x="684213" y="1268413"/>
            <a:ext cx="7561262" cy="4130675"/>
          </a:xfrm>
          <a:prstGeom prst="rect">
            <a:avLst/>
          </a:prstGeom>
          <a:solidFill>
            <a:srgbClr val="E6E0EC"/>
          </a:solidFill>
          <a:ln w="38100">
            <a:solidFill>
              <a:srgbClr val="404040"/>
            </a:solidFill>
            <a:miter lim="800000"/>
            <a:headEnd/>
            <a:tailEnd/>
          </a:ln>
        </p:spPr>
        <p:txBody>
          <a:bodyPr>
            <a:spAutoFit/>
          </a:bodyPr>
          <a:lstStyle>
            <a:lvl1pPr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20000"/>
              </a:spcBef>
            </a:pPr>
            <a:r>
              <a:rPr lang="en-US" altLang="zh-CN" sz="3200" b="1" dirty="0">
                <a:latin typeface="Times New Roman" panose="02020603050405020304" pitchFamily="18" charset="0"/>
              </a:rPr>
              <a:t>No one knew what to do. Then Liz had a </a:t>
            </a:r>
          </a:p>
          <a:p>
            <a:pPr>
              <a:spcBef>
                <a:spcPct val="20000"/>
              </a:spcBef>
            </a:pPr>
            <a:r>
              <a:rPr lang="en-US" altLang="zh-CN" sz="3200" b="1" dirty="0">
                <a:latin typeface="Times New Roman" panose="02020603050405020304" pitchFamily="18" charset="0"/>
              </a:rPr>
              <a:t>good idea. She started to sing as she</a:t>
            </a:r>
          </a:p>
          <a:p>
            <a:pPr>
              <a:spcBef>
                <a:spcPct val="20000"/>
              </a:spcBef>
            </a:pPr>
            <a:r>
              <a:rPr lang="en-US" altLang="zh-CN" sz="3200" b="1" dirty="0">
                <a:latin typeface="Times New Roman" panose="02020603050405020304" pitchFamily="18" charset="0"/>
              </a:rPr>
              <a:t>wanted to show the people of Bird World </a:t>
            </a:r>
          </a:p>
          <a:p>
            <a:pPr>
              <a:spcBef>
                <a:spcPct val="20000"/>
              </a:spcBef>
            </a:pPr>
            <a:r>
              <a:rPr lang="en-US" altLang="zh-CN" sz="3200" b="1" dirty="0">
                <a:latin typeface="Times New Roman" panose="02020603050405020304" pitchFamily="18" charset="0"/>
              </a:rPr>
              <a:t>that she was friendly. Liz had a beautiful </a:t>
            </a:r>
          </a:p>
          <a:p>
            <a:pPr>
              <a:spcBef>
                <a:spcPct val="20000"/>
              </a:spcBef>
            </a:pPr>
            <a:r>
              <a:rPr lang="en-US" altLang="zh-CN" sz="3200" b="1" dirty="0">
                <a:latin typeface="Times New Roman" panose="02020603050405020304" pitchFamily="18" charset="0"/>
              </a:rPr>
              <a:t>voice. Because the people of Bird World </a:t>
            </a:r>
          </a:p>
          <a:p>
            <a:pPr>
              <a:spcBef>
                <a:spcPct val="20000"/>
              </a:spcBef>
            </a:pPr>
            <a:r>
              <a:rPr lang="en-US" altLang="zh-CN" sz="3200" b="1" dirty="0">
                <a:latin typeface="Times New Roman" panose="02020603050405020304" pitchFamily="18" charset="0"/>
              </a:rPr>
              <a:t>liked her song, they started to sing too. </a:t>
            </a:r>
          </a:p>
          <a:p>
            <a:pPr>
              <a:spcBef>
                <a:spcPct val="20000"/>
              </a:spcBef>
            </a:pPr>
            <a:r>
              <a:rPr lang="en-US" altLang="zh-CN" sz="3200" b="1" dirty="0">
                <a:latin typeface="Times New Roman" panose="02020603050405020304" pitchFamily="18" charset="0"/>
              </a:rPr>
              <a:t>They were happy.</a:t>
            </a:r>
            <a:endParaRPr lang="en-US" altLang="zh-CN" sz="3200" b="1" dirty="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963E599B-DDC2-4C23-9C68-C3AA76192346}"/>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2290" name="TextBox 4">
            <a:extLst>
              <a:ext uri="{FF2B5EF4-FFF2-40B4-BE49-F238E27FC236}">
                <a16:creationId xmlns:a16="http://schemas.microsoft.com/office/drawing/2014/main" id="{7018EC96-2FBD-46C7-AD1C-B320F689BCC3}"/>
              </a:ext>
            </a:extLst>
          </p:cNvPr>
          <p:cNvSpPr txBox="1">
            <a:spLocks noChangeArrowheads="1"/>
          </p:cNvSpPr>
          <p:nvPr/>
        </p:nvSpPr>
        <p:spPr bwMode="auto">
          <a:xfrm>
            <a:off x="1763713" y="3414713"/>
            <a:ext cx="5421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1">
            <a:extLst>
              <a:ext uri="{FF2B5EF4-FFF2-40B4-BE49-F238E27FC236}">
                <a16:creationId xmlns:a16="http://schemas.microsoft.com/office/drawing/2014/main" id="{4632ED06-10EA-4E31-AE19-3F07D9E91364}"/>
              </a:ext>
            </a:extLst>
          </p:cNvPr>
          <p:cNvSpPr>
            <a:spLocks noChangeArrowheads="1"/>
          </p:cNvSpPr>
          <p:nvPr/>
        </p:nvSpPr>
        <p:spPr bwMode="auto">
          <a:xfrm>
            <a:off x="468313" y="765175"/>
            <a:ext cx="8353425" cy="954088"/>
          </a:xfrm>
          <a:prstGeom prst="rect">
            <a:avLst/>
          </a:prstGeom>
          <a:noFill/>
          <a:ln w="9525">
            <a:noFill/>
            <a:miter lim="800000"/>
          </a:ln>
        </p:spPr>
        <p:txBody>
          <a:bodyPr>
            <a:spAutoFit/>
          </a:bodyPr>
          <a:lstStyle/>
          <a:p>
            <a:pPr>
              <a:buFontTx/>
              <a:buNone/>
              <a:defRPr/>
            </a:pPr>
            <a:r>
              <a:rPr lang="en-US" altLang="zh-CN" sz="2800" b="1" i="1" dirty="0">
                <a:latin typeface="+mn-lt"/>
              </a:rPr>
              <a:t>C</a:t>
            </a:r>
            <a:r>
              <a:rPr lang="en-US" altLang="zh-CN" sz="2800" b="1" dirty="0">
                <a:latin typeface="+mn-lt"/>
              </a:rPr>
              <a:t>  </a:t>
            </a:r>
            <a:r>
              <a:rPr lang="en-US" altLang="zh-CN" sz="2800" b="1" i="1" dirty="0">
                <a:latin typeface="+mn-lt"/>
              </a:rPr>
              <a:t>Write the story of Liz and Gus with your ideas from A and B.</a:t>
            </a:r>
            <a:endParaRPr lang="zh-CN" altLang="en-US" sz="2800" b="1" dirty="0">
              <a:latin typeface="+mn-lt"/>
            </a:endParaRPr>
          </a:p>
        </p:txBody>
      </p:sp>
      <p:sp>
        <p:nvSpPr>
          <p:cNvPr id="13314" name="Text Box 4">
            <a:extLst>
              <a:ext uri="{FF2B5EF4-FFF2-40B4-BE49-F238E27FC236}">
                <a16:creationId xmlns:a16="http://schemas.microsoft.com/office/drawing/2014/main" id="{8ACED2F5-F9DA-4FB7-9686-067458678BCB}"/>
              </a:ext>
            </a:extLst>
          </p:cNvPr>
          <p:cNvSpPr txBox="1">
            <a:spLocks noChangeArrowheads="1"/>
          </p:cNvSpPr>
          <p:nvPr/>
        </p:nvSpPr>
        <p:spPr bwMode="auto">
          <a:xfrm>
            <a:off x="393700" y="1844675"/>
            <a:ext cx="8458200" cy="467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spcBef>
                <a:spcPct val="50000"/>
              </a:spcBef>
            </a:pPr>
            <a:r>
              <a:rPr lang="en-US" altLang="zh-CN" sz="3200">
                <a:latin typeface="Times New Roman" panose="02020603050405020304" pitchFamily="18" charset="0"/>
              </a:rPr>
              <a:t>Liz and Gus finally reached the landing site and saw Captain Troy. “Liz! Gus! Welcome back!” said Captain Troy. “I’m very pleased to see you. Now let’s get on the mother ship and</a:t>
            </a:r>
            <a:r>
              <a:rPr lang="en-US" altLang="zh-CN" sz="3200">
                <a:latin typeface="Times New Roman" panose="02020603050405020304" pitchFamily="18" charset="0"/>
                <a:cs typeface="Times New Roman" panose="02020603050405020304" pitchFamily="18" charset="0"/>
              </a:rPr>
              <a:t>…</a:t>
            </a:r>
            <a:r>
              <a:rPr lang="en-US" altLang="zh-CN" sz="3200">
                <a:latin typeface="Times New Roman" panose="02020603050405020304" pitchFamily="18" charset="0"/>
              </a:rPr>
              <a:t>”</a:t>
            </a:r>
          </a:p>
          <a:p>
            <a:pPr>
              <a:lnSpc>
                <a:spcPct val="110000"/>
              </a:lnSpc>
              <a:spcBef>
                <a:spcPct val="50000"/>
              </a:spcBef>
            </a:pPr>
            <a:r>
              <a:rPr lang="en-US" altLang="zh-CN" sz="3200">
                <a:latin typeface="Times New Roman" panose="02020603050405020304" pitchFamily="18" charset="0"/>
              </a:rPr>
              <a:t>Suddenly_________________________________________________________________________________________________________________________________________________________</a:t>
            </a:r>
            <a:endParaRPr lang="en-US" altLang="zh-CN" sz="3200">
              <a:latin typeface="Times New Roman" panose="02020603050405020304" pitchFamily="18" charset="0"/>
              <a:cs typeface="Times New Roman" panose="02020603050405020304" pitchFamily="18" charset="0"/>
            </a:endParaRPr>
          </a:p>
        </p:txBody>
      </p:sp>
      <p:sp>
        <p:nvSpPr>
          <p:cNvPr id="7172" name="Text Box 4">
            <a:extLst>
              <a:ext uri="{FF2B5EF4-FFF2-40B4-BE49-F238E27FC236}">
                <a16:creationId xmlns:a16="http://schemas.microsoft.com/office/drawing/2014/main" id="{CF5CC6D1-ACA3-44D7-9E9C-2F3959D85233}"/>
              </a:ext>
            </a:extLst>
          </p:cNvPr>
          <p:cNvSpPr txBox="1">
            <a:spLocks noChangeArrowheads="1"/>
          </p:cNvSpPr>
          <p:nvPr/>
        </p:nvSpPr>
        <p:spPr bwMode="auto">
          <a:xfrm>
            <a:off x="684213" y="4292600"/>
            <a:ext cx="8135937" cy="212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05000"/>
              </a:lnSpc>
              <a:spcBef>
                <a:spcPct val="50000"/>
              </a:spcBef>
            </a:pPr>
            <a:r>
              <a:rPr lang="en-US" altLang="zh-CN" sz="3200">
                <a:solidFill>
                  <a:srgbClr val="FF3300"/>
                </a:solidFill>
                <a:latin typeface="Times New Roman" panose="02020603050405020304" pitchFamily="18" charset="0"/>
              </a:rPr>
              <a:t>                 they all heard a strange noise. They looked up into the sky. Some bird-like people with wings were flying in the air. Many of them landed near the mother ship.</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ppt_x"/>
                                          </p:val>
                                        </p:tav>
                                        <p:tav tm="100000">
                                          <p:val>
                                            <p:strVal val="#ppt_x"/>
                                          </p:val>
                                        </p:tav>
                                      </p:tavLst>
                                    </p:anim>
                                    <p:anim calcmode="lin" valueType="num">
                                      <p:cBhvr additive="base">
                                        <p:cTn id="8"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4">
            <a:extLst>
              <a:ext uri="{FF2B5EF4-FFF2-40B4-BE49-F238E27FC236}">
                <a16:creationId xmlns:a16="http://schemas.microsoft.com/office/drawing/2014/main" id="{7727BF12-B00B-4B73-AA56-F99FCCA34493}"/>
              </a:ext>
            </a:extLst>
          </p:cNvPr>
          <p:cNvSpPr txBox="1">
            <a:spLocks noChangeArrowheads="1"/>
          </p:cNvSpPr>
          <p:nvPr/>
        </p:nvSpPr>
        <p:spPr bwMode="auto">
          <a:xfrm>
            <a:off x="395288" y="1125538"/>
            <a:ext cx="8458200"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spcBef>
                <a:spcPct val="50000"/>
              </a:spcBef>
            </a:pPr>
            <a:r>
              <a:rPr lang="en-US" altLang="zh-CN" sz="3200">
                <a:latin typeface="Times New Roman" panose="02020603050405020304" pitchFamily="18" charset="0"/>
              </a:rPr>
              <a:t>No one knew what to do. Then Liz had a good idea. ________________________________________________________________________________________________________________________________________________________________________________________________________ And so the people from the Earth and Bird World became friends!</a:t>
            </a:r>
            <a:endParaRPr lang="en-US" altLang="zh-CN" sz="3200" i="1" u="sng">
              <a:latin typeface="Times New Roman" panose="02020603050405020304" pitchFamily="18" charset="0"/>
              <a:cs typeface="Times New Roman" panose="02020603050405020304" pitchFamily="18" charset="0"/>
            </a:endParaRPr>
          </a:p>
        </p:txBody>
      </p:sp>
      <p:sp>
        <p:nvSpPr>
          <p:cNvPr id="7173" name="Text Box 5">
            <a:extLst>
              <a:ext uri="{FF2B5EF4-FFF2-40B4-BE49-F238E27FC236}">
                <a16:creationId xmlns:a16="http://schemas.microsoft.com/office/drawing/2014/main" id="{D7762F8B-DCCA-4D47-B590-E823E6D59965}"/>
              </a:ext>
            </a:extLst>
          </p:cNvPr>
          <p:cNvSpPr txBox="1">
            <a:spLocks noChangeArrowheads="1"/>
          </p:cNvSpPr>
          <p:nvPr/>
        </p:nvSpPr>
        <p:spPr bwMode="auto">
          <a:xfrm>
            <a:off x="468313" y="2205038"/>
            <a:ext cx="8280400" cy="264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05000"/>
              </a:lnSpc>
              <a:spcBef>
                <a:spcPct val="50000"/>
              </a:spcBef>
            </a:pPr>
            <a:r>
              <a:rPr lang="en-US" altLang="zh-CN" sz="3200">
                <a:solidFill>
                  <a:srgbClr val="FF3300"/>
                </a:solidFill>
                <a:latin typeface="Times New Roman" panose="02020603050405020304" pitchFamily="18" charset="0"/>
              </a:rPr>
              <a:t>She smiled at them and started to dance as she wanted to show the people of Bird World that she was friendly. She danced beautifully. Everybody from Bird World liked her dancing very much. They started dancing too. They were happy.</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500" fill="hold"/>
                                        <p:tgtEl>
                                          <p:spTgt spid="7173"/>
                                        </p:tgtEl>
                                        <p:attrNameLst>
                                          <p:attrName>ppt_x</p:attrName>
                                        </p:attrNameLst>
                                      </p:cBhvr>
                                      <p:tavLst>
                                        <p:tav tm="0">
                                          <p:val>
                                            <p:strVal val="#ppt_x"/>
                                          </p:val>
                                        </p:tav>
                                        <p:tav tm="100000">
                                          <p:val>
                                            <p:strVal val="#ppt_x"/>
                                          </p:val>
                                        </p:tav>
                                      </p:tavLst>
                                    </p:anim>
                                    <p:anim calcmode="lin" valueType="num">
                                      <p:cBhvr additive="base">
                                        <p:cTn id="8"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2">
            <a:extLst>
              <a:ext uri="{FF2B5EF4-FFF2-40B4-BE49-F238E27FC236}">
                <a16:creationId xmlns:a16="http://schemas.microsoft.com/office/drawing/2014/main" id="{F82A857E-6244-4558-A3D4-3412B76F8D1E}"/>
              </a:ext>
            </a:extLst>
          </p:cNvPr>
          <p:cNvSpPr txBox="1">
            <a:spLocks noChangeArrowheads="1"/>
          </p:cNvSpPr>
          <p:nvPr/>
        </p:nvSpPr>
        <p:spPr bwMode="auto">
          <a:xfrm>
            <a:off x="971550" y="2628900"/>
            <a:ext cx="7419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a:latin typeface="Times New Roman" panose="02020603050405020304" pitchFamily="18" charset="0"/>
              </a:rPr>
              <a:t>pleased  </a:t>
            </a:r>
            <a:r>
              <a:rPr lang="en-US" altLang="zh-CN" sz="3200">
                <a:latin typeface="Times New Roman" panose="02020603050405020304" pitchFamily="18" charset="0"/>
              </a:rPr>
              <a:t>	</a:t>
            </a:r>
            <a:r>
              <a:rPr lang="zh-CN" altLang="en-US" sz="3200">
                <a:latin typeface="Times New Roman" panose="02020603050405020304" pitchFamily="18" charset="0"/>
              </a:rPr>
              <a:t>adj. 高兴；满意；愉快 p. 108</a:t>
            </a:r>
          </a:p>
        </p:txBody>
      </p:sp>
      <p:sp>
        <p:nvSpPr>
          <p:cNvPr id="19458" name="矩形 1">
            <a:extLst>
              <a:ext uri="{FF2B5EF4-FFF2-40B4-BE49-F238E27FC236}">
                <a16:creationId xmlns:a16="http://schemas.microsoft.com/office/drawing/2014/main" id="{2B8CE7AF-8EF9-4CD7-93EC-265241A99790}"/>
              </a:ext>
            </a:extLst>
          </p:cNvPr>
          <p:cNvSpPr>
            <a:spLocks noChangeArrowheads="1"/>
          </p:cNvSpPr>
          <p:nvPr/>
        </p:nvSpPr>
        <p:spPr bwMode="auto">
          <a:xfrm>
            <a:off x="1258888" y="906463"/>
            <a:ext cx="6265862"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ea typeface="黑体" panose="02010609060101010101" pitchFamily="49" charset="-122"/>
              </a:rPr>
              <a:t>New words and expressions</a:t>
            </a:r>
          </a:p>
          <a:p>
            <a:r>
              <a:rPr lang="en-US" altLang="zh-CN" sz="4000">
                <a:ea typeface="黑体" panose="02010609060101010101" pitchFamily="49" charset="-122"/>
              </a:rPr>
              <a:t>P</a:t>
            </a:r>
            <a:r>
              <a:rPr lang="en-US" altLang="zh-CN" sz="2800">
                <a:ea typeface="黑体" panose="02010609060101010101" pitchFamily="49" charset="-122"/>
              </a:rPr>
              <a:t>107-108</a:t>
            </a:r>
            <a:endParaRPr lang="en-US" altLang="zh-CN" sz="4000">
              <a:ea typeface="黑体" panose="02010609060101010101" pitchFamily="49" charset="-122"/>
            </a:endParaRPr>
          </a:p>
        </p:txBody>
      </p:sp>
      <p:pic>
        <p:nvPicPr>
          <p:cNvPr id="19459" name="图片 3" descr="飞碟3.jpg">
            <a:extLst>
              <a:ext uri="{FF2B5EF4-FFF2-40B4-BE49-F238E27FC236}">
                <a16:creationId xmlns:a16="http://schemas.microsoft.com/office/drawing/2014/main" id="{504CD2A2-EB95-4BEE-AAF8-20D47537D0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6150" y="5062538"/>
            <a:ext cx="2852738"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a:extLst>
              <a:ext uri="{FF2B5EF4-FFF2-40B4-BE49-F238E27FC236}">
                <a16:creationId xmlns:a16="http://schemas.microsoft.com/office/drawing/2014/main" id="{9D94D25D-51B5-4B5B-A9C8-DE4322DF6EA7}"/>
              </a:ext>
            </a:extLst>
          </p:cNvPr>
          <p:cNvSpPr>
            <a:spLocks noGrp="1" noChangeArrowheads="1"/>
          </p:cNvSpPr>
          <p:nvPr>
            <p:ph idx="1"/>
          </p:nvPr>
        </p:nvSpPr>
        <p:spPr>
          <a:xfrm>
            <a:off x="539750" y="765175"/>
            <a:ext cx="8147050" cy="5899150"/>
          </a:xfrm>
        </p:spPr>
        <p:txBody>
          <a:bodyPr/>
          <a:lstStyle/>
          <a:p>
            <a:pPr>
              <a:buFont typeface="Arial" panose="020B0604020202020204" pitchFamily="34" charset="0"/>
              <a:buNone/>
            </a:pPr>
            <a:r>
              <a:rPr lang="en-US" altLang="zh-CN" sz="3200" b="1" dirty="0"/>
              <a:t>1. However, </a:t>
            </a:r>
            <a:r>
              <a:rPr lang="en-US" altLang="zh-CN" sz="3200" b="1" dirty="0">
                <a:solidFill>
                  <a:srgbClr val="FF3300"/>
                </a:solidFill>
              </a:rPr>
              <a:t>something strange</a:t>
            </a:r>
            <a:r>
              <a:rPr lang="en-US" altLang="zh-CN" sz="3200" b="1" dirty="0">
                <a:solidFill>
                  <a:schemeClr val="hlink"/>
                </a:solidFill>
              </a:rPr>
              <a:t> </a:t>
            </a:r>
            <a:r>
              <a:rPr lang="en-US" altLang="zh-CN" sz="3200" b="1" dirty="0"/>
              <a:t>happened.</a:t>
            </a:r>
          </a:p>
          <a:p>
            <a:pPr>
              <a:buFont typeface="Arial" panose="020B0604020202020204" pitchFamily="34" charset="0"/>
              <a:buNone/>
            </a:pPr>
            <a:r>
              <a:rPr lang="zh-CN" altLang="en-US" sz="3200" b="1" dirty="0"/>
              <a:t>然而，一些奇怪的事情发生了。</a:t>
            </a:r>
            <a:endParaRPr lang="zh-CN" altLang="en-US" sz="3200" dirty="0"/>
          </a:p>
          <a:p>
            <a:pPr>
              <a:buFont typeface="Arial" panose="020B0604020202020204" pitchFamily="34" charset="0"/>
              <a:buNone/>
            </a:pPr>
            <a:r>
              <a:rPr lang="en-US" altLang="zh-CN" sz="3200" dirty="0">
                <a:solidFill>
                  <a:srgbClr val="0000FF"/>
                </a:solidFill>
              </a:rPr>
              <a:t>something strange 		</a:t>
            </a:r>
            <a:r>
              <a:rPr lang="zh-CN" altLang="en-US" sz="3200" dirty="0">
                <a:solidFill>
                  <a:srgbClr val="0000FF"/>
                </a:solidFill>
              </a:rPr>
              <a:t>奇怪的事情</a:t>
            </a:r>
            <a:endParaRPr lang="en-US" altLang="zh-CN" sz="3200" dirty="0">
              <a:solidFill>
                <a:srgbClr val="0000FF"/>
              </a:solidFill>
            </a:endParaRPr>
          </a:p>
          <a:p>
            <a:pPr>
              <a:buFont typeface="Arial" panose="020B0604020202020204" pitchFamily="34" charset="0"/>
              <a:buNone/>
            </a:pPr>
            <a:r>
              <a:rPr lang="zh-CN" altLang="en-US" sz="3200" dirty="0"/>
              <a:t>形容词修饰不定代词或不定副词时，须置于</a:t>
            </a:r>
            <a:endParaRPr lang="en-US" altLang="zh-CN" sz="3200" dirty="0"/>
          </a:p>
          <a:p>
            <a:pPr>
              <a:buFont typeface="Arial" panose="020B0604020202020204" pitchFamily="34" charset="0"/>
              <a:buNone/>
            </a:pPr>
            <a:r>
              <a:rPr lang="zh-CN" altLang="en-US" sz="3200" dirty="0"/>
              <a:t>其所修饰的词之后。例如：</a:t>
            </a:r>
          </a:p>
          <a:p>
            <a:pPr>
              <a:buFont typeface="Arial" panose="020B0604020202020204" pitchFamily="34" charset="0"/>
              <a:buNone/>
            </a:pPr>
            <a:r>
              <a:rPr lang="zh-CN" altLang="en-US" sz="3200" dirty="0"/>
              <a:t>我有一些重要的事情要告诉你。</a:t>
            </a:r>
            <a:r>
              <a:rPr lang="en-US" altLang="zh-CN" sz="3200" dirty="0"/>
              <a:t> </a:t>
            </a:r>
          </a:p>
          <a:p>
            <a:pPr>
              <a:buFont typeface="Arial" panose="020B0604020202020204" pitchFamily="34" charset="0"/>
              <a:buNone/>
            </a:pPr>
            <a:r>
              <a:rPr lang="en-US" altLang="zh-CN" sz="3200" dirty="0">
                <a:solidFill>
                  <a:srgbClr val="FF3300"/>
                </a:solidFill>
              </a:rPr>
              <a:t>I have something important to tell you.</a:t>
            </a:r>
          </a:p>
          <a:p>
            <a:pPr>
              <a:buFont typeface="Arial" panose="020B0604020202020204" pitchFamily="34" charset="0"/>
              <a:buNone/>
            </a:pPr>
            <a:r>
              <a:rPr lang="zh-CN" altLang="en-US" sz="3200" dirty="0"/>
              <a:t>这里太吵了。我想去个安静的地方。</a:t>
            </a:r>
          </a:p>
          <a:p>
            <a:pPr>
              <a:buFont typeface="Arial" panose="020B0604020202020204" pitchFamily="34" charset="0"/>
              <a:buNone/>
            </a:pPr>
            <a:r>
              <a:rPr lang="en-US" altLang="zh-CN" sz="3200" dirty="0">
                <a:solidFill>
                  <a:srgbClr val="FF3300"/>
                </a:solidFill>
              </a:rPr>
              <a:t>It’s too noisy here. I want to go somewhere</a:t>
            </a:r>
          </a:p>
          <a:p>
            <a:pPr>
              <a:buFont typeface="Arial" panose="020B0604020202020204" pitchFamily="34" charset="0"/>
              <a:buNone/>
            </a:pPr>
            <a:r>
              <a:rPr lang="en-US" altLang="zh-CN" sz="3200" dirty="0">
                <a:solidFill>
                  <a:srgbClr val="FF3300"/>
                </a:solidFill>
              </a:rPr>
              <a:t>quiet.</a:t>
            </a:r>
          </a:p>
        </p:txBody>
      </p:sp>
      <p:sp>
        <p:nvSpPr>
          <p:cNvPr id="20482" name="Rectangle 2">
            <a:extLst>
              <a:ext uri="{FF2B5EF4-FFF2-40B4-BE49-F238E27FC236}">
                <a16:creationId xmlns:a16="http://schemas.microsoft.com/office/drawing/2014/main" id="{57E770E6-AE84-4E9B-A125-BB82DA9CDAED}"/>
              </a:ext>
            </a:extLst>
          </p:cNvPr>
          <p:cNvSpPr txBox="1">
            <a:spLocks noChangeArrowheads="1"/>
          </p:cNvSpPr>
          <p:nvPr/>
        </p:nvSpPr>
        <p:spPr bwMode="auto">
          <a:xfrm>
            <a:off x="2843213" y="188913"/>
            <a:ext cx="3240087"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107-108</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21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1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219">
                                            <p:txEl>
                                              <p:pRg st="6" end="6"/>
                                            </p:txEl>
                                          </p:spTgt>
                                        </p:tgtEl>
                                        <p:attrNameLst>
                                          <p:attrName>style.visibility</p:attrName>
                                        </p:attrNameLst>
                                      </p:cBhvr>
                                      <p:to>
                                        <p:strVal val="visible"/>
                                      </p:to>
                                    </p:set>
                                    <p:anim calcmode="lin" valueType="num">
                                      <p:cBhvr additive="base">
                                        <p:cTn id="27" dur="500" fill="hold"/>
                                        <p:tgtEl>
                                          <p:spTgt spid="9219">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2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9219">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219">
                                            <p:txEl>
                                              <p:pRg st="8" end="8"/>
                                            </p:txEl>
                                          </p:spTgt>
                                        </p:tgtEl>
                                        <p:attrNameLst>
                                          <p:attrName>style.visibility</p:attrName>
                                        </p:attrNameLst>
                                      </p:cBhvr>
                                      <p:to>
                                        <p:strVal val="visible"/>
                                      </p:to>
                                    </p:set>
                                    <p:anim calcmode="lin" valueType="num">
                                      <p:cBhvr additive="base">
                                        <p:cTn id="37" dur="500" fill="hold"/>
                                        <p:tgtEl>
                                          <p:spTgt spid="9219">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219">
                                            <p:txEl>
                                              <p:pRg st="8" end="8"/>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9219">
                                            <p:txEl>
                                              <p:pRg st="9" end="9"/>
                                            </p:txEl>
                                          </p:spTgt>
                                        </p:tgtEl>
                                        <p:attrNameLst>
                                          <p:attrName>style.visibility</p:attrName>
                                        </p:attrNameLst>
                                      </p:cBhvr>
                                      <p:to>
                                        <p:strVal val="visible"/>
                                      </p:to>
                                    </p:set>
                                    <p:anim calcmode="lin" valueType="num">
                                      <p:cBhvr additive="base">
                                        <p:cTn id="41" dur="500" fill="hold"/>
                                        <p:tgtEl>
                                          <p:spTgt spid="9219">
                                            <p:txEl>
                                              <p:pRg st="9" end="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21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a:extLst>
              <a:ext uri="{FF2B5EF4-FFF2-40B4-BE49-F238E27FC236}">
                <a16:creationId xmlns:a16="http://schemas.microsoft.com/office/drawing/2014/main" id="{FFA0854A-77CD-46F4-B515-6D3BF41C3856}"/>
              </a:ext>
            </a:extLst>
          </p:cNvPr>
          <p:cNvSpPr>
            <a:spLocks noGrp="1" noChangeArrowheads="1"/>
          </p:cNvSpPr>
          <p:nvPr>
            <p:ph idx="1"/>
          </p:nvPr>
        </p:nvSpPr>
        <p:spPr>
          <a:xfrm>
            <a:off x="539750" y="1782763"/>
            <a:ext cx="8147050" cy="3876675"/>
          </a:xfrm>
        </p:spPr>
        <p:txBody>
          <a:bodyPr/>
          <a:lstStyle/>
          <a:p>
            <a:pPr>
              <a:buFont typeface="Arial" panose="020B0604020202020204" pitchFamily="34" charset="0"/>
              <a:buNone/>
            </a:pPr>
            <a:r>
              <a:rPr lang="zh-CN" altLang="en-US" sz="3000" b="1"/>
              <a:t>选择最佳答案填空。</a:t>
            </a:r>
          </a:p>
          <a:p>
            <a:pPr>
              <a:buFont typeface="Arial" panose="020B0604020202020204" pitchFamily="34" charset="0"/>
              <a:buNone/>
            </a:pPr>
            <a:r>
              <a:rPr lang="en-US" altLang="zh-CN" sz="3000"/>
              <a:t>(    )1. There is ____ with my watch. It doesn’t </a:t>
            </a:r>
          </a:p>
          <a:p>
            <a:pPr>
              <a:buFont typeface="Arial" panose="020B0604020202020204" pitchFamily="34" charset="0"/>
              <a:buNone/>
            </a:pPr>
            <a:r>
              <a:rPr lang="en-US" altLang="zh-CN" sz="3000"/>
              <a:t>            work.</a:t>
            </a:r>
          </a:p>
          <a:p>
            <a:pPr>
              <a:buFont typeface="Arial" panose="020B0604020202020204" pitchFamily="34" charset="0"/>
              <a:buNone/>
            </a:pPr>
            <a:r>
              <a:rPr lang="en-US" altLang="zh-CN" sz="3000"/>
              <a:t>		A. nothing wrong</a:t>
            </a:r>
          </a:p>
          <a:p>
            <a:pPr>
              <a:buFont typeface="Arial" panose="020B0604020202020204" pitchFamily="34" charset="0"/>
              <a:buNone/>
            </a:pPr>
            <a:r>
              <a:rPr lang="en-US" altLang="zh-CN" sz="3000"/>
              <a:t>		B. anything wrong</a:t>
            </a:r>
          </a:p>
          <a:p>
            <a:pPr>
              <a:buFont typeface="Arial" panose="020B0604020202020204" pitchFamily="34" charset="0"/>
              <a:buNone/>
            </a:pPr>
            <a:r>
              <a:rPr lang="en-US" altLang="zh-CN" sz="3000"/>
              <a:t>		C. wrong something</a:t>
            </a:r>
          </a:p>
          <a:p>
            <a:pPr>
              <a:buFont typeface="Arial" panose="020B0604020202020204" pitchFamily="34" charset="0"/>
              <a:buNone/>
            </a:pPr>
            <a:r>
              <a:rPr lang="en-US" altLang="zh-CN" sz="3000"/>
              <a:t>		D. something wrong</a:t>
            </a:r>
            <a:endParaRPr lang="zh-CN" altLang="en-US" sz="3000"/>
          </a:p>
        </p:txBody>
      </p:sp>
      <p:sp>
        <p:nvSpPr>
          <p:cNvPr id="10243" name="Rectangle 3">
            <a:extLst>
              <a:ext uri="{FF2B5EF4-FFF2-40B4-BE49-F238E27FC236}">
                <a16:creationId xmlns:a16="http://schemas.microsoft.com/office/drawing/2014/main" id="{81ADE295-9016-42A3-9040-28B1533824E0}"/>
              </a:ext>
            </a:extLst>
          </p:cNvPr>
          <p:cNvSpPr>
            <a:spLocks noChangeArrowheads="1"/>
          </p:cNvSpPr>
          <p:nvPr/>
        </p:nvSpPr>
        <p:spPr bwMode="auto">
          <a:xfrm>
            <a:off x="684213" y="2343150"/>
            <a:ext cx="4413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solidFill>
                  <a:srgbClr val="FF3300"/>
                </a:solidFill>
                <a:latin typeface="Times New Roman" panose="02020603050405020304" pitchFamily="18" charset="0"/>
              </a:rPr>
              <a:t>D</a:t>
            </a:r>
            <a:endParaRPr lang="zh-CN" altLang="en-US" sz="2800">
              <a:solidFill>
                <a:srgbClr val="FF3300"/>
              </a:solidFill>
              <a:latin typeface="Times New Roman" panose="02020603050405020304" pitchFamily="18" charset="0"/>
            </a:endParaRPr>
          </a:p>
        </p:txBody>
      </p:sp>
      <p:sp>
        <p:nvSpPr>
          <p:cNvPr id="21507" name="矩形 1">
            <a:extLst>
              <a:ext uri="{FF2B5EF4-FFF2-40B4-BE49-F238E27FC236}">
                <a16:creationId xmlns:a16="http://schemas.microsoft.com/office/drawing/2014/main" id="{D77E89F4-4413-4BE9-BECF-833F8FFA728D}"/>
              </a:ext>
            </a:extLst>
          </p:cNvPr>
          <p:cNvSpPr>
            <a:spLocks noChangeArrowheads="1"/>
          </p:cNvSpPr>
          <p:nvPr/>
        </p:nvSpPr>
        <p:spPr bwMode="auto">
          <a:xfrm>
            <a:off x="3205163" y="712788"/>
            <a:ext cx="23034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Practice</a:t>
            </a:r>
            <a:endParaRPr lang="en-US" altLang="zh-CN" sz="2400">
              <a:solidFill>
                <a:srgbClr val="0000FF"/>
              </a:solidFill>
              <a:latin typeface="Comic Sans MS" panose="030F0702030302020204" pitchFamily="66" charset="0"/>
            </a:endParaRPr>
          </a:p>
        </p:txBody>
      </p:sp>
      <p:sp>
        <p:nvSpPr>
          <p:cNvPr id="21508" name="椭圆 4">
            <a:extLst>
              <a:ext uri="{FF2B5EF4-FFF2-40B4-BE49-F238E27FC236}">
                <a16:creationId xmlns:a16="http://schemas.microsoft.com/office/drawing/2014/main" id="{52F895AA-CA00-43E9-9173-32F378B600F9}"/>
              </a:ext>
            </a:extLst>
          </p:cNvPr>
          <p:cNvSpPr>
            <a:spLocks noChangeArrowheads="1"/>
          </p:cNvSpPr>
          <p:nvPr/>
        </p:nvSpPr>
        <p:spPr bwMode="auto">
          <a:xfrm>
            <a:off x="3132138" y="569913"/>
            <a:ext cx="2232025" cy="914400"/>
          </a:xfrm>
          <a:prstGeom prst="ellipse">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additive="base">
                                        <p:cTn id="7" dur="500" fill="hold"/>
                                        <p:tgtEl>
                                          <p:spTgt spid="10243"/>
                                        </p:tgtEl>
                                        <p:attrNameLst>
                                          <p:attrName>ppt_x</p:attrName>
                                        </p:attrNameLst>
                                      </p:cBhvr>
                                      <p:tavLst>
                                        <p:tav tm="0">
                                          <p:val>
                                            <p:strVal val="#ppt_x"/>
                                          </p:val>
                                        </p:tav>
                                        <p:tav tm="100000">
                                          <p:val>
                                            <p:strVal val="#ppt_x"/>
                                          </p:val>
                                        </p:tav>
                                      </p:tavLst>
                                    </p:anim>
                                    <p:anim calcmode="lin" valueType="num">
                                      <p:cBhvr additive="base">
                                        <p:cTn id="8"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内容占位符 2">
            <a:extLst>
              <a:ext uri="{FF2B5EF4-FFF2-40B4-BE49-F238E27FC236}">
                <a16:creationId xmlns:a16="http://schemas.microsoft.com/office/drawing/2014/main" id="{85E670CF-3059-4AD7-9005-ED2E3D1613B7}"/>
              </a:ext>
            </a:extLst>
          </p:cNvPr>
          <p:cNvSpPr>
            <a:spLocks noGrp="1" noChangeArrowheads="1"/>
          </p:cNvSpPr>
          <p:nvPr>
            <p:ph idx="1"/>
          </p:nvPr>
        </p:nvSpPr>
        <p:spPr>
          <a:xfrm>
            <a:off x="0" y="548680"/>
            <a:ext cx="9361040" cy="6217087"/>
          </a:xfrm>
        </p:spPr>
        <p:txBody>
          <a:bodyPr/>
          <a:lstStyle/>
          <a:p>
            <a:pPr>
              <a:spcBef>
                <a:spcPct val="0"/>
              </a:spcBef>
              <a:buFont typeface="Wingdings 2" panose="05020102010507070707" pitchFamily="18" charset="2"/>
              <a:buNone/>
            </a:pPr>
            <a:r>
              <a:rPr lang="en-US" altLang="zh-CN" sz="3200" b="1" dirty="0">
                <a:sym typeface="Arial" panose="020B0604020202020204" pitchFamily="34" charset="0"/>
              </a:rPr>
              <a:t>2. </a:t>
            </a:r>
            <a:r>
              <a:rPr lang="zh-CN" altLang="en-US" sz="3200" b="1" dirty="0">
                <a:sym typeface="Arial" panose="020B0604020202020204" pitchFamily="34" charset="0"/>
              </a:rPr>
              <a:t>pleased  </a:t>
            </a:r>
            <a:r>
              <a:rPr lang="en-US" altLang="zh-CN" sz="3200" b="1" dirty="0">
                <a:sym typeface="Arial" panose="020B0604020202020204" pitchFamily="34" charset="0"/>
              </a:rPr>
              <a:t>		</a:t>
            </a:r>
            <a:r>
              <a:rPr lang="zh-CN" altLang="en-US" sz="3200" b="1" dirty="0">
                <a:sym typeface="Arial" panose="020B0604020202020204" pitchFamily="34" charset="0"/>
              </a:rPr>
              <a:t>adj. 高兴；满意；愉快</a:t>
            </a:r>
          </a:p>
          <a:p>
            <a:pPr>
              <a:spcBef>
                <a:spcPct val="0"/>
              </a:spcBef>
              <a:buFont typeface="Wingdings 2" panose="05020102010507070707" pitchFamily="18" charset="2"/>
              <a:buNone/>
            </a:pPr>
            <a:r>
              <a:rPr lang="en-US" altLang="en-US" sz="3200" b="1" dirty="0">
                <a:solidFill>
                  <a:srgbClr val="FF0000"/>
                </a:solidFill>
              </a:rPr>
              <a:t>be pleased with sb./ </a:t>
            </a:r>
            <a:r>
              <a:rPr lang="en-US" altLang="en-US" sz="3200" b="1" dirty="0" err="1">
                <a:solidFill>
                  <a:srgbClr val="FF0000"/>
                </a:solidFill>
              </a:rPr>
              <a:t>sth</a:t>
            </a:r>
            <a:r>
              <a:rPr lang="en-US" altLang="en-US" sz="3200" b="1" dirty="0">
                <a:solidFill>
                  <a:srgbClr val="FF0000"/>
                </a:solidFill>
              </a:rPr>
              <a:t>.  </a:t>
            </a:r>
            <a:r>
              <a:rPr lang="zh-CN" altLang="en-US" sz="3200" dirty="0"/>
              <a:t>对某人</a:t>
            </a:r>
            <a:r>
              <a:rPr lang="en-US" altLang="en-US" sz="3200" dirty="0"/>
              <a:t>/</a:t>
            </a:r>
            <a:r>
              <a:rPr lang="zh-CN" altLang="en-US" sz="3200" dirty="0"/>
              <a:t>某物感到满意</a:t>
            </a:r>
            <a:endParaRPr lang="en-US" altLang="zh-CN" sz="3200" dirty="0"/>
          </a:p>
          <a:p>
            <a:pPr>
              <a:spcBef>
                <a:spcPct val="0"/>
              </a:spcBef>
              <a:buFont typeface="Wingdings 2" panose="05020102010507070707" pitchFamily="18" charset="2"/>
              <a:buNone/>
            </a:pPr>
            <a:r>
              <a:rPr lang="en-US" altLang="en-US" sz="3200" b="1" dirty="0">
                <a:solidFill>
                  <a:srgbClr val="FF0000"/>
                </a:solidFill>
              </a:rPr>
              <a:t>be pleased to do </a:t>
            </a:r>
            <a:r>
              <a:rPr lang="en-US" altLang="en-US" sz="3200" b="1" dirty="0" err="1">
                <a:solidFill>
                  <a:srgbClr val="FF0000"/>
                </a:solidFill>
              </a:rPr>
              <a:t>sth</a:t>
            </a:r>
            <a:r>
              <a:rPr lang="en-US" altLang="en-US" sz="3200" b="1" dirty="0">
                <a:solidFill>
                  <a:srgbClr val="FF0000"/>
                </a:solidFill>
              </a:rPr>
              <a:t>.	</a:t>
            </a:r>
            <a:r>
              <a:rPr lang="en-US" altLang="en-US" sz="3200" dirty="0"/>
              <a:t>   </a:t>
            </a:r>
            <a:r>
              <a:rPr lang="zh-CN" altLang="en-US" sz="3200" dirty="0"/>
              <a:t>高兴、乐意做某事</a:t>
            </a:r>
            <a:endParaRPr lang="en-US" altLang="zh-CN" sz="3200" dirty="0"/>
          </a:p>
          <a:p>
            <a:pPr>
              <a:spcBef>
                <a:spcPct val="0"/>
              </a:spcBef>
              <a:buFont typeface="Wingdings 2" panose="05020102010507070707" pitchFamily="18" charset="2"/>
              <a:buNone/>
            </a:pPr>
            <a:r>
              <a:rPr lang="en-US" altLang="en-US" sz="3200" b="1" dirty="0">
                <a:solidFill>
                  <a:srgbClr val="FF0000"/>
                </a:solidFill>
              </a:rPr>
              <a:t>be pleased + that            </a:t>
            </a:r>
            <a:r>
              <a:rPr lang="zh-CN" altLang="en-US" sz="3200" dirty="0"/>
              <a:t>高兴、乐意</a:t>
            </a:r>
            <a:r>
              <a:rPr lang="en-US" altLang="zh-CN" sz="3200" dirty="0"/>
              <a:t>……</a:t>
            </a:r>
          </a:p>
          <a:p>
            <a:pPr>
              <a:spcBef>
                <a:spcPct val="0"/>
              </a:spcBef>
              <a:buFont typeface="Wingdings 2" panose="05020102010507070707" pitchFamily="18" charset="2"/>
              <a:buNone/>
            </a:pPr>
            <a:r>
              <a:rPr lang="zh-CN" altLang="en-US" sz="3000" dirty="0"/>
              <a:t>我对自己的考试成绩不太满意。</a:t>
            </a:r>
            <a:endParaRPr lang="en-US" altLang="zh-CN" sz="3000" dirty="0"/>
          </a:p>
          <a:p>
            <a:pPr>
              <a:spcBef>
                <a:spcPct val="0"/>
              </a:spcBef>
              <a:buFont typeface="Wingdings 2" panose="05020102010507070707" pitchFamily="18" charset="2"/>
              <a:buNone/>
            </a:pPr>
            <a:r>
              <a:rPr lang="en-US" altLang="en-US" sz="3000" dirty="0">
                <a:solidFill>
                  <a:srgbClr val="7030A0"/>
                </a:solidFill>
              </a:rPr>
              <a:t>I wasn't very pleased with my exam results.</a:t>
            </a:r>
          </a:p>
          <a:p>
            <a:pPr>
              <a:spcBef>
                <a:spcPct val="0"/>
              </a:spcBef>
              <a:buFont typeface="Wingdings 2" panose="05020102010507070707" pitchFamily="18" charset="2"/>
              <a:buNone/>
            </a:pPr>
            <a:r>
              <a:rPr lang="zh-CN" altLang="en-US" sz="3000" dirty="0"/>
              <a:t>见到你很开心。</a:t>
            </a:r>
            <a:endParaRPr lang="en-US" altLang="zh-CN" sz="3000" dirty="0"/>
          </a:p>
          <a:p>
            <a:pPr>
              <a:spcBef>
                <a:spcPct val="0"/>
              </a:spcBef>
              <a:buFont typeface="Wingdings 2" panose="05020102010507070707" pitchFamily="18" charset="2"/>
              <a:buNone/>
            </a:pPr>
            <a:r>
              <a:rPr lang="zh-CN" altLang="en-US" sz="3000" dirty="0">
                <a:solidFill>
                  <a:srgbClr val="7030A0"/>
                </a:solidFill>
              </a:rPr>
              <a:t>（</a:t>
            </a:r>
            <a:r>
              <a:rPr lang="en-US" altLang="zh-CN" sz="3000" dirty="0">
                <a:solidFill>
                  <a:srgbClr val="7030A0"/>
                </a:solidFill>
              </a:rPr>
              <a:t>I am</a:t>
            </a:r>
            <a:r>
              <a:rPr lang="zh-CN" altLang="en-US" sz="3000" dirty="0">
                <a:solidFill>
                  <a:srgbClr val="7030A0"/>
                </a:solidFill>
              </a:rPr>
              <a:t>）</a:t>
            </a:r>
            <a:r>
              <a:rPr lang="en-US" altLang="zh-CN" sz="3000" dirty="0">
                <a:solidFill>
                  <a:srgbClr val="7030A0"/>
                </a:solidFill>
              </a:rPr>
              <a:t>pleased to meet you.</a:t>
            </a:r>
          </a:p>
          <a:p>
            <a:pPr>
              <a:spcBef>
                <a:spcPct val="0"/>
              </a:spcBef>
              <a:buNone/>
            </a:pPr>
            <a:r>
              <a:rPr lang="zh-CN" altLang="en-US" sz="3000" dirty="0"/>
              <a:t>如果我们可以做什么，我们会很乐意帮忙。</a:t>
            </a:r>
            <a:endParaRPr lang="en-US" altLang="zh-CN" sz="3000" dirty="0"/>
          </a:p>
          <a:p>
            <a:pPr>
              <a:spcBef>
                <a:spcPct val="0"/>
              </a:spcBef>
              <a:buNone/>
            </a:pPr>
            <a:r>
              <a:rPr lang="en-US" altLang="zh-CN" sz="3000" dirty="0">
                <a:solidFill>
                  <a:srgbClr val="7030A0"/>
                </a:solidFill>
              </a:rPr>
              <a:t>If</a:t>
            </a:r>
            <a:r>
              <a:rPr lang="en-US" altLang="zh-CN" sz="2800" dirty="0">
                <a:solidFill>
                  <a:srgbClr val="FF0000"/>
                </a:solidFill>
              </a:rPr>
              <a:t> </a:t>
            </a:r>
            <a:r>
              <a:rPr lang="en-US" altLang="zh-CN" sz="3000" dirty="0">
                <a:solidFill>
                  <a:srgbClr val="7030A0"/>
                </a:solidFill>
              </a:rPr>
              <a:t>there is anything we can do, we would be pleased to help.</a:t>
            </a:r>
          </a:p>
          <a:p>
            <a:pPr>
              <a:spcBef>
                <a:spcPct val="0"/>
              </a:spcBef>
              <a:buNone/>
            </a:pPr>
            <a:r>
              <a:rPr lang="zh-CN" altLang="en-US" sz="3000" dirty="0"/>
              <a:t>你觉得好些了，我很高兴。</a:t>
            </a:r>
            <a:endParaRPr lang="en-US" altLang="zh-CN" sz="3000" dirty="0"/>
          </a:p>
          <a:p>
            <a:pPr>
              <a:spcBef>
                <a:spcPct val="0"/>
              </a:spcBef>
              <a:buNone/>
            </a:pPr>
            <a:r>
              <a:rPr lang="en-US" altLang="zh-CN" sz="3000" dirty="0">
                <a:solidFill>
                  <a:srgbClr val="7030A0"/>
                </a:solidFill>
              </a:rPr>
              <a:t>I am pleased that you’re feeling better.</a:t>
            </a:r>
          </a:p>
          <a:p>
            <a:pPr>
              <a:spcBef>
                <a:spcPct val="0"/>
              </a:spcBef>
              <a:buFont typeface="Wingdings 2" panose="05020102010507070707" pitchFamily="18" charset="2"/>
              <a:buNone/>
            </a:pPr>
            <a:endParaRPr lang="en-US" alt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74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74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74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174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74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174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174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174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174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745">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1745">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174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FEB10064-82F6-40B5-B759-8C5C48ABFA1F}"/>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4818" name="TextBox 4">
            <a:extLst>
              <a:ext uri="{FF2B5EF4-FFF2-40B4-BE49-F238E27FC236}">
                <a16:creationId xmlns:a16="http://schemas.microsoft.com/office/drawing/2014/main" id="{DF03D31E-738D-4D46-A7AD-23BEEEB200EF}"/>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extLst>
      <p:ext uri="{BB962C8B-B14F-4D97-AF65-F5344CB8AC3E}">
        <p14:creationId xmlns:p14="http://schemas.microsoft.com/office/powerpoint/2010/main" val="2447365521"/>
      </p:ext>
    </p:extLst>
  </p:cSld>
  <p:clrMapOvr>
    <a:masterClrMapping/>
  </p:clrMapOvr>
  <p:transition spd="slow">
    <p:blinds/>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图片 3" descr="思考.jpg">
            <a:extLst>
              <a:ext uri="{FF2B5EF4-FFF2-40B4-BE49-F238E27FC236}">
                <a16:creationId xmlns:a16="http://schemas.microsoft.com/office/drawing/2014/main" id="{2163BF06-C7DB-4868-99D9-94F6587E0B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7425" y="3297238"/>
            <a:ext cx="2701925" cy="319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内容占位符 2">
            <a:extLst>
              <a:ext uri="{FF2B5EF4-FFF2-40B4-BE49-F238E27FC236}">
                <a16:creationId xmlns:a16="http://schemas.microsoft.com/office/drawing/2014/main" id="{1D90AD93-9D1E-46AA-967E-4AC7B5E36491}"/>
              </a:ext>
            </a:extLst>
          </p:cNvPr>
          <p:cNvSpPr>
            <a:spLocks noGrp="1" noChangeArrowheads="1"/>
          </p:cNvSpPr>
          <p:nvPr>
            <p:ph idx="1"/>
          </p:nvPr>
        </p:nvSpPr>
        <p:spPr>
          <a:xfrm>
            <a:off x="395288" y="1314450"/>
            <a:ext cx="8229600" cy="2419350"/>
          </a:xfrm>
        </p:spPr>
        <p:txBody>
          <a:bodyPr/>
          <a:lstStyle/>
          <a:p>
            <a:pPr marL="0" indent="0" eaLnBrk="1" hangingPunct="1">
              <a:buFont typeface="Wingdings 2" panose="05020102010507070707" pitchFamily="18" charset="2"/>
              <a:buNone/>
            </a:pPr>
            <a:r>
              <a:rPr lang="zh-CN" altLang="en-US" sz="3600"/>
              <a:t>假如你有一次遇见</a:t>
            </a:r>
            <a:r>
              <a:rPr lang="en-US" altLang="zh-CN" sz="3600"/>
              <a:t>UFO </a:t>
            </a:r>
            <a:r>
              <a:rPr lang="zh-CN" altLang="en-US" sz="3600"/>
              <a:t>和外星人的经历，</a:t>
            </a:r>
          </a:p>
          <a:p>
            <a:pPr marL="0" indent="0" eaLnBrk="1" hangingPunct="1">
              <a:buFont typeface="Wingdings 2" panose="05020102010507070707" pitchFamily="18" charset="2"/>
              <a:buNone/>
            </a:pPr>
            <a:r>
              <a:rPr lang="zh-CN" altLang="en-US" sz="3600"/>
              <a:t>请根据下面的内容提示用英文讲述此次经历。词数</a:t>
            </a:r>
            <a:r>
              <a:rPr lang="en-US" altLang="zh-CN" sz="3600"/>
              <a:t>80</a:t>
            </a:r>
            <a:r>
              <a:rPr lang="zh-CN" altLang="en-US" sz="3600"/>
              <a:t>左右，开头已给出，不计入总词数。</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内容占位符 2">
            <a:extLst>
              <a:ext uri="{FF2B5EF4-FFF2-40B4-BE49-F238E27FC236}">
                <a16:creationId xmlns:a16="http://schemas.microsoft.com/office/drawing/2014/main" id="{F621E4D8-5487-4007-887C-CF79E8A99D82}"/>
              </a:ext>
            </a:extLst>
          </p:cNvPr>
          <p:cNvSpPr>
            <a:spLocks noGrp="1" noChangeArrowheads="1"/>
          </p:cNvSpPr>
          <p:nvPr>
            <p:ph idx="1"/>
          </p:nvPr>
        </p:nvSpPr>
        <p:spPr>
          <a:xfrm>
            <a:off x="374650" y="893763"/>
            <a:ext cx="3260725" cy="584200"/>
          </a:xfrm>
        </p:spPr>
        <p:txBody>
          <a:bodyPr/>
          <a:lstStyle/>
          <a:p>
            <a:pPr marL="0" indent="0" eaLnBrk="1" hangingPunct="1">
              <a:buFont typeface="Wingdings 2" panose="05020102010507070707" pitchFamily="18" charset="2"/>
              <a:buNone/>
            </a:pPr>
            <a:r>
              <a:rPr lang="en-US" altLang="zh-CN" sz="3200"/>
              <a:t>【</a:t>
            </a:r>
            <a:r>
              <a:rPr lang="zh-CN" altLang="en-US" sz="3200"/>
              <a:t>内容提示</a:t>
            </a:r>
            <a:r>
              <a:rPr lang="en-US" altLang="zh-CN" sz="3200"/>
              <a:t>】</a:t>
            </a:r>
          </a:p>
        </p:txBody>
      </p:sp>
      <p:graphicFrame>
        <p:nvGraphicFramePr>
          <p:cNvPr id="3" name="表格 2">
            <a:extLst>
              <a:ext uri="{FF2B5EF4-FFF2-40B4-BE49-F238E27FC236}">
                <a16:creationId xmlns:a16="http://schemas.microsoft.com/office/drawing/2014/main" id="{4E69138F-0FF4-46E2-B676-CFA4604AE4DC}"/>
              </a:ext>
            </a:extLst>
          </p:cNvPr>
          <p:cNvGraphicFramePr>
            <a:graphicFrameLocks noGrp="1"/>
          </p:cNvGraphicFramePr>
          <p:nvPr/>
        </p:nvGraphicFramePr>
        <p:xfrm>
          <a:off x="539750" y="1844675"/>
          <a:ext cx="8137525" cy="3779839"/>
        </p:xfrm>
        <a:graphic>
          <a:graphicData uri="http://schemas.openxmlformats.org/drawingml/2006/table">
            <a:tbl>
              <a:tblPr firstRow="1" bandRow="1">
                <a:tableStyleId>{5C22544A-7EE6-4342-B048-85BDC9FD1C3A}</a:tableStyleId>
              </a:tblPr>
              <a:tblGrid>
                <a:gridCol w="1368256">
                  <a:extLst>
                    <a:ext uri="{9D8B030D-6E8A-4147-A177-3AD203B41FA5}">
                      <a16:colId xmlns:a16="http://schemas.microsoft.com/office/drawing/2014/main" val="20000"/>
                    </a:ext>
                  </a:extLst>
                </a:gridCol>
                <a:gridCol w="6769269">
                  <a:extLst>
                    <a:ext uri="{9D8B030D-6E8A-4147-A177-3AD203B41FA5}">
                      <a16:colId xmlns:a16="http://schemas.microsoft.com/office/drawing/2014/main" val="20001"/>
                    </a:ext>
                  </a:extLst>
                </a:gridCol>
              </a:tblGrid>
              <a:tr h="579169">
                <a:tc>
                  <a:txBody>
                    <a:bodyPr/>
                    <a:lstStyle/>
                    <a:p>
                      <a:r>
                        <a:rPr lang="zh-CN" altLang="en-US" sz="3200" b="1" i="0" baseline="0" dirty="0">
                          <a:solidFill>
                            <a:schemeClr val="tx1"/>
                          </a:solidFill>
                          <a:latin typeface="Times New Roman" panose="02020603050405020304" pitchFamily="18" charset="0"/>
                          <a:ea typeface="宋体" panose="02010600030101010101" pitchFamily="2" charset="-122"/>
                        </a:rPr>
                        <a:t>时间</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CC"/>
                    </a:solidFill>
                  </a:tcPr>
                </a:tc>
                <a:tc>
                  <a:txBody>
                    <a:bodyPr/>
                    <a:lstStyle/>
                    <a:p>
                      <a:r>
                        <a:rPr lang="zh-CN" altLang="en-US" sz="3200" b="1" i="0" baseline="0" dirty="0">
                          <a:solidFill>
                            <a:schemeClr val="tx1"/>
                          </a:solidFill>
                          <a:latin typeface="Times New Roman" panose="02020603050405020304" pitchFamily="18" charset="0"/>
                          <a:ea typeface="宋体" panose="02010600030101010101" pitchFamily="2" charset="-122"/>
                        </a:rPr>
                        <a:t>昨晚</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CC"/>
                    </a:solidFill>
                  </a:tcPr>
                </a:tc>
                <a:extLst>
                  <a:ext uri="{0D108BD9-81ED-4DB2-BD59-A6C34878D82A}">
                    <a16:rowId xmlns:a16="http://schemas.microsoft.com/office/drawing/2014/main" val="10000"/>
                  </a:ext>
                </a:extLst>
              </a:tr>
              <a:tr h="579169">
                <a:tc>
                  <a:txBody>
                    <a:bodyPr/>
                    <a:lstStyle/>
                    <a:p>
                      <a:r>
                        <a:rPr lang="zh-CN" altLang="en-US" sz="3200" b="1" i="0" baseline="0" dirty="0">
                          <a:solidFill>
                            <a:schemeClr val="tx1"/>
                          </a:solidFill>
                          <a:latin typeface="Times New Roman" panose="02020603050405020304" pitchFamily="18" charset="0"/>
                          <a:ea typeface="宋体" panose="02010600030101010101" pitchFamily="2" charset="-122"/>
                        </a:rPr>
                        <a:t>地点</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CCC"/>
                    </a:solidFill>
                  </a:tcPr>
                </a:tc>
                <a:tc>
                  <a:txBody>
                    <a:bodyPr/>
                    <a:lstStyle/>
                    <a:p>
                      <a:r>
                        <a:rPr lang="zh-CN" altLang="en-US" sz="3200" b="1" i="0" baseline="0" dirty="0">
                          <a:solidFill>
                            <a:schemeClr val="tx1"/>
                          </a:solidFill>
                          <a:latin typeface="Times New Roman" panose="02020603050405020304" pitchFamily="18" charset="0"/>
                          <a:ea typeface="宋体" panose="02010600030101010101" pitchFamily="2" charset="-122"/>
                        </a:rPr>
                        <a:t>公园的树林里</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CCC"/>
                    </a:solidFill>
                  </a:tcPr>
                </a:tc>
                <a:extLst>
                  <a:ext uri="{0D108BD9-81ED-4DB2-BD59-A6C34878D82A}">
                    <a16:rowId xmlns:a16="http://schemas.microsoft.com/office/drawing/2014/main" val="10001"/>
                  </a:ext>
                </a:extLst>
              </a:tr>
              <a:tr h="2042332">
                <a:tc>
                  <a:txBody>
                    <a:bodyPr/>
                    <a:lstStyle/>
                    <a:p>
                      <a:r>
                        <a:rPr lang="zh-CN" altLang="en-US" sz="3200" b="1" i="0" baseline="0" dirty="0">
                          <a:solidFill>
                            <a:schemeClr val="tx1"/>
                          </a:solidFill>
                          <a:latin typeface="Times New Roman" panose="02020603050405020304" pitchFamily="18" charset="0"/>
                          <a:ea typeface="宋体" panose="02010600030101010101" pitchFamily="2" charset="-122"/>
                        </a:rPr>
                        <a:t>经过</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CCFFFF"/>
                    </a:solidFill>
                  </a:tcPr>
                </a:tc>
                <a:tc>
                  <a:txBody>
                    <a:bodyPr/>
                    <a:lstStyle/>
                    <a:p>
                      <a:r>
                        <a:rPr lang="en-US" altLang="zh-CN" sz="3200" b="1" i="0" baseline="0" dirty="0">
                          <a:solidFill>
                            <a:schemeClr val="tx1"/>
                          </a:solidFill>
                          <a:latin typeface="Times New Roman" panose="02020603050405020304" pitchFamily="18" charset="0"/>
                          <a:ea typeface="宋体" panose="02010600030101010101" pitchFamily="2" charset="-122"/>
                        </a:rPr>
                        <a:t>1. </a:t>
                      </a:r>
                      <a:r>
                        <a:rPr lang="zh-CN" altLang="en-US" sz="3200" b="1" i="0" baseline="0" dirty="0">
                          <a:solidFill>
                            <a:schemeClr val="tx1"/>
                          </a:solidFill>
                          <a:latin typeface="Times New Roman" panose="02020603050405020304" pitchFamily="18" charset="0"/>
                          <a:ea typeface="宋体" panose="02010600030101010101" pitchFamily="2" charset="-122"/>
                        </a:rPr>
                        <a:t>散步期间看到飞船降落；</a:t>
                      </a:r>
                    </a:p>
                    <a:p>
                      <a:r>
                        <a:rPr lang="en-US" altLang="zh-CN" sz="3200" b="1" i="0" baseline="0" dirty="0">
                          <a:solidFill>
                            <a:schemeClr val="tx1"/>
                          </a:solidFill>
                          <a:latin typeface="Times New Roman" panose="02020603050405020304" pitchFamily="18" charset="0"/>
                          <a:ea typeface="宋体" panose="02010600030101010101" pitchFamily="2" charset="-122"/>
                        </a:rPr>
                        <a:t>2. </a:t>
                      </a:r>
                      <a:r>
                        <a:rPr lang="zh-CN" altLang="en-US" sz="3200" b="1" i="0" baseline="0" dirty="0">
                          <a:solidFill>
                            <a:schemeClr val="tx1"/>
                          </a:solidFill>
                          <a:latin typeface="Times New Roman" panose="02020603050405020304" pitchFamily="18" charset="0"/>
                          <a:ea typeface="宋体" panose="02010600030101010101" pitchFamily="2" charset="-122"/>
                        </a:rPr>
                        <a:t>外星人会说英语，来自月球；</a:t>
                      </a:r>
                    </a:p>
                    <a:p>
                      <a:r>
                        <a:rPr lang="en-US" altLang="zh-CN" sz="3200" b="1" i="0" baseline="0" dirty="0">
                          <a:solidFill>
                            <a:schemeClr val="tx1"/>
                          </a:solidFill>
                          <a:latin typeface="Times New Roman" panose="02020603050405020304" pitchFamily="18" charset="0"/>
                          <a:ea typeface="宋体" panose="02010600030101010101" pitchFamily="2" charset="-122"/>
                        </a:rPr>
                        <a:t>3. </a:t>
                      </a:r>
                      <a:r>
                        <a:rPr lang="zh-CN" altLang="en-US" sz="3200" b="1" i="0" baseline="0" dirty="0">
                          <a:solidFill>
                            <a:schemeClr val="tx1"/>
                          </a:solidFill>
                          <a:latin typeface="Times New Roman" panose="02020603050405020304" pitchFamily="18" charset="0"/>
                          <a:ea typeface="宋体" panose="02010600030101010101" pitchFamily="2" charset="-122"/>
                        </a:rPr>
                        <a:t>飞船因为撞击受损而降落地球；</a:t>
                      </a:r>
                    </a:p>
                    <a:p>
                      <a:r>
                        <a:rPr lang="en-US" altLang="zh-CN" sz="3200" b="1" i="0" baseline="0" dirty="0">
                          <a:solidFill>
                            <a:schemeClr val="tx1"/>
                          </a:solidFill>
                          <a:latin typeface="Times New Roman" panose="02020603050405020304" pitchFamily="18" charset="0"/>
                          <a:ea typeface="宋体" panose="02010600030101010101" pitchFamily="2" charset="-122"/>
                        </a:rPr>
                        <a:t>4. </a:t>
                      </a:r>
                      <a:r>
                        <a:rPr lang="zh-CN" altLang="en-US" sz="3200" b="1" i="0" baseline="0" dirty="0">
                          <a:solidFill>
                            <a:schemeClr val="tx1"/>
                          </a:solidFill>
                          <a:latin typeface="Times New Roman" panose="02020603050405020304" pitchFamily="18" charset="0"/>
                          <a:ea typeface="宋体" panose="02010600030101010101" pitchFamily="2" charset="-122"/>
                        </a:rPr>
                        <a:t>告诉他们尽快离开。</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CCFFFF"/>
                    </a:solidFill>
                  </a:tcPr>
                </a:tc>
                <a:extLst>
                  <a:ext uri="{0D108BD9-81ED-4DB2-BD59-A6C34878D82A}">
                    <a16:rowId xmlns:a16="http://schemas.microsoft.com/office/drawing/2014/main" val="10002"/>
                  </a:ext>
                </a:extLst>
              </a:tr>
              <a:tr h="579169">
                <a:tc>
                  <a:txBody>
                    <a:bodyPr/>
                    <a:lstStyle/>
                    <a:p>
                      <a:r>
                        <a:rPr lang="zh-CN" altLang="en-US" sz="3200" b="1" i="0" baseline="0" dirty="0">
                          <a:solidFill>
                            <a:schemeClr val="tx1"/>
                          </a:solidFill>
                          <a:latin typeface="Times New Roman" panose="02020603050405020304" pitchFamily="18" charset="0"/>
                          <a:ea typeface="宋体" panose="02010600030101010101" pitchFamily="2" charset="-122"/>
                        </a:rPr>
                        <a:t>感受</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CCCCFF"/>
                    </a:solidFill>
                  </a:tcPr>
                </a:tc>
                <a:tc>
                  <a:txBody>
                    <a:bodyPr/>
                    <a:lstStyle/>
                    <a:p>
                      <a:r>
                        <a:rPr lang="en-US" altLang="zh-CN" sz="3200" b="1" i="0" baseline="0" dirty="0">
                          <a:solidFill>
                            <a:schemeClr val="tx1"/>
                          </a:solidFill>
                          <a:latin typeface="Times New Roman" panose="02020603050405020304" pitchFamily="18" charset="0"/>
                          <a:ea typeface="宋体" panose="02010600030101010101" pitchFamily="2" charset="-122"/>
                        </a:rPr>
                        <a:t>……</a:t>
                      </a:r>
                      <a:r>
                        <a:rPr lang="zh-CN" altLang="en-US" sz="3200" b="1" i="0" baseline="0" dirty="0">
                          <a:solidFill>
                            <a:schemeClr val="tx1"/>
                          </a:solidFill>
                          <a:latin typeface="Times New Roman" panose="02020603050405020304" pitchFamily="18" charset="0"/>
                          <a:ea typeface="宋体" panose="02010600030101010101" pitchFamily="2" charset="-122"/>
                        </a:rPr>
                        <a:t>（自由发挥）</a:t>
                      </a:r>
                    </a:p>
                  </a:txBody>
                  <a:tcPr marL="91447" marR="91447" marT="45724" marB="4572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CCCCFF"/>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矩形 3">
            <a:extLst>
              <a:ext uri="{FF2B5EF4-FFF2-40B4-BE49-F238E27FC236}">
                <a16:creationId xmlns:a16="http://schemas.microsoft.com/office/drawing/2014/main" id="{B76B98BD-4097-48E4-814E-F8B0CD529525}"/>
              </a:ext>
            </a:extLst>
          </p:cNvPr>
          <p:cNvSpPr>
            <a:spLocks noChangeArrowheads="1"/>
          </p:cNvSpPr>
          <p:nvPr/>
        </p:nvSpPr>
        <p:spPr bwMode="auto">
          <a:xfrm>
            <a:off x="539552" y="1268760"/>
            <a:ext cx="799224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dirty="0">
                <a:latin typeface="Times New Roman" panose="02020603050405020304" pitchFamily="18" charset="0"/>
              </a:rPr>
              <a:t>Step 1: </a:t>
            </a:r>
            <a:r>
              <a:rPr lang="zh-CN" altLang="en-US" sz="3200" b="1" dirty="0">
                <a:latin typeface="Times New Roman" panose="02020603050405020304" pitchFamily="18" charset="0"/>
              </a:rPr>
              <a:t>激活词汇</a:t>
            </a:r>
          </a:p>
          <a:p>
            <a:r>
              <a:rPr lang="zh-CN" altLang="en-US" sz="3200" dirty="0">
                <a:latin typeface="Times New Roman" panose="02020603050405020304" pitchFamily="18" charset="0"/>
              </a:rPr>
              <a:t>你能想起与短文有关的学过的词汇吗？试一下吧！</a:t>
            </a:r>
            <a:endParaRPr lang="en-US" altLang="zh-CN" sz="3200" dirty="0">
              <a:latin typeface="Times New Roman" panose="02020603050405020304" pitchFamily="18" charset="0"/>
            </a:endParaRPr>
          </a:p>
          <a:p>
            <a:r>
              <a:rPr lang="en-US" altLang="zh-CN" sz="3200" dirty="0">
                <a:latin typeface="Times New Roman" panose="02020603050405020304" pitchFamily="18" charset="0"/>
              </a:rPr>
              <a:t>1. </a:t>
            </a:r>
            <a:r>
              <a:rPr lang="zh-CN" altLang="en-US" sz="3200" dirty="0">
                <a:latin typeface="Times New Roman" panose="02020603050405020304" pitchFamily="18" charset="0"/>
              </a:rPr>
              <a:t>降落</a:t>
            </a:r>
          </a:p>
          <a:p>
            <a:r>
              <a:rPr lang="en-US" altLang="zh-CN" sz="3200" dirty="0">
                <a:latin typeface="Times New Roman" panose="02020603050405020304" pitchFamily="18" charset="0"/>
              </a:rPr>
              <a:t>2. </a:t>
            </a:r>
            <a:r>
              <a:rPr lang="zh-CN" altLang="en-US" sz="3200" dirty="0">
                <a:latin typeface="Times New Roman" panose="02020603050405020304" pitchFamily="18" charset="0"/>
              </a:rPr>
              <a:t>散步</a:t>
            </a:r>
          </a:p>
          <a:p>
            <a:r>
              <a:rPr lang="en-US" altLang="zh-CN" sz="3200" dirty="0">
                <a:latin typeface="Times New Roman" panose="02020603050405020304" pitchFamily="18" charset="0"/>
              </a:rPr>
              <a:t>3. </a:t>
            </a:r>
            <a:r>
              <a:rPr lang="zh-CN" altLang="en-US" sz="3200" dirty="0">
                <a:latin typeface="Times New Roman" panose="02020603050405020304" pitchFamily="18" charset="0"/>
              </a:rPr>
              <a:t>保持安静</a:t>
            </a:r>
          </a:p>
          <a:p>
            <a:r>
              <a:rPr lang="en-US" altLang="zh-CN" sz="3200" dirty="0">
                <a:latin typeface="Times New Roman" panose="02020603050405020304" pitchFamily="18" charset="0"/>
              </a:rPr>
              <a:t>4. </a:t>
            </a:r>
            <a:r>
              <a:rPr lang="zh-CN" altLang="en-US" sz="3200" dirty="0">
                <a:latin typeface="Times New Roman" panose="02020603050405020304" pitchFamily="18" charset="0"/>
              </a:rPr>
              <a:t>来自</a:t>
            </a:r>
          </a:p>
          <a:p>
            <a:r>
              <a:rPr lang="en-US" altLang="zh-CN" sz="3200" dirty="0">
                <a:latin typeface="Times New Roman" panose="02020603050405020304" pitchFamily="18" charset="0"/>
              </a:rPr>
              <a:t>5. </a:t>
            </a:r>
            <a:r>
              <a:rPr lang="zh-CN" altLang="en-US" sz="3200" dirty="0">
                <a:latin typeface="Times New Roman" panose="02020603050405020304" pitchFamily="18" charset="0"/>
              </a:rPr>
              <a:t>因为</a:t>
            </a:r>
          </a:p>
          <a:p>
            <a:r>
              <a:rPr lang="en-US" altLang="zh-CN" sz="3200" dirty="0">
                <a:latin typeface="Times New Roman" panose="02020603050405020304" pitchFamily="18" charset="0"/>
              </a:rPr>
              <a:t>6. </a:t>
            </a:r>
            <a:r>
              <a:rPr lang="zh-CN" altLang="en-US" sz="3200" dirty="0">
                <a:latin typeface="Times New Roman" panose="02020603050405020304" pitchFamily="18" charset="0"/>
              </a:rPr>
              <a:t>尽快</a:t>
            </a:r>
          </a:p>
        </p:txBody>
      </p:sp>
      <p:sp>
        <p:nvSpPr>
          <p:cNvPr id="14" name="TextBox 13">
            <a:extLst>
              <a:ext uri="{FF2B5EF4-FFF2-40B4-BE49-F238E27FC236}">
                <a16:creationId xmlns:a16="http://schemas.microsoft.com/office/drawing/2014/main" id="{8FAE074C-234E-4586-A71B-8F935CC4DED0}"/>
              </a:ext>
            </a:extLst>
          </p:cNvPr>
          <p:cNvSpPr txBox="1">
            <a:spLocks noChangeArrowheads="1"/>
          </p:cNvSpPr>
          <p:nvPr/>
        </p:nvSpPr>
        <p:spPr bwMode="auto">
          <a:xfrm>
            <a:off x="3924300" y="2193925"/>
            <a:ext cx="439261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AutoNum type="arabicPeriod"/>
            </a:pPr>
            <a:r>
              <a:rPr lang="en-US" altLang="zh-CN" sz="3200" dirty="0">
                <a:solidFill>
                  <a:srgbClr val="FF0000"/>
                </a:solidFill>
                <a:latin typeface="Times New Roman" panose="02020603050405020304" pitchFamily="18" charset="0"/>
              </a:rPr>
              <a:t>land in / on </a:t>
            </a:r>
          </a:p>
          <a:p>
            <a:r>
              <a:rPr lang="en-US" altLang="zh-CN" sz="3200" dirty="0">
                <a:solidFill>
                  <a:srgbClr val="FF0000"/>
                </a:solidFill>
                <a:latin typeface="Times New Roman" panose="02020603050405020304" pitchFamily="18" charset="0"/>
              </a:rPr>
              <a:t>2. take a walk</a:t>
            </a:r>
          </a:p>
          <a:p>
            <a:r>
              <a:rPr lang="en-US" altLang="zh-CN" sz="3200" dirty="0">
                <a:solidFill>
                  <a:srgbClr val="FF0000"/>
                </a:solidFill>
                <a:latin typeface="Times New Roman" panose="02020603050405020304" pitchFamily="18" charset="0"/>
              </a:rPr>
              <a:t>3. keep quiet / silence </a:t>
            </a:r>
          </a:p>
          <a:p>
            <a:r>
              <a:rPr lang="en-US" altLang="zh-CN" sz="3200" dirty="0">
                <a:solidFill>
                  <a:srgbClr val="FF0000"/>
                </a:solidFill>
                <a:latin typeface="Times New Roman" panose="02020603050405020304" pitchFamily="18" charset="0"/>
              </a:rPr>
              <a:t>4. come / be from</a:t>
            </a:r>
          </a:p>
          <a:p>
            <a:r>
              <a:rPr lang="en-US" altLang="zh-CN" sz="3200" dirty="0">
                <a:solidFill>
                  <a:srgbClr val="FF0000"/>
                </a:solidFill>
                <a:latin typeface="Times New Roman" panose="02020603050405020304" pitchFamily="18" charset="0"/>
              </a:rPr>
              <a:t>5. because / because of / since / as</a:t>
            </a:r>
          </a:p>
          <a:p>
            <a:r>
              <a:rPr lang="en-US" altLang="zh-CN" sz="3200" dirty="0">
                <a:solidFill>
                  <a:srgbClr val="FF0000"/>
                </a:solidFill>
                <a:latin typeface="Times New Roman" panose="02020603050405020304" pitchFamily="18" charset="0"/>
              </a:rPr>
              <a:t>6. as soon as possible</a:t>
            </a:r>
            <a:endParaRPr lang="zh-CN" altLang="en-US" sz="3200"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2AA36960-B565-4143-8477-8F730DC4F3C2}"/>
              </a:ext>
            </a:extLst>
          </p:cNvPr>
          <p:cNvSpPr>
            <a:spLocks noChangeArrowheads="1"/>
          </p:cNvSpPr>
          <p:nvPr/>
        </p:nvSpPr>
        <p:spPr bwMode="auto">
          <a:xfrm>
            <a:off x="610815" y="1185863"/>
            <a:ext cx="7921625" cy="4177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rPr>
              <a:t>Step 2: </a:t>
            </a:r>
            <a:r>
              <a:rPr lang="zh-CN" altLang="en-US" sz="3200" b="1" dirty="0">
                <a:latin typeface="Times New Roman" panose="02020603050405020304" pitchFamily="18" charset="0"/>
              </a:rPr>
              <a:t>精彩结构</a:t>
            </a:r>
            <a:endParaRPr lang="en-US" altLang="zh-CN" sz="3200" dirty="0">
              <a:latin typeface="Times New Roman" panose="02020603050405020304" pitchFamily="18" charset="0"/>
            </a:endParaRPr>
          </a:p>
          <a:p>
            <a:pPr>
              <a:lnSpc>
                <a:spcPct val="120000"/>
              </a:lnSpc>
            </a:pPr>
            <a:r>
              <a:rPr lang="en-US" altLang="zh-CN" sz="3200" dirty="0">
                <a:latin typeface="Times New Roman" panose="02020603050405020304" pitchFamily="18" charset="0"/>
              </a:rPr>
              <a:t>1. make sb do </a:t>
            </a:r>
            <a:r>
              <a:rPr lang="en-US" altLang="zh-CN" sz="3200" dirty="0" err="1">
                <a:latin typeface="Times New Roman" panose="02020603050405020304" pitchFamily="18" charset="0"/>
              </a:rPr>
              <a:t>sth</a:t>
            </a:r>
            <a:r>
              <a:rPr lang="zh-CN" altLang="en-US" sz="3200" dirty="0">
                <a:latin typeface="Times New Roman" panose="02020603050405020304" pitchFamily="18" charset="0"/>
              </a:rPr>
              <a:t>意为“使</a:t>
            </a:r>
            <a:r>
              <a:rPr lang="en-US" altLang="zh-CN" sz="3200" dirty="0">
                <a:latin typeface="Times New Roman" panose="02020603050405020304" pitchFamily="18" charset="0"/>
              </a:rPr>
              <a:t>/</a:t>
            </a:r>
            <a:r>
              <a:rPr lang="zh-CN" altLang="en-US" sz="3200" dirty="0">
                <a:latin typeface="Times New Roman" panose="02020603050405020304" pitchFamily="18" charset="0"/>
              </a:rPr>
              <a:t>让某人做某事”。</a:t>
            </a:r>
          </a:p>
          <a:p>
            <a:pPr>
              <a:lnSpc>
                <a:spcPct val="120000"/>
              </a:lnSpc>
            </a:pPr>
            <a:r>
              <a:rPr lang="en-US" altLang="zh-CN" sz="3200" dirty="0">
                <a:latin typeface="Times New Roman" panose="02020603050405020304" pitchFamily="18" charset="0"/>
              </a:rPr>
              <a:t>【</a:t>
            </a:r>
            <a:r>
              <a:rPr lang="zh-CN" altLang="en-US" sz="3200" dirty="0">
                <a:latin typeface="Times New Roman" panose="02020603050405020304" pitchFamily="18" charset="0"/>
              </a:rPr>
              <a:t>例</a:t>
            </a:r>
            <a:r>
              <a:rPr lang="en-US" altLang="zh-CN" sz="3200" dirty="0">
                <a:latin typeface="Times New Roman" panose="02020603050405020304" pitchFamily="18" charset="0"/>
              </a:rPr>
              <a:t>】</a:t>
            </a:r>
            <a:r>
              <a:rPr lang="zh-CN" altLang="en-US" sz="3200" dirty="0">
                <a:latin typeface="Times New Roman" panose="02020603050405020304" pitchFamily="18" charset="0"/>
              </a:rPr>
              <a:t>爸爸让我马上停止玩电脑游戏。</a:t>
            </a:r>
            <a:endParaRPr lang="en-US" altLang="zh-CN" sz="3200" dirty="0">
              <a:latin typeface="Times New Roman" panose="02020603050405020304" pitchFamily="18" charset="0"/>
            </a:endParaRPr>
          </a:p>
          <a:p>
            <a:pPr>
              <a:lnSpc>
                <a:spcPct val="120000"/>
              </a:lnSpc>
            </a:pPr>
            <a:r>
              <a:rPr lang="en-US" altLang="zh-CN" sz="3200" dirty="0">
                <a:solidFill>
                  <a:srgbClr val="FF0000"/>
                </a:solidFill>
                <a:latin typeface="Times New Roman" panose="02020603050405020304" pitchFamily="18" charset="0"/>
              </a:rPr>
              <a:t>Dad made me stop playing computer</a:t>
            </a:r>
          </a:p>
          <a:p>
            <a:pPr>
              <a:lnSpc>
                <a:spcPct val="120000"/>
              </a:lnSpc>
            </a:pPr>
            <a:r>
              <a:rPr lang="en-US" altLang="zh-CN" sz="3200" dirty="0">
                <a:solidFill>
                  <a:srgbClr val="FF0000"/>
                </a:solidFill>
                <a:latin typeface="Times New Roman" panose="02020603050405020304" pitchFamily="18" charset="0"/>
              </a:rPr>
              <a:t>games at once.</a:t>
            </a:r>
          </a:p>
          <a:p>
            <a:pPr>
              <a:lnSpc>
                <a:spcPct val="120000"/>
              </a:lnSpc>
            </a:pPr>
            <a:r>
              <a:rPr lang="en-US" altLang="zh-CN" sz="3200" dirty="0">
                <a:latin typeface="Times New Roman" panose="02020603050405020304" pitchFamily="18" charset="0"/>
              </a:rPr>
              <a:t>【</a:t>
            </a:r>
            <a:r>
              <a:rPr lang="zh-CN" altLang="en-US" sz="3200" dirty="0">
                <a:latin typeface="Times New Roman" panose="02020603050405020304" pitchFamily="18" charset="0"/>
              </a:rPr>
              <a:t>译</a:t>
            </a:r>
            <a:r>
              <a:rPr lang="en-US" altLang="zh-CN" sz="3200" dirty="0">
                <a:latin typeface="Times New Roman" panose="02020603050405020304" pitchFamily="18" charset="0"/>
              </a:rPr>
              <a:t>】</a:t>
            </a:r>
            <a:r>
              <a:rPr lang="zh-CN" altLang="en-US" sz="3200" dirty="0">
                <a:latin typeface="Times New Roman" panose="02020603050405020304" pitchFamily="18" charset="0"/>
              </a:rPr>
              <a:t>这使他们降落在地球上。</a:t>
            </a:r>
          </a:p>
          <a:p>
            <a:pPr>
              <a:lnSpc>
                <a:spcPct val="120000"/>
              </a:lnSpc>
            </a:pPr>
            <a:r>
              <a:rPr lang="en-US" altLang="zh-CN" sz="3200" dirty="0">
                <a:solidFill>
                  <a:srgbClr val="FF0000"/>
                </a:solidFill>
                <a:latin typeface="Times New Roman" panose="02020603050405020304" pitchFamily="18" charset="0"/>
              </a:rPr>
              <a:t>This / It made them land on the Earth.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CED4E9E4-5F8B-442D-96B8-5377F52B6D8F}"/>
              </a:ext>
            </a:extLst>
          </p:cNvPr>
          <p:cNvSpPr>
            <a:spLocks noChangeArrowheads="1"/>
          </p:cNvSpPr>
          <p:nvPr/>
        </p:nvSpPr>
        <p:spPr bwMode="auto">
          <a:xfrm>
            <a:off x="466725" y="1311275"/>
            <a:ext cx="8066088" cy="3804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rPr>
              <a:t>2. tell sb to do </a:t>
            </a:r>
            <a:r>
              <a:rPr lang="en-US" altLang="zh-CN" sz="3400" dirty="0" err="1">
                <a:latin typeface="Times New Roman" panose="02020603050405020304" pitchFamily="18" charset="0"/>
              </a:rPr>
              <a:t>sth</a:t>
            </a:r>
            <a:r>
              <a:rPr lang="zh-CN" altLang="en-US" sz="3400" dirty="0">
                <a:latin typeface="Times New Roman" panose="02020603050405020304" pitchFamily="18" charset="0"/>
              </a:rPr>
              <a:t>意为“告诉某人做某事”。</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妈妈告诉我睡觉前要关灯。</a:t>
            </a:r>
            <a:endParaRPr lang="en-US" altLang="zh-CN" sz="3400" dirty="0">
              <a:latin typeface="Times New Roman" panose="02020603050405020304" pitchFamily="18" charset="0"/>
            </a:endParaRPr>
          </a:p>
          <a:p>
            <a:pPr>
              <a:lnSpc>
                <a:spcPct val="120000"/>
              </a:lnSpc>
            </a:pPr>
            <a:r>
              <a:rPr lang="en-US" altLang="zh-CN" sz="3400" dirty="0">
                <a:solidFill>
                  <a:srgbClr val="FF0000"/>
                </a:solidFill>
                <a:latin typeface="Times New Roman" panose="02020603050405020304" pitchFamily="18" charset="0"/>
              </a:rPr>
              <a:t>Mum tells me to turn off the light before I go to sleep.</a:t>
            </a:r>
            <a:endParaRPr lang="zh-CN" altLang="en-US" sz="3400" dirty="0">
              <a:solidFill>
                <a:srgbClr val="FF0000"/>
              </a:solidFill>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我告诉他们尽快离开。</a:t>
            </a:r>
            <a:endParaRPr lang="en-US" altLang="zh-CN" sz="3400" dirty="0">
              <a:latin typeface="Times New Roman" panose="02020603050405020304" pitchFamily="18" charset="0"/>
            </a:endParaRPr>
          </a:p>
          <a:p>
            <a:pPr>
              <a:lnSpc>
                <a:spcPct val="120000"/>
              </a:lnSpc>
            </a:pPr>
            <a:r>
              <a:rPr lang="en-US" altLang="zh-CN" sz="3400" dirty="0">
                <a:solidFill>
                  <a:srgbClr val="FF0000"/>
                </a:solidFill>
                <a:latin typeface="Times New Roman" panose="02020603050405020304" pitchFamily="18" charset="0"/>
              </a:rPr>
              <a:t>I told them to leave as soon as possible.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3">
            <a:extLst>
              <a:ext uri="{FF2B5EF4-FFF2-40B4-BE49-F238E27FC236}">
                <a16:creationId xmlns:a16="http://schemas.microsoft.com/office/drawing/2014/main" id="{6D0B4B75-354B-440F-9789-BFA833341E29}"/>
              </a:ext>
            </a:extLst>
          </p:cNvPr>
          <p:cNvSpPr>
            <a:spLocks noChangeArrowheads="1"/>
          </p:cNvSpPr>
          <p:nvPr/>
        </p:nvSpPr>
        <p:spPr bwMode="auto">
          <a:xfrm>
            <a:off x="250825" y="841375"/>
            <a:ext cx="8497888"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200" b="1">
                <a:latin typeface="Times New Roman" panose="02020603050405020304" pitchFamily="18" charset="0"/>
              </a:rPr>
              <a:t>Step 3: </a:t>
            </a:r>
            <a:r>
              <a:rPr lang="zh-CN" altLang="en-US" sz="3200" b="1">
                <a:latin typeface="Times New Roman" panose="02020603050405020304" pitchFamily="18" charset="0"/>
              </a:rPr>
              <a:t>谋篇布局</a:t>
            </a:r>
            <a:endParaRPr lang="en-US" altLang="zh-CN" sz="3200">
              <a:latin typeface="Times New Roman" panose="02020603050405020304" pitchFamily="18" charset="0"/>
            </a:endParaRPr>
          </a:p>
          <a:p>
            <a:pPr>
              <a:lnSpc>
                <a:spcPct val="150000"/>
              </a:lnSpc>
            </a:pPr>
            <a:r>
              <a:rPr lang="zh-CN" altLang="en-US" sz="3200">
                <a:latin typeface="Times New Roman" panose="02020603050405020304" pitchFamily="18" charset="0"/>
              </a:rPr>
              <a:t>本篇短文主要描述自己遇见外星人的经历，主语应用</a:t>
            </a:r>
            <a:r>
              <a:rPr lang="en-US" altLang="zh-CN" sz="3200">
                <a:latin typeface="Times New Roman" panose="02020603050405020304" pitchFamily="18" charset="0"/>
              </a:rPr>
              <a:t>_______</a:t>
            </a:r>
            <a:r>
              <a:rPr lang="zh-CN" altLang="en-US" sz="3200">
                <a:latin typeface="Times New Roman" panose="02020603050405020304" pitchFamily="18" charset="0"/>
              </a:rPr>
              <a:t>人称单数形式，时态要用</a:t>
            </a:r>
            <a:r>
              <a:rPr lang="en-US" altLang="zh-CN" sz="3200">
                <a:latin typeface="Times New Roman" panose="02020603050405020304" pitchFamily="18" charset="0"/>
              </a:rPr>
              <a:t>____________ </a:t>
            </a:r>
            <a:r>
              <a:rPr lang="zh-CN" altLang="en-US" sz="3200">
                <a:latin typeface="Times New Roman" panose="02020603050405020304" pitchFamily="18" charset="0"/>
              </a:rPr>
              <a:t>。构建内容时要注意运用所学过的单词、短语和句型。</a:t>
            </a:r>
            <a:endParaRPr lang="en-US" altLang="zh-CN" sz="3200">
              <a:latin typeface="Times New Roman" panose="02020603050405020304" pitchFamily="18" charset="0"/>
            </a:endParaRPr>
          </a:p>
        </p:txBody>
      </p:sp>
      <p:sp>
        <p:nvSpPr>
          <p:cNvPr id="3" name="TextBox 2">
            <a:extLst>
              <a:ext uri="{FF2B5EF4-FFF2-40B4-BE49-F238E27FC236}">
                <a16:creationId xmlns:a16="http://schemas.microsoft.com/office/drawing/2014/main" id="{9E891C7A-6B1E-40F5-9458-98C52253A5F4}"/>
              </a:ext>
            </a:extLst>
          </p:cNvPr>
          <p:cNvSpPr txBox="1">
            <a:spLocks noChangeArrowheads="1"/>
          </p:cNvSpPr>
          <p:nvPr/>
        </p:nvSpPr>
        <p:spPr bwMode="auto">
          <a:xfrm>
            <a:off x="1619250" y="2349500"/>
            <a:ext cx="129698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第一</a:t>
            </a:r>
          </a:p>
        </p:txBody>
      </p:sp>
      <p:sp>
        <p:nvSpPr>
          <p:cNvPr id="8" name="TextBox 7">
            <a:extLst>
              <a:ext uri="{FF2B5EF4-FFF2-40B4-BE49-F238E27FC236}">
                <a16:creationId xmlns:a16="http://schemas.microsoft.com/office/drawing/2014/main" id="{9BD2826B-86A0-467E-BD62-261B8084AA49}"/>
              </a:ext>
            </a:extLst>
          </p:cNvPr>
          <p:cNvSpPr txBox="1">
            <a:spLocks noChangeArrowheads="1"/>
          </p:cNvSpPr>
          <p:nvPr/>
        </p:nvSpPr>
        <p:spPr bwMode="auto">
          <a:xfrm>
            <a:off x="323850" y="3101975"/>
            <a:ext cx="2663825"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一般过去时</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矩形 3">
            <a:extLst>
              <a:ext uri="{FF2B5EF4-FFF2-40B4-BE49-F238E27FC236}">
                <a16:creationId xmlns:a16="http://schemas.microsoft.com/office/drawing/2014/main" id="{642475ED-ADDE-4F6B-A4C9-12B51E05C62B}"/>
              </a:ext>
            </a:extLst>
          </p:cNvPr>
          <p:cNvSpPr>
            <a:spLocks noChangeArrowheads="1"/>
          </p:cNvSpPr>
          <p:nvPr/>
        </p:nvSpPr>
        <p:spPr bwMode="auto">
          <a:xfrm>
            <a:off x="250825" y="476250"/>
            <a:ext cx="8497888"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latin typeface="Times New Roman" panose="02020603050405020304" pitchFamily="18" charset="0"/>
              </a:rPr>
              <a:t>Step 4: </a:t>
            </a:r>
            <a:r>
              <a:rPr lang="zh-CN" altLang="en-US" sz="3400" b="1">
                <a:latin typeface="Times New Roman" panose="02020603050405020304" pitchFamily="18" charset="0"/>
              </a:rPr>
              <a:t>小试身手</a:t>
            </a:r>
          </a:p>
        </p:txBody>
      </p:sp>
      <p:sp>
        <p:nvSpPr>
          <p:cNvPr id="3" name="TextBox 2">
            <a:extLst>
              <a:ext uri="{FF2B5EF4-FFF2-40B4-BE49-F238E27FC236}">
                <a16:creationId xmlns:a16="http://schemas.microsoft.com/office/drawing/2014/main" id="{44FC44BE-A0D7-4D61-A2F8-83EF2F49CBFD}"/>
              </a:ext>
            </a:extLst>
          </p:cNvPr>
          <p:cNvSpPr txBox="1">
            <a:spLocks noChangeArrowheads="1"/>
          </p:cNvSpPr>
          <p:nvPr/>
        </p:nvSpPr>
        <p:spPr bwMode="auto">
          <a:xfrm>
            <a:off x="323850" y="1150938"/>
            <a:ext cx="8569325" cy="56626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457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000" b="1">
                <a:latin typeface="Times New Roman" panose="02020603050405020304" pitchFamily="18" charset="0"/>
              </a:rPr>
              <a:t>I had an </a:t>
            </a:r>
            <a:r>
              <a:rPr lang="en-US" altLang="zh-CN" sz="3200" b="1">
                <a:latin typeface="Times New Roman" panose="02020603050405020304" pitchFamily="18" charset="0"/>
              </a:rPr>
              <a:t>unforgettable</a:t>
            </a:r>
            <a:r>
              <a:rPr lang="en-US" altLang="zh-CN" sz="3000" b="1">
                <a:latin typeface="Times New Roman" panose="02020603050405020304" pitchFamily="18" charset="0"/>
              </a:rPr>
              <a:t> experience last night. </a:t>
            </a:r>
            <a:r>
              <a:rPr lang="en-US" altLang="zh-CN" sz="3000">
                <a:solidFill>
                  <a:srgbClr val="0000FF"/>
                </a:solidFill>
                <a:latin typeface="Times New Roman" panose="02020603050405020304" pitchFamily="18" charset="0"/>
              </a:rPr>
              <a:t>When I was taking a walk in the park, I heard a loud noise and saw a red light in the sky. A spaceship landed in the forest. Two aliens came out of it. They were tall</a:t>
            </a:r>
          </a:p>
          <a:p>
            <a:r>
              <a:rPr lang="en-US" altLang="zh-CN" sz="3000">
                <a:solidFill>
                  <a:srgbClr val="0000FF"/>
                </a:solidFill>
                <a:latin typeface="Times New Roman" panose="02020603050405020304" pitchFamily="18" charset="0"/>
              </a:rPr>
              <a:t>and thin, with three eyes and a big mouth. I was in fear, so I kept quiet. But the two aliens found me and talked to me in English. They said they came from the Moon.</a:t>
            </a:r>
          </a:p>
          <a:p>
            <a:r>
              <a:rPr lang="en-US" altLang="zh-CN" sz="3000">
                <a:solidFill>
                  <a:srgbClr val="0000FF"/>
                </a:solidFill>
                <a:latin typeface="Times New Roman" panose="02020603050405020304" pitchFamily="18" charset="0"/>
              </a:rPr>
              <a:t>Their spaceship was damaged because of a crash. It made them land on the Earth. I told them to leave as soon as possible in order not to be discovered by others. I hope to see them again and play with them one day.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2ECA419E-FF79-4BE2-BD75-4956CB2EACA7}"/>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2770" name="TextBox 4">
            <a:extLst>
              <a:ext uri="{FF2B5EF4-FFF2-40B4-BE49-F238E27FC236}">
                <a16:creationId xmlns:a16="http://schemas.microsoft.com/office/drawing/2014/main" id="{6257BB96-CEC7-4C36-9969-BCAB50B01CBC}"/>
              </a:ext>
            </a:extLst>
          </p:cNvPr>
          <p:cNvSpPr txBox="1">
            <a:spLocks noChangeArrowheads="1"/>
          </p:cNvSpPr>
          <p:nvPr/>
        </p:nvSpPr>
        <p:spPr bwMode="auto">
          <a:xfrm>
            <a:off x="2627313" y="3414713"/>
            <a:ext cx="3770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F4A728FF-3336-4410-ADDF-C799BB9D60CE}"/>
              </a:ext>
            </a:extLst>
          </p:cNvPr>
          <p:cNvSpPr>
            <a:spLocks noGrp="1" noChangeArrowheads="1"/>
          </p:cNvSpPr>
          <p:nvPr>
            <p:ph idx="1"/>
          </p:nvPr>
        </p:nvSpPr>
        <p:spPr>
          <a:xfrm>
            <a:off x="539750" y="836613"/>
            <a:ext cx="8147050" cy="4700587"/>
          </a:xfrm>
        </p:spPr>
        <p:txBody>
          <a:bodyPr/>
          <a:lstStyle/>
          <a:p>
            <a:pPr marL="609600" indent="-609600">
              <a:lnSpc>
                <a:spcPct val="115000"/>
              </a:lnSpc>
              <a:spcBef>
                <a:spcPct val="15000"/>
              </a:spcBef>
              <a:buFont typeface="Arial" panose="020B0604020202020204" pitchFamily="34" charset="0"/>
              <a:buNone/>
            </a:pPr>
            <a:r>
              <a:rPr lang="zh-CN" altLang="en-US" sz="3000" b="1"/>
              <a:t>用英语翻译下列句子。</a:t>
            </a:r>
          </a:p>
          <a:p>
            <a:pPr marL="609600" indent="-609600">
              <a:lnSpc>
                <a:spcPct val="115000"/>
              </a:lnSpc>
              <a:spcBef>
                <a:spcPct val="15000"/>
              </a:spcBef>
              <a:buFont typeface="Arial" panose="020B0604020202020204" pitchFamily="34" charset="0"/>
              <a:buNone/>
            </a:pPr>
            <a:r>
              <a:rPr lang="en-US" altLang="zh-CN" sz="3000"/>
              <a:t>1. </a:t>
            </a:r>
            <a:r>
              <a:rPr lang="zh-CN" altLang="en-US" sz="3000"/>
              <a:t>空姐</a:t>
            </a:r>
            <a:r>
              <a:rPr lang="en-US" altLang="zh-CN" sz="3000"/>
              <a:t>(air hostess)</a:t>
            </a:r>
            <a:r>
              <a:rPr lang="zh-CN" altLang="en-US" sz="3000"/>
              <a:t>告诉我们要保持安静。</a:t>
            </a:r>
          </a:p>
          <a:p>
            <a:pPr marL="609600" indent="-609600">
              <a:lnSpc>
                <a:spcPct val="115000"/>
              </a:lnSpc>
              <a:spcBef>
                <a:spcPct val="15000"/>
              </a:spcBef>
              <a:buFont typeface="Arial" panose="020B0604020202020204" pitchFamily="34" charset="0"/>
              <a:buNone/>
            </a:pPr>
            <a:r>
              <a:rPr lang="en-US" altLang="zh-CN">
                <a:solidFill>
                  <a:srgbClr val="FF3300"/>
                </a:solidFill>
              </a:rPr>
              <a:t>    </a:t>
            </a:r>
            <a:r>
              <a:rPr lang="en-US" altLang="zh-CN" sz="2800">
                <a:solidFill>
                  <a:srgbClr val="FF3300"/>
                </a:solidFill>
              </a:rPr>
              <a:t>Air hostesses told us to keep quiet.</a:t>
            </a:r>
            <a:endParaRPr lang="zh-CN" altLang="en-US" sz="3000">
              <a:solidFill>
                <a:srgbClr val="FF3300"/>
              </a:solidFill>
            </a:endParaRPr>
          </a:p>
          <a:p>
            <a:pPr marL="609600" indent="-609600">
              <a:lnSpc>
                <a:spcPct val="115000"/>
              </a:lnSpc>
              <a:spcBef>
                <a:spcPct val="15000"/>
              </a:spcBef>
              <a:buFont typeface="Arial" panose="020B0604020202020204" pitchFamily="34" charset="0"/>
              <a:buNone/>
            </a:pPr>
            <a:r>
              <a:rPr lang="en-US" altLang="zh-CN" sz="3000"/>
              <a:t>2. </a:t>
            </a:r>
            <a:r>
              <a:rPr lang="zh-CN" altLang="en-US" sz="3000"/>
              <a:t>她尽可能快地为他做了急救措施。</a:t>
            </a:r>
            <a:endParaRPr lang="en-US" altLang="zh-CN" sz="3000"/>
          </a:p>
          <a:p>
            <a:pPr marL="609600" indent="-609600">
              <a:lnSpc>
                <a:spcPct val="115000"/>
              </a:lnSpc>
              <a:spcBef>
                <a:spcPct val="15000"/>
              </a:spcBef>
              <a:buFont typeface="Arial" panose="020B0604020202020204" pitchFamily="34" charset="0"/>
              <a:buNone/>
            </a:pPr>
            <a:r>
              <a:rPr lang="en-US" altLang="zh-CN" sz="3000"/>
              <a:t>    (give sb first aid)</a:t>
            </a:r>
            <a:endParaRPr lang="zh-CN" altLang="en-US" sz="3000"/>
          </a:p>
          <a:p>
            <a:pPr marL="609600" indent="-609600">
              <a:lnSpc>
                <a:spcPct val="115000"/>
              </a:lnSpc>
              <a:spcBef>
                <a:spcPct val="15000"/>
              </a:spcBef>
              <a:buFont typeface="Arial" panose="020B0604020202020204" pitchFamily="34" charset="0"/>
              <a:buNone/>
            </a:pPr>
            <a:r>
              <a:rPr lang="en-US" altLang="zh-CN" sz="2800">
                <a:solidFill>
                  <a:srgbClr val="FF3300"/>
                </a:solidFill>
              </a:rPr>
              <a:t>    She gave him first aid as soon as possible.</a:t>
            </a:r>
            <a:endParaRPr lang="zh-CN" altLang="en-US" sz="3200">
              <a:solidFill>
                <a:srgbClr val="FF3300"/>
              </a:solidFill>
            </a:endParaRPr>
          </a:p>
          <a:p>
            <a:pPr marL="609600" indent="-609600">
              <a:lnSpc>
                <a:spcPct val="115000"/>
              </a:lnSpc>
              <a:spcBef>
                <a:spcPct val="15000"/>
              </a:spcBef>
              <a:buFont typeface="Arial" panose="020B0604020202020204" pitchFamily="34" charset="0"/>
              <a:buNone/>
            </a:pPr>
            <a:r>
              <a:rPr lang="en-US" altLang="zh-CN" sz="3000"/>
              <a:t>3. </a:t>
            </a:r>
            <a:r>
              <a:rPr lang="zh-CN" altLang="en-US" sz="3000"/>
              <a:t>有些人不同意他（的想法）。</a:t>
            </a:r>
          </a:p>
          <a:p>
            <a:pPr marL="609600" indent="-609600">
              <a:lnSpc>
                <a:spcPct val="115000"/>
              </a:lnSpc>
              <a:spcBef>
                <a:spcPct val="15000"/>
              </a:spcBef>
              <a:buFont typeface="Arial" panose="020B0604020202020204" pitchFamily="34" charset="0"/>
              <a:buNone/>
            </a:pPr>
            <a:r>
              <a:rPr lang="en-US" altLang="zh-CN">
                <a:solidFill>
                  <a:srgbClr val="FF3300"/>
                </a:solidFill>
              </a:rPr>
              <a:t>    </a:t>
            </a:r>
            <a:r>
              <a:rPr lang="en-US" altLang="zh-CN" sz="2800">
                <a:solidFill>
                  <a:srgbClr val="FF3300"/>
                </a:solidFill>
              </a:rPr>
              <a:t>Some people disagreed with him.</a:t>
            </a:r>
            <a:endParaRPr lang="zh-CN" altLang="en-US">
              <a:solidFill>
                <a:srgbClr val="FF33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66">
                                            <p:txEl>
                                              <p:pRg st="2" end="2"/>
                                            </p:txEl>
                                          </p:spTgt>
                                        </p:tgtEl>
                                        <p:attrNameLst>
                                          <p:attrName>style.visibility</p:attrName>
                                        </p:attrNameLst>
                                      </p:cBhvr>
                                      <p:to>
                                        <p:strVal val="visible"/>
                                      </p:to>
                                    </p:set>
                                    <p:anim calcmode="lin" valueType="num">
                                      <p:cBhvr additive="base">
                                        <p:cTn id="7" dur="500" fill="hold"/>
                                        <p:tgtEl>
                                          <p:spTgt spid="1126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266">
                                            <p:txEl>
                                              <p:pRg st="5" end="5"/>
                                            </p:txEl>
                                          </p:spTgt>
                                        </p:tgtEl>
                                        <p:attrNameLst>
                                          <p:attrName>style.visibility</p:attrName>
                                        </p:attrNameLst>
                                      </p:cBhvr>
                                      <p:to>
                                        <p:strVal val="visible"/>
                                      </p:to>
                                    </p:set>
                                    <p:anim calcmode="lin" valueType="num">
                                      <p:cBhvr additive="base">
                                        <p:cTn id="13" dur="500" fill="hold"/>
                                        <p:tgtEl>
                                          <p:spTgt spid="11266">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266">
                                            <p:txEl>
                                              <p:pRg st="7" end="7"/>
                                            </p:txEl>
                                          </p:spTgt>
                                        </p:tgtEl>
                                        <p:attrNameLst>
                                          <p:attrName>style.visibility</p:attrName>
                                        </p:attrNameLst>
                                      </p:cBhvr>
                                      <p:to>
                                        <p:strVal val="visible"/>
                                      </p:to>
                                    </p:set>
                                    <p:anim calcmode="lin" valueType="num">
                                      <p:cBhvr additive="base">
                                        <p:cTn id="19" dur="500" fill="hold"/>
                                        <p:tgtEl>
                                          <p:spTgt spid="11266">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FEB10064-82F6-40B5-B759-8C5C48ABFA1F}"/>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4818" name="TextBox 4">
            <a:extLst>
              <a:ext uri="{FF2B5EF4-FFF2-40B4-BE49-F238E27FC236}">
                <a16:creationId xmlns:a16="http://schemas.microsoft.com/office/drawing/2014/main" id="{DF03D31E-738D-4D46-A7AD-23BEEEB200EF}"/>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u7模板</Template>
  <TotalTime>382</TotalTime>
  <Words>1051</Words>
  <Application>Microsoft Macintosh PowerPoint</Application>
  <PresentationFormat>全屏显示(4:3)</PresentationFormat>
  <Paragraphs>139</Paragraphs>
  <Slides>24</Slides>
  <Notes>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Arial</vt:lpstr>
      <vt:lpstr>Calibri</vt:lpstr>
      <vt:lpstr>Comic Sans MS</vt:lpstr>
      <vt:lpstr>Times New Roman</vt:lpstr>
      <vt:lpstr>Wingdings 2</vt:lpstr>
      <vt:lpstr>u7模板</vt:lpstr>
      <vt:lpstr>PowerPoint 演示文稿</vt:lpstr>
      <vt:lpstr>PowerPoint 演示文稿</vt:lpstr>
      <vt:lpstr>Pair work</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http://www.windows89.com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vctj</cp:lastModifiedBy>
  <cp:revision>28</cp:revision>
  <dcterms:created xsi:type="dcterms:W3CDTF">2017-01-09T01:06:42Z</dcterms:created>
  <dcterms:modified xsi:type="dcterms:W3CDTF">2019-06-11T00:36:09Z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