
<file path=[Content_Types].xml><?xml version="1.0" encoding="utf-8"?>
<Types xmlns="http://schemas.openxmlformats.org/package/2006/content-types">
  <Default Extension="jpeg" ContentType="image/jpeg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18"/>
  </p:handoutMasterIdLst>
  <p:sldIdLst>
    <p:sldId id="257" r:id="rId3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78" d="100"/>
          <a:sy n="78" d="100"/>
        </p:scale>
        <p:origin x="654" y="5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handoutMaster" Target="handoutMasters/handoutMaster1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本资料来自于资源最齐全的２１世纪教育网</a:t>
            </a:r>
            <a:r>
              <a:rPr lang="en-US" altLang="zh-CN" smtClean="0"/>
              <a:t>www.21cnjy.com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800F9-3CBF-4891-816E-2923D4F3DE3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本资料来自于资源最齐全的２１世纪教育网</a:t>
            </a:r>
            <a:r>
              <a:rPr lang="en-US" altLang="zh-CN" smtClean="0"/>
              <a:t>www.21cnjy.com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800F9-3CBF-4891-816E-2923D4F3DE3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本资料来自于资源最齐全的２１世纪教育网</a:t>
            </a:r>
            <a:r>
              <a:rPr lang="en-US" altLang="zh-CN" smtClean="0"/>
              <a:t>www.21cnjy.com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800F9-3CBF-4891-816E-2923D4F3DE3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本资料来自于资源最齐全的２１世纪教育网</a:t>
            </a:r>
            <a:r>
              <a:rPr lang="en-US" altLang="zh-CN" smtClean="0"/>
              <a:t>www.21cnjy.com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800F9-3CBF-4891-816E-2923D4F3DE3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本资料来自于资源最齐全的２１世纪教育网</a:t>
            </a:r>
            <a:r>
              <a:rPr lang="en-US" altLang="zh-CN" smtClean="0"/>
              <a:t>www.21cnjy.com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800F9-3CBF-4891-816E-2923D4F3DE3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本资料来自于资源最齐全的２１世纪教育网</a:t>
            </a:r>
            <a:r>
              <a:rPr lang="en-US" altLang="zh-CN" smtClean="0"/>
              <a:t>www.21cnjy.com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800F9-3CBF-4891-816E-2923D4F3DE3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本资料来自于资源最齐全的２１世纪教育网</a:t>
            </a:r>
            <a:r>
              <a:rPr lang="en-US" altLang="zh-CN" smtClean="0"/>
              <a:t>www.21cnjy.com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800F9-3CBF-4891-816E-2923D4F3DE3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本资料来自于资源最齐全的２１世纪教育网</a:t>
            </a:r>
            <a:r>
              <a:rPr lang="en-US" altLang="zh-CN" smtClean="0"/>
              <a:t>www.21cnjy.com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800F9-3CBF-4891-816E-2923D4F3DE3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本资料来自于资源最齐全的２１世纪教育网</a:t>
            </a:r>
            <a:r>
              <a:rPr lang="en-US" altLang="zh-CN" smtClean="0"/>
              <a:t>www.21cnjy.com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800F9-3CBF-4891-816E-2923D4F3DE3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本资料来自于资源最齐全的２１世纪教育网</a:t>
            </a:r>
            <a:r>
              <a:rPr lang="en-US" altLang="zh-CN" smtClean="0"/>
              <a:t>www.21cnjy.com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800F9-3CBF-4891-816E-2923D4F3DE3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本资料来自于资源最齐全的２１世纪教育网</a:t>
            </a:r>
            <a:r>
              <a:rPr lang="en-US" altLang="zh-CN" smtClean="0"/>
              <a:t>www.21cnjy.com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800F9-3CBF-4891-816E-2923D4F3DE3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本资料来自于资源最齐全的２１世纪教育网</a:t>
            </a:r>
            <a:r>
              <a:rPr lang="en-US" altLang="zh-CN" smtClean="0"/>
              <a:t>www.21cnjy.com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800F9-3CBF-4891-816E-2923D4F3DE3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本资料来自于资源最齐全的２１世纪教育网</a:t>
            </a:r>
            <a:r>
              <a:rPr lang="en-US" altLang="zh-CN" smtClean="0"/>
              <a:t>www.21cnjy.com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800F9-3CBF-4891-816E-2923D4F3DE3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本资料来自于资源最齐全的２１世纪教育网</a:t>
            </a:r>
            <a:r>
              <a:rPr lang="en-US" altLang="zh-CN" smtClean="0"/>
              <a:t>www.21cnjy.com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800F9-3CBF-4891-816E-2923D4F3DE3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9" Type="http://schemas.openxmlformats.org/officeDocument/2006/relationships/theme" Target="../theme/theme1.xml"/><Relationship Id="rId18" Type="http://schemas.openxmlformats.org/officeDocument/2006/relationships/image" Target="../media/image1.png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tags" Target="../tags/tag56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 descr="双语学习报LOGO 20181107"/>
          <p:cNvPicPr>
            <a:picLocks noChangeAspect="1"/>
          </p:cNvPicPr>
          <p:nvPr userDrawn="1"/>
        </p:nvPicPr>
        <p:blipFill>
          <a:blip r:embed="rId18"/>
          <a:stretch>
            <a:fillRect/>
          </a:stretch>
        </p:blipFill>
        <p:spPr>
          <a:xfrm>
            <a:off x="10382250" y="0"/>
            <a:ext cx="1741805" cy="50292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图片1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688" y="2132856"/>
            <a:ext cx="5872163" cy="191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本框 2"/>
          <p:cNvSpPr txBox="1"/>
          <p:nvPr/>
        </p:nvSpPr>
        <p:spPr>
          <a:xfrm>
            <a:off x="3143657" y="934249"/>
            <a:ext cx="6016179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/>
              <a:t>Unit7 Period 3</a:t>
            </a:r>
            <a:endParaRPr lang="zh-CN" altLang="en-US" sz="7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7671" y="5336162"/>
            <a:ext cx="1589088" cy="95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2782" y="4164695"/>
            <a:ext cx="1368425" cy="1027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0" y="2756009"/>
            <a:ext cx="1439863" cy="112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2031" y="1359694"/>
            <a:ext cx="1797050" cy="101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3576638" y="1557338"/>
            <a:ext cx="3313112" cy="645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Read</a:t>
            </a:r>
            <a:r>
              <a:rPr lang="zh-CN" altLang="en-US" sz="3600" dirty="0">
                <a:latin typeface="Times New Roman" panose="02020603050405020304" pitchFamily="18" charset="0"/>
              </a:rPr>
              <a:t> more!</a:t>
            </a:r>
            <a:endParaRPr lang="zh-CN" altLang="en-US" sz="3600" dirty="0">
              <a:latin typeface="Times New Roman" panose="02020603050405020304" pitchFamily="18" charset="0"/>
            </a:endParaRP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3503613" y="2997200"/>
            <a:ext cx="4537075" cy="645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Don't smoke</a:t>
            </a:r>
            <a:r>
              <a:rPr lang="zh-CN" altLang="en-US" sz="3600" dirty="0">
                <a:latin typeface="Times New Roman" panose="02020603050405020304" pitchFamily="18" charset="0"/>
              </a:rPr>
              <a:t>!</a:t>
            </a:r>
            <a:endParaRPr lang="zh-CN" altLang="en-US" sz="3600" dirty="0">
              <a:latin typeface="Times New Roman" panose="02020603050405020304" pitchFamily="18" charset="0"/>
            </a:endParaRPr>
          </a:p>
        </p:txBody>
      </p:sp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3503613" y="4508500"/>
            <a:ext cx="4537075" cy="645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Let</a:t>
            </a:r>
            <a:r>
              <a:rPr lang="zh-CN" altLang="en-US" sz="3600" dirty="0">
                <a:latin typeface="Times New Roman" panose="02020603050405020304" pitchFamily="18" charset="0"/>
              </a:rPr>
              <a:t>'s go home!</a:t>
            </a:r>
            <a:endParaRPr lang="zh-CN" altLang="en-US" sz="3600" dirty="0">
              <a:latin typeface="Times New Roman" panose="02020603050405020304" pitchFamily="18" charset="0"/>
            </a:endParaRPr>
          </a:p>
        </p:txBody>
      </p:sp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3503613" y="5734050"/>
            <a:ext cx="4537075" cy="645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Be</a:t>
            </a:r>
            <a:r>
              <a:rPr lang="zh-CN" altLang="en-US" sz="3600" dirty="0">
                <a:latin typeface="Times New Roman" panose="02020603050405020304" pitchFamily="18" charset="0"/>
              </a:rPr>
              <a:t> quiet, girls!</a:t>
            </a:r>
            <a:endParaRPr lang="zh-CN" altLang="en-US" sz="3600" dirty="0">
              <a:latin typeface="Times New Roman" panose="02020603050405020304" pitchFamily="18" charset="0"/>
            </a:endParaRPr>
          </a:p>
        </p:txBody>
      </p: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3989387" y="345281"/>
            <a:ext cx="4176713" cy="1014730"/>
          </a:xfrm>
          <a:prstGeom prst="rect">
            <a:avLst/>
          </a:prstGeom>
          <a:gradFill rotWithShape="0">
            <a:gsLst>
              <a:gs pos="0">
                <a:srgbClr val="66FF33"/>
              </a:gs>
              <a:gs pos="50000">
                <a:schemeClr val="bg1"/>
              </a:gs>
              <a:gs pos="100000">
                <a:srgbClr val="66FF33"/>
              </a:gs>
            </a:gsLst>
            <a:lin ang="5400000" scaled="1"/>
          </a:gradFill>
          <a:ln w="9525" cmpd="sng">
            <a:solidFill>
              <a:srgbClr val="CCECFF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6000" dirty="0">
                <a:solidFill>
                  <a:srgbClr val="FF0000"/>
                </a:solidFill>
                <a:latin typeface="Times New Roman" panose="02020603050405020304" pitchFamily="18" charset="0"/>
              </a:rPr>
              <a:t>Imperatives</a:t>
            </a:r>
            <a:endParaRPr lang="zh-CN" altLang="en-US" sz="6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9" name="Text Box 11"/>
          <p:cNvSpPr txBox="1">
            <a:spLocks noChangeArrowheads="1"/>
          </p:cNvSpPr>
          <p:nvPr/>
        </p:nvSpPr>
        <p:spPr bwMode="auto">
          <a:xfrm>
            <a:off x="6096000" y="1952626"/>
            <a:ext cx="4140200" cy="1198880"/>
          </a:xfrm>
          <a:prstGeom prst="rect">
            <a:avLst/>
          </a:prstGeom>
          <a:solidFill>
            <a:srgbClr val="CCECFF"/>
          </a:solidFill>
          <a:ln w="9525" cmpd="sng">
            <a:solidFill>
              <a:srgbClr val="FF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>
                <a:latin typeface="Times New Roman" panose="02020603050405020304" pitchFamily="18" charset="0"/>
              </a:rPr>
              <a:t>give orders or advice</a:t>
            </a:r>
            <a:endParaRPr lang="zh-CN" altLang="en-US" sz="3600">
              <a:latin typeface="Times New Roman" panose="02020603050405020304" pitchFamily="18" charset="0"/>
            </a:endParaRPr>
          </a:p>
          <a:p>
            <a:r>
              <a:rPr lang="zh-CN" altLang="en-US" sz="3600">
                <a:latin typeface="Times New Roman" panose="02020603050405020304" pitchFamily="18" charset="0"/>
              </a:rPr>
              <a:t>postive and negative</a:t>
            </a:r>
            <a:endParaRPr lang="zh-CN" altLang="en-US" sz="3600">
              <a:latin typeface="Times New Roman" panose="02020603050405020304" pitchFamily="18" charset="0"/>
            </a:endParaRPr>
          </a:p>
        </p:txBody>
      </p:sp>
      <p:sp>
        <p:nvSpPr>
          <p:cNvPr id="13" name="流程图: 可选过程 12"/>
          <p:cNvSpPr/>
          <p:nvPr/>
        </p:nvSpPr>
        <p:spPr>
          <a:xfrm>
            <a:off x="1793736" y="305572"/>
            <a:ext cx="1785950" cy="500066"/>
          </a:xfrm>
          <a:prstGeom prst="flowChartAlternateProces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tx1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Presentation</a:t>
            </a:r>
            <a:endParaRPr lang="zh-CN" altLang="en-US" dirty="0">
              <a:solidFill>
                <a:schemeClr val="tx1"/>
              </a:solidFill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 bldLvl="0" animBg="1" autoUpdateAnimBg="0"/>
      <p:bldP spid="7175" grpId="0" bldLvl="0" animBg="1" autoUpdateAnimBg="0"/>
      <p:bldP spid="7176" grpId="0" bldLvl="0" animBg="1" autoUpdateAnimBg="0"/>
      <p:bldP spid="7177" grpId="0" bldLvl="0" animBg="1" autoUpdateAnimBg="0"/>
      <p:bldP spid="7178" grpId="0" bldLvl="0" animBg="1" autoUpdateAnimBg="0"/>
      <p:bldP spid="7179" grpId="0" bldLvl="0" animBg="1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195" name="Group 3"/>
          <p:cNvGraphicFramePr>
            <a:graphicFrameLocks noGrp="1"/>
          </p:cNvGraphicFramePr>
          <p:nvPr/>
        </p:nvGraphicFramePr>
        <p:xfrm>
          <a:off x="4151784" y="386800"/>
          <a:ext cx="6400800" cy="2736850"/>
        </p:xfrm>
        <a:graphic>
          <a:graphicData uri="http://schemas.openxmlformats.org/drawingml/2006/table">
            <a:tbl>
              <a:tblPr/>
              <a:tblGrid>
                <a:gridCol w="6400800"/>
              </a:tblGrid>
              <a:tr h="27368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微软雅黑" panose="020B0503020204020204" charset="-122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微软雅黑" panose="020B0503020204020204" charset="-122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微软雅黑" panose="020B0503020204020204" charset="-122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微软雅黑" panose="020B0503020204020204" charset="-122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微软雅黑" panose="020B0503020204020204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微软雅黑" panose="020B0503020204020204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微软雅黑" panose="020B0503020204020204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微软雅黑" panose="020B0503020204020204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微软雅黑" panose="020B050302020402020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</a:tbl>
          </a:graphicData>
        </a:graphic>
      </p:graphicFrame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4669270" y="386800"/>
            <a:ext cx="5956300" cy="2306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Please</a:t>
            </a:r>
            <a:r>
              <a:rPr lang="zh-CN" altLang="en-US" sz="3600" dirty="0">
                <a:latin typeface="Times New Roman" panose="02020603050405020304" pitchFamily="18" charset="0"/>
              </a:rPr>
              <a:t> read more.</a:t>
            </a:r>
            <a:endParaRPr lang="zh-CN" altLang="en-US" sz="3600" dirty="0">
              <a:latin typeface="Times New Roman" panose="02020603050405020304" pitchFamily="18" charset="0"/>
            </a:endParaRPr>
          </a:p>
          <a:p>
            <a:r>
              <a:rPr lang="zh-CN" altLang="en-US" sz="3600" dirty="0">
                <a:latin typeface="Times New Roman" panose="02020603050405020304" pitchFamily="18" charset="0"/>
              </a:rPr>
              <a:t>Turn on the light,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please.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Be</a:t>
            </a:r>
            <a:r>
              <a:rPr lang="zh-CN" altLang="en-US" sz="3600" dirty="0">
                <a:latin typeface="Times New Roman" panose="02020603050405020304" pitchFamily="18" charset="0"/>
              </a:rPr>
              <a:t> careful,boys.</a:t>
            </a:r>
            <a:endParaRPr lang="zh-CN" altLang="en-US" sz="3600" dirty="0">
              <a:latin typeface="Times New Roman" panose="02020603050405020304" pitchFamily="18" charset="0"/>
            </a:endParaRPr>
          </a:p>
          <a:p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Don't be</a:t>
            </a:r>
            <a:r>
              <a:rPr lang="zh-CN" altLang="en-US" sz="3600" dirty="0">
                <a:latin typeface="Times New Roman" panose="02020603050405020304" pitchFamily="18" charset="0"/>
              </a:rPr>
              <a:t> late again.</a:t>
            </a:r>
            <a:endParaRPr lang="zh-CN" altLang="en-US" sz="3600" dirty="0">
              <a:latin typeface="Times New Roman" panose="02020603050405020304" pitchFamily="18" charset="0"/>
            </a:endParaRP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4367808" y="3335160"/>
            <a:ext cx="5256212" cy="645160"/>
          </a:xfrm>
          <a:prstGeom prst="rect">
            <a:avLst/>
          </a:prstGeom>
          <a:gradFill rotWithShape="0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dirty="0">
                <a:latin typeface="Times New Roman" panose="02020603050405020304" pitchFamily="18" charset="0"/>
              </a:rPr>
              <a:t>Things to remember</a:t>
            </a:r>
            <a:endParaRPr lang="zh-CN" altLang="en-US" sz="3600" dirty="0">
              <a:latin typeface="Times New Roman" panose="02020603050405020304" pitchFamily="18" charset="0"/>
            </a:endParaRPr>
          </a:p>
        </p:txBody>
      </p:sp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3539244" y="4365104"/>
            <a:ext cx="6913339" cy="1531620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dirty="0">
                <a:latin typeface="Times New Roman" panose="02020603050405020304" pitchFamily="18" charset="0"/>
              </a:rPr>
              <a:t>It is </a:t>
            </a:r>
            <a:r>
              <a:rPr lang="zh-CN" altLang="en-US" sz="3600" dirty="0">
                <a:solidFill>
                  <a:schemeClr val="hlink"/>
                </a:solidFill>
                <a:latin typeface="Times New Roman" panose="02020603050405020304" pitchFamily="18" charset="0"/>
              </a:rPr>
              <a:t>more polite</a:t>
            </a:r>
            <a:r>
              <a:rPr lang="zh-CN" altLang="en-US" sz="3600" dirty="0">
                <a:latin typeface="Times New Roman" panose="02020603050405020304" pitchFamily="18" charset="0"/>
              </a:rPr>
              <a:t> for us to use 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please</a:t>
            </a:r>
            <a:r>
              <a:rPr lang="zh-CN" altLang="en-US" sz="3600" dirty="0">
                <a:latin typeface="Times New Roman" panose="02020603050405020304" pitchFamily="18" charset="0"/>
              </a:rPr>
              <a:t> .</a:t>
            </a:r>
            <a:endParaRPr lang="zh-CN" altLang="en-US" sz="3600" dirty="0"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3600" dirty="0">
                <a:latin typeface="Times New Roman" panose="02020603050405020304" pitchFamily="18" charset="0"/>
              </a:rPr>
              <a:t>Add 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be</a:t>
            </a:r>
            <a:r>
              <a:rPr lang="zh-CN" altLang="en-US" sz="3600" dirty="0">
                <a:latin typeface="Times New Roman" panose="02020603050405020304" pitchFamily="18" charset="0"/>
              </a:rPr>
              <a:t> before </a:t>
            </a:r>
            <a:r>
              <a:rPr lang="zh-CN" altLang="en-US" sz="3600" dirty="0">
                <a:solidFill>
                  <a:schemeClr val="hlink"/>
                </a:solidFill>
                <a:latin typeface="Times New Roman" panose="02020603050405020304" pitchFamily="18" charset="0"/>
              </a:rPr>
              <a:t>adjectives.</a:t>
            </a:r>
            <a:endParaRPr lang="zh-CN" altLang="en-US" sz="3600" dirty="0">
              <a:solidFill>
                <a:schemeClr val="hlink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流程图: 可选过程 5"/>
          <p:cNvSpPr/>
          <p:nvPr/>
        </p:nvSpPr>
        <p:spPr>
          <a:xfrm>
            <a:off x="1793736" y="305572"/>
            <a:ext cx="1785950" cy="500066"/>
          </a:xfrm>
          <a:prstGeom prst="flowChartAlternateProces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tx1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Presentation</a:t>
            </a:r>
            <a:endParaRPr lang="zh-CN" altLang="en-US" dirty="0">
              <a:solidFill>
                <a:schemeClr val="tx1"/>
              </a:solidFill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2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2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2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2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2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2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2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2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2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2" grpId="0" bldLvl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3648075" y="692696"/>
            <a:ext cx="6842125" cy="1106805"/>
          </a:xfrm>
          <a:prstGeom prst="rect">
            <a:avLst/>
          </a:prstGeom>
          <a:gradFill rotWithShape="0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6600">
                <a:latin typeface="Times New Roman" panose="02020603050405020304" pitchFamily="18" charset="0"/>
              </a:rPr>
              <a:t>Work out the rule</a:t>
            </a:r>
            <a:endParaRPr lang="zh-CN" altLang="en-US" sz="6600">
              <a:latin typeface="Times New Roman" panose="02020603050405020304" pitchFamily="18" charset="0"/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1703388" y="1700808"/>
            <a:ext cx="8785225" cy="4154170"/>
          </a:xfrm>
          <a:prstGeom prst="rect">
            <a:avLst/>
          </a:prstGeom>
          <a:solidFill>
            <a:srgbClr val="CCECFF"/>
          </a:solidFill>
          <a:ln w="9525" cmpd="sng">
            <a:solidFill>
              <a:srgbClr val="FF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400" dirty="0">
                <a:latin typeface="Times New Roman" panose="02020603050405020304" pitchFamily="18" charset="0"/>
              </a:rPr>
              <a:t>We use the base form of  a verb in (</a:t>
            </a:r>
            <a:r>
              <a:rPr lang="zh-CN" altLang="en-US" sz="4400" dirty="0">
                <a:solidFill>
                  <a:srgbClr val="FF0000"/>
                </a:solidFill>
                <a:latin typeface="Times New Roman" panose="02020603050405020304" pitchFamily="18" charset="0"/>
              </a:rPr>
              <a:t>positive/negative</a:t>
            </a:r>
            <a:r>
              <a:rPr lang="zh-CN" altLang="en-US" sz="4400" dirty="0">
                <a:latin typeface="Times New Roman" panose="02020603050405020304" pitchFamily="18" charset="0"/>
              </a:rPr>
              <a:t>) </a:t>
            </a:r>
            <a:r>
              <a:rPr lang="zh-CN" altLang="en-US" sz="4400" b="1" dirty="0">
                <a:solidFill>
                  <a:schemeClr val="hlink"/>
                </a:solidFill>
                <a:latin typeface="Times New Roman" panose="02020603050405020304" pitchFamily="18" charset="0"/>
              </a:rPr>
              <a:t>imperative</a:t>
            </a:r>
            <a:r>
              <a:rPr lang="zh-CN" altLang="en-US" sz="4400" dirty="0">
                <a:latin typeface="Times New Roman" panose="02020603050405020304" pitchFamily="18" charset="0"/>
              </a:rPr>
              <a:t>.</a:t>
            </a:r>
            <a:endParaRPr lang="zh-CN" altLang="en-US" sz="4400" dirty="0">
              <a:latin typeface="Times New Roman" panose="02020603050405020304" pitchFamily="18" charset="0"/>
            </a:endParaRPr>
          </a:p>
          <a:p>
            <a:endParaRPr lang="zh-CN" altLang="en-US" sz="4400" dirty="0">
              <a:latin typeface="Times New Roman" panose="02020603050405020304" pitchFamily="18" charset="0"/>
            </a:endParaRPr>
          </a:p>
          <a:p>
            <a:r>
              <a:rPr lang="zh-CN" altLang="en-US" sz="4400" dirty="0">
                <a:latin typeface="Times New Roman" panose="02020603050405020304" pitchFamily="18" charset="0"/>
              </a:rPr>
              <a:t>In a (</a:t>
            </a:r>
            <a:r>
              <a:rPr lang="zh-CN" altLang="en-US" sz="4400" dirty="0">
                <a:solidFill>
                  <a:srgbClr val="FF0000"/>
                </a:solidFill>
                <a:latin typeface="Times New Roman" panose="02020603050405020304" pitchFamily="18" charset="0"/>
              </a:rPr>
              <a:t>positive/negative</a:t>
            </a:r>
            <a:r>
              <a:rPr lang="zh-CN" altLang="en-US" sz="4400" dirty="0">
                <a:latin typeface="Times New Roman" panose="02020603050405020304" pitchFamily="18" charset="0"/>
              </a:rPr>
              <a:t>) </a:t>
            </a:r>
            <a:r>
              <a:rPr lang="zh-CN" altLang="en-US" sz="4400" b="1" dirty="0">
                <a:solidFill>
                  <a:schemeClr val="hlink"/>
                </a:solidFill>
                <a:latin typeface="Times New Roman" panose="02020603050405020304" pitchFamily="18" charset="0"/>
              </a:rPr>
              <a:t>imperative</a:t>
            </a:r>
            <a:r>
              <a:rPr lang="zh-CN" altLang="en-US" sz="4400" dirty="0">
                <a:latin typeface="Times New Roman" panose="02020603050405020304" pitchFamily="18" charset="0"/>
              </a:rPr>
              <a:t>, we use </a:t>
            </a:r>
            <a:r>
              <a:rPr lang="zh-CN" altLang="en-US" sz="4400" b="1" dirty="0">
                <a:solidFill>
                  <a:schemeClr val="hlink"/>
                </a:solidFill>
                <a:latin typeface="Times New Roman" panose="02020603050405020304" pitchFamily="18" charset="0"/>
              </a:rPr>
              <a:t>don't</a:t>
            </a:r>
            <a:r>
              <a:rPr lang="zh-CN" altLang="en-US" sz="4400" dirty="0">
                <a:latin typeface="Times New Roman" panose="02020603050405020304" pitchFamily="18" charset="0"/>
              </a:rPr>
              <a:t> before the base form of the verb.</a:t>
            </a:r>
            <a:endParaRPr lang="zh-CN" altLang="en-US" sz="4400" dirty="0">
              <a:latin typeface="Times New Roman" panose="02020603050405020304" pitchFamily="18" charset="0"/>
            </a:endParaRPr>
          </a:p>
        </p:txBody>
      </p:sp>
      <p:sp>
        <p:nvSpPr>
          <p:cNvPr id="9220" name="AutoShape 4"/>
          <p:cNvSpPr>
            <a:spLocks noChangeArrowheads="1"/>
          </p:cNvSpPr>
          <p:nvPr/>
        </p:nvSpPr>
        <p:spPr bwMode="auto">
          <a:xfrm>
            <a:off x="1703388" y="2276475"/>
            <a:ext cx="1944687" cy="914400"/>
          </a:xfrm>
          <a:prstGeom prst="roundRect">
            <a:avLst>
              <a:gd name="adj" fmla="val 16667"/>
            </a:avLst>
          </a:prstGeom>
          <a:noFill/>
          <a:ln w="57150" cmpd="sng">
            <a:solidFill>
              <a:schemeClr val="folHlink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1" name="AutoShape 5"/>
          <p:cNvSpPr>
            <a:spLocks noChangeArrowheads="1"/>
          </p:cNvSpPr>
          <p:nvPr/>
        </p:nvSpPr>
        <p:spPr bwMode="auto">
          <a:xfrm>
            <a:off x="4656138" y="3573463"/>
            <a:ext cx="2160587" cy="914400"/>
          </a:xfrm>
          <a:prstGeom prst="roundRect">
            <a:avLst>
              <a:gd name="adj" fmla="val 16667"/>
            </a:avLst>
          </a:prstGeom>
          <a:noFill/>
          <a:ln w="57150" cap="flat" cmpd="sng">
            <a:solidFill>
              <a:schemeClr val="folHlink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" name="流程图: 可选过程 5"/>
          <p:cNvSpPr/>
          <p:nvPr/>
        </p:nvSpPr>
        <p:spPr>
          <a:xfrm>
            <a:off x="1793736" y="305572"/>
            <a:ext cx="1785950" cy="500066"/>
          </a:xfrm>
          <a:prstGeom prst="flowChartAlternateProces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tx1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Presentation</a:t>
            </a:r>
            <a:endParaRPr lang="zh-CN" altLang="en-US" dirty="0">
              <a:solidFill>
                <a:schemeClr val="tx1"/>
              </a:solidFill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图像 (29)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89" t="64470" r="20045" b="11852"/>
          <a:stretch>
            <a:fillRect/>
          </a:stretch>
        </p:blipFill>
        <p:spPr bwMode="auto">
          <a:xfrm>
            <a:off x="1631950" y="1773238"/>
            <a:ext cx="8713788" cy="5037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3287688" y="764704"/>
            <a:ext cx="7202488" cy="70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000" dirty="0">
                <a:latin typeface="Comic Sans MS" panose="030F0702030302020204" pitchFamily="66" charset="0"/>
              </a:rPr>
              <a:t>What will the teacher say?</a:t>
            </a:r>
            <a:endParaRPr lang="zh-CN" altLang="en-US" sz="4000" dirty="0">
              <a:latin typeface="Comic Sans MS" panose="030F0702030302020204" pitchFamily="66" charset="0"/>
            </a:endParaRPr>
          </a:p>
        </p:txBody>
      </p:sp>
      <p:sp>
        <p:nvSpPr>
          <p:cNvPr id="4" name="流程图: 可选过程 3"/>
          <p:cNvSpPr/>
          <p:nvPr/>
        </p:nvSpPr>
        <p:spPr>
          <a:xfrm>
            <a:off x="1793736" y="305572"/>
            <a:ext cx="1785950" cy="500066"/>
          </a:xfrm>
          <a:prstGeom prst="flowChartAlternateProces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tx1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Presentation</a:t>
            </a:r>
            <a:endParaRPr lang="zh-CN" altLang="en-US" dirty="0">
              <a:solidFill>
                <a:schemeClr val="tx1"/>
              </a:solidFill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ldLvl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3791744" y="259571"/>
            <a:ext cx="6192688" cy="119888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762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3600" dirty="0">
                <a:solidFill>
                  <a:schemeClr val="hlink"/>
                </a:solidFill>
                <a:latin typeface="Times New Roman" panose="02020603050405020304" pitchFamily="18" charset="0"/>
              </a:rPr>
              <a:t>bring     close       eat        sleep  </a:t>
            </a:r>
            <a:endParaRPr lang="zh-CN" altLang="en-US" sz="3600" dirty="0">
              <a:solidFill>
                <a:schemeClr val="hlink"/>
              </a:solidFill>
              <a:latin typeface="Times New Roman" panose="02020603050405020304" pitchFamily="18" charset="0"/>
            </a:endParaRPr>
          </a:p>
          <a:p>
            <a:r>
              <a:rPr lang="zh-CN" altLang="en-US" sz="3600" dirty="0">
                <a:solidFill>
                  <a:schemeClr val="hlink"/>
                </a:solidFill>
                <a:latin typeface="Times New Roman" panose="02020603050405020304" pitchFamily="18" charset="0"/>
              </a:rPr>
              <a:t>speak louder        turn to </a:t>
            </a:r>
            <a:endParaRPr lang="zh-CN" altLang="en-US" sz="3600" dirty="0">
              <a:solidFill>
                <a:schemeClr val="hlink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1267" name="Picture 3" descr="图像 (29)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89" t="64470" r="20045" b="11852"/>
          <a:stretch>
            <a:fillRect/>
          </a:stretch>
        </p:blipFill>
        <p:spPr bwMode="auto">
          <a:xfrm>
            <a:off x="8366125" y="904275"/>
            <a:ext cx="2016125" cy="1220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2351584" y="2567865"/>
            <a:ext cx="6192838" cy="70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000" dirty="0">
                <a:latin typeface="Times New Roman" panose="02020603050405020304" pitchFamily="18" charset="0"/>
              </a:rPr>
              <a:t>1. Bill is eating in class</a:t>
            </a:r>
            <a:endParaRPr lang="zh-CN" altLang="en-US" sz="4000" dirty="0">
              <a:latin typeface="Times New Roman" panose="02020603050405020304" pitchFamily="18" charset="0"/>
            </a:endParaRPr>
          </a:p>
        </p:txBody>
      </p:sp>
      <p:sp>
        <p:nvSpPr>
          <p:cNvPr id="11269" name="AutoShape 5"/>
          <p:cNvSpPr>
            <a:spLocks noChangeArrowheads="1"/>
          </p:cNvSpPr>
          <p:nvPr/>
        </p:nvSpPr>
        <p:spPr bwMode="auto">
          <a:xfrm>
            <a:off x="3505200" y="1412875"/>
            <a:ext cx="5472113" cy="936625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noFill/>
          <a:ln w="9525" cmpd="sng">
            <a:solidFill>
              <a:schemeClr val="tx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zh-CN"/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3503613" y="1484313"/>
            <a:ext cx="5545137" cy="645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Don't eat in class, Bill.</a:t>
            </a:r>
            <a:endParaRPr lang="zh-CN" alt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2376939" y="4869160"/>
            <a:ext cx="6671811" cy="13220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4000" dirty="0">
                <a:latin typeface="Times New Roman" panose="02020603050405020304" pitchFamily="18" charset="0"/>
              </a:rPr>
              <a:t>2. Rose left the door open on a </a:t>
            </a:r>
            <a:endParaRPr lang="en-US" altLang="zh-CN" sz="4000" dirty="0">
              <a:latin typeface="Times New Roman" panose="02020603050405020304" pitchFamily="18" charset="0"/>
            </a:endParaRPr>
          </a:p>
          <a:p>
            <a:r>
              <a:rPr lang="zh-CN" altLang="en-US" sz="4000" dirty="0">
                <a:latin typeface="Times New Roman" panose="02020603050405020304" pitchFamily="18" charset="0"/>
              </a:rPr>
              <a:t>windy day.</a:t>
            </a:r>
            <a:endParaRPr lang="zh-CN" altLang="en-US" sz="4000" dirty="0">
              <a:latin typeface="Times New Roman" panose="02020603050405020304" pitchFamily="18" charset="0"/>
            </a:endParaRPr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3143250" y="3789363"/>
            <a:ext cx="5545138" cy="645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Close the door, Rose.</a:t>
            </a:r>
            <a:endParaRPr lang="zh-CN" alt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1273" name="AutoShape 9"/>
          <p:cNvSpPr>
            <a:spLocks noChangeArrowheads="1"/>
          </p:cNvSpPr>
          <p:nvPr/>
        </p:nvSpPr>
        <p:spPr bwMode="auto">
          <a:xfrm>
            <a:off x="3073400" y="3717925"/>
            <a:ext cx="5688013" cy="935038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noFill/>
          <a:ln w="9525" cap="flat" cmpd="sng">
            <a:solidFill>
              <a:schemeClr val="tx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zh-CN"/>
          </a:p>
        </p:txBody>
      </p:sp>
      <p:sp>
        <p:nvSpPr>
          <p:cNvPr id="10" name="流程图: 可选过程 9"/>
          <p:cNvSpPr/>
          <p:nvPr/>
        </p:nvSpPr>
        <p:spPr>
          <a:xfrm>
            <a:off x="1793736" y="305572"/>
            <a:ext cx="1785950" cy="500066"/>
          </a:xfrm>
          <a:prstGeom prst="flowChartAlternateProces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tx1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Presentation</a:t>
            </a:r>
            <a:endParaRPr lang="zh-CN" altLang="en-US" dirty="0">
              <a:solidFill>
                <a:schemeClr val="tx1"/>
              </a:solidFill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bldLvl="0" animBg="1" autoUpdateAnimBg="0"/>
      <p:bldP spid="11269" grpId="0" bldLvl="0" animBg="1" autoUpdateAnimBg="0"/>
      <p:bldP spid="11270" grpId="0" bldLvl="0" animBg="1" autoUpdateAnimBg="0"/>
      <p:bldP spid="11271" grpId="0" bldLvl="0" animBg="1" autoUpdateAnimBg="0"/>
      <p:bldP spid="11272" grpId="0" bldLvl="0" animBg="1" autoUpdateAnimBg="0"/>
      <p:bldP spid="11273" grpId="0" bldLvl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3935761" y="274415"/>
            <a:ext cx="5976664" cy="119888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762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3600" dirty="0">
                <a:solidFill>
                  <a:schemeClr val="hlink"/>
                </a:solidFill>
                <a:latin typeface="Times New Roman" panose="02020603050405020304" pitchFamily="18" charset="0"/>
              </a:rPr>
              <a:t>bring     close       eat        sleep  </a:t>
            </a:r>
            <a:endParaRPr lang="zh-CN" altLang="en-US" sz="3600" dirty="0">
              <a:solidFill>
                <a:schemeClr val="hlink"/>
              </a:solidFill>
              <a:latin typeface="Times New Roman" panose="02020603050405020304" pitchFamily="18" charset="0"/>
            </a:endParaRPr>
          </a:p>
          <a:p>
            <a:r>
              <a:rPr lang="zh-CN" altLang="en-US" sz="3600" dirty="0">
                <a:solidFill>
                  <a:schemeClr val="hlink"/>
                </a:solidFill>
                <a:latin typeface="Times New Roman" panose="02020603050405020304" pitchFamily="18" charset="0"/>
              </a:rPr>
              <a:t>speak louder        turn to </a:t>
            </a:r>
            <a:endParaRPr lang="zh-CN" altLang="en-US" sz="3600" dirty="0">
              <a:solidFill>
                <a:schemeClr val="hlink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2291" name="Picture 3" descr="图像 (29)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89" t="64470" r="20045" b="11852"/>
          <a:stretch>
            <a:fillRect/>
          </a:stretch>
        </p:blipFill>
        <p:spPr bwMode="auto">
          <a:xfrm>
            <a:off x="8545512" y="939569"/>
            <a:ext cx="2016125" cy="1220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1993105" y="2520367"/>
            <a:ext cx="8856663" cy="1322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000" dirty="0">
                <a:latin typeface="Times New Roman" panose="02020603050405020304" pitchFamily="18" charset="0"/>
              </a:rPr>
              <a:t>3.Jane is answering a question in a low voice.</a:t>
            </a:r>
            <a:endParaRPr lang="zh-CN" altLang="en-US" sz="4000" dirty="0">
              <a:latin typeface="Times New Roman" panose="02020603050405020304" pitchFamily="18" charset="0"/>
            </a:endParaRPr>
          </a:p>
        </p:txBody>
      </p:sp>
      <p:sp>
        <p:nvSpPr>
          <p:cNvPr id="12293" name="AutoShape 5"/>
          <p:cNvSpPr>
            <a:spLocks noChangeArrowheads="1"/>
          </p:cNvSpPr>
          <p:nvPr/>
        </p:nvSpPr>
        <p:spPr bwMode="auto">
          <a:xfrm>
            <a:off x="3505200" y="1412875"/>
            <a:ext cx="5832475" cy="936625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noFill/>
          <a:ln w="9525" cmpd="sng">
            <a:solidFill>
              <a:schemeClr val="tx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zh-CN"/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3503613" y="1484313"/>
            <a:ext cx="6049962" cy="645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Please say loudly, Jane.</a:t>
            </a:r>
            <a:endParaRPr lang="zh-CN" alt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2014949" y="5190587"/>
            <a:ext cx="8856662" cy="70675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000" dirty="0">
                <a:latin typeface="Times New Roman" panose="02020603050405020304" pitchFamily="18" charset="0"/>
              </a:rPr>
              <a:t>4.James is sleeping at his desk.</a:t>
            </a:r>
            <a:endParaRPr lang="zh-CN" altLang="en-US" sz="4000" dirty="0">
              <a:latin typeface="Times New Roman" panose="02020603050405020304" pitchFamily="18" charset="0"/>
            </a:endParaRPr>
          </a:p>
        </p:txBody>
      </p:sp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3071888" y="4380765"/>
            <a:ext cx="6840537" cy="645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Don't sleep in class, James.</a:t>
            </a:r>
            <a:endParaRPr lang="zh-CN" altLang="en-US" sz="3600" dirty="0"/>
          </a:p>
        </p:txBody>
      </p:sp>
      <p:sp>
        <p:nvSpPr>
          <p:cNvPr id="12297" name="AutoShape 9"/>
          <p:cNvSpPr>
            <a:spLocks noChangeArrowheads="1"/>
          </p:cNvSpPr>
          <p:nvPr/>
        </p:nvSpPr>
        <p:spPr bwMode="auto">
          <a:xfrm>
            <a:off x="2865074" y="4236412"/>
            <a:ext cx="6697663" cy="935038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noFill/>
          <a:ln w="9525" cap="flat" cmpd="sng">
            <a:solidFill>
              <a:schemeClr val="tx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zh-CN"/>
          </a:p>
        </p:txBody>
      </p:sp>
      <p:sp>
        <p:nvSpPr>
          <p:cNvPr id="10" name="流程图: 可选过程 9"/>
          <p:cNvSpPr/>
          <p:nvPr/>
        </p:nvSpPr>
        <p:spPr>
          <a:xfrm>
            <a:off x="1793736" y="305572"/>
            <a:ext cx="1785950" cy="500066"/>
          </a:xfrm>
          <a:prstGeom prst="flowChartAlternateProces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tx1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Presentation</a:t>
            </a:r>
            <a:endParaRPr lang="zh-CN" altLang="en-US" dirty="0">
              <a:solidFill>
                <a:schemeClr val="tx1"/>
              </a:solidFill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bldLvl="0" animBg="1" autoUpdateAnimBg="0"/>
      <p:bldP spid="12293" grpId="0" bldLvl="0" animBg="1" autoUpdateAnimBg="0"/>
      <p:bldP spid="12294" grpId="0" bldLvl="0" animBg="1" autoUpdateAnimBg="0"/>
      <p:bldP spid="12295" grpId="0" bldLvl="0" animBg="1" autoUpdateAnimBg="0"/>
      <p:bldP spid="12296" grpId="0" bldLvl="0" animBg="1" autoUpdateAnimBg="0"/>
      <p:bldP spid="12297" grpId="0" bldLvl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AutoShape 2"/>
          <p:cNvSpPr>
            <a:spLocks noChangeArrowheads="1"/>
          </p:cNvSpPr>
          <p:nvPr/>
        </p:nvSpPr>
        <p:spPr bwMode="auto">
          <a:xfrm>
            <a:off x="2063750" y="4005263"/>
            <a:ext cx="8208963" cy="1223962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zh-CN"/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3719736" y="241525"/>
            <a:ext cx="6791393" cy="119888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762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3600" dirty="0">
                <a:solidFill>
                  <a:schemeClr val="hlink"/>
                </a:solidFill>
                <a:latin typeface="Times New Roman" panose="02020603050405020304" pitchFamily="18" charset="0"/>
              </a:rPr>
              <a:t>bring     close       eat        sleep  </a:t>
            </a:r>
            <a:endParaRPr lang="zh-CN" altLang="en-US" sz="3600" dirty="0">
              <a:solidFill>
                <a:schemeClr val="hlink"/>
              </a:solidFill>
              <a:latin typeface="Times New Roman" panose="02020603050405020304" pitchFamily="18" charset="0"/>
            </a:endParaRPr>
          </a:p>
          <a:p>
            <a:r>
              <a:rPr lang="zh-CN" altLang="en-US" sz="3600" dirty="0">
                <a:solidFill>
                  <a:schemeClr val="hlink"/>
                </a:solidFill>
                <a:latin typeface="Times New Roman" panose="02020603050405020304" pitchFamily="18" charset="0"/>
              </a:rPr>
              <a:t>speak louder        turn to </a:t>
            </a:r>
            <a:endParaRPr lang="zh-CN" altLang="en-US" sz="3600" dirty="0">
              <a:solidFill>
                <a:schemeClr val="hlink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3316" name="Picture 4" descr="图像 (29)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89" t="64470" r="20045" b="11852"/>
          <a:stretch>
            <a:fillRect/>
          </a:stretch>
        </p:blipFill>
        <p:spPr bwMode="auto">
          <a:xfrm>
            <a:off x="8495004" y="956415"/>
            <a:ext cx="2016125" cy="1220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1883568" y="2579263"/>
            <a:ext cx="8856663" cy="1322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000" dirty="0">
                <a:latin typeface="Times New Roman" panose="02020603050405020304" pitchFamily="18" charset="0"/>
              </a:rPr>
              <a:t>5.Steven is looking at page47.He should look at page 74.</a:t>
            </a:r>
            <a:endParaRPr lang="zh-CN" altLang="en-US" sz="4000" dirty="0">
              <a:latin typeface="Times New Roman" panose="02020603050405020304" pitchFamily="18" charset="0"/>
            </a:endParaRPr>
          </a:p>
        </p:txBody>
      </p:sp>
      <p:sp>
        <p:nvSpPr>
          <p:cNvPr id="13318" name="AutoShape 6"/>
          <p:cNvSpPr>
            <a:spLocks noChangeArrowheads="1"/>
          </p:cNvSpPr>
          <p:nvPr/>
        </p:nvSpPr>
        <p:spPr bwMode="auto">
          <a:xfrm>
            <a:off x="2424113" y="1412875"/>
            <a:ext cx="7200900" cy="936625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noFill/>
          <a:ln w="9525" cmpd="sng">
            <a:solidFill>
              <a:schemeClr val="tx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zh-CN"/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2651824" y="1524466"/>
            <a:ext cx="7129462" cy="645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Please look at page74, Steven.</a:t>
            </a:r>
            <a:endParaRPr lang="zh-CN" alt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1850743" y="5386742"/>
            <a:ext cx="8493729" cy="70675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4000">
                <a:latin typeface="Times New Roman" panose="02020603050405020304" pitchFamily="18" charset="0"/>
              </a:rPr>
              <a:t>6.Mary brought her pet mouse to school.</a:t>
            </a:r>
            <a:endParaRPr lang="zh-CN" altLang="en-US" sz="4000">
              <a:latin typeface="Times New Roman" panose="02020603050405020304" pitchFamily="18" charset="0"/>
            </a:endParaRPr>
          </a:p>
        </p:txBody>
      </p:sp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2063750" y="4292600"/>
            <a:ext cx="8496300" cy="70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Don't bring your pet to school,Mary.</a:t>
            </a:r>
            <a:endParaRPr lang="zh-CN" altLang="en-US" sz="40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0" name="流程图: 可选过程 9"/>
          <p:cNvSpPr/>
          <p:nvPr/>
        </p:nvSpPr>
        <p:spPr>
          <a:xfrm>
            <a:off x="1793736" y="305572"/>
            <a:ext cx="1785950" cy="500066"/>
          </a:xfrm>
          <a:prstGeom prst="flowChartAlternateProces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tx1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Presentation</a:t>
            </a:r>
            <a:endParaRPr lang="zh-CN" altLang="en-US" dirty="0">
              <a:solidFill>
                <a:schemeClr val="tx1"/>
              </a:solidFill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bldLvl="0" animBg="1" autoUpdateAnimBg="0"/>
      <p:bldP spid="13317" grpId="0" bldLvl="0" animBg="1" autoUpdateAnimBg="0"/>
      <p:bldP spid="13318" grpId="0" bldLvl="0" animBg="1" autoUpdateAnimBg="0"/>
      <p:bldP spid="13319" grpId="0" bldLvl="0" animBg="1" autoUpdateAnimBg="0"/>
      <p:bldP spid="13320" grpId="0" bldLvl="0" animBg="1" autoUpdateAnimBg="0"/>
      <p:bldP spid="13321" grpId="0" bldLvl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1992275" y="4096986"/>
            <a:ext cx="8280474" cy="1814830"/>
          </a:xfrm>
          <a:prstGeom prst="rect">
            <a:avLst/>
          </a:prstGeom>
          <a:solidFill>
            <a:schemeClr val="bg1"/>
          </a:solidFill>
          <a:ln w="9525" cmpd="sng">
            <a:solidFill>
              <a:schemeClr val="hlink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What</a:t>
            </a:r>
            <a:r>
              <a:rPr lang="zh-CN" altLang="en-US" sz="4000" dirty="0">
                <a:latin typeface="Times New Roman" panose="02020603050405020304" pitchFamily="18" charset="0"/>
              </a:rPr>
              <a:t> </a:t>
            </a:r>
            <a:r>
              <a:rPr lang="zh-CN" altLang="en-US" sz="4000" dirty="0">
                <a:solidFill>
                  <a:schemeClr val="folHlink"/>
                </a:solidFill>
                <a:latin typeface="Times New Roman" panose="02020603050405020304" pitchFamily="18" charset="0"/>
              </a:rPr>
              <a:t>beautiful</a:t>
            </a:r>
            <a:r>
              <a:rPr lang="zh-CN" altLang="en-US" sz="4000" dirty="0">
                <a:latin typeface="Times New Roman" panose="02020603050405020304" pitchFamily="18" charset="0"/>
              </a:rPr>
              <a:t> flowers </a:t>
            </a:r>
            <a:r>
              <a:rPr lang="zh-CN" altLang="en-US" sz="4000" dirty="0">
                <a:solidFill>
                  <a:schemeClr val="hlink"/>
                </a:solidFill>
                <a:latin typeface="Times New Roman" panose="02020603050405020304" pitchFamily="18" charset="0"/>
              </a:rPr>
              <a:t>they</a:t>
            </a:r>
            <a:r>
              <a:rPr lang="zh-CN" altLang="en-US" sz="4000" dirty="0">
                <a:latin typeface="Times New Roman" panose="02020603050405020304" pitchFamily="18" charset="0"/>
              </a:rPr>
              <a:t> </a:t>
            </a:r>
            <a:r>
              <a:rPr lang="zh-CN" altLang="en-US" sz="4000" dirty="0">
                <a:solidFill>
                  <a:schemeClr val="accent2"/>
                </a:solidFill>
                <a:latin typeface="Times New Roman" panose="02020603050405020304" pitchFamily="18" charset="0"/>
              </a:rPr>
              <a:t>are</a:t>
            </a:r>
            <a:r>
              <a:rPr lang="zh-CN" altLang="en-US" sz="40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!</a:t>
            </a:r>
            <a:endParaRPr lang="zh-CN" altLang="en-US" sz="40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  <a:p>
            <a:pPr>
              <a:lnSpc>
                <a:spcPct val="140000"/>
              </a:lnSpc>
            </a:pP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How</a:t>
            </a:r>
            <a:r>
              <a:rPr lang="zh-CN" altLang="en-US" sz="4000" dirty="0">
                <a:latin typeface="Times New Roman" panose="02020603050405020304" pitchFamily="18" charset="0"/>
              </a:rPr>
              <a:t> </a:t>
            </a:r>
            <a:r>
              <a:rPr lang="zh-CN" altLang="en-US" sz="4000" dirty="0">
                <a:solidFill>
                  <a:schemeClr val="folHlink"/>
                </a:solidFill>
                <a:latin typeface="Times New Roman" panose="02020603050405020304" pitchFamily="18" charset="0"/>
              </a:rPr>
              <a:t>beautiful</a:t>
            </a:r>
            <a:r>
              <a:rPr lang="zh-CN" altLang="en-US" sz="4000" dirty="0">
                <a:latin typeface="Times New Roman" panose="02020603050405020304" pitchFamily="18" charset="0"/>
              </a:rPr>
              <a:t> </a:t>
            </a:r>
            <a:r>
              <a:rPr lang="zh-CN" altLang="en-US" sz="4000" dirty="0">
                <a:solidFill>
                  <a:schemeClr val="hlink"/>
                </a:solidFill>
                <a:latin typeface="Times New Roman" panose="02020603050405020304" pitchFamily="18" charset="0"/>
              </a:rPr>
              <a:t>the flowers</a:t>
            </a:r>
            <a:r>
              <a:rPr lang="zh-CN" altLang="en-US" sz="4000" dirty="0">
                <a:latin typeface="Times New Roman" panose="02020603050405020304" pitchFamily="18" charset="0"/>
              </a:rPr>
              <a:t> </a:t>
            </a:r>
            <a:r>
              <a:rPr lang="zh-CN" altLang="en-US" sz="4000" dirty="0">
                <a:solidFill>
                  <a:schemeClr val="accent2"/>
                </a:solidFill>
                <a:latin typeface="Times New Roman" panose="02020603050405020304" pitchFamily="18" charset="0"/>
              </a:rPr>
              <a:t>are</a:t>
            </a:r>
            <a:r>
              <a:rPr lang="zh-CN" altLang="en-US" sz="40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!</a:t>
            </a:r>
            <a:endParaRPr lang="zh-CN" altLang="en-US" sz="40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4295800" y="706437"/>
            <a:ext cx="4829175" cy="1014730"/>
          </a:xfrm>
          <a:prstGeom prst="rect">
            <a:avLst/>
          </a:prstGeom>
          <a:gradFill rotWithShape="0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6000" dirty="0">
                <a:latin typeface="Times New Roman" panose="02020603050405020304" pitchFamily="18" charset="0"/>
              </a:rPr>
              <a:t>Exclamations</a:t>
            </a:r>
            <a:endParaRPr lang="zh-CN" altLang="en-US" sz="6000" dirty="0">
              <a:latin typeface="Times New Roman" panose="02020603050405020304" pitchFamily="18" charset="0"/>
            </a:endParaRP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1884040" y="2082392"/>
            <a:ext cx="8496944" cy="1641475"/>
          </a:xfrm>
          <a:prstGeom prst="rect">
            <a:avLst/>
          </a:prstGeom>
          <a:solidFill>
            <a:srgbClr val="CCECFF"/>
          </a:solidFill>
          <a:ln w="57150" cmpd="sng">
            <a:solidFill>
              <a:srgbClr val="FF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rPr>
              <a:t>What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600" dirty="0">
                <a:latin typeface="Times New Roman" panose="02020603050405020304" pitchFamily="18" charset="0"/>
              </a:rPr>
              <a:t>+(a/an)+</a:t>
            </a:r>
            <a:r>
              <a:rPr lang="zh-CN" altLang="en-US" sz="3600" dirty="0">
                <a:solidFill>
                  <a:schemeClr val="folHlink"/>
                </a:solidFill>
                <a:latin typeface="Times New Roman" panose="02020603050405020304" pitchFamily="18" charset="0"/>
              </a:rPr>
              <a:t>adj</a:t>
            </a:r>
            <a:r>
              <a:rPr lang="zh-CN" altLang="en-US" sz="3600" dirty="0">
                <a:latin typeface="Times New Roman" panose="02020603050405020304" pitchFamily="18" charset="0"/>
              </a:rPr>
              <a:t>.+</a:t>
            </a:r>
            <a:r>
              <a:rPr lang="zh-CN" altLang="en-US" sz="3600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</a:rPr>
              <a:t>n.</a:t>
            </a:r>
            <a:r>
              <a:rPr lang="zh-CN" altLang="en-US" sz="3600" dirty="0">
                <a:latin typeface="Times New Roman" panose="02020603050405020304" pitchFamily="18" charset="0"/>
              </a:rPr>
              <a:t>+</a:t>
            </a:r>
            <a:r>
              <a:rPr lang="zh-CN" altLang="en-US" sz="3600" dirty="0">
                <a:solidFill>
                  <a:schemeClr val="hlink"/>
                </a:solidFill>
                <a:latin typeface="Times New Roman" panose="02020603050405020304" pitchFamily="18" charset="0"/>
              </a:rPr>
              <a:t>subject</a:t>
            </a:r>
            <a:r>
              <a:rPr lang="zh-CN" altLang="en-US" sz="3600" dirty="0">
                <a:latin typeface="Times New Roman" panose="02020603050405020304" pitchFamily="18" charset="0"/>
              </a:rPr>
              <a:t>+</a:t>
            </a:r>
            <a:r>
              <a:rPr lang="zh-CN" altLang="en-US" sz="3600" dirty="0">
                <a:solidFill>
                  <a:schemeClr val="accent2"/>
                </a:solidFill>
                <a:latin typeface="Times New Roman" panose="02020603050405020304" pitchFamily="18" charset="0"/>
              </a:rPr>
              <a:t>verb</a:t>
            </a:r>
            <a:r>
              <a:rPr lang="zh-CN" altLang="en-US" sz="3600" dirty="0">
                <a:latin typeface="Times New Roman" panose="02020603050405020304" pitchFamily="18" charset="0"/>
              </a:rPr>
              <a:t>+</a:t>
            </a:r>
            <a:r>
              <a:rPr lang="zh-CN" altLang="en-US" sz="36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rPr>
              <a:t>!</a:t>
            </a:r>
            <a:endParaRPr lang="zh-CN" altLang="en-US" sz="3600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</a:endParaRPr>
          </a:p>
          <a:p>
            <a:pPr>
              <a:lnSpc>
                <a:spcPct val="140000"/>
              </a:lnSpc>
            </a:pPr>
            <a:r>
              <a:rPr lang="zh-CN" altLang="en-US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rPr>
              <a:t>How</a:t>
            </a:r>
            <a:r>
              <a:rPr lang="zh-CN" altLang="en-US" sz="3600" dirty="0">
                <a:latin typeface="Times New Roman" panose="02020603050405020304" pitchFamily="18" charset="0"/>
              </a:rPr>
              <a:t> +</a:t>
            </a:r>
            <a:r>
              <a:rPr lang="zh-CN" altLang="en-US" sz="3600" dirty="0">
                <a:solidFill>
                  <a:schemeClr val="folHlink"/>
                </a:solidFill>
                <a:latin typeface="Times New Roman" panose="02020603050405020304" pitchFamily="18" charset="0"/>
              </a:rPr>
              <a:t>adj./adv</a:t>
            </a:r>
            <a:r>
              <a:rPr lang="zh-CN" altLang="en-US" sz="3600" dirty="0">
                <a:latin typeface="Times New Roman" panose="02020603050405020304" pitchFamily="18" charset="0"/>
              </a:rPr>
              <a:t>.+</a:t>
            </a:r>
            <a:r>
              <a:rPr lang="zh-CN" altLang="en-US" sz="3600" dirty="0">
                <a:solidFill>
                  <a:schemeClr val="hlink"/>
                </a:solidFill>
                <a:latin typeface="Times New Roman" panose="02020603050405020304" pitchFamily="18" charset="0"/>
              </a:rPr>
              <a:t>subject</a:t>
            </a:r>
            <a:r>
              <a:rPr lang="zh-CN" altLang="en-US" sz="3600" dirty="0">
                <a:latin typeface="Times New Roman" panose="02020603050405020304" pitchFamily="18" charset="0"/>
              </a:rPr>
              <a:t>+</a:t>
            </a:r>
            <a:r>
              <a:rPr lang="zh-CN" altLang="en-US" sz="3600" dirty="0">
                <a:solidFill>
                  <a:schemeClr val="accent2"/>
                </a:solidFill>
                <a:latin typeface="Times New Roman" panose="02020603050405020304" pitchFamily="18" charset="0"/>
              </a:rPr>
              <a:t>verb</a:t>
            </a:r>
            <a:r>
              <a:rPr lang="zh-CN" altLang="en-US" sz="3600" dirty="0">
                <a:latin typeface="Times New Roman" panose="02020603050405020304" pitchFamily="18" charset="0"/>
              </a:rPr>
              <a:t>+</a:t>
            </a:r>
            <a:r>
              <a:rPr lang="zh-CN" altLang="en-US" sz="36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rPr>
              <a:t>!</a:t>
            </a:r>
            <a:endParaRPr lang="zh-CN" altLang="en-US" sz="3600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6" name="流程图: 可选过程 5"/>
          <p:cNvSpPr/>
          <p:nvPr/>
        </p:nvSpPr>
        <p:spPr>
          <a:xfrm>
            <a:off x="1793736" y="305572"/>
            <a:ext cx="1785950" cy="500066"/>
          </a:xfrm>
          <a:prstGeom prst="flowChartAlternateProces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tx1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Presentation</a:t>
            </a:r>
            <a:endParaRPr lang="zh-CN" altLang="en-US" dirty="0">
              <a:solidFill>
                <a:schemeClr val="tx1"/>
              </a:solidFill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bldLvl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1919536" y="890717"/>
            <a:ext cx="8569523" cy="953135"/>
          </a:xfrm>
          <a:prstGeom prst="rect">
            <a:avLst/>
          </a:prstGeom>
          <a:noFill/>
          <a:ln w="57150" cap="flat" cmpd="sng">
            <a:solidFill>
              <a:srgbClr val="FF000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4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What</a:t>
            </a:r>
            <a:r>
              <a:rPr lang="zh-CN" altLang="en-US" sz="4000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4000" dirty="0">
                <a:latin typeface="Times New Roman" panose="02020603050405020304" pitchFamily="18" charset="0"/>
              </a:rPr>
              <a:t>+(a/an)+</a:t>
            </a:r>
            <a:r>
              <a:rPr lang="zh-CN" altLang="en-US" sz="4000" dirty="0">
                <a:solidFill>
                  <a:schemeClr val="folHlink"/>
                </a:solidFill>
                <a:latin typeface="Times New Roman" panose="02020603050405020304" pitchFamily="18" charset="0"/>
              </a:rPr>
              <a:t>adj</a:t>
            </a:r>
            <a:r>
              <a:rPr lang="zh-CN" altLang="en-US" sz="4000" dirty="0">
                <a:latin typeface="Times New Roman" panose="02020603050405020304" pitchFamily="18" charset="0"/>
              </a:rPr>
              <a:t>.+</a:t>
            </a:r>
            <a:r>
              <a:rPr lang="zh-CN" altLang="en-US" sz="40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n.</a:t>
            </a:r>
            <a:r>
              <a:rPr lang="zh-CN" altLang="en-US" sz="4000" dirty="0">
                <a:latin typeface="Times New Roman" panose="02020603050405020304" pitchFamily="18" charset="0"/>
              </a:rPr>
              <a:t>+</a:t>
            </a:r>
            <a:r>
              <a:rPr lang="zh-CN" altLang="en-US" sz="4000" dirty="0">
                <a:solidFill>
                  <a:schemeClr val="hlink"/>
                </a:solidFill>
                <a:latin typeface="Times New Roman" panose="02020603050405020304" pitchFamily="18" charset="0"/>
              </a:rPr>
              <a:t>subject</a:t>
            </a:r>
            <a:r>
              <a:rPr lang="zh-CN" altLang="en-US" sz="4000" dirty="0">
                <a:latin typeface="Times New Roman" panose="02020603050405020304" pitchFamily="18" charset="0"/>
              </a:rPr>
              <a:t>+</a:t>
            </a:r>
            <a:r>
              <a:rPr lang="zh-CN" altLang="en-US" sz="4000" dirty="0">
                <a:solidFill>
                  <a:schemeClr val="accent2"/>
                </a:solidFill>
                <a:latin typeface="Times New Roman" panose="02020603050405020304" pitchFamily="18" charset="0"/>
              </a:rPr>
              <a:t>verb</a:t>
            </a:r>
            <a:r>
              <a:rPr lang="zh-CN" altLang="en-US" sz="4000" dirty="0">
                <a:latin typeface="Times New Roman" panose="02020603050405020304" pitchFamily="18" charset="0"/>
              </a:rPr>
              <a:t>+</a:t>
            </a:r>
            <a:r>
              <a:rPr lang="zh-CN" altLang="en-US" sz="4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!</a:t>
            </a:r>
            <a:endParaRPr lang="zh-CN" altLang="en-US" sz="4000" dirty="0"/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2063553" y="1844824"/>
            <a:ext cx="7992888" cy="41541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4000" dirty="0">
                <a:latin typeface="Times New Roman" panose="02020603050405020304" pitchFamily="18" charset="0"/>
              </a:rPr>
              <a:t>多么有趣的一首诗啊！</a:t>
            </a:r>
            <a:endParaRPr lang="zh-CN" altLang="en-US" sz="40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4000" dirty="0">
                <a:solidFill>
                  <a:srgbClr val="FF0000"/>
                </a:solidFill>
                <a:latin typeface="Times New Roman" panose="02020603050405020304" pitchFamily="18" charset="0"/>
              </a:rPr>
              <a:t>What an interesting poem （it is） !</a:t>
            </a:r>
            <a:endParaRPr lang="zh-CN" altLang="en-US" sz="4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4000" dirty="0">
                <a:latin typeface="Times New Roman" panose="02020603050405020304" pitchFamily="18" charset="0"/>
              </a:rPr>
              <a:t>多么漂亮的花啊！</a:t>
            </a:r>
            <a:endParaRPr lang="zh-CN" altLang="en-US" sz="40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4000" dirty="0">
                <a:solidFill>
                  <a:srgbClr val="FF0000"/>
                </a:solidFill>
                <a:latin typeface="Times New Roman" panose="02020603050405020304" pitchFamily="18" charset="0"/>
              </a:rPr>
              <a:t>What beautiful flowers（ they are）!</a:t>
            </a:r>
            <a:endParaRPr lang="zh-CN" altLang="en-US" sz="4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4000" dirty="0">
                <a:latin typeface="Times New Roman" panose="02020603050405020304" pitchFamily="18" charset="0"/>
              </a:rPr>
              <a:t>多么糟糕的天气呀！</a:t>
            </a:r>
            <a:endParaRPr lang="zh-CN" altLang="en-US" sz="40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4000" dirty="0">
                <a:solidFill>
                  <a:srgbClr val="FF0000"/>
                </a:solidFill>
                <a:latin typeface="Times New Roman" panose="02020603050405020304" pitchFamily="18" charset="0"/>
              </a:rPr>
              <a:t>What bad weather （it is）!</a:t>
            </a:r>
            <a:endParaRPr lang="zh-CN" altLang="en-US" sz="4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流程图: 可选过程 3"/>
          <p:cNvSpPr/>
          <p:nvPr/>
        </p:nvSpPr>
        <p:spPr>
          <a:xfrm>
            <a:off x="1793736" y="305572"/>
            <a:ext cx="1785950" cy="500066"/>
          </a:xfrm>
          <a:prstGeom prst="flowChartAlternateProces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tx1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Presentation</a:t>
            </a:r>
            <a:endParaRPr lang="zh-CN" altLang="en-US" dirty="0">
              <a:solidFill>
                <a:schemeClr val="tx1"/>
              </a:solidFill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3071664" y="2060848"/>
            <a:ext cx="8569325" cy="407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600" dirty="0">
                <a:latin typeface="Times New Roman" panose="02020603050405020304" pitchFamily="18" charset="0"/>
              </a:rPr>
              <a:t>我们多么幸运啊！</a:t>
            </a:r>
            <a:endParaRPr lang="zh-CN" altLang="en-US" sz="36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How lucky （we are）!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600" dirty="0">
                <a:latin typeface="Times New Roman" panose="02020603050405020304" pitchFamily="18" charset="0"/>
              </a:rPr>
              <a:t>时间过得真快呀！</a:t>
            </a:r>
            <a:endParaRPr lang="zh-CN" altLang="en-US" sz="36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How quickly （the time passed）!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600" dirty="0">
                <a:latin typeface="Times New Roman" panose="02020603050405020304" pitchFamily="18" charset="0"/>
              </a:rPr>
              <a:t>星星多么明亮啊！</a:t>
            </a:r>
            <a:endParaRPr lang="zh-CN" altLang="en-US" sz="36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How bright （the stars are）!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2783632" y="999278"/>
            <a:ext cx="7056784" cy="866140"/>
          </a:xfrm>
          <a:prstGeom prst="rect">
            <a:avLst/>
          </a:prstGeom>
          <a:solidFill>
            <a:srgbClr val="CCECFF"/>
          </a:solidFill>
          <a:ln w="57150" cap="flat" cmpd="sng">
            <a:solidFill>
              <a:srgbClr val="FF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rPr>
              <a:t>How</a:t>
            </a:r>
            <a:r>
              <a:rPr lang="zh-CN" altLang="en-US" sz="3600" dirty="0">
                <a:latin typeface="Times New Roman" panose="02020603050405020304" pitchFamily="18" charset="0"/>
              </a:rPr>
              <a:t> +</a:t>
            </a:r>
            <a:r>
              <a:rPr lang="zh-CN" altLang="en-US" sz="3600" dirty="0">
                <a:solidFill>
                  <a:schemeClr val="folHlink"/>
                </a:solidFill>
                <a:latin typeface="Times New Roman" panose="02020603050405020304" pitchFamily="18" charset="0"/>
              </a:rPr>
              <a:t>adj./adv</a:t>
            </a:r>
            <a:r>
              <a:rPr lang="zh-CN" altLang="en-US" sz="3600" dirty="0">
                <a:latin typeface="Times New Roman" panose="02020603050405020304" pitchFamily="18" charset="0"/>
              </a:rPr>
              <a:t>.+</a:t>
            </a:r>
            <a:r>
              <a:rPr lang="zh-CN" altLang="en-US" sz="3600" dirty="0">
                <a:solidFill>
                  <a:schemeClr val="hlink"/>
                </a:solidFill>
                <a:latin typeface="Times New Roman" panose="02020603050405020304" pitchFamily="18" charset="0"/>
              </a:rPr>
              <a:t>subject</a:t>
            </a:r>
            <a:r>
              <a:rPr lang="zh-CN" altLang="en-US" sz="3600" dirty="0">
                <a:latin typeface="Times New Roman" panose="02020603050405020304" pitchFamily="18" charset="0"/>
              </a:rPr>
              <a:t>+</a:t>
            </a:r>
            <a:r>
              <a:rPr lang="zh-CN" altLang="en-US" sz="3600" dirty="0">
                <a:solidFill>
                  <a:schemeClr val="accent2"/>
                </a:solidFill>
                <a:latin typeface="Times New Roman" panose="02020603050405020304" pitchFamily="18" charset="0"/>
              </a:rPr>
              <a:t>verb</a:t>
            </a:r>
            <a:r>
              <a:rPr lang="zh-CN" altLang="en-US" sz="3600" dirty="0">
                <a:latin typeface="Times New Roman" panose="02020603050405020304" pitchFamily="18" charset="0"/>
              </a:rPr>
              <a:t>+</a:t>
            </a:r>
            <a:r>
              <a:rPr lang="zh-CN" altLang="en-US" sz="36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rPr>
              <a:t>!</a:t>
            </a:r>
            <a:endParaRPr lang="zh-CN" altLang="en-US" sz="3600" dirty="0"/>
          </a:p>
        </p:txBody>
      </p:sp>
      <p:sp>
        <p:nvSpPr>
          <p:cNvPr id="4" name="流程图: 可选过程 3"/>
          <p:cNvSpPr/>
          <p:nvPr/>
        </p:nvSpPr>
        <p:spPr>
          <a:xfrm>
            <a:off x="1793736" y="305572"/>
            <a:ext cx="1785950" cy="500066"/>
          </a:xfrm>
          <a:prstGeom prst="flowChartAlternateProces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tx1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Presentation</a:t>
            </a:r>
            <a:endParaRPr lang="zh-CN" altLang="en-US" dirty="0">
              <a:solidFill>
                <a:schemeClr val="tx1"/>
              </a:solidFill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3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3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3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2963093" y="1217602"/>
            <a:ext cx="6842125" cy="1106805"/>
          </a:xfrm>
          <a:prstGeom prst="rect">
            <a:avLst/>
          </a:prstGeom>
          <a:gradFill rotWithShape="0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6600" dirty="0">
                <a:latin typeface="Times New Roman" panose="02020603050405020304" pitchFamily="18" charset="0"/>
              </a:rPr>
              <a:t>Work out the rule</a:t>
            </a:r>
            <a:endParaRPr lang="zh-CN" altLang="en-US" sz="6600" dirty="0">
              <a:latin typeface="Times New Roman" panose="02020603050405020304" pitchFamily="18" charset="0"/>
            </a:endParaRP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1991545" y="2567806"/>
            <a:ext cx="8208911" cy="2861310"/>
          </a:xfrm>
          <a:prstGeom prst="rect">
            <a:avLst/>
          </a:prstGeom>
          <a:solidFill>
            <a:srgbClr val="CCECFF"/>
          </a:solidFill>
          <a:ln w="9525" cmpd="sng">
            <a:solidFill>
              <a:srgbClr val="FF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3600" dirty="0">
                <a:latin typeface="Times New Roman" panose="02020603050405020304" pitchFamily="18" charset="0"/>
              </a:rPr>
              <a:t>We often begin an exclamation with the word________ or ________.</a:t>
            </a:r>
            <a:endParaRPr lang="zh-CN" altLang="en-US" sz="3600" dirty="0">
              <a:latin typeface="Times New Roman" panose="02020603050405020304" pitchFamily="18" charset="0"/>
            </a:endParaRPr>
          </a:p>
          <a:p>
            <a:endParaRPr lang="zh-CN" altLang="en-US" sz="3600" dirty="0">
              <a:latin typeface="Times New Roman" panose="02020603050405020304" pitchFamily="18" charset="0"/>
            </a:endParaRPr>
          </a:p>
          <a:p>
            <a:r>
              <a:rPr lang="zh-CN" altLang="en-US" sz="3600" dirty="0">
                <a:latin typeface="Times New Roman" panose="02020603050405020304" pitchFamily="18" charset="0"/>
              </a:rPr>
              <a:t>We often use" __________ " at the end of </a:t>
            </a:r>
            <a:endParaRPr lang="en-US" altLang="zh-CN" sz="3600" dirty="0">
              <a:latin typeface="Times New Roman" panose="02020603050405020304" pitchFamily="18" charset="0"/>
            </a:endParaRPr>
          </a:p>
          <a:p>
            <a:r>
              <a:rPr lang="zh-CN" altLang="en-US" sz="3600" dirty="0">
                <a:latin typeface="Times New Roman" panose="02020603050405020304" pitchFamily="18" charset="0"/>
              </a:rPr>
              <a:t>an exclamation.</a:t>
            </a:r>
            <a:endParaRPr lang="zh-CN" altLang="en-US" sz="3600" dirty="0">
              <a:latin typeface="Times New Roman" panose="02020603050405020304" pitchFamily="18" charset="0"/>
            </a:endParaRP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3503712" y="3222565"/>
            <a:ext cx="17335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What</a:t>
            </a:r>
            <a:endParaRPr lang="zh-CN" altLang="en-US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5833834" y="3236967"/>
            <a:ext cx="1655762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How</a:t>
            </a:r>
            <a:endParaRPr lang="zh-CN" altLang="en-US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5665018" y="4171251"/>
            <a:ext cx="719138" cy="70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!</a:t>
            </a:r>
            <a:endParaRPr lang="zh-CN" alt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7" name="流程图: 可选过程 6"/>
          <p:cNvSpPr/>
          <p:nvPr/>
        </p:nvSpPr>
        <p:spPr>
          <a:xfrm>
            <a:off x="1793736" y="305572"/>
            <a:ext cx="1785950" cy="500066"/>
          </a:xfrm>
          <a:prstGeom prst="flowChartAlternateProces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tx1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practice</a:t>
            </a:r>
            <a:endParaRPr lang="zh-CN" altLang="en-US" dirty="0">
              <a:solidFill>
                <a:schemeClr val="tx1"/>
              </a:solidFill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bldLvl="0" animBg="1" autoUpdateAnimBg="0"/>
      <p:bldP spid="17413" grpId="0" bldLvl="0" animBg="1" autoUpdateAnimBg="0"/>
      <p:bldP spid="17414" grpId="0" bldLvl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3287689" y="1484784"/>
            <a:ext cx="6552728" cy="4964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3600" dirty="0">
                <a:latin typeface="Times New Roman" panose="02020603050405020304" pitchFamily="18" charset="0"/>
              </a:rPr>
              <a:t>1.You are wearing an old shirt.</a:t>
            </a:r>
            <a:endParaRPr lang="zh-CN" altLang="en-US" sz="36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What an old shirt you are wearing!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3600" dirty="0">
                <a:latin typeface="Times New Roman" panose="02020603050405020304" pitchFamily="18" charset="0"/>
              </a:rPr>
              <a:t>2.The boys are very excited.</a:t>
            </a:r>
            <a:endParaRPr lang="zh-CN" altLang="en-US" sz="36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How excited the boys are!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3600" dirty="0">
                <a:latin typeface="Times New Roman" panose="02020603050405020304" pitchFamily="18" charset="0"/>
              </a:rPr>
              <a:t>3.They are friendly people.</a:t>
            </a:r>
            <a:endParaRPr lang="zh-CN" altLang="en-US" sz="36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What friendly people they are!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3600" dirty="0">
                <a:latin typeface="Times New Roman" panose="02020603050405020304" pitchFamily="18" charset="0"/>
              </a:rPr>
              <a:t>4.She studies very hard.</a:t>
            </a:r>
            <a:endParaRPr lang="zh-CN" altLang="en-US" sz="36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How hard she studies!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1919536" y="980728"/>
            <a:ext cx="8352928" cy="645160"/>
          </a:xfrm>
          <a:prstGeom prst="rect">
            <a:avLst/>
          </a:prstGeom>
          <a:gradFill rotWithShape="0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3600" dirty="0">
                <a:latin typeface="Times New Roman" panose="02020603050405020304" pitchFamily="18" charset="0"/>
              </a:rPr>
              <a:t>B1 Rewrite the sentences with 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what</a:t>
            </a:r>
            <a:r>
              <a:rPr lang="zh-CN" altLang="en-US" sz="3600" dirty="0">
                <a:latin typeface="Times New Roman" panose="02020603050405020304" pitchFamily="18" charset="0"/>
              </a:rPr>
              <a:t> or 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how</a:t>
            </a:r>
            <a:r>
              <a:rPr lang="zh-CN" altLang="en-US" sz="3600" dirty="0">
                <a:latin typeface="Times New Roman" panose="02020603050405020304" pitchFamily="18" charset="0"/>
              </a:rPr>
              <a:t> </a:t>
            </a:r>
            <a:endParaRPr lang="zh-CN" altLang="en-US" sz="3600" dirty="0">
              <a:latin typeface="Times New Roman" panose="02020603050405020304" pitchFamily="18" charset="0"/>
            </a:endParaRPr>
          </a:p>
        </p:txBody>
      </p:sp>
      <p:sp>
        <p:nvSpPr>
          <p:cNvPr id="4" name="流程图: 可选过程 3"/>
          <p:cNvSpPr/>
          <p:nvPr/>
        </p:nvSpPr>
        <p:spPr>
          <a:xfrm>
            <a:off x="1793736" y="305572"/>
            <a:ext cx="1785950" cy="500066"/>
          </a:xfrm>
          <a:prstGeom prst="flowChartAlternateProces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tx1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Presentation</a:t>
            </a:r>
            <a:endParaRPr lang="zh-CN" altLang="en-US" dirty="0">
              <a:solidFill>
                <a:schemeClr val="tx1"/>
              </a:solidFill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4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4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4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4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4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4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43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43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43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1524000" y="1404939"/>
            <a:ext cx="8820472" cy="50158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3200" dirty="0">
                <a:latin typeface="Times New Roman" panose="02020603050405020304" pitchFamily="18" charset="0"/>
              </a:rPr>
              <a:t>Lisa: Tom won the first prize in the speech </a:t>
            </a:r>
            <a:endParaRPr lang="zh-CN" altLang="en-US" sz="3200" dirty="0">
              <a:latin typeface="Times New Roman" panose="02020603050405020304" pitchFamily="18" charset="0"/>
            </a:endParaRPr>
          </a:p>
          <a:p>
            <a:r>
              <a:rPr lang="zh-CN" altLang="en-US" sz="3200" dirty="0">
                <a:latin typeface="Times New Roman" panose="02020603050405020304" pitchFamily="18" charset="0"/>
              </a:rPr>
              <a:t>         competition.</a:t>
            </a:r>
            <a:endParaRPr lang="zh-CN" altLang="en-US" sz="3200" dirty="0">
              <a:latin typeface="Times New Roman" panose="02020603050405020304" pitchFamily="18" charset="0"/>
            </a:endParaRPr>
          </a:p>
          <a:p>
            <a:r>
              <a:rPr lang="zh-CN" altLang="en-US" sz="3200" dirty="0">
                <a:latin typeface="Times New Roman" panose="02020603050405020304" pitchFamily="18" charset="0"/>
              </a:rPr>
              <a:t>Bob:_______________He must be very happy.</a:t>
            </a:r>
            <a:endParaRPr lang="zh-CN" altLang="en-US" sz="3200" dirty="0">
              <a:latin typeface="Times New Roman" panose="02020603050405020304" pitchFamily="18" charset="0"/>
            </a:endParaRPr>
          </a:p>
          <a:p>
            <a:r>
              <a:rPr lang="zh-CN" altLang="en-US" sz="3200" dirty="0">
                <a:latin typeface="Times New Roman" panose="02020603050405020304" pitchFamily="18" charset="0"/>
              </a:rPr>
              <a:t>Lisa:Yes. But Jeff hurt his leg when he </a:t>
            </a:r>
            <a:endParaRPr lang="zh-CN" altLang="en-US" sz="3200" dirty="0">
              <a:latin typeface="Times New Roman" panose="02020603050405020304" pitchFamily="18" charset="0"/>
            </a:endParaRPr>
          </a:p>
          <a:p>
            <a:r>
              <a:rPr lang="zh-CN" altLang="en-US" sz="3200" dirty="0">
                <a:latin typeface="Times New Roman" panose="02020603050405020304" pitchFamily="18" charset="0"/>
              </a:rPr>
              <a:t>         played basketball.</a:t>
            </a:r>
            <a:endParaRPr lang="zh-CN" altLang="en-US" sz="3200" dirty="0">
              <a:latin typeface="Times New Roman" panose="02020603050405020304" pitchFamily="18" charset="0"/>
            </a:endParaRPr>
          </a:p>
          <a:p>
            <a:r>
              <a:rPr lang="zh-CN" altLang="en-US" sz="3200" dirty="0">
                <a:latin typeface="Times New Roman" panose="02020603050405020304" pitchFamily="18" charset="0"/>
              </a:rPr>
              <a:t>Bob:__________How is he feeling now?</a:t>
            </a:r>
            <a:endParaRPr lang="zh-CN" altLang="en-US" sz="3200" dirty="0">
              <a:latin typeface="Times New Roman" panose="02020603050405020304" pitchFamily="18" charset="0"/>
            </a:endParaRPr>
          </a:p>
          <a:p>
            <a:r>
              <a:rPr lang="zh-CN" altLang="en-US" sz="3200" dirty="0">
                <a:latin typeface="Times New Roman" panose="02020603050405020304" pitchFamily="18" charset="0"/>
              </a:rPr>
              <a:t>Lisa: He's feeling better. By the way, our Maths teacher had a baby last month.Look, </a:t>
            </a:r>
            <a:endParaRPr lang="zh-CN" altLang="en-US" sz="3200" dirty="0">
              <a:latin typeface="Times New Roman" panose="02020603050405020304" pitchFamily="18" charset="0"/>
            </a:endParaRPr>
          </a:p>
          <a:p>
            <a:r>
              <a:rPr lang="zh-CN" altLang="en-US" sz="3200" dirty="0">
                <a:latin typeface="Times New Roman" panose="02020603050405020304" pitchFamily="18" charset="0"/>
              </a:rPr>
              <a:t>         here's a picture.</a:t>
            </a:r>
            <a:endParaRPr lang="zh-CN" altLang="en-US" sz="3200" dirty="0">
              <a:latin typeface="Times New Roman" panose="02020603050405020304" pitchFamily="18" charset="0"/>
            </a:endParaRPr>
          </a:p>
          <a:p>
            <a:r>
              <a:rPr lang="zh-CN" altLang="en-US" sz="3200" dirty="0">
                <a:latin typeface="Times New Roman" panose="02020603050405020304" pitchFamily="18" charset="0"/>
              </a:rPr>
              <a:t>Bob: Wow! ____________________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1631950" y="765175"/>
            <a:ext cx="8858250" cy="645160"/>
          </a:xfrm>
          <a:prstGeom prst="rect">
            <a:avLst/>
          </a:prstGeom>
          <a:solidFill>
            <a:schemeClr val="bg2"/>
          </a:solidFill>
          <a:ln w="28575" cap="flat" cmpd="sng">
            <a:solidFill>
              <a:srgbClr val="FF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>
                <a:solidFill>
                  <a:schemeClr val="hlink"/>
                </a:solidFill>
                <a:latin typeface="Times New Roman" panose="02020603050405020304" pitchFamily="18" charset="0"/>
              </a:rPr>
              <a:t>Oh no!  How wonderful! What a lovely baby!</a:t>
            </a:r>
            <a:endParaRPr lang="zh-CN" altLang="en-US" sz="3600">
              <a:solidFill>
                <a:schemeClr val="hlink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3852014" y="163516"/>
            <a:ext cx="6624290" cy="645160"/>
          </a:xfrm>
          <a:prstGeom prst="rect">
            <a:avLst/>
          </a:prstGeom>
          <a:gradFill rotWithShape="0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3600" dirty="0">
                <a:latin typeface="Times New Roman" panose="02020603050405020304" pitchFamily="18" charset="0"/>
              </a:rPr>
              <a:t>B2 Complete their conversation. </a:t>
            </a:r>
            <a:endParaRPr lang="zh-CN" altLang="en-US" sz="3600" dirty="0">
              <a:latin typeface="Times New Roman" panose="02020603050405020304" pitchFamily="18" charset="0"/>
            </a:endParaRP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2294813" y="2376044"/>
            <a:ext cx="3608387" cy="645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How wonderful!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2711624" y="3852864"/>
            <a:ext cx="1727200" cy="645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Oh no!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3701417" y="5734050"/>
            <a:ext cx="4465637" cy="645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What a lovely baby!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流程图: 可选过程 7"/>
          <p:cNvSpPr/>
          <p:nvPr/>
        </p:nvSpPr>
        <p:spPr>
          <a:xfrm>
            <a:off x="1793736" y="305572"/>
            <a:ext cx="1785950" cy="500066"/>
          </a:xfrm>
          <a:prstGeom prst="flowChartAlternateProces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tx1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Presentation</a:t>
            </a:r>
            <a:endParaRPr lang="zh-CN" altLang="en-US" dirty="0">
              <a:solidFill>
                <a:schemeClr val="tx1"/>
              </a:solidFill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 bldLvl="0" animBg="1" autoUpdateAnimBg="0"/>
      <p:bldP spid="19462" grpId="0" bldLvl="0" animBg="1" autoUpdateAnimBg="0"/>
      <p:bldP spid="19463" grpId="0" bldLvl="0" animBg="1" autoUpdateAnimBg="0"/>
    </p:bld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2524</Words>
  <Application>WPS 演示</Application>
  <PresentationFormat>宽屏</PresentationFormat>
  <Paragraphs>163</Paragraphs>
  <Slides>14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4" baseType="lpstr">
      <vt:lpstr>Arial</vt:lpstr>
      <vt:lpstr>宋体</vt:lpstr>
      <vt:lpstr>Wingdings</vt:lpstr>
      <vt:lpstr>微软雅黑</vt:lpstr>
      <vt:lpstr>Times New Roman</vt:lpstr>
      <vt:lpstr>华文彩云</vt:lpstr>
      <vt:lpstr>Calibri</vt:lpstr>
      <vt:lpstr>Comic Sans MS</vt:lpstr>
      <vt:lpstr>Arial Unicode MS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DELL</dc:creator>
  <cp:lastModifiedBy>友人A</cp:lastModifiedBy>
  <cp:revision>26</cp:revision>
  <dcterms:created xsi:type="dcterms:W3CDTF">2019-06-19T02:08:00Z</dcterms:created>
  <dcterms:modified xsi:type="dcterms:W3CDTF">2020-01-10T02:52:38Z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