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activeX/activeX2.xml" ContentType="application/vnd.ms-office.activeX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ms-office.activeX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activeX/activeX5.xml" ContentType="application/vnd.ms-office.activeX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activeX/activeX3.xml" ContentType="application/vnd.ms-office.activeX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activeX/activeX1.xml" ContentType="application/vnd.ms-office.activeX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activeX/activeX6.xml" ContentType="application/vnd.ms-office.activeX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activeX/activeX4.xml" ContentType="application/vnd.ms-office.activeX+xml"/>
  <Override PartName="/ppt/slideLayouts/slideLayout4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  <p:sldMasterId id="2147483696" r:id="rId4"/>
    <p:sldMasterId id="2147483708" r:id="rId5"/>
  </p:sldMasterIdLst>
  <p:notesMasterIdLst>
    <p:notesMasterId r:id="rId20"/>
  </p:notesMasterIdLst>
  <p:sldIdLst>
    <p:sldId id="271" r:id="rId6"/>
    <p:sldId id="261" r:id="rId7"/>
    <p:sldId id="280" r:id="rId8"/>
    <p:sldId id="258" r:id="rId9"/>
    <p:sldId id="272" r:id="rId10"/>
    <p:sldId id="262" r:id="rId11"/>
    <p:sldId id="273" r:id="rId12"/>
    <p:sldId id="275" r:id="rId13"/>
    <p:sldId id="274" r:id="rId14"/>
    <p:sldId id="278" r:id="rId15"/>
    <p:sldId id="269" r:id="rId16"/>
    <p:sldId id="270" r:id="rId17"/>
    <p:sldId id="276" r:id="rId18"/>
    <p:sldId id="279" r:id="rId1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176" y="-12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17CDC-8A81-4BE6-B374-F1F55DB977ED}" type="datetimeFigureOut">
              <a:rPr lang="zh-CN" altLang="en-US" smtClean="0"/>
              <a:t>2012-10-15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4A8D12-888E-4582-AC55-00BF02F61C0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4A8D12-888E-4582-AC55-00BF02F61C02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4A8D12-888E-4582-AC55-00BF02F61C02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2012-10-15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2012-10-15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2012-10-15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2012-10-15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2012-10-15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2012-10-15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2012-10-15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2012-10-15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2012-10-15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2012-10-15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2012-10-15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3F8148A8-F272-438D-82EB-680E00854B29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48A36EFB-BF15-4105-8A05-AB77A7017340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5DA8CD6F-88CC-4432-9869-16D57B6CB36E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E9C38070-5797-4411-92EE-263497061997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3C4D2ACB-329D-489C-8EEE-8409DA1CF434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D01B7B76-C0AC-4FA2-AB6B-AA3D9875E352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6213407B-BF7F-4D2D-9DE1-1659928098D5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6F088F52-DAD9-4731-9B81-66C02131341A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EB12EF17-D350-420F-811E-ACC9B6533CCA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9E8B92A4-5056-4167-ACAB-212AE253EB52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0E74D769-7DE1-4F22-A334-1380F24E660B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0A0E4E81-BC79-4286-8500-78FBE1EE9211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807C2AAD-27CA-4C94-B2EB-3E8315254625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FA5C3451-1EEA-4F83-A07B-A31114CEB898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D132CD7B-2F38-497F-A913-DAF3B5534870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D53A8990-6C2D-4517-BA64-7757E509BC07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E9743FFD-39C7-4584-84E9-292FD0BC12F1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A4950F85-408B-40DB-A7A2-782290E6DED9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5600AF07-2A32-4C1F-9A6F-5C9FDAE9CFA4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67B6AEFD-4DBD-420A-A678-336E0AF2FCA1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BA5102A1-7738-4806-A919-A07C966A7F1D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1E14C68C-33CB-48C2-ADE2-3A76618FA3DB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3F8148A8-F272-438D-82EB-680E00854B29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48A36EFB-BF15-4105-8A05-AB77A7017340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5DA8CD6F-88CC-4432-9869-16D57B6CB36E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E9C38070-5797-4411-92EE-263497061997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3C4D2ACB-329D-489C-8EEE-8409DA1CF434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D01B7B76-C0AC-4FA2-AB6B-AA3D9875E352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6213407B-BF7F-4D2D-9DE1-1659928098D5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6F088F52-DAD9-4731-9B81-66C02131341A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EB12EF17-D350-420F-811E-ACC9B6533CCA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9E8B92A4-5056-4167-ACAB-212AE253EB52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0E74D769-7DE1-4F22-A334-1380F24E660B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530820CF-B880-4189-942D-D702A7CBA730}" type="datetimeFigureOut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l" rtl="0"/>
              <a:t>2012-10-15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0C913308-F349-4B6D-A68A-DD1791B4A57B}" type="slidenum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r" rtl="0"/>
              <a:t>‹#›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530820CF-B880-4189-942D-D702A7CBA730}" type="datetimeFigureOut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l" rtl="0"/>
              <a:t>2012-10-15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0C913308-F349-4B6D-A68A-DD1791B4A57B}" type="slidenum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r" rtl="0"/>
              <a:t>‹#›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530820CF-B880-4189-942D-D702A7CBA730}" type="datetimeFigureOut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l" rtl="0"/>
              <a:t>2012-10-15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0C913308-F349-4B6D-A68A-DD1791B4A57B}" type="slidenum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r" rtl="0"/>
              <a:t>‹#›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530820CF-B880-4189-942D-D702A7CBA730}" type="datetimeFigureOut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l" rtl="0"/>
              <a:t>2012-10-15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0C913308-F349-4B6D-A68A-DD1791B4A57B}" type="slidenum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r" rtl="0"/>
              <a:t>‹#›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530820CF-B880-4189-942D-D702A7CBA730}" type="datetimeFigureOut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l" rtl="0"/>
              <a:t>2012-10-15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0C913308-F349-4B6D-A68A-DD1791B4A57B}" type="slidenum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r" rtl="0"/>
              <a:t>‹#›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530820CF-B880-4189-942D-D702A7CBA730}" type="datetimeFigureOut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l" rtl="0"/>
              <a:t>2012-10-15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0C913308-F349-4B6D-A68A-DD1791B4A57B}" type="slidenum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r" rtl="0"/>
              <a:t>‹#›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530820CF-B880-4189-942D-D702A7CBA730}" type="datetimeFigureOut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l" rtl="0"/>
              <a:t>2012-10-15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0C913308-F349-4B6D-A68A-DD1791B4A57B}" type="slidenum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r" rtl="0"/>
              <a:t>‹#›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530820CF-B880-4189-942D-D702A7CBA730}" type="datetimeFigureOut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l" rtl="0"/>
              <a:t>2012-10-15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0C913308-F349-4B6D-A68A-DD1791B4A57B}" type="slidenum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r" rtl="0"/>
              <a:t>‹#›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530820CF-B880-4189-942D-D702A7CBA730}" type="datetimeFigureOut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l" rtl="0"/>
              <a:t>2012-10-15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0C913308-F349-4B6D-A68A-DD1791B4A57B}" type="slidenum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r" rtl="0"/>
              <a:t>‹#›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530820CF-B880-4189-942D-D702A7CBA730}" type="datetimeFigureOut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l" rtl="0"/>
              <a:t>2012-10-15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0C913308-F349-4B6D-A68A-DD1791B4A57B}" type="slidenum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r" rtl="0"/>
              <a:t>‹#›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530820CF-B880-4189-942D-D702A7CBA730}" type="datetimeFigureOut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l" rtl="0"/>
              <a:t>2012-10-15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0C913308-F349-4B6D-A68A-DD1791B4A57B}" type="slidenum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r" rtl="0"/>
              <a:t>‹#›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control" Target="../activeX/activeX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vmlDrawing" Target="../drawings/vmlDrawing2.v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control" Target="../activeX/activeX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vmlDrawing" Target="../drawings/vmlDrawing3.v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control" Target="../activeX/activeX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vmlDrawing" Target="../drawings/vmlDrawing4.v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control" Target="../activeX/activeX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vmlDrawing" Target="../drawings/vmlDrawing5.v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control" Target="../activeX/activeX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2012-10-15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controls>
      <p:control spid="1026" name="ShockwaveFlash1" r:id="rId14" imgW="826822" imgH="333333"/>
    </p:controls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宋体" pitchFamily="2" charset="-122"/>
              </a:defRPr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kern="120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宋体" pitchFamily="2" charset="-122"/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kern="120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宋体" pitchFamily="2" charset="-122"/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92D4E1C3-16BD-476D-A742-2E492058AA2B}" type="slidenum">
              <a:rPr lang="en-US" altLang="zh-CN" kern="1200">
                <a:solidFill>
                  <a:srgbClr val="000000"/>
                </a:solidFill>
                <a:latin typeface="Arial" charset="0"/>
                <a:cs typeface="+mn-cs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kern="120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</p:spTree>
    <p:controls>
      <p:control spid="2050" name="ShockwaveFlash1" r:id="rId14" imgW="826822" imgH="333333"/>
    </p:controls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古榕"/>
          <p:cNvPicPr>
            <a:picLocks noChangeAspect="1" noChangeArrowheads="1"/>
          </p:cNvPicPr>
          <p:nvPr/>
        </p:nvPicPr>
        <p:blipFill>
          <a:blip r:embed="rId15">
            <a:lum bright="48000" contrast="-54000"/>
          </a:blip>
          <a:srcRect b="3821"/>
          <a:stretch>
            <a:fillRect/>
          </a:stretch>
        </p:blipFill>
        <p:spPr bwMode="auto">
          <a:xfrm>
            <a:off x="0" y="44450"/>
            <a:ext cx="9144000" cy="681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ea typeface="宋体" charset="-122"/>
              </a:defRPr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kern="1200">
              <a:latin typeface="Arial" charset="0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ea typeface="宋体" charset="-122"/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kern="1200">
              <a:latin typeface="Arial" charset="0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ea typeface="宋体" charset="-122"/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FB8D06FC-0248-4F80-B2E6-D4FC3CCA13EC}" type="slidenum">
              <a:rPr lang="en-US" altLang="zh-CN" kern="1200">
                <a:latin typeface="Arial" charset="0"/>
                <a:cs typeface="+mn-cs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kern="1200">
              <a:latin typeface="Arial" charset="0"/>
              <a:cs typeface="+mn-cs"/>
            </a:endParaRPr>
          </a:p>
        </p:txBody>
      </p:sp>
    </p:spTree>
    <p:controls>
      <p:control spid="3074" name="ShockwaveFlash1" r:id="rId14" imgW="826822" imgH="333333"/>
    </p:controls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宋体" pitchFamily="2" charset="-122"/>
              </a:defRPr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kern="120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宋体" pitchFamily="2" charset="-122"/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kern="120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宋体" pitchFamily="2" charset="-122"/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92D4E1C3-16BD-476D-A742-2E492058AA2B}" type="slidenum">
              <a:rPr lang="en-US" altLang="zh-CN" kern="1200">
                <a:solidFill>
                  <a:srgbClr val="000000"/>
                </a:solidFill>
                <a:latin typeface="Arial" charset="0"/>
                <a:cs typeface="+mn-cs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kern="120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</p:spTree>
    <p:controls>
      <p:control spid="4098" name="ShockwaveFlash1" r:id="rId14" imgW="826822" imgH="333333"/>
    </p:controls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530820CF-B880-4189-942D-D702A7CBA730}" type="datetimeFigureOut">
              <a:rPr lang="zh-CN" alt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rtl="0"/>
              <a:t>2012-10-15</a:t>
            </a:fld>
            <a:endParaRPr lang="zh-CN" altLang="en-US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zh-CN" altLang="en-US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0C913308-F349-4B6D-A68A-DD1791B4A57B}" type="slidenum">
              <a:rPr lang="zh-CN" alt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rtl="0"/>
              <a:t>‹#›</a:t>
            </a:fld>
            <a:endParaRPr lang="zh-CN" altLang="en-US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</p:spTree>
    <p:controls>
      <p:control spid="58370" name="ShockwaveFlash1" r:id="rId14" imgW="826822" imgH="333333"/>
    </p:controls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control" Target="../activeX/activeX6.xml"/><Relationship Id="rId1" Type="http://schemas.openxmlformats.org/officeDocument/2006/relationships/vmlDrawing" Target="../drawings/vmlDrawing6.v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music\Bandari(&#29677;&#24471;&#29790;&#20048;&#22242;)-mountain%20stream%20(&#23665;&#28071;).mp3" TargetMode="Externa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35.xml"/><Relationship Id="rId1" Type="http://schemas.openxmlformats.org/officeDocument/2006/relationships/audio" Target="file:///E:\&#27982;&#21335;&#30340;&#20908;&#22825;\&#38050;&#29748;-&#31461;&#24180;&#30340;&#22238;&#24518;.mp3" TargetMode="Externa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未命名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900113" y="1268413"/>
            <a:ext cx="4606925" cy="936625"/>
          </a:xfrm>
          <a:solidFill>
            <a:schemeClr val="bg1">
              <a:alpha val="58823"/>
            </a:schemeClr>
          </a:solidFill>
        </p:spPr>
        <p:txBody>
          <a:bodyPr/>
          <a:lstStyle/>
          <a:p>
            <a:pPr eaLnBrk="1" hangingPunct="1"/>
            <a:r>
              <a:rPr lang="zh-CN" altLang="en-US" sz="6600" b="1" smtClean="0"/>
              <a:t>济南的冬天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5662613" y="1574800"/>
            <a:ext cx="1544637" cy="695325"/>
          </a:xfrm>
        </p:spPr>
        <p:txBody>
          <a:bodyPr/>
          <a:lstStyle/>
          <a:p>
            <a:pPr marL="0" indent="0" algn="ctr" eaLnBrk="1" hangingPunct="1">
              <a:lnSpc>
                <a:spcPct val="90000"/>
              </a:lnSpc>
              <a:buFontTx/>
              <a:buNone/>
            </a:pPr>
            <a:r>
              <a:rPr lang="zh-CN" altLang="en-US" sz="4400" b="1" smtClean="0"/>
              <a:t>老 舍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067" name="Text Box 3"/>
          <p:cNvSpPr txBox="1">
            <a:spLocks noChangeArrowheads="1"/>
          </p:cNvSpPr>
          <p:nvPr/>
        </p:nvSpPr>
        <p:spPr bwMode="auto">
          <a:xfrm>
            <a:off x="4572001" y="1628800"/>
            <a:ext cx="4176464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3600" dirty="0">
                <a:solidFill>
                  <a:srgbClr val="3366FF"/>
                </a:solidFill>
                <a:latin typeface="方正大黑简体" pitchFamily="2" charset="-122"/>
                <a:ea typeface="方正大黑简体" pitchFamily="2" charset="-122"/>
              </a:rPr>
              <a:t>        </a:t>
            </a:r>
            <a:r>
              <a:rPr lang="zh-CN" altLang="en-US" sz="3600" dirty="0" smtClean="0">
                <a:latin typeface="方正大黑简体" pitchFamily="2" charset="-122"/>
                <a:ea typeface="方正大黑简体" pitchFamily="2" charset="-122"/>
              </a:rPr>
              <a:t>现代著名作家</a:t>
            </a:r>
            <a:r>
              <a:rPr lang="zh-CN" altLang="en-US" sz="3600" dirty="0">
                <a:latin typeface="方正大黑简体" pitchFamily="2" charset="-122"/>
                <a:ea typeface="方正大黑简体" pitchFamily="2" charset="-122"/>
              </a:rPr>
              <a:t>，人民艺术家</a:t>
            </a:r>
            <a:r>
              <a:rPr lang="zh-CN" altLang="en-US" sz="3600" dirty="0" smtClean="0">
                <a:latin typeface="方正大黑简体" pitchFamily="2" charset="-122"/>
                <a:ea typeface="方正大黑简体" pitchFamily="2" charset="-122"/>
              </a:rPr>
              <a:t>。原名</a:t>
            </a:r>
            <a:r>
              <a:rPr lang="zh-CN" altLang="en-US" sz="3600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舒庆春</a:t>
            </a:r>
            <a:r>
              <a:rPr lang="zh-CN" altLang="en-US" sz="3600" dirty="0">
                <a:solidFill>
                  <a:srgbClr val="006600"/>
                </a:solidFill>
                <a:latin typeface="方正大黑简体" pitchFamily="2" charset="-122"/>
                <a:ea typeface="方正大黑简体" pitchFamily="2" charset="-122"/>
              </a:rPr>
              <a:t>，</a:t>
            </a:r>
            <a:r>
              <a:rPr lang="zh-CN" altLang="en-US" sz="3600" dirty="0">
                <a:latin typeface="方正大黑简体" pitchFamily="2" charset="-122"/>
                <a:ea typeface="方正大黑简体" pitchFamily="2" charset="-122"/>
              </a:rPr>
              <a:t>字</a:t>
            </a:r>
            <a:r>
              <a:rPr lang="zh-CN" altLang="en-US" sz="3600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舍予</a:t>
            </a:r>
            <a:r>
              <a:rPr lang="zh-CN" altLang="en-US" sz="3600" dirty="0" smtClean="0">
                <a:solidFill>
                  <a:srgbClr val="006600"/>
                </a:solidFill>
                <a:latin typeface="方正大黑简体" pitchFamily="2" charset="-122"/>
                <a:ea typeface="方正大黑简体" pitchFamily="2" charset="-122"/>
              </a:rPr>
              <a:t>，</a:t>
            </a:r>
            <a:r>
              <a:rPr lang="zh-CN" altLang="en-US" sz="3600" dirty="0" smtClean="0">
                <a:latin typeface="方正大黑简体" pitchFamily="2" charset="-122"/>
                <a:ea typeface="方正大黑简体" pitchFamily="2" charset="-122"/>
              </a:rPr>
              <a:t>满族</a:t>
            </a:r>
            <a:r>
              <a:rPr lang="zh-CN" altLang="en-US" sz="3600" dirty="0">
                <a:latin typeface="方正大黑简体" pitchFamily="2" charset="-122"/>
                <a:ea typeface="方正大黑简体" pitchFamily="2" charset="-122"/>
              </a:rPr>
              <a:t>人。代表作有</a:t>
            </a:r>
            <a:r>
              <a:rPr lang="zh-CN" altLang="en-US" sz="3600" dirty="0" smtClean="0">
                <a:latin typeface="方正大黑简体" pitchFamily="2" charset="-122"/>
                <a:ea typeface="方正大黑简体" pitchFamily="2" charset="-122"/>
              </a:rPr>
              <a:t>小说</a:t>
            </a:r>
            <a:r>
              <a:rPr lang="en-US" altLang="zh-CN" sz="3600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《</a:t>
            </a:r>
            <a:r>
              <a:rPr lang="zh-CN" altLang="en-US" sz="3600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骆驼祥子</a:t>
            </a:r>
            <a:r>
              <a:rPr lang="en-US" altLang="zh-CN" sz="3600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》</a:t>
            </a:r>
            <a:r>
              <a:rPr lang="zh-CN" altLang="en-US" sz="3600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、</a:t>
            </a:r>
            <a:r>
              <a:rPr lang="en-US" altLang="zh-CN" sz="3600" dirty="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《</a:t>
            </a:r>
            <a:r>
              <a:rPr lang="zh-CN" altLang="en-US" sz="3600" dirty="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四世同堂</a:t>
            </a:r>
            <a:r>
              <a:rPr lang="en-US" altLang="zh-CN" sz="3600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》</a:t>
            </a:r>
            <a:r>
              <a:rPr lang="zh-CN" altLang="en-US" sz="3600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、</a:t>
            </a:r>
            <a:r>
              <a:rPr lang="zh-CN" altLang="en-US" sz="3600" dirty="0">
                <a:latin typeface="方正大黑简体" pitchFamily="2" charset="-122"/>
                <a:ea typeface="方正大黑简体" pitchFamily="2" charset="-122"/>
              </a:rPr>
              <a:t>话剧</a:t>
            </a:r>
            <a:r>
              <a:rPr lang="en-US" altLang="zh-CN" sz="3600" dirty="0" smtClean="0">
                <a:latin typeface="方正大黑简体" pitchFamily="2" charset="-122"/>
                <a:ea typeface="方正大黑简体" pitchFamily="2" charset="-122"/>
              </a:rPr>
              <a:t>《</a:t>
            </a:r>
            <a:r>
              <a:rPr lang="zh-CN" altLang="en-US" sz="3600" dirty="0" smtClean="0">
                <a:latin typeface="方正大黑简体" pitchFamily="2" charset="-122"/>
                <a:ea typeface="方正大黑简体" pitchFamily="2" charset="-122"/>
              </a:rPr>
              <a:t>龙须沟</a:t>
            </a:r>
            <a:r>
              <a:rPr lang="en-US" altLang="zh-CN" sz="3600" dirty="0">
                <a:latin typeface="方正大黑简体" pitchFamily="2" charset="-122"/>
                <a:ea typeface="方正大黑简体" pitchFamily="2" charset="-122"/>
              </a:rPr>
              <a:t>》</a:t>
            </a:r>
            <a:r>
              <a:rPr lang="en-US" altLang="zh-CN" sz="3600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《</a:t>
            </a:r>
            <a:r>
              <a:rPr lang="zh-CN" altLang="en-US" sz="3600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茶馆</a:t>
            </a:r>
            <a:r>
              <a:rPr lang="en-US" altLang="zh-CN" sz="3600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》</a:t>
            </a:r>
            <a:r>
              <a:rPr lang="zh-CN" altLang="en-US" sz="3600" dirty="0">
                <a:solidFill>
                  <a:srgbClr val="006600"/>
                </a:solidFill>
                <a:latin typeface="方正大黑简体" pitchFamily="2" charset="-122"/>
                <a:ea typeface="方正大黑简体" pitchFamily="2" charset="-122"/>
              </a:rPr>
              <a:t>。</a:t>
            </a:r>
          </a:p>
        </p:txBody>
      </p:sp>
      <p:sp>
        <p:nvSpPr>
          <p:cNvPr id="344068" name="WordArt 4"/>
          <p:cNvSpPr>
            <a:spLocks noChangeArrowheads="1" noChangeShapeType="1" noTextEdit="1"/>
          </p:cNvSpPr>
          <p:nvPr/>
        </p:nvSpPr>
        <p:spPr bwMode="auto">
          <a:xfrm>
            <a:off x="5148064" y="764704"/>
            <a:ext cx="15240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6000" kern="1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隶书"/>
                <a:ea typeface="隶书"/>
              </a:rPr>
              <a:t>老舍</a:t>
            </a:r>
          </a:p>
        </p:txBody>
      </p:sp>
      <p:pic>
        <p:nvPicPr>
          <p:cNvPr id="344069" name="Picture 5" descr="未命名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14850" cy="6886575"/>
          </a:xfrm>
          <a:prstGeom prst="rect">
            <a:avLst/>
          </a:prstGeom>
          <a:noFill/>
        </p:spPr>
      </p:pic>
      <p:pic>
        <p:nvPicPr>
          <p:cNvPr id="344070" name="Picture 6" descr="xin_0890bd8ac87f4638bb9dbff861903c07_l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00563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4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44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44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44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4067" grpId="0" autoUpdateAnimBg="0"/>
      <p:bldP spid="34406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柳浪闻莺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-1980728" y="908720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4000" b="1" kern="1200" dirty="0">
              <a:solidFill>
                <a:srgbClr val="000000"/>
              </a:solidFill>
              <a:latin typeface="方正大黑简体" pitchFamily="2" charset="-122"/>
              <a:ea typeface="方正大黑简体" pitchFamily="2" charset="-122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6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kern="1200">
              <a:solidFill>
                <a:prstClr val="white"/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552" y="980728"/>
            <a:ext cx="813690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kern="1200" dirty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  <a:cs typeface="+mn-cs"/>
              </a:rPr>
              <a:t>学习目标：</a:t>
            </a:r>
            <a:endParaRPr lang="en-US" altLang="zh-CN" sz="4000" b="1" kern="1200" dirty="0">
              <a:solidFill>
                <a:srgbClr val="000000"/>
              </a:solidFill>
              <a:latin typeface="方正大黑简体" pitchFamily="2" charset="-122"/>
              <a:ea typeface="方正大黑简体" pitchFamily="2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kern="1200" dirty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  <a:cs typeface="+mn-cs"/>
              </a:rPr>
              <a:t>1</a:t>
            </a:r>
            <a:r>
              <a:rPr lang="zh-CN" altLang="en-US" sz="4000" b="1" kern="1200" dirty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  <a:cs typeface="+mn-cs"/>
              </a:rPr>
              <a:t>、分别从修辞角度、关键词角度品析词句，归纳出</a:t>
            </a:r>
            <a:r>
              <a:rPr lang="zh-CN" altLang="en-US" sz="4000" b="1" kern="1200" dirty="0" smtClean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  <a:cs typeface="+mn-cs"/>
              </a:rPr>
              <a:t>“济南的冬天”景物特点</a:t>
            </a:r>
            <a:r>
              <a:rPr lang="zh-CN" altLang="en-US" sz="4000" b="1" kern="1200" dirty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  <a:cs typeface="+mn-cs"/>
              </a:rPr>
              <a:t>。</a:t>
            </a:r>
            <a:endParaRPr lang="en-US" altLang="zh-CN" sz="4000" b="1" kern="1200" dirty="0">
              <a:solidFill>
                <a:srgbClr val="000000"/>
              </a:solidFill>
              <a:latin typeface="方正大黑简体" pitchFamily="2" charset="-122"/>
              <a:ea typeface="方正大黑简体" pitchFamily="2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kern="1200" dirty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  <a:cs typeface="+mn-cs"/>
              </a:rPr>
              <a:t>2</a:t>
            </a:r>
            <a:r>
              <a:rPr lang="zh-CN" altLang="en-US" sz="4000" b="1" kern="1200" dirty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  <a:cs typeface="+mn-cs"/>
              </a:rPr>
              <a:t>、能够运用多种修辞手法 来描写景物。</a:t>
            </a:r>
            <a:endParaRPr lang="zh-CN" altLang="en-US" sz="4000" b="1" kern="1200" dirty="0">
              <a:solidFill>
                <a:srgbClr val="000000"/>
              </a:solidFill>
              <a:latin typeface="方正大黑简体" pitchFamily="2" charset="-122"/>
              <a:ea typeface="方正大黑简体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0" y="1916832"/>
            <a:ext cx="9144000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dirty="0">
                <a:solidFill>
                  <a:srgbClr val="000000"/>
                </a:solidFill>
                <a:latin typeface="Arial" charset="0"/>
                <a:ea typeface="宋体" charset="-122"/>
              </a:rPr>
              <a:t>济（      ）南 </a:t>
            </a:r>
            <a:r>
              <a:rPr lang="zh-CN" altLang="en-US" sz="4400" b="1" dirty="0" smtClean="0">
                <a:solidFill>
                  <a:srgbClr val="000000"/>
                </a:solidFill>
                <a:latin typeface="Arial" charset="0"/>
                <a:ea typeface="宋体" charset="-122"/>
              </a:rPr>
              <a:t>          </a:t>
            </a:r>
            <a:r>
              <a:rPr lang="zh-CN" altLang="en-US" sz="4400" b="1" dirty="0">
                <a:solidFill>
                  <a:srgbClr val="000000"/>
                </a:solidFill>
                <a:latin typeface="Arial" charset="0"/>
                <a:ea typeface="宋体" charset="-122"/>
              </a:rPr>
              <a:t>伦敦（     ）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dirty="0" smtClean="0">
                <a:solidFill>
                  <a:srgbClr val="000000"/>
                </a:solidFill>
                <a:latin typeface="Arial" charset="0"/>
                <a:ea typeface="宋体" charset="-122"/>
              </a:rPr>
              <a:t>贮</a:t>
            </a:r>
            <a:r>
              <a:rPr lang="zh-CN" altLang="en-US" sz="4400" b="1" dirty="0">
                <a:solidFill>
                  <a:srgbClr val="000000"/>
                </a:solidFill>
                <a:latin typeface="Arial" charset="0"/>
                <a:ea typeface="宋体" charset="-122"/>
              </a:rPr>
              <a:t>（      ）蓄 （     ）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dirty="0">
                <a:solidFill>
                  <a:srgbClr val="000000"/>
                </a:solidFill>
                <a:latin typeface="Arial" charset="0"/>
                <a:ea typeface="宋体" charset="-122"/>
              </a:rPr>
              <a:t>镶（      </a:t>
            </a:r>
            <a:r>
              <a:rPr lang="zh-CN" altLang="en-US" sz="4400" b="1" dirty="0" smtClean="0">
                <a:solidFill>
                  <a:srgbClr val="000000"/>
                </a:solidFill>
                <a:latin typeface="Arial" charset="0"/>
                <a:ea typeface="宋体" charset="-122"/>
              </a:rPr>
              <a:t>  ）边          水藻（     ）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dirty="0" smtClean="0">
                <a:solidFill>
                  <a:srgbClr val="000000"/>
                </a:solidFill>
                <a:latin typeface="Arial" charset="0"/>
                <a:ea typeface="宋体" charset="-122"/>
              </a:rPr>
              <a:t>澄（           </a:t>
            </a:r>
            <a:r>
              <a:rPr lang="zh-CN" altLang="en-US" sz="4400" b="1" dirty="0">
                <a:solidFill>
                  <a:srgbClr val="000000"/>
                </a:solidFill>
                <a:latin typeface="Arial" charset="0"/>
                <a:ea typeface="宋体" charset="-122"/>
              </a:rPr>
              <a:t>）清</a:t>
            </a:r>
          </a:p>
        </p:txBody>
      </p:sp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971600" y="1916832"/>
            <a:ext cx="1219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3600" b="1" dirty="0" err="1">
                <a:solidFill>
                  <a:srgbClr val="333399"/>
                </a:solidFill>
                <a:latin typeface="Arial" pitchFamily="34" charset="0"/>
                <a:cs typeface="Arial" pitchFamily="34" charset="0"/>
              </a:rPr>
              <a:t>jǐ</a:t>
            </a:r>
            <a:endParaRPr kumimoji="1" lang="en-US" altLang="zh-CN" sz="3600" b="1" dirty="0">
              <a:solidFill>
                <a:srgbClr val="3333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6516216" y="1988840"/>
            <a:ext cx="1447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 dirty="0" err="1">
                <a:solidFill>
                  <a:srgbClr val="333399"/>
                </a:solidFill>
                <a:latin typeface="Arial" pitchFamily="34" charset="0"/>
                <a:cs typeface="Arial" pitchFamily="34" charset="0"/>
              </a:rPr>
              <a:t>dūn</a:t>
            </a:r>
            <a:endParaRPr kumimoji="1" lang="en-US" altLang="zh-CN" sz="3600" b="1" dirty="0">
              <a:solidFill>
                <a:srgbClr val="3333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6086" name="Text Box 6"/>
          <p:cNvSpPr txBox="1">
            <a:spLocks noChangeArrowheads="1"/>
          </p:cNvSpPr>
          <p:nvPr/>
        </p:nvSpPr>
        <p:spPr bwMode="auto">
          <a:xfrm>
            <a:off x="6588224" y="3284984"/>
            <a:ext cx="1447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 dirty="0" err="1">
                <a:solidFill>
                  <a:srgbClr val="333399"/>
                </a:solidFill>
                <a:latin typeface="Arial" pitchFamily="34" charset="0"/>
                <a:cs typeface="Arial" pitchFamily="34" charset="0"/>
              </a:rPr>
              <a:t>zǎo</a:t>
            </a:r>
            <a:endParaRPr kumimoji="1" lang="en-US" altLang="zh-CN" sz="3600" b="1" dirty="0">
              <a:solidFill>
                <a:srgbClr val="3333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6087" name="Text Box 7"/>
          <p:cNvSpPr txBox="1">
            <a:spLocks noChangeArrowheads="1"/>
          </p:cNvSpPr>
          <p:nvPr/>
        </p:nvSpPr>
        <p:spPr bwMode="auto">
          <a:xfrm>
            <a:off x="1043608" y="2636912"/>
            <a:ext cx="12954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 dirty="0" err="1">
                <a:solidFill>
                  <a:srgbClr val="333399"/>
                </a:solidFill>
                <a:latin typeface="Arial" pitchFamily="34" charset="0"/>
                <a:cs typeface="Arial" pitchFamily="34" charset="0"/>
              </a:rPr>
              <a:t>zhù</a:t>
            </a:r>
            <a:endParaRPr kumimoji="1" lang="en-US" altLang="zh-CN" sz="3600" b="1" dirty="0">
              <a:solidFill>
                <a:srgbClr val="3333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6088" name="Text Box 8"/>
          <p:cNvSpPr txBox="1">
            <a:spLocks noChangeArrowheads="1"/>
          </p:cNvSpPr>
          <p:nvPr/>
        </p:nvSpPr>
        <p:spPr bwMode="auto">
          <a:xfrm>
            <a:off x="3635896" y="2636912"/>
            <a:ext cx="152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3600" b="1" dirty="0" err="1">
                <a:solidFill>
                  <a:srgbClr val="333399"/>
                </a:solidFill>
                <a:latin typeface="Arial" pitchFamily="34" charset="0"/>
                <a:cs typeface="Arial" pitchFamily="34" charset="0"/>
              </a:rPr>
              <a:t>xù</a:t>
            </a:r>
            <a:endParaRPr kumimoji="1" lang="en-US" altLang="zh-CN" sz="3600" b="1" dirty="0">
              <a:solidFill>
                <a:srgbClr val="3333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6089" name="Text Box 9"/>
          <p:cNvSpPr txBox="1">
            <a:spLocks noChangeArrowheads="1"/>
          </p:cNvSpPr>
          <p:nvPr/>
        </p:nvSpPr>
        <p:spPr bwMode="auto">
          <a:xfrm>
            <a:off x="1043608" y="3284984"/>
            <a:ext cx="1828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600" b="1" dirty="0" err="1">
                <a:solidFill>
                  <a:srgbClr val="333399"/>
                </a:solidFill>
                <a:latin typeface="Arial" pitchFamily="34" charset="0"/>
                <a:ea typeface="宋体" charset="-122"/>
                <a:cs typeface="Arial" pitchFamily="34" charset="0"/>
              </a:rPr>
              <a:t>xiāng</a:t>
            </a:r>
          </a:p>
        </p:txBody>
      </p:sp>
      <p:sp>
        <p:nvSpPr>
          <p:cNvPr id="46090" name="Text Box 10"/>
          <p:cNvSpPr txBox="1">
            <a:spLocks noChangeArrowheads="1"/>
          </p:cNvSpPr>
          <p:nvPr/>
        </p:nvSpPr>
        <p:spPr bwMode="auto">
          <a:xfrm>
            <a:off x="1115616" y="3933056"/>
            <a:ext cx="1981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 dirty="0" err="1">
                <a:solidFill>
                  <a:srgbClr val="333399"/>
                </a:solidFill>
                <a:latin typeface="Arial" pitchFamily="34" charset="0"/>
                <a:cs typeface="Arial" pitchFamily="34" charset="0"/>
              </a:rPr>
              <a:t>chéng</a:t>
            </a:r>
            <a:endParaRPr kumimoji="1" lang="en-US" altLang="zh-CN" sz="3600" b="1" dirty="0">
              <a:solidFill>
                <a:srgbClr val="3333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6091" name="WordArt 11"/>
          <p:cNvSpPr>
            <a:spLocks noChangeArrowheads="1" noChangeShapeType="1" noTextEdit="1"/>
          </p:cNvSpPr>
          <p:nvPr/>
        </p:nvSpPr>
        <p:spPr bwMode="auto">
          <a:xfrm>
            <a:off x="1907704" y="980728"/>
            <a:ext cx="1600200" cy="617538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808000"/>
                </a:solidFill>
                <a:effectLst>
                  <a:outerShdw dist="53882" dir="2700000" algn="ctr" rotWithShape="0">
                    <a:srgbClr val="C0C0C0"/>
                  </a:outerShdw>
                </a:effectLst>
                <a:latin typeface="隶书"/>
                <a:ea typeface="隶书"/>
              </a:rPr>
              <a:t>注音</a:t>
            </a:r>
          </a:p>
        </p:txBody>
      </p:sp>
      <p:sp>
        <p:nvSpPr>
          <p:cNvPr id="46092" name="Line 12"/>
          <p:cNvSpPr>
            <a:spLocks noChangeShapeType="1"/>
          </p:cNvSpPr>
          <p:nvPr/>
        </p:nvSpPr>
        <p:spPr bwMode="auto">
          <a:xfrm>
            <a:off x="307504" y="1285528"/>
            <a:ext cx="1295400" cy="0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46093" name="Line 13"/>
          <p:cNvSpPr>
            <a:spLocks noChangeShapeType="1"/>
          </p:cNvSpPr>
          <p:nvPr/>
        </p:nvSpPr>
        <p:spPr bwMode="auto">
          <a:xfrm>
            <a:off x="3812704" y="1285528"/>
            <a:ext cx="1219200" cy="0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 autoUpdateAnimBg="0"/>
      <p:bldP spid="46084" grpId="0" autoUpdateAnimBg="0"/>
      <p:bldP spid="46086" grpId="0" autoUpdateAnimBg="0"/>
      <p:bldP spid="46087" grpId="0" autoUpdateAnimBg="0"/>
      <p:bldP spid="46088" grpId="0" autoUpdateAnimBg="0"/>
      <p:bldP spid="46089" grpId="0" autoUpdateAnimBg="0"/>
      <p:bldP spid="46090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028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100392" cy="692696"/>
          </a:xfrm>
        </p:spPr>
        <p:txBody>
          <a:bodyPr>
            <a:normAutofit/>
          </a:bodyPr>
          <a:lstStyle/>
          <a:p>
            <a:pPr algn="l" eaLnBrk="1" hangingPunct="1"/>
            <a:r>
              <a:rPr lang="zh-CN" altLang="en-US" sz="3600" b="1" dirty="0" smtClean="0">
                <a:solidFill>
                  <a:srgbClr val="FF3300"/>
                </a:solidFill>
              </a:rPr>
              <a:t>结合原文，解释句子中加线的词语</a:t>
            </a:r>
          </a:p>
        </p:txBody>
      </p:sp>
      <p:sp>
        <p:nvSpPr>
          <p:cNvPr id="6147" name="Text Box 1029"/>
          <p:cNvSpPr txBox="1">
            <a:spLocks noChangeArrowheads="1"/>
          </p:cNvSpPr>
          <p:nvPr/>
        </p:nvSpPr>
        <p:spPr bwMode="auto">
          <a:xfrm>
            <a:off x="323528" y="764704"/>
            <a:ext cx="845820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dirty="0" smtClean="0"/>
              <a:t>在北中国的冬天，而能有</a:t>
            </a:r>
            <a:r>
              <a:rPr lang="zh-CN" altLang="en-US" sz="3600" b="1" u="sng" dirty="0" smtClean="0">
                <a:solidFill>
                  <a:srgbClr val="0000CC"/>
                </a:solidFill>
                <a:latin typeface="Arial" charset="0"/>
                <a:ea typeface="宋体" charset="-122"/>
              </a:rPr>
              <a:t>温晴</a:t>
            </a:r>
            <a:r>
              <a:rPr lang="zh-CN" altLang="en-US" sz="3600" dirty="0" smtClean="0"/>
              <a:t>的天气，济南真得算个宝地。 </a:t>
            </a:r>
            <a:r>
              <a:rPr lang="zh-CN" altLang="en-US" sz="3600" dirty="0" smtClean="0">
                <a:solidFill>
                  <a:srgbClr val="000000"/>
                </a:solidFill>
              </a:rPr>
              <a:t>：</a:t>
            </a:r>
            <a:r>
              <a:rPr lang="zh-CN" altLang="en-US" sz="3600" dirty="0">
                <a:solidFill>
                  <a:srgbClr val="000000"/>
                </a:solidFill>
              </a:rPr>
              <a:t/>
            </a:r>
            <a:br>
              <a:rPr lang="zh-CN" altLang="en-US" sz="3600" dirty="0">
                <a:solidFill>
                  <a:srgbClr val="000000"/>
                </a:solidFill>
              </a:rPr>
            </a:br>
            <a:endParaRPr lang="zh-CN" altLang="en-US" sz="3600" dirty="0">
              <a:solidFill>
                <a:srgbClr val="000000"/>
              </a:solidFill>
            </a:endParaRPr>
          </a:p>
          <a:p>
            <a:r>
              <a:rPr lang="zh-CN" altLang="en-US" sz="3600" dirty="0" smtClean="0"/>
              <a:t>因为这样</a:t>
            </a:r>
            <a:r>
              <a:rPr lang="zh-CN" altLang="en-US" sz="3600" b="1" u="sng" dirty="0" smtClean="0">
                <a:solidFill>
                  <a:srgbClr val="0000CC"/>
                </a:solidFill>
                <a:latin typeface="Arial" charset="0"/>
                <a:ea typeface="宋体" charset="-122"/>
              </a:rPr>
              <a:t>慈善</a:t>
            </a:r>
            <a:r>
              <a:rPr lang="zh-CN" altLang="en-US" sz="3600" dirty="0" smtClean="0"/>
              <a:t>的冬天，干啥还希望别的呢！</a:t>
            </a:r>
            <a:r>
              <a:rPr lang="zh-CN" altLang="en-US" sz="3600" dirty="0" smtClean="0">
                <a:solidFill>
                  <a:srgbClr val="000000"/>
                </a:solidFill>
              </a:rPr>
              <a:t>：</a:t>
            </a:r>
            <a:r>
              <a:rPr lang="zh-CN" altLang="en-US" sz="3600" dirty="0">
                <a:solidFill>
                  <a:srgbClr val="000000"/>
                </a:solidFill>
              </a:rPr>
              <a:t/>
            </a:r>
            <a:br>
              <a:rPr lang="zh-CN" altLang="en-US" sz="3600" dirty="0">
                <a:solidFill>
                  <a:srgbClr val="000000"/>
                </a:solidFill>
              </a:rPr>
            </a:br>
            <a:r>
              <a:rPr lang="zh-CN" altLang="en-US" sz="3600" dirty="0">
                <a:solidFill>
                  <a:srgbClr val="000000"/>
                </a:solidFill>
              </a:rPr>
              <a:t/>
            </a:r>
            <a:br>
              <a:rPr lang="zh-CN" altLang="en-US" sz="3600" dirty="0">
                <a:solidFill>
                  <a:srgbClr val="000000"/>
                </a:solidFill>
              </a:rPr>
            </a:br>
            <a:r>
              <a:rPr lang="zh-CN" altLang="en-US" sz="3600" dirty="0" smtClean="0"/>
              <a:t>整个的是块</a:t>
            </a:r>
            <a:r>
              <a:rPr lang="zh-CN" altLang="en-US" sz="3600" b="1" u="sng" dirty="0" smtClean="0">
                <a:solidFill>
                  <a:srgbClr val="0000CC"/>
                </a:solidFill>
                <a:latin typeface="Arial" charset="0"/>
                <a:ea typeface="宋体" charset="-122"/>
              </a:rPr>
              <a:t>空灵</a:t>
            </a:r>
            <a:r>
              <a:rPr lang="zh-CN" altLang="en-US" sz="3600" dirty="0" smtClean="0"/>
              <a:t>的蓝水晶</a:t>
            </a:r>
            <a:r>
              <a:rPr lang="zh-CN" altLang="en-US" sz="3600" dirty="0" smtClean="0">
                <a:solidFill>
                  <a:srgbClr val="000000"/>
                </a:solidFill>
              </a:rPr>
              <a:t>： </a:t>
            </a:r>
            <a:endParaRPr lang="zh-CN" altLang="en-US" sz="3600" dirty="0">
              <a:solidFill>
                <a:srgbClr val="000000"/>
              </a:solidFill>
            </a:endParaRPr>
          </a:p>
        </p:txBody>
      </p:sp>
      <p:sp>
        <p:nvSpPr>
          <p:cNvPr id="31750" name="Text Box 1030"/>
          <p:cNvSpPr txBox="1">
            <a:spLocks noChangeArrowheads="1"/>
          </p:cNvSpPr>
          <p:nvPr/>
        </p:nvSpPr>
        <p:spPr bwMode="auto">
          <a:xfrm>
            <a:off x="4582344" y="1424608"/>
            <a:ext cx="403244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 smtClean="0">
                <a:solidFill>
                  <a:srgbClr val="000000"/>
                </a:solidFill>
                <a:ea typeface="黑体" pitchFamily="2" charset="-122"/>
              </a:rPr>
              <a:t>天气晴朗、温和</a:t>
            </a:r>
            <a:endParaRPr lang="zh-CN" altLang="en-US" sz="3600" b="1" dirty="0">
              <a:solidFill>
                <a:srgbClr val="000000"/>
              </a:solidFill>
              <a:ea typeface="黑体" pitchFamily="2" charset="-122"/>
            </a:endParaRPr>
          </a:p>
        </p:txBody>
      </p:sp>
      <p:sp>
        <p:nvSpPr>
          <p:cNvPr id="31751" name="Text Box 1031"/>
          <p:cNvSpPr txBox="1">
            <a:spLocks noChangeArrowheads="1"/>
          </p:cNvSpPr>
          <p:nvPr/>
        </p:nvSpPr>
        <p:spPr bwMode="auto">
          <a:xfrm>
            <a:off x="3718248" y="3152800"/>
            <a:ext cx="507260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 smtClean="0">
                <a:solidFill>
                  <a:srgbClr val="000000"/>
                </a:solidFill>
                <a:ea typeface="黑体" pitchFamily="2" charset="-122"/>
              </a:rPr>
              <a:t>对人关怀，富有同情心</a:t>
            </a:r>
            <a:endParaRPr lang="zh-CN" altLang="en-US" sz="3600" b="1" dirty="0">
              <a:solidFill>
                <a:srgbClr val="000000"/>
              </a:solidFill>
              <a:ea typeface="黑体" pitchFamily="2" charset="-122"/>
            </a:endParaRPr>
          </a:p>
        </p:txBody>
      </p:sp>
      <p:sp>
        <p:nvSpPr>
          <p:cNvPr id="31752" name="Text Box 1032"/>
          <p:cNvSpPr txBox="1">
            <a:spLocks noChangeArrowheads="1"/>
          </p:cNvSpPr>
          <p:nvPr/>
        </p:nvSpPr>
        <p:spPr bwMode="auto">
          <a:xfrm>
            <a:off x="3934272" y="4736976"/>
            <a:ext cx="4648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 smtClean="0">
                <a:solidFill>
                  <a:srgbClr val="000000"/>
                </a:solidFill>
                <a:ea typeface="黑体" pitchFamily="2" charset="-122"/>
              </a:rPr>
              <a:t>灵活而不可捉摸</a:t>
            </a:r>
            <a:endParaRPr lang="zh-CN" altLang="en-US" sz="3600" b="1" dirty="0">
              <a:solidFill>
                <a:srgbClr val="000000"/>
              </a:solidFill>
              <a:ea typeface="黑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9552" y="5445224"/>
            <a:ext cx="6768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由</a:t>
            </a:r>
            <a:r>
              <a:rPr lang="zh-CN" altLang="en-US" sz="3600" b="1" u="sng" dirty="0" smtClean="0">
                <a:solidFill>
                  <a:srgbClr val="0000CC"/>
                </a:solidFill>
                <a:latin typeface="Arial" charset="0"/>
                <a:ea typeface="宋体" charset="-122"/>
              </a:rPr>
              <a:t>澄清</a:t>
            </a:r>
            <a:r>
              <a:rPr lang="zh-CN" altLang="en-US" sz="3600" dirty="0" smtClean="0"/>
              <a:t>的河水慢慢往上看吧：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283968" y="6165304"/>
            <a:ext cx="39604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 smtClean="0">
                <a:solidFill>
                  <a:srgbClr val="000000"/>
                </a:solidFill>
                <a:ea typeface="黑体" pitchFamily="2" charset="-122"/>
              </a:rPr>
              <a:t>清亮、透明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/>
      <p:bldP spid="31751" grpId="0"/>
      <p:bldP spid="31752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476672"/>
            <a:ext cx="8640960" cy="1200329"/>
          </a:xfrm>
          <a:prstGeom prst="rect">
            <a:avLst/>
          </a:prstGeom>
          <a:noFill/>
          <a:ln w="28575">
            <a:solidFill>
              <a:srgbClr val="333399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有感情朗读课文，下面哪一个词语最能概括</a:t>
            </a:r>
            <a:r>
              <a:rPr lang="zh-CN" altLang="en-US" sz="3600" dirty="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济南的冬天</a:t>
            </a:r>
            <a:r>
              <a:rPr lang="zh-CN" altLang="en-US" sz="36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的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季节</a:t>
            </a:r>
            <a:r>
              <a:rPr lang="zh-CN" altLang="en-US" sz="36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特点</a:t>
            </a:r>
            <a:r>
              <a:rPr lang="zh-CN" altLang="en-US" sz="36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，说说你的理由！</a:t>
            </a:r>
            <a:endParaRPr lang="zh-CN" altLang="en-US" sz="36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3491880" y="3140968"/>
            <a:ext cx="1584176" cy="7920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温晴</a:t>
            </a:r>
            <a:endParaRPr lang="zh-CN" altLang="en-US" sz="3600" b="1" dirty="0">
              <a:solidFill>
                <a:srgbClr val="FFFF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691680" y="4293096"/>
            <a:ext cx="1800200" cy="72008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宝地</a:t>
            </a:r>
            <a:endParaRPr lang="zh-CN" altLang="en-US" sz="3600" b="1" dirty="0">
              <a:solidFill>
                <a:srgbClr val="FFFF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148064" y="2276872"/>
            <a:ext cx="1944216" cy="86409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奇迹</a:t>
            </a:r>
            <a:endParaRPr lang="zh-CN" altLang="en-US" sz="3600" b="1" dirty="0">
              <a:solidFill>
                <a:srgbClr val="FFFF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" presetClass="emph" presetSubtype="0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黑体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20072" y="332656"/>
            <a:ext cx="374441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kern="0" dirty="0" smtClean="0">
                <a:solidFill>
                  <a:srgbClr val="000000"/>
                </a:solidFill>
                <a:latin typeface="Arial"/>
              </a:rPr>
              <a:t>结合课文中的描写来说说</a:t>
            </a:r>
            <a:r>
              <a:rPr lang="zh-CN" altLang="zh-CN" sz="4800" b="1" kern="0" dirty="0" smtClean="0">
                <a:solidFill>
                  <a:srgbClr val="000000"/>
                </a:solidFill>
                <a:latin typeface="Arial"/>
              </a:rPr>
              <a:t>老舍眼中，</a:t>
            </a:r>
            <a:r>
              <a:rPr lang="zh-CN" altLang="en-US" sz="4800" b="1" kern="0" dirty="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济南的冬天</a:t>
            </a:r>
            <a:r>
              <a:rPr lang="zh-CN" altLang="en-US" sz="4800" b="1" kern="0" dirty="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的“山”妙</a:t>
            </a:r>
            <a:r>
              <a:rPr lang="zh-CN" altLang="en-US" sz="4800" b="1" kern="0" dirty="0" smtClean="0">
                <a:solidFill>
                  <a:srgbClr val="000000"/>
                </a:solidFill>
                <a:latin typeface="Arial"/>
              </a:rPr>
              <a:t>在哪里</a:t>
            </a:r>
            <a:r>
              <a:rPr lang="zh-CN" altLang="en-US" sz="4800" b="1" kern="0" dirty="0" smtClean="0">
                <a:solidFill>
                  <a:srgbClr val="000000"/>
                </a:solidFill>
                <a:latin typeface="Arial"/>
              </a:rPr>
              <a:t>？（</a:t>
            </a:r>
            <a:r>
              <a:rPr lang="en-US" altLang="zh-CN" sz="4800" b="1" kern="0" dirty="0" smtClean="0">
                <a:solidFill>
                  <a:srgbClr val="000000"/>
                </a:solidFill>
                <a:latin typeface="Arial"/>
              </a:rPr>
              <a:t>2~4</a:t>
            </a:r>
            <a:r>
              <a:rPr lang="zh-CN" altLang="en-US" sz="4800" b="1" kern="0" dirty="0" smtClean="0">
                <a:solidFill>
                  <a:srgbClr val="000000"/>
                </a:solidFill>
                <a:latin typeface="Arial"/>
              </a:rPr>
              <a:t>段）</a:t>
            </a:r>
            <a:endParaRPr lang="zh-CN" altLang="en-US" sz="4800" b="1" dirty="0"/>
          </a:p>
        </p:txBody>
      </p:sp>
      <p:pic>
        <p:nvPicPr>
          <p:cNvPr id="3" name="Picture 5" descr="D:\图片库\sj00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76056" cy="652534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6"/>
          <p:cNvSpPr>
            <a:spLocks noChangeArrowheads="1"/>
          </p:cNvSpPr>
          <p:nvPr/>
        </p:nvSpPr>
        <p:spPr bwMode="auto">
          <a:xfrm>
            <a:off x="323850" y="333375"/>
            <a:ext cx="8229600" cy="2012950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范例：如</a:t>
            </a:r>
            <a:r>
              <a:rPr lang="zh-CN" altLang="en-US" sz="3600" b="1" kern="120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第二段</a:t>
            </a:r>
            <a:r>
              <a:rPr lang="zh-CN" altLang="en-US" sz="3600" b="1" dirty="0" smtClean="0">
                <a:latin typeface="楷体_GB2312" pitchFamily="49" charset="-122"/>
                <a:ea typeface="楷体_GB2312" pitchFamily="49" charset="-122"/>
              </a:rPr>
              <a:t>这一圈小山在冬天特别可爱，</a:t>
            </a:r>
            <a:r>
              <a:rPr lang="zh-CN" altLang="en-US" sz="3600" b="1" u="sng" dirty="0" smtClean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好像是把济南放在一个小摇篮里，它们安静不动地低声地说</a:t>
            </a:r>
            <a:r>
              <a:rPr lang="zh-CN" altLang="en-US" sz="3600" b="1" dirty="0" smtClean="0">
                <a:latin typeface="楷体_GB2312" pitchFamily="49" charset="-122"/>
                <a:ea typeface="楷体_GB2312" pitchFamily="49" charset="-122"/>
              </a:rPr>
              <a:t>：“你们放心吧，这儿准保暖和。”</a:t>
            </a:r>
            <a:endParaRPr lang="en-US" altLang="zh-CN" sz="3600" b="1" kern="1200" dirty="0"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71438" y="2780928"/>
            <a:ext cx="907256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  运用</a:t>
            </a:r>
            <a:r>
              <a:rPr lang="zh-CN" altLang="en-US" sz="3600" b="1" u="sng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比喻</a:t>
            </a:r>
            <a:r>
              <a:rPr lang="zh-CN" altLang="en-US" sz="3600" b="1" kern="1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的修辞方式 ，</a:t>
            </a:r>
            <a:r>
              <a:rPr lang="zh-CN" altLang="en-US" sz="3600" b="1" u="sng" kern="1200" dirty="0" smtClean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把济南的山比作是一个小摇篮</a:t>
            </a:r>
            <a:r>
              <a:rPr lang="zh-CN" altLang="en-US" sz="3600" b="1" kern="120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，</a:t>
            </a:r>
            <a:r>
              <a:rPr lang="zh-CN" altLang="en-US" sz="3600" b="1" kern="1200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生动形象</a:t>
            </a:r>
            <a:r>
              <a:rPr lang="zh-CN" altLang="en-US" sz="3600" b="1" kern="1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地描绘</a:t>
            </a:r>
            <a:r>
              <a:rPr lang="zh-CN" altLang="en-US" sz="3600" b="1" kern="120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出济南的山</a:t>
            </a:r>
            <a:r>
              <a:rPr lang="zh-CN" altLang="en-US" sz="3600" b="1" kern="1200" dirty="0" smtClean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可爱</a:t>
            </a:r>
            <a:r>
              <a:rPr lang="zh-CN" altLang="en-US" sz="3600" b="1" kern="120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，给人</a:t>
            </a:r>
            <a:r>
              <a:rPr lang="zh-CN" altLang="en-US" sz="3600" b="1" kern="1200" dirty="0" smtClean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暖和安适</a:t>
            </a:r>
            <a:r>
              <a:rPr lang="zh-CN" altLang="en-US" sz="3600" b="1" kern="120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的感觉。</a:t>
            </a:r>
            <a:endParaRPr lang="zh-CN" altLang="en-US" kern="1200" dirty="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0" y="4941168"/>
            <a:ext cx="91440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   运用</a:t>
            </a:r>
            <a:r>
              <a:rPr lang="zh-CN" altLang="en-US" sz="3600" b="1" u="sng" dirty="0" smtClean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拟人</a:t>
            </a:r>
            <a:r>
              <a:rPr lang="zh-CN" altLang="en-US" sz="36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的修辞方式 ，赋予了济南的山以人的感情，把济南周围的一圈小山写得很有</a:t>
            </a:r>
            <a:r>
              <a:rPr lang="zh-CN" altLang="en-US" sz="3600" b="1" dirty="0" smtClean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温情</a:t>
            </a:r>
            <a:r>
              <a:rPr lang="zh-CN" altLang="en-US" sz="36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sz="3200" b="1" kern="12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</p:spTree>
    <p:controls>
      <p:control spid="5122" name="ShockwaveFlash1" r:id="rId2" imgW="826822" imgH="333333"/>
    </p:controls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692696"/>
            <a:ext cx="8136904" cy="1323439"/>
          </a:xfrm>
          <a:prstGeom prst="rect">
            <a:avLst/>
          </a:prstGeom>
          <a:noFill/>
          <a:ln w="28575">
            <a:solidFill>
              <a:srgbClr val="333399"/>
            </a:solidFill>
          </a:ln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>
                <a:latin typeface="楷体_GB2312" pitchFamily="49" charset="-122"/>
                <a:ea typeface="楷体_GB2312" pitchFamily="49" charset="-122"/>
              </a:rPr>
              <a:t>山上的矮松越发的青黑，树尖上</a:t>
            </a:r>
            <a:r>
              <a:rPr lang="zh-CN" altLang="en-US" sz="4000" b="1" dirty="0" smtClean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顶</a:t>
            </a:r>
            <a:r>
              <a:rPr lang="zh-CN" altLang="en-US" sz="4000" b="1" dirty="0" smtClean="0">
                <a:latin typeface="楷体_GB2312" pitchFamily="49" charset="-122"/>
                <a:ea typeface="楷体_GB2312" pitchFamily="49" charset="-122"/>
              </a:rPr>
              <a:t>着一髻儿白花。</a:t>
            </a:r>
            <a:endParaRPr lang="zh-CN" altLang="en-US" sz="40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2204864"/>
            <a:ext cx="8136904" cy="1323439"/>
          </a:xfrm>
          <a:prstGeom prst="rect">
            <a:avLst/>
          </a:prstGeom>
          <a:noFill/>
          <a:ln w="28575">
            <a:solidFill>
              <a:srgbClr val="333399"/>
            </a:solidFill>
          </a:ln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>
                <a:latin typeface="楷体_GB2312" pitchFamily="49" charset="-122"/>
                <a:ea typeface="楷体_GB2312" pitchFamily="49" charset="-122"/>
              </a:rPr>
              <a:t>山上的矮松越发青黑，树尖上</a:t>
            </a:r>
            <a:r>
              <a:rPr lang="zh-CN" altLang="en-US" sz="4000" b="1" dirty="0" smtClean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有</a:t>
            </a:r>
            <a:r>
              <a:rPr lang="zh-CN" altLang="en-US" sz="4000" b="1" dirty="0" smtClean="0">
                <a:latin typeface="楷体_GB2312" pitchFamily="49" charset="-122"/>
                <a:ea typeface="楷体_GB2312" pitchFamily="49" charset="-122"/>
              </a:rPr>
              <a:t>一髻儿白花。</a:t>
            </a:r>
            <a:endParaRPr lang="zh-CN" altLang="en-US" sz="40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" name="云形标注 3"/>
          <p:cNvSpPr/>
          <p:nvPr/>
        </p:nvSpPr>
        <p:spPr>
          <a:xfrm>
            <a:off x="5436096" y="4049688"/>
            <a:ext cx="3888432" cy="2808312"/>
          </a:xfrm>
          <a:prstGeom prst="cloudCallout">
            <a:avLst>
              <a:gd name="adj1" fmla="val -72274"/>
              <a:gd name="adj2" fmla="val -611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文中有没有类似的词语，请你找出来，细细品味，说出它的妙处。</a:t>
            </a:r>
            <a:endParaRPr lang="zh-CN" altLang="en-US" sz="2400" b="1" dirty="0">
              <a:solidFill>
                <a:srgbClr val="FFFF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4077072"/>
            <a:ext cx="55446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Arial" charset="0"/>
                <a:ea typeface="宋体" charset="-122"/>
              </a:rPr>
              <a:t>        通过</a:t>
            </a:r>
            <a:r>
              <a:rPr lang="zh-CN" altLang="en-US" sz="3200" b="1" u="sng" dirty="0" smtClean="0">
                <a:solidFill>
                  <a:srgbClr val="FF0000"/>
                </a:solidFill>
                <a:latin typeface="Arial" charset="0"/>
                <a:ea typeface="宋体" charset="-122"/>
              </a:rPr>
              <a:t>“顶”这个动词</a:t>
            </a:r>
            <a:r>
              <a:rPr lang="zh-CN" altLang="en-US" sz="3200" b="1" dirty="0" smtClean="0">
                <a:latin typeface="Arial" charset="0"/>
                <a:ea typeface="宋体" charset="-122"/>
              </a:rPr>
              <a:t>生动地</a:t>
            </a:r>
            <a:r>
              <a:rPr lang="zh-CN" altLang="en-US" sz="3200" b="1" dirty="0" smtClean="0">
                <a:latin typeface="Arial" charset="0"/>
                <a:ea typeface="宋体" charset="-122"/>
              </a:rPr>
              <a:t>写出了</a:t>
            </a:r>
            <a:r>
              <a:rPr lang="zh-CN" altLang="en-US" sz="3200" b="1" dirty="0" smtClean="0">
                <a:solidFill>
                  <a:srgbClr val="FF0000"/>
                </a:solidFill>
                <a:latin typeface="Arial" charset="0"/>
                <a:ea typeface="宋体" charset="-122"/>
              </a:rPr>
              <a:t>小雪</a:t>
            </a:r>
            <a:r>
              <a:rPr lang="zh-CN" altLang="en-US" sz="3200" b="1" dirty="0" smtClean="0">
                <a:latin typeface="Arial" charset="0"/>
                <a:ea typeface="宋体" charset="-122"/>
              </a:rPr>
              <a:t>之后山上矮松的</a:t>
            </a:r>
            <a:r>
              <a:rPr lang="zh-CN" altLang="en-US" sz="3200" b="1" u="sng" dirty="0" smtClean="0">
                <a:solidFill>
                  <a:srgbClr val="FF0000"/>
                </a:solidFill>
                <a:latin typeface="Arial" charset="0"/>
                <a:ea typeface="宋体" charset="-122"/>
              </a:rPr>
              <a:t>形态美和轻盈感。</a:t>
            </a:r>
            <a:endParaRPr lang="zh-CN" altLang="en-US" sz="3200" b="1" u="sng" dirty="0">
              <a:solidFill>
                <a:srgbClr val="FF0000"/>
              </a:solidFill>
              <a:latin typeface="Arial" charset="0"/>
              <a:ea typeface="宋体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2225"/>
            <a:ext cx="9172575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 Box 7"/>
          <p:cNvSpPr txBox="1">
            <a:spLocks noChangeArrowheads="1"/>
          </p:cNvSpPr>
          <p:nvPr/>
        </p:nvSpPr>
        <p:spPr bwMode="auto">
          <a:xfrm>
            <a:off x="-28575" y="0"/>
            <a:ext cx="9172575" cy="36941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/>
          </a:p>
          <a:p>
            <a:pPr>
              <a:spcBef>
                <a:spcPct val="50000"/>
              </a:spcBef>
            </a:pPr>
            <a:endParaRPr lang="en-US" altLang="zh-CN"/>
          </a:p>
          <a:p>
            <a:pPr>
              <a:spcBef>
                <a:spcPct val="50000"/>
              </a:spcBef>
            </a:pPr>
            <a:endParaRPr lang="en-US" altLang="zh-CN"/>
          </a:p>
          <a:p>
            <a:pPr>
              <a:spcBef>
                <a:spcPct val="50000"/>
              </a:spcBef>
            </a:pPr>
            <a:endParaRPr lang="en-US" altLang="zh-CN"/>
          </a:p>
          <a:p>
            <a:pPr>
              <a:spcBef>
                <a:spcPct val="50000"/>
              </a:spcBef>
            </a:pPr>
            <a:endParaRPr lang="en-US" altLang="zh-CN"/>
          </a:p>
          <a:p>
            <a:pPr>
              <a:spcBef>
                <a:spcPct val="50000"/>
              </a:spcBef>
            </a:pPr>
            <a:endParaRPr lang="en-US" altLang="zh-CN"/>
          </a:p>
          <a:p>
            <a:pPr>
              <a:spcBef>
                <a:spcPct val="50000"/>
              </a:spcBef>
            </a:pPr>
            <a:endParaRPr lang="en-US" altLang="zh-CN"/>
          </a:p>
          <a:p>
            <a:pPr>
              <a:spcBef>
                <a:spcPct val="50000"/>
              </a:spcBef>
            </a:pPr>
            <a:endParaRPr lang="en-US" altLang="zh-CN"/>
          </a:p>
          <a:p>
            <a:pPr>
              <a:spcBef>
                <a:spcPct val="50000"/>
              </a:spcBef>
            </a:pPr>
            <a:endParaRPr lang="en-US" altLang="zh-CN"/>
          </a:p>
        </p:txBody>
      </p:sp>
      <p:pic>
        <p:nvPicPr>
          <p:cNvPr id="8" name="Bandari(班得瑞乐团)-mountain stream (山涧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460432" y="5877272"/>
            <a:ext cx="304800" cy="304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16016" y="476672"/>
            <a:ext cx="38884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济南的冬天的水</a:t>
            </a:r>
            <a:endParaRPr lang="zh-CN" altLang="en-US" sz="4000" dirty="0">
              <a:solidFill>
                <a:srgbClr val="FF0000"/>
              </a:solidFill>
              <a:latin typeface="华文行楷" pitchFamily="2" charset="-122"/>
              <a:ea typeface="华文行楷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366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未命名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2238" y="-22225"/>
            <a:ext cx="9266238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b="1" smtClean="0">
                <a:solidFill>
                  <a:schemeClr val="bg1"/>
                </a:solidFill>
              </a:rPr>
              <a:t>《</a:t>
            </a:r>
            <a:r>
              <a:rPr lang="zh-CN" altLang="en-US" b="1" smtClean="0">
                <a:solidFill>
                  <a:schemeClr val="bg1"/>
                </a:solidFill>
              </a:rPr>
              <a:t>北方的冬天</a:t>
            </a:r>
            <a:r>
              <a:rPr lang="en-US" altLang="zh-CN" b="1" smtClean="0">
                <a:solidFill>
                  <a:schemeClr val="bg1"/>
                </a:solidFill>
              </a:rPr>
              <a:t>》 </a:t>
            </a:r>
            <a:r>
              <a:rPr lang="zh-CN" altLang="en-US" sz="3200" b="1" smtClean="0">
                <a:solidFill>
                  <a:schemeClr val="bg1"/>
                </a:solidFill>
              </a:rPr>
              <a:t>许峰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539750" y="1484313"/>
            <a:ext cx="7993063" cy="3063875"/>
          </a:xfrm>
          <a:prstGeom prst="rect">
            <a:avLst/>
          </a:prstGeom>
          <a:solidFill>
            <a:schemeClr val="bg1">
              <a:alpha val="56862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b="1" dirty="0"/>
              <a:t>       “</a:t>
            </a:r>
            <a:r>
              <a:rPr lang="zh-CN" altLang="en-US" b="1" dirty="0"/>
              <a:t>看雪还是要去北方。进入冬天，雪就成了北方唯一的风景。城市里白雪皑皑，山野上苍茫一片，真是“千里冰封，万里雪飘”。尤其是在林区，倘若大雪遮天蔽日地下上几天几夜，清早忽然起来，顺着窗户霜花的缝隙，猛地发现雪停了，世间万般寂静，无声无息。”</a:t>
            </a:r>
          </a:p>
          <a:p>
            <a:pPr>
              <a:lnSpc>
                <a:spcPct val="120000"/>
              </a:lnSpc>
            </a:pPr>
            <a:endParaRPr lang="zh-CN" altLang="en-US" b="1" dirty="0"/>
          </a:p>
          <a:p>
            <a:pPr>
              <a:lnSpc>
                <a:spcPct val="120000"/>
              </a:lnSpc>
            </a:pPr>
            <a:r>
              <a:rPr lang="zh-CN" altLang="en-US" b="1" dirty="0"/>
              <a:t>       “经历过那样的冬天，后来不管到哪里，都找不到冬天的感觉了。即便有一点，又总觉得意犹未尽，不够味儿。比如兰州和济南的冬天属于干冷，也下一点雪，却很短暂，又及时地消融；又不会完全消融，夜晚彻底结冰，到了次日一早，满街都是冰溜子，车不敢跑，似乎胆子都吓破了，但车祸也多。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790700"/>
            <a:ext cx="4248150" cy="124936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zh-CN" sz="4000" smtClean="0"/>
              <a:t>       </a:t>
            </a:r>
            <a:r>
              <a:rPr lang="zh-CN" altLang="en-US" sz="3600" b="1" smtClean="0"/>
              <a:t>老舍：</a:t>
            </a:r>
            <a:br>
              <a:rPr lang="zh-CN" altLang="en-US" sz="3600" b="1" smtClean="0"/>
            </a:br>
            <a:r>
              <a:rPr lang="zh-CN" altLang="en-US" sz="3600" b="1" smtClean="0"/>
              <a:t>“出奇”的“宝地”</a:t>
            </a:r>
          </a:p>
        </p:txBody>
      </p:sp>
      <p:sp>
        <p:nvSpPr>
          <p:cNvPr id="5123" name="Rectangle 4"/>
          <p:cNvSpPr>
            <a:spLocks noChangeArrowheads="1"/>
          </p:cNvSpPr>
          <p:nvPr/>
        </p:nvSpPr>
        <p:spPr bwMode="auto">
          <a:xfrm>
            <a:off x="5580063" y="1844675"/>
            <a:ext cx="3251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altLang="en-US" sz="4000" b="1">
                <a:solidFill>
                  <a:schemeClr val="tx2"/>
                </a:solidFill>
              </a:rPr>
              <a:t>许峰：</a:t>
            </a:r>
            <a:br>
              <a:rPr lang="zh-CN" altLang="en-US" sz="4000" b="1">
                <a:solidFill>
                  <a:schemeClr val="tx2"/>
                </a:solidFill>
              </a:rPr>
            </a:br>
            <a:r>
              <a:rPr lang="zh-CN" altLang="en-US" sz="4000" b="1">
                <a:solidFill>
                  <a:schemeClr val="tx2"/>
                </a:solidFill>
              </a:rPr>
              <a:t>“不够味儿！”</a:t>
            </a:r>
          </a:p>
        </p:txBody>
      </p:sp>
      <p:sp>
        <p:nvSpPr>
          <p:cNvPr id="5124" name="Text Box 5"/>
          <p:cNvSpPr txBox="1">
            <a:spLocks noChangeArrowheads="1"/>
          </p:cNvSpPr>
          <p:nvPr/>
        </p:nvSpPr>
        <p:spPr bwMode="auto">
          <a:xfrm>
            <a:off x="3419475" y="3716338"/>
            <a:ext cx="2736850" cy="701675"/>
          </a:xfrm>
          <a:prstGeom prst="rect">
            <a:avLst/>
          </a:prstGeom>
          <a:solidFill>
            <a:srgbClr val="FF9900">
              <a:alpha val="78038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ea typeface="黑体" pitchFamily="2" charset="-122"/>
              </a:rPr>
              <a:t>济南的冬天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5219700" y="4724400"/>
            <a:ext cx="3455988" cy="9255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/>
              <a:t>“</a:t>
            </a:r>
            <a:r>
              <a:rPr lang="zh-CN" altLang="en-US" b="1"/>
              <a:t>那是内蒙古小兴安岭的冬天。我（许峰）曾经在那里生活、读书。” 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539750" y="4724400"/>
            <a:ext cx="3744913" cy="14747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dirty="0"/>
              <a:t>1930</a:t>
            </a:r>
            <a:r>
              <a:rPr lang="zh-CN" altLang="en-US" b="1" dirty="0"/>
              <a:t>－</a:t>
            </a:r>
            <a:r>
              <a:rPr lang="en-US" altLang="zh-CN" b="1" dirty="0"/>
              <a:t>1934</a:t>
            </a:r>
            <a:r>
              <a:rPr lang="zh-CN" altLang="en-US" b="1" dirty="0"/>
              <a:t>年，老舍在山东济南齐鲁大学任教。济南四载，成为他整个人生历程中一段最为自由、温馨、安定而难忘的美好时光。济南被老舍誉为他的“第二故乡”。</a:t>
            </a:r>
          </a:p>
        </p:txBody>
      </p:sp>
      <p:pic>
        <p:nvPicPr>
          <p:cNvPr id="2" name="Picture 8" descr="2004080816581058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60350"/>
            <a:ext cx="1382712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9" descr="12744_27dc3e6b14cffe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16775" y="333375"/>
            <a:ext cx="153035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9" name="Text Box 10"/>
          <p:cNvSpPr txBox="1">
            <a:spLocks noChangeArrowheads="1"/>
          </p:cNvSpPr>
          <p:nvPr/>
        </p:nvSpPr>
        <p:spPr bwMode="auto">
          <a:xfrm>
            <a:off x="4211638" y="2133600"/>
            <a:ext cx="115252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0">
                <a:solidFill>
                  <a:srgbClr val="FF6600"/>
                </a:solidFill>
              </a:rPr>
              <a:t>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6" descr="200903051829334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0338" y="-7227888"/>
            <a:ext cx="9304338" cy="1533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 Box 7"/>
          <p:cNvSpPr txBox="1">
            <a:spLocks noChangeArrowheads="1"/>
          </p:cNvSpPr>
          <p:nvPr/>
        </p:nvSpPr>
        <p:spPr bwMode="auto">
          <a:xfrm>
            <a:off x="-323850" y="-112713"/>
            <a:ext cx="9467850" cy="6970713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dirty="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学以致用</a:t>
            </a:r>
          </a:p>
        </p:txBody>
      </p:sp>
      <p:sp>
        <p:nvSpPr>
          <p:cNvPr id="8197" name="Text Box 4"/>
          <p:cNvSpPr txBox="1">
            <a:spLocks noChangeArrowheads="1"/>
          </p:cNvSpPr>
          <p:nvPr/>
        </p:nvSpPr>
        <p:spPr bwMode="auto">
          <a:xfrm>
            <a:off x="755650" y="1557338"/>
            <a:ext cx="8064822" cy="4216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4000" b="1" dirty="0" smtClean="0">
                <a:latin typeface="Arial Black" pitchFamily="34" charset="0"/>
                <a:ea typeface="黑体" pitchFamily="2" charset="-122"/>
              </a:rPr>
              <a:t>      假如你是一位导游，冬季带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4000" b="1" dirty="0" smtClean="0">
                <a:latin typeface="Arial Black" pitchFamily="34" charset="0"/>
                <a:ea typeface="黑体" pitchFamily="2" charset="-122"/>
              </a:rPr>
              <a:t>领游客来济南</a:t>
            </a:r>
            <a:r>
              <a:rPr kumimoji="1" lang="zh-CN" altLang="en-US" sz="4000" b="1" dirty="0" smtClean="0">
                <a:latin typeface="Arial Black" pitchFamily="34" charset="0"/>
                <a:ea typeface="黑体" pitchFamily="2" charset="-122"/>
              </a:rPr>
              <a:t>，</a:t>
            </a:r>
            <a:r>
              <a:rPr kumimoji="1" lang="zh-CN" altLang="en-US" sz="4000" b="1" dirty="0" smtClean="0">
                <a:latin typeface="Arial Black" pitchFamily="34" charset="0"/>
                <a:ea typeface="黑体" pitchFamily="2" charset="-122"/>
              </a:rPr>
              <a:t>根据课文提供的内容</a:t>
            </a:r>
            <a:r>
              <a:rPr kumimoji="1" lang="zh-CN" altLang="en-US" sz="4000" b="1" dirty="0" smtClean="0">
                <a:latin typeface="Arial Black" pitchFamily="34" charset="0"/>
                <a:ea typeface="黑体" pitchFamily="2" charset="-122"/>
              </a:rPr>
              <a:t>，设计</a:t>
            </a:r>
            <a:r>
              <a:rPr kumimoji="1" lang="zh-CN" altLang="en-US" sz="4000" b="1" dirty="0" smtClean="0">
                <a:latin typeface="Arial Black" pitchFamily="34" charset="0"/>
                <a:ea typeface="黑体" pitchFamily="2" charset="-122"/>
              </a:rPr>
              <a:t>一下导游词。</a:t>
            </a:r>
            <a:endParaRPr kumimoji="1" lang="en-US" altLang="zh-CN" sz="4000" b="1" dirty="0" smtClean="0">
              <a:latin typeface="Arial Black" pitchFamily="34" charset="0"/>
              <a:ea typeface="黑体" pitchFamily="2" charset="-122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4000" b="1" dirty="0" smtClean="0">
                <a:latin typeface="Arial Black" pitchFamily="34" charset="0"/>
                <a:ea typeface="黑体" pitchFamily="2" charset="-122"/>
              </a:rPr>
              <a:t> </a:t>
            </a:r>
            <a:r>
              <a:rPr kumimoji="1" lang="zh-CN" altLang="en-US" sz="2800" b="1" dirty="0" smtClean="0">
                <a:solidFill>
                  <a:schemeClr val="accent4">
                    <a:lumMod val="85000"/>
                    <a:lumOff val="15000"/>
                  </a:schemeClr>
                </a:solidFill>
                <a:latin typeface="Arial Black" pitchFamily="34" charset="0"/>
                <a:ea typeface="黑体" pitchFamily="2" charset="-122"/>
              </a:rPr>
              <a:t>（鼓励原创，亦可借用文中句子，最少运用一种修辞手法。）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4000" b="1" dirty="0" smtClean="0">
                <a:latin typeface="Arial Black" pitchFamily="34" charset="0"/>
                <a:ea typeface="黑体" pitchFamily="2" charset="-122"/>
              </a:rPr>
              <a:t>      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4000" b="1" dirty="0" smtClean="0">
                <a:latin typeface="Arial Black" pitchFamily="34" charset="0"/>
                <a:ea typeface="黑体" pitchFamily="2" charset="-122"/>
              </a:rPr>
              <a:t>          </a:t>
            </a:r>
            <a:r>
              <a:rPr kumimoji="1" lang="en-US" altLang="zh-CN" sz="4000" b="1" dirty="0" smtClean="0">
                <a:latin typeface="Arial Black" pitchFamily="34" charset="0"/>
                <a:ea typeface="黑体" pitchFamily="2" charset="-122"/>
              </a:rPr>
              <a:t>《</a:t>
            </a:r>
            <a:r>
              <a:rPr kumimoji="1" lang="zh-CN" altLang="en-US" sz="4000" b="1" dirty="0" smtClean="0">
                <a:latin typeface="Arial Black" pitchFamily="34" charset="0"/>
                <a:ea typeface="黑体" pitchFamily="2" charset="-122"/>
              </a:rPr>
              <a:t>冬日济南游</a:t>
            </a:r>
            <a:r>
              <a:rPr kumimoji="1" lang="en-US" altLang="zh-CN" sz="4000" b="1" dirty="0" smtClean="0">
                <a:latin typeface="Arial Black" pitchFamily="34" charset="0"/>
                <a:ea typeface="黑体" pitchFamily="2" charset="-122"/>
              </a:rPr>
              <a:t>》</a:t>
            </a:r>
            <a:endParaRPr kumimoji="1" lang="en-US" altLang="zh-CN" sz="4000" b="1" dirty="0">
              <a:latin typeface="Arial Black" pitchFamily="34" charset="0"/>
              <a:ea typeface="黑体" pitchFamily="2" charset="-122"/>
            </a:endParaRPr>
          </a:p>
        </p:txBody>
      </p:sp>
      <p:sp>
        <p:nvSpPr>
          <p:cNvPr id="8198" name="Text Box 5"/>
          <p:cNvSpPr txBox="1">
            <a:spLocks noChangeArrowheads="1"/>
          </p:cNvSpPr>
          <p:nvPr/>
        </p:nvSpPr>
        <p:spPr bwMode="auto">
          <a:xfrm>
            <a:off x="2339975" y="3644900"/>
            <a:ext cx="34559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lang="zh-CN" altLang="zh-CN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pic>
        <p:nvPicPr>
          <p:cNvPr id="9" name="钢琴-童年的回忆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172400" y="609329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46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CN" altLang="en-US" dirty="0" smtClean="0"/>
              <a:t>布置作业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1</a:t>
            </a:r>
            <a:r>
              <a:rPr lang="zh-CN" altLang="en-US" dirty="0" smtClean="0"/>
              <a:t>、推荐阅读</a:t>
            </a:r>
            <a:r>
              <a:rPr lang="en-US" altLang="zh-CN" dirty="0" smtClean="0"/>
              <a:t>《</a:t>
            </a:r>
            <a:r>
              <a:rPr lang="zh-CN" altLang="en-US" dirty="0" smtClean="0"/>
              <a:t>济南的秋天</a:t>
            </a:r>
            <a:r>
              <a:rPr lang="en-US" altLang="zh-CN" dirty="0" smtClean="0"/>
              <a:t>》</a:t>
            </a:r>
          </a:p>
          <a:p>
            <a:r>
              <a:rPr lang="en-US" altLang="zh-CN" dirty="0" smtClean="0"/>
              <a:t>2</a:t>
            </a:r>
            <a:r>
              <a:rPr lang="zh-CN" altLang="en-US" dirty="0" smtClean="0"/>
              <a:t>、介绍“广州的秋天”，不少于</a:t>
            </a:r>
            <a:r>
              <a:rPr lang="en-US" altLang="zh-CN" dirty="0" smtClean="0"/>
              <a:t>400</a:t>
            </a:r>
            <a:r>
              <a:rPr lang="zh-CN" altLang="en-US" dirty="0" smtClean="0"/>
              <a:t>字。</a:t>
            </a:r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583</TotalTime>
  <Words>734</Words>
  <Application>Microsoft Office PowerPoint</Application>
  <PresentationFormat>全屏显示(4:3)</PresentationFormat>
  <Paragraphs>83</Paragraphs>
  <Slides>14</Slides>
  <Notes>2</Notes>
  <HiddenSlides>0</HiddenSlides>
  <MMClips>2</MMClips>
  <ScaleCrop>false</ScaleCrop>
  <HeadingPairs>
    <vt:vector size="4" baseType="variant">
      <vt:variant>
        <vt:lpstr>主题</vt:lpstr>
      </vt:variant>
      <vt:variant>
        <vt:i4>5</vt:i4>
      </vt:variant>
      <vt:variant>
        <vt:lpstr>幻灯片标题</vt:lpstr>
      </vt:variant>
      <vt:variant>
        <vt:i4>14</vt:i4>
      </vt:variant>
    </vt:vector>
  </HeadingPairs>
  <TitlesOfParts>
    <vt:vector size="19" baseType="lpstr">
      <vt:lpstr>Office 主题</vt:lpstr>
      <vt:lpstr>默认设计模板</vt:lpstr>
      <vt:lpstr>1_默认设计模板</vt:lpstr>
      <vt:lpstr>2_默认设计模板</vt:lpstr>
      <vt:lpstr>1_Office 主题</vt:lpstr>
      <vt:lpstr>济南的冬天</vt:lpstr>
      <vt:lpstr>幻灯片 2</vt:lpstr>
      <vt:lpstr>幻灯片 3</vt:lpstr>
      <vt:lpstr>幻灯片 4</vt:lpstr>
      <vt:lpstr>结合原文，解释句子中加线的词语</vt:lpstr>
      <vt:lpstr>幻灯片 6</vt:lpstr>
      <vt:lpstr>幻灯片 7</vt:lpstr>
      <vt:lpstr>幻灯片 8</vt:lpstr>
      <vt:lpstr>幻灯片 9</vt:lpstr>
      <vt:lpstr>幻灯片 10</vt:lpstr>
      <vt:lpstr>《北方的冬天》 许峰</vt:lpstr>
      <vt:lpstr>       老舍： “出奇”的“宝地”</vt:lpstr>
      <vt:lpstr>学以致用</vt:lpstr>
      <vt:lpstr>布置作业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微软系统</cp:lastModifiedBy>
  <cp:revision>26</cp:revision>
  <dcterms:modified xsi:type="dcterms:W3CDTF">2012-10-15T02:01:40Z</dcterms:modified>
</cp:coreProperties>
</file>