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8" r:id="rId4"/>
  </p:sldMasterIdLst>
  <p:notesMasterIdLst>
    <p:notesMasterId r:id="rId34"/>
  </p:notesMasterIdLst>
  <p:sldIdLst>
    <p:sldId id="826" r:id="rId5"/>
    <p:sldId id="895" r:id="rId6"/>
    <p:sldId id="896" r:id="rId7"/>
    <p:sldId id="897" r:id="rId8"/>
    <p:sldId id="855" r:id="rId9"/>
    <p:sldId id="876" r:id="rId10"/>
    <p:sldId id="877" r:id="rId11"/>
    <p:sldId id="892" r:id="rId12"/>
    <p:sldId id="893" r:id="rId13"/>
    <p:sldId id="894" r:id="rId14"/>
    <p:sldId id="858" r:id="rId15"/>
    <p:sldId id="859" r:id="rId16"/>
    <p:sldId id="860" r:id="rId17"/>
    <p:sldId id="891" r:id="rId18"/>
    <p:sldId id="890" r:id="rId19"/>
    <p:sldId id="888" r:id="rId20"/>
    <p:sldId id="878" r:id="rId21"/>
    <p:sldId id="861" r:id="rId22"/>
    <p:sldId id="879" r:id="rId23"/>
    <p:sldId id="882" r:id="rId24"/>
    <p:sldId id="881" r:id="rId25"/>
    <p:sldId id="862" r:id="rId26"/>
    <p:sldId id="863" r:id="rId27"/>
    <p:sldId id="864" r:id="rId28"/>
    <p:sldId id="899" r:id="rId29"/>
    <p:sldId id="900" r:id="rId30"/>
    <p:sldId id="868" r:id="rId31"/>
    <p:sldId id="884" r:id="rId32"/>
    <p:sldId id="854" r:id="rId33"/>
  </p:sldIdLst>
  <p:sldSz cx="12188825" cy="6858000"/>
  <p:notesSz cx="6797675" cy="9926320"/>
  <p:custDataLst>
    <p:tags r:id="rId38"/>
  </p:custDataLst>
  <p:defaultTextStyle>
    <a:defPPr>
      <a:defRPr lang="zh-CN"/>
    </a:defPPr>
    <a:lvl1pPr marL="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09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1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473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193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13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33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85" autoAdjust="0"/>
    <p:restoredTop sz="95622" autoAdjust="0"/>
  </p:normalViewPr>
  <p:slideViewPr>
    <p:cSldViewPr>
      <p:cViewPr varScale="1">
        <p:scale>
          <a:sx n="66" d="100"/>
          <a:sy n="66" d="100"/>
        </p:scale>
        <p:origin x="53" y="53"/>
      </p:cViewPr>
      <p:guideLst>
        <p:guide orient="horz" pos="2160"/>
        <p:guide pos="384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8" Type="http://schemas.openxmlformats.org/officeDocument/2006/relationships/tags" Target="tags/tag1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notesMaster" Target="notesMasters/notesMaster1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6D7A72-1FD7-428B-B027-7B8D914F056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3E0C4A-4684-4D33-8107-6FA733C6EC7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642" y="1122416"/>
            <a:ext cx="9141857" cy="238771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642" y="3602205"/>
            <a:ext cx="9141857" cy="165583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165" indent="0" algn="ctr">
              <a:buNone/>
              <a:defRPr sz="1600"/>
            </a:lvl5pPr>
            <a:lvl6pPr marL="2285365" indent="0" algn="ctr">
              <a:buNone/>
              <a:defRPr sz="1600"/>
            </a:lvl6pPr>
            <a:lvl7pPr marL="2742565" indent="0" algn="ctr">
              <a:buNone/>
              <a:defRPr sz="1600"/>
            </a:lvl7pPr>
            <a:lvl8pPr marL="3199130" indent="0" algn="ctr">
              <a:buNone/>
              <a:defRPr sz="1600"/>
            </a:lvl8pPr>
            <a:lvl9pPr marL="365633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140" y="274892"/>
            <a:ext cx="8228528" cy="114273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140" y="1599830"/>
            <a:ext cx="8228528" cy="4525232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655" y="1709818"/>
            <a:ext cx="10513135" cy="2852868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655" y="4589675"/>
            <a:ext cx="10513135" cy="15002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1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1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3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140" y="274892"/>
            <a:ext cx="8228528" cy="114273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004" y="1825710"/>
            <a:ext cx="5180385" cy="4351539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0753" y="1825710"/>
            <a:ext cx="5180385" cy="4351539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592" y="365142"/>
            <a:ext cx="10513135" cy="1325624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496" y="1778521"/>
            <a:ext cx="4872431" cy="823950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5365" indent="0">
              <a:buNone/>
              <a:defRPr sz="1800"/>
            </a:lvl6pPr>
            <a:lvl7pPr marL="2742565" indent="0">
              <a:buNone/>
              <a:defRPr sz="1800"/>
            </a:lvl7pPr>
            <a:lvl8pPr marL="3199130" indent="0">
              <a:buNone/>
              <a:defRPr sz="1800"/>
            </a:lvl8pPr>
            <a:lvl9pPr marL="365633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496" y="2665502"/>
            <a:ext cx="4872431" cy="3524447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5471" y="1778521"/>
            <a:ext cx="4896428" cy="823950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5365" indent="0">
              <a:buNone/>
              <a:defRPr sz="1800"/>
            </a:lvl6pPr>
            <a:lvl7pPr marL="2742565" indent="0">
              <a:buNone/>
              <a:defRPr sz="1800"/>
            </a:lvl7pPr>
            <a:lvl8pPr marL="3199130" indent="0">
              <a:buNone/>
              <a:defRPr sz="1800"/>
            </a:lvl8pPr>
            <a:lvl9pPr marL="365633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5471" y="2665502"/>
            <a:ext cx="4896428" cy="3524447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140" y="274892"/>
            <a:ext cx="8228528" cy="114273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592" y="457222"/>
            <a:ext cx="3931315" cy="1600274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1973" y="987471"/>
            <a:ext cx="6170753" cy="487385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592" y="2057496"/>
            <a:ext cx="3931315" cy="38117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592" y="457222"/>
            <a:ext cx="4164372" cy="1600274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1973" y="457222"/>
            <a:ext cx="6170753" cy="5404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165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130" indent="0">
              <a:buNone/>
              <a:defRPr sz="2000"/>
            </a:lvl8pPr>
            <a:lvl9pPr marL="3656330" indent="0">
              <a:buNone/>
              <a:defRPr sz="20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592" y="2057496"/>
            <a:ext cx="4164372" cy="38117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165" indent="0">
              <a:buNone/>
              <a:defRPr sz="1400"/>
            </a:lvl5pPr>
            <a:lvl6pPr marL="2285365" indent="0">
              <a:buNone/>
              <a:defRPr sz="1400"/>
            </a:lvl6pPr>
            <a:lvl7pPr marL="2742565" indent="0">
              <a:buNone/>
              <a:defRPr sz="1400"/>
            </a:lvl7pPr>
            <a:lvl8pPr marL="3199130" indent="0">
              <a:buNone/>
              <a:defRPr sz="1400"/>
            </a:lvl8pPr>
            <a:lvl9pPr marL="365633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140" y="274892"/>
            <a:ext cx="8228528" cy="114273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140" y="1599830"/>
            <a:ext cx="8228528" cy="4525232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2854" y="365142"/>
            <a:ext cx="2628284" cy="5812106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004" y="365142"/>
            <a:ext cx="7732487" cy="5812106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603" y="1122363"/>
            <a:ext cx="9141619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603" y="3602038"/>
            <a:ext cx="9141619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0965" indent="0" algn="ctr">
              <a:buNone/>
              <a:defRPr sz="1600"/>
            </a:lvl4pPr>
            <a:lvl5pPr marL="1828165" indent="0" algn="ctr">
              <a:buNone/>
              <a:defRPr sz="1600"/>
            </a:lvl5pPr>
            <a:lvl6pPr marL="2285365" indent="0" algn="ctr">
              <a:buNone/>
              <a:defRPr sz="1600"/>
            </a:lvl6pPr>
            <a:lvl7pPr marL="2742565" indent="0" algn="ctr">
              <a:buNone/>
              <a:defRPr sz="1600"/>
            </a:lvl7pPr>
            <a:lvl8pPr marL="3199130" indent="0" algn="ctr">
              <a:buNone/>
              <a:defRPr sz="1600"/>
            </a:lvl8pPr>
            <a:lvl9pPr marL="365633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6C3D-26BF-487A-B977-ADD4EA98B135}" type="datetime1">
              <a:rPr lang="en-US" altLang="zh-CN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316F5-02E1-4092-91B6-5C9F0D749A0D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6C3D-26BF-487A-B977-ADD4EA98B135}" type="datetime1">
              <a:rPr lang="en-US" altLang="zh-CN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316F5-02E1-4092-91B6-5C9F0D749A0D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633" y="1709739"/>
            <a:ext cx="10512862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633" y="4589464"/>
            <a:ext cx="10512862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0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1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1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3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6C3D-26BF-487A-B977-ADD4EA98B135}" type="datetime1">
              <a:rPr lang="en-US" altLang="zh-CN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316F5-02E1-4092-91B6-5C9F0D749A0D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7982" y="1825625"/>
            <a:ext cx="5180251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0592" y="1825625"/>
            <a:ext cx="5180251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6C3D-26BF-487A-B977-ADD4EA98B135}" type="datetime1">
              <a:rPr lang="en-US" altLang="zh-CN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316F5-02E1-4092-91B6-5C9F0D749A0D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569" y="365126"/>
            <a:ext cx="10512862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570" y="1681163"/>
            <a:ext cx="515644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0965" indent="0">
              <a:buNone/>
              <a:defRPr sz="1600" b="1"/>
            </a:lvl4pPr>
            <a:lvl5pPr marL="1828165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130" indent="0">
              <a:buNone/>
              <a:defRPr sz="1600" b="1"/>
            </a:lvl8pPr>
            <a:lvl9pPr marL="365633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570" y="2505075"/>
            <a:ext cx="5156444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0593" y="1681163"/>
            <a:ext cx="518183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0965" indent="0">
              <a:buNone/>
              <a:defRPr sz="1600" b="1"/>
            </a:lvl4pPr>
            <a:lvl5pPr marL="1828165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130" indent="0">
              <a:buNone/>
              <a:defRPr sz="1600" b="1"/>
            </a:lvl8pPr>
            <a:lvl9pPr marL="365633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0593" y="2505075"/>
            <a:ext cx="518183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6C3D-26BF-487A-B977-ADD4EA98B135}" type="datetime1">
              <a:rPr lang="en-US" altLang="zh-CN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316F5-02E1-4092-91B6-5C9F0D749A0D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6C3D-26BF-487A-B977-ADD4EA98B135}" type="datetime1">
              <a:rPr lang="en-US" altLang="zh-CN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316F5-02E1-4092-91B6-5C9F0D749A0D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6C3D-26BF-487A-B977-ADD4EA98B135}" type="datetime1">
              <a:rPr lang="en-US" altLang="zh-CN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316F5-02E1-4092-91B6-5C9F0D749A0D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570" y="457200"/>
            <a:ext cx="393121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1838" y="987426"/>
            <a:ext cx="617059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570" y="2057400"/>
            <a:ext cx="393121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6C3D-26BF-487A-B977-ADD4EA98B135}" type="datetime1">
              <a:rPr lang="en-US" altLang="zh-CN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316F5-02E1-4092-91B6-5C9F0D749A0D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570" y="457200"/>
            <a:ext cx="393121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1838" y="987426"/>
            <a:ext cx="617059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0965" indent="0">
              <a:buNone/>
              <a:defRPr sz="2000"/>
            </a:lvl4pPr>
            <a:lvl5pPr marL="1828165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130" indent="0">
              <a:buNone/>
              <a:defRPr sz="2000"/>
            </a:lvl8pPr>
            <a:lvl9pPr marL="365633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570" y="2057400"/>
            <a:ext cx="393121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6C3D-26BF-487A-B977-ADD4EA98B135}" type="datetime1">
              <a:rPr lang="en-US" altLang="zh-CN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316F5-02E1-4092-91B6-5C9F0D749A0D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F6C3D-26BF-487A-B977-ADD4EA98B135}" type="datetime1">
              <a:rPr lang="en-US" altLang="zh-CN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316F5-02E1-4092-91B6-5C9F0D749A0D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2628" y="365125"/>
            <a:ext cx="262821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7982" y="365125"/>
            <a:ext cx="7732286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5EF6-F679-4133-A563-08EB5E278A1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D3FD-25D8-4A69-BA94-1F1D586681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3EFEC"/>
              </a:clrFrom>
              <a:clrTo>
                <a:srgbClr val="F3EFEC">
                  <a:alpha val="0"/>
                </a:srgbClr>
              </a:clrTo>
            </a:clrChange>
          </a:blip>
          <a:srcRect t="-1"/>
          <a:stretch>
            <a:fillRect/>
          </a:stretch>
        </p:blipFill>
        <p:spPr>
          <a:xfrm rot="10800000">
            <a:off x="3772190" y="685798"/>
            <a:ext cx="8416635" cy="61722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" y="2"/>
            <a:ext cx="12192000" cy="6858000"/>
          </a:xfrm>
          <a:prstGeom prst="rect">
            <a:avLst/>
          </a:prstGeom>
          <a:solidFill>
            <a:srgbClr val="B5DDE9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lvl="0"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1" y="2709089"/>
            <a:ext cx="12192000" cy="4148913"/>
          </a:xfrm>
          <a:prstGeom prst="rect">
            <a:avLst/>
          </a:prstGeom>
          <a:solidFill>
            <a:srgbClr val="B5DDE9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zh-CN" altLang="en-US" sz="1800">
              <a:solidFill>
                <a:prstClr val="whit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-3175" y="3068960"/>
            <a:ext cx="12192000" cy="3789040"/>
          </a:xfrm>
          <a:prstGeom prst="rect">
            <a:avLst/>
          </a:prstGeom>
          <a:solidFill>
            <a:srgbClr val="B5DDE9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lvl="0"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1" y="3428999"/>
            <a:ext cx="12192000" cy="3429001"/>
          </a:xfrm>
          <a:prstGeom prst="rect">
            <a:avLst/>
          </a:prstGeom>
          <a:solidFill>
            <a:srgbClr val="B5DDE9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lang="zh-CN" altLang="en-US" sz="1800">
              <a:solidFill>
                <a:prstClr val="whit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603" y="1122363"/>
            <a:ext cx="9141619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603" y="3602038"/>
            <a:ext cx="9141619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0965" indent="0" algn="ctr">
              <a:buNone/>
              <a:defRPr sz="1600"/>
            </a:lvl4pPr>
            <a:lvl5pPr marL="1828165" indent="0" algn="ctr">
              <a:buNone/>
              <a:defRPr sz="1600"/>
            </a:lvl5pPr>
            <a:lvl6pPr marL="2285365" indent="0" algn="ctr">
              <a:buNone/>
              <a:defRPr sz="1600"/>
            </a:lvl6pPr>
            <a:lvl7pPr marL="2742565" indent="0" algn="ctr">
              <a:buNone/>
              <a:defRPr sz="1600"/>
            </a:lvl7pPr>
            <a:lvl8pPr marL="3199130" indent="0" algn="ctr">
              <a:buNone/>
              <a:defRPr sz="1600"/>
            </a:lvl8pPr>
            <a:lvl9pPr marL="365633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5EF6-F679-4133-A563-08EB5E278A1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D3FD-25D8-4A69-BA94-1F1D586681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5EF6-F679-4133-A563-08EB5E278A1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D3FD-25D8-4A69-BA94-1F1D586681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633" y="1709739"/>
            <a:ext cx="10512862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633" y="4589464"/>
            <a:ext cx="10512862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0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1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1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3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5EF6-F679-4133-A563-08EB5E278A1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D3FD-25D8-4A69-BA94-1F1D586681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7982" y="1825625"/>
            <a:ext cx="5180251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0592" y="1825625"/>
            <a:ext cx="5180251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5EF6-F679-4133-A563-08EB5E278A1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D3FD-25D8-4A69-BA94-1F1D586681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569" y="365126"/>
            <a:ext cx="10512862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570" y="1681163"/>
            <a:ext cx="515644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0965" indent="0">
              <a:buNone/>
              <a:defRPr sz="1600" b="1"/>
            </a:lvl4pPr>
            <a:lvl5pPr marL="1828165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130" indent="0">
              <a:buNone/>
              <a:defRPr sz="1600" b="1"/>
            </a:lvl8pPr>
            <a:lvl9pPr marL="365633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570" y="2505075"/>
            <a:ext cx="5156444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0593" y="1681163"/>
            <a:ext cx="518183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0965" indent="0">
              <a:buNone/>
              <a:defRPr sz="1600" b="1"/>
            </a:lvl4pPr>
            <a:lvl5pPr marL="1828165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130" indent="0">
              <a:buNone/>
              <a:defRPr sz="1600" b="1"/>
            </a:lvl8pPr>
            <a:lvl9pPr marL="365633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0593" y="2505075"/>
            <a:ext cx="518183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5EF6-F679-4133-A563-08EB5E278A19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D3FD-25D8-4A69-BA94-1F1D586681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5EF6-F679-4133-A563-08EB5E278A1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D3FD-25D8-4A69-BA94-1F1D586681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5EF6-F679-4133-A563-08EB5E278A19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D3FD-25D8-4A69-BA94-1F1D586681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570" y="457200"/>
            <a:ext cx="393121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1838" y="987426"/>
            <a:ext cx="617059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570" y="2057400"/>
            <a:ext cx="393121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5EF6-F679-4133-A563-08EB5E278A1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D3FD-25D8-4A69-BA94-1F1D586681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570" y="457200"/>
            <a:ext cx="393121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1838" y="987426"/>
            <a:ext cx="617059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0965" indent="0">
              <a:buNone/>
              <a:defRPr sz="2000"/>
            </a:lvl4pPr>
            <a:lvl5pPr marL="1828165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130" indent="0">
              <a:buNone/>
              <a:defRPr sz="2000"/>
            </a:lvl8pPr>
            <a:lvl9pPr marL="365633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570" y="2057400"/>
            <a:ext cx="393121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5EF6-F679-4133-A563-08EB5E278A1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D3FD-25D8-4A69-BA94-1F1D586681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5EF6-F679-4133-A563-08EB5E278A1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D3FD-25D8-4A69-BA94-1F1D586681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2628" y="365125"/>
            <a:ext cx="262821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7982" y="365125"/>
            <a:ext cx="7732286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5EF6-F679-4133-A563-08EB5E278A1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4D3FD-25D8-4A69-BA94-1F1D586681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" Target="../slides/slid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8" Type="http://schemas.openxmlformats.org/officeDocument/2006/relationships/theme" Target="../theme/theme2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7.xml"/><Relationship Id="rId8" Type="http://schemas.openxmlformats.org/officeDocument/2006/relationships/slideLayout" Target="../slideLayouts/slideLayout36.xml"/><Relationship Id="rId7" Type="http://schemas.openxmlformats.org/officeDocument/2006/relationships/slideLayout" Target="../slideLayouts/slideLayout35.xml"/><Relationship Id="rId6" Type="http://schemas.openxmlformats.org/officeDocument/2006/relationships/slideLayout" Target="../slideLayouts/slideLayout34.xml"/><Relationship Id="rId5" Type="http://schemas.openxmlformats.org/officeDocument/2006/relationships/slideLayout" Target="../slideLayouts/slideLayout33.xml"/><Relationship Id="rId4" Type="http://schemas.openxmlformats.org/officeDocument/2006/relationships/slideLayout" Target="../slideLayouts/slideLayout32.xml"/><Relationship Id="rId3" Type="http://schemas.openxmlformats.org/officeDocument/2006/relationships/slideLayout" Target="../slideLayouts/slideLayout31.xml"/><Relationship Id="rId2" Type="http://schemas.openxmlformats.org/officeDocument/2006/relationships/slideLayout" Target="../slideLayouts/slideLayout30.xml"/><Relationship Id="rId17" Type="http://schemas.openxmlformats.org/officeDocument/2006/relationships/theme" Target="../theme/theme3.xml"/><Relationship Id="rId16" Type="http://schemas.openxmlformats.org/officeDocument/2006/relationships/slide" Target="../slides/slide1.xml"/><Relationship Id="rId15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矩形 234497">
            <a:hlinkClick r:id="rId13" tooltip="返回" action="ppaction://hlinksldjump"/>
          </p:cNvPr>
          <p:cNvSpPr/>
          <p:nvPr userDrawn="1"/>
        </p:nvSpPr>
        <p:spPr>
          <a:xfrm>
            <a:off x="10222168" y="76182"/>
            <a:ext cx="1053963" cy="406306"/>
          </a:xfrm>
          <a:prstGeom prst="rect">
            <a:avLst/>
          </a:prstGeom>
          <a:solidFill>
            <a:srgbClr val="CC99FF">
              <a:alpha val="999"/>
            </a:srgbClr>
          </a:solidFill>
          <a:ln w="9525">
            <a:noFill/>
          </a:ln>
        </p:spPr>
        <p:txBody>
          <a:bodyPr anchor="t" anchorCtr="0"/>
          <a:lstStyle/>
          <a:p>
            <a:pPr lvl="0"/>
            <a:endParaRPr lang="zh-CN" altLang="en-US" sz="1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l" defTabSz="914400" rtl="0" eaLnBrk="1" fontAlgn="base" latinLnBrk="0" hangingPunct="1">
        <a:lnSpc>
          <a:spcPct val="9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lvl="0" indent="-228600" algn="l" defTabSz="914400" rtl="0" eaLnBrk="1" fontAlgn="base" latinLnBrk="0" hangingPunct="1">
        <a:lnSpc>
          <a:spcPct val="90000"/>
        </a:lnSpc>
        <a:spcBef>
          <a:spcPts val="990"/>
        </a:spcBef>
        <a:spcAft>
          <a:spcPct val="0"/>
        </a:spcAft>
        <a:buFont typeface="Arial" panose="020B0604020202020204" pitchFamily="34" charset="0"/>
        <a:buChar char="•"/>
        <a:defRPr sz="29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lvl="1" indent="-228600" algn="l" defTabSz="914400" rtl="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4905" lvl="2" indent="-230505" algn="l" defTabSz="914400" rtl="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599565" lvl="3" indent="-228600" algn="l" defTabSz="914400" rtl="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6765" lvl="4" indent="-229870" algn="l" defTabSz="914400" rtl="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3965" lvl="5" indent="-228600" algn="l" defTabSz="914400" rtl="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165" lvl="6" indent="-228600" algn="l" defTabSz="914400" rtl="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8365" lvl="7" indent="-228600" algn="l" defTabSz="914400" rtl="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5565" lvl="8" indent="-228600" algn="l" defTabSz="914400" rtl="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50000"/>
        </a:lnSpc>
        <a:spcBef>
          <a:spcPct val="0"/>
        </a:spcBef>
        <a:spcAft>
          <a:spcPct val="0"/>
        </a:spcAft>
        <a:buNone/>
        <a:defRPr sz="2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50000"/>
        </a:lnSpc>
        <a:spcBef>
          <a:spcPct val="0"/>
        </a:spcBef>
        <a:spcAft>
          <a:spcPct val="0"/>
        </a:spcAft>
        <a:buNone/>
        <a:defRPr sz="2600" b="0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50000"/>
        </a:lnSpc>
        <a:spcBef>
          <a:spcPct val="0"/>
        </a:spcBef>
        <a:spcAft>
          <a:spcPct val="0"/>
        </a:spcAft>
        <a:buNone/>
        <a:defRPr sz="2600" b="0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50000"/>
        </a:lnSpc>
        <a:spcBef>
          <a:spcPct val="0"/>
        </a:spcBef>
        <a:spcAft>
          <a:spcPct val="0"/>
        </a:spcAft>
        <a:buNone/>
        <a:defRPr sz="2600" b="0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165" lvl="4" indent="0" algn="l" defTabSz="914400" rtl="0" eaLnBrk="1" fontAlgn="base" latinLnBrk="0" hangingPunct="1">
        <a:lnSpc>
          <a:spcPct val="150000"/>
        </a:lnSpc>
        <a:spcBef>
          <a:spcPct val="0"/>
        </a:spcBef>
        <a:spcAft>
          <a:spcPct val="0"/>
        </a:spcAft>
        <a:buNone/>
        <a:defRPr sz="2600" b="0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5365" lvl="5" indent="0" algn="l" defTabSz="914400" rtl="0" eaLnBrk="1" fontAlgn="base" latinLnBrk="0" hangingPunct="1">
        <a:lnSpc>
          <a:spcPct val="150000"/>
        </a:lnSpc>
        <a:spcBef>
          <a:spcPct val="0"/>
        </a:spcBef>
        <a:spcAft>
          <a:spcPct val="0"/>
        </a:spcAft>
        <a:buNone/>
        <a:defRPr sz="2600" b="0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2565" lvl="6" indent="0" algn="l" defTabSz="914400" rtl="0" eaLnBrk="1" fontAlgn="base" latinLnBrk="0" hangingPunct="1">
        <a:lnSpc>
          <a:spcPct val="150000"/>
        </a:lnSpc>
        <a:spcBef>
          <a:spcPct val="0"/>
        </a:spcBef>
        <a:spcAft>
          <a:spcPct val="0"/>
        </a:spcAft>
        <a:buNone/>
        <a:defRPr sz="2600" b="0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199765" lvl="7" indent="0" algn="l" defTabSz="914400" rtl="0" eaLnBrk="1" fontAlgn="base" latinLnBrk="0" hangingPunct="1">
        <a:lnSpc>
          <a:spcPct val="150000"/>
        </a:lnSpc>
        <a:spcBef>
          <a:spcPct val="0"/>
        </a:spcBef>
        <a:spcAft>
          <a:spcPct val="0"/>
        </a:spcAft>
        <a:buNone/>
        <a:defRPr sz="2600" b="0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6965" lvl="8" indent="0" algn="l" defTabSz="914400" rtl="0" eaLnBrk="1" fontAlgn="base" latinLnBrk="0" hangingPunct="1">
        <a:lnSpc>
          <a:spcPct val="150000"/>
        </a:lnSpc>
        <a:spcBef>
          <a:spcPct val="0"/>
        </a:spcBef>
        <a:spcAft>
          <a:spcPct val="0"/>
        </a:spcAft>
        <a:buNone/>
        <a:defRPr sz="2600" b="0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7982" y="365126"/>
            <a:ext cx="105128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7982" y="1825625"/>
            <a:ext cx="1051286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7982" y="6356351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45EF6-F679-4133-A563-08EB5E278A1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8357" y="6356351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4D3FD-25D8-4A69-BA94-1F1D5866815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3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5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7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73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93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9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13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33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7982" y="365126"/>
            <a:ext cx="105128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7982" y="1825625"/>
            <a:ext cx="1051286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7982" y="6356351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45EF6-F679-4133-A563-08EB5E278A1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8357" y="6356351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4D3FD-25D8-4A69-BA94-1F1D5866815D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234497">
            <a:hlinkClick r:id="rId16" tooltip="返回" action="ppaction://hlinksldjump"/>
          </p:cNvPr>
          <p:cNvSpPr/>
          <p:nvPr userDrawn="1"/>
        </p:nvSpPr>
        <p:spPr>
          <a:xfrm>
            <a:off x="10222168" y="76182"/>
            <a:ext cx="1053963" cy="406306"/>
          </a:xfrm>
          <a:prstGeom prst="rect">
            <a:avLst/>
          </a:prstGeom>
          <a:solidFill>
            <a:srgbClr val="CC99FF">
              <a:alpha val="999"/>
            </a:srgbClr>
          </a:solidFill>
          <a:ln w="9525">
            <a:noFill/>
          </a:ln>
        </p:spPr>
        <p:txBody>
          <a:bodyPr anchor="t" anchorCtr="0"/>
          <a:lstStyle/>
          <a:p>
            <a:pPr lvl="0"/>
            <a:endParaRPr lang="zh-CN" altLang="en-US" sz="1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3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5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7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73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93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9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13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33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0.xml"/><Relationship Id="rId1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hemeOverride" Target="../theme/themeOverride1.xml"/><Relationship Id="rId1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1.xml"/><Relationship Id="rId1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1.xml"/><Relationship Id="rId1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2.xml"/><Relationship Id="rId1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2.xml"/><Relationship Id="rId1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4970" y="116840"/>
            <a:ext cx="11399520" cy="607060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450850" marR="0" lvl="0" indent="-450850" fontAlgn="auto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 kumimoji="0" sz="3200" b="1" i="0" u="none" strike="noStrike" kern="100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 smtClean="0"/>
              <a:t>1. </a:t>
            </a:r>
            <a:r>
              <a:rPr lang="en-US" altLang="zh-CN" dirty="0" smtClean="0">
                <a:solidFill>
                  <a:srgbClr val="FF0000"/>
                </a:solidFill>
              </a:rPr>
              <a:t>WORKING OUT </a:t>
            </a:r>
            <a:r>
              <a:rPr lang="en-US" altLang="zh-CN" dirty="0" smtClean="0"/>
              <a:t>WHAT YOU WANT TO DO</a:t>
            </a:r>
            <a:endParaRPr lang="en-US" altLang="zh-CN" dirty="0" smtClean="0"/>
          </a:p>
          <a:p>
            <a:r>
              <a:rPr lang="en-US" altLang="zh-CN" dirty="0" smtClean="0"/>
              <a:t>    </a:t>
            </a:r>
            <a:r>
              <a:rPr lang="zh-CN" altLang="en-US" dirty="0"/>
              <a:t>弄清</a:t>
            </a:r>
            <a:r>
              <a:rPr lang="zh-CN" altLang="en-US" dirty="0" smtClean="0"/>
              <a:t>楚你想做什么</a:t>
            </a:r>
            <a:endParaRPr lang="en-US" altLang="zh-CN" dirty="0" smtClean="0"/>
          </a:p>
          <a:p>
            <a:r>
              <a:rPr lang="en-US" altLang="zh-CN" dirty="0" smtClean="0">
                <a:solidFill>
                  <a:srgbClr val="FF0000"/>
                </a:solidFill>
              </a:rPr>
              <a:t>     work out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en-US" altLang="zh-CN" dirty="0" smtClean="0">
                <a:solidFill>
                  <a:schemeClr val="tx1"/>
                </a:solidFill>
              </a:rPr>
              <a:t> 1) </a:t>
            </a:r>
            <a:r>
              <a:rPr lang="en-US" altLang="zh-CN" sz="2400" dirty="0" smtClean="0">
                <a:solidFill>
                  <a:srgbClr val="0000FF"/>
                </a:solidFill>
              </a:rPr>
              <a:t>manage </a:t>
            </a:r>
            <a:r>
              <a:rPr lang="en-US" altLang="zh-CN" sz="2400" dirty="0">
                <a:solidFill>
                  <a:srgbClr val="0000FF"/>
                </a:solidFill>
              </a:rPr>
              <a:t>to find the solution by thinking or talking about </a:t>
            </a:r>
            <a:r>
              <a:rPr lang="en-US" altLang="zh-CN" sz="2400" dirty="0" smtClean="0">
                <a:solidFill>
                  <a:srgbClr val="0000FF"/>
                </a:solidFill>
              </a:rPr>
              <a:t>it</a:t>
            </a:r>
            <a:r>
              <a:rPr lang="zh-CN" altLang="en-US" sz="2400" dirty="0" smtClean="0">
                <a:solidFill>
                  <a:srgbClr val="0000FF"/>
                </a:solidFill>
              </a:rPr>
              <a:t> </a:t>
            </a:r>
            <a:r>
              <a:rPr lang="en-US" altLang="zh-CN" dirty="0" smtClean="0">
                <a:solidFill>
                  <a:srgbClr val="0000FF"/>
                </a:solidFill>
              </a:rPr>
              <a:t> </a:t>
            </a:r>
            <a:r>
              <a:rPr lang="zh-CN" altLang="en-US" dirty="0" smtClean="0">
                <a:solidFill>
                  <a:srgbClr val="0000FF"/>
                </a:solidFill>
              </a:rPr>
              <a:t>想</a:t>
            </a:r>
            <a:r>
              <a:rPr lang="zh-CN" altLang="en-US" dirty="0">
                <a:solidFill>
                  <a:srgbClr val="0000FF"/>
                </a:solidFill>
              </a:rPr>
              <a:t>出</a:t>
            </a:r>
            <a:r>
              <a:rPr lang="en-US" dirty="0">
                <a:solidFill>
                  <a:srgbClr val="0000FF"/>
                </a:solidFill>
              </a:rPr>
              <a:t>,</a:t>
            </a:r>
            <a:r>
              <a:rPr lang="zh-CN" altLang="en-US" dirty="0">
                <a:solidFill>
                  <a:srgbClr val="0000FF"/>
                </a:solidFill>
              </a:rPr>
              <a:t>解决</a:t>
            </a:r>
            <a:endParaRPr lang="en-US" altLang="zh-CN" dirty="0" smtClean="0"/>
          </a:p>
          <a:p>
            <a:pPr marL="1168400" indent="-1168400"/>
            <a:r>
              <a:rPr lang="en-US" altLang="zh-CN" dirty="0" err="1" smtClean="0"/>
              <a:t>e.g.</a:t>
            </a:r>
            <a:r>
              <a:rPr lang="en-US" altLang="zh-CN" dirty="0" smtClean="0"/>
              <a:t>  </a:t>
            </a:r>
            <a:r>
              <a:rPr lang="zh-CN" altLang="en-US" dirty="0" smtClean="0">
                <a:sym typeface="+mn-ea"/>
              </a:rPr>
              <a:t>为了解决那个数学问题，他向罗老师求助。</a:t>
            </a:r>
            <a:endParaRPr lang="en-US" altLang="zh-CN" dirty="0" smtClean="0"/>
          </a:p>
          <a:p>
            <a:pPr marL="1168400" indent="-1168400"/>
            <a:r>
              <a:rPr lang="en-US" altLang="zh-CN" dirty="0" smtClean="0"/>
              <a:t>To </a:t>
            </a:r>
            <a:r>
              <a:rPr lang="en-US" altLang="zh-CN" dirty="0" smtClean="0">
                <a:solidFill>
                  <a:srgbClr val="FF0000"/>
                </a:solidFill>
              </a:rPr>
              <a:t>work out </a:t>
            </a:r>
            <a:r>
              <a:rPr lang="en-US" altLang="zh-CN" dirty="0" smtClean="0"/>
              <a:t>the math problem, he turned to Mr. Luo for help. </a:t>
            </a:r>
            <a:endParaRPr lang="en-US" altLang="zh-CN" dirty="0" smtClean="0"/>
          </a:p>
          <a:p>
            <a:pPr marL="1168400" indent="-1168400"/>
            <a:endParaRPr lang="en-US" altLang="zh-CN" dirty="0" smtClean="0"/>
          </a:p>
          <a:p>
            <a:r>
              <a:rPr lang="en-US" altLang="zh-CN" dirty="0" smtClean="0"/>
              <a:t>2) </a:t>
            </a:r>
            <a:r>
              <a:rPr lang="en-US" altLang="zh-CN" sz="2400" dirty="0" smtClean="0">
                <a:solidFill>
                  <a:srgbClr val="0000FF"/>
                </a:solidFill>
              </a:rPr>
              <a:t>calculate the </a:t>
            </a:r>
            <a:r>
              <a:rPr lang="en-US" altLang="zh-CN" sz="2400" dirty="0">
                <a:solidFill>
                  <a:srgbClr val="0000FF"/>
                </a:solidFill>
              </a:rPr>
              <a:t>answer to a mathematical </a:t>
            </a:r>
            <a:r>
              <a:rPr lang="en-US" altLang="zh-CN" sz="2400" dirty="0" smtClean="0">
                <a:solidFill>
                  <a:srgbClr val="0000FF"/>
                </a:solidFill>
              </a:rPr>
              <a:t>problem</a:t>
            </a:r>
            <a:r>
              <a:rPr lang="en-US" altLang="zh-CN" sz="2400" dirty="0">
                <a:solidFill>
                  <a:srgbClr val="0000FF"/>
                </a:solidFill>
              </a:rPr>
              <a:t> </a:t>
            </a:r>
            <a:r>
              <a:rPr lang="zh-CN" altLang="en-US" sz="3600" dirty="0" smtClean="0">
                <a:solidFill>
                  <a:srgbClr val="0000FF"/>
                </a:solidFill>
              </a:rPr>
              <a:t>计算，算出</a:t>
            </a:r>
            <a:endParaRPr lang="en-US" altLang="zh-CN" sz="3600" dirty="0" smtClean="0"/>
          </a:p>
          <a:p>
            <a:r>
              <a:rPr lang="en-US" altLang="zh-CN" dirty="0" err="1" smtClean="0"/>
              <a:t>e.g.</a:t>
            </a:r>
            <a:r>
              <a:rPr lang="en-US" altLang="zh-CN" dirty="0" smtClean="0"/>
              <a:t>  </a:t>
            </a:r>
            <a:r>
              <a:rPr lang="zh-CN" altLang="en-US" dirty="0" smtClean="0">
                <a:sym typeface="+mn-ea"/>
              </a:rPr>
              <a:t>我在计算我每个月的生活费。</a:t>
            </a:r>
            <a:endParaRPr lang="zh-CN" altLang="en-US" dirty="0"/>
          </a:p>
          <a:p>
            <a:r>
              <a:rPr lang="en-US" altLang="zh-CN" dirty="0" smtClean="0"/>
              <a:t>I’m </a:t>
            </a:r>
            <a:r>
              <a:rPr lang="en-US" altLang="zh-CN" dirty="0" smtClean="0">
                <a:solidFill>
                  <a:srgbClr val="FF0000"/>
                </a:solidFill>
              </a:rPr>
              <a:t>working </a:t>
            </a:r>
            <a:r>
              <a:rPr lang="en-US" altLang="zh-CN" dirty="0">
                <a:solidFill>
                  <a:srgbClr val="FF0000"/>
                </a:solidFill>
              </a:rPr>
              <a:t>out</a:t>
            </a:r>
            <a:r>
              <a:rPr lang="en-US" altLang="zh-CN" dirty="0" smtClean="0">
                <a:solidFill>
                  <a:srgbClr val="FF0000"/>
                </a:solidFill>
              </a:rPr>
              <a:t> </a:t>
            </a:r>
            <a:r>
              <a:rPr lang="en-US" altLang="zh-CN" dirty="0" smtClean="0"/>
              <a:t>my</a:t>
            </a:r>
            <a:r>
              <a:rPr lang="en-US" altLang="zh-CN" dirty="0" smtClean="0"/>
              <a:t> living costs every month. </a:t>
            </a:r>
            <a:r>
              <a:rPr lang="en-US" altLang="zh-CN" dirty="0"/>
              <a:t> </a:t>
            </a:r>
            <a:r>
              <a:rPr lang="en-US" altLang="zh-CN" dirty="0" smtClean="0"/>
              <a:t>           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05780" y="476672"/>
            <a:ext cx="11377264" cy="599694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450850" marR="0" lvl="0" indent="-450850" fontAlgn="auto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 kumimoji="0" sz="3200" b="1" i="0" u="none" strike="noStrike" kern="100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 smtClean="0">
                <a:solidFill>
                  <a:schemeClr val="tx1"/>
                </a:solidFill>
              </a:rPr>
              <a:t>3) </a:t>
            </a:r>
            <a:r>
              <a:rPr lang="en-US" altLang="zh-CN" sz="2400" dirty="0" smtClean="0">
                <a:solidFill>
                  <a:srgbClr val="0000FF"/>
                </a:solidFill>
              </a:rPr>
              <a:t>calculated</a:t>
            </a:r>
            <a:r>
              <a:rPr lang="en-US" altLang="zh-CN" sz="2400" dirty="0">
                <a:solidFill>
                  <a:srgbClr val="0000FF"/>
                </a:solidFill>
              </a:rPr>
              <a:t> to be </a:t>
            </a:r>
            <a:r>
              <a:rPr lang="en-US" altLang="zh-CN" sz="2400" dirty="0" smtClean="0">
                <a:solidFill>
                  <a:srgbClr val="0000FF"/>
                </a:solidFill>
              </a:rPr>
              <a:t>a </a:t>
            </a:r>
            <a:r>
              <a:rPr lang="en-US" altLang="zh-CN" sz="2400" dirty="0">
                <a:solidFill>
                  <a:srgbClr val="0000FF"/>
                </a:solidFill>
              </a:rPr>
              <a:t>particular </a:t>
            </a:r>
            <a:r>
              <a:rPr lang="en-US" altLang="zh-CN" sz="2400" dirty="0" smtClean="0">
                <a:solidFill>
                  <a:srgbClr val="0000FF"/>
                </a:solidFill>
              </a:rPr>
              <a:t>amount </a:t>
            </a:r>
            <a:r>
              <a:rPr lang="zh-CN" altLang="en-US" dirty="0" smtClean="0">
                <a:solidFill>
                  <a:srgbClr val="0000FF"/>
                </a:solidFill>
              </a:rPr>
              <a:t>算下来是</a:t>
            </a:r>
            <a:r>
              <a:rPr lang="en-US" altLang="zh-CN" dirty="0" smtClean="0">
                <a:solidFill>
                  <a:srgbClr val="0000FF"/>
                </a:solidFill>
              </a:rPr>
              <a:t>(</a:t>
            </a:r>
            <a:r>
              <a:rPr lang="zh-CN" altLang="en-US" dirty="0" smtClean="0">
                <a:solidFill>
                  <a:srgbClr val="0000FF"/>
                </a:solidFill>
              </a:rPr>
              <a:t>某数额</a:t>
            </a:r>
            <a:r>
              <a:rPr lang="en-US" altLang="zh-CN" dirty="0" smtClean="0">
                <a:solidFill>
                  <a:srgbClr val="0000FF"/>
                </a:solidFill>
              </a:rPr>
              <a:t>)</a:t>
            </a:r>
            <a:endParaRPr lang="en-US" altLang="zh-CN" dirty="0" smtClean="0"/>
          </a:p>
          <a:p>
            <a:pPr marL="984250" indent="-984250"/>
            <a:r>
              <a:rPr lang="en-US" altLang="zh-CN" dirty="0" smtClean="0"/>
              <a:t>    </a:t>
            </a:r>
            <a:r>
              <a:rPr lang="en-US" altLang="zh-CN" dirty="0" err="1" smtClean="0"/>
              <a:t>e.g.</a:t>
            </a:r>
            <a:r>
              <a:rPr lang="en-US" altLang="zh-CN" dirty="0" smtClean="0"/>
              <a:t>  </a:t>
            </a:r>
            <a:r>
              <a:rPr lang="zh-CN" dirty="0" smtClean="0"/>
              <a:t>我每个月生活费算下来</a:t>
            </a:r>
            <a:r>
              <a:rPr lang="en-US" altLang="zh-CN" dirty="0" smtClean="0"/>
              <a:t>2000</a:t>
            </a:r>
            <a:r>
              <a:rPr lang="zh-CN" altLang="en-US" dirty="0" smtClean="0"/>
              <a:t>。</a:t>
            </a:r>
            <a:endParaRPr lang="zh-CN" altLang="en-US" dirty="0" smtClean="0"/>
          </a:p>
          <a:p>
            <a:pPr marL="984250" indent="-984250"/>
            <a:r>
              <a:rPr lang="zh-CN" altLang="en-US" dirty="0" smtClean="0"/>
              <a:t> </a:t>
            </a:r>
            <a:r>
              <a:rPr lang="en-US" altLang="zh-CN" dirty="0" smtClean="0"/>
              <a:t>          My living cost </a:t>
            </a:r>
            <a:r>
              <a:rPr lang="en-US" altLang="zh-CN" dirty="0" smtClean="0">
                <a:solidFill>
                  <a:srgbClr val="FF0000"/>
                </a:solidFill>
              </a:rPr>
              <a:t>works out</a:t>
            </a:r>
            <a:r>
              <a:rPr lang="en-US" altLang="zh-CN" dirty="0" smtClean="0"/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at</a:t>
            </a:r>
            <a:r>
              <a:rPr lang="en-US" altLang="zh-CN" dirty="0" smtClean="0"/>
              <a:t> 2000 yuan every month.</a:t>
            </a:r>
            <a:endParaRPr lang="en-US" altLang="zh-CN" dirty="0" smtClean="0"/>
          </a:p>
          <a:p>
            <a:r>
              <a:rPr lang="en-US" altLang="zh-CN" dirty="0" smtClean="0"/>
              <a:t>4) </a:t>
            </a:r>
            <a:r>
              <a:rPr lang="en-US" altLang="zh-CN" sz="2400" dirty="0" smtClean="0">
                <a:solidFill>
                  <a:srgbClr val="0000FF"/>
                </a:solidFill>
              </a:rPr>
              <a:t>turn out </a:t>
            </a:r>
            <a:r>
              <a:rPr lang="zh-CN" altLang="en-US" dirty="0" smtClean="0">
                <a:solidFill>
                  <a:srgbClr val="0000FF"/>
                </a:solidFill>
              </a:rPr>
              <a:t>产生结果，成功地发展</a:t>
            </a:r>
            <a:endParaRPr lang="en-US" altLang="zh-CN" dirty="0" smtClean="0"/>
          </a:p>
          <a:p>
            <a:r>
              <a:rPr lang="en-US" altLang="zh-CN" dirty="0"/>
              <a:t> </a:t>
            </a:r>
            <a:r>
              <a:rPr lang="en-US" altLang="zh-CN" dirty="0" smtClean="0"/>
              <a:t>   </a:t>
            </a:r>
            <a:r>
              <a:rPr lang="en-US" altLang="zh-CN" dirty="0" err="1" smtClean="0"/>
              <a:t>e.g.</a:t>
            </a:r>
            <a:r>
              <a:rPr lang="en-US" altLang="zh-CN" dirty="0" smtClean="0"/>
              <a:t>  </a:t>
            </a:r>
            <a:r>
              <a:rPr lang="zh-CN" altLang="en-US" dirty="0" smtClean="0">
                <a:sym typeface="+mn-ea"/>
              </a:rPr>
              <a:t>事情结果很不错。</a:t>
            </a:r>
            <a:endParaRPr lang="en-US" altLang="zh-CN" dirty="0" smtClean="0"/>
          </a:p>
          <a:p>
            <a:r>
              <a:rPr lang="en-US" altLang="zh-CN" dirty="0" smtClean="0"/>
              <a:t>           Everything </a:t>
            </a:r>
            <a:r>
              <a:rPr lang="en-US" altLang="zh-CN" dirty="0" smtClean="0">
                <a:solidFill>
                  <a:srgbClr val="FF0000"/>
                </a:solidFill>
              </a:rPr>
              <a:t>worked out </a:t>
            </a:r>
            <a:r>
              <a:rPr lang="en-US" altLang="zh-CN" dirty="0" smtClean="0"/>
              <a:t>well in the end. </a:t>
            </a:r>
            <a:endParaRPr lang="en-US" altLang="zh-CN" dirty="0" smtClean="0"/>
          </a:p>
          <a:p>
            <a:r>
              <a:rPr lang="en-US" altLang="zh-CN" dirty="0" smtClean="0"/>
              <a:t> 5) </a:t>
            </a:r>
            <a:r>
              <a:rPr lang="en-US" altLang="zh-CN" sz="2000" dirty="0">
                <a:solidFill>
                  <a:srgbClr val="0000FF"/>
                </a:solidFill>
              </a:rPr>
              <a:t>do physical exercises in order to </a:t>
            </a:r>
            <a:r>
              <a:rPr lang="en-US" altLang="zh-CN" sz="2000" dirty="0" smtClean="0">
                <a:solidFill>
                  <a:srgbClr val="0000FF"/>
                </a:solidFill>
              </a:rPr>
              <a:t>keep fit</a:t>
            </a:r>
            <a:r>
              <a:rPr lang="en-US" altLang="zh-CN" dirty="0" smtClean="0">
                <a:solidFill>
                  <a:srgbClr val="0000FF"/>
                </a:solidFill>
              </a:rPr>
              <a:t>  </a:t>
            </a:r>
            <a:r>
              <a:rPr lang="zh-CN" altLang="en-US" dirty="0" smtClean="0">
                <a:solidFill>
                  <a:srgbClr val="0000FF"/>
                </a:solidFill>
              </a:rPr>
              <a:t>锻炼，做运动</a:t>
            </a:r>
            <a:endParaRPr lang="en-US" altLang="zh-CN" dirty="0" smtClean="0">
              <a:solidFill>
                <a:srgbClr val="0000FF"/>
              </a:solidFill>
            </a:endParaRPr>
          </a:p>
          <a:p>
            <a:r>
              <a:rPr lang="en-US" altLang="zh-CN" dirty="0"/>
              <a:t> </a:t>
            </a:r>
            <a:r>
              <a:rPr lang="en-US" altLang="zh-CN" dirty="0" smtClean="0"/>
              <a:t>   </a:t>
            </a:r>
            <a:r>
              <a:rPr lang="en-US" altLang="zh-CN" dirty="0" err="1" smtClean="0"/>
              <a:t>e.g.</a:t>
            </a:r>
            <a:r>
              <a:rPr lang="en-US" altLang="zh-CN" dirty="0" smtClean="0"/>
              <a:t>  </a:t>
            </a:r>
            <a:r>
              <a:rPr lang="zh-CN" altLang="en-US" dirty="0" smtClean="0">
                <a:sym typeface="+mn-ea"/>
              </a:rPr>
              <a:t>我一周去一次体育俱乐部锻炼。</a:t>
            </a:r>
            <a:endParaRPr lang="zh-CN" altLang="en-US" dirty="0"/>
          </a:p>
          <a:p>
            <a:r>
              <a:rPr lang="en-US" altLang="zh-CN" dirty="0" smtClean="0"/>
              <a:t>           I go to the sports club and </a:t>
            </a:r>
            <a:r>
              <a:rPr lang="en-US" altLang="zh-CN" dirty="0" smtClean="0">
                <a:solidFill>
                  <a:srgbClr val="FF0000"/>
                </a:solidFill>
              </a:rPr>
              <a:t>work out </a:t>
            </a:r>
            <a:r>
              <a:rPr lang="en-US" altLang="zh-CN" dirty="0" smtClean="0"/>
              <a:t>once a week. </a:t>
            </a:r>
            <a:endParaRPr lang="en-US" altLang="zh-CN" dirty="0" smtClean="0"/>
          </a:p>
          <a:p>
            <a:r>
              <a:rPr lang="en-US" altLang="zh-CN" dirty="0"/>
              <a:t> </a:t>
            </a:r>
            <a:r>
              <a:rPr lang="en-US" altLang="zh-CN" dirty="0" smtClean="0"/>
              <a:t>         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97868" y="764704"/>
            <a:ext cx="10153128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翻译句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子。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must work out a plan as quickly as possible.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他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们必须尽快制定出一个计划来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She’s working out in the gym.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她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正在健身房锻炼身体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you worked out the answer?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你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算出答案了吗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？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Things didn’t work out as we had expected.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事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态没有像我们期待的那样发展。</a:t>
            </a:r>
            <a:endParaRPr lang="zh-CN" altLang="en-US" sz="3200" b="1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61764" y="44624"/>
            <a:ext cx="11665296" cy="45624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450850" marR="0" lvl="0" indent="-450850" fontAlgn="auto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 kumimoji="0" sz="3200" b="1" i="0" u="none" strike="noStrike" kern="100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14000"/>
              </a:lnSpc>
            </a:pPr>
            <a:r>
              <a:rPr lang="en-US" altLang="zh-CN" dirty="0" smtClean="0"/>
              <a:t>2. </a:t>
            </a:r>
            <a:r>
              <a:rPr lang="en-US" altLang="zh-CN" sz="3100" dirty="0" smtClean="0"/>
              <a:t>Some </a:t>
            </a:r>
            <a:r>
              <a:rPr lang="en-US" altLang="zh-CN" sz="3100" dirty="0"/>
              <a:t>people know </a:t>
            </a:r>
            <a:r>
              <a:rPr lang="en-US" altLang="zh-CN" sz="3100" dirty="0">
                <a:highlight>
                  <a:srgbClr val="FFFF00"/>
                </a:highlight>
              </a:rPr>
              <a:t>what</a:t>
            </a:r>
            <a:r>
              <a:rPr lang="en-US" altLang="zh-CN" sz="3100" dirty="0"/>
              <a:t> they want to do from a young </a:t>
            </a:r>
            <a:r>
              <a:rPr lang="en-US" altLang="zh-CN" sz="3100" dirty="0" smtClean="0"/>
              <a:t>age, but </a:t>
            </a:r>
            <a:r>
              <a:rPr lang="en-US" altLang="zh-CN" sz="3100" dirty="0"/>
              <a:t>many </a:t>
            </a:r>
            <a:r>
              <a:rPr lang="en-US" altLang="zh-CN" sz="3100" dirty="0">
                <a:highlight>
                  <a:srgbClr val="FFFF00"/>
                </a:highlight>
              </a:rPr>
              <a:t>others</a:t>
            </a:r>
            <a:r>
              <a:rPr lang="en-US" altLang="zh-CN" sz="3100" dirty="0"/>
              <a:t> just have a few ideas </a:t>
            </a:r>
            <a:r>
              <a:rPr lang="en-US" altLang="zh-CN" sz="3100" dirty="0">
                <a:solidFill>
                  <a:srgbClr val="FF0000"/>
                </a:solidFill>
              </a:rPr>
              <a:t>bouncing around </a:t>
            </a:r>
            <a:r>
              <a:rPr lang="en-US" altLang="zh-CN" sz="3100" dirty="0"/>
              <a:t>in their heads</a:t>
            </a:r>
            <a:r>
              <a:rPr lang="en-US" altLang="zh-CN" sz="3100" dirty="0" smtClean="0"/>
              <a:t>.</a:t>
            </a:r>
            <a:endParaRPr lang="en-US" altLang="zh-CN" sz="3100" dirty="0" smtClean="0"/>
          </a:p>
          <a:p>
            <a:pPr>
              <a:lnSpc>
                <a:spcPct val="114000"/>
              </a:lnSpc>
            </a:pPr>
            <a:r>
              <a:rPr lang="en-US" altLang="zh-CN" dirty="0" smtClean="0"/>
              <a:t>    </a:t>
            </a:r>
            <a:r>
              <a:rPr lang="zh-CN" altLang="en-US" dirty="0" smtClean="0"/>
              <a:t>有</a:t>
            </a:r>
            <a:r>
              <a:rPr lang="zh-CN" altLang="en-US" dirty="0"/>
              <a:t>些人年轻时就清楚自己想做什么，但更多的人往往是只有一些想法在脑子里晃来晃去。</a:t>
            </a:r>
            <a:endParaRPr lang="zh-CN" altLang="en-US" dirty="0"/>
          </a:p>
          <a:p>
            <a:pPr>
              <a:lnSpc>
                <a:spcPct val="1140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     bounce </a:t>
            </a:r>
            <a:r>
              <a:rPr lang="en-US" altLang="zh-CN" i="1" dirty="0" smtClean="0">
                <a:solidFill>
                  <a:srgbClr val="FF0000"/>
                </a:solidFill>
              </a:rPr>
              <a:t>vi.&amp;</a:t>
            </a:r>
            <a:r>
              <a:rPr lang="en-US" altLang="zh-CN" i="1" dirty="0" err="1" smtClean="0">
                <a:solidFill>
                  <a:srgbClr val="FF0000"/>
                </a:solidFill>
              </a:rPr>
              <a:t>vt</a:t>
            </a:r>
            <a:r>
              <a:rPr lang="en-US" altLang="zh-CN" i="1" dirty="0" smtClean="0">
                <a:solidFill>
                  <a:srgbClr val="FF0000"/>
                </a:solidFill>
              </a:rPr>
              <a:t>. </a:t>
            </a:r>
            <a:r>
              <a:rPr lang="en-US" altLang="zh-CN" sz="2400" dirty="0"/>
              <a:t>something immediately moves up or away from a surface after hitting it; to move up and </a:t>
            </a:r>
            <a:r>
              <a:rPr lang="en-US" altLang="zh-CN" sz="2400" dirty="0" smtClean="0"/>
              <a:t>down</a:t>
            </a:r>
            <a:r>
              <a:rPr lang="en-US" altLang="zh-CN" dirty="0" smtClean="0"/>
              <a:t>   </a:t>
            </a:r>
            <a:r>
              <a:rPr lang="en-US" altLang="zh-CN" dirty="0" smtClean="0">
                <a:solidFill>
                  <a:srgbClr val="0000FF"/>
                </a:solidFill>
              </a:rPr>
              <a:t> (</a:t>
            </a:r>
            <a:r>
              <a:rPr lang="zh-CN" altLang="en-US" dirty="0">
                <a:solidFill>
                  <a:srgbClr val="0000FF"/>
                </a:solidFill>
              </a:rPr>
              <a:t>使</a:t>
            </a:r>
            <a:r>
              <a:rPr lang="en-US" altLang="zh-CN" dirty="0">
                <a:solidFill>
                  <a:srgbClr val="0000FF"/>
                </a:solidFill>
              </a:rPr>
              <a:t>)</a:t>
            </a:r>
            <a:r>
              <a:rPr lang="zh-CN" altLang="en-US" dirty="0">
                <a:solidFill>
                  <a:srgbClr val="0000FF"/>
                </a:solidFill>
              </a:rPr>
              <a:t>弹起</a:t>
            </a:r>
            <a:r>
              <a:rPr lang="zh-CN" altLang="en-US" dirty="0" smtClean="0">
                <a:solidFill>
                  <a:srgbClr val="0000FF"/>
                </a:solidFill>
              </a:rPr>
              <a:t>；蹦；</a:t>
            </a:r>
            <a:r>
              <a:rPr lang="zh-CN" altLang="en-US" dirty="0">
                <a:solidFill>
                  <a:srgbClr val="0000FF"/>
                </a:solidFill>
              </a:rPr>
              <a:t>上</a:t>
            </a:r>
            <a:r>
              <a:rPr lang="zh-CN" altLang="en-US" dirty="0" smtClean="0">
                <a:solidFill>
                  <a:srgbClr val="0000FF"/>
                </a:solidFill>
              </a:rPr>
              <a:t>下晃动</a:t>
            </a:r>
            <a:endParaRPr lang="en-US" altLang="zh-CN" dirty="0" smtClean="0"/>
          </a:p>
          <a:p>
            <a:pPr>
              <a:lnSpc>
                <a:spcPct val="114000"/>
              </a:lnSpc>
            </a:pP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    </a:t>
            </a:r>
            <a:r>
              <a:rPr lang="en-US" altLang="zh-CN" i="1" dirty="0" smtClean="0">
                <a:solidFill>
                  <a:srgbClr val="FF0000"/>
                </a:solidFill>
              </a:rPr>
              <a:t>n. </a:t>
            </a:r>
            <a:r>
              <a:rPr lang="en-US" altLang="zh-CN" sz="2400" dirty="0"/>
              <a:t>the ability to move up and down on a </a:t>
            </a:r>
            <a:r>
              <a:rPr lang="en-US" altLang="zh-CN" sz="2400" dirty="0" smtClean="0"/>
              <a:t>surface; </a:t>
            </a:r>
            <a:r>
              <a:rPr lang="en-US" altLang="zh-CN" sz="2400" dirty="0"/>
              <a:t>the action of moving up and down on a surface; a lot of energy that someone </a:t>
            </a:r>
            <a:r>
              <a:rPr lang="en-US" altLang="zh-CN" sz="2400" dirty="0" smtClean="0"/>
              <a:t>has </a:t>
            </a:r>
            <a:r>
              <a:rPr lang="zh-CN" altLang="en-US" dirty="0" smtClean="0">
                <a:solidFill>
                  <a:srgbClr val="0000FF"/>
                </a:solidFill>
              </a:rPr>
              <a:t>弹</a:t>
            </a:r>
            <a:r>
              <a:rPr lang="zh-CN" altLang="en-US" dirty="0">
                <a:solidFill>
                  <a:srgbClr val="0000FF"/>
                </a:solidFill>
              </a:rPr>
              <a:t>性；弹跳</a:t>
            </a:r>
            <a:r>
              <a:rPr lang="zh-CN" altLang="en-US" dirty="0" smtClean="0">
                <a:solidFill>
                  <a:srgbClr val="0000FF"/>
                </a:solidFill>
              </a:rPr>
              <a:t>；活力</a:t>
            </a:r>
            <a:endParaRPr lang="zh-CN" altLang="en-US" dirty="0" smtClean="0">
              <a:solidFill>
                <a:srgbClr val="0000FF"/>
              </a:solidFill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405765" y="2564765"/>
            <a:ext cx="431800" cy="3604895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37534" y="5013484"/>
            <a:ext cx="8784976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ct val="0"/>
              </a:spcAft>
              <a:tabLst>
                <a:tab pos="1687830" algn="l"/>
              </a:tabLst>
            </a:pPr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bounce </a:t>
            </a:r>
            <a:r>
              <a:rPr lang="en-US" altLang="zh-CN" sz="3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around </a:t>
            </a:r>
            <a:r>
              <a:rPr lang="zh-CN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蹦</a:t>
            </a:r>
            <a:r>
              <a:rPr lang="zh-CN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来蹦去；弹来弹去</a:t>
            </a:r>
            <a:endParaRPr lang="zh-CN" altLang="zh-CN" sz="3200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Aft>
                <a:spcPct val="0"/>
              </a:spcAft>
              <a:tabLst>
                <a:tab pos="1687830" algn="l"/>
              </a:tabLst>
            </a:pPr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bounce </a:t>
            </a:r>
            <a:r>
              <a:rPr lang="en-US" altLang="zh-CN" sz="3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back </a:t>
            </a:r>
            <a:r>
              <a:rPr lang="zh-CN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恢</a:t>
            </a:r>
            <a:r>
              <a:rPr lang="zh-CN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复健康</a:t>
            </a: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或信心等</a:t>
            </a: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；重整旗鼓</a:t>
            </a: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zh-CN" sz="3200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845945" y="764540"/>
            <a:ext cx="1043305" cy="39116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862705" y="188595"/>
            <a:ext cx="1043305" cy="39116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4" grpId="0"/>
      <p:bldP spid="6" grpId="0" bldLvl="0" animBg="1"/>
      <p:bldP spid="6" grpId="1" animBg="1"/>
      <p:bldP spid="3" grpId="0" bldLvl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49910" y="764540"/>
            <a:ext cx="11268710" cy="481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The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ball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bounced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off the post and into the goal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Stop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bouncing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up and down on the sofa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5475" indent="-625475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Exercise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great. I feel like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there’s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new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bounce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my step.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Try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catch the ball on the second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bounce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那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球从球门柱上弹入了球门。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别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在沙发上跳上跳下的了。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运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动真好，我感觉到自己的脚步轻快有力起来。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争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取在球第二次弹起时就把它接住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93812" y="620688"/>
            <a:ext cx="10801200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这些球已经没有多少弹性了。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There’s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________ ________ left in these balls. 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们关于书的封面设计的想法在脑海里晃来晃去。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We were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 some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ideas 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for the design of the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book’s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cover.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他遭遇过很多挫折，但他似乎总能很快地振作起来。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He’s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had a lot of problems, but he always seems to ________ ________ pretty quickly.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430154" y="1844824"/>
            <a:ext cx="31357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much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bounce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710036" y="2988241"/>
            <a:ext cx="54302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bouncing                      around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50930" y="5301208"/>
            <a:ext cx="29995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bounce      back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3812" y="980728"/>
            <a:ext cx="10606765" cy="481584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450850" marR="0" lvl="0" indent="-450850" fontAlgn="auto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 kumimoji="0" sz="3200" b="1" i="0" u="none" strike="noStrike" kern="100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 smtClean="0"/>
              <a:t>3. You </a:t>
            </a:r>
            <a:r>
              <a:rPr lang="en-US" altLang="zh-CN" dirty="0" smtClean="0"/>
              <a:t>don’t want to look back </a:t>
            </a:r>
            <a:r>
              <a:rPr lang="en-US" altLang="zh-CN" dirty="0" smtClean="0">
                <a:solidFill>
                  <a:srgbClr val="FF0000"/>
                </a:solidFill>
              </a:rPr>
              <a:t>in years to come </a:t>
            </a:r>
            <a:r>
              <a:rPr lang="en-US" altLang="zh-CN" dirty="0" smtClean="0"/>
              <a:t>and say, “</a:t>
            </a:r>
            <a:r>
              <a:rPr lang="en-US" altLang="zh-CN" dirty="0" smtClean="0">
                <a:solidFill>
                  <a:srgbClr val="0000FF"/>
                </a:solidFill>
              </a:rPr>
              <a:t>I wish</a:t>
            </a:r>
            <a:r>
              <a:rPr lang="en-US" altLang="zh-CN" dirty="0" smtClean="0"/>
              <a:t> I had thought more about what I really wanted to do.”</a:t>
            </a:r>
            <a:endParaRPr lang="en-US" altLang="zh-CN" dirty="0" smtClean="0"/>
          </a:p>
          <a:p>
            <a:r>
              <a:rPr lang="zh-CN" altLang="en-US" dirty="0" smtClean="0"/>
              <a:t>    你</a:t>
            </a:r>
            <a:r>
              <a:rPr lang="zh-CN" altLang="en-US" dirty="0" smtClean="0"/>
              <a:t>不会想在以后的岁月里回望过去时说：“我真希望当年能再多想想自己真正想要做什么。”</a:t>
            </a:r>
            <a:endParaRPr lang="zh-CN" altLang="en-US" dirty="0"/>
          </a:p>
          <a:p>
            <a:pPr marL="0" indent="0"/>
            <a:r>
              <a:rPr lang="en-US" altLang="zh-CN" dirty="0" smtClean="0">
                <a:solidFill>
                  <a:srgbClr val="FF0000"/>
                </a:solidFill>
              </a:rPr>
              <a:t>    in </a:t>
            </a:r>
            <a:r>
              <a:rPr lang="en-US" altLang="zh-CN" dirty="0" smtClean="0">
                <a:solidFill>
                  <a:srgbClr val="FF0000"/>
                </a:solidFill>
              </a:rPr>
              <a:t>years to come </a:t>
            </a:r>
            <a:r>
              <a:rPr lang="zh-CN" altLang="en-US" dirty="0" smtClean="0">
                <a:solidFill>
                  <a:schemeClr val="tx1"/>
                </a:solidFill>
              </a:rPr>
              <a:t>多年之后，在未来的几年中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0" indent="0"/>
            <a:r>
              <a:rPr lang="en-US" altLang="zh-CN" dirty="0" smtClean="0">
                <a:solidFill>
                  <a:schemeClr val="tx1"/>
                </a:solidFill>
              </a:rPr>
              <a:t>                to </a:t>
            </a:r>
            <a:r>
              <a:rPr lang="en-US" altLang="zh-CN" dirty="0" smtClean="0">
                <a:solidFill>
                  <a:schemeClr val="tx1"/>
                </a:solidFill>
              </a:rPr>
              <a:t>come</a:t>
            </a:r>
            <a:r>
              <a:rPr lang="zh-CN" altLang="en-US" dirty="0" smtClean="0">
                <a:solidFill>
                  <a:schemeClr val="tx1"/>
                </a:solidFill>
              </a:rPr>
              <a:t>在名词</a:t>
            </a:r>
            <a:r>
              <a:rPr lang="en-US" altLang="zh-CN" dirty="0" smtClean="0">
                <a:solidFill>
                  <a:schemeClr val="tx1"/>
                </a:solidFill>
              </a:rPr>
              <a:t>years</a:t>
            </a:r>
            <a:r>
              <a:rPr lang="zh-CN" altLang="en-US" dirty="0" smtClean="0">
                <a:solidFill>
                  <a:schemeClr val="tx1"/>
                </a:solidFill>
              </a:rPr>
              <a:t>之后作定语。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0" indent="0"/>
            <a:r>
              <a:rPr lang="en-US" altLang="zh-CN" dirty="0" smtClean="0">
                <a:solidFill>
                  <a:srgbClr val="FF0000"/>
                </a:solidFill>
              </a:rPr>
              <a:t>    years </a:t>
            </a:r>
            <a:r>
              <a:rPr lang="en-US" altLang="zh-CN" dirty="0" smtClean="0">
                <a:solidFill>
                  <a:srgbClr val="FF0000"/>
                </a:solidFill>
              </a:rPr>
              <a:t>to come </a:t>
            </a:r>
            <a:r>
              <a:rPr lang="zh-CN" altLang="en-US" dirty="0" smtClean="0">
                <a:solidFill>
                  <a:schemeClr val="tx1"/>
                </a:solidFill>
              </a:rPr>
              <a:t>接下来几年</a:t>
            </a:r>
            <a:endParaRPr lang="en-US" altLang="zh-CN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34025" y="861219"/>
            <a:ext cx="11305256" cy="481584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450850" marR="0" lvl="0" indent="-450850" fontAlgn="auto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 kumimoji="0" sz="3200" b="1" i="0" u="none" strike="noStrike" kern="100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625475" indent="-625475"/>
            <a:r>
              <a:rPr lang="en-US" altLang="zh-CN" dirty="0" err="1" smtClean="0">
                <a:solidFill>
                  <a:schemeClr val="tx1"/>
                </a:solidFill>
              </a:rPr>
              <a:t>eg</a:t>
            </a:r>
            <a:r>
              <a:rPr lang="en-US" altLang="zh-CN" dirty="0" smtClean="0">
                <a:solidFill>
                  <a:schemeClr val="tx1"/>
                </a:solidFill>
              </a:rPr>
              <a:t>  </a:t>
            </a:r>
            <a:r>
              <a:rPr lang="zh-CN" altLang="en-US" dirty="0" smtClean="0">
                <a:solidFill>
                  <a:schemeClr val="tx1"/>
                </a:solidFill>
                <a:sym typeface="+mn-ea"/>
              </a:rPr>
              <a:t>一些专家预测在未来几年中，房价会保持平稳。</a:t>
            </a:r>
            <a:endParaRPr lang="zh-CN" altLang="en-US" dirty="0" smtClean="0">
              <a:solidFill>
                <a:schemeClr val="tx1"/>
              </a:solidFill>
              <a:sym typeface="+mn-ea"/>
            </a:endParaRPr>
          </a:p>
          <a:p>
            <a:pPr marL="625475" indent="-625475"/>
            <a:r>
              <a:rPr lang="zh-CN" altLang="en-US" dirty="0" smtClean="0">
                <a:solidFill>
                  <a:schemeClr val="tx1"/>
                </a:solidFill>
                <a:sym typeface="+mn-ea"/>
              </a:rPr>
              <a:t> </a:t>
            </a:r>
            <a:r>
              <a:rPr lang="en-US" altLang="zh-CN" dirty="0" smtClean="0">
                <a:solidFill>
                  <a:schemeClr val="tx1"/>
                </a:solidFill>
                <a:sym typeface="+mn-ea"/>
              </a:rPr>
              <a:t>     </a:t>
            </a:r>
            <a:r>
              <a:rPr lang="en-US" altLang="zh-CN" dirty="0" smtClean="0">
                <a:solidFill>
                  <a:schemeClr val="tx1"/>
                </a:solidFill>
              </a:rPr>
              <a:t>Some experts predict that housing prices will remain stable for </a:t>
            </a:r>
            <a:r>
              <a:rPr lang="en-US" altLang="zh-CN" dirty="0" smtClean="0">
                <a:solidFill>
                  <a:srgbClr val="FF0000"/>
                </a:solidFill>
              </a:rPr>
              <a:t>years to come</a:t>
            </a:r>
            <a:r>
              <a:rPr lang="en-US" altLang="zh-CN" dirty="0" smtClean="0">
                <a:solidFill>
                  <a:schemeClr val="tx1"/>
                </a:solidFill>
              </a:rPr>
              <a:t>.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625475" indent="-625475"/>
            <a:r>
              <a:rPr lang="en-US" altLang="zh-CN" dirty="0">
                <a:solidFill>
                  <a:schemeClr val="tx1"/>
                </a:solidFill>
              </a:rPr>
              <a:t> </a:t>
            </a:r>
            <a:r>
              <a:rPr lang="en-US" altLang="zh-CN" dirty="0" smtClean="0">
                <a:solidFill>
                  <a:schemeClr val="tx1"/>
                </a:solidFill>
              </a:rPr>
              <a:t>     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625475" indent="-625475"/>
            <a:r>
              <a:rPr lang="en-US" altLang="zh-CN" dirty="0" smtClean="0">
                <a:solidFill>
                  <a:schemeClr val="tx1"/>
                </a:solidFill>
              </a:rPr>
              <a:t>      </a:t>
            </a:r>
            <a:r>
              <a:rPr lang="zh-CN" altLang="en-US" dirty="0" smtClean="0">
                <a:solidFill>
                  <a:schemeClr val="tx1"/>
                </a:solidFill>
                <a:sym typeface="+mn-ea"/>
              </a:rPr>
              <a:t>我希望多年之后，她会把这次失败当作一次宝贵经历。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625475" indent="-625475"/>
            <a:r>
              <a:rPr lang="en-US" altLang="zh-CN" dirty="0" smtClean="0">
                <a:solidFill>
                  <a:schemeClr val="tx1"/>
                </a:solidFill>
              </a:rPr>
              <a:t>      I was hopeful that </a:t>
            </a:r>
            <a:r>
              <a:rPr lang="en-US" altLang="zh-CN" dirty="0" smtClean="0">
                <a:solidFill>
                  <a:srgbClr val="FF0000"/>
                </a:solidFill>
              </a:rPr>
              <a:t>in years to come</a:t>
            </a:r>
            <a:r>
              <a:rPr lang="en-US" altLang="zh-CN" dirty="0" smtClean="0">
                <a:solidFill>
                  <a:schemeClr val="tx1"/>
                </a:solidFill>
              </a:rPr>
              <a:t>, she’d consider this failure as a valuable experience . </a:t>
            </a:r>
            <a:r>
              <a:rPr lang="en-US" altLang="zh-CN" dirty="0">
                <a:solidFill>
                  <a:schemeClr val="tx1"/>
                </a:solidFill>
              </a:rPr>
              <a:t> </a:t>
            </a:r>
            <a:r>
              <a:rPr lang="en-US" altLang="zh-CN" dirty="0" smtClean="0">
                <a:solidFill>
                  <a:schemeClr val="tx1"/>
                </a:solidFill>
              </a:rPr>
              <a:t>     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625475" indent="-625475"/>
            <a:r>
              <a:rPr lang="en-US" altLang="zh-CN" dirty="0" smtClean="0">
                <a:solidFill>
                  <a:schemeClr val="tx1"/>
                </a:solidFill>
              </a:rPr>
              <a:t>      </a:t>
            </a:r>
            <a:endParaRPr lang="en-US" altLang="zh-CN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49796" y="188640"/>
            <a:ext cx="11038813" cy="717804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450850" marR="0" lvl="0" indent="-450850" fontAlgn="auto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 kumimoji="0" sz="3200" b="1" i="0" u="none" strike="noStrike" kern="100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indent="0"/>
            <a:r>
              <a:rPr lang="en-US" altLang="zh-CN" dirty="0" smtClean="0">
                <a:solidFill>
                  <a:srgbClr val="0000FF"/>
                </a:solidFill>
              </a:rPr>
              <a:t>wish</a:t>
            </a:r>
            <a:r>
              <a:rPr lang="zh-CN" altLang="en-US" dirty="0" smtClean="0">
                <a:solidFill>
                  <a:srgbClr val="0000FF"/>
                </a:solidFill>
              </a:rPr>
              <a:t>表愿望，</a:t>
            </a:r>
            <a:r>
              <a:rPr lang="en-US" altLang="zh-CN" dirty="0" smtClean="0">
                <a:solidFill>
                  <a:srgbClr val="0000FF"/>
                </a:solidFill>
              </a:rPr>
              <a:t>+</a:t>
            </a:r>
            <a:r>
              <a:rPr lang="zh-CN" altLang="en-US" dirty="0" smtClean="0">
                <a:solidFill>
                  <a:srgbClr val="0000FF"/>
                </a:solidFill>
              </a:rPr>
              <a:t>宾语从句时，从句用虚拟语气。</a:t>
            </a:r>
            <a:r>
              <a:rPr lang="zh-CN" altLang="en-US" dirty="0" smtClean="0">
                <a:solidFill>
                  <a:schemeClr val="tx1"/>
                </a:solidFill>
              </a:rPr>
              <a:t>从句的谓语动</a:t>
            </a:r>
            <a:r>
              <a:rPr lang="zh-CN" altLang="en-US" dirty="0" smtClean="0">
                <a:solidFill>
                  <a:schemeClr val="tx1"/>
                </a:solidFill>
              </a:rPr>
              <a:t>词</a:t>
            </a:r>
            <a:r>
              <a:rPr lang="zh-CN" altLang="en-US" dirty="0" smtClean="0">
                <a:solidFill>
                  <a:schemeClr val="tx1"/>
                </a:solidFill>
              </a:rPr>
              <a:t>的三种情况：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0" indent="0"/>
            <a:r>
              <a:rPr lang="zh-CN" altLang="en-US" dirty="0">
                <a:solidFill>
                  <a:schemeClr val="tx1"/>
                </a:solidFill>
                <a:highlight>
                  <a:srgbClr val="FFFF00"/>
                </a:highlight>
              </a:rPr>
              <a:t>与</a:t>
            </a:r>
            <a:r>
              <a:rPr lang="zh-CN" altLang="en-US" dirty="0">
                <a:solidFill>
                  <a:srgbClr val="FF0000"/>
                </a:solidFill>
                <a:highlight>
                  <a:srgbClr val="FFFF00"/>
                </a:highlight>
              </a:rPr>
              <a:t>现在</a:t>
            </a:r>
            <a:r>
              <a:rPr lang="zh-CN" altLang="en-US" dirty="0">
                <a:solidFill>
                  <a:schemeClr val="tx1"/>
                </a:solidFill>
                <a:highlight>
                  <a:srgbClr val="FFFF00"/>
                </a:highlight>
              </a:rPr>
              <a:t>事实相</a:t>
            </a:r>
            <a:r>
              <a:rPr lang="zh-CN" altLang="en-US" dirty="0" smtClean="0">
                <a:solidFill>
                  <a:schemeClr val="tx1"/>
                </a:solidFill>
                <a:highlight>
                  <a:srgbClr val="FFFF00"/>
                </a:highlight>
              </a:rPr>
              <a:t>反：</a:t>
            </a:r>
            <a:r>
              <a:rPr lang="zh-CN" altLang="en-US" dirty="0" smtClean="0">
                <a:solidFill>
                  <a:srgbClr val="FF0000"/>
                </a:solidFill>
                <a:highlight>
                  <a:srgbClr val="FFFF00"/>
                </a:highlight>
              </a:rPr>
              <a:t>过去时</a:t>
            </a:r>
            <a:r>
              <a:rPr lang="en-US" altLang="zh-CN" dirty="0" smtClean="0">
                <a:solidFill>
                  <a:srgbClr val="FF0000"/>
                </a:solidFill>
                <a:highlight>
                  <a:srgbClr val="FFFF00"/>
                </a:highlight>
              </a:rPr>
              <a:t>(be—were)</a:t>
            </a:r>
            <a:r>
              <a:rPr lang="zh-CN" altLang="en-US" dirty="0" smtClean="0">
                <a:solidFill>
                  <a:schemeClr val="tx1"/>
                </a:solidFill>
                <a:highlight>
                  <a:srgbClr val="FFFF00"/>
                </a:highlight>
              </a:rPr>
              <a:t> ；</a:t>
            </a:r>
            <a:endParaRPr lang="en-US" altLang="zh-CN" dirty="0" smtClean="0">
              <a:solidFill>
                <a:schemeClr val="tx1"/>
              </a:solidFill>
              <a:highlight>
                <a:srgbClr val="FFFF00"/>
              </a:highlight>
            </a:endParaRPr>
          </a:p>
          <a:p>
            <a:pPr marL="0" indent="0"/>
            <a:r>
              <a:rPr lang="zh-CN" altLang="en-US" dirty="0" smtClean="0">
                <a:solidFill>
                  <a:schemeClr val="tx1"/>
                </a:solidFill>
                <a:highlight>
                  <a:srgbClr val="FFFF00"/>
                </a:highlight>
              </a:rPr>
              <a:t>与</a:t>
            </a:r>
            <a:r>
              <a:rPr lang="zh-CN" altLang="en-US" dirty="0" smtClean="0">
                <a:solidFill>
                  <a:srgbClr val="FF0000"/>
                </a:solidFill>
                <a:highlight>
                  <a:srgbClr val="FFFF00"/>
                </a:highlight>
              </a:rPr>
              <a:t>过去</a:t>
            </a:r>
            <a:r>
              <a:rPr lang="zh-CN" altLang="en-US" dirty="0" smtClean="0">
                <a:solidFill>
                  <a:schemeClr val="tx1"/>
                </a:solidFill>
                <a:highlight>
                  <a:srgbClr val="FFFF00"/>
                </a:highlight>
              </a:rPr>
              <a:t>事实相反：</a:t>
            </a:r>
            <a:r>
              <a:rPr lang="zh-CN" altLang="en-US" dirty="0" smtClean="0">
                <a:solidFill>
                  <a:srgbClr val="FF0000"/>
                </a:solidFill>
                <a:highlight>
                  <a:srgbClr val="FFFF00"/>
                </a:highlight>
              </a:rPr>
              <a:t>过</a:t>
            </a:r>
            <a:r>
              <a:rPr lang="zh-CN" altLang="en-US" dirty="0">
                <a:solidFill>
                  <a:srgbClr val="FF0000"/>
                </a:solidFill>
                <a:highlight>
                  <a:srgbClr val="FFFF00"/>
                </a:highlight>
              </a:rPr>
              <a:t>去完成</a:t>
            </a:r>
            <a:r>
              <a:rPr lang="zh-CN" altLang="en-US" dirty="0" smtClean="0">
                <a:solidFill>
                  <a:srgbClr val="FF0000"/>
                </a:solidFill>
                <a:highlight>
                  <a:srgbClr val="FFFF00"/>
                </a:highlight>
              </a:rPr>
              <a:t>时</a:t>
            </a:r>
            <a:r>
              <a:rPr lang="en-US" altLang="zh-CN" dirty="0" smtClean="0">
                <a:solidFill>
                  <a:schemeClr val="tx1"/>
                </a:solidFill>
                <a:highlight>
                  <a:srgbClr val="FFFF00"/>
                </a:highlight>
              </a:rPr>
              <a:t>(had done)</a:t>
            </a:r>
            <a:r>
              <a:rPr lang="zh-CN" altLang="en-US" dirty="0" smtClean="0">
                <a:solidFill>
                  <a:schemeClr val="tx1"/>
                </a:solidFill>
                <a:highlight>
                  <a:srgbClr val="FFFF00"/>
                </a:highlight>
              </a:rPr>
              <a:t>；</a:t>
            </a:r>
            <a:endParaRPr lang="en-US" altLang="zh-CN" dirty="0" smtClean="0">
              <a:solidFill>
                <a:schemeClr val="tx1"/>
              </a:solidFill>
              <a:highlight>
                <a:srgbClr val="FFFF00"/>
              </a:highlight>
            </a:endParaRPr>
          </a:p>
          <a:p>
            <a:pPr marL="0" indent="0"/>
            <a:r>
              <a:rPr lang="zh-CN" altLang="en-US" dirty="0">
                <a:solidFill>
                  <a:schemeClr val="tx1"/>
                </a:solidFill>
                <a:highlight>
                  <a:srgbClr val="FFFF00"/>
                </a:highlight>
              </a:rPr>
              <a:t>对</a:t>
            </a:r>
            <a:r>
              <a:rPr lang="zh-CN" altLang="en-US" dirty="0">
                <a:solidFill>
                  <a:srgbClr val="FF0000"/>
                </a:solidFill>
                <a:highlight>
                  <a:srgbClr val="FFFF00"/>
                </a:highlight>
              </a:rPr>
              <a:t>未来</a:t>
            </a:r>
            <a:r>
              <a:rPr lang="zh-CN" altLang="en-US" dirty="0">
                <a:solidFill>
                  <a:schemeClr val="tx1"/>
                </a:solidFill>
                <a:highlight>
                  <a:srgbClr val="FFFF00"/>
                </a:highlight>
              </a:rPr>
              <a:t>的希</a:t>
            </a:r>
            <a:r>
              <a:rPr lang="zh-CN" altLang="en-US" dirty="0" smtClean="0">
                <a:solidFill>
                  <a:schemeClr val="tx1"/>
                </a:solidFill>
                <a:highlight>
                  <a:srgbClr val="FFFF00"/>
                </a:highlight>
              </a:rPr>
              <a:t>望：</a:t>
            </a:r>
            <a:r>
              <a:rPr lang="en-US" altLang="zh-CN" dirty="0" smtClean="0">
                <a:solidFill>
                  <a:schemeClr val="tx1"/>
                </a:solidFill>
                <a:highlight>
                  <a:srgbClr val="FFFF00"/>
                </a:highlight>
              </a:rPr>
              <a:t>would/should/could/might + do</a:t>
            </a:r>
            <a:r>
              <a:rPr lang="zh-CN" altLang="en-US" dirty="0" smtClean="0">
                <a:solidFill>
                  <a:schemeClr val="tx1"/>
                </a:solidFill>
                <a:highlight>
                  <a:srgbClr val="FFFF00"/>
                </a:highlight>
              </a:rPr>
              <a:t>。</a:t>
            </a:r>
            <a:endParaRPr lang="en-US" altLang="zh-CN" dirty="0" smtClean="0">
              <a:solidFill>
                <a:schemeClr val="tx1"/>
              </a:solidFill>
              <a:highlight>
                <a:srgbClr val="FFFF00"/>
              </a:highlight>
            </a:endParaRPr>
          </a:p>
          <a:p>
            <a:pPr marL="0" indent="0"/>
            <a:r>
              <a:rPr lang="en-US" altLang="zh-CN" dirty="0" err="1" smtClean="0">
                <a:solidFill>
                  <a:schemeClr val="tx1"/>
                </a:solidFill>
              </a:rPr>
              <a:t>eg</a:t>
            </a:r>
            <a:r>
              <a:rPr lang="en-US" altLang="zh-CN" dirty="0" smtClean="0">
                <a:solidFill>
                  <a:schemeClr val="tx1"/>
                </a:solidFill>
              </a:rPr>
              <a:t>  </a:t>
            </a:r>
            <a:r>
              <a:rPr lang="en-US" altLang="zh-CN" dirty="0" smtClean="0">
                <a:solidFill>
                  <a:schemeClr val="tx1"/>
                </a:solidFill>
                <a:sym typeface="+mn-ea"/>
              </a:rPr>
              <a:t>  </a:t>
            </a:r>
            <a:r>
              <a:rPr lang="zh-CN" altLang="en-US" dirty="0" smtClean="0">
                <a:solidFill>
                  <a:schemeClr val="tx1"/>
                </a:solidFill>
                <a:sym typeface="+mn-ea"/>
              </a:rPr>
              <a:t>我希望我能再瘦一点。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0" indent="0"/>
            <a:r>
              <a:rPr lang="en-US" altLang="zh-CN" dirty="0">
                <a:solidFill>
                  <a:schemeClr val="tx1"/>
                </a:solidFill>
                <a:sym typeface="+mn-ea"/>
              </a:rPr>
              <a:t> </a:t>
            </a:r>
            <a:r>
              <a:rPr lang="en-US" altLang="zh-CN" dirty="0" smtClean="0">
                <a:solidFill>
                  <a:schemeClr val="tx1"/>
                </a:solidFill>
                <a:sym typeface="+mn-ea"/>
              </a:rPr>
              <a:t>       </a:t>
            </a:r>
            <a:r>
              <a:rPr lang="zh-CN" altLang="en-US" dirty="0" smtClean="0">
                <a:solidFill>
                  <a:schemeClr val="tx1"/>
                </a:solidFill>
                <a:sym typeface="+mn-ea"/>
              </a:rPr>
              <a:t>我希望我昨天晚上没有吃那么多东西。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0" indent="0"/>
            <a:r>
              <a:rPr lang="en-US" altLang="zh-CN" dirty="0">
                <a:solidFill>
                  <a:schemeClr val="tx1"/>
                </a:solidFill>
                <a:sym typeface="+mn-ea"/>
              </a:rPr>
              <a:t> </a:t>
            </a:r>
            <a:r>
              <a:rPr lang="en-US" altLang="zh-CN" dirty="0" smtClean="0">
                <a:solidFill>
                  <a:schemeClr val="tx1"/>
                </a:solidFill>
                <a:sym typeface="+mn-ea"/>
              </a:rPr>
              <a:t>       </a:t>
            </a:r>
            <a:r>
              <a:rPr lang="zh-CN" altLang="en-US" dirty="0" smtClean="0">
                <a:solidFill>
                  <a:schemeClr val="tx1"/>
                </a:solidFill>
                <a:sym typeface="+mn-ea"/>
              </a:rPr>
              <a:t>我希望你会多待一会。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0" indent="0"/>
            <a:r>
              <a:rPr lang="en-US" altLang="zh-CN" dirty="0" smtClean="0">
                <a:solidFill>
                  <a:schemeClr val="tx1"/>
                </a:solidFill>
              </a:rPr>
              <a:t>        I wish I </a:t>
            </a:r>
            <a:r>
              <a:rPr lang="en-US" altLang="zh-CN" dirty="0" smtClean="0">
                <a:solidFill>
                  <a:srgbClr val="FF0000"/>
                </a:solidFill>
              </a:rPr>
              <a:t>were </a:t>
            </a:r>
            <a:r>
              <a:rPr lang="en-US" altLang="zh-CN" dirty="0" smtClean="0">
                <a:solidFill>
                  <a:schemeClr val="tx1"/>
                </a:solidFill>
              </a:rPr>
              <a:t>a bit slimmer.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0" indent="0"/>
            <a:r>
              <a:rPr lang="en-US" altLang="zh-CN" dirty="0">
                <a:solidFill>
                  <a:schemeClr val="tx1"/>
                </a:solidFill>
              </a:rPr>
              <a:t> </a:t>
            </a:r>
            <a:r>
              <a:rPr lang="en-US" altLang="zh-CN" dirty="0" smtClean="0">
                <a:solidFill>
                  <a:schemeClr val="tx1"/>
                </a:solidFill>
              </a:rPr>
              <a:t>       I wish I </a:t>
            </a:r>
            <a:r>
              <a:rPr lang="en-US" altLang="zh-CN" dirty="0" smtClean="0">
                <a:solidFill>
                  <a:srgbClr val="FF0000"/>
                </a:solidFill>
              </a:rPr>
              <a:t>hadn’t eaten </a:t>
            </a:r>
            <a:r>
              <a:rPr lang="en-US" altLang="zh-CN" dirty="0" smtClean="0">
                <a:solidFill>
                  <a:schemeClr val="tx1"/>
                </a:solidFill>
              </a:rPr>
              <a:t>that much last night.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0" indent="0"/>
            <a:r>
              <a:rPr lang="en-US" altLang="zh-CN" dirty="0">
                <a:solidFill>
                  <a:schemeClr val="tx1"/>
                </a:solidFill>
              </a:rPr>
              <a:t> </a:t>
            </a:r>
            <a:r>
              <a:rPr lang="en-US" altLang="zh-CN" dirty="0" smtClean="0">
                <a:solidFill>
                  <a:schemeClr val="tx1"/>
                </a:solidFill>
              </a:rPr>
              <a:t>       I wish you </a:t>
            </a:r>
            <a:r>
              <a:rPr lang="en-US" altLang="zh-CN" dirty="0" smtClean="0">
                <a:solidFill>
                  <a:srgbClr val="FF0000"/>
                </a:solidFill>
              </a:rPr>
              <a:t>would stay</a:t>
            </a:r>
            <a:r>
              <a:rPr lang="en-US" altLang="zh-CN" dirty="0" smtClean="0">
                <a:solidFill>
                  <a:schemeClr val="tx1"/>
                </a:solidFill>
              </a:rPr>
              <a:t> longer. 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marL="0" indent="0"/>
            <a:r>
              <a:rPr lang="en-US" altLang="zh-CN" dirty="0">
                <a:solidFill>
                  <a:schemeClr val="tx1"/>
                </a:solidFill>
              </a:rPr>
              <a:t> </a:t>
            </a:r>
            <a:r>
              <a:rPr lang="en-US" altLang="zh-CN" dirty="0" smtClean="0">
                <a:solidFill>
                  <a:schemeClr val="tx1"/>
                </a:solidFill>
              </a:rPr>
              <a:t>   </a:t>
            </a:r>
            <a:endParaRPr lang="en-US" altLang="zh-CN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3812" y="692696"/>
            <a:ext cx="10801200" cy="481584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 smtClean="0"/>
              <a:t>4. </a:t>
            </a:r>
            <a:r>
              <a:rPr lang="en-US" altLang="zh-CN" dirty="0"/>
              <a:t>Help and advise people in serious </a:t>
            </a:r>
            <a:r>
              <a:rPr lang="en-US" altLang="zh-CN" dirty="0">
                <a:solidFill>
                  <a:srgbClr val="FF0000"/>
                </a:solidFill>
              </a:rPr>
              <a:t>debt.</a:t>
            </a:r>
            <a:endParaRPr lang="en-US" altLang="zh-CN" dirty="0">
              <a:solidFill>
                <a:srgbClr val="FF0000"/>
              </a:solidFill>
            </a:endParaRPr>
          </a:p>
          <a:p>
            <a:r>
              <a:rPr lang="zh-CN" altLang="en-US" dirty="0" smtClean="0"/>
              <a:t>    帮</a:t>
            </a:r>
            <a:r>
              <a:rPr lang="zh-CN" altLang="en-US" dirty="0"/>
              <a:t>助和提供建议给负债累累的人</a:t>
            </a:r>
            <a:endParaRPr lang="zh-CN" altLang="en-US" dirty="0"/>
          </a:p>
          <a:p>
            <a:r>
              <a:rPr lang="en-US" altLang="zh-CN" dirty="0"/>
              <a:t> </a:t>
            </a:r>
            <a:r>
              <a:rPr lang="en-US" altLang="zh-CN" dirty="0" smtClean="0"/>
              <a:t>   </a:t>
            </a:r>
            <a:r>
              <a:rPr lang="en-US" altLang="zh-CN" dirty="0" smtClean="0">
                <a:solidFill>
                  <a:srgbClr val="FF0000"/>
                </a:solidFill>
              </a:rPr>
              <a:t>debt </a:t>
            </a:r>
            <a:r>
              <a:rPr lang="en-US" altLang="zh-CN" i="1" dirty="0">
                <a:solidFill>
                  <a:srgbClr val="FF0000"/>
                </a:solidFill>
              </a:rPr>
              <a:t>n</a:t>
            </a:r>
            <a:r>
              <a:rPr lang="en-US" altLang="zh-CN" dirty="0" smtClean="0">
                <a:solidFill>
                  <a:srgbClr val="FF0000"/>
                </a:solidFill>
              </a:rPr>
              <a:t>. </a:t>
            </a:r>
            <a:r>
              <a:rPr lang="en-US" altLang="zh-CN" sz="2400" dirty="0"/>
              <a:t>a sum of money that a person or organization </a:t>
            </a:r>
            <a:r>
              <a:rPr lang="en-US" altLang="zh-CN" sz="2400" dirty="0" smtClean="0"/>
              <a:t>owes</a:t>
            </a:r>
            <a:r>
              <a:rPr lang="en-US" altLang="zh-CN" sz="2400" dirty="0"/>
              <a:t> </a:t>
            </a:r>
            <a:r>
              <a:rPr lang="en-US" altLang="zh-CN" sz="2400" dirty="0" smtClean="0"/>
              <a:t>   </a:t>
            </a:r>
            <a:r>
              <a:rPr lang="zh-CN" altLang="en-US" sz="2400" dirty="0" smtClean="0"/>
              <a:t>债</a:t>
            </a:r>
            <a:r>
              <a:rPr lang="zh-CN" altLang="en-US" sz="2400" dirty="0"/>
              <a:t>务；欠款</a:t>
            </a:r>
            <a:endParaRPr lang="zh-CN" altLang="en-US" sz="2400" dirty="0"/>
          </a:p>
          <a:p>
            <a:r>
              <a:rPr lang="en-US" altLang="zh-CN" dirty="0" smtClean="0">
                <a:solidFill>
                  <a:srgbClr val="FF0000"/>
                </a:solidFill>
              </a:rPr>
              <a:t>    in debt </a:t>
            </a:r>
            <a:r>
              <a:rPr lang="zh-CN" altLang="en-US" dirty="0" smtClean="0"/>
              <a:t>负</a:t>
            </a:r>
            <a:r>
              <a:rPr lang="zh-CN" altLang="en-US" dirty="0"/>
              <a:t>债</a:t>
            </a:r>
            <a:endParaRPr lang="zh-CN" altLang="en-US" dirty="0"/>
          </a:p>
          <a:p>
            <a:r>
              <a:rPr lang="en-US" altLang="zh-CN" dirty="0" smtClean="0">
                <a:solidFill>
                  <a:srgbClr val="FF0000"/>
                </a:solidFill>
              </a:rPr>
              <a:t>    out </a:t>
            </a:r>
            <a:r>
              <a:rPr lang="en-US" altLang="zh-CN" dirty="0">
                <a:solidFill>
                  <a:srgbClr val="FF0000"/>
                </a:solidFill>
              </a:rPr>
              <a:t>of </a:t>
            </a:r>
            <a:r>
              <a:rPr lang="en-US" altLang="zh-CN" dirty="0" smtClean="0">
                <a:solidFill>
                  <a:srgbClr val="FF0000"/>
                </a:solidFill>
              </a:rPr>
              <a:t>debt </a:t>
            </a:r>
            <a:r>
              <a:rPr lang="zh-CN" altLang="en-US" dirty="0" smtClean="0"/>
              <a:t>不</a:t>
            </a:r>
            <a:r>
              <a:rPr lang="zh-CN" altLang="en-US" dirty="0"/>
              <a:t>欠债</a:t>
            </a:r>
            <a:endParaRPr lang="zh-CN" altLang="en-US" dirty="0"/>
          </a:p>
          <a:p>
            <a:r>
              <a:rPr lang="en-US" altLang="zh-CN" dirty="0" smtClean="0">
                <a:solidFill>
                  <a:srgbClr val="FF0000"/>
                </a:solidFill>
              </a:rPr>
              <a:t>    pay </a:t>
            </a:r>
            <a:r>
              <a:rPr lang="en-US" altLang="zh-CN" dirty="0">
                <a:solidFill>
                  <a:srgbClr val="FF0000"/>
                </a:solidFill>
              </a:rPr>
              <a:t>off one’s </a:t>
            </a:r>
            <a:r>
              <a:rPr lang="en-US" altLang="zh-CN" dirty="0" smtClean="0">
                <a:solidFill>
                  <a:srgbClr val="FF0000"/>
                </a:solidFill>
              </a:rPr>
              <a:t>debt </a:t>
            </a:r>
            <a:r>
              <a:rPr lang="zh-CN" altLang="en-US" dirty="0" smtClean="0"/>
              <a:t>还</a:t>
            </a:r>
            <a:r>
              <a:rPr lang="zh-CN" altLang="en-US" dirty="0"/>
              <a:t>清某人的欠款或债</a:t>
            </a:r>
            <a:r>
              <a:rPr lang="zh-CN" altLang="en-US" dirty="0" smtClean="0"/>
              <a:t>务 </a:t>
            </a:r>
            <a:endParaRPr lang="en-US" altLang="zh-CN" dirty="0" smtClean="0"/>
          </a:p>
          <a:p>
            <a:r>
              <a:rPr lang="en-US" altLang="zh-CN" dirty="0"/>
              <a:t> </a:t>
            </a:r>
            <a:r>
              <a:rPr lang="en-US" altLang="zh-CN" dirty="0" smtClean="0"/>
              <a:t>   </a:t>
            </a:r>
            <a:r>
              <a:rPr lang="en-US" altLang="zh-CN" dirty="0" err="1" smtClean="0"/>
              <a:t>eg</a:t>
            </a:r>
            <a:r>
              <a:rPr lang="en-US" altLang="zh-CN" dirty="0" smtClean="0"/>
              <a:t>  </a:t>
            </a:r>
            <a:r>
              <a:rPr lang="en-US" altLang="zh-CN" dirty="0"/>
              <a:t>He had enough money to pay off </a:t>
            </a:r>
            <a:r>
              <a:rPr lang="en-US" altLang="zh-CN" dirty="0" smtClean="0"/>
              <a:t>his </a:t>
            </a:r>
            <a:r>
              <a:rPr lang="en-US" altLang="zh-CN" dirty="0" smtClean="0">
                <a:solidFill>
                  <a:srgbClr val="FF0000"/>
                </a:solidFill>
              </a:rPr>
              <a:t>debts</a:t>
            </a:r>
            <a:r>
              <a:rPr lang="en-US" altLang="zh-CN" dirty="0" smtClean="0"/>
              <a:t>. (</a:t>
            </a:r>
            <a:r>
              <a:rPr lang="zh-CN" altLang="en-US" dirty="0" smtClean="0"/>
              <a:t>翻译</a:t>
            </a:r>
            <a:r>
              <a:rPr lang="en-US" altLang="zh-CN" dirty="0" smtClean="0"/>
              <a:t>)</a:t>
            </a:r>
            <a:endParaRPr lang="en-US" altLang="zh-CN" dirty="0" smtClean="0"/>
          </a:p>
          <a:p>
            <a:r>
              <a:rPr lang="zh-CN" altLang="en-US" dirty="0" smtClean="0"/>
              <a:t>          他</a:t>
            </a:r>
            <a:r>
              <a:rPr lang="zh-CN" altLang="en-US" dirty="0"/>
              <a:t>有足够的钱偿</a:t>
            </a:r>
            <a:r>
              <a:rPr lang="zh-CN" altLang="en-US" dirty="0" smtClean="0"/>
              <a:t>还</a:t>
            </a:r>
            <a:r>
              <a:rPr lang="zh-CN" altLang="en-US" dirty="0"/>
              <a:t>他</a:t>
            </a:r>
            <a:r>
              <a:rPr lang="zh-CN" altLang="en-US" dirty="0" smtClean="0"/>
              <a:t>的</a:t>
            </a:r>
            <a:r>
              <a:rPr lang="zh-CN" altLang="en-US" dirty="0"/>
              <a:t>债务。</a:t>
            </a:r>
            <a:endParaRPr lang="zh-CN" altLang="en-US" dirty="0"/>
          </a:p>
        </p:txBody>
      </p:sp>
      <p:sp>
        <p:nvSpPr>
          <p:cNvPr id="3" name="左大括号 2"/>
          <p:cNvSpPr/>
          <p:nvPr/>
        </p:nvSpPr>
        <p:spPr>
          <a:xfrm>
            <a:off x="837828" y="2204864"/>
            <a:ext cx="288032" cy="244827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05780" y="476672"/>
            <a:ext cx="1123324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完成句子。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She has no sense of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economy, and ______________________ $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1,000.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她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没有节约意识，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欠钱超过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1 000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美元。</a:t>
            </a:r>
            <a:endParaRPr lang="zh-CN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They made a contract that they should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 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year.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他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们签了合同，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一年之内还清所有债务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Don’t get the merchant to lend you money any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more, because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himself is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 too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别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再让那个商人借钱给你了，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因为他自己也负债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30116" y="5220489"/>
            <a:ext cx="14029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debt</a:t>
            </a:r>
            <a:endParaRPr lang="zh-CN" altLang="en-US" sz="3200" b="1" kern="1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754377" y="1075673"/>
            <a:ext cx="46710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 debts amount to over 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7606580" y="2817744"/>
            <a:ext cx="4032448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 </a:t>
            </a:r>
            <a:r>
              <a:rPr lang="en-US" altLang="zh-CN" sz="3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</a:t>
            </a:r>
            <a:r>
              <a:rPr lang="zh-CN" altLang="en-US" sz="3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their debts</a:t>
            </a:r>
            <a:endParaRPr lang="zh-CN" altLang="en-US" sz="3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33772" y="148794"/>
            <a:ext cx="11521280" cy="717804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450850" indent="-450850"/>
            <a:r>
              <a:rPr lang="en-US" altLang="zh-CN" dirty="0" smtClean="0"/>
              <a:t>5. </a:t>
            </a:r>
            <a:r>
              <a:rPr lang="en-US" altLang="zh-CN" dirty="0" smtClean="0"/>
              <a:t>Categorize employee </a:t>
            </a:r>
            <a:r>
              <a:rPr lang="en-US" altLang="zh-CN" dirty="0" smtClean="0">
                <a:solidFill>
                  <a:srgbClr val="FF0000"/>
                </a:solidFill>
              </a:rPr>
              <a:t>profiles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 marL="450850" indent="-450850"/>
            <a:r>
              <a:rPr lang="en-US" altLang="zh-CN" dirty="0" smtClean="0"/>
              <a:t>   </a:t>
            </a:r>
            <a:r>
              <a:rPr lang="en-US" altLang="zh-CN" dirty="0" smtClean="0">
                <a:solidFill>
                  <a:srgbClr val="FF0000"/>
                </a:solidFill>
              </a:rPr>
              <a:t> profile  </a:t>
            </a:r>
            <a:r>
              <a:rPr lang="en-US" altLang="zh-CN" i="1" dirty="0" smtClean="0">
                <a:solidFill>
                  <a:srgbClr val="FF0000"/>
                </a:solidFill>
              </a:rPr>
              <a:t>n</a:t>
            </a:r>
            <a:r>
              <a:rPr lang="en-US" altLang="zh-CN" dirty="0" smtClean="0">
                <a:solidFill>
                  <a:srgbClr val="FF0000"/>
                </a:solidFill>
              </a:rPr>
              <a:t>. </a:t>
            </a:r>
            <a:r>
              <a:rPr lang="en-US" altLang="zh-CN" sz="2400" dirty="0"/>
              <a:t>a short description that gives important details about </a:t>
            </a:r>
            <a:r>
              <a:rPr lang="en-US" altLang="zh-CN" sz="2400" dirty="0" smtClean="0"/>
              <a:t>someone or something </a:t>
            </a:r>
            <a:r>
              <a:rPr lang="zh-CN" altLang="en-US" dirty="0" smtClean="0"/>
              <a:t>简介；侧面轮廓</a:t>
            </a:r>
            <a:endParaRPr lang="en-US" altLang="zh-CN" dirty="0" smtClean="0"/>
          </a:p>
          <a:p>
            <a:pPr marL="450850" indent="-450850"/>
            <a:r>
              <a:rPr lang="en-US" altLang="zh-CN" i="1" dirty="0" smtClean="0">
                <a:solidFill>
                  <a:srgbClr val="FF0000"/>
                </a:solidFill>
              </a:rPr>
              <a:t>    </a:t>
            </a:r>
            <a:r>
              <a:rPr lang="en-US" altLang="zh-CN" i="1" dirty="0" err="1" smtClean="0">
                <a:solidFill>
                  <a:srgbClr val="FF0000"/>
                </a:solidFill>
              </a:rPr>
              <a:t>vt</a:t>
            </a:r>
            <a:r>
              <a:rPr lang="en-US" altLang="zh-CN" dirty="0" err="1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 </a:t>
            </a:r>
            <a:r>
              <a:rPr lang="en-US" altLang="zh-CN" sz="2000" dirty="0"/>
              <a:t>to write or give a short description of someone or something</a:t>
            </a:r>
            <a:r>
              <a:rPr lang="zh-CN" altLang="en-US" dirty="0" smtClean="0"/>
              <a:t>扼要介绍；写简介</a:t>
            </a:r>
            <a:endParaRPr lang="en-US" altLang="zh-CN" dirty="0" smtClean="0"/>
          </a:p>
          <a:p>
            <a:pPr marL="450850" indent="-450850"/>
            <a:r>
              <a:rPr lang="en-US" altLang="zh-CN" dirty="0"/>
              <a:t> </a:t>
            </a:r>
            <a:r>
              <a:rPr lang="en-US" altLang="zh-CN" dirty="0" smtClean="0"/>
              <a:t>   </a:t>
            </a:r>
            <a:endParaRPr lang="en-US" altLang="zh-CN" dirty="0" smtClean="0"/>
          </a:p>
          <a:p>
            <a:pPr marL="450850" indent="-450850"/>
            <a:r>
              <a:rPr lang="en-US" altLang="zh-CN" dirty="0" err="1" smtClean="0"/>
              <a:t>eg</a:t>
            </a:r>
            <a:r>
              <a:rPr lang="en-US" altLang="zh-CN" dirty="0" smtClean="0"/>
              <a:t>      </a:t>
            </a:r>
            <a:r>
              <a:rPr lang="en-US" altLang="zh-CN" dirty="0" smtClean="0">
                <a:sym typeface="+mn-ea"/>
              </a:rPr>
              <a:t> DD</a:t>
            </a:r>
            <a:r>
              <a:rPr lang="zh-CN" altLang="en-US" dirty="0" smtClean="0">
                <a:sym typeface="+mn-ea"/>
              </a:rPr>
              <a:t>的</a:t>
            </a:r>
            <a:r>
              <a:rPr lang="zh-CN" altLang="en-US" dirty="0">
                <a:sym typeface="+mn-ea"/>
              </a:rPr>
              <a:t>侧面轮廓很好看。 </a:t>
            </a:r>
            <a:endParaRPr lang="en-US" altLang="zh-CN" dirty="0"/>
          </a:p>
          <a:p>
            <a:pPr marL="450850" indent="-450850"/>
            <a:r>
              <a:rPr lang="zh-CN" altLang="en-US" dirty="0" smtClean="0">
                <a:sym typeface="+mn-ea"/>
              </a:rPr>
              <a:t>          </a:t>
            </a:r>
            <a:r>
              <a:rPr lang="zh-CN" altLang="en-US" dirty="0" smtClean="0">
                <a:sym typeface="+mn-ea"/>
              </a:rPr>
              <a:t>昨</a:t>
            </a:r>
            <a:r>
              <a:rPr lang="zh-CN" altLang="en-US" dirty="0">
                <a:sym typeface="+mn-ea"/>
              </a:rPr>
              <a:t>天的报纸刊登了新任总裁的简介。</a:t>
            </a:r>
            <a:endParaRPr lang="zh-CN" altLang="en-US" dirty="0"/>
          </a:p>
          <a:p>
            <a:pPr marL="450850" indent="-450850"/>
            <a:r>
              <a:rPr lang="en-US" altLang="zh-CN" dirty="0" smtClean="0">
                <a:sym typeface="+mn-ea"/>
              </a:rPr>
              <a:t>          </a:t>
            </a:r>
            <a:r>
              <a:rPr lang="zh-CN" altLang="en-US" dirty="0" smtClean="0">
                <a:sym typeface="+mn-ea"/>
              </a:rPr>
              <a:t>这</a:t>
            </a:r>
            <a:r>
              <a:rPr lang="zh-CN" altLang="en-US" dirty="0">
                <a:sym typeface="+mn-ea"/>
              </a:rPr>
              <a:t>是那位演员的简介</a:t>
            </a:r>
            <a:r>
              <a:rPr lang="zh-CN" altLang="en-US" dirty="0" smtClean="0">
                <a:sym typeface="+mn-ea"/>
              </a:rPr>
              <a:t>。</a:t>
            </a:r>
            <a:endParaRPr lang="en-US" altLang="zh-CN" dirty="0" smtClean="0"/>
          </a:p>
          <a:p>
            <a:pPr marL="450850" indent="-450850"/>
            <a:r>
              <a:rPr lang="en-US" altLang="zh-CN" dirty="0"/>
              <a:t>           DD</a:t>
            </a:r>
            <a:r>
              <a:rPr lang="en-US" altLang="zh-CN" dirty="0"/>
              <a:t> has a lovely </a:t>
            </a:r>
            <a:r>
              <a:rPr lang="en-US" altLang="zh-CN" dirty="0">
                <a:solidFill>
                  <a:srgbClr val="FF0000"/>
                </a:solidFill>
              </a:rPr>
              <a:t>profile</a:t>
            </a:r>
            <a:r>
              <a:rPr lang="en-US" altLang="zh-CN" dirty="0" smtClean="0"/>
              <a:t>. </a:t>
            </a:r>
            <a:endParaRPr lang="en-US" altLang="zh-CN" dirty="0" smtClean="0"/>
          </a:p>
          <a:p>
            <a:pPr marL="984250" indent="-984250"/>
            <a:r>
              <a:rPr lang="en-US" altLang="zh-CN" dirty="0" smtClean="0"/>
              <a:t>          The </a:t>
            </a:r>
            <a:r>
              <a:rPr lang="en-US" altLang="zh-CN" dirty="0"/>
              <a:t>new </a:t>
            </a:r>
            <a:r>
              <a:rPr lang="en-US" altLang="zh-CN" dirty="0" smtClean="0"/>
              <a:t>CEO was </a:t>
            </a:r>
            <a:r>
              <a:rPr lang="en-US" altLang="zh-CN" dirty="0">
                <a:solidFill>
                  <a:srgbClr val="FF0000"/>
                </a:solidFill>
              </a:rPr>
              <a:t>profiled</a:t>
            </a:r>
            <a:r>
              <a:rPr lang="en-US" altLang="zh-CN" dirty="0"/>
              <a:t> in </a:t>
            </a:r>
            <a:r>
              <a:rPr lang="en-US" altLang="zh-CN" dirty="0" smtClean="0"/>
              <a:t>yesterday’s </a:t>
            </a:r>
            <a:r>
              <a:rPr lang="en-US" altLang="zh-CN" dirty="0"/>
              <a:t>newspaper</a:t>
            </a:r>
            <a:r>
              <a:rPr lang="en-US" altLang="zh-CN" dirty="0" smtClean="0"/>
              <a:t>.</a:t>
            </a:r>
            <a:r>
              <a:rPr lang="en-US" altLang="zh-CN" dirty="0"/>
              <a:t> </a:t>
            </a:r>
            <a:endParaRPr lang="en-US" altLang="zh-CN" dirty="0" smtClean="0"/>
          </a:p>
          <a:p>
            <a:pPr marL="450850" indent="-450850"/>
            <a:r>
              <a:rPr lang="en-US" altLang="zh-CN" dirty="0"/>
              <a:t> </a:t>
            </a:r>
            <a:r>
              <a:rPr lang="en-US" altLang="zh-CN" dirty="0" smtClean="0"/>
              <a:t>         Here’s </a:t>
            </a:r>
            <a:r>
              <a:rPr lang="en-US" altLang="zh-CN" dirty="0"/>
              <a:t>the short </a:t>
            </a:r>
            <a:r>
              <a:rPr lang="en-US" altLang="zh-CN" dirty="0">
                <a:solidFill>
                  <a:srgbClr val="FF0000"/>
                </a:solidFill>
              </a:rPr>
              <a:t>profile</a:t>
            </a:r>
            <a:r>
              <a:rPr lang="en-US" altLang="zh-CN" dirty="0"/>
              <a:t> of the actor. </a:t>
            </a:r>
            <a:endParaRPr lang="en-US" altLang="zh-CN" dirty="0" smtClean="0"/>
          </a:p>
          <a:p>
            <a:pPr marL="450850" indent="-450850"/>
            <a:r>
              <a:rPr lang="en-US" altLang="zh-CN" dirty="0"/>
              <a:t> </a:t>
            </a:r>
            <a:r>
              <a:rPr lang="en-US" altLang="zh-CN" dirty="0" smtClean="0"/>
              <a:t>        </a:t>
            </a:r>
            <a:r>
              <a:rPr lang="zh-CN" altLang="en-US" dirty="0" smtClean="0"/>
              <a:t>          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05780" y="451693"/>
            <a:ext cx="11377264" cy="57023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450850" indent="-450850"/>
            <a:r>
              <a:rPr lang="en-US" altLang="zh-CN" dirty="0" smtClean="0"/>
              <a:t>6. </a:t>
            </a:r>
            <a:r>
              <a:rPr lang="en-US" altLang="zh-CN" dirty="0" smtClean="0"/>
              <a:t>Others focus more on asking you to </a:t>
            </a:r>
            <a:r>
              <a:rPr lang="en-US" altLang="zh-CN" dirty="0" smtClean="0">
                <a:solidFill>
                  <a:srgbClr val="FF0000"/>
                </a:solidFill>
              </a:rPr>
              <a:t>rate</a:t>
            </a:r>
            <a:r>
              <a:rPr lang="en-US" altLang="zh-CN" dirty="0" smtClean="0"/>
              <a:t> different kinds of work scenarios, like working as a librarian or a lawyer.</a:t>
            </a:r>
            <a:endParaRPr lang="en-US" altLang="zh-CN" dirty="0" smtClean="0"/>
          </a:p>
          <a:p>
            <a:pPr marL="450850" indent="-450850"/>
            <a:r>
              <a:rPr lang="en-US" altLang="zh-CN" dirty="0"/>
              <a:t> </a:t>
            </a:r>
            <a:r>
              <a:rPr lang="en-US" altLang="zh-CN" dirty="0" smtClean="0"/>
              <a:t>   </a:t>
            </a:r>
            <a:r>
              <a:rPr lang="zh-CN" altLang="en-US" dirty="0" smtClean="0"/>
              <a:t>另一些测验则更侧重于让你给不同类型的工作场景打分，比如当图书管理员或律师。</a:t>
            </a:r>
            <a:endParaRPr lang="en-US" altLang="zh-CN" dirty="0" smtClean="0"/>
          </a:p>
          <a:p>
            <a:pPr indent="-450850" fontAlgn="auto">
              <a:lnSpc>
                <a:spcPts val="2880"/>
              </a:lnSpc>
            </a:pPr>
            <a:r>
              <a:rPr lang="en-US" altLang="zh-CN" dirty="0" smtClean="0"/>
              <a:t>   </a:t>
            </a:r>
            <a:r>
              <a:rPr lang="en-US" altLang="zh-CN" dirty="0" smtClean="0">
                <a:solidFill>
                  <a:srgbClr val="FF0000"/>
                </a:solidFill>
              </a:rPr>
              <a:t> rate  </a:t>
            </a:r>
            <a:r>
              <a:rPr lang="en-US" altLang="zh-CN" i="1" dirty="0" smtClean="0">
                <a:solidFill>
                  <a:srgbClr val="FF0000"/>
                </a:solidFill>
              </a:rPr>
              <a:t>v</a:t>
            </a:r>
            <a:r>
              <a:rPr lang="en-US" altLang="zh-CN" dirty="0" smtClean="0">
                <a:solidFill>
                  <a:srgbClr val="FF0000"/>
                </a:solidFill>
              </a:rPr>
              <a:t>. </a:t>
            </a:r>
            <a:r>
              <a:rPr lang="en-US" altLang="zh-CN" sz="2400" dirty="0"/>
              <a:t>to think that someone or something has a particular quality, value, or </a:t>
            </a:r>
            <a:r>
              <a:rPr lang="en-US" altLang="zh-CN" sz="2400" dirty="0" smtClean="0"/>
              <a:t>standard </a:t>
            </a:r>
            <a:r>
              <a:rPr lang="zh-CN" altLang="en-US" dirty="0" smtClean="0"/>
              <a:t>评估；评价</a:t>
            </a:r>
            <a:endParaRPr lang="zh-CN" altLang="en-US" dirty="0"/>
          </a:p>
          <a:p>
            <a:pPr indent="-450850" fontAlgn="auto">
              <a:lnSpc>
                <a:spcPts val="2880"/>
              </a:lnSpc>
            </a:pPr>
            <a:r>
              <a:rPr lang="en-US" altLang="zh-CN" i="1" dirty="0" smtClean="0">
                <a:solidFill>
                  <a:srgbClr val="FF0000"/>
                </a:solidFill>
              </a:rPr>
              <a:t>    n</a:t>
            </a:r>
            <a:r>
              <a:rPr lang="en-US" altLang="zh-CN" dirty="0" smtClean="0">
                <a:solidFill>
                  <a:srgbClr val="FF0000"/>
                </a:solidFill>
              </a:rPr>
              <a:t>. </a:t>
            </a:r>
            <a:r>
              <a:rPr lang="en-US" altLang="zh-CN" sz="2400" dirty="0"/>
              <a:t>the speed at which something </a:t>
            </a:r>
            <a:r>
              <a:rPr lang="en-US" altLang="zh-CN" sz="2400" dirty="0" smtClean="0"/>
              <a:t>happens; </a:t>
            </a:r>
            <a:r>
              <a:rPr lang="en-US" altLang="zh-CN" sz="2400" dirty="0"/>
              <a:t>the number of times something </a:t>
            </a:r>
            <a:r>
              <a:rPr lang="en-US" altLang="zh-CN" sz="2400" dirty="0" smtClean="0"/>
              <a:t>happens; </a:t>
            </a:r>
            <a:r>
              <a:rPr lang="en-US" altLang="zh-CN" sz="2400" dirty="0"/>
              <a:t>a charge or </a:t>
            </a:r>
            <a:r>
              <a:rPr lang="en-US" altLang="zh-CN" sz="2400" dirty="0" smtClean="0"/>
              <a:t>payment </a:t>
            </a:r>
            <a:r>
              <a:rPr lang="zh-CN" altLang="en-US" dirty="0" smtClean="0"/>
              <a:t>速度；比率；价格</a:t>
            </a:r>
            <a:endParaRPr lang="en-US" altLang="zh-CN" dirty="0" smtClean="0"/>
          </a:p>
          <a:p>
            <a:r>
              <a:rPr lang="en-US" altLang="zh-CN" dirty="0" smtClean="0">
                <a:solidFill>
                  <a:srgbClr val="FF0000"/>
                </a:solidFill>
              </a:rPr>
              <a:t>    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en-US" altLang="zh-CN" dirty="0" smtClean="0">
                <a:solidFill>
                  <a:srgbClr val="FF0000"/>
                </a:solidFill>
              </a:rPr>
              <a:t>   at </a:t>
            </a:r>
            <a:r>
              <a:rPr lang="en-US" altLang="zh-CN" dirty="0">
                <a:solidFill>
                  <a:srgbClr val="FF0000"/>
                </a:solidFill>
              </a:rPr>
              <a:t>a rate of </a:t>
            </a:r>
            <a:r>
              <a:rPr lang="zh-CN" altLang="en-US" dirty="0"/>
              <a:t>以</a:t>
            </a:r>
            <a:r>
              <a:rPr lang="en-US" altLang="zh-CN" dirty="0">
                <a:latin typeface="+mn-ea"/>
              </a:rPr>
              <a:t>……</a:t>
            </a:r>
            <a:r>
              <a:rPr lang="zh-CN" altLang="en-US" dirty="0">
                <a:latin typeface="+mn-ea"/>
              </a:rPr>
              <a:t>速</a:t>
            </a:r>
            <a:r>
              <a:rPr lang="zh-CN" altLang="en-US" dirty="0"/>
              <a:t>度</a:t>
            </a:r>
            <a:endParaRPr lang="en-US" altLang="zh-CN" dirty="0"/>
          </a:p>
          <a:p>
            <a:r>
              <a:rPr lang="en-US" altLang="zh-CN" dirty="0" smtClean="0">
                <a:solidFill>
                  <a:srgbClr val="FF0000"/>
                </a:solidFill>
              </a:rPr>
              <a:t>    at </a:t>
            </a:r>
            <a:r>
              <a:rPr lang="en-US" altLang="zh-CN" dirty="0">
                <a:solidFill>
                  <a:srgbClr val="FF0000"/>
                </a:solidFill>
              </a:rPr>
              <a:t>any rate </a:t>
            </a:r>
            <a:r>
              <a:rPr lang="zh-CN" altLang="en-US" dirty="0"/>
              <a:t>无论如何；不管怎样；总而言</a:t>
            </a:r>
            <a:r>
              <a:rPr lang="zh-CN" altLang="en-US" dirty="0" smtClean="0"/>
              <a:t>之</a:t>
            </a:r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1804" y="404664"/>
            <a:ext cx="10684296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405" indent="-446405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翻译句子。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澳大利亚的失业率在二月份上升到了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6.5%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>
              <a:lnSpc>
                <a:spcPct val="12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观众都认为这次演出是成功的。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>
              <a:lnSpc>
                <a:spcPct val="12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我下周可能要出差，但无论如何，我最晚星期五回来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>
              <a:lnSpc>
                <a:spcPct val="12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>
              <a:lnSpc>
                <a:spcPct val="120000"/>
              </a:lnSpc>
            </a:pP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</a:t>
            </a:r>
            <a:r>
              <a:rPr lang="en-US" altLang="zh-CN" sz="3200" dirty="0"/>
              <a:t>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冰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岛以每年约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0.5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厘米的速度在变宽。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079003" y="1547664"/>
            <a:ext cx="10227097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Australia’s unemployment 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rate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rose to 6.5% in February.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show 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was rated as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success by audiences.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may be away 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on business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next week but 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at any rate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I’ll be back by Friday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Iceland is getting wider 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at a rate of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about 0.5 cm per year.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34010" y="692785"/>
            <a:ext cx="11687810" cy="658749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450850" indent="-450850"/>
            <a:r>
              <a:rPr lang="en-US" altLang="zh-CN" dirty="0" smtClean="0"/>
              <a:t>7. </a:t>
            </a:r>
            <a:r>
              <a:rPr lang="en-US" altLang="zh-CN" dirty="0"/>
              <a:t>One popular test asks the </a:t>
            </a:r>
            <a:r>
              <a:rPr lang="en-US" altLang="zh-CN" dirty="0">
                <a:solidFill>
                  <a:srgbClr val="FF0000"/>
                </a:solidFill>
              </a:rPr>
              <a:t>participants</a:t>
            </a:r>
            <a:r>
              <a:rPr lang="en-US" altLang="zh-CN" dirty="0"/>
              <a:t> to grade their preferences for </a:t>
            </a:r>
            <a:r>
              <a:rPr lang="en-US" altLang="zh-CN" dirty="0">
                <a:highlight>
                  <a:srgbClr val="FFFF00"/>
                </a:highlight>
              </a:rPr>
              <a:t>a variety of</a:t>
            </a:r>
            <a:r>
              <a:rPr lang="en-US" altLang="zh-CN" dirty="0"/>
              <a:t> work tasks</a:t>
            </a:r>
            <a:r>
              <a:rPr lang="en-US" altLang="zh-CN" dirty="0" smtClean="0"/>
              <a:t>.</a:t>
            </a:r>
            <a:endParaRPr lang="en-US" altLang="zh-CN" dirty="0" smtClean="0"/>
          </a:p>
          <a:p>
            <a:pPr marL="450850" indent="-450850"/>
            <a:r>
              <a:rPr lang="en-US" altLang="zh-CN" dirty="0"/>
              <a:t> </a:t>
            </a:r>
            <a:r>
              <a:rPr lang="en-US" altLang="zh-CN" dirty="0" smtClean="0"/>
              <a:t>   </a:t>
            </a:r>
            <a:r>
              <a:rPr lang="zh-CN" altLang="en-US" dirty="0" smtClean="0"/>
              <a:t>一</a:t>
            </a:r>
            <a:r>
              <a:rPr lang="zh-CN" altLang="en-US" dirty="0"/>
              <a:t>项流行的测试要求参与</a:t>
            </a:r>
            <a:r>
              <a:rPr lang="zh-CN" altLang="en-US" dirty="0" smtClean="0"/>
              <a:t>者</a:t>
            </a:r>
            <a:r>
              <a:rPr lang="zh-CN" altLang="en-US" dirty="0"/>
              <a:t>给自己</a:t>
            </a:r>
            <a:r>
              <a:rPr lang="zh-CN" altLang="en-US" dirty="0" smtClean="0"/>
              <a:t>对</a:t>
            </a:r>
            <a:r>
              <a:rPr lang="zh-CN" altLang="en-US" dirty="0"/>
              <a:t>各种工作任务的偏</a:t>
            </a:r>
            <a:r>
              <a:rPr lang="zh-CN" altLang="en-US" dirty="0" smtClean="0"/>
              <a:t>好打</a:t>
            </a:r>
            <a:r>
              <a:rPr lang="zh-CN" altLang="en-US" dirty="0"/>
              <a:t>分</a:t>
            </a:r>
            <a:r>
              <a:rPr lang="zh-CN" altLang="en-US" dirty="0" smtClean="0"/>
              <a:t>。</a:t>
            </a:r>
            <a:endParaRPr lang="zh-CN" altLang="en-US" dirty="0"/>
          </a:p>
          <a:p>
            <a:pPr marL="450850" indent="-450850"/>
            <a:r>
              <a:rPr lang="en-US" altLang="zh-CN" dirty="0"/>
              <a:t> </a:t>
            </a:r>
            <a:r>
              <a:rPr lang="en-US" altLang="zh-CN" dirty="0" smtClean="0"/>
              <a:t>   </a:t>
            </a:r>
            <a:endParaRPr lang="en-US" altLang="zh-CN" dirty="0" smtClean="0"/>
          </a:p>
          <a:p>
            <a:pPr marL="450850" indent="-450850"/>
            <a:r>
              <a:rPr lang="en-US" altLang="zh-CN" dirty="0" smtClean="0">
                <a:solidFill>
                  <a:srgbClr val="FF0000"/>
                </a:solidFill>
              </a:rPr>
              <a:t>    participant  </a:t>
            </a:r>
            <a:r>
              <a:rPr lang="en-US" altLang="zh-CN" i="1" dirty="0" smtClean="0">
                <a:solidFill>
                  <a:srgbClr val="FF0000"/>
                </a:solidFill>
              </a:rPr>
              <a:t>n</a:t>
            </a:r>
            <a:r>
              <a:rPr lang="en-US" altLang="zh-CN" dirty="0" smtClean="0">
                <a:solidFill>
                  <a:srgbClr val="FF0000"/>
                </a:solidFill>
              </a:rPr>
              <a:t>. </a:t>
            </a:r>
            <a:r>
              <a:rPr lang="en-US" altLang="zh-CN" sz="2000" dirty="0"/>
              <a:t>someone who is taking part in an activity or </a:t>
            </a:r>
            <a:r>
              <a:rPr lang="en-US" altLang="zh-CN" sz="2000" dirty="0" smtClean="0"/>
              <a:t>event </a:t>
            </a:r>
            <a:r>
              <a:rPr lang="en-US" altLang="zh-CN" dirty="0" smtClean="0"/>
              <a:t> </a:t>
            </a:r>
            <a:r>
              <a:rPr lang="zh-CN" altLang="en-US" dirty="0" smtClean="0"/>
              <a:t>参</a:t>
            </a:r>
            <a:r>
              <a:rPr lang="zh-CN" altLang="en-US" dirty="0"/>
              <a:t>与者；参加者</a:t>
            </a:r>
            <a:endParaRPr lang="zh-CN" altLang="en-US" dirty="0"/>
          </a:p>
          <a:p>
            <a:r>
              <a:rPr lang="en-US" altLang="zh-CN" dirty="0" smtClean="0"/>
              <a:t>    </a:t>
            </a:r>
            <a:r>
              <a:rPr lang="en-US" altLang="zh-CN" dirty="0" smtClean="0">
                <a:solidFill>
                  <a:srgbClr val="FF0000"/>
                </a:solidFill>
              </a:rPr>
              <a:t>participate </a:t>
            </a:r>
            <a:r>
              <a:rPr lang="en-US" altLang="zh-CN" i="1" dirty="0">
                <a:solidFill>
                  <a:srgbClr val="FF0000"/>
                </a:solidFill>
              </a:rPr>
              <a:t>vi</a:t>
            </a:r>
            <a:r>
              <a:rPr lang="en-US" altLang="zh-CN" dirty="0" smtClean="0">
                <a:solidFill>
                  <a:srgbClr val="FF0000"/>
                </a:solidFill>
              </a:rPr>
              <a:t>. </a:t>
            </a:r>
            <a:r>
              <a:rPr lang="zh-CN" altLang="en-US" dirty="0" smtClean="0"/>
              <a:t>参</a:t>
            </a:r>
            <a:r>
              <a:rPr lang="zh-CN" altLang="en-US" dirty="0"/>
              <a:t>与；参加</a:t>
            </a:r>
            <a:endParaRPr lang="zh-CN" altLang="en-US" dirty="0"/>
          </a:p>
          <a:p>
            <a:r>
              <a:rPr lang="en-US" altLang="zh-CN" dirty="0" smtClean="0">
                <a:solidFill>
                  <a:srgbClr val="FF0000"/>
                </a:solidFill>
                <a:sym typeface="+mn-ea"/>
              </a:rPr>
              <a:t>    participation  </a:t>
            </a:r>
            <a:r>
              <a:rPr lang="en-US" altLang="zh-CN" i="1" dirty="0" smtClean="0">
                <a:solidFill>
                  <a:srgbClr val="FF0000"/>
                </a:solidFill>
                <a:sym typeface="+mn-ea"/>
              </a:rPr>
              <a:t>n</a:t>
            </a:r>
            <a:r>
              <a:rPr lang="en-US" altLang="zh-CN" dirty="0" smtClean="0">
                <a:solidFill>
                  <a:srgbClr val="FF0000"/>
                </a:solidFill>
                <a:sym typeface="+mn-ea"/>
              </a:rPr>
              <a:t>. </a:t>
            </a:r>
            <a:r>
              <a:rPr lang="zh-CN" altLang="en-US" dirty="0" smtClean="0">
                <a:sym typeface="+mn-ea"/>
              </a:rPr>
              <a:t>参</a:t>
            </a:r>
            <a:r>
              <a:rPr lang="zh-CN" altLang="en-US" dirty="0">
                <a:sym typeface="+mn-ea"/>
              </a:rPr>
              <a:t>与；参加</a:t>
            </a:r>
            <a:endParaRPr lang="zh-CN" altLang="en-US" dirty="0"/>
          </a:p>
          <a:p>
            <a:endParaRPr lang="zh-CN" altLang="en-US" dirty="0"/>
          </a:p>
          <a:p>
            <a:r>
              <a:rPr lang="en-US" altLang="zh-CN" dirty="0" smtClean="0"/>
              <a:t>    </a:t>
            </a:r>
            <a:r>
              <a:rPr lang="en-US" altLang="zh-CN" dirty="0" smtClean="0">
                <a:solidFill>
                  <a:srgbClr val="FF0000"/>
                </a:solidFill>
              </a:rPr>
              <a:t>participate </a:t>
            </a:r>
            <a:r>
              <a:rPr lang="en-US" altLang="zh-CN" dirty="0">
                <a:solidFill>
                  <a:srgbClr val="FF0000"/>
                </a:solidFill>
              </a:rPr>
              <a:t>with sb. in </a:t>
            </a:r>
            <a:r>
              <a:rPr lang="en-US" altLang="zh-CN" dirty="0" err="1">
                <a:solidFill>
                  <a:srgbClr val="FF0000"/>
                </a:solidFill>
              </a:rPr>
              <a:t>sth</a:t>
            </a:r>
            <a:r>
              <a:rPr lang="en-US" altLang="zh-CN" dirty="0" smtClean="0">
                <a:solidFill>
                  <a:srgbClr val="FF0000"/>
                </a:solidFill>
              </a:rPr>
              <a:t>.</a:t>
            </a:r>
            <a:r>
              <a:rPr lang="zh-CN" altLang="en-US" dirty="0" smtClean="0"/>
              <a:t>与</a:t>
            </a:r>
            <a:r>
              <a:rPr lang="zh-CN" altLang="en-US" dirty="0"/>
              <a:t>某人分担某事；同某人参与某事</a:t>
            </a:r>
            <a:endParaRPr lang="zh-CN" altLang="en-US" dirty="0"/>
          </a:p>
          <a:p>
            <a:r>
              <a:rPr lang="en-US" altLang="zh-CN" dirty="0" smtClean="0"/>
              <a:t>    </a:t>
            </a:r>
            <a:r>
              <a:rPr lang="en-US" altLang="zh-CN" dirty="0" smtClean="0">
                <a:solidFill>
                  <a:srgbClr val="FF0000"/>
                </a:solidFill>
              </a:rPr>
              <a:t>participate </a:t>
            </a:r>
            <a:r>
              <a:rPr lang="en-US" altLang="zh-CN" dirty="0">
                <a:solidFill>
                  <a:srgbClr val="FF0000"/>
                </a:solidFill>
              </a:rPr>
              <a:t>in (doing) </a:t>
            </a:r>
            <a:r>
              <a:rPr lang="en-US" altLang="zh-CN" dirty="0" err="1">
                <a:solidFill>
                  <a:srgbClr val="FF0000"/>
                </a:solidFill>
              </a:rPr>
              <a:t>sth</a:t>
            </a:r>
            <a:r>
              <a:rPr lang="en-US" altLang="zh-CN" dirty="0">
                <a:solidFill>
                  <a:srgbClr val="FF0000"/>
                </a:solidFill>
              </a:rPr>
              <a:t>. </a:t>
            </a:r>
            <a:r>
              <a:rPr lang="zh-CN" altLang="en-US" dirty="0"/>
              <a:t>参加</a:t>
            </a:r>
            <a:r>
              <a:rPr lang="en-US" altLang="zh-CN" dirty="0"/>
              <a:t>(</a:t>
            </a:r>
            <a:r>
              <a:rPr lang="zh-CN" altLang="en-US" dirty="0"/>
              <a:t>做</a:t>
            </a:r>
            <a:r>
              <a:rPr lang="en-US" altLang="zh-CN" dirty="0"/>
              <a:t>)</a:t>
            </a:r>
            <a:r>
              <a:rPr lang="zh-CN" altLang="en-US" dirty="0"/>
              <a:t>某事</a:t>
            </a:r>
            <a:endParaRPr lang="zh-CN" altLang="en-US" dirty="0"/>
          </a:p>
          <a:p>
            <a:r>
              <a:rPr lang="en-US" altLang="zh-CN" dirty="0" smtClean="0"/>
              <a:t>    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5780" y="404664"/>
            <a:ext cx="11449272" cy="481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你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应该成为积极的参与者。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这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个国家一半以上的人口参加体育锻炼。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她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从不参加我们的任何讨论，不是吗？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有些成员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拒绝参加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You are expected to be an active 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participant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Over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half the population of this country 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participate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in sport.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She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never 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participates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in any of our discussions, does she?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Some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refused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participate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333772" y="548680"/>
            <a:ext cx="1173730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  <a:tabLst>
                <a:tab pos="1687830" algn="l"/>
              </a:tabLst>
            </a:pPr>
            <a:r>
              <a:rPr lang="en-US" altLang="zh-CN" sz="3200" b="1" kern="1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kern="1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kern="1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kern="1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完成句子。</a:t>
            </a:r>
            <a:endParaRPr lang="en-US" altLang="zh-CN" sz="3200" b="1" kern="1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  <a:tabLst>
                <a:tab pos="1687830" algn="l"/>
              </a:tabLst>
            </a:pPr>
            <a:r>
              <a:rPr lang="en-US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_________________ are </a:t>
            </a: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opponents and therefore you should win the tournament on your own.</a:t>
            </a:r>
            <a:endParaRPr lang="zh-CN" altLang="zh-CN" sz="32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  <a:tabLst>
                <a:tab pos="1687830" algn="l"/>
              </a:tabLst>
            </a:pPr>
            <a:r>
              <a:rPr lang="en-US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所</a:t>
            </a:r>
            <a:r>
              <a:rPr lang="zh-CN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有的参与者都是对手，你应该独立自主去赢得锦标赛。</a:t>
            </a:r>
            <a:endParaRPr lang="zh-CN" altLang="zh-CN" sz="32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  <a:tabLst>
                <a:tab pos="1687830" algn="l"/>
              </a:tabLst>
            </a:pPr>
            <a:r>
              <a:rPr lang="en-US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I </a:t>
            </a: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suggest that you should participate </a:t>
            </a:r>
            <a:r>
              <a:rPr lang="en-US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 </a:t>
            </a: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your friend in his sufferings.</a:t>
            </a:r>
            <a:endParaRPr lang="zh-CN" altLang="zh-CN" sz="32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  <a:tabLst>
                <a:tab pos="1687830" algn="l"/>
              </a:tabLst>
            </a:pPr>
            <a:r>
              <a:rPr lang="en-US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我</a:t>
            </a:r>
            <a:r>
              <a:rPr lang="zh-CN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建议你应当分担朋友的苦恼。</a:t>
            </a:r>
            <a:endParaRPr lang="zh-CN" altLang="zh-CN" sz="32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  <a:tabLst>
                <a:tab pos="1687830" algn="l"/>
              </a:tabLst>
            </a:pPr>
            <a:r>
              <a:rPr lang="en-US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Things will turn for the better if we can work out some </a:t>
            </a:r>
            <a:r>
              <a:rPr lang="en-US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 </a:t>
            </a: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(participate) rules for people to obey</a:t>
            </a:r>
            <a:r>
              <a:rPr lang="en-US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kern="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  <a:tabLst>
                <a:tab pos="1687830" algn="l"/>
              </a:tabLst>
            </a:pP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如</a:t>
            </a:r>
            <a:r>
              <a:rPr lang="zh-CN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果我们能制定一些让人们遵守的参与规则，事情就会好转。</a:t>
            </a:r>
            <a:endParaRPr lang="zh-CN" altLang="zh-CN" sz="32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606580" y="2900204"/>
            <a:ext cx="739711" cy="631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endParaRPr lang="zh-CN" altLang="en-US" sz="3200" b="1" kern="1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09836" y="5194008"/>
            <a:ext cx="2592288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participation</a:t>
            </a:r>
            <a:endParaRPr lang="zh-CN" altLang="en-US" sz="3200" b="1" kern="1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65820" y="1188041"/>
            <a:ext cx="36824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the participants </a:t>
            </a:r>
            <a:endParaRPr lang="zh-CN" altLang="en-US" sz="3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21804" y="374019"/>
            <a:ext cx="11134973" cy="245605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450850" indent="-450850">
              <a:lnSpc>
                <a:spcPct val="12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358775" indent="-358775"/>
            <a:r>
              <a:rPr lang="en-US" altLang="zh-CN" dirty="0" smtClean="0"/>
              <a:t>8. </a:t>
            </a:r>
            <a:r>
              <a:rPr lang="en-US" altLang="zh-CN" dirty="0"/>
              <a:t>The top three scores </a:t>
            </a:r>
            <a:r>
              <a:rPr lang="en-US" altLang="zh-CN" dirty="0">
                <a:solidFill>
                  <a:srgbClr val="FF0000"/>
                </a:solidFill>
              </a:rPr>
              <a:t>are used to </a:t>
            </a:r>
            <a:r>
              <a:rPr lang="en-US" altLang="zh-CN" dirty="0"/>
              <a:t>make a code that indicates the participant’s overall work personality</a:t>
            </a:r>
            <a:r>
              <a:rPr lang="en-US" altLang="zh-CN" dirty="0" smtClean="0"/>
              <a:t>.</a:t>
            </a:r>
            <a:endParaRPr lang="en-US" altLang="zh-CN" dirty="0" smtClean="0"/>
          </a:p>
          <a:p>
            <a:pPr marL="358775" indent="-358775"/>
            <a:r>
              <a:rPr lang="en-US" altLang="zh-CN" dirty="0"/>
              <a:t>  </a:t>
            </a:r>
            <a:r>
              <a:rPr lang="en-US" altLang="zh-CN" dirty="0" smtClean="0"/>
              <a:t>  </a:t>
            </a:r>
            <a:r>
              <a:rPr lang="zh-CN" altLang="en-US" dirty="0" smtClean="0"/>
              <a:t>最高的三项得分会用来组成一</a:t>
            </a:r>
            <a:r>
              <a:rPr lang="zh-CN" altLang="en-US" dirty="0"/>
              <a:t>个代码</a:t>
            </a:r>
            <a:r>
              <a:rPr lang="zh-CN" altLang="en-US" dirty="0" smtClean="0"/>
              <a:t>，以显示参</a:t>
            </a:r>
            <a:r>
              <a:rPr lang="zh-CN" altLang="en-US" dirty="0"/>
              <a:t>与者的整</a:t>
            </a:r>
            <a:r>
              <a:rPr lang="zh-CN" altLang="en-US" dirty="0" smtClean="0"/>
              <a:t>体职业性格。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1053852" y="3588845"/>
            <a:ext cx="10585176" cy="2456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used to do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被用来做某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事。是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 do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的被动语态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for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doing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be/get used to doing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习惯于做某事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to do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过去常常做某事，常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用一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般过去时态。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59" t="3590" r="30388"/>
          <a:stretch>
            <a:fillRect/>
          </a:stretch>
        </p:blipFill>
        <p:spPr>
          <a:xfrm>
            <a:off x="621804" y="2905535"/>
            <a:ext cx="1303785" cy="70935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992497" y="2928611"/>
            <a:ext cx="96888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used to </a:t>
            </a:r>
            <a:r>
              <a:rPr lang="en-US" altLang="zh-CN" sz="32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altLang="zh-CN" sz="3200" b="1" i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be used to doing </a:t>
            </a:r>
            <a:r>
              <a:rPr lang="en-US" altLang="zh-CN" sz="3200" b="1" i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used to do </a:t>
            </a:r>
            <a:r>
              <a:rPr lang="en-US" altLang="zh-CN" sz="3200" b="1" i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 i="1" dirty="0">
              <a:solidFill>
                <a:srgbClr val="0000FF"/>
              </a:solidFill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797315" y="3848941"/>
            <a:ext cx="256537" cy="2016224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93812" y="1124744"/>
            <a:ext cx="10801200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358775">
              <a:lnSpc>
                <a:spcPct val="120000"/>
              </a:lnSpc>
            </a:pP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After living alone for a long time, I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 used to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loneliness. 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5475" indent="-625475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She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to living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country. She thinks it’s too quiet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The knife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used to cut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fruits. 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I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to write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poetry myself when I was in my twenties.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Fred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like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053852" y="764704"/>
            <a:ext cx="10342885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完成句子。</a:t>
            </a:r>
            <a:endParaRPr lang="en-US" altLang="zh-CN" sz="3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He bought a machine which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 yesterday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昨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天他买了一台用来洗衣服的机器。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I used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 (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go) to school by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bike, but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now I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  (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walk) to school.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我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以前骑自行车上学，但现在我习惯步行上学。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When I was a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child, I ___________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eating strawberries.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我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小时候喜欢吃草莓。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070076" y="3177673"/>
            <a:ext cx="10390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  <a:cs typeface="Courier New" panose="02070309020205020404" pitchFamily="49" charset="0"/>
              </a:rPr>
              <a:t>to go</a:t>
            </a:r>
            <a:endParaRPr lang="zh-CN" altLang="en-US" sz="3200" b="1" kern="100" dirty="0">
              <a:solidFill>
                <a:srgbClr val="FF0000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46340" y="4941168"/>
            <a:ext cx="21675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  <a:cs typeface="Courier New" panose="02070309020205020404" pitchFamily="49" charset="0"/>
              </a:rPr>
              <a:t>used to like</a:t>
            </a:r>
            <a:endParaRPr lang="zh-CN" altLang="en-US" sz="3200" b="1" kern="100" dirty="0">
              <a:solidFill>
                <a:srgbClr val="FF0000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454452" y="1404065"/>
            <a:ext cx="42098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used to wash clothes </a:t>
            </a:r>
            <a:endParaRPr lang="zh-CN" altLang="en-US" sz="3200" dirty="0"/>
          </a:p>
        </p:txBody>
      </p:sp>
      <p:sp>
        <p:nvSpPr>
          <p:cNvPr id="5" name="矩形 4"/>
          <p:cNvSpPr/>
          <p:nvPr/>
        </p:nvSpPr>
        <p:spPr>
          <a:xfrm>
            <a:off x="1557908" y="3762448"/>
            <a:ext cx="35686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 used to walking</a:t>
            </a:r>
            <a:endParaRPr lang="zh-CN" altLang="en-US" sz="3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8870" y="915802"/>
            <a:ext cx="10542066" cy="186512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450850" indent="-450850">
              <a:lnSpc>
                <a:spcPct val="12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 smtClean="0"/>
              <a:t>9. </a:t>
            </a:r>
            <a:r>
              <a:rPr lang="en-US" altLang="zh-CN" dirty="0">
                <a:solidFill>
                  <a:srgbClr val="FF0000"/>
                </a:solidFill>
              </a:rPr>
              <a:t>In </a:t>
            </a:r>
            <a:r>
              <a:rPr lang="en-US" altLang="zh-CN" dirty="0" smtClean="0">
                <a:solidFill>
                  <a:srgbClr val="FF0000"/>
                </a:solidFill>
              </a:rPr>
              <a:t>conclusion</a:t>
            </a:r>
            <a:r>
              <a:rPr lang="en-US" altLang="zh-CN" dirty="0" smtClean="0"/>
              <a:t>, career </a:t>
            </a:r>
            <a:r>
              <a:rPr lang="en-US" altLang="zh-CN" dirty="0"/>
              <a:t>aptitude tests are clearly a very useful tool.</a:t>
            </a:r>
            <a:endParaRPr lang="en-US" altLang="zh-CN" dirty="0"/>
          </a:p>
          <a:p>
            <a:r>
              <a:rPr lang="zh-CN" altLang="en-US" dirty="0" smtClean="0"/>
              <a:t>    总</a:t>
            </a:r>
            <a:r>
              <a:rPr lang="zh-CN" altLang="en-US" dirty="0"/>
              <a:t>之，职业能</a:t>
            </a:r>
            <a:r>
              <a:rPr lang="zh-CN" altLang="en-US" dirty="0" smtClean="0"/>
              <a:t>力倾向测</a:t>
            </a:r>
            <a:r>
              <a:rPr lang="zh-CN" altLang="en-US" dirty="0"/>
              <a:t>试显然是一</a:t>
            </a:r>
            <a:r>
              <a:rPr lang="zh-CN" altLang="en-US" dirty="0" smtClean="0"/>
              <a:t>个十分有</a:t>
            </a:r>
            <a:r>
              <a:rPr lang="zh-CN" altLang="en-US" dirty="0"/>
              <a:t>用的工具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1269876" y="2780928"/>
            <a:ext cx="10009112" cy="3634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 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finally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总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而言之；最后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draw/reach/come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to/arrive at a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得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出结论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conclude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断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定；推断出；得出结论；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使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结束，终止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conclude...from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从</a:t>
            </a:r>
            <a:r>
              <a:rPr lang="en-US" altLang="zh-CN" sz="3200" b="1" dirty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zh-CN" sz="3200" b="1" dirty="0">
                <a:latin typeface="+mj-ea"/>
                <a:ea typeface="+mj-ea"/>
                <a:cs typeface="Times New Roman" panose="02020603050405020304" pitchFamily="18" charset="0"/>
              </a:rPr>
              <a:t>中推断出</a:t>
            </a:r>
            <a:r>
              <a:rPr lang="en-US" altLang="zh-CN" sz="3200" b="1" dirty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endParaRPr lang="zh-CN" altLang="zh-CN" sz="3200" b="1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conclude...with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以</a:t>
            </a:r>
            <a:r>
              <a:rPr lang="en-US" altLang="zh-CN" sz="3200" b="1" dirty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zh-CN" sz="3200" b="1" dirty="0">
                <a:latin typeface="+mj-ea"/>
                <a:ea typeface="+mj-ea"/>
                <a:cs typeface="Times New Roman" panose="02020603050405020304" pitchFamily="18" charset="0"/>
              </a:rPr>
              <a:t>结束</a:t>
            </a:r>
            <a:r>
              <a:rPr lang="en-US" altLang="zh-CN" sz="3200" b="1" dirty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endParaRPr lang="en-US" altLang="zh-CN" sz="3200" b="1" dirty="0">
              <a:latin typeface="+mj-ea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1013339" y="3133886"/>
            <a:ext cx="256537" cy="2383346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638028" y="1412776"/>
            <a:ext cx="6984776" cy="33394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kern="1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kern="1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kern="1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kern="1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写作</a:t>
            </a:r>
            <a:r>
              <a:rPr lang="zh-CN" altLang="en-US" sz="4800" b="1" kern="100" dirty="0" smtClean="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总</a:t>
            </a:r>
            <a:r>
              <a:rPr lang="zh-CN" altLang="en-US" sz="4800" b="1" kern="100" dirty="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结</a:t>
            </a:r>
            <a:r>
              <a:rPr lang="zh-CN" altLang="en-US" sz="3200" b="1" kern="1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</a:t>
            </a:r>
            <a:endParaRPr lang="en-US" altLang="zh-CN" sz="3200" b="1" kern="1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</a:t>
            </a:r>
            <a:r>
              <a:rPr lang="zh-CN" altLang="en-US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</a:t>
            </a:r>
            <a:r>
              <a:rPr lang="zh-CN" altLang="en-US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word</a:t>
            </a:r>
            <a:r>
              <a:rPr lang="zh-CN" altLang="en-US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</a:t>
            </a:r>
            <a:endParaRPr lang="en-US" altLang="zh-CN" sz="32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brief</a:t>
            </a:r>
            <a:r>
              <a:rPr lang="zh-CN" altLang="en-US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</a:t>
            </a:r>
            <a:r>
              <a:rPr lang="zh-CN" altLang="en-US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 </a:t>
            </a: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all</a:t>
            </a:r>
            <a:r>
              <a:rPr lang="zh-CN" altLang="en-US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</a:t>
            </a:r>
            <a:endParaRPr lang="en-US" altLang="zh-CN" sz="32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 up</a:t>
            </a:r>
            <a:r>
              <a:rPr lang="zh-CN" altLang="en-US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</a:t>
            </a:r>
            <a:r>
              <a:rPr lang="zh-CN" altLang="en-US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briefly </a:t>
            </a: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(speaking)</a:t>
            </a:r>
            <a:r>
              <a:rPr lang="zh-CN" altLang="en-US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 </a:t>
            </a:r>
            <a:endParaRPr lang="en-US" altLang="zh-CN" sz="32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</a:t>
            </a: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sz="32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whole         in the end </a:t>
            </a:r>
            <a:endParaRPr lang="en-US" altLang="zh-CN" sz="32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05780" y="332656"/>
            <a:ext cx="1149501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完成句子。</a:t>
            </a:r>
            <a:endParaRPr lang="en-US" altLang="zh-CN" sz="3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____________, 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young enough to bounce back from this disappointment.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总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之，他还年轻，会很快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从沮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丧中恢复过来的。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I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 own experiences that where there is a will there is a way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我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从亲身经历中得出结论：有志者，事竟成。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When the prime minister is about to finish his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speech, 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always concludes it ______ important points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当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首相即将结束他的演讲时，他总是以几个要点来结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束。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559431" y="5071052"/>
            <a:ext cx="9589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endParaRPr lang="zh-CN" altLang="en-US" sz="3200" b="1" kern="1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119778" y="2636912"/>
            <a:ext cx="4758610" cy="6317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came to a conclusion </a:t>
            </a:r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</a:t>
            </a:r>
            <a:endParaRPr lang="zh-CN" altLang="en-US" sz="3200" b="1" kern="1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09836" y="972017"/>
            <a:ext cx="25218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conclusion</a:t>
            </a:r>
            <a:endParaRPr lang="zh-CN" altLang="en-US" sz="3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49796" y="944846"/>
            <a:ext cx="10542066" cy="186512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450850" indent="-450850">
              <a:lnSpc>
                <a:spcPct val="12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625475" indent="-625475"/>
            <a:r>
              <a:rPr lang="en-US" altLang="zh-CN" dirty="0" smtClean="0"/>
              <a:t>10. However, it is important to remember that they</a:t>
            </a:r>
            <a:r>
              <a:rPr lang="en-US" altLang="zh-CN" dirty="0" smtClean="0">
                <a:solidFill>
                  <a:srgbClr val="FF0000"/>
                </a:solidFill>
              </a:rPr>
              <a:t> are </a:t>
            </a:r>
            <a:r>
              <a:rPr lang="en-US" altLang="zh-CN" dirty="0" smtClean="0"/>
              <a:t>only </a:t>
            </a:r>
            <a:r>
              <a:rPr lang="en-US" altLang="zh-CN" dirty="0" smtClean="0">
                <a:solidFill>
                  <a:srgbClr val="FF0000"/>
                </a:solidFill>
              </a:rPr>
              <a:t>meant for </a:t>
            </a:r>
            <a:r>
              <a:rPr lang="en-US" altLang="zh-CN" dirty="0" smtClean="0"/>
              <a:t>guidance.</a:t>
            </a:r>
            <a:endParaRPr lang="en-US" altLang="zh-CN" dirty="0"/>
          </a:p>
          <a:p>
            <a:r>
              <a:rPr lang="zh-CN" altLang="en-US" dirty="0" smtClean="0"/>
              <a:t>    </a:t>
            </a:r>
            <a:r>
              <a:rPr lang="zh-CN" altLang="en-US" dirty="0" smtClean="0"/>
              <a:t>  然而，重要的是要记住，它们仅供指导之用。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1197868" y="2780928"/>
            <a:ext cx="10337204" cy="2896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meant for: </a:t>
            </a:r>
            <a:r>
              <a:rPr lang="en-US" altLang="zh-CN" sz="2400" dirty="0"/>
              <a:t> 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be </a:t>
            </a: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intended/designed 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someone or </a:t>
            </a:r>
            <a:r>
              <a:rPr lang="en-US" altLang="zh-CN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zh-CN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zh-C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专为</a:t>
            </a:r>
            <a:r>
              <a:rPr lang="en-US" altLang="zh-CN" sz="2400" b="1" dirty="0" smtClean="0">
                <a:latin typeface="+mn-ea"/>
                <a:cs typeface="Times New Roman" panose="02020603050405020304" pitchFamily="18" charset="0"/>
              </a:rPr>
              <a:t>……</a:t>
            </a:r>
            <a:r>
              <a:rPr lang="zh-C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准备</a:t>
            </a:r>
            <a:endParaRPr lang="en-US" altLang="zh-CN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2130" indent="-532130">
              <a:lnSpc>
                <a:spcPct val="12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The campaign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meant for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disabled to find professions to support themselves. 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 </a:t>
            </a:r>
            <a:r>
              <a:rPr lang="zh-CN" altLang="en-US" sz="32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这项运动的目的是为残疾人找到谋生的职业。</a:t>
            </a:r>
            <a:endParaRPr lang="en-US" altLang="zh-CN" sz="3200" b="1" dirty="0">
              <a:latin typeface="+mj-ea"/>
              <a:ea typeface="+mj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765820" y="620688"/>
            <a:ext cx="10769252" cy="5406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】mean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短语</a:t>
            </a:r>
            <a:endParaRPr lang="en-US" altLang="zh-CN" sz="3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 to do 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打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算做某事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 doing 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意味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着做某事</a:t>
            </a:r>
            <a:endParaRPr lang="zh-CN" altLang="zh-CN" sz="3200" b="1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 a lot/a great deal to sb.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对某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人意义重大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  <a:sym typeface="+mn-ea"/>
              </a:rPr>
              <a:t>      </a:t>
            </a:r>
            <a:r>
              <a:rPr lang="zh-CN" altLang="en-US" sz="32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  <a:sym typeface="+mn-ea"/>
              </a:rPr>
              <a:t>平板电脑的目的是帮助你学习，而不是玩游戏。</a:t>
            </a:r>
            <a:endParaRPr lang="en-US" altLang="zh-CN" sz="3200" b="1" dirty="0" smtClean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  <a:sym typeface="+mn-ea"/>
              </a:rPr>
              <a:t>     </a:t>
            </a:r>
            <a:r>
              <a:rPr lang="zh-CN" altLang="en-US" sz="32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  <a:sym typeface="+mn-ea"/>
              </a:rPr>
              <a:t>友情对我来说很珍贵。</a:t>
            </a:r>
            <a:endParaRPr lang="en-US" altLang="zh-CN" sz="3200" b="1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  Tablets are meant to help you learn, not to play games.</a:t>
            </a:r>
            <a:endParaRPr lang="en-US" altLang="zh-CN" sz="3200" b="1" dirty="0" smtClean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 Friendship means a great deal to me. (</a:t>
            </a:r>
            <a:r>
              <a:rPr lang="zh-CN" altLang="en-US" sz="32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)</a:t>
            </a:r>
            <a:endParaRPr lang="en-US" altLang="zh-CN" sz="3200" b="1" dirty="0" smtClean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 </a:t>
            </a:r>
            <a:endParaRPr lang="en-US" altLang="zh-CN" sz="3200" b="1" dirty="0">
              <a:latin typeface="+mj-ea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509283" y="1484784"/>
            <a:ext cx="256537" cy="1944216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981844" y="1252399"/>
            <a:ext cx="10738319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spy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someone whose job is to find out secret information about another country, organization, or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group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密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探；间谍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secretly collect information about an enemy country or an organization you are competing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against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从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事间谍活动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suddenly see someone or something, especially after searching for them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突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然看见；发现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spy out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查清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楚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搞明白某事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spy on sb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./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暗中监视某人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某事；侦查某人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某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事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4"/>
          <p:cNvSpPr txBox="1"/>
          <p:nvPr/>
        </p:nvSpPr>
        <p:spPr>
          <a:xfrm>
            <a:off x="549796" y="620688"/>
            <a:ext cx="3744416" cy="68326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450850" indent="-450850">
              <a:lnSpc>
                <a:spcPct val="12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 smtClean="0"/>
              <a:t>11</a:t>
            </a:r>
            <a:r>
              <a:rPr lang="en-US" altLang="zh-CN" dirty="0" smtClean="0"/>
              <a:t>. </a:t>
            </a:r>
            <a:r>
              <a:rPr lang="en-US" altLang="zh-CN" dirty="0" smtClean="0"/>
              <a:t>police </a:t>
            </a:r>
            <a:r>
              <a:rPr lang="en-US" altLang="zh-CN" dirty="0" smtClean="0">
                <a:solidFill>
                  <a:srgbClr val="FF0000"/>
                </a:solidFill>
              </a:rPr>
              <a:t>spy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9" name="左大括号 8"/>
          <p:cNvSpPr/>
          <p:nvPr/>
        </p:nvSpPr>
        <p:spPr>
          <a:xfrm>
            <a:off x="637160" y="1628800"/>
            <a:ext cx="400553" cy="4176464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77788" y="476672"/>
            <a:ext cx="1116124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完成句子。</a:t>
            </a:r>
            <a:endParaRPr lang="en-US" altLang="zh-CN" sz="3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been in prison for five years after being accused of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______________.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他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因被指控从事间谍工作已入狱五年。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To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horror, 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saw a man spying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him from behind a tree.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令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他感到恐惧的是，他看见一个人躲在树后监视他。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I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generally like to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restaurants before I go to eat in them.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我</a:t>
            </a:r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一般喜欢在进餐馆吃东西前先对其有所了解。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390556" y="2844225"/>
            <a:ext cx="9361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  <a:cs typeface="Courier New" panose="02070309020205020404" pitchFamily="49" charset="0"/>
              </a:rPr>
              <a:t>on</a:t>
            </a:r>
            <a:endParaRPr lang="zh-CN" altLang="en-US" sz="3200" b="1" kern="100" dirty="0">
              <a:solidFill>
                <a:srgbClr val="FF0000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09836" y="1692097"/>
            <a:ext cx="31149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working as a spy</a:t>
            </a:r>
            <a:endParaRPr lang="zh-CN" altLang="en-US" sz="3200" dirty="0"/>
          </a:p>
        </p:txBody>
      </p:sp>
      <p:sp>
        <p:nvSpPr>
          <p:cNvPr id="3" name="矩形 2"/>
          <p:cNvSpPr/>
          <p:nvPr/>
        </p:nvSpPr>
        <p:spPr>
          <a:xfrm>
            <a:off x="4284936" y="4581128"/>
            <a:ext cx="1449436" cy="6317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spy </a:t>
            </a:r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  <a:cs typeface="Courier New" panose="02070309020205020404" pitchFamily="49" charset="0"/>
              </a:rPr>
              <a:t>out</a:t>
            </a:r>
            <a:endParaRPr lang="zh-CN" altLang="en-US" sz="3200" b="1" kern="100" dirty="0">
              <a:solidFill>
                <a:srgbClr val="FF0000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MTFjYjI4NzJhMzlkMGI4NWNhZDMxOTc4OGFlNTMzMzAifQ=="/>
</p:tagLst>
</file>

<file path=ppt/theme/theme1.xml><?xml version="1.0" encoding="utf-8"?>
<a:theme xmlns:a="http://schemas.openxmlformats.org/drawingml/2006/main" name="7_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等线 Light"/>
        <a:ea typeface="宋体"/>
        <a:cs typeface=""/>
      </a:majorFont>
      <a:minorFont>
        <a:latin typeface="等线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6CBE6"/>
        </a:accent5>
        <a:accent6>
          <a:srgbClr val="D470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8849</Words>
  <Application>WPS 演示</Application>
  <PresentationFormat>自定义</PresentationFormat>
  <Paragraphs>284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29</vt:i4>
      </vt:variant>
    </vt:vector>
  </HeadingPairs>
  <TitlesOfParts>
    <vt:vector size="44" baseType="lpstr">
      <vt:lpstr>Arial</vt:lpstr>
      <vt:lpstr>宋体</vt:lpstr>
      <vt:lpstr>Wingdings</vt:lpstr>
      <vt:lpstr>Times New Roman</vt:lpstr>
      <vt:lpstr>微软雅黑</vt:lpstr>
      <vt:lpstr>Arial Unicode MS</vt:lpstr>
      <vt:lpstr>Calibri</vt:lpstr>
      <vt:lpstr>华文细黑</vt:lpstr>
      <vt:lpstr>Courier New</vt:lpstr>
      <vt:lpstr>Calibri Light</vt:lpstr>
      <vt:lpstr>等线 Light</vt:lpstr>
      <vt:lpstr>等线</vt:lpstr>
      <vt:lpstr>7_Office 主题​​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王橙橙</cp:lastModifiedBy>
  <cp:revision>84</cp:revision>
  <cp:lastPrinted>2021-03-26T06:40:00Z</cp:lastPrinted>
  <dcterms:created xsi:type="dcterms:W3CDTF">2021-03-21T14:30:00Z</dcterms:created>
  <dcterms:modified xsi:type="dcterms:W3CDTF">2022-06-17T07:55:45Z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69F4B41C5D6546D9BCC34ADA0E77D9A8</vt:lpwstr>
  </property>
  <property fmtid="{D5CDD505-2E9C-101B-9397-08002B2CF9AE}" pid="7" name="KSOProductBuildVer">
    <vt:lpwstr>2052-11.1.0.11805</vt:lpwstr>
  </property>
</Properties>
</file>