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96686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D83A8-4655-4D29-9875-B50C3D2DFE47}" type="datetimeFigureOut">
              <a:rPr lang="zh-CN" altLang="en-US" smtClean="0"/>
              <a:pPr/>
              <a:t>2011/12/29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C7747-51B4-406D-A104-AA279B1624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73152" y="6400800"/>
            <a:ext cx="3200400" cy="283800"/>
          </a:xfrm>
        </p:spPr>
        <p:txBody>
          <a:bodyPr/>
          <a:lstStyle/>
          <a:p>
            <a:fld id="{554D83A8-4655-4D29-9875-B50C3D2DFE47}" type="datetimeFigureOut">
              <a:rPr lang="zh-CN" altLang="en-US" smtClean="0"/>
              <a:pPr/>
              <a:t>2011/12/29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952" y="6400800"/>
            <a:ext cx="3733800" cy="283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C7747-51B4-406D-A104-AA279B1624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85800" y="3143248"/>
            <a:ext cx="77724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D83A8-4655-4D29-9875-B50C3D2DFE47}" type="datetimeFigureOut">
              <a:rPr lang="zh-CN" altLang="en-US" smtClean="0"/>
              <a:pPr/>
              <a:t>2011/12/29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C7747-51B4-406D-A104-AA279B1624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D83A8-4655-4D29-9875-B50C3D2DFE47}" type="datetimeFigureOut">
              <a:rPr lang="zh-CN" altLang="en-US" smtClean="0"/>
              <a:pPr/>
              <a:t>2011/12/29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C7747-51B4-406D-A104-AA279B1624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D83A8-4655-4D29-9875-B50C3D2DFE47}" type="datetimeFigureOut">
              <a:rPr lang="zh-CN" altLang="en-US" smtClean="0"/>
              <a:pPr/>
              <a:t>2011/12/29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C7747-51B4-406D-A104-AA279B1624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D83A8-4655-4D29-9875-B50C3D2DFE47}" type="datetimeFigureOut">
              <a:rPr lang="zh-CN" altLang="en-US" smtClean="0"/>
              <a:pPr/>
              <a:t>2011/12/29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C7747-51B4-406D-A104-AA279B1624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D83A8-4655-4D29-9875-B50C3D2DFE47}" type="datetimeFigureOut">
              <a:rPr lang="zh-CN" altLang="en-US" smtClean="0"/>
              <a:pPr/>
              <a:t>2011/12/29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C7747-51B4-406D-A104-AA279B1624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86050" y="1053546"/>
            <a:ext cx="59040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D83A8-4655-4D29-9875-B50C3D2DFE47}" type="datetimeFigureOut">
              <a:rPr lang="zh-CN" altLang="en-US" smtClean="0"/>
              <a:pPr/>
              <a:t>2011/12/29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C7747-51B4-406D-A104-AA279B1624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D83A8-4655-4D29-9875-B50C3D2DFE47}" type="datetimeFigureOut">
              <a:rPr lang="zh-CN" altLang="en-US" smtClean="0"/>
              <a:pPr/>
              <a:t>2011/12/29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C7747-51B4-406D-A104-AA279B1624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D83A8-4655-4D29-9875-B50C3D2DFE47}" type="datetimeFigureOut">
              <a:rPr lang="zh-CN" altLang="en-US" smtClean="0"/>
              <a:pPr/>
              <a:t>2011/12/29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C7747-51B4-406D-A104-AA279B1624B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57200" y="1410736"/>
            <a:ext cx="8229600" cy="18000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D83A8-4655-4D29-9875-B50C3D2DFE47}" type="datetimeFigureOut">
              <a:rPr lang="zh-CN" altLang="en-US" smtClean="0"/>
              <a:pPr/>
              <a:t>2011/12/29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C7747-51B4-406D-A104-AA279B1624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000"/>
            <a:ext cx="9144000" cy="180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6863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3800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554D83A8-4655-4D29-9875-B50C3D2DFE47}" type="datetimeFigureOut">
              <a:rPr lang="zh-CN" altLang="en-US" smtClean="0"/>
              <a:pPr/>
              <a:t>2011/12/29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3800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3464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fld id="{00FC7747-51B4-406D-A104-AA279B1624B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800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ß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Þ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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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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826818"/>
            <a:ext cx="7772400" cy="1538286"/>
          </a:xfrm>
        </p:spPr>
        <p:txBody>
          <a:bodyPr>
            <a:noAutofit/>
          </a:bodyPr>
          <a:lstStyle/>
          <a:p>
            <a:r>
              <a:rPr lang="zh-CN" altLang="en-US" sz="4800" dirty="0" smtClean="0">
                <a:latin typeface="方正大标宋简体" pitchFamily="2" charset="-122"/>
                <a:ea typeface="方正大标宋简体" pitchFamily="2" charset="-122"/>
              </a:rPr>
              <a:t>美在民间</a:t>
            </a:r>
            <a:r>
              <a:rPr lang="en-US" altLang="zh-CN" sz="4800" dirty="0" smtClean="0">
                <a:latin typeface="方正大标宋简体" pitchFamily="2" charset="-122"/>
                <a:ea typeface="方正大标宋简体" pitchFamily="2" charset="-122"/>
              </a:rPr>
              <a:t>——</a:t>
            </a:r>
            <a:r>
              <a:rPr lang="zh-CN" altLang="en-US" sz="4800" dirty="0" smtClean="0">
                <a:latin typeface="方正大标宋简体" pitchFamily="2" charset="-122"/>
                <a:ea typeface="方正大标宋简体" pitchFamily="2" charset="-122"/>
              </a:rPr>
              <a:t>中国民间美术</a:t>
            </a:r>
            <a:endParaRPr lang="zh-CN" altLang="en-US" sz="4800" dirty="0">
              <a:latin typeface="方正大标宋简体" pitchFamily="2" charset="-122"/>
              <a:ea typeface="方正大标宋简体" pitchFamily="2" charset="-122"/>
            </a:endParaRPr>
          </a:p>
        </p:txBody>
      </p:sp>
      <p:pic>
        <p:nvPicPr>
          <p:cNvPr id="4098" name="Picture 2" descr="D:\教学\教学设计-课件\美术鉴赏（粤）\素材\第三章\第一节 神秘的傩面具\b 贵州傩戏面具\p4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980728"/>
            <a:ext cx="1279525" cy="2276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+mn-ea"/>
                <a:ea typeface="+mn-ea"/>
              </a:rPr>
              <a:t>傩戏面具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>
                <a:latin typeface="+mn-ea"/>
              </a:rPr>
              <a:t>在傩文化圈子里的人们的意识中，傩戏面具是神灵的象征和载体，如何对待面具，往往要遵守约定俗成的各种清规戒律。</a:t>
            </a:r>
            <a:endParaRPr lang="zh-CN" altLang="en-US" dirty="0">
              <a:latin typeface="+mn-ea"/>
            </a:endParaRPr>
          </a:p>
        </p:txBody>
      </p:sp>
      <p:pic>
        <p:nvPicPr>
          <p:cNvPr id="1027" name="Picture 3" descr="D:\教学\教学设计-课件\美术鉴赏（粤）\素材\第三章\第一节 神秘的傩面具\b 贵州傩戏面具\傩堂戏面具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14379" y="3501008"/>
            <a:ext cx="3634085" cy="2555955"/>
          </a:xfrm>
          <a:prstGeom prst="rect">
            <a:avLst/>
          </a:prstGeom>
          <a:noFill/>
        </p:spPr>
      </p:pic>
      <p:pic>
        <p:nvPicPr>
          <p:cNvPr id="1028" name="Picture 4" descr="D:\教学\教学设计-课件\美术鉴赏（粤）\素材\第三章\第一节 神秘的傩面具\a 古文化的 活化石\p2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511996"/>
            <a:ext cx="4536504" cy="24989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 smtClean="0"/>
              <a:t>民俗含义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4762872" cy="468632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ts val="2500"/>
              </a:lnSpc>
            </a:pPr>
            <a:r>
              <a:rPr lang="zh-CN" altLang="en-US" dirty="0" smtClean="0"/>
              <a:t>无论是傩祭活动还是傩戏演出，傩戏面具都被赋予了神秘的宗教与民俗含义。在傩文化圈子里的人们的意识中，傩戏面具是神灵的象征和载体，如何对待面具，往往要遵守约定俗成的各种清规戒律。例如制作面具时要先举行开光</a:t>
            </a:r>
            <a:r>
              <a:rPr lang="en-US" altLang="zh-CN" dirty="0" smtClean="0"/>
              <a:t>"</a:t>
            </a:r>
            <a:r>
              <a:rPr lang="zh-CN" altLang="en-US" dirty="0" smtClean="0"/>
              <a:t>仪式，取用傩戏面具要事先举行</a:t>
            </a:r>
            <a:r>
              <a:rPr lang="en-US" altLang="zh-CN" dirty="0" smtClean="0"/>
              <a:t>"</a:t>
            </a:r>
            <a:r>
              <a:rPr lang="zh-CN" altLang="en-US" dirty="0" smtClean="0"/>
              <a:t>开箱</a:t>
            </a:r>
            <a:r>
              <a:rPr lang="en-US" altLang="zh-CN" dirty="0" smtClean="0"/>
              <a:t>"</a:t>
            </a:r>
            <a:r>
              <a:rPr lang="zh-CN" altLang="en-US" dirty="0" smtClean="0"/>
              <a:t>仪式，存放傩戏面具要举行“封箱”仪式。又如不让女人触摸面具，不让女人佩戴傩戏面具，傩戏面具的制作、使用、存放都是男人的事情。男人戴上傩戏面具即表示神灵已经附体，不得随意说话和行动。</a:t>
            </a:r>
            <a:endParaRPr lang="zh-CN" altLang="en-US" dirty="0"/>
          </a:p>
        </p:txBody>
      </p:sp>
      <p:pic>
        <p:nvPicPr>
          <p:cNvPr id="3074" name="Picture 2" descr="D:\教学\教学设计-课件\美术鉴赏（粤）\素材\第三章\第一节 神秘的傩面具\a 古文化的 活化石\3-1-a_p2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23661" y="2708920"/>
            <a:ext cx="3080787" cy="3863900"/>
          </a:xfrm>
          <a:prstGeom prst="rect">
            <a:avLst/>
          </a:prstGeom>
          <a:noFill/>
        </p:spPr>
      </p:pic>
      <p:pic>
        <p:nvPicPr>
          <p:cNvPr id="3077" name="Picture 5" descr="D:\教学\教学设计-课件\美术鉴赏（粤）\素材\第三章\第一节 神秘的傩面具\a 古文化的 活化石\3-1-a_p3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56752" y="332656"/>
            <a:ext cx="3147696" cy="22322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文化意义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5626968" cy="468632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latin typeface="+mn-ea"/>
              </a:rPr>
              <a:t>尽管傩戏面具被赋予了复杂而神秘的种种宗教和民俗的含义，但它本身却不失为艺术百花园的珍品。它本身就是一种造型艺术，遵循着它自身的艺术规律与原则。其造型，往往因角色的不同而有差异。其表现手法主要以五官的变化和装饰来完成人物的骠悍、凶猛、狰狞、威武、严厉、稳重、深沉、冷静、英气、狂傲、奸诈、滑稽、忠诚、正直、刚烈、反常、和蔼、温柔、妍丽、慈祥等等性格的形象塑造</a:t>
            </a:r>
            <a:r>
              <a:rPr lang="zh-CN" altLang="en-US" sz="2000" dirty="0" smtClean="0">
                <a:latin typeface="+mn-ea"/>
              </a:rPr>
              <a:t>。</a:t>
            </a:r>
            <a:endParaRPr lang="zh-CN" altLang="en-US" sz="2000" dirty="0">
              <a:latin typeface="+mn-ea"/>
            </a:endParaRPr>
          </a:p>
        </p:txBody>
      </p:sp>
      <p:pic>
        <p:nvPicPr>
          <p:cNvPr id="2054" name="Picture 6" descr="D:\教学\教学设计-课件\美术鉴赏（粤）\素材\第三章\第一节 神秘的傩面具\b 贵州傩戏面具\p4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844824"/>
            <a:ext cx="1944216" cy="34590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文化意义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5915000" cy="468632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+mn-ea"/>
              </a:rPr>
              <a:t>从</a:t>
            </a:r>
            <a:r>
              <a:rPr lang="zh-CN" altLang="en-US" sz="2400" dirty="0" smtClean="0">
                <a:latin typeface="+mn-ea"/>
              </a:rPr>
              <a:t>戏剧角度讲，面具具有艺术代言体的功能，什么角色一般佩戴什么面具都有讲究。同时，各种千姿百态的面具造型一经展示，便让人获得无穷的艺术美感。骠悍之美、凶猛之美、狰狞之美、刚烈之美、英气之美</a:t>
            </a:r>
            <a:r>
              <a:rPr lang="en-US" altLang="zh-CN" sz="2400" dirty="0" smtClean="0">
                <a:latin typeface="+mn-ea"/>
              </a:rPr>
              <a:t>……</a:t>
            </a:r>
            <a:r>
              <a:rPr lang="zh-CN" altLang="en-US" sz="2400" dirty="0" smtClean="0">
                <a:latin typeface="+mn-ea"/>
              </a:rPr>
              <a:t>无不显示其中。</a:t>
            </a:r>
            <a:endParaRPr lang="zh-CN" altLang="en-US" sz="2400" dirty="0">
              <a:latin typeface="+mn-ea"/>
            </a:endParaRPr>
          </a:p>
        </p:txBody>
      </p:sp>
      <p:pic>
        <p:nvPicPr>
          <p:cNvPr id="2055" name="Picture 7" descr="D:\教学\教学设计-课件\美术鉴赏（粤）\素材\第三章\第一节 神秘的傩面具\b 贵州傩戏面具\p4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1739858"/>
            <a:ext cx="1944216" cy="29132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 smtClean="0"/>
              <a:t>文化意义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84784"/>
            <a:ext cx="5554960" cy="4801736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zh-CN" altLang="en-US" sz="1600" dirty="0" smtClean="0">
                <a:latin typeface="+mn-ea"/>
              </a:rPr>
              <a:t>尽管傩戏面具被赋予了复杂而神秘的种种宗教和民俗的含义，但它本身却不失为艺术百花园的珍品。它本身就是一种造型艺术，遵循着它自身的艺术规律与原则。其造型，往往因角色的不同而有差异。其表现手法主要以五官的变化和装饰来完成人物的骠悍、凶猛、狰狞、威武、严厉、稳重、深沉、冷静、英气、狂傲、奸诈、滑稽、忠诚、正直、刚烈、反常、和蔼、温柔、妍丽、慈祥等等性格的形象塑造。从戏剧角度讲，面具具有艺术代言体的功能，什么角色一般佩戴什么面具都有讲究。同时，各种千姿百态的面具造型一经展示，便让人获得无穷的艺术美感。骠悍之美、凶猛之美、狰狞之美、刚烈之美、英气之美</a:t>
            </a:r>
            <a:r>
              <a:rPr lang="en-US" altLang="zh-CN" sz="1600" dirty="0" smtClean="0">
                <a:latin typeface="+mn-ea"/>
              </a:rPr>
              <a:t>……</a:t>
            </a:r>
            <a:r>
              <a:rPr lang="zh-CN" altLang="en-US" sz="1600" dirty="0" smtClean="0">
                <a:latin typeface="+mn-ea"/>
              </a:rPr>
              <a:t>无不显示其中</a:t>
            </a:r>
            <a:r>
              <a:rPr lang="zh-CN" altLang="en-US" sz="1600" dirty="0" smtClean="0">
                <a:latin typeface="+mn-ea"/>
              </a:rPr>
              <a:t>。</a:t>
            </a:r>
            <a:endParaRPr lang="zh-CN" altLang="en-US" sz="1600" dirty="0">
              <a:latin typeface="+mn-ea"/>
            </a:endParaRPr>
          </a:p>
        </p:txBody>
      </p:sp>
      <p:pic>
        <p:nvPicPr>
          <p:cNvPr id="4" name="Picture 4" descr="D:\教学\教学设计-课件\美术鉴赏（粤）\素材\第三章\第一节 神秘的傩面具\b 贵州傩戏面具\p4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3370" y="1781557"/>
            <a:ext cx="3020630" cy="25835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 smtClean="0"/>
              <a:t>文化意义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4834880" cy="468632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zh-CN" altLang="en-US" dirty="0" smtClean="0">
                <a:latin typeface="+mn-ea"/>
              </a:rPr>
              <a:t>傩</a:t>
            </a:r>
            <a:r>
              <a:rPr lang="zh-CN" altLang="en-US" dirty="0" smtClean="0">
                <a:latin typeface="+mn-ea"/>
              </a:rPr>
              <a:t>戏面具的各种艺术造型、质料选择、色彩运用、功利目的、民俗意象等等，都因地域、民族、文化、审美等方 面的不同而有差异。也正因为如此，傩戏面具于是更加表现得千变万化、多姿多彩。</a:t>
            </a:r>
            <a:endParaRPr lang="zh-CN" altLang="en-US" dirty="0">
              <a:latin typeface="+mn-ea"/>
            </a:endParaRPr>
          </a:p>
        </p:txBody>
      </p:sp>
      <p:pic>
        <p:nvPicPr>
          <p:cNvPr id="5" name="Picture 5" descr="D:\教学\教学设计-课件\美术鉴赏（粤）\素材\第三章\第一节 神秘的傩面具\b 贵州傩戏面具\p4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916832"/>
            <a:ext cx="3016302" cy="31028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 smtClean="0"/>
              <a:t>民间美术的图形与寓意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4834880" cy="4686320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zh-CN" altLang="en-US" dirty="0" smtClean="0">
                <a:latin typeface="+mn-ea"/>
              </a:rPr>
              <a:t>想一想：</a:t>
            </a:r>
            <a:endParaRPr lang="en-US" altLang="zh-CN" dirty="0" smtClean="0">
              <a:latin typeface="+mn-ea"/>
            </a:endParaRPr>
          </a:p>
          <a:p>
            <a:pPr>
              <a:lnSpc>
                <a:spcPct val="170000"/>
              </a:lnSpc>
            </a:pPr>
            <a:r>
              <a:rPr lang="zh-CN" altLang="en-US" dirty="0" smtClean="0">
                <a:latin typeface="+mn-ea"/>
              </a:rPr>
              <a:t>右边剪纸艺术中的图形和花纹都有什么含义？</a:t>
            </a:r>
            <a:endParaRPr lang="zh-CN" altLang="en-US" dirty="0">
              <a:latin typeface="+mn-ea"/>
            </a:endParaRPr>
          </a:p>
        </p:txBody>
      </p:sp>
      <p:pic>
        <p:nvPicPr>
          <p:cNvPr id="1028" name="Picture 4" descr="D:\教学\教学设计-课件\美术鉴赏（粤）\素材\第三章\第二节 民间美术的图形与寓意\a 象征\p5a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556792"/>
            <a:ext cx="3032966" cy="50322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 smtClean="0"/>
              <a:t>民间美术的图形与寓意</a:t>
            </a:r>
            <a:endParaRPr lang="zh-CN" altLang="en-US" sz="36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6044088"/>
            <a:ext cx="8219256" cy="625272"/>
          </a:xfrm>
        </p:spPr>
        <p:txBody>
          <a:bodyPr>
            <a:normAutofit fontScale="70000" lnSpcReduction="20000"/>
          </a:bodyPr>
          <a:lstStyle/>
          <a:p>
            <a:pPr algn="ctr">
              <a:lnSpc>
                <a:spcPct val="170000"/>
              </a:lnSpc>
            </a:pPr>
            <a:r>
              <a:rPr lang="zh-CN" altLang="en-US" dirty="0" smtClean="0">
                <a:latin typeface="+mn-ea"/>
              </a:rPr>
              <a:t>生生不息、圆满和合的象征</a:t>
            </a:r>
            <a:endParaRPr lang="zh-CN" altLang="en-US" dirty="0">
              <a:latin typeface="+mn-ea"/>
            </a:endParaRPr>
          </a:p>
        </p:txBody>
      </p:sp>
      <p:pic>
        <p:nvPicPr>
          <p:cNvPr id="1029" name="Picture 5" descr="D:\教学\教学设计-课件\美术鉴赏（粤）\素材\第三章\第二节 民间美术的图形与寓意\a 象征\p6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99792" y="1196752"/>
            <a:ext cx="3472408" cy="49399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dirty="0" smtClean="0"/>
              <a:t>民间美术的图形与寓意</a:t>
            </a:r>
            <a:endParaRPr lang="zh-CN" altLang="en-US" dirty="0"/>
          </a:p>
        </p:txBody>
      </p:sp>
      <p:pic>
        <p:nvPicPr>
          <p:cNvPr id="1026" name="Picture 2" descr="D:\教学\教学设计-课件\美术鉴赏（粤）\素材\第三章\第二节 民间美术的图形与寓意\a 象征\虎头彩绘挂片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72816"/>
            <a:ext cx="3459223" cy="4032448"/>
          </a:xfrm>
          <a:prstGeom prst="rect">
            <a:avLst/>
          </a:prstGeom>
          <a:noFill/>
        </p:spPr>
      </p:pic>
      <p:pic>
        <p:nvPicPr>
          <p:cNvPr id="1027" name="Picture 3" descr="D:\教学\教学设计-课件\美术鉴赏（粤）\素材\第三章\第二节 民间美术的图形与寓意\a 象征\2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772816"/>
            <a:ext cx="2981738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63</TotalTime>
  <Words>653</Words>
  <Application>Microsoft Office PowerPoint</Application>
  <PresentationFormat>全屏显示(4:3)</PresentationFormat>
  <Paragraphs>19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暗香扑面</vt:lpstr>
      <vt:lpstr>美在民间——中国民间美术</vt:lpstr>
      <vt:lpstr>傩戏面具</vt:lpstr>
      <vt:lpstr>民俗含义</vt:lpstr>
      <vt:lpstr>文化意义</vt:lpstr>
      <vt:lpstr>文化意义</vt:lpstr>
      <vt:lpstr>文化意义</vt:lpstr>
      <vt:lpstr>文化意义</vt:lpstr>
      <vt:lpstr>民间美术的图形与寓意</vt:lpstr>
      <vt:lpstr>民间美术的图形与寓意</vt:lpstr>
      <vt:lpstr>民间美术的图形与寓意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美在民间——中国民间美术</dc:title>
  <dc:creator>tianqiang</dc:creator>
  <cp:lastModifiedBy>tianqiang</cp:lastModifiedBy>
  <cp:revision>7</cp:revision>
  <dcterms:created xsi:type="dcterms:W3CDTF">2011-11-24T01:08:25Z</dcterms:created>
  <dcterms:modified xsi:type="dcterms:W3CDTF">2011-12-29T08:48:21Z</dcterms:modified>
</cp:coreProperties>
</file>