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6" d="100"/>
          <a:sy n="86" d="100"/>
        </p:scale>
        <p:origin x="3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F29C-7CE8-43C7-9B9D-652D30937322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1370-4934-450E-A53E-9536056A38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3460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F29C-7CE8-43C7-9B9D-652D30937322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1370-4934-450E-A53E-9536056A38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758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F29C-7CE8-43C7-9B9D-652D30937322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1370-4934-450E-A53E-9536056A38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7256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F29C-7CE8-43C7-9B9D-652D30937322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1370-4934-450E-A53E-9536056A38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935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F29C-7CE8-43C7-9B9D-652D30937322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1370-4934-450E-A53E-9536056A38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6468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F29C-7CE8-43C7-9B9D-652D30937322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1370-4934-450E-A53E-9536056A38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458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F29C-7CE8-43C7-9B9D-652D30937322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1370-4934-450E-A53E-9536056A38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054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F29C-7CE8-43C7-9B9D-652D30937322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1370-4934-450E-A53E-9536056A38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8917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F29C-7CE8-43C7-9B9D-652D30937322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1370-4934-450E-A53E-9536056A38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6386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F29C-7CE8-43C7-9B9D-652D30937322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1370-4934-450E-A53E-9536056A38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8265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F29C-7CE8-43C7-9B9D-652D30937322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01370-4934-450E-A53E-9536056A38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291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84F29C-7CE8-43C7-9B9D-652D30937322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01370-4934-450E-A53E-9536056A38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8593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多文档 1"/>
          <p:cNvSpPr/>
          <p:nvPr/>
        </p:nvSpPr>
        <p:spPr>
          <a:xfrm>
            <a:off x="3869770" y="1650239"/>
            <a:ext cx="749300" cy="2844800"/>
          </a:xfrm>
          <a:prstGeom prst="flowChartMultidocumen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967453" y="2195476"/>
            <a:ext cx="484802" cy="175432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遵守社会规则</a:t>
            </a:r>
            <a:endParaRPr lang="en-US" altLang="zh-CN" b="1" dirty="0" smtClean="0">
              <a:solidFill>
                <a:srgbClr val="FF0000"/>
              </a:solidFill>
            </a:endParaRPr>
          </a:p>
        </p:txBody>
      </p:sp>
      <p:sp>
        <p:nvSpPr>
          <p:cNvPr id="5" name="流程图: 多文档 4"/>
          <p:cNvSpPr/>
          <p:nvPr/>
        </p:nvSpPr>
        <p:spPr>
          <a:xfrm>
            <a:off x="1984866" y="2099717"/>
            <a:ext cx="749300" cy="1817370"/>
          </a:xfrm>
          <a:prstGeom prst="flowChartMultidocumen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087773" y="2515914"/>
            <a:ext cx="421197" cy="1077218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FF0000"/>
                </a:solidFill>
              </a:rPr>
              <a:t>维护秩序</a:t>
            </a:r>
            <a:endParaRPr lang="en-US" altLang="zh-CN" sz="1600" b="1" dirty="0" smtClean="0">
              <a:solidFill>
                <a:srgbClr val="FF0000"/>
              </a:solidFill>
            </a:endParaRPr>
          </a:p>
        </p:txBody>
      </p:sp>
      <p:sp>
        <p:nvSpPr>
          <p:cNvPr id="7" name="虚尾箭头 6"/>
          <p:cNvSpPr/>
          <p:nvPr/>
        </p:nvSpPr>
        <p:spPr>
          <a:xfrm rot="10800000">
            <a:off x="2748194" y="2515913"/>
            <a:ext cx="1098910" cy="677619"/>
          </a:xfrm>
          <a:prstGeom prst="stripedRightArrow">
            <a:avLst/>
          </a:prstGeom>
          <a:solidFill>
            <a:srgbClr val="92D050"/>
          </a:solidFill>
          <a:ln>
            <a:solidFill>
              <a:schemeClr val="accent5">
                <a:lumMod val="20000"/>
                <a:lumOff val="8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圆角矩形 7"/>
          <p:cNvSpPr/>
          <p:nvPr/>
        </p:nvSpPr>
        <p:spPr>
          <a:xfrm>
            <a:off x="457751" y="2361213"/>
            <a:ext cx="1271799" cy="118762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社会秩序：</a:t>
            </a:r>
            <a:endParaRPr lang="en-US" altLang="zh-CN" b="1" dirty="0" smtClean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含义</a:t>
            </a:r>
            <a:endParaRPr lang="en-US" altLang="zh-CN" b="1" dirty="0" smtClean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内容、</a:t>
            </a:r>
            <a:endParaRPr lang="en-US" altLang="zh-CN" b="1" dirty="0" smtClean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重要性</a:t>
            </a:r>
            <a:endParaRPr lang="zh-CN" altLang="en-US" b="1" dirty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1729550" y="2891842"/>
            <a:ext cx="270508" cy="0"/>
          </a:xfrm>
          <a:prstGeom prst="line">
            <a:avLst/>
          </a:pr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2825824" y="2685446"/>
            <a:ext cx="1005403" cy="338554"/>
          </a:xfrm>
          <a:prstGeom prst="rect">
            <a:avLst/>
          </a:prstGeom>
          <a:noFill/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1600" b="1" dirty="0" smtClean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两者关系</a:t>
            </a:r>
            <a:endParaRPr lang="zh-CN" altLang="en-US" sz="1600" b="1" dirty="0">
              <a:solidFill>
                <a:srgbClr val="FFFF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4889578" y="2305182"/>
            <a:ext cx="1592278" cy="136730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400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1400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规则的内容：</a:t>
            </a:r>
            <a:endParaRPr lang="en-US" altLang="zh-CN" sz="1400" b="1" dirty="0" smtClean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1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道德、法律</a:t>
            </a:r>
            <a:r>
              <a:rPr lang="zh-CN" altLang="en-US" sz="1400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、纪律、习俗等</a:t>
            </a:r>
            <a:endParaRPr lang="en-US" altLang="zh-CN" sz="1400" b="1" dirty="0" smtClean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1400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1400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如何遵守规则？</a:t>
            </a:r>
            <a:endParaRPr lang="en-US" altLang="zh-CN" sz="1400" b="1" dirty="0" smtClean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1400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1400" b="1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积极改进规则</a:t>
            </a:r>
            <a:endParaRPr lang="en-US" altLang="zh-CN" sz="1400" b="1" dirty="0" smtClean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6481856" y="1069901"/>
            <a:ext cx="914400" cy="68948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道德</a:t>
            </a:r>
            <a:endParaRPr lang="zh-CN" altLang="en-US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6551295" y="4235721"/>
            <a:ext cx="914400" cy="68948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法律</a:t>
            </a:r>
          </a:p>
        </p:txBody>
      </p:sp>
      <p:sp>
        <p:nvSpPr>
          <p:cNvPr id="29" name="圆角矩形 28"/>
          <p:cNvSpPr/>
          <p:nvPr/>
        </p:nvSpPr>
        <p:spPr>
          <a:xfrm>
            <a:off x="7589520" y="381257"/>
            <a:ext cx="1097280" cy="3812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尊重他人</a:t>
            </a:r>
            <a:endParaRPr lang="zh-CN" altLang="en-US" sz="1600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7589520" y="1175644"/>
            <a:ext cx="1097280" cy="3812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以礼待人</a:t>
            </a:r>
          </a:p>
        </p:txBody>
      </p:sp>
      <p:sp>
        <p:nvSpPr>
          <p:cNvPr id="31" name="圆角矩形 30"/>
          <p:cNvSpPr/>
          <p:nvPr/>
        </p:nvSpPr>
        <p:spPr>
          <a:xfrm>
            <a:off x="7652908" y="1973746"/>
            <a:ext cx="1097280" cy="381250"/>
          </a:xfrm>
          <a:prstGeom prst="roundRect">
            <a:avLst>
              <a:gd name="adj" fmla="val 4675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诚实守信</a:t>
            </a:r>
            <a:endParaRPr lang="zh-CN" altLang="en-US" sz="1600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2" name="圆角矩形 31"/>
          <p:cNvSpPr/>
          <p:nvPr/>
        </p:nvSpPr>
        <p:spPr>
          <a:xfrm>
            <a:off x="7694295" y="4502646"/>
            <a:ext cx="1097280" cy="3812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预防犯罪</a:t>
            </a:r>
            <a:endParaRPr lang="zh-CN" altLang="en-US" sz="1600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3" name="圆角矩形 32"/>
          <p:cNvSpPr/>
          <p:nvPr/>
        </p:nvSpPr>
        <p:spPr>
          <a:xfrm>
            <a:off x="7701294" y="5462966"/>
            <a:ext cx="1097280" cy="3812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善用法律</a:t>
            </a:r>
            <a:endParaRPr lang="zh-CN" altLang="en-US" sz="1600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7701294" y="3728696"/>
            <a:ext cx="1097280" cy="3812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法不可违</a:t>
            </a:r>
            <a:endParaRPr lang="zh-CN" altLang="en-US" sz="1600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35" name="曲线连接符 34"/>
          <p:cNvCxnSpPr/>
          <p:nvPr/>
        </p:nvCxnSpPr>
        <p:spPr>
          <a:xfrm flipV="1">
            <a:off x="5605874" y="1414644"/>
            <a:ext cx="972754" cy="896645"/>
          </a:xfrm>
          <a:prstGeom prst="curvedConnector3">
            <a:avLst/>
          </a:prstGeom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曲线连接符 37"/>
          <p:cNvCxnSpPr/>
          <p:nvPr/>
        </p:nvCxnSpPr>
        <p:spPr>
          <a:xfrm rot="16200000" flipH="1">
            <a:off x="5626313" y="3721063"/>
            <a:ext cx="1000895" cy="903735"/>
          </a:xfrm>
          <a:prstGeom prst="curvedConnector3">
            <a:avLst>
              <a:gd name="adj1" fmla="val 50000"/>
            </a:avLst>
          </a:prstGeom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 flipV="1">
            <a:off x="7127128" y="697765"/>
            <a:ext cx="457200" cy="401929"/>
          </a:xfrm>
          <a:prstGeom prst="line">
            <a:avLst/>
          </a:prstGeom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7364562" y="1332095"/>
            <a:ext cx="219766" cy="34174"/>
          </a:xfrm>
          <a:prstGeom prst="line">
            <a:avLst/>
          </a:prstGeom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7195708" y="1683390"/>
            <a:ext cx="457200" cy="545110"/>
          </a:xfrm>
          <a:prstGeom prst="line">
            <a:avLst/>
          </a:prstGeom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V="1">
            <a:off x="7244094" y="3899104"/>
            <a:ext cx="457200" cy="401929"/>
          </a:xfrm>
          <a:prstGeom prst="line">
            <a:avLst/>
          </a:prstGeom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7237095" y="4864003"/>
            <a:ext cx="457200" cy="789588"/>
          </a:xfrm>
          <a:prstGeom prst="line">
            <a:avLst/>
          </a:prstGeom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7449838" y="4588384"/>
            <a:ext cx="228600" cy="185827"/>
          </a:xfrm>
          <a:prstGeom prst="line">
            <a:avLst/>
          </a:prstGeom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>
            <a:off x="4619070" y="2858585"/>
            <a:ext cx="270508" cy="0"/>
          </a:xfrm>
          <a:prstGeom prst="line">
            <a:avLst/>
          </a:pr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椭圆 68"/>
          <p:cNvSpPr/>
          <p:nvPr/>
        </p:nvSpPr>
        <p:spPr>
          <a:xfrm>
            <a:off x="8892540" y="114682"/>
            <a:ext cx="2880360" cy="64782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尊重他人的原因及做法</a:t>
            </a:r>
            <a:endParaRPr lang="en-US" altLang="zh-CN" sz="1400" dirty="0" smtClean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14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平等待人的原因及做法</a:t>
            </a:r>
            <a:endParaRPr lang="zh-CN" altLang="en-US" sz="1400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0" name="椭圆 69"/>
          <p:cNvSpPr/>
          <p:nvPr/>
        </p:nvSpPr>
        <p:spPr>
          <a:xfrm>
            <a:off x="9235440" y="1008183"/>
            <a:ext cx="2068830" cy="548712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礼的含义、表现、</a:t>
            </a:r>
            <a:endParaRPr lang="en-US" altLang="zh-CN" sz="1400" dirty="0" smtClean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14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意义、做法</a:t>
            </a:r>
            <a:endParaRPr lang="en-US" altLang="zh-CN" sz="1400" dirty="0" smtClean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1" name="椭圆 70"/>
          <p:cNvSpPr/>
          <p:nvPr/>
        </p:nvSpPr>
        <p:spPr>
          <a:xfrm>
            <a:off x="9399270" y="1887285"/>
            <a:ext cx="2373630" cy="548712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诚信的含义、地位、</a:t>
            </a:r>
            <a:endParaRPr lang="en-US" altLang="zh-CN" sz="1400" dirty="0" smtClean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1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重要性</a:t>
            </a:r>
            <a:r>
              <a:rPr lang="zh-CN" altLang="en-US" sz="14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、做法</a:t>
            </a:r>
            <a:endParaRPr lang="en-US" altLang="zh-CN" sz="1400" dirty="0" smtClean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2" name="椭圆 71"/>
          <p:cNvSpPr/>
          <p:nvPr/>
        </p:nvSpPr>
        <p:spPr>
          <a:xfrm>
            <a:off x="9086850" y="2655719"/>
            <a:ext cx="2800350" cy="97525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法律的作用</a:t>
            </a:r>
            <a:endParaRPr lang="en-US" altLang="zh-CN" sz="1400" dirty="0" smtClean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14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违法的含义及类型</a:t>
            </a:r>
            <a:endParaRPr lang="en-US" altLang="zh-CN" sz="1400" dirty="0" smtClean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14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一般违法与犯罪的关系</a:t>
            </a:r>
            <a:endParaRPr lang="en-US" altLang="zh-CN" sz="1400" dirty="0" smtClean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14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如何警惕一般违法</a:t>
            </a:r>
            <a:endParaRPr lang="en-US" altLang="zh-CN" sz="1400" dirty="0" smtClean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3" name="椭圆 72"/>
          <p:cNvSpPr/>
          <p:nvPr/>
        </p:nvSpPr>
        <p:spPr>
          <a:xfrm>
            <a:off x="9235440" y="3827862"/>
            <a:ext cx="2823210" cy="1097343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刑法的作用和内容</a:t>
            </a:r>
            <a:endParaRPr lang="en-US" altLang="zh-CN" sz="1400" dirty="0" smtClean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14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犯罪的含义和基本特征</a:t>
            </a:r>
            <a:endParaRPr lang="en-US" altLang="zh-CN" sz="1400" dirty="0" smtClean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14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刑罚的含义和种类</a:t>
            </a:r>
            <a:endParaRPr lang="en-US" altLang="zh-CN" sz="1400" dirty="0" smtClean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14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预防犯罪的原因和做法</a:t>
            </a:r>
            <a:endParaRPr lang="en-US" altLang="zh-CN" sz="1400" dirty="0" smtClean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4" name="椭圆 73"/>
          <p:cNvSpPr/>
          <p:nvPr/>
        </p:nvSpPr>
        <p:spPr>
          <a:xfrm>
            <a:off x="8983980" y="5246370"/>
            <a:ext cx="3074670" cy="131445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如何善用法律维权</a:t>
            </a:r>
            <a:endParaRPr lang="en-US" altLang="zh-CN" sz="1400" dirty="0" smtClean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14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诉讼的含义、作用、类型</a:t>
            </a:r>
            <a:endParaRPr lang="en-US" altLang="zh-CN" sz="1400" dirty="0" smtClean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14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同违法犯罪斗争的做法</a:t>
            </a:r>
            <a:endParaRPr lang="en-US" altLang="zh-CN" sz="1400" dirty="0" smtClean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14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要有勇有谋的原因及方法</a:t>
            </a:r>
            <a:endParaRPr lang="en-US" altLang="zh-CN" sz="1400" dirty="0" smtClean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14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正当防卫与紧急避险</a:t>
            </a:r>
            <a:endParaRPr lang="en-US" altLang="zh-CN" sz="1400" dirty="0" smtClean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4791696" y="5258797"/>
            <a:ext cx="2438400" cy="115343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文本框 75"/>
          <p:cNvSpPr txBox="1"/>
          <p:nvPr/>
        </p:nvSpPr>
        <p:spPr>
          <a:xfrm>
            <a:off x="5066499" y="5543125"/>
            <a:ext cx="1941996" cy="584775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做</a:t>
            </a:r>
            <a:r>
              <a:rPr lang="zh-CN" altLang="en-US" sz="1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法治精神公民的基本要求（总结）</a:t>
            </a:r>
            <a:endParaRPr lang="en-US" altLang="zh-CN" sz="1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77" name="曲线连接符 76"/>
          <p:cNvCxnSpPr>
            <a:stCxn id="28" idx="4"/>
          </p:cNvCxnSpPr>
          <p:nvPr/>
        </p:nvCxnSpPr>
        <p:spPr>
          <a:xfrm rot="16200000" flipH="1">
            <a:off x="6669591" y="5264110"/>
            <a:ext cx="728385" cy="50576"/>
          </a:xfrm>
          <a:prstGeom prst="curvedConnector3">
            <a:avLst/>
          </a:prstGeom>
          <a:ln w="28575">
            <a:solidFill>
              <a:srgbClr val="0070C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曲线连接符 79"/>
          <p:cNvCxnSpPr/>
          <p:nvPr/>
        </p:nvCxnSpPr>
        <p:spPr>
          <a:xfrm>
            <a:off x="8750188" y="2221981"/>
            <a:ext cx="851012" cy="86879"/>
          </a:xfrm>
          <a:prstGeom prst="curvedConnector3">
            <a:avLst/>
          </a:prstGeom>
          <a:ln w="28575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曲线连接符 83"/>
          <p:cNvCxnSpPr>
            <a:endCxn id="70" idx="2"/>
          </p:cNvCxnSpPr>
          <p:nvPr/>
        </p:nvCxnSpPr>
        <p:spPr>
          <a:xfrm flipV="1">
            <a:off x="8599170" y="1282539"/>
            <a:ext cx="636270" cy="196941"/>
          </a:xfrm>
          <a:prstGeom prst="curvedConnector3">
            <a:avLst/>
          </a:prstGeom>
          <a:ln w="28575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曲线连接符 87"/>
          <p:cNvCxnSpPr/>
          <p:nvPr/>
        </p:nvCxnSpPr>
        <p:spPr>
          <a:xfrm>
            <a:off x="8665845" y="596217"/>
            <a:ext cx="509849" cy="24509"/>
          </a:xfrm>
          <a:prstGeom prst="curvedConnector3">
            <a:avLst>
              <a:gd name="adj1" fmla="val 50000"/>
            </a:avLst>
          </a:prstGeom>
          <a:ln w="28575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曲线连接符 92"/>
          <p:cNvCxnSpPr/>
          <p:nvPr/>
        </p:nvCxnSpPr>
        <p:spPr>
          <a:xfrm rot="5400000" flipH="1" flipV="1">
            <a:off x="8787284" y="3340287"/>
            <a:ext cx="392700" cy="384119"/>
          </a:xfrm>
          <a:prstGeom prst="curvedConnector3">
            <a:avLst>
              <a:gd name="adj1" fmla="val 50000"/>
            </a:avLst>
          </a:prstGeom>
          <a:ln w="28575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曲线连接符 95"/>
          <p:cNvCxnSpPr>
            <a:endCxn id="73" idx="3"/>
          </p:cNvCxnSpPr>
          <p:nvPr/>
        </p:nvCxnSpPr>
        <p:spPr>
          <a:xfrm>
            <a:off x="8785860" y="4643413"/>
            <a:ext cx="863030" cy="121090"/>
          </a:xfrm>
          <a:prstGeom prst="curvedConnector4">
            <a:avLst>
              <a:gd name="adj1" fmla="val 26047"/>
              <a:gd name="adj2" fmla="val 288785"/>
            </a:avLst>
          </a:prstGeom>
          <a:ln w="28575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曲线连接符 99"/>
          <p:cNvCxnSpPr>
            <a:stCxn id="33" idx="3"/>
            <a:endCxn id="74" idx="2"/>
          </p:cNvCxnSpPr>
          <p:nvPr/>
        </p:nvCxnSpPr>
        <p:spPr>
          <a:xfrm>
            <a:off x="8798574" y="5653591"/>
            <a:ext cx="185406" cy="250004"/>
          </a:xfrm>
          <a:prstGeom prst="curvedConnector3">
            <a:avLst>
              <a:gd name="adj1" fmla="val 50000"/>
            </a:avLst>
          </a:prstGeom>
          <a:ln w="28575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8183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16" grpId="0" animBg="1"/>
      <p:bldP spid="17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多文档 1"/>
          <p:cNvSpPr/>
          <p:nvPr/>
        </p:nvSpPr>
        <p:spPr>
          <a:xfrm>
            <a:off x="202738" y="1698451"/>
            <a:ext cx="945451" cy="3516516"/>
          </a:xfrm>
          <a:prstGeom prst="flowChartMultidocumen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31757" y="2374075"/>
            <a:ext cx="468501" cy="230832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维护国家利益</a:t>
            </a:r>
            <a:endParaRPr lang="en-US" altLang="zh-CN" sz="2400" b="1" dirty="0" smtClean="0">
              <a:solidFill>
                <a:srgbClr val="FF0000"/>
              </a:solidFill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1414626" y="2043757"/>
            <a:ext cx="3590731" cy="2452043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国家利益的含义、</a:t>
            </a:r>
            <a:r>
              <a:rPr lang="zh-CN" altLang="en-US" sz="2000" b="1" u="sng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内容</a:t>
            </a:r>
            <a:endParaRPr lang="en-US" altLang="zh-CN" sz="2000" b="1" u="sng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为什么要维护国家利益</a:t>
            </a:r>
            <a:endParaRPr lang="en-US" altLang="zh-CN" sz="1600" dirty="0" smtClean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1600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en-US" altLang="zh-CN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国家利益和人民利益的关系</a:t>
            </a:r>
            <a:endParaRPr lang="en-US" altLang="zh-CN" sz="1600" dirty="0" smtClean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1600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en-US" altLang="zh-CN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人民的切身利益是什么</a:t>
            </a:r>
            <a:endParaRPr lang="en-US" altLang="zh-CN" sz="1600" dirty="0" smtClean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1600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en-US" altLang="zh-CN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国家利益对人们情感的影响</a:t>
            </a:r>
            <a:endParaRPr lang="en-US" altLang="zh-CN" sz="1600" dirty="0" smtClean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1600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en-US" altLang="zh-CN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实现中国梦最鲜明的特点</a:t>
            </a:r>
            <a:endParaRPr lang="en-US" altLang="zh-CN" sz="1600" dirty="0" smtClean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1600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en-US" altLang="zh-CN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如何做到国家利益至上</a:t>
            </a:r>
            <a:endParaRPr lang="en-US" altLang="zh-CN" sz="1600" dirty="0" smtClean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1600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8</a:t>
            </a:r>
            <a:r>
              <a:rPr lang="en-US" altLang="zh-CN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1600" dirty="0" smtClean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维护国家利益，青少年当前做法</a:t>
            </a:r>
            <a:endParaRPr lang="en-US" altLang="zh-CN" sz="1600" dirty="0" smtClean="0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455041" y="654693"/>
            <a:ext cx="2202260" cy="883263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树立总体国家安全观</a:t>
            </a:r>
            <a:endParaRPr lang="zh-CN" altLang="en-US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5455041" y="2215269"/>
            <a:ext cx="2299794" cy="94028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建设美好祖国</a:t>
            </a:r>
            <a:endParaRPr lang="zh-CN" altLang="en-US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35" name="曲线连接符 34"/>
          <p:cNvCxnSpPr/>
          <p:nvPr/>
        </p:nvCxnSpPr>
        <p:spPr>
          <a:xfrm flipV="1">
            <a:off x="4497603" y="1283222"/>
            <a:ext cx="1128497" cy="776558"/>
          </a:xfrm>
          <a:prstGeom prst="curvedConnector3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曲线连接符 37"/>
          <p:cNvCxnSpPr/>
          <p:nvPr/>
        </p:nvCxnSpPr>
        <p:spPr>
          <a:xfrm rot="10800000">
            <a:off x="4775319" y="2000620"/>
            <a:ext cx="1040353" cy="353288"/>
          </a:xfrm>
          <a:prstGeom prst="curvedConnector3">
            <a:avLst>
              <a:gd name="adj1" fmla="val 50000"/>
            </a:avLst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V="1">
            <a:off x="1148189" y="2954200"/>
            <a:ext cx="309070" cy="4900"/>
          </a:xfrm>
          <a:prstGeom prst="line">
            <a:avLst/>
          </a:pr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曲线连接符 79"/>
          <p:cNvCxnSpPr/>
          <p:nvPr/>
        </p:nvCxnSpPr>
        <p:spPr>
          <a:xfrm>
            <a:off x="6806971" y="3112659"/>
            <a:ext cx="532441" cy="344050"/>
          </a:xfrm>
          <a:prstGeom prst="curvedConnector3">
            <a:avLst>
              <a:gd name="adj1" fmla="val 50000"/>
            </a:avLst>
          </a:prstGeom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曲线连接符 87"/>
          <p:cNvCxnSpPr/>
          <p:nvPr/>
        </p:nvCxnSpPr>
        <p:spPr>
          <a:xfrm>
            <a:off x="7300124" y="780924"/>
            <a:ext cx="643383" cy="38784"/>
          </a:xfrm>
          <a:prstGeom prst="curvedConnector3">
            <a:avLst>
              <a:gd name="adj1" fmla="val 50000"/>
            </a:avLst>
          </a:prstGeom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曲线连接符 99"/>
          <p:cNvCxnSpPr>
            <a:stCxn id="33" idx="3"/>
            <a:endCxn id="74" idx="2"/>
          </p:cNvCxnSpPr>
          <p:nvPr/>
        </p:nvCxnSpPr>
        <p:spPr>
          <a:xfrm>
            <a:off x="8798574" y="5653591"/>
            <a:ext cx="185406" cy="250004"/>
          </a:xfrm>
          <a:prstGeom prst="curvedConnector3">
            <a:avLst>
              <a:gd name="adj1" fmla="val 50000"/>
            </a:avLst>
          </a:prstGeom>
          <a:ln w="28575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流程图: 多文档 48"/>
          <p:cNvSpPr/>
          <p:nvPr/>
        </p:nvSpPr>
        <p:spPr>
          <a:xfrm>
            <a:off x="6284171" y="3445997"/>
            <a:ext cx="4557563" cy="3226893"/>
          </a:xfrm>
          <a:prstGeom prst="flowChartMultidocumen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CN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6409118" y="4043782"/>
            <a:ext cx="3647152" cy="203132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en-US" altLang="zh-CN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为祖国成就自豪的原因</a:t>
            </a:r>
            <a:endParaRPr lang="en-US" altLang="zh-CN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祖国取得成就的</a:t>
            </a:r>
            <a:r>
              <a:rPr lang="zh-CN" altLang="en-US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表现</a:t>
            </a:r>
            <a:r>
              <a:rPr lang="zh-CN" altLang="en-US" sz="16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（同九上）</a:t>
            </a:r>
            <a:endParaRPr lang="en-US" altLang="zh-CN" sz="1600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对未来充满信心的原因</a:t>
            </a:r>
            <a:endParaRPr lang="en-US" altLang="zh-CN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我国目前存在的</a:t>
            </a:r>
            <a:r>
              <a:rPr lang="zh-CN" altLang="en-US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问题</a:t>
            </a:r>
            <a:r>
              <a:rPr lang="zh-CN" altLang="en-US" sz="14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（同九上）</a:t>
            </a:r>
            <a:endParaRPr lang="en-US" altLang="zh-CN" sz="1400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5.</a:t>
            </a:r>
            <a:r>
              <a:rPr lang="zh-CN" altLang="en-US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劳动的价值</a:t>
            </a:r>
            <a:endParaRPr lang="en-US" altLang="zh-CN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6.</a:t>
            </a:r>
            <a:r>
              <a:rPr lang="zh-CN" altLang="en-US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发扬实干精神的意义</a:t>
            </a:r>
            <a:endParaRPr lang="en-US" altLang="zh-CN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7.</a:t>
            </a:r>
            <a:r>
              <a:rPr lang="zh-CN" altLang="en-US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发扬实干精神，青少年当前</a:t>
            </a:r>
            <a:r>
              <a:rPr lang="zh-CN" altLang="en-US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做法</a:t>
            </a:r>
            <a:endParaRPr lang="en-US" altLang="zh-CN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6" name="单圆角矩形 85"/>
          <p:cNvSpPr/>
          <p:nvPr/>
        </p:nvSpPr>
        <p:spPr>
          <a:xfrm>
            <a:off x="7734299" y="507444"/>
            <a:ext cx="4318001" cy="1862222"/>
          </a:xfrm>
          <a:prstGeom prst="snipRound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文本框 86"/>
          <p:cNvSpPr txBox="1"/>
          <p:nvPr/>
        </p:nvSpPr>
        <p:spPr>
          <a:xfrm>
            <a:off x="7811423" y="765112"/>
            <a:ext cx="4108817" cy="1477328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国家安全的含义</a:t>
            </a:r>
            <a:endParaRPr lang="en-US" altLang="zh-CN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国家安全与我们息息相关的原因</a:t>
            </a:r>
            <a:endParaRPr lang="en-US" altLang="zh-CN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国家安全是人们幸福安康前提的原因</a:t>
            </a:r>
            <a:endParaRPr lang="en-US" altLang="zh-CN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为什么要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树立总体国家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安全观</a:t>
            </a:r>
            <a:endParaRPr lang="en-US" altLang="zh-CN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维护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国家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安全</a:t>
            </a:r>
            <a:r>
              <a:rPr lang="zh-CN" altLang="en-US" smtClean="0">
                <a:latin typeface="楷体" panose="02010609060101010101" pitchFamily="49" charset="-122"/>
                <a:ea typeface="楷体" panose="02010609060101010101" pitchFamily="49" charset="-122"/>
              </a:rPr>
              <a:t>国家做法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、个人做法</a:t>
            </a:r>
            <a:endParaRPr lang="en-US" altLang="zh-CN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3477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7" grpId="0" animBg="1"/>
      <p:bldP spid="28" grpId="0" animBg="1"/>
      <p:bldP spid="49" grpId="0" animBg="1"/>
      <p:bldP spid="55" grpId="0" animBg="1"/>
      <p:bldP spid="86" grpId="0" animBg="1"/>
      <p:bldP spid="87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340</Words>
  <Application>Microsoft Office PowerPoint</Application>
  <PresentationFormat>宽屏</PresentationFormat>
  <Paragraphs>62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7" baseType="lpstr">
      <vt:lpstr>等线</vt:lpstr>
      <vt:lpstr>等线 Light</vt:lpstr>
      <vt:lpstr>楷体</vt:lpstr>
      <vt:lpstr>Arial</vt:lpstr>
      <vt:lpstr>Office 主题​​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apple</dc:creator>
  <cp:lastModifiedBy>apple</cp:lastModifiedBy>
  <cp:revision>28</cp:revision>
  <dcterms:created xsi:type="dcterms:W3CDTF">2020-03-24T04:08:15Z</dcterms:created>
  <dcterms:modified xsi:type="dcterms:W3CDTF">2020-03-25T06:11:07Z</dcterms:modified>
</cp:coreProperties>
</file>