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sldIdLst>
    <p:sldId id="274" r:id="rId2"/>
    <p:sldId id="257" r:id="rId3"/>
    <p:sldId id="259" r:id="rId4"/>
    <p:sldId id="260" r:id="rId5"/>
    <p:sldId id="266" r:id="rId6"/>
    <p:sldId id="272" r:id="rId7"/>
    <p:sldId id="275" r:id="rId8"/>
    <p:sldId id="276" r:id="rId9"/>
    <p:sldId id="277" r:id="rId10"/>
    <p:sldId id="278" r:id="rId11"/>
    <p:sldId id="265" r:id="rId12"/>
    <p:sldId id="270" r:id="rId13"/>
  </p:sldIdLst>
  <p:sldSz cx="9144000" cy="6858000" type="screen4x3"/>
  <p:notesSz cx="6858000" cy="9144000"/>
  <p:defaultTextStyle>
    <a:defPPr>
      <a:defRPr lang="zh-CN"/>
    </a:defPPr>
    <a:lvl1pPr algn="l" rtl="0" fontAlgn="base">
      <a:spcBef>
        <a:spcPct val="0"/>
      </a:spcBef>
      <a:spcAft>
        <a:spcPct val="0"/>
      </a:spcAft>
      <a:defRPr sz="2400" b="1" kern="1200">
        <a:solidFill>
          <a:schemeClr val="tx1"/>
        </a:solidFill>
        <a:latin typeface="宋体" pitchFamily="2" charset="-122"/>
        <a:ea typeface="宋体" pitchFamily="2" charset="-122"/>
        <a:cs typeface="+mn-cs"/>
      </a:defRPr>
    </a:lvl1pPr>
    <a:lvl2pPr marL="457200" algn="l" rtl="0" fontAlgn="base">
      <a:spcBef>
        <a:spcPct val="0"/>
      </a:spcBef>
      <a:spcAft>
        <a:spcPct val="0"/>
      </a:spcAft>
      <a:defRPr sz="2400" b="1" kern="1200">
        <a:solidFill>
          <a:schemeClr val="tx1"/>
        </a:solidFill>
        <a:latin typeface="宋体" pitchFamily="2" charset="-122"/>
        <a:ea typeface="宋体" pitchFamily="2" charset="-122"/>
        <a:cs typeface="+mn-cs"/>
      </a:defRPr>
    </a:lvl2pPr>
    <a:lvl3pPr marL="914400" algn="l" rtl="0" fontAlgn="base">
      <a:spcBef>
        <a:spcPct val="0"/>
      </a:spcBef>
      <a:spcAft>
        <a:spcPct val="0"/>
      </a:spcAft>
      <a:defRPr sz="2400" b="1" kern="1200">
        <a:solidFill>
          <a:schemeClr val="tx1"/>
        </a:solidFill>
        <a:latin typeface="宋体" pitchFamily="2" charset="-122"/>
        <a:ea typeface="宋体" pitchFamily="2" charset="-122"/>
        <a:cs typeface="+mn-cs"/>
      </a:defRPr>
    </a:lvl3pPr>
    <a:lvl4pPr marL="1371600" algn="l" rtl="0" fontAlgn="base">
      <a:spcBef>
        <a:spcPct val="0"/>
      </a:spcBef>
      <a:spcAft>
        <a:spcPct val="0"/>
      </a:spcAft>
      <a:defRPr sz="2400" b="1" kern="1200">
        <a:solidFill>
          <a:schemeClr val="tx1"/>
        </a:solidFill>
        <a:latin typeface="宋体" pitchFamily="2" charset="-122"/>
        <a:ea typeface="宋体" pitchFamily="2" charset="-122"/>
        <a:cs typeface="+mn-cs"/>
      </a:defRPr>
    </a:lvl4pPr>
    <a:lvl5pPr marL="1828800" algn="l" rtl="0" fontAlgn="base">
      <a:spcBef>
        <a:spcPct val="0"/>
      </a:spcBef>
      <a:spcAft>
        <a:spcPct val="0"/>
      </a:spcAft>
      <a:defRPr sz="2400" b="1" kern="1200">
        <a:solidFill>
          <a:schemeClr val="tx1"/>
        </a:solidFill>
        <a:latin typeface="宋体" pitchFamily="2" charset="-122"/>
        <a:ea typeface="宋体" pitchFamily="2" charset="-122"/>
        <a:cs typeface="+mn-cs"/>
      </a:defRPr>
    </a:lvl5pPr>
    <a:lvl6pPr marL="2286000" algn="l" defTabSz="914400" rtl="0" eaLnBrk="1" latinLnBrk="0" hangingPunct="1">
      <a:defRPr sz="2400" b="1" kern="1200">
        <a:solidFill>
          <a:schemeClr val="tx1"/>
        </a:solidFill>
        <a:latin typeface="宋体" pitchFamily="2" charset="-122"/>
        <a:ea typeface="宋体" pitchFamily="2" charset="-122"/>
        <a:cs typeface="+mn-cs"/>
      </a:defRPr>
    </a:lvl6pPr>
    <a:lvl7pPr marL="2743200" algn="l" defTabSz="914400" rtl="0" eaLnBrk="1" latinLnBrk="0" hangingPunct="1">
      <a:defRPr sz="2400" b="1" kern="1200">
        <a:solidFill>
          <a:schemeClr val="tx1"/>
        </a:solidFill>
        <a:latin typeface="宋体" pitchFamily="2" charset="-122"/>
        <a:ea typeface="宋体" pitchFamily="2" charset="-122"/>
        <a:cs typeface="+mn-cs"/>
      </a:defRPr>
    </a:lvl7pPr>
    <a:lvl8pPr marL="3200400" algn="l" defTabSz="914400" rtl="0" eaLnBrk="1" latinLnBrk="0" hangingPunct="1">
      <a:defRPr sz="2400" b="1" kern="1200">
        <a:solidFill>
          <a:schemeClr val="tx1"/>
        </a:solidFill>
        <a:latin typeface="宋体" pitchFamily="2" charset="-122"/>
        <a:ea typeface="宋体" pitchFamily="2" charset="-122"/>
        <a:cs typeface="+mn-cs"/>
      </a:defRPr>
    </a:lvl8pPr>
    <a:lvl9pPr marL="3657600" algn="l" defTabSz="914400" rtl="0" eaLnBrk="1" latinLnBrk="0" hangingPunct="1">
      <a:defRPr sz="2400" b="1" kern="1200">
        <a:solidFill>
          <a:schemeClr val="tx1"/>
        </a:solidFill>
        <a:latin typeface="宋体" pitchFamily="2" charset="-122"/>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0000"/>
    <a:srgbClr val="0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887" autoAdjust="0"/>
    <p:restoredTop sz="92639" autoAdjust="0"/>
  </p:normalViewPr>
  <p:slideViewPr>
    <p:cSldViewPr>
      <p:cViewPr varScale="1">
        <p:scale>
          <a:sx n="65" d="100"/>
          <a:sy n="65" d="100"/>
        </p:scale>
        <p:origin x="-1512"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91138" name="Group 2"/>
          <p:cNvGrpSpPr>
            <a:grpSpLocks/>
          </p:cNvGrpSpPr>
          <p:nvPr/>
        </p:nvGrpSpPr>
        <p:grpSpPr bwMode="auto">
          <a:xfrm>
            <a:off x="0" y="2438400"/>
            <a:ext cx="9009063" cy="1052513"/>
            <a:chOff x="0" y="1536"/>
            <a:chExt cx="5675" cy="663"/>
          </a:xfrm>
        </p:grpSpPr>
        <p:grpSp>
          <p:nvGrpSpPr>
            <p:cNvPr id="91139" name="Group 3"/>
            <p:cNvGrpSpPr>
              <a:grpSpLocks/>
            </p:cNvGrpSpPr>
            <p:nvPr/>
          </p:nvGrpSpPr>
          <p:grpSpPr bwMode="auto">
            <a:xfrm>
              <a:off x="183" y="1604"/>
              <a:ext cx="448" cy="299"/>
              <a:chOff x="720" y="336"/>
              <a:chExt cx="624" cy="432"/>
            </a:xfrm>
          </p:grpSpPr>
          <p:sp>
            <p:nvSpPr>
              <p:cNvPr id="91140" name="Rectangle 4"/>
              <p:cNvSpPr>
                <a:spLocks noChangeArrowheads="1"/>
              </p:cNvSpPr>
              <p:nvPr/>
            </p:nvSpPr>
            <p:spPr bwMode="auto">
              <a:xfrm>
                <a:off x="720" y="336"/>
                <a:ext cx="384" cy="432"/>
              </a:xfrm>
              <a:prstGeom prst="rect">
                <a:avLst/>
              </a:prstGeom>
              <a:solidFill>
                <a:schemeClr val="folHlink"/>
              </a:solidFill>
              <a:ln w="9525">
                <a:noFill/>
                <a:miter lim="800000"/>
                <a:headEnd/>
                <a:tailEnd/>
              </a:ln>
              <a:effectLst/>
            </p:spPr>
            <p:txBody>
              <a:bodyPr wrap="none" anchor="ctr"/>
              <a:lstStyle/>
              <a:p>
                <a:endParaRPr lang="zh-CN" altLang="en-US"/>
              </a:p>
            </p:txBody>
          </p:sp>
          <p:sp>
            <p:nvSpPr>
              <p:cNvPr id="91141"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endParaRPr lang="zh-CN" altLang="en-US"/>
              </a:p>
            </p:txBody>
          </p:sp>
        </p:grpSp>
        <p:grpSp>
          <p:nvGrpSpPr>
            <p:cNvPr id="91142" name="Group 6"/>
            <p:cNvGrpSpPr>
              <a:grpSpLocks/>
            </p:cNvGrpSpPr>
            <p:nvPr/>
          </p:nvGrpSpPr>
          <p:grpSpPr bwMode="auto">
            <a:xfrm>
              <a:off x="261" y="1870"/>
              <a:ext cx="465" cy="299"/>
              <a:chOff x="912" y="2640"/>
              <a:chExt cx="672" cy="432"/>
            </a:xfrm>
          </p:grpSpPr>
          <p:sp>
            <p:nvSpPr>
              <p:cNvPr id="91143" name="Rectangle 7"/>
              <p:cNvSpPr>
                <a:spLocks noChangeArrowheads="1"/>
              </p:cNvSpPr>
              <p:nvPr/>
            </p:nvSpPr>
            <p:spPr bwMode="auto">
              <a:xfrm>
                <a:off x="912" y="2640"/>
                <a:ext cx="384" cy="432"/>
              </a:xfrm>
              <a:prstGeom prst="rect">
                <a:avLst/>
              </a:prstGeom>
              <a:solidFill>
                <a:schemeClr val="accent2"/>
              </a:solidFill>
              <a:ln w="9525">
                <a:noFill/>
                <a:miter lim="800000"/>
                <a:headEnd/>
                <a:tailEnd/>
              </a:ln>
              <a:effectLst/>
            </p:spPr>
            <p:txBody>
              <a:bodyPr wrap="none" anchor="ctr"/>
              <a:lstStyle/>
              <a:p>
                <a:endParaRPr lang="zh-CN" altLang="en-US"/>
              </a:p>
            </p:txBody>
          </p:sp>
          <p:sp>
            <p:nvSpPr>
              <p:cNvPr id="91144"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w="9525">
                <a:noFill/>
                <a:miter lim="800000"/>
                <a:headEnd/>
                <a:tailEnd/>
              </a:ln>
              <a:effectLst/>
            </p:spPr>
            <p:txBody>
              <a:bodyPr wrap="none" anchor="ctr"/>
              <a:lstStyle/>
              <a:p>
                <a:endParaRPr lang="zh-CN" altLang="en-US"/>
              </a:p>
            </p:txBody>
          </p:sp>
        </p:grpSp>
        <p:sp>
          <p:nvSpPr>
            <p:cNvPr id="91145"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w="9525">
              <a:noFill/>
              <a:miter lim="800000"/>
              <a:headEnd/>
              <a:tailEnd/>
            </a:ln>
            <a:effectLst/>
          </p:spPr>
          <p:txBody>
            <a:bodyPr wrap="none" anchor="ctr"/>
            <a:lstStyle/>
            <a:p>
              <a:endParaRPr lang="zh-CN" altLang="en-US"/>
            </a:p>
          </p:txBody>
        </p:sp>
        <p:sp>
          <p:nvSpPr>
            <p:cNvPr id="91146" name="Rectangle 10"/>
            <p:cNvSpPr>
              <a:spLocks noChangeArrowheads="1"/>
            </p:cNvSpPr>
            <p:nvPr/>
          </p:nvSpPr>
          <p:spPr bwMode="auto">
            <a:xfrm>
              <a:off x="400" y="1536"/>
              <a:ext cx="20" cy="663"/>
            </a:xfrm>
            <a:prstGeom prst="rect">
              <a:avLst/>
            </a:prstGeom>
            <a:solidFill>
              <a:schemeClr val="bg2"/>
            </a:solidFill>
            <a:ln w="9525">
              <a:noFill/>
              <a:miter lim="800000"/>
              <a:headEnd/>
              <a:tailEnd/>
            </a:ln>
            <a:effectLst/>
          </p:spPr>
          <p:txBody>
            <a:bodyPr wrap="none" anchor="ctr"/>
            <a:lstStyle/>
            <a:p>
              <a:endParaRPr lang="zh-CN" altLang="en-US"/>
            </a:p>
          </p:txBody>
        </p:sp>
        <p:sp>
          <p:nvSpPr>
            <p:cNvPr id="91147"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endParaRPr lang="zh-CN" altLang="en-US"/>
            </a:p>
          </p:txBody>
        </p:sp>
      </p:grpSp>
      <p:sp>
        <p:nvSpPr>
          <p:cNvPr id="91148" name="Rectangle 12"/>
          <p:cNvSpPr>
            <a:spLocks noGrp="1" noChangeArrowheads="1"/>
          </p:cNvSpPr>
          <p:nvPr>
            <p:ph type="ctrTitle"/>
          </p:nvPr>
        </p:nvSpPr>
        <p:spPr>
          <a:xfrm>
            <a:off x="990600" y="1676400"/>
            <a:ext cx="7772400" cy="1462088"/>
          </a:xfrm>
        </p:spPr>
        <p:txBody>
          <a:bodyPr/>
          <a:lstStyle>
            <a:lvl1pPr>
              <a:defRPr/>
            </a:lvl1pPr>
          </a:lstStyle>
          <a:p>
            <a:r>
              <a:rPr lang="zh-CN" altLang="en-US"/>
              <a:t>单击此处编辑母版标题样式</a:t>
            </a:r>
          </a:p>
        </p:txBody>
      </p:sp>
      <p:sp>
        <p:nvSpPr>
          <p:cNvPr id="91149"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zh-CN" altLang="en-US"/>
              <a:t>单击此处编辑母版副标题样式</a:t>
            </a:r>
          </a:p>
        </p:txBody>
      </p:sp>
      <p:sp>
        <p:nvSpPr>
          <p:cNvPr id="91150" name="Rectangle 14"/>
          <p:cNvSpPr>
            <a:spLocks noGrp="1" noChangeArrowheads="1"/>
          </p:cNvSpPr>
          <p:nvPr>
            <p:ph type="dt" sz="half" idx="2"/>
          </p:nvPr>
        </p:nvSpPr>
        <p:spPr>
          <a:xfrm>
            <a:off x="990600" y="6248400"/>
            <a:ext cx="1905000" cy="457200"/>
          </a:xfrm>
        </p:spPr>
        <p:txBody>
          <a:bodyPr/>
          <a:lstStyle>
            <a:lvl1pPr>
              <a:defRPr>
                <a:solidFill>
                  <a:schemeClr val="bg2"/>
                </a:solidFill>
              </a:defRPr>
            </a:lvl1pPr>
          </a:lstStyle>
          <a:p>
            <a:endParaRPr lang="en-US" altLang="zh-CN"/>
          </a:p>
        </p:txBody>
      </p:sp>
      <p:sp>
        <p:nvSpPr>
          <p:cNvPr id="91151" name="Rectangle 15"/>
          <p:cNvSpPr>
            <a:spLocks noGrp="1" noChangeArrowheads="1"/>
          </p:cNvSpPr>
          <p:nvPr>
            <p:ph type="ftr" sz="quarter" idx="3"/>
          </p:nvPr>
        </p:nvSpPr>
        <p:spPr>
          <a:xfrm>
            <a:off x="3429000" y="6248400"/>
            <a:ext cx="2895600" cy="457200"/>
          </a:xfrm>
        </p:spPr>
        <p:txBody>
          <a:bodyPr/>
          <a:lstStyle>
            <a:lvl1pPr>
              <a:defRPr>
                <a:solidFill>
                  <a:schemeClr val="bg2"/>
                </a:solidFill>
              </a:defRPr>
            </a:lvl1pPr>
          </a:lstStyle>
          <a:p>
            <a:endParaRPr lang="en-US" altLang="zh-CN"/>
          </a:p>
        </p:txBody>
      </p:sp>
      <p:sp>
        <p:nvSpPr>
          <p:cNvPr id="91152" name="Rectangle 16"/>
          <p:cNvSpPr>
            <a:spLocks noGrp="1" noChangeArrowheads="1"/>
          </p:cNvSpPr>
          <p:nvPr>
            <p:ph type="sldNum" sz="quarter" idx="4"/>
          </p:nvPr>
        </p:nvSpPr>
        <p:spPr>
          <a:xfrm>
            <a:off x="6858000" y="6248400"/>
            <a:ext cx="1905000" cy="457200"/>
          </a:xfrm>
        </p:spPr>
        <p:txBody>
          <a:bodyPr/>
          <a:lstStyle>
            <a:lvl1pPr>
              <a:defRPr>
                <a:solidFill>
                  <a:schemeClr val="bg2"/>
                </a:solidFill>
              </a:defRPr>
            </a:lvl1pPr>
          </a:lstStyle>
          <a:p>
            <a:fld id="{FA303BF3-814F-481C-B47E-D50048BEFCDC}" type="slidenum">
              <a:rPr lang="en-US" altLang="zh-CN"/>
              <a:pPr/>
              <a:t>‹#›</a:t>
            </a:fld>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820E627D-8B9A-4C90-BC57-5D7262A9BE90}" type="slidenum">
              <a:rPr lang="en-US" altLang="zh-CN"/>
              <a:pPr/>
              <a:t>‹#›</a:t>
            </a:fld>
            <a:endParaRPr lang="en-US" alt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257BE5E8-0BF8-460D-A015-412BF01681F4}" type="slidenum">
              <a:rPr lang="en-US" altLang="zh-CN"/>
              <a:pPr/>
              <a:t>‹#›</a:t>
            </a:fld>
            <a:endParaRPr lang="en-US" alt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685DCC61-64AD-484F-BBBF-636A251379BB}" type="slidenum">
              <a:rPr lang="en-US" altLang="zh-CN"/>
              <a:pPr/>
              <a:t>‹#›</a:t>
            </a:fld>
            <a:endParaRPr lang="en-US" alt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11307E11-1573-4042-92F0-73A2662CF7F8}" type="slidenum">
              <a:rPr lang="en-US" altLang="zh-CN"/>
              <a:pPr/>
              <a:t>‹#›</a:t>
            </a:fld>
            <a:endParaRPr lang="en-US" alt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1B18E5C6-2CB1-477D-94AD-71A476130BFE}" type="slidenum">
              <a:rPr lang="en-US" altLang="zh-CN"/>
              <a:pPr/>
              <a:t>‹#›</a:t>
            </a:fld>
            <a:endParaRPr lang="en-US"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177BD375-4037-4B87-B083-47035A7EBC49}" type="slidenum">
              <a:rPr lang="en-US" altLang="zh-CN"/>
              <a:pPr/>
              <a:t>‹#›</a:t>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00355DE4-66C5-47EC-8397-B393764D250B}" type="slidenum">
              <a:rPr lang="en-US" altLang="zh-CN"/>
              <a:pPr/>
              <a:t>‹#›</a:t>
            </a:fld>
            <a:endParaRPr lang="en-US" alt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E0F797D9-E7E0-44B4-BFD1-9299C7E0D63C}" type="slidenum">
              <a:rPr lang="en-US" altLang="zh-CN"/>
              <a:pPr/>
              <a:t>‹#›</a:t>
            </a:fld>
            <a:endParaRPr lang="en-US" alt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D94E1305-E468-412C-83E9-BE7CFD025930}" type="slidenum">
              <a:rPr lang="en-US" altLang="zh-CN"/>
              <a:pPr/>
              <a:t>‹#›</a:t>
            </a:fld>
            <a:endParaRPr lang="en-US" alt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004050" y="214313"/>
            <a:ext cx="1951038" cy="59182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1150938" y="214313"/>
            <a:ext cx="5700712" cy="59182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F98BC30D-5346-461F-A1CD-763A7EBFB0EE}" type="slidenum">
              <a:rPr lang="en-US" altLang="zh-CN"/>
              <a:pPr/>
              <a:t>‹#›</a:t>
            </a:fld>
            <a:endParaRPr lang="en-US" altLang="zh-CN"/>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1150938" y="214313"/>
            <a:ext cx="7804150" cy="59182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a:xfrm>
            <a:off x="1162050" y="6243638"/>
            <a:ext cx="1905000" cy="457200"/>
          </a:xfrm>
        </p:spPr>
        <p:txBody>
          <a:bodyPr/>
          <a:lstStyle>
            <a:lvl1pPr>
              <a:defRPr/>
            </a:lvl1pPr>
          </a:lstStyle>
          <a:p>
            <a:endParaRPr lang="en-US" altLang="zh-CN"/>
          </a:p>
        </p:txBody>
      </p:sp>
      <p:sp>
        <p:nvSpPr>
          <p:cNvPr id="4" name="页脚占位符 3"/>
          <p:cNvSpPr>
            <a:spLocks noGrp="1"/>
          </p:cNvSpPr>
          <p:nvPr>
            <p:ph type="ftr" sz="quarter" idx="11"/>
          </p:nvPr>
        </p:nvSpPr>
        <p:spPr>
          <a:xfrm>
            <a:off x="3657600" y="6243638"/>
            <a:ext cx="2895600" cy="457200"/>
          </a:xfrm>
        </p:spPr>
        <p:txBody>
          <a:bodyPr/>
          <a:lstStyle>
            <a:lvl1pPr>
              <a:defRPr/>
            </a:lvl1pPr>
          </a:lstStyle>
          <a:p>
            <a:endParaRPr lang="en-US" altLang="zh-CN"/>
          </a:p>
        </p:txBody>
      </p:sp>
      <p:sp>
        <p:nvSpPr>
          <p:cNvPr id="5" name="灯片编号占位符 4"/>
          <p:cNvSpPr>
            <a:spLocks noGrp="1"/>
          </p:cNvSpPr>
          <p:nvPr>
            <p:ph type="sldNum" sz="quarter" idx="12"/>
          </p:nvPr>
        </p:nvSpPr>
        <p:spPr>
          <a:xfrm>
            <a:off x="7042150" y="6243638"/>
            <a:ext cx="1905000" cy="457200"/>
          </a:xfrm>
        </p:spPr>
        <p:txBody>
          <a:bodyPr/>
          <a:lstStyle>
            <a:lvl1pPr>
              <a:defRPr/>
            </a:lvl1pPr>
          </a:lstStyle>
          <a:p>
            <a:fld id="{D19A5F3D-EC21-4F27-B128-F0EA9007F1EB}" type="slidenum">
              <a:rPr lang="en-US" altLang="zh-CN"/>
              <a:pPr/>
              <a:t>‹#›</a:t>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0114" name="Rectangle 2"/>
          <p:cNvSpPr>
            <a:spLocks noChangeArrowheads="1"/>
          </p:cNvSpPr>
          <p:nvPr/>
        </p:nvSpPr>
        <p:spPr bwMode="ltGray">
          <a:xfrm>
            <a:off x="417513" y="1098550"/>
            <a:ext cx="438150" cy="474663"/>
          </a:xfrm>
          <a:prstGeom prst="rect">
            <a:avLst/>
          </a:prstGeom>
          <a:solidFill>
            <a:schemeClr val="accent2"/>
          </a:solidFill>
          <a:ln w="9525">
            <a:noFill/>
            <a:miter lim="800000"/>
            <a:headEnd/>
            <a:tailEnd/>
          </a:ln>
          <a:effectLst/>
        </p:spPr>
        <p:txBody>
          <a:bodyPr wrap="none" anchor="ctr"/>
          <a:lstStyle/>
          <a:p>
            <a:pPr algn="ctr"/>
            <a:endParaRPr kumimoji="1" lang="zh-CN" altLang="zh-CN" b="0">
              <a:latin typeface="Tahoma" pitchFamily="34" charset="0"/>
            </a:endParaRPr>
          </a:p>
        </p:txBody>
      </p:sp>
      <p:sp>
        <p:nvSpPr>
          <p:cNvPr id="90115"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w="9525">
            <a:noFill/>
            <a:miter lim="800000"/>
            <a:headEnd/>
            <a:tailEnd/>
          </a:ln>
          <a:effectLst/>
        </p:spPr>
        <p:txBody>
          <a:bodyPr wrap="none" anchor="ctr"/>
          <a:lstStyle/>
          <a:p>
            <a:pPr algn="ctr"/>
            <a:endParaRPr kumimoji="1" lang="zh-CN" altLang="zh-CN" b="0">
              <a:latin typeface="Tahoma" pitchFamily="34" charset="0"/>
            </a:endParaRPr>
          </a:p>
        </p:txBody>
      </p:sp>
      <p:sp>
        <p:nvSpPr>
          <p:cNvPr id="90116" name="Rectangle 4"/>
          <p:cNvSpPr>
            <a:spLocks noChangeArrowheads="1"/>
          </p:cNvSpPr>
          <p:nvPr/>
        </p:nvSpPr>
        <p:spPr bwMode="ltGray">
          <a:xfrm>
            <a:off x="541338" y="1520825"/>
            <a:ext cx="422275" cy="474663"/>
          </a:xfrm>
          <a:prstGeom prst="rect">
            <a:avLst/>
          </a:prstGeom>
          <a:solidFill>
            <a:schemeClr val="folHlink"/>
          </a:solidFill>
          <a:ln w="9525">
            <a:noFill/>
            <a:miter lim="800000"/>
            <a:headEnd/>
            <a:tailEnd/>
          </a:ln>
          <a:effectLst/>
        </p:spPr>
        <p:txBody>
          <a:bodyPr wrap="none" anchor="ctr"/>
          <a:lstStyle/>
          <a:p>
            <a:pPr algn="ctr"/>
            <a:endParaRPr kumimoji="1" lang="zh-CN" altLang="zh-CN" b="0">
              <a:latin typeface="Tahoma" pitchFamily="34" charset="0"/>
            </a:endParaRPr>
          </a:p>
        </p:txBody>
      </p:sp>
      <p:sp>
        <p:nvSpPr>
          <p:cNvPr id="90117"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endParaRPr kumimoji="1" lang="zh-CN" altLang="zh-CN" b="0">
              <a:latin typeface="Tahoma" pitchFamily="34" charset="0"/>
            </a:endParaRPr>
          </a:p>
        </p:txBody>
      </p:sp>
      <p:sp>
        <p:nvSpPr>
          <p:cNvPr id="90118"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w="9525">
            <a:noFill/>
            <a:miter lim="800000"/>
            <a:headEnd/>
            <a:tailEnd/>
          </a:ln>
          <a:effectLst/>
        </p:spPr>
        <p:txBody>
          <a:bodyPr wrap="none" anchor="ctr"/>
          <a:lstStyle/>
          <a:p>
            <a:pPr algn="ctr"/>
            <a:endParaRPr kumimoji="1" lang="zh-CN" altLang="zh-CN" b="0">
              <a:latin typeface="Tahoma" pitchFamily="34" charset="0"/>
            </a:endParaRPr>
          </a:p>
        </p:txBody>
      </p:sp>
      <p:sp>
        <p:nvSpPr>
          <p:cNvPr id="90119" name="Rectangle 7"/>
          <p:cNvSpPr>
            <a:spLocks noChangeArrowheads="1"/>
          </p:cNvSpPr>
          <p:nvPr/>
        </p:nvSpPr>
        <p:spPr bwMode="gray">
          <a:xfrm>
            <a:off x="762000" y="990600"/>
            <a:ext cx="31750" cy="1052513"/>
          </a:xfrm>
          <a:prstGeom prst="rect">
            <a:avLst/>
          </a:prstGeom>
          <a:solidFill>
            <a:schemeClr val="bg2"/>
          </a:solidFill>
          <a:ln w="9525">
            <a:noFill/>
            <a:miter lim="800000"/>
            <a:headEnd/>
            <a:tailEnd/>
          </a:ln>
          <a:effectLst/>
        </p:spPr>
        <p:txBody>
          <a:bodyPr wrap="none" anchor="ctr"/>
          <a:lstStyle/>
          <a:p>
            <a:pPr algn="ctr"/>
            <a:endParaRPr kumimoji="1" lang="zh-CN" altLang="zh-CN" b="0">
              <a:latin typeface="Tahoma" pitchFamily="34" charset="0"/>
            </a:endParaRPr>
          </a:p>
        </p:txBody>
      </p:sp>
      <p:sp>
        <p:nvSpPr>
          <p:cNvPr id="90120"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w="9525">
            <a:noFill/>
            <a:miter lim="800000"/>
            <a:headEnd/>
            <a:tailEnd/>
          </a:ln>
          <a:effectLst/>
        </p:spPr>
        <p:txBody>
          <a:bodyPr wrap="none" anchor="ctr"/>
          <a:lstStyle/>
          <a:p>
            <a:pPr algn="ctr"/>
            <a:endParaRPr kumimoji="1" lang="zh-CN" altLang="zh-CN" b="0">
              <a:latin typeface="Tahoma" pitchFamily="34" charset="0"/>
            </a:endParaRPr>
          </a:p>
        </p:txBody>
      </p:sp>
      <p:sp>
        <p:nvSpPr>
          <p:cNvPr id="90121" name="Rectangle 9"/>
          <p:cNvSpPr>
            <a:spLocks noGrp="1" noChangeArrowheads="1"/>
          </p:cNvSpPr>
          <p:nvPr>
            <p:ph type="title"/>
          </p:nvPr>
        </p:nvSpPr>
        <p:spPr bwMode="auto">
          <a:xfrm>
            <a:off x="1150938" y="214313"/>
            <a:ext cx="7793037" cy="14620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zh-CN" altLang="en-US" smtClean="0"/>
              <a:t>单击此处编辑母版标题样式</a:t>
            </a:r>
          </a:p>
        </p:txBody>
      </p:sp>
      <p:sp>
        <p:nvSpPr>
          <p:cNvPr id="90122" name="Rectangle 10"/>
          <p:cNvSpPr>
            <a:spLocks noGrp="1" noChangeArrowheads="1"/>
          </p:cNvSpPr>
          <p:nvPr>
            <p:ph type="body" idx="1"/>
          </p:nvPr>
        </p:nvSpPr>
        <p:spPr bwMode="auto">
          <a:xfrm>
            <a:off x="1182688" y="2017713"/>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90123" name="Rectangle 11"/>
          <p:cNvSpPr>
            <a:spLocks noGrp="1" noChangeArrowheads="1"/>
          </p:cNvSpPr>
          <p:nvPr>
            <p:ph type="dt" sz="half" idx="2"/>
          </p:nvPr>
        </p:nvSpPr>
        <p:spPr bwMode="auto">
          <a:xfrm>
            <a:off x="1162050" y="6243638"/>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400" b="0">
                <a:latin typeface="+mn-lt"/>
              </a:defRPr>
            </a:lvl1pPr>
          </a:lstStyle>
          <a:p>
            <a:endParaRPr lang="en-US" altLang="zh-CN"/>
          </a:p>
        </p:txBody>
      </p:sp>
      <p:sp>
        <p:nvSpPr>
          <p:cNvPr id="90124" name="Rectangle 12"/>
          <p:cNvSpPr>
            <a:spLocks noGrp="1" noChangeArrowheads="1"/>
          </p:cNvSpPr>
          <p:nvPr>
            <p:ph type="ftr" sz="quarter" idx="3"/>
          </p:nvPr>
        </p:nvSpPr>
        <p:spPr bwMode="auto">
          <a:xfrm>
            <a:off x="3657600" y="6243638"/>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400" b="0">
                <a:latin typeface="+mn-lt"/>
              </a:defRPr>
            </a:lvl1pPr>
          </a:lstStyle>
          <a:p>
            <a:endParaRPr lang="en-US" altLang="zh-CN"/>
          </a:p>
        </p:txBody>
      </p:sp>
      <p:sp>
        <p:nvSpPr>
          <p:cNvPr id="90125" name="Rectangle 13"/>
          <p:cNvSpPr>
            <a:spLocks noGrp="1" noChangeArrowheads="1"/>
          </p:cNvSpPr>
          <p:nvPr>
            <p:ph type="sldNum" sz="quarter" idx="4"/>
          </p:nvPr>
        </p:nvSpPr>
        <p:spPr bwMode="auto">
          <a:xfrm>
            <a:off x="7042150" y="6243638"/>
            <a:ext cx="19050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400" b="0">
                <a:latin typeface="+mn-lt"/>
              </a:defRPr>
            </a:lvl1pPr>
          </a:lstStyle>
          <a:p>
            <a:fld id="{882E4C92-D9C9-4ACC-8883-530D8A8A374D}" type="slidenum">
              <a:rPr lang="en-US" altLang="zh-CN"/>
              <a:pPr/>
              <a:t>‹#›</a:t>
            </a:fld>
            <a:endParaRPr lang="en-US" altLang="zh-CN"/>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Lst>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Tahoma" pitchFamily="34" charset="0"/>
          <a:ea typeface="宋体" pitchFamily="2" charset="-122"/>
        </a:defRPr>
      </a:lvl2pPr>
      <a:lvl3pPr algn="l" rtl="0" fontAlgn="base">
        <a:spcBef>
          <a:spcPct val="0"/>
        </a:spcBef>
        <a:spcAft>
          <a:spcPct val="0"/>
        </a:spcAft>
        <a:defRPr sz="4400">
          <a:solidFill>
            <a:schemeClr val="tx2"/>
          </a:solidFill>
          <a:latin typeface="Tahoma" pitchFamily="34" charset="0"/>
          <a:ea typeface="宋体" pitchFamily="2" charset="-122"/>
        </a:defRPr>
      </a:lvl3pPr>
      <a:lvl4pPr algn="l" rtl="0" fontAlgn="base">
        <a:spcBef>
          <a:spcPct val="0"/>
        </a:spcBef>
        <a:spcAft>
          <a:spcPct val="0"/>
        </a:spcAft>
        <a:defRPr sz="4400">
          <a:solidFill>
            <a:schemeClr val="tx2"/>
          </a:solidFill>
          <a:latin typeface="Tahoma" pitchFamily="34" charset="0"/>
          <a:ea typeface="宋体" pitchFamily="2" charset="-122"/>
        </a:defRPr>
      </a:lvl4pPr>
      <a:lvl5pPr algn="l" rtl="0" fontAlgn="base">
        <a:spcBef>
          <a:spcPct val="0"/>
        </a:spcBef>
        <a:spcAft>
          <a:spcPct val="0"/>
        </a:spcAft>
        <a:defRPr sz="4400">
          <a:solidFill>
            <a:schemeClr val="tx2"/>
          </a:solidFill>
          <a:latin typeface="Tahoma" pitchFamily="34" charset="0"/>
          <a:ea typeface="宋体" pitchFamily="2" charset="-122"/>
        </a:defRPr>
      </a:lvl5pPr>
      <a:lvl6pPr marL="457200" algn="l" rtl="0" fontAlgn="base">
        <a:spcBef>
          <a:spcPct val="0"/>
        </a:spcBef>
        <a:spcAft>
          <a:spcPct val="0"/>
        </a:spcAft>
        <a:defRPr sz="4400">
          <a:solidFill>
            <a:schemeClr val="tx2"/>
          </a:solidFill>
          <a:latin typeface="Tahoma" pitchFamily="34" charset="0"/>
          <a:ea typeface="宋体" pitchFamily="2" charset="-122"/>
        </a:defRPr>
      </a:lvl6pPr>
      <a:lvl7pPr marL="914400" algn="l" rtl="0" fontAlgn="base">
        <a:spcBef>
          <a:spcPct val="0"/>
        </a:spcBef>
        <a:spcAft>
          <a:spcPct val="0"/>
        </a:spcAft>
        <a:defRPr sz="4400">
          <a:solidFill>
            <a:schemeClr val="tx2"/>
          </a:solidFill>
          <a:latin typeface="Tahoma" pitchFamily="34" charset="0"/>
          <a:ea typeface="宋体" pitchFamily="2" charset="-122"/>
        </a:defRPr>
      </a:lvl7pPr>
      <a:lvl8pPr marL="1371600" algn="l" rtl="0" fontAlgn="base">
        <a:spcBef>
          <a:spcPct val="0"/>
        </a:spcBef>
        <a:spcAft>
          <a:spcPct val="0"/>
        </a:spcAft>
        <a:defRPr sz="4400">
          <a:solidFill>
            <a:schemeClr val="tx2"/>
          </a:solidFill>
          <a:latin typeface="Tahoma" pitchFamily="34" charset="0"/>
          <a:ea typeface="宋体" pitchFamily="2" charset="-122"/>
        </a:defRPr>
      </a:lvl8pPr>
      <a:lvl9pPr marL="1828800" algn="l" rtl="0" fontAlgn="base">
        <a:spcBef>
          <a:spcPct val="0"/>
        </a:spcBef>
        <a:spcAft>
          <a:spcPct val="0"/>
        </a:spcAft>
        <a:defRPr sz="4400">
          <a:solidFill>
            <a:schemeClr val="tx2"/>
          </a:solidFill>
          <a:latin typeface="Tahoma" pitchFamily="34" charset="0"/>
          <a:ea typeface="宋体" pitchFamily="2" charset="-122"/>
        </a:defRPr>
      </a:lvl9pPr>
    </p:titleStyle>
    <p:bodyStyle>
      <a:lvl1pPr marL="342900" indent="-342900" algn="l" rtl="0" fontAlgn="base">
        <a:spcBef>
          <a:spcPct val="20000"/>
        </a:spcBef>
        <a:spcAft>
          <a:spcPct val="0"/>
        </a:spcAft>
        <a:buClr>
          <a:schemeClr val="folHlink"/>
        </a:buClr>
        <a:buSzPct val="60000"/>
        <a:buFont typeface="Wingdings" pitchFamily="2" charset="2"/>
        <a:buChar char="n"/>
        <a:defRPr sz="3200">
          <a:solidFill>
            <a:schemeClr val="tx1"/>
          </a:solidFill>
          <a:latin typeface="+mn-lt"/>
          <a:ea typeface="+mn-ea"/>
          <a:cs typeface="+mn-cs"/>
        </a:defRPr>
      </a:lvl1pPr>
      <a:lvl2pPr marL="742950" indent="-285750" algn="l" rtl="0" fontAlgn="base">
        <a:spcBef>
          <a:spcPct val="20000"/>
        </a:spcBef>
        <a:spcAft>
          <a:spcPct val="0"/>
        </a:spcAft>
        <a:buClr>
          <a:schemeClr val="hlink"/>
        </a:buClr>
        <a:buSzPct val="55000"/>
        <a:buFont typeface="Wingdings" pitchFamily="2" charset="2"/>
        <a:buChar char="n"/>
        <a:defRPr sz="2800">
          <a:solidFill>
            <a:schemeClr val="tx1"/>
          </a:solidFill>
          <a:latin typeface="+mn-lt"/>
          <a:ea typeface="+mn-ea"/>
        </a:defRPr>
      </a:lvl2pPr>
      <a:lvl3pPr marL="1143000" indent="-228600" algn="l" rtl="0" fontAlgn="base">
        <a:spcBef>
          <a:spcPct val="20000"/>
        </a:spcBef>
        <a:spcAft>
          <a:spcPct val="0"/>
        </a:spcAft>
        <a:buClr>
          <a:schemeClr val="folHlink"/>
        </a:buClr>
        <a:buSzPct val="50000"/>
        <a:buFont typeface="Wingdings" pitchFamily="2" charset="2"/>
        <a:buChar char="n"/>
        <a:defRPr sz="2400">
          <a:solidFill>
            <a:schemeClr val="tx1"/>
          </a:solidFill>
          <a:latin typeface="+mn-lt"/>
          <a:ea typeface="+mn-ea"/>
        </a:defRPr>
      </a:lvl3pPr>
      <a:lvl4pPr marL="1600200" indent="-228600" algn="l" rtl="0" fontAlgn="base">
        <a:spcBef>
          <a:spcPct val="20000"/>
        </a:spcBef>
        <a:spcAft>
          <a:spcPct val="0"/>
        </a:spcAft>
        <a:buClr>
          <a:schemeClr val="accent2"/>
        </a:buClr>
        <a:buSzPct val="55000"/>
        <a:buFont typeface="Wingdings" pitchFamily="2" charset="2"/>
        <a:buChar char="n"/>
        <a:defRPr sz="2000">
          <a:solidFill>
            <a:schemeClr val="tx1"/>
          </a:solidFill>
          <a:latin typeface="+mn-lt"/>
          <a:ea typeface="+mn-ea"/>
        </a:defRPr>
      </a:lvl4pPr>
      <a:lvl5pPr marL="20574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6" name="Rectangle 4"/>
          <p:cNvSpPr>
            <a:spLocks noChangeArrowheads="1"/>
          </p:cNvSpPr>
          <p:nvPr/>
        </p:nvSpPr>
        <p:spPr bwMode="auto">
          <a:xfrm>
            <a:off x="1187450" y="1052513"/>
            <a:ext cx="7634288" cy="579437"/>
          </a:xfrm>
          <a:prstGeom prst="rect">
            <a:avLst/>
          </a:prstGeom>
          <a:noFill/>
          <a:ln w="9525">
            <a:noFill/>
            <a:miter lim="800000"/>
            <a:headEnd/>
            <a:tailEnd/>
          </a:ln>
          <a:effectLst/>
        </p:spPr>
        <p:txBody>
          <a:bodyPr>
            <a:spAutoFit/>
          </a:bodyPr>
          <a:lstStyle/>
          <a:p>
            <a:r>
              <a:rPr kumimoji="1" lang="zh-CN" altLang="en-US" sz="3200">
                <a:latin typeface="Tahoma" pitchFamily="34" charset="0"/>
              </a:rPr>
              <a:t>课题</a:t>
            </a:r>
            <a:r>
              <a:rPr kumimoji="1" lang="en-US" altLang="zh-CN" sz="3200">
                <a:latin typeface="Tahoma" pitchFamily="34" charset="0"/>
              </a:rPr>
              <a:t>2   </a:t>
            </a:r>
            <a:r>
              <a:rPr kumimoji="1" lang="zh-CN" altLang="en-US" sz="3200">
                <a:latin typeface="Tahoma" pitchFamily="34" charset="0"/>
              </a:rPr>
              <a:t>化学是一门以实验为基础的科学</a:t>
            </a:r>
          </a:p>
        </p:txBody>
      </p:sp>
      <p:sp>
        <p:nvSpPr>
          <p:cNvPr id="125957" name="Text Box 5"/>
          <p:cNvSpPr txBox="1">
            <a:spLocks noChangeArrowheads="1"/>
          </p:cNvSpPr>
          <p:nvPr/>
        </p:nvSpPr>
        <p:spPr bwMode="auto">
          <a:xfrm>
            <a:off x="3492500" y="1901825"/>
            <a:ext cx="1870075" cy="457200"/>
          </a:xfrm>
          <a:prstGeom prst="rect">
            <a:avLst/>
          </a:prstGeom>
          <a:noFill/>
          <a:ln w="9525">
            <a:noFill/>
            <a:miter lim="800000"/>
            <a:headEnd/>
            <a:tailEnd/>
          </a:ln>
          <a:effectLst/>
        </p:spPr>
        <p:txBody>
          <a:bodyPr wrap="none">
            <a:spAutoFit/>
          </a:bodyPr>
          <a:lstStyle/>
          <a:p>
            <a:r>
              <a:rPr lang="zh-CN" altLang="en-US"/>
              <a:t>（第</a:t>
            </a:r>
            <a:r>
              <a:rPr lang="en-US" altLang="zh-CN"/>
              <a:t>1</a:t>
            </a:r>
            <a:r>
              <a:rPr lang="zh-CN" altLang="en-US"/>
              <a:t>课时）</a:t>
            </a:r>
          </a:p>
        </p:txBody>
      </p:sp>
      <p:pic>
        <p:nvPicPr>
          <p:cNvPr id="125958" name="Picture 6" descr="图1-15 燃着的蜡烛（图）"/>
          <p:cNvPicPr>
            <a:picLocks noChangeAspect="1" noChangeArrowheads="1"/>
          </p:cNvPicPr>
          <p:nvPr/>
        </p:nvPicPr>
        <p:blipFill>
          <a:blip r:embed="rId2"/>
          <a:srcRect/>
          <a:stretch>
            <a:fillRect/>
          </a:stretch>
        </p:blipFill>
        <p:spPr bwMode="auto">
          <a:xfrm>
            <a:off x="3609976" y="2565400"/>
            <a:ext cx="1819280" cy="2728920"/>
          </a:xfrm>
          <a:prstGeom prst="rect">
            <a:avLst/>
          </a:prstGeom>
          <a:noFill/>
        </p:spPr>
      </p:pic>
      <p:sp>
        <p:nvSpPr>
          <p:cNvPr id="125959" name="Text Box 7"/>
          <p:cNvSpPr txBox="1">
            <a:spLocks noChangeArrowheads="1"/>
          </p:cNvSpPr>
          <p:nvPr/>
        </p:nvSpPr>
        <p:spPr bwMode="auto">
          <a:xfrm>
            <a:off x="2032000" y="5572140"/>
            <a:ext cx="5397520" cy="461665"/>
          </a:xfrm>
          <a:prstGeom prst="rect">
            <a:avLst/>
          </a:prstGeom>
          <a:noFill/>
          <a:ln w="9525">
            <a:noFill/>
            <a:miter lim="800000"/>
            <a:headEnd/>
            <a:tailEnd/>
          </a:ln>
          <a:effectLst/>
        </p:spPr>
        <p:txBody>
          <a:bodyPr wrap="square">
            <a:spAutoFit/>
          </a:bodyPr>
          <a:lstStyle/>
          <a:p>
            <a:r>
              <a:rPr lang="zh-CN" altLang="en-US" dirty="0" smtClean="0"/>
              <a:t>中山大学附属中学－－邓作逵</a:t>
            </a:r>
            <a:r>
              <a:rPr lang="zh-CN" altLang="en-US" dirty="0"/>
              <a:t>老师</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3" name="Rectangle 11"/>
          <p:cNvSpPr>
            <a:spLocks noChangeArrowheads="1"/>
          </p:cNvSpPr>
          <p:nvPr/>
        </p:nvSpPr>
        <p:spPr bwMode="auto">
          <a:xfrm>
            <a:off x="1187450" y="1052513"/>
            <a:ext cx="7634288" cy="579437"/>
          </a:xfrm>
          <a:prstGeom prst="rect">
            <a:avLst/>
          </a:prstGeom>
          <a:noFill/>
          <a:ln w="9525">
            <a:noFill/>
            <a:miter lim="800000"/>
            <a:headEnd/>
            <a:tailEnd/>
          </a:ln>
          <a:effectLst/>
        </p:spPr>
        <p:txBody>
          <a:bodyPr>
            <a:spAutoFit/>
          </a:bodyPr>
          <a:lstStyle/>
          <a:p>
            <a:r>
              <a:rPr kumimoji="1" lang="zh-CN" altLang="en-US" sz="3200">
                <a:latin typeface="Tahoma" pitchFamily="34" charset="0"/>
              </a:rPr>
              <a:t>课题</a:t>
            </a:r>
            <a:r>
              <a:rPr kumimoji="1" lang="en-US" altLang="zh-CN" sz="3200">
                <a:latin typeface="Tahoma" pitchFamily="34" charset="0"/>
              </a:rPr>
              <a:t>2   </a:t>
            </a:r>
            <a:r>
              <a:rPr kumimoji="1" lang="zh-CN" altLang="en-US" sz="3200">
                <a:latin typeface="Tahoma" pitchFamily="34" charset="0"/>
              </a:rPr>
              <a:t>化学是一门以实验为基础的科学</a:t>
            </a:r>
          </a:p>
        </p:txBody>
      </p:sp>
      <p:sp>
        <p:nvSpPr>
          <p:cNvPr id="3084" name="Text Box 12"/>
          <p:cNvSpPr txBox="1">
            <a:spLocks noChangeArrowheads="1"/>
          </p:cNvSpPr>
          <p:nvPr/>
        </p:nvSpPr>
        <p:spPr bwMode="auto">
          <a:xfrm>
            <a:off x="3492500" y="1901825"/>
            <a:ext cx="1870075" cy="457200"/>
          </a:xfrm>
          <a:prstGeom prst="rect">
            <a:avLst/>
          </a:prstGeom>
          <a:noFill/>
          <a:ln w="9525">
            <a:noFill/>
            <a:miter lim="800000"/>
            <a:headEnd/>
            <a:tailEnd/>
          </a:ln>
          <a:effectLst/>
        </p:spPr>
        <p:txBody>
          <a:bodyPr wrap="none">
            <a:spAutoFit/>
          </a:bodyPr>
          <a:lstStyle/>
          <a:p>
            <a:r>
              <a:rPr lang="zh-CN" altLang="en-US"/>
              <a:t>（第</a:t>
            </a:r>
            <a:r>
              <a:rPr lang="en-US" altLang="zh-CN"/>
              <a:t>1</a:t>
            </a:r>
            <a:r>
              <a:rPr lang="zh-CN" altLang="en-US"/>
              <a:t>课时）</a:t>
            </a:r>
          </a:p>
        </p:txBody>
      </p:sp>
      <p:sp>
        <p:nvSpPr>
          <p:cNvPr id="54274" name="Text Box 2"/>
          <p:cNvSpPr txBox="1">
            <a:spLocks noChangeArrowheads="1"/>
          </p:cNvSpPr>
          <p:nvPr/>
        </p:nvSpPr>
        <p:spPr bwMode="auto">
          <a:xfrm>
            <a:off x="323850" y="3127375"/>
            <a:ext cx="8135938" cy="1022350"/>
          </a:xfrm>
          <a:prstGeom prst="rect">
            <a:avLst/>
          </a:prstGeom>
          <a:noFill/>
          <a:ln w="76200" cmpd="thickThin">
            <a:solidFill>
              <a:srgbClr val="33CCCC"/>
            </a:solidFill>
            <a:miter lim="800000"/>
            <a:headEnd/>
            <a:tailEnd/>
          </a:ln>
          <a:effectLst/>
        </p:spPr>
        <p:txBody>
          <a:bodyPr>
            <a:spAutoFit/>
          </a:bodyPr>
          <a:lstStyle/>
          <a:p>
            <a:r>
              <a:rPr kumimoji="1" lang="en-US" altLang="zh-CN" sz="2800">
                <a:effectLst>
                  <a:outerShdw blurRad="38100" dist="38100" dir="2700000" algn="tl">
                    <a:srgbClr val="C0C0C0"/>
                  </a:outerShdw>
                </a:effectLst>
              </a:rPr>
              <a:t>    </a:t>
            </a:r>
            <a:r>
              <a:rPr kumimoji="1" lang="zh-CN" altLang="en-US" sz="2800">
                <a:effectLst>
                  <a:outerShdw blurRad="38100" dist="38100" dir="2700000" algn="tl">
                    <a:srgbClr val="C0C0C0"/>
                  </a:outerShdw>
                </a:effectLst>
              </a:rPr>
              <a:t>化学是一门以</a:t>
            </a:r>
            <a:r>
              <a:rPr kumimoji="1" lang="zh-CN" altLang="en-US" sz="2800">
                <a:solidFill>
                  <a:srgbClr val="FF0000"/>
                </a:solidFill>
                <a:effectLst>
                  <a:outerShdw blurRad="38100" dist="38100" dir="2700000" algn="tl">
                    <a:srgbClr val="C0C0C0"/>
                  </a:outerShdw>
                </a:effectLst>
              </a:rPr>
              <a:t>实验</a:t>
            </a:r>
            <a:r>
              <a:rPr kumimoji="1" lang="zh-CN" altLang="en-US" sz="2800">
                <a:effectLst>
                  <a:outerShdw blurRad="38100" dist="38100" dir="2700000" algn="tl">
                    <a:srgbClr val="C0C0C0"/>
                  </a:outerShdw>
                </a:effectLst>
              </a:rPr>
              <a:t>为基础的科学，化学的许多重大发现和研究成果都是通过实验得到的。</a:t>
            </a:r>
          </a:p>
        </p:txBody>
      </p:sp>
      <p:sp>
        <p:nvSpPr>
          <p:cNvPr id="54275" name="Text Box 3"/>
          <p:cNvSpPr txBox="1">
            <a:spLocks noChangeArrowheads="1"/>
          </p:cNvSpPr>
          <p:nvPr/>
        </p:nvSpPr>
        <p:spPr bwMode="auto">
          <a:xfrm>
            <a:off x="250825" y="2197100"/>
            <a:ext cx="2735263" cy="655638"/>
          </a:xfrm>
          <a:prstGeom prst="rect">
            <a:avLst/>
          </a:prstGeom>
          <a:solidFill>
            <a:srgbClr val="333399"/>
          </a:solidFill>
          <a:ln w="76200" cmpd="thinThick">
            <a:solidFill>
              <a:srgbClr val="99CCFF"/>
            </a:solidFill>
            <a:miter lim="800000"/>
            <a:headEnd/>
            <a:tailEnd/>
          </a:ln>
          <a:effectLst>
            <a:outerShdw dist="35921" dir="2700000" algn="ctr" rotWithShape="0">
              <a:schemeClr val="bg2"/>
            </a:outerShdw>
          </a:effectLst>
        </p:spPr>
        <p:txBody>
          <a:bodyPr>
            <a:spAutoFit/>
          </a:bodyPr>
          <a:lstStyle/>
          <a:p>
            <a:pPr>
              <a:spcBef>
                <a:spcPct val="50000"/>
              </a:spcBef>
            </a:pPr>
            <a:r>
              <a:rPr kumimoji="1" lang="en-US" altLang="zh-CN" sz="3200" b="0">
                <a:solidFill>
                  <a:schemeClr val="bg1"/>
                </a:solidFill>
                <a:effectLst>
                  <a:outerShdw blurRad="38100" dist="38100" dir="2700000" algn="tl">
                    <a:srgbClr val="000000"/>
                  </a:outerShdw>
                </a:effectLst>
                <a:latin typeface="隶书" pitchFamily="49" charset="-122"/>
                <a:ea typeface="隶书" pitchFamily="49" charset="-122"/>
              </a:rPr>
              <a:t>【</a:t>
            </a:r>
            <a:r>
              <a:rPr kumimoji="1" lang="zh-CN" altLang="en-US" sz="3200" b="0">
                <a:solidFill>
                  <a:schemeClr val="bg1"/>
                </a:solidFill>
                <a:effectLst>
                  <a:outerShdw blurRad="38100" dist="38100" dir="2700000" algn="tl">
                    <a:srgbClr val="000000"/>
                  </a:outerShdw>
                </a:effectLst>
                <a:latin typeface="隶书" pitchFamily="49" charset="-122"/>
                <a:ea typeface="隶书" pitchFamily="49" charset="-122"/>
              </a:rPr>
              <a:t>新课引入</a:t>
            </a:r>
            <a:r>
              <a:rPr kumimoji="1" lang="en-US" altLang="zh-CN" sz="3200" b="0">
                <a:solidFill>
                  <a:schemeClr val="bg1"/>
                </a:solidFill>
                <a:effectLst>
                  <a:outerShdw blurRad="38100" dist="38100" dir="2700000" algn="tl">
                    <a:srgbClr val="000000"/>
                  </a:outerShdw>
                </a:effectLst>
                <a:latin typeface="隶书" pitchFamily="49" charset="-122"/>
                <a:ea typeface="隶书" pitchFamily="49" charset="-122"/>
              </a:rPr>
              <a:t>】</a:t>
            </a:r>
            <a:endParaRPr kumimoji="1" lang="en-US" altLang="zh-CN" sz="3200">
              <a:solidFill>
                <a:schemeClr val="bg1"/>
              </a:solidFill>
              <a:effectLst>
                <a:outerShdw blurRad="38100" dist="38100" dir="2700000" algn="tl">
                  <a:srgbClr val="000000"/>
                </a:outerShdw>
              </a:effectLst>
              <a:latin typeface="隶书" pitchFamily="49" charset="-122"/>
              <a:ea typeface="隶书" pitchFamily="49" charset="-122"/>
            </a:endParaRPr>
          </a:p>
        </p:txBody>
      </p:sp>
      <p:sp>
        <p:nvSpPr>
          <p:cNvPr id="2" name="Text Box 2"/>
          <p:cNvSpPr txBox="1">
            <a:spLocks noChangeArrowheads="1"/>
          </p:cNvSpPr>
          <p:nvPr/>
        </p:nvSpPr>
        <p:spPr bwMode="auto">
          <a:xfrm>
            <a:off x="323850" y="4432300"/>
            <a:ext cx="8135938" cy="1876425"/>
          </a:xfrm>
          <a:prstGeom prst="rect">
            <a:avLst/>
          </a:prstGeom>
          <a:noFill/>
          <a:ln w="76200" cmpd="thickThin">
            <a:solidFill>
              <a:srgbClr val="33CCCC"/>
            </a:solidFill>
            <a:miter lim="800000"/>
            <a:headEnd/>
            <a:tailEnd/>
          </a:ln>
          <a:effectLst/>
        </p:spPr>
        <p:txBody>
          <a:bodyPr>
            <a:spAutoFit/>
          </a:bodyPr>
          <a:lstStyle/>
          <a:p>
            <a:r>
              <a:rPr kumimoji="1" lang="en-US" altLang="zh-CN" sz="2800">
                <a:effectLst>
                  <a:outerShdw blurRad="38100" dist="38100" dir="2700000" algn="tl">
                    <a:srgbClr val="C0C0C0"/>
                  </a:outerShdw>
                </a:effectLst>
              </a:rPr>
              <a:t>    </a:t>
            </a:r>
            <a:r>
              <a:rPr kumimoji="1" lang="zh-CN" altLang="en-US" sz="2800">
                <a:effectLst>
                  <a:outerShdw blurRad="38100" dist="38100" dir="2700000" algn="tl">
                    <a:srgbClr val="C0C0C0"/>
                  </a:outerShdw>
                </a:effectLst>
              </a:rPr>
              <a:t>学习化学的一个重要的途径是实验，通过实验以及对实验的观察、记录和分析等，可以发现和验证化学原理，</a:t>
            </a:r>
            <a:r>
              <a:rPr kumimoji="1" lang="zh-CN" altLang="en-US" sz="2800">
                <a:solidFill>
                  <a:srgbClr val="FF0000"/>
                </a:solidFill>
                <a:effectLst>
                  <a:outerShdw blurRad="38100" dist="38100" dir="2700000" algn="tl">
                    <a:srgbClr val="C0C0C0"/>
                  </a:outerShdw>
                </a:effectLst>
              </a:rPr>
              <a:t>学习科学探究的方法</a:t>
            </a:r>
            <a:r>
              <a:rPr kumimoji="1" lang="zh-CN" altLang="en-US" sz="2800">
                <a:effectLst>
                  <a:outerShdw blurRad="38100" dist="38100" dir="2700000" algn="tl">
                    <a:srgbClr val="C0C0C0"/>
                  </a:outerShdw>
                </a:effectLst>
              </a:rPr>
              <a:t>并获得化学知识。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4274"/>
                                        </p:tgtEl>
                                        <p:attrNameLst>
                                          <p:attrName>style.visibility</p:attrName>
                                        </p:attrNameLst>
                                      </p:cBhvr>
                                      <p:to>
                                        <p:strVal val="visible"/>
                                      </p:to>
                                    </p:set>
                                    <p:animEffect transition="in" filter="wipe(left)">
                                      <p:cBhvr>
                                        <p:cTn id="7" dur="500"/>
                                        <p:tgtEl>
                                          <p:spTgt spid="5427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4" grpId="0" animBg="1" autoUpdateAnimBg="0"/>
      <p:bldP spid="2" grpId="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Text Box 3"/>
          <p:cNvSpPr txBox="1">
            <a:spLocks noChangeArrowheads="1"/>
          </p:cNvSpPr>
          <p:nvPr/>
        </p:nvSpPr>
        <p:spPr bwMode="auto">
          <a:xfrm>
            <a:off x="739775" y="2462213"/>
            <a:ext cx="6640513" cy="457200"/>
          </a:xfrm>
          <a:prstGeom prst="rect">
            <a:avLst/>
          </a:prstGeom>
          <a:noFill/>
          <a:ln w="9525">
            <a:noFill/>
            <a:miter lim="800000"/>
            <a:headEnd/>
            <a:tailEnd/>
          </a:ln>
          <a:effectLst/>
        </p:spPr>
        <p:txBody>
          <a:bodyPr>
            <a:spAutoFit/>
          </a:bodyPr>
          <a:lstStyle/>
          <a:p>
            <a:r>
              <a:rPr kumimoji="1" lang="en-US" altLang="zh-CN">
                <a:solidFill>
                  <a:srgbClr val="FF0000"/>
                </a:solidFill>
              </a:rPr>
              <a:t>2</a:t>
            </a:r>
            <a:r>
              <a:rPr kumimoji="1" lang="zh-CN" altLang="en-US">
                <a:solidFill>
                  <a:srgbClr val="FF0000"/>
                </a:solidFill>
              </a:rPr>
              <a:t>、提出问题：（即“</a:t>
            </a:r>
            <a:r>
              <a:rPr kumimoji="1" lang="zh-CN" altLang="en-US">
                <a:solidFill>
                  <a:srgbClr val="0000FF"/>
                </a:solidFill>
              </a:rPr>
              <a:t>实验目的”</a:t>
            </a:r>
            <a:r>
              <a:rPr kumimoji="1" lang="zh-CN" altLang="en-US">
                <a:solidFill>
                  <a:srgbClr val="FF0000"/>
                </a:solidFill>
              </a:rPr>
              <a:t>的提出）</a:t>
            </a:r>
          </a:p>
        </p:txBody>
      </p:sp>
      <p:sp>
        <p:nvSpPr>
          <p:cNvPr id="108549" name="Rectangle 5"/>
          <p:cNvSpPr>
            <a:spLocks noChangeArrowheads="1"/>
          </p:cNvSpPr>
          <p:nvPr/>
        </p:nvSpPr>
        <p:spPr bwMode="auto">
          <a:xfrm>
            <a:off x="755650" y="3595688"/>
            <a:ext cx="7920038" cy="457200"/>
          </a:xfrm>
          <a:prstGeom prst="rect">
            <a:avLst/>
          </a:prstGeom>
          <a:noFill/>
          <a:ln w="9525">
            <a:noFill/>
            <a:miter lim="800000"/>
            <a:headEnd/>
            <a:tailEnd/>
          </a:ln>
          <a:effectLst/>
        </p:spPr>
        <p:txBody>
          <a:bodyPr>
            <a:spAutoFit/>
          </a:bodyPr>
          <a:lstStyle/>
          <a:p>
            <a:r>
              <a:rPr kumimoji="1" lang="en-US" altLang="zh-CN">
                <a:solidFill>
                  <a:srgbClr val="FF0000"/>
                </a:solidFill>
              </a:rPr>
              <a:t>3</a:t>
            </a:r>
            <a:r>
              <a:rPr kumimoji="1" lang="zh-CN" altLang="en-US">
                <a:solidFill>
                  <a:srgbClr val="FF0000"/>
                </a:solidFill>
              </a:rPr>
              <a:t>、进行猜想：</a:t>
            </a:r>
            <a:r>
              <a:rPr kumimoji="1" lang="zh-CN" altLang="en-US">
                <a:solidFill>
                  <a:srgbClr val="0000FF"/>
                </a:solidFill>
              </a:rPr>
              <a:t>（根据已有知识或查找资料学到的知识）</a:t>
            </a:r>
            <a:endParaRPr kumimoji="1" lang="zh-CN" altLang="en-US"/>
          </a:p>
        </p:txBody>
      </p:sp>
      <p:sp>
        <p:nvSpPr>
          <p:cNvPr id="108550" name="Text Box 6"/>
          <p:cNvSpPr txBox="1">
            <a:spLocks noChangeArrowheads="1"/>
          </p:cNvSpPr>
          <p:nvPr/>
        </p:nvSpPr>
        <p:spPr bwMode="auto">
          <a:xfrm>
            <a:off x="757238" y="4124325"/>
            <a:ext cx="1870075" cy="457200"/>
          </a:xfrm>
          <a:prstGeom prst="rect">
            <a:avLst/>
          </a:prstGeom>
          <a:noFill/>
          <a:ln w="9525">
            <a:noFill/>
            <a:miter lim="800000"/>
            <a:headEnd/>
            <a:tailEnd/>
          </a:ln>
          <a:effectLst/>
        </p:spPr>
        <p:txBody>
          <a:bodyPr wrap="none">
            <a:spAutoFit/>
          </a:bodyPr>
          <a:lstStyle/>
          <a:p>
            <a:r>
              <a:rPr lang="en-US" altLang="zh-CN">
                <a:solidFill>
                  <a:srgbClr val="FF0000"/>
                </a:solidFill>
              </a:rPr>
              <a:t>4</a:t>
            </a:r>
            <a:r>
              <a:rPr lang="zh-CN" altLang="en-US">
                <a:solidFill>
                  <a:srgbClr val="FF0000"/>
                </a:solidFill>
              </a:rPr>
              <a:t>、实验设计</a:t>
            </a:r>
          </a:p>
        </p:txBody>
      </p:sp>
      <p:sp>
        <p:nvSpPr>
          <p:cNvPr id="108551" name="Text Box 7"/>
          <p:cNvSpPr txBox="1">
            <a:spLocks noChangeArrowheads="1"/>
          </p:cNvSpPr>
          <p:nvPr/>
        </p:nvSpPr>
        <p:spPr bwMode="auto">
          <a:xfrm>
            <a:off x="755650" y="4629150"/>
            <a:ext cx="1870075" cy="457200"/>
          </a:xfrm>
          <a:prstGeom prst="rect">
            <a:avLst/>
          </a:prstGeom>
          <a:noFill/>
          <a:ln w="9525">
            <a:noFill/>
            <a:miter lim="800000"/>
            <a:headEnd/>
            <a:tailEnd/>
          </a:ln>
          <a:effectLst/>
        </p:spPr>
        <p:txBody>
          <a:bodyPr wrap="none">
            <a:spAutoFit/>
          </a:bodyPr>
          <a:lstStyle/>
          <a:p>
            <a:r>
              <a:rPr lang="en-US" altLang="zh-CN">
                <a:solidFill>
                  <a:srgbClr val="FF0000"/>
                </a:solidFill>
              </a:rPr>
              <a:t>5</a:t>
            </a:r>
            <a:r>
              <a:rPr lang="zh-CN" altLang="en-US">
                <a:solidFill>
                  <a:srgbClr val="FF0000"/>
                </a:solidFill>
              </a:rPr>
              <a:t>、实验探究</a:t>
            </a:r>
          </a:p>
        </p:txBody>
      </p:sp>
      <p:sp>
        <p:nvSpPr>
          <p:cNvPr id="108552" name="Text Box 8"/>
          <p:cNvSpPr txBox="1">
            <a:spLocks noChangeArrowheads="1"/>
          </p:cNvSpPr>
          <p:nvPr/>
        </p:nvSpPr>
        <p:spPr bwMode="auto">
          <a:xfrm>
            <a:off x="755650" y="5132388"/>
            <a:ext cx="2789238" cy="457200"/>
          </a:xfrm>
          <a:prstGeom prst="rect">
            <a:avLst/>
          </a:prstGeom>
          <a:noFill/>
          <a:ln w="9525">
            <a:noFill/>
            <a:miter lim="800000"/>
            <a:headEnd/>
            <a:tailEnd/>
          </a:ln>
          <a:effectLst/>
        </p:spPr>
        <p:txBody>
          <a:bodyPr wrap="none">
            <a:spAutoFit/>
          </a:bodyPr>
          <a:lstStyle/>
          <a:p>
            <a:r>
              <a:rPr lang="en-US" altLang="zh-CN" dirty="0">
                <a:solidFill>
                  <a:srgbClr val="FF0000"/>
                </a:solidFill>
              </a:rPr>
              <a:t>6</a:t>
            </a:r>
            <a:r>
              <a:rPr lang="zh-CN" altLang="en-US" dirty="0">
                <a:solidFill>
                  <a:srgbClr val="FF0000"/>
                </a:solidFill>
              </a:rPr>
              <a:t>、实验分析和结论</a:t>
            </a:r>
          </a:p>
        </p:txBody>
      </p:sp>
      <p:sp>
        <p:nvSpPr>
          <p:cNvPr id="108553" name="Rectangle 9"/>
          <p:cNvSpPr>
            <a:spLocks noChangeArrowheads="1"/>
          </p:cNvSpPr>
          <p:nvPr/>
        </p:nvSpPr>
        <p:spPr bwMode="auto">
          <a:xfrm>
            <a:off x="733425" y="1976438"/>
            <a:ext cx="4014788" cy="457200"/>
          </a:xfrm>
          <a:prstGeom prst="rect">
            <a:avLst/>
          </a:prstGeom>
          <a:noFill/>
          <a:ln w="9525">
            <a:noFill/>
            <a:miter lim="800000"/>
            <a:headEnd/>
            <a:tailEnd/>
          </a:ln>
          <a:effectLst/>
        </p:spPr>
        <p:txBody>
          <a:bodyPr wrap="none">
            <a:spAutoFit/>
          </a:bodyPr>
          <a:lstStyle/>
          <a:p>
            <a:r>
              <a:rPr kumimoji="1" lang="en-US" altLang="zh-CN">
                <a:solidFill>
                  <a:srgbClr val="FF0000"/>
                </a:solidFill>
              </a:rPr>
              <a:t>1</a:t>
            </a:r>
            <a:r>
              <a:rPr kumimoji="1" lang="zh-CN" altLang="en-US">
                <a:solidFill>
                  <a:srgbClr val="FF0000"/>
                </a:solidFill>
              </a:rPr>
              <a:t>、探究准备：</a:t>
            </a:r>
            <a:r>
              <a:rPr kumimoji="1" lang="zh-CN" altLang="en-US"/>
              <a:t>阅读有关资料</a:t>
            </a:r>
          </a:p>
        </p:txBody>
      </p:sp>
      <p:sp>
        <p:nvSpPr>
          <p:cNvPr id="108554" name="Rectangle 10"/>
          <p:cNvSpPr>
            <a:spLocks noChangeArrowheads="1"/>
          </p:cNvSpPr>
          <p:nvPr/>
        </p:nvSpPr>
        <p:spPr bwMode="auto">
          <a:xfrm>
            <a:off x="1187450" y="1125538"/>
            <a:ext cx="4672013" cy="579437"/>
          </a:xfrm>
          <a:prstGeom prst="rect">
            <a:avLst/>
          </a:prstGeom>
          <a:noFill/>
          <a:ln w="9525">
            <a:noFill/>
            <a:miter lim="800000"/>
            <a:headEnd/>
            <a:tailEnd/>
          </a:ln>
          <a:effectLst/>
        </p:spPr>
        <p:txBody>
          <a:bodyPr wrap="none">
            <a:spAutoFit/>
          </a:bodyPr>
          <a:lstStyle/>
          <a:p>
            <a:r>
              <a:rPr lang="en-US" altLang="zh-CN" sz="3200">
                <a:latin typeface="Tahoma" pitchFamily="34" charset="0"/>
              </a:rPr>
              <a:t>【</a:t>
            </a:r>
            <a:r>
              <a:rPr lang="zh-CN" altLang="en-US" sz="3200">
                <a:latin typeface="Tahoma" pitchFamily="34" charset="0"/>
              </a:rPr>
              <a:t>实验探究活动的程序</a:t>
            </a:r>
            <a:r>
              <a:rPr lang="en-US" altLang="zh-CN" sz="3200">
                <a:latin typeface="Tahoma" pitchFamily="34" charset="0"/>
              </a:rPr>
              <a:t>】</a:t>
            </a:r>
          </a:p>
        </p:txBody>
      </p:sp>
      <p:sp>
        <p:nvSpPr>
          <p:cNvPr id="108555" name="Rectangle 11"/>
          <p:cNvSpPr>
            <a:spLocks noChangeArrowheads="1"/>
          </p:cNvSpPr>
          <p:nvPr/>
        </p:nvSpPr>
        <p:spPr bwMode="auto">
          <a:xfrm>
            <a:off x="1187450" y="3043238"/>
            <a:ext cx="6883400" cy="457200"/>
          </a:xfrm>
          <a:prstGeom prst="rect">
            <a:avLst/>
          </a:prstGeom>
          <a:noFill/>
          <a:ln w="9525">
            <a:noFill/>
            <a:miter lim="800000"/>
            <a:headEnd/>
            <a:tailEnd/>
          </a:ln>
          <a:effectLst/>
        </p:spPr>
        <p:txBody>
          <a:bodyPr wrap="none">
            <a:spAutoFit/>
          </a:bodyPr>
          <a:lstStyle/>
          <a:p>
            <a:r>
              <a:rPr kumimoji="1" lang="zh-CN" altLang="en-US">
                <a:solidFill>
                  <a:srgbClr val="0000FF"/>
                </a:solidFill>
                <a:latin typeface="Tahoma" pitchFamily="34" charset="0"/>
              </a:rPr>
              <a:t>格式：文字描写为</a:t>
            </a:r>
            <a:r>
              <a:rPr kumimoji="1" lang="zh-CN" altLang="en-US">
                <a:solidFill>
                  <a:srgbClr val="FF0000"/>
                </a:solidFill>
                <a:latin typeface="Tahoma" pitchFamily="34" charset="0"/>
              </a:rPr>
              <a:t>疑问句</a:t>
            </a:r>
            <a:r>
              <a:rPr kumimoji="1" lang="zh-CN" altLang="en-US">
                <a:solidFill>
                  <a:srgbClr val="0000FF"/>
                </a:solidFill>
                <a:latin typeface="Tahoma" pitchFamily="34" charset="0"/>
              </a:rPr>
              <a:t>或有“</a:t>
            </a:r>
            <a:r>
              <a:rPr kumimoji="1" lang="zh-CN" altLang="en-US">
                <a:solidFill>
                  <a:srgbClr val="FF0000"/>
                </a:solidFill>
                <a:latin typeface="Tahoma" pitchFamily="34" charset="0"/>
              </a:rPr>
              <a:t>是否</a:t>
            </a:r>
            <a:r>
              <a:rPr kumimoji="1" lang="zh-CN" altLang="en-US">
                <a:solidFill>
                  <a:srgbClr val="0000FF"/>
                </a:solidFill>
                <a:latin typeface="Tahoma" pitchFamily="34" charset="0"/>
              </a:rPr>
              <a:t>”的表达方式。</a:t>
            </a:r>
          </a:p>
        </p:txBody>
      </p:sp>
      <p:sp>
        <p:nvSpPr>
          <p:cNvPr id="10" name="Text Box 8"/>
          <p:cNvSpPr txBox="1">
            <a:spLocks noChangeArrowheads="1"/>
          </p:cNvSpPr>
          <p:nvPr/>
        </p:nvSpPr>
        <p:spPr bwMode="auto">
          <a:xfrm>
            <a:off x="782630" y="5615006"/>
            <a:ext cx="1574792" cy="461665"/>
          </a:xfrm>
          <a:prstGeom prst="rect">
            <a:avLst/>
          </a:prstGeom>
          <a:noFill/>
          <a:ln w="9525">
            <a:noFill/>
            <a:miter lim="800000"/>
            <a:headEnd/>
            <a:tailEnd/>
          </a:ln>
          <a:effectLst/>
        </p:spPr>
        <p:txBody>
          <a:bodyPr wrap="square">
            <a:spAutoFit/>
          </a:bodyPr>
          <a:lstStyle/>
          <a:p>
            <a:r>
              <a:rPr lang="en-US" altLang="zh-CN" dirty="0" smtClean="0">
                <a:solidFill>
                  <a:srgbClr val="FF0000"/>
                </a:solidFill>
              </a:rPr>
              <a:t>7</a:t>
            </a:r>
            <a:r>
              <a:rPr lang="zh-CN" altLang="en-US" dirty="0" smtClean="0">
                <a:solidFill>
                  <a:srgbClr val="FF0000"/>
                </a:solidFill>
              </a:rPr>
              <a:t>、反思</a:t>
            </a:r>
            <a:endParaRPr lang="zh-CN" altLang="en-US"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9219"/>
                                        </p:tgtEl>
                                        <p:attrNameLst>
                                          <p:attrName>style.visibility</p:attrName>
                                        </p:attrNameLst>
                                      </p:cBhvr>
                                      <p:to>
                                        <p:strVal val="visible"/>
                                      </p:to>
                                    </p:set>
                                    <p:animEffect transition="in" filter="wheel(4)">
                                      <p:cBhvr>
                                        <p:cTn id="7" dur="2000"/>
                                        <p:tgtEl>
                                          <p:spTgt spid="9219"/>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108555"/>
                                        </p:tgtEl>
                                        <p:attrNameLst>
                                          <p:attrName>style.visibility</p:attrName>
                                        </p:attrNameLst>
                                      </p:cBhvr>
                                      <p:to>
                                        <p:strVal val="visible"/>
                                      </p:to>
                                    </p:set>
                                    <p:animEffect transition="in" filter="diamond(in)">
                                      <p:cBhvr>
                                        <p:cTn id="12" dur="2000"/>
                                        <p:tgtEl>
                                          <p:spTgt spid="108555"/>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108549"/>
                                        </p:tgtEl>
                                        <p:attrNameLst>
                                          <p:attrName>style.visibility</p:attrName>
                                        </p:attrNameLst>
                                      </p:cBhvr>
                                      <p:to>
                                        <p:strVal val="visible"/>
                                      </p:to>
                                    </p:set>
                                    <p:animEffect transition="in" filter="wedge">
                                      <p:cBhvr>
                                        <p:cTn id="17" dur="2000"/>
                                        <p:tgtEl>
                                          <p:spTgt spid="108549"/>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08550"/>
                                        </p:tgtEl>
                                        <p:attrNameLst>
                                          <p:attrName>style.visibility</p:attrName>
                                        </p:attrNameLst>
                                      </p:cBhvr>
                                      <p:to>
                                        <p:strVal val="visible"/>
                                      </p:to>
                                    </p:set>
                                    <p:animEffect transition="in" filter="box(in)">
                                      <p:cBhvr>
                                        <p:cTn id="22" dur="500"/>
                                        <p:tgtEl>
                                          <p:spTgt spid="108550"/>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108551"/>
                                        </p:tgtEl>
                                        <p:attrNameLst>
                                          <p:attrName>style.visibility</p:attrName>
                                        </p:attrNameLst>
                                      </p:cBhvr>
                                      <p:to>
                                        <p:strVal val="visible"/>
                                      </p:to>
                                    </p:set>
                                    <p:animEffect transition="in" filter="checkerboard(across)">
                                      <p:cBhvr>
                                        <p:cTn id="27" dur="500"/>
                                        <p:tgtEl>
                                          <p:spTgt spid="108551"/>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108552"/>
                                        </p:tgtEl>
                                        <p:attrNameLst>
                                          <p:attrName>style.visibility</p:attrName>
                                        </p:attrNameLst>
                                      </p:cBhvr>
                                      <p:to>
                                        <p:strVal val="visible"/>
                                      </p:to>
                                    </p:set>
                                    <p:animEffect transition="in" filter="diamond(in)">
                                      <p:cBhvr>
                                        <p:cTn id="32" dur="2000"/>
                                        <p:tgtEl>
                                          <p:spTgt spid="108552"/>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diamond(in)">
                                      <p:cBhvr>
                                        <p:cTn id="3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p:bldP spid="108549" grpId="0"/>
      <p:bldP spid="108550" grpId="0"/>
      <p:bldP spid="108551" grpId="0"/>
      <p:bldP spid="108552" grpId="0"/>
      <p:bldP spid="108555"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2" name="Rectangle 4"/>
          <p:cNvSpPr>
            <a:spLocks noChangeArrowheads="1"/>
          </p:cNvSpPr>
          <p:nvPr/>
        </p:nvSpPr>
        <p:spPr bwMode="auto">
          <a:xfrm>
            <a:off x="1187450" y="1196975"/>
            <a:ext cx="3860800" cy="457200"/>
          </a:xfrm>
          <a:prstGeom prst="rect">
            <a:avLst/>
          </a:prstGeom>
          <a:noFill/>
          <a:ln w="9525">
            <a:noFill/>
            <a:miter lim="800000"/>
            <a:headEnd/>
            <a:tailEnd/>
          </a:ln>
          <a:effectLst/>
        </p:spPr>
        <p:txBody>
          <a:bodyPr wrap="none">
            <a:spAutoFit/>
          </a:bodyPr>
          <a:lstStyle/>
          <a:p>
            <a:r>
              <a:rPr lang="zh-CN" altLang="en-US">
                <a:latin typeface="Tahoma" pitchFamily="34" charset="0"/>
              </a:rPr>
              <a:t>一、对蜡烛及其燃烧的探究</a:t>
            </a:r>
          </a:p>
        </p:txBody>
      </p:sp>
      <p:sp>
        <p:nvSpPr>
          <p:cNvPr id="109573" name="Rectangle 5"/>
          <p:cNvSpPr>
            <a:spLocks noChangeArrowheads="1"/>
          </p:cNvSpPr>
          <p:nvPr/>
        </p:nvSpPr>
        <p:spPr bwMode="auto">
          <a:xfrm>
            <a:off x="539750" y="1976438"/>
            <a:ext cx="3860800" cy="457200"/>
          </a:xfrm>
          <a:prstGeom prst="rect">
            <a:avLst/>
          </a:prstGeom>
          <a:noFill/>
          <a:ln w="9525">
            <a:noFill/>
            <a:miter lim="800000"/>
            <a:headEnd/>
            <a:tailEnd/>
          </a:ln>
          <a:effectLst/>
        </p:spPr>
        <p:txBody>
          <a:bodyPr wrap="none">
            <a:spAutoFit/>
          </a:bodyPr>
          <a:lstStyle/>
          <a:p>
            <a:r>
              <a:rPr kumimoji="1" lang="en-US" altLang="zh-CN">
                <a:solidFill>
                  <a:srgbClr val="FF0000"/>
                </a:solidFill>
              </a:rPr>
              <a:t>【</a:t>
            </a:r>
            <a:r>
              <a:rPr kumimoji="1" lang="zh-CN" altLang="en-US">
                <a:solidFill>
                  <a:srgbClr val="FF0000"/>
                </a:solidFill>
              </a:rPr>
              <a:t>探究准备</a:t>
            </a:r>
            <a:r>
              <a:rPr kumimoji="1" lang="en-US" altLang="zh-CN">
                <a:solidFill>
                  <a:srgbClr val="FF0000"/>
                </a:solidFill>
              </a:rPr>
              <a:t>】</a:t>
            </a:r>
            <a:r>
              <a:rPr kumimoji="1" lang="zh-CN" altLang="en-US"/>
              <a:t>阅读有关资料</a:t>
            </a:r>
          </a:p>
        </p:txBody>
      </p:sp>
      <p:sp>
        <p:nvSpPr>
          <p:cNvPr id="109574" name="Text Box 6"/>
          <p:cNvSpPr txBox="1">
            <a:spLocks noChangeArrowheads="1"/>
          </p:cNvSpPr>
          <p:nvPr/>
        </p:nvSpPr>
        <p:spPr bwMode="auto">
          <a:xfrm>
            <a:off x="971550" y="2492375"/>
            <a:ext cx="7385050" cy="457200"/>
          </a:xfrm>
          <a:prstGeom prst="rect">
            <a:avLst/>
          </a:prstGeom>
          <a:noFill/>
          <a:ln w="9525">
            <a:noFill/>
            <a:miter lim="800000"/>
            <a:headEnd/>
            <a:tailEnd/>
          </a:ln>
          <a:effectLst/>
        </p:spPr>
        <p:txBody>
          <a:bodyPr wrap="none">
            <a:spAutoFit/>
          </a:bodyPr>
          <a:lstStyle/>
          <a:p>
            <a:r>
              <a:rPr lang="zh-CN" altLang="en-US" dirty="0"/>
              <a:t>（</a:t>
            </a:r>
            <a:r>
              <a:rPr lang="en-US" altLang="zh-CN" dirty="0"/>
              <a:t>1</a:t>
            </a:r>
            <a:r>
              <a:rPr lang="zh-CN" altLang="en-US" dirty="0"/>
              <a:t>）</a:t>
            </a:r>
            <a:r>
              <a:rPr lang="zh-CN" altLang="en-US" dirty="0">
                <a:solidFill>
                  <a:srgbClr val="0000FF"/>
                </a:solidFill>
              </a:rPr>
              <a:t>热的</a:t>
            </a:r>
            <a:r>
              <a:rPr lang="zh-CN" altLang="en-US" dirty="0">
                <a:solidFill>
                  <a:srgbClr val="FF0000"/>
                </a:solidFill>
              </a:rPr>
              <a:t>水蒸气</a:t>
            </a:r>
            <a:r>
              <a:rPr lang="zh-CN" altLang="en-US" dirty="0"/>
              <a:t>遇干而冷的玻璃仪器会凝结成小水珠</a:t>
            </a:r>
          </a:p>
        </p:txBody>
      </p:sp>
      <p:sp>
        <p:nvSpPr>
          <p:cNvPr id="109575" name="Text Box 7"/>
          <p:cNvSpPr txBox="1">
            <a:spLocks noChangeArrowheads="1"/>
          </p:cNvSpPr>
          <p:nvPr/>
        </p:nvSpPr>
        <p:spPr bwMode="auto">
          <a:xfrm>
            <a:off x="971550" y="3068638"/>
            <a:ext cx="6111875" cy="457200"/>
          </a:xfrm>
          <a:prstGeom prst="rect">
            <a:avLst/>
          </a:prstGeom>
          <a:noFill/>
          <a:ln w="9525">
            <a:noFill/>
            <a:miter lim="800000"/>
            <a:headEnd/>
            <a:tailEnd/>
          </a:ln>
          <a:effectLst/>
        </p:spPr>
        <p:txBody>
          <a:bodyPr wrap="none">
            <a:spAutoFit/>
          </a:bodyPr>
          <a:lstStyle/>
          <a:p>
            <a:r>
              <a:rPr lang="zh-CN" altLang="en-US" dirty="0"/>
              <a:t>（</a:t>
            </a:r>
            <a:r>
              <a:rPr lang="en-US" altLang="zh-CN" dirty="0"/>
              <a:t>2</a:t>
            </a:r>
            <a:r>
              <a:rPr lang="zh-CN" altLang="en-US" dirty="0"/>
              <a:t>）二氧化碳（</a:t>
            </a:r>
            <a:r>
              <a:rPr lang="en-US" altLang="zh-CN" dirty="0"/>
              <a:t>CO</a:t>
            </a:r>
            <a:r>
              <a:rPr lang="en-US" altLang="zh-CN" baseline="-25000" dirty="0"/>
              <a:t>2</a:t>
            </a:r>
            <a:r>
              <a:rPr lang="en-US" altLang="zh-CN" dirty="0"/>
              <a:t>)</a:t>
            </a:r>
            <a:r>
              <a:rPr lang="zh-CN" altLang="en-US" dirty="0"/>
              <a:t>能使</a:t>
            </a:r>
            <a:r>
              <a:rPr lang="zh-CN" altLang="en-US" dirty="0">
                <a:solidFill>
                  <a:srgbClr val="0000FF"/>
                </a:solidFill>
              </a:rPr>
              <a:t>澄清石灰水</a:t>
            </a:r>
            <a:r>
              <a:rPr lang="zh-CN" altLang="en-US" dirty="0"/>
              <a:t>变</a:t>
            </a:r>
            <a:r>
              <a:rPr lang="zh-CN" altLang="en-US" dirty="0">
                <a:solidFill>
                  <a:srgbClr val="FF0000"/>
                </a:solidFill>
              </a:rPr>
              <a:t>浑浊</a:t>
            </a:r>
          </a:p>
        </p:txBody>
      </p:sp>
      <p:sp>
        <p:nvSpPr>
          <p:cNvPr id="109579" name="Rectangle 11"/>
          <p:cNvSpPr>
            <a:spLocks noChangeArrowheads="1"/>
          </p:cNvSpPr>
          <p:nvPr/>
        </p:nvSpPr>
        <p:spPr bwMode="auto">
          <a:xfrm>
            <a:off x="323850" y="3692525"/>
            <a:ext cx="7997825" cy="822325"/>
          </a:xfrm>
          <a:prstGeom prst="rect">
            <a:avLst/>
          </a:prstGeom>
          <a:noFill/>
          <a:ln w="9525">
            <a:noFill/>
            <a:miter lim="800000"/>
            <a:headEnd/>
            <a:tailEnd/>
          </a:ln>
          <a:effectLst/>
        </p:spPr>
        <p:txBody>
          <a:bodyPr wrap="none">
            <a:spAutoFit/>
          </a:bodyPr>
          <a:lstStyle/>
          <a:p>
            <a:r>
              <a:rPr lang="zh-CN" altLang="en-US"/>
              <a:t>注意：</a:t>
            </a:r>
            <a:r>
              <a:rPr lang="en-US" altLang="zh-CN"/>
              <a:t>1</a:t>
            </a:r>
            <a:r>
              <a:rPr lang="zh-CN" altLang="en-US"/>
              <a:t>）该探究实验的步骤分：点燃前、燃烧时、熄灭后</a:t>
            </a:r>
          </a:p>
          <a:p>
            <a:r>
              <a:rPr lang="zh-CN" altLang="en-US"/>
              <a:t>         三阶段进行；</a:t>
            </a:r>
          </a:p>
        </p:txBody>
      </p:sp>
      <p:sp>
        <p:nvSpPr>
          <p:cNvPr id="109580" name="Rectangle 12"/>
          <p:cNvSpPr>
            <a:spLocks noChangeArrowheads="1"/>
          </p:cNvSpPr>
          <p:nvPr/>
        </p:nvSpPr>
        <p:spPr bwMode="auto">
          <a:xfrm>
            <a:off x="1260475" y="4652963"/>
            <a:ext cx="7078663" cy="822325"/>
          </a:xfrm>
          <a:prstGeom prst="rect">
            <a:avLst/>
          </a:prstGeom>
          <a:noFill/>
          <a:ln w="9525">
            <a:noFill/>
            <a:miter lim="800000"/>
            <a:headEnd/>
            <a:tailEnd/>
          </a:ln>
          <a:effectLst/>
        </p:spPr>
        <p:txBody>
          <a:bodyPr wrap="none">
            <a:spAutoFit/>
          </a:bodyPr>
          <a:lstStyle/>
          <a:p>
            <a:r>
              <a:rPr lang="en-US" altLang="zh-CN"/>
              <a:t>2</a:t>
            </a:r>
            <a:r>
              <a:rPr lang="zh-CN" altLang="en-US"/>
              <a:t>）观察物质性质时应有序地进行，</a:t>
            </a:r>
            <a:r>
              <a:rPr lang="zh-CN" altLang="en-US">
                <a:solidFill>
                  <a:srgbClr val="FF0000"/>
                </a:solidFill>
              </a:rPr>
              <a:t>一般是先物理性</a:t>
            </a:r>
          </a:p>
          <a:p>
            <a:r>
              <a:rPr lang="zh-CN" altLang="en-US">
                <a:solidFill>
                  <a:srgbClr val="FF0000"/>
                </a:solidFill>
              </a:rPr>
              <a:t>   质后化学性质</a:t>
            </a:r>
            <a:r>
              <a:rPr lang="zh-CN" altLang="en-US"/>
              <a:t>；</a:t>
            </a:r>
          </a:p>
        </p:txBody>
      </p:sp>
      <p:sp>
        <p:nvSpPr>
          <p:cNvPr id="109581" name="Rectangle 13"/>
          <p:cNvSpPr>
            <a:spLocks noChangeArrowheads="1"/>
          </p:cNvSpPr>
          <p:nvPr/>
        </p:nvSpPr>
        <p:spPr bwMode="auto">
          <a:xfrm>
            <a:off x="1260475" y="5564188"/>
            <a:ext cx="7691438" cy="457200"/>
          </a:xfrm>
          <a:prstGeom prst="rect">
            <a:avLst/>
          </a:prstGeom>
          <a:noFill/>
          <a:ln w="9525">
            <a:noFill/>
            <a:miter lim="800000"/>
            <a:headEnd/>
            <a:tailEnd/>
          </a:ln>
          <a:effectLst/>
        </p:spPr>
        <p:txBody>
          <a:bodyPr wrap="none">
            <a:spAutoFit/>
          </a:bodyPr>
          <a:lstStyle/>
          <a:p>
            <a:r>
              <a:rPr lang="en-US" altLang="zh-CN"/>
              <a:t>3</a:t>
            </a:r>
            <a:r>
              <a:rPr lang="zh-CN" altLang="en-US"/>
              <a:t>）探究实验中应注重实验过程且要验证变化后的物质。</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Text Box 2"/>
          <p:cNvSpPr txBox="1">
            <a:spLocks noChangeArrowheads="1"/>
          </p:cNvSpPr>
          <p:nvPr/>
        </p:nvSpPr>
        <p:spPr bwMode="auto">
          <a:xfrm>
            <a:off x="323850" y="1892300"/>
            <a:ext cx="2012950" cy="457200"/>
          </a:xfrm>
          <a:prstGeom prst="rect">
            <a:avLst/>
          </a:prstGeom>
          <a:noFill/>
          <a:ln w="9525">
            <a:noFill/>
            <a:miter lim="800000"/>
            <a:headEnd/>
            <a:tailEnd/>
          </a:ln>
          <a:effectLst/>
        </p:spPr>
        <p:txBody>
          <a:bodyPr wrap="none">
            <a:spAutoFit/>
          </a:bodyPr>
          <a:lstStyle/>
          <a:p>
            <a:r>
              <a:rPr lang="en-US" altLang="zh-CN">
                <a:solidFill>
                  <a:srgbClr val="FF0000"/>
                </a:solidFill>
              </a:rPr>
              <a:t>【</a:t>
            </a:r>
            <a:r>
              <a:rPr lang="zh-CN" altLang="en-US">
                <a:solidFill>
                  <a:srgbClr val="FF0000"/>
                </a:solidFill>
              </a:rPr>
              <a:t>提出问题</a:t>
            </a:r>
            <a:r>
              <a:rPr lang="en-US" altLang="zh-CN">
                <a:solidFill>
                  <a:srgbClr val="FF0000"/>
                </a:solidFill>
              </a:rPr>
              <a:t>】</a:t>
            </a:r>
            <a:endParaRPr lang="en-US" altLang="zh-CN"/>
          </a:p>
        </p:txBody>
      </p:sp>
      <p:sp>
        <p:nvSpPr>
          <p:cNvPr id="116739" name="Text Box 3"/>
          <p:cNvSpPr txBox="1">
            <a:spLocks noChangeArrowheads="1"/>
          </p:cNvSpPr>
          <p:nvPr/>
        </p:nvSpPr>
        <p:spPr bwMode="auto">
          <a:xfrm>
            <a:off x="323850" y="2565400"/>
            <a:ext cx="2952750" cy="1187450"/>
          </a:xfrm>
          <a:prstGeom prst="rect">
            <a:avLst/>
          </a:prstGeom>
          <a:noFill/>
          <a:ln w="9525">
            <a:noFill/>
            <a:miter lim="800000"/>
            <a:headEnd/>
            <a:tailEnd/>
          </a:ln>
          <a:effectLst/>
        </p:spPr>
        <p:txBody>
          <a:bodyPr>
            <a:spAutoFit/>
          </a:bodyPr>
          <a:lstStyle/>
          <a:p>
            <a:r>
              <a:rPr lang="en-US" altLang="zh-CN">
                <a:solidFill>
                  <a:srgbClr val="FF0000"/>
                </a:solidFill>
              </a:rPr>
              <a:t>【</a:t>
            </a:r>
            <a:r>
              <a:rPr lang="zh-CN" altLang="en-US">
                <a:solidFill>
                  <a:srgbClr val="FF0000"/>
                </a:solidFill>
              </a:rPr>
              <a:t>猜想假设</a:t>
            </a:r>
            <a:r>
              <a:rPr lang="en-US" altLang="zh-CN">
                <a:solidFill>
                  <a:srgbClr val="FF0000"/>
                </a:solidFill>
              </a:rPr>
              <a:t>】</a:t>
            </a:r>
          </a:p>
          <a:p>
            <a:r>
              <a:rPr lang="en-US" altLang="zh-CN">
                <a:solidFill>
                  <a:srgbClr val="FF0000"/>
                </a:solidFill>
              </a:rPr>
              <a:t>【</a:t>
            </a:r>
            <a:r>
              <a:rPr lang="zh-CN" altLang="en-US">
                <a:solidFill>
                  <a:srgbClr val="FF0000"/>
                </a:solidFill>
              </a:rPr>
              <a:t>实验设计</a:t>
            </a:r>
            <a:r>
              <a:rPr lang="en-US" altLang="zh-CN">
                <a:solidFill>
                  <a:srgbClr val="FF0000"/>
                </a:solidFill>
              </a:rPr>
              <a:t>】</a:t>
            </a:r>
          </a:p>
          <a:p>
            <a:r>
              <a:rPr lang="en-US" altLang="zh-CN">
                <a:solidFill>
                  <a:srgbClr val="FF0000"/>
                </a:solidFill>
              </a:rPr>
              <a:t>【</a:t>
            </a:r>
            <a:r>
              <a:rPr lang="zh-CN" altLang="en-US">
                <a:solidFill>
                  <a:srgbClr val="FF0000"/>
                </a:solidFill>
              </a:rPr>
              <a:t>实验探究</a:t>
            </a:r>
            <a:r>
              <a:rPr lang="en-US" altLang="zh-CN">
                <a:solidFill>
                  <a:srgbClr val="FF0000"/>
                </a:solidFill>
              </a:rPr>
              <a:t>】 </a:t>
            </a:r>
          </a:p>
        </p:txBody>
      </p:sp>
      <p:grpSp>
        <p:nvGrpSpPr>
          <p:cNvPr id="116740" name="Group 4"/>
          <p:cNvGrpSpPr>
            <a:grpSpLocks/>
          </p:cNvGrpSpPr>
          <p:nvPr/>
        </p:nvGrpSpPr>
        <p:grpSpPr bwMode="auto">
          <a:xfrm>
            <a:off x="2843213" y="2395538"/>
            <a:ext cx="1871662" cy="962025"/>
            <a:chOff x="2064" y="799"/>
            <a:chExt cx="1179" cy="606"/>
          </a:xfrm>
        </p:grpSpPr>
        <p:sp>
          <p:nvSpPr>
            <p:cNvPr id="116741" name="Text Box 5"/>
            <p:cNvSpPr txBox="1">
              <a:spLocks noChangeArrowheads="1"/>
            </p:cNvSpPr>
            <p:nvPr/>
          </p:nvSpPr>
          <p:spPr bwMode="auto">
            <a:xfrm>
              <a:off x="2064" y="1117"/>
              <a:ext cx="544" cy="288"/>
            </a:xfrm>
            <a:prstGeom prst="rect">
              <a:avLst/>
            </a:prstGeom>
            <a:noFill/>
            <a:ln w="9525">
              <a:noFill/>
              <a:miter lim="800000"/>
              <a:headEnd/>
              <a:tailEnd/>
            </a:ln>
            <a:effectLst/>
          </p:spPr>
          <p:txBody>
            <a:bodyPr>
              <a:spAutoFit/>
            </a:bodyPr>
            <a:lstStyle/>
            <a:p>
              <a:r>
                <a:rPr lang="zh-CN" altLang="en-US"/>
                <a:t>看   </a:t>
              </a:r>
            </a:p>
          </p:txBody>
        </p:sp>
        <p:grpSp>
          <p:nvGrpSpPr>
            <p:cNvPr id="116742" name="Group 6"/>
            <p:cNvGrpSpPr>
              <a:grpSpLocks/>
            </p:cNvGrpSpPr>
            <p:nvPr/>
          </p:nvGrpSpPr>
          <p:grpSpPr bwMode="auto">
            <a:xfrm>
              <a:off x="2290" y="799"/>
              <a:ext cx="953" cy="318"/>
              <a:chOff x="2290" y="799"/>
              <a:chExt cx="953" cy="318"/>
            </a:xfrm>
          </p:grpSpPr>
          <p:sp>
            <p:nvSpPr>
              <p:cNvPr id="116743" name="Line 7"/>
              <p:cNvSpPr>
                <a:spLocks noChangeShapeType="1"/>
              </p:cNvSpPr>
              <p:nvPr/>
            </p:nvSpPr>
            <p:spPr bwMode="auto">
              <a:xfrm>
                <a:off x="2290" y="799"/>
                <a:ext cx="0" cy="272"/>
              </a:xfrm>
              <a:prstGeom prst="line">
                <a:avLst/>
              </a:prstGeom>
              <a:noFill/>
              <a:ln w="9525">
                <a:solidFill>
                  <a:schemeClr val="tx1"/>
                </a:solidFill>
                <a:round/>
                <a:headEnd/>
                <a:tailEnd type="triangle" w="med" len="med"/>
              </a:ln>
              <a:effectLst/>
            </p:spPr>
            <p:txBody>
              <a:bodyPr/>
              <a:lstStyle/>
              <a:p>
                <a:endParaRPr lang="zh-CN" altLang="en-US"/>
              </a:p>
            </p:txBody>
          </p:sp>
          <p:sp>
            <p:nvSpPr>
              <p:cNvPr id="116744" name="Line 8"/>
              <p:cNvSpPr>
                <a:spLocks noChangeShapeType="1"/>
              </p:cNvSpPr>
              <p:nvPr/>
            </p:nvSpPr>
            <p:spPr bwMode="auto">
              <a:xfrm flipH="1">
                <a:off x="2381" y="799"/>
                <a:ext cx="862" cy="318"/>
              </a:xfrm>
              <a:prstGeom prst="line">
                <a:avLst/>
              </a:prstGeom>
              <a:noFill/>
              <a:ln w="9525">
                <a:solidFill>
                  <a:schemeClr val="tx1"/>
                </a:solidFill>
                <a:round/>
                <a:headEnd/>
                <a:tailEnd type="triangle" w="med" len="med"/>
              </a:ln>
              <a:effectLst/>
            </p:spPr>
            <p:txBody>
              <a:bodyPr/>
              <a:lstStyle/>
              <a:p>
                <a:endParaRPr lang="zh-CN" altLang="en-US"/>
              </a:p>
            </p:txBody>
          </p:sp>
        </p:grpSp>
      </p:grpSp>
      <p:sp>
        <p:nvSpPr>
          <p:cNvPr id="116747" name="Text Box 11"/>
          <p:cNvSpPr txBox="1">
            <a:spLocks noChangeArrowheads="1"/>
          </p:cNvSpPr>
          <p:nvPr/>
        </p:nvSpPr>
        <p:spPr bwMode="auto">
          <a:xfrm>
            <a:off x="323850" y="4076700"/>
            <a:ext cx="2089150" cy="457200"/>
          </a:xfrm>
          <a:prstGeom prst="rect">
            <a:avLst/>
          </a:prstGeom>
          <a:noFill/>
          <a:ln w="9525">
            <a:noFill/>
            <a:miter lim="800000"/>
            <a:headEnd/>
            <a:tailEnd/>
          </a:ln>
          <a:effectLst/>
        </p:spPr>
        <p:txBody>
          <a:bodyPr>
            <a:spAutoFit/>
          </a:bodyPr>
          <a:lstStyle/>
          <a:p>
            <a:r>
              <a:rPr lang="en-US" altLang="zh-CN">
                <a:solidFill>
                  <a:srgbClr val="0000FF"/>
                </a:solidFill>
              </a:rPr>
              <a:t>【</a:t>
            </a:r>
            <a:r>
              <a:rPr lang="zh-CN" altLang="en-US">
                <a:solidFill>
                  <a:srgbClr val="0000FF"/>
                </a:solidFill>
              </a:rPr>
              <a:t>实验现象</a:t>
            </a:r>
            <a:r>
              <a:rPr lang="en-US" altLang="zh-CN">
                <a:solidFill>
                  <a:srgbClr val="0000FF"/>
                </a:solidFill>
              </a:rPr>
              <a:t>】</a:t>
            </a:r>
          </a:p>
        </p:txBody>
      </p:sp>
      <p:sp>
        <p:nvSpPr>
          <p:cNvPr id="116748" name="Text Box 12"/>
          <p:cNvSpPr txBox="1">
            <a:spLocks noChangeArrowheads="1"/>
          </p:cNvSpPr>
          <p:nvPr/>
        </p:nvSpPr>
        <p:spPr bwMode="auto">
          <a:xfrm>
            <a:off x="2268538" y="3860800"/>
            <a:ext cx="6480175" cy="822325"/>
          </a:xfrm>
          <a:prstGeom prst="rect">
            <a:avLst/>
          </a:prstGeom>
          <a:noFill/>
          <a:ln w="9525">
            <a:noFill/>
            <a:miter lim="800000"/>
            <a:headEnd/>
            <a:tailEnd/>
          </a:ln>
          <a:effectLst/>
        </p:spPr>
        <p:txBody>
          <a:bodyPr>
            <a:spAutoFit/>
          </a:bodyPr>
          <a:lstStyle/>
          <a:p>
            <a:r>
              <a:rPr lang="zh-CN" altLang="en-US"/>
              <a:t>蜡烛由石蜡包裹烛芯。石蜡是白色固体，能切开，投入水中不溶，并浮于水面</a:t>
            </a:r>
          </a:p>
        </p:txBody>
      </p:sp>
      <p:sp>
        <p:nvSpPr>
          <p:cNvPr id="116750" name="Text Box 14"/>
          <p:cNvSpPr txBox="1">
            <a:spLocks noChangeArrowheads="1"/>
          </p:cNvSpPr>
          <p:nvPr/>
        </p:nvSpPr>
        <p:spPr bwMode="auto">
          <a:xfrm>
            <a:off x="323850" y="5013325"/>
            <a:ext cx="2160588" cy="457200"/>
          </a:xfrm>
          <a:prstGeom prst="rect">
            <a:avLst/>
          </a:prstGeom>
          <a:noFill/>
          <a:ln w="9525">
            <a:noFill/>
            <a:miter lim="800000"/>
            <a:headEnd/>
            <a:tailEnd/>
          </a:ln>
          <a:effectLst/>
        </p:spPr>
        <p:txBody>
          <a:bodyPr>
            <a:spAutoFit/>
          </a:bodyPr>
          <a:lstStyle/>
          <a:p>
            <a:r>
              <a:rPr lang="en-US" altLang="zh-CN">
                <a:solidFill>
                  <a:srgbClr val="0000FF"/>
                </a:solidFill>
              </a:rPr>
              <a:t>【</a:t>
            </a:r>
            <a:r>
              <a:rPr lang="zh-CN" altLang="en-US">
                <a:solidFill>
                  <a:srgbClr val="0000FF"/>
                </a:solidFill>
              </a:rPr>
              <a:t>实验结论</a:t>
            </a:r>
            <a:r>
              <a:rPr lang="en-US" altLang="zh-CN">
                <a:solidFill>
                  <a:srgbClr val="0000FF"/>
                </a:solidFill>
              </a:rPr>
              <a:t>】</a:t>
            </a:r>
          </a:p>
        </p:txBody>
      </p:sp>
      <p:sp>
        <p:nvSpPr>
          <p:cNvPr id="116751" name="Text Box 15"/>
          <p:cNvSpPr txBox="1">
            <a:spLocks noChangeArrowheads="1"/>
          </p:cNvSpPr>
          <p:nvPr/>
        </p:nvSpPr>
        <p:spPr bwMode="auto">
          <a:xfrm>
            <a:off x="2339975" y="4868863"/>
            <a:ext cx="6480175" cy="822325"/>
          </a:xfrm>
          <a:prstGeom prst="rect">
            <a:avLst/>
          </a:prstGeom>
          <a:noFill/>
          <a:ln w="9525">
            <a:noFill/>
            <a:miter lim="800000"/>
            <a:headEnd/>
            <a:tailEnd/>
          </a:ln>
          <a:effectLst/>
        </p:spPr>
        <p:txBody>
          <a:bodyPr>
            <a:spAutoFit/>
          </a:bodyPr>
          <a:lstStyle/>
          <a:p>
            <a:r>
              <a:rPr lang="zh-CN" altLang="en-US"/>
              <a:t>蜡烛由石蜡与烛芯构成。石蜡是白色固体，硬度小，不溶于水，密度比水的小。</a:t>
            </a:r>
          </a:p>
        </p:txBody>
      </p:sp>
      <p:grpSp>
        <p:nvGrpSpPr>
          <p:cNvPr id="116752" name="Group 16"/>
          <p:cNvGrpSpPr>
            <a:grpSpLocks/>
          </p:cNvGrpSpPr>
          <p:nvPr/>
        </p:nvGrpSpPr>
        <p:grpSpPr bwMode="auto">
          <a:xfrm>
            <a:off x="4932363" y="2463800"/>
            <a:ext cx="1727200" cy="962025"/>
            <a:chOff x="3107" y="799"/>
            <a:chExt cx="1088" cy="606"/>
          </a:xfrm>
        </p:grpSpPr>
        <p:sp>
          <p:nvSpPr>
            <p:cNvPr id="116753" name="Line 17"/>
            <p:cNvSpPr>
              <a:spLocks noChangeShapeType="1"/>
            </p:cNvSpPr>
            <p:nvPr/>
          </p:nvSpPr>
          <p:spPr bwMode="auto">
            <a:xfrm>
              <a:off x="3742" y="799"/>
              <a:ext cx="0" cy="272"/>
            </a:xfrm>
            <a:prstGeom prst="line">
              <a:avLst/>
            </a:prstGeom>
            <a:noFill/>
            <a:ln w="9525">
              <a:solidFill>
                <a:schemeClr val="tx1"/>
              </a:solidFill>
              <a:round/>
              <a:headEnd/>
              <a:tailEnd type="triangle" w="med" len="med"/>
            </a:ln>
            <a:effectLst/>
          </p:spPr>
          <p:txBody>
            <a:bodyPr/>
            <a:lstStyle/>
            <a:p>
              <a:endParaRPr lang="zh-CN" altLang="en-US"/>
            </a:p>
          </p:txBody>
        </p:sp>
        <p:sp>
          <p:nvSpPr>
            <p:cNvPr id="116754" name="Text Box 18"/>
            <p:cNvSpPr txBox="1">
              <a:spLocks noChangeArrowheads="1"/>
            </p:cNvSpPr>
            <p:nvPr/>
          </p:nvSpPr>
          <p:spPr bwMode="auto">
            <a:xfrm>
              <a:off x="3107" y="1117"/>
              <a:ext cx="1088" cy="288"/>
            </a:xfrm>
            <a:prstGeom prst="rect">
              <a:avLst/>
            </a:prstGeom>
            <a:noFill/>
            <a:ln w="9525">
              <a:noFill/>
              <a:miter lim="800000"/>
              <a:headEnd/>
              <a:tailEnd/>
            </a:ln>
            <a:effectLst/>
          </p:spPr>
          <p:txBody>
            <a:bodyPr>
              <a:spAutoFit/>
            </a:bodyPr>
            <a:lstStyle/>
            <a:p>
              <a:r>
                <a:rPr lang="en-US" altLang="zh-CN"/>
                <a:t>    </a:t>
              </a:r>
              <a:r>
                <a:rPr lang="zh-CN" altLang="en-US"/>
                <a:t>刀切</a:t>
              </a:r>
            </a:p>
          </p:txBody>
        </p:sp>
      </p:grpSp>
      <p:grpSp>
        <p:nvGrpSpPr>
          <p:cNvPr id="116755" name="Group 19"/>
          <p:cNvGrpSpPr>
            <a:grpSpLocks/>
          </p:cNvGrpSpPr>
          <p:nvPr/>
        </p:nvGrpSpPr>
        <p:grpSpPr bwMode="auto">
          <a:xfrm>
            <a:off x="6731000" y="2373313"/>
            <a:ext cx="1728788" cy="1033462"/>
            <a:chOff x="4671" y="799"/>
            <a:chExt cx="1089" cy="651"/>
          </a:xfrm>
        </p:grpSpPr>
        <p:sp>
          <p:nvSpPr>
            <p:cNvPr id="116756" name="Line 20"/>
            <p:cNvSpPr>
              <a:spLocks noChangeShapeType="1"/>
            </p:cNvSpPr>
            <p:nvPr/>
          </p:nvSpPr>
          <p:spPr bwMode="auto">
            <a:xfrm>
              <a:off x="5103" y="799"/>
              <a:ext cx="0" cy="317"/>
            </a:xfrm>
            <a:prstGeom prst="line">
              <a:avLst/>
            </a:prstGeom>
            <a:noFill/>
            <a:ln w="9525">
              <a:solidFill>
                <a:schemeClr val="tx1"/>
              </a:solidFill>
              <a:round/>
              <a:headEnd/>
              <a:tailEnd type="triangle" w="med" len="med"/>
            </a:ln>
            <a:effectLst/>
          </p:spPr>
          <p:txBody>
            <a:bodyPr/>
            <a:lstStyle/>
            <a:p>
              <a:endParaRPr lang="zh-CN" altLang="en-US"/>
            </a:p>
          </p:txBody>
        </p:sp>
        <p:sp>
          <p:nvSpPr>
            <p:cNvPr id="116757" name="Text Box 21"/>
            <p:cNvSpPr txBox="1">
              <a:spLocks noChangeArrowheads="1"/>
            </p:cNvSpPr>
            <p:nvPr/>
          </p:nvSpPr>
          <p:spPr bwMode="auto">
            <a:xfrm>
              <a:off x="4671" y="1162"/>
              <a:ext cx="1089" cy="288"/>
            </a:xfrm>
            <a:prstGeom prst="rect">
              <a:avLst/>
            </a:prstGeom>
            <a:noFill/>
            <a:ln w="9525">
              <a:noFill/>
              <a:miter lim="800000"/>
              <a:headEnd/>
              <a:tailEnd/>
            </a:ln>
            <a:effectLst/>
          </p:spPr>
          <p:txBody>
            <a:bodyPr>
              <a:spAutoFit/>
            </a:bodyPr>
            <a:lstStyle/>
            <a:p>
              <a:r>
                <a:rPr lang="zh-CN" altLang="en-US"/>
                <a:t>投入水中</a:t>
              </a:r>
            </a:p>
          </p:txBody>
        </p:sp>
      </p:grpSp>
      <p:sp>
        <p:nvSpPr>
          <p:cNvPr id="116758" name="Rectangle 22"/>
          <p:cNvSpPr>
            <a:spLocks noChangeArrowheads="1"/>
          </p:cNvSpPr>
          <p:nvPr/>
        </p:nvSpPr>
        <p:spPr bwMode="auto">
          <a:xfrm>
            <a:off x="1042988" y="1163638"/>
            <a:ext cx="3841750" cy="579437"/>
          </a:xfrm>
          <a:prstGeom prst="rect">
            <a:avLst/>
          </a:prstGeom>
          <a:noFill/>
          <a:ln w="9525">
            <a:noFill/>
            <a:miter lim="800000"/>
            <a:headEnd/>
            <a:tailEnd/>
          </a:ln>
          <a:effectLst/>
        </p:spPr>
        <p:txBody>
          <a:bodyPr wrap="none">
            <a:spAutoFit/>
          </a:bodyPr>
          <a:lstStyle/>
          <a:p>
            <a:r>
              <a:rPr lang="zh-CN" altLang="en-US" sz="3200">
                <a:solidFill>
                  <a:srgbClr val="FF0000"/>
                </a:solidFill>
              </a:rPr>
              <a:t>示例：</a:t>
            </a:r>
            <a:r>
              <a:rPr lang="zh-CN" altLang="en-US" sz="3200">
                <a:solidFill>
                  <a:srgbClr val="0000FF"/>
                </a:solidFill>
              </a:rPr>
              <a:t>蜡烛点燃前：</a:t>
            </a:r>
          </a:p>
        </p:txBody>
      </p:sp>
      <p:sp>
        <p:nvSpPr>
          <p:cNvPr id="116759" name="Text Box 23"/>
          <p:cNvSpPr txBox="1">
            <a:spLocks noChangeArrowheads="1"/>
          </p:cNvSpPr>
          <p:nvPr/>
        </p:nvSpPr>
        <p:spPr bwMode="auto">
          <a:xfrm>
            <a:off x="250825" y="5851525"/>
            <a:ext cx="8426450" cy="427038"/>
          </a:xfrm>
          <a:prstGeom prst="rect">
            <a:avLst/>
          </a:prstGeom>
          <a:noFill/>
          <a:ln w="9525">
            <a:noFill/>
            <a:miter lim="800000"/>
            <a:headEnd/>
            <a:tailEnd/>
          </a:ln>
          <a:effectLst/>
        </p:spPr>
        <p:txBody>
          <a:bodyPr wrap="none">
            <a:spAutoFit/>
          </a:bodyPr>
          <a:lstStyle/>
          <a:p>
            <a:r>
              <a:rPr lang="en-US" altLang="zh-CN" sz="2200">
                <a:solidFill>
                  <a:srgbClr val="0000FF"/>
                </a:solidFill>
              </a:rPr>
              <a:t>&lt;</a:t>
            </a:r>
            <a:r>
              <a:rPr lang="zh-CN" altLang="en-US" sz="2200">
                <a:solidFill>
                  <a:srgbClr val="0000FF"/>
                </a:solidFill>
              </a:rPr>
              <a:t>注意</a:t>
            </a:r>
            <a:r>
              <a:rPr lang="en-US" altLang="zh-CN" sz="2200">
                <a:solidFill>
                  <a:srgbClr val="0000FF"/>
                </a:solidFill>
              </a:rPr>
              <a:t>&gt; </a:t>
            </a:r>
            <a:r>
              <a:rPr lang="zh-CN" altLang="en-US" sz="2200">
                <a:solidFill>
                  <a:srgbClr val="0000FF"/>
                </a:solidFill>
              </a:rPr>
              <a:t>其实</a:t>
            </a:r>
            <a:r>
              <a:rPr lang="zh-CN" altLang="en-US" sz="2200">
                <a:solidFill>
                  <a:srgbClr val="FF0000"/>
                </a:solidFill>
              </a:rPr>
              <a:t>探究的角度</a:t>
            </a:r>
            <a:r>
              <a:rPr lang="zh-CN" altLang="en-US" sz="2200">
                <a:solidFill>
                  <a:srgbClr val="0000FF"/>
                </a:solidFill>
              </a:rPr>
              <a:t>很多，同学们还可以从其它方面进行探究。</a:t>
            </a:r>
          </a:p>
        </p:txBody>
      </p:sp>
      <p:sp>
        <p:nvSpPr>
          <p:cNvPr id="116760" name="Rectangle 24"/>
          <p:cNvSpPr>
            <a:spLocks noChangeArrowheads="1"/>
          </p:cNvSpPr>
          <p:nvPr/>
        </p:nvSpPr>
        <p:spPr bwMode="auto">
          <a:xfrm>
            <a:off x="2268538" y="1892300"/>
            <a:ext cx="6280150" cy="457200"/>
          </a:xfrm>
          <a:prstGeom prst="rect">
            <a:avLst/>
          </a:prstGeom>
          <a:noFill/>
          <a:ln w="9525">
            <a:noFill/>
            <a:miter lim="800000"/>
            <a:headEnd/>
            <a:tailEnd/>
          </a:ln>
          <a:effectLst/>
        </p:spPr>
        <p:txBody>
          <a:bodyPr wrap="none">
            <a:spAutoFit/>
          </a:bodyPr>
          <a:lstStyle/>
          <a:p>
            <a:r>
              <a:rPr lang="zh-CN" altLang="en-US"/>
              <a:t>蜡烛的构造、石蜡色态、硬度、溶解性、密度</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116760"/>
                                        </p:tgtEl>
                                        <p:attrNameLst>
                                          <p:attrName>style.visibility</p:attrName>
                                        </p:attrNameLst>
                                      </p:cBhvr>
                                      <p:to>
                                        <p:strVal val="visible"/>
                                      </p:to>
                                    </p:set>
                                    <p:animEffect transition="in" filter="wedge">
                                      <p:cBhvr>
                                        <p:cTn id="7" dur="2000"/>
                                        <p:tgtEl>
                                          <p:spTgt spid="116760"/>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116740"/>
                                        </p:tgtEl>
                                        <p:attrNameLst>
                                          <p:attrName>style.visibility</p:attrName>
                                        </p:attrNameLst>
                                      </p:cBhvr>
                                      <p:to>
                                        <p:strVal val="visible"/>
                                      </p:to>
                                    </p:set>
                                    <p:animEffect transition="in" filter="wedge">
                                      <p:cBhvr>
                                        <p:cTn id="12" dur="2000"/>
                                        <p:tgtEl>
                                          <p:spTgt spid="116740"/>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16752"/>
                                        </p:tgtEl>
                                        <p:attrNameLst>
                                          <p:attrName>style.visibility</p:attrName>
                                        </p:attrNameLst>
                                      </p:cBhvr>
                                      <p:to>
                                        <p:strVal val="visible"/>
                                      </p:to>
                                    </p:set>
                                    <p:animEffect transition="in" filter="circle(in)">
                                      <p:cBhvr>
                                        <p:cTn id="17" dur="2000"/>
                                        <p:tgtEl>
                                          <p:spTgt spid="116752"/>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nodeType="clickEffect">
                                  <p:stCondLst>
                                    <p:cond delay="0"/>
                                  </p:stCondLst>
                                  <p:childTnLst>
                                    <p:set>
                                      <p:cBhvr>
                                        <p:cTn id="21" dur="1" fill="hold">
                                          <p:stCondLst>
                                            <p:cond delay="0"/>
                                          </p:stCondLst>
                                        </p:cTn>
                                        <p:tgtEl>
                                          <p:spTgt spid="116755"/>
                                        </p:tgtEl>
                                        <p:attrNameLst>
                                          <p:attrName>style.visibility</p:attrName>
                                        </p:attrNameLst>
                                      </p:cBhvr>
                                      <p:to>
                                        <p:strVal val="visible"/>
                                      </p:to>
                                    </p:set>
                                    <p:animEffect transition="in" filter="box(in)">
                                      <p:cBhvr>
                                        <p:cTn id="22" dur="500"/>
                                        <p:tgtEl>
                                          <p:spTgt spid="116755"/>
                                        </p:tgtEl>
                                      </p:cBhvr>
                                    </p:animEffect>
                                  </p:childTnLst>
                                </p:cTn>
                              </p:par>
                            </p:childTnLst>
                          </p:cTn>
                        </p:par>
                      </p:childTnLst>
                    </p:cTn>
                  </p:par>
                  <p:par>
                    <p:cTn id="23" fill="hold">
                      <p:stCondLst>
                        <p:cond delay="indefinite"/>
                      </p:stCondLst>
                      <p:childTnLst>
                        <p:par>
                          <p:cTn id="24" fill="hold">
                            <p:stCondLst>
                              <p:cond delay="0"/>
                            </p:stCondLst>
                            <p:childTnLst>
                              <p:par>
                                <p:cTn id="25" presetID="20" presetClass="entr" presetSubtype="0" fill="hold" grpId="0" nodeType="clickEffect">
                                  <p:stCondLst>
                                    <p:cond delay="0"/>
                                  </p:stCondLst>
                                  <p:childTnLst>
                                    <p:set>
                                      <p:cBhvr>
                                        <p:cTn id="26" dur="1" fill="hold">
                                          <p:stCondLst>
                                            <p:cond delay="0"/>
                                          </p:stCondLst>
                                        </p:cTn>
                                        <p:tgtEl>
                                          <p:spTgt spid="116748"/>
                                        </p:tgtEl>
                                        <p:attrNameLst>
                                          <p:attrName>style.visibility</p:attrName>
                                        </p:attrNameLst>
                                      </p:cBhvr>
                                      <p:to>
                                        <p:strVal val="visible"/>
                                      </p:to>
                                    </p:set>
                                    <p:animEffect transition="in" filter="wedge">
                                      <p:cBhvr>
                                        <p:cTn id="27" dur="2000"/>
                                        <p:tgtEl>
                                          <p:spTgt spid="116748"/>
                                        </p:tgtEl>
                                      </p:cBhvr>
                                    </p:animEffect>
                                  </p:childTnLst>
                                </p:cTn>
                              </p:par>
                            </p:childTnLst>
                          </p:cTn>
                        </p:par>
                      </p:childTnLst>
                    </p:cTn>
                  </p:par>
                  <p:par>
                    <p:cTn id="28" fill="hold">
                      <p:stCondLst>
                        <p:cond delay="indefinite"/>
                      </p:stCondLst>
                      <p:childTnLst>
                        <p:par>
                          <p:cTn id="29" fill="hold">
                            <p:stCondLst>
                              <p:cond delay="0"/>
                            </p:stCondLst>
                            <p:childTnLst>
                              <p:par>
                                <p:cTn id="30" presetID="20" presetClass="entr" presetSubtype="0" fill="hold" grpId="0" nodeType="clickEffect">
                                  <p:stCondLst>
                                    <p:cond delay="0"/>
                                  </p:stCondLst>
                                  <p:childTnLst>
                                    <p:set>
                                      <p:cBhvr>
                                        <p:cTn id="31" dur="1" fill="hold">
                                          <p:stCondLst>
                                            <p:cond delay="0"/>
                                          </p:stCondLst>
                                        </p:cTn>
                                        <p:tgtEl>
                                          <p:spTgt spid="116751"/>
                                        </p:tgtEl>
                                        <p:attrNameLst>
                                          <p:attrName>style.visibility</p:attrName>
                                        </p:attrNameLst>
                                      </p:cBhvr>
                                      <p:to>
                                        <p:strVal val="visible"/>
                                      </p:to>
                                    </p:set>
                                    <p:animEffect transition="in" filter="wedge">
                                      <p:cBhvr>
                                        <p:cTn id="32" dur="2000"/>
                                        <p:tgtEl>
                                          <p:spTgt spid="116751"/>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116759"/>
                                        </p:tgtEl>
                                        <p:attrNameLst>
                                          <p:attrName>style.visibility</p:attrName>
                                        </p:attrNameLst>
                                      </p:cBhvr>
                                      <p:to>
                                        <p:strVal val="visible"/>
                                      </p:to>
                                    </p:set>
                                    <p:animEffect transition="in" filter="box(in)">
                                      <p:cBhvr>
                                        <p:cTn id="37" dur="500"/>
                                        <p:tgtEl>
                                          <p:spTgt spid="1167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748" grpId="0"/>
      <p:bldP spid="116751" grpId="0"/>
      <p:bldP spid="116759" grpId="0"/>
      <p:bldP spid="11676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28" name="Rectangle 24"/>
          <p:cNvSpPr>
            <a:spLocks noChangeArrowheads="1"/>
          </p:cNvSpPr>
          <p:nvPr/>
        </p:nvSpPr>
        <p:spPr bwMode="auto">
          <a:xfrm>
            <a:off x="1042988" y="1163638"/>
            <a:ext cx="3841750" cy="579437"/>
          </a:xfrm>
          <a:prstGeom prst="rect">
            <a:avLst/>
          </a:prstGeom>
          <a:noFill/>
          <a:ln w="9525">
            <a:noFill/>
            <a:miter lim="800000"/>
            <a:headEnd/>
            <a:tailEnd/>
          </a:ln>
          <a:effectLst/>
        </p:spPr>
        <p:txBody>
          <a:bodyPr wrap="none">
            <a:spAutoFit/>
          </a:bodyPr>
          <a:lstStyle/>
          <a:p>
            <a:r>
              <a:rPr lang="zh-CN" altLang="en-US" sz="3200">
                <a:solidFill>
                  <a:srgbClr val="FF0000"/>
                </a:solidFill>
              </a:rPr>
              <a:t>示例：</a:t>
            </a:r>
            <a:r>
              <a:rPr lang="zh-CN" altLang="en-US" sz="3200">
                <a:solidFill>
                  <a:srgbClr val="0000FF"/>
                </a:solidFill>
              </a:rPr>
              <a:t>蜡烛点燃前：</a:t>
            </a:r>
          </a:p>
        </p:txBody>
      </p:sp>
      <p:graphicFrame>
        <p:nvGraphicFramePr>
          <p:cNvPr id="123953" name="Group 49"/>
          <p:cNvGraphicFramePr>
            <a:graphicFrameLocks noGrp="1"/>
          </p:cNvGraphicFramePr>
          <p:nvPr/>
        </p:nvGraphicFramePr>
        <p:xfrm>
          <a:off x="468313" y="2133600"/>
          <a:ext cx="8351837" cy="3099435"/>
        </p:xfrm>
        <a:graphic>
          <a:graphicData uri="http://schemas.openxmlformats.org/drawingml/2006/table">
            <a:tbl>
              <a:tblPr/>
              <a:tblGrid>
                <a:gridCol w="2232025"/>
                <a:gridCol w="3743325"/>
                <a:gridCol w="2376487"/>
              </a:tblGrid>
              <a:tr h="576263">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400" b="1" i="0" u="none" strike="noStrike" cap="none" normalizeH="0" baseline="0" dirty="0" smtClean="0">
                          <a:ln>
                            <a:noFill/>
                          </a:ln>
                          <a:solidFill>
                            <a:schemeClr val="tx1"/>
                          </a:solidFill>
                          <a:effectLst/>
                          <a:latin typeface="Tahoma" pitchFamily="34" charset="0"/>
                          <a:ea typeface="宋体" pitchFamily="2" charset="-122"/>
                        </a:rPr>
                        <a:t>实验探究步骤</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400" b="1" i="0" u="none" strike="noStrike" cap="none" normalizeH="0" baseline="0" smtClean="0">
                          <a:ln>
                            <a:noFill/>
                          </a:ln>
                          <a:solidFill>
                            <a:schemeClr val="tx1"/>
                          </a:solidFill>
                          <a:effectLst/>
                          <a:latin typeface="Tahoma" pitchFamily="34" charset="0"/>
                          <a:ea typeface="宋体" pitchFamily="2" charset="-122"/>
                        </a:rPr>
                        <a:t>观察物质的性质、变化、现象</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400" b="1" i="0" u="none" strike="noStrike" cap="none" normalizeH="0" baseline="0" smtClean="0">
                          <a:ln>
                            <a:noFill/>
                          </a:ln>
                          <a:solidFill>
                            <a:schemeClr val="tx1"/>
                          </a:solidFill>
                          <a:effectLst/>
                          <a:latin typeface="Tahoma" pitchFamily="34" charset="0"/>
                          <a:ea typeface="宋体" pitchFamily="2" charset="-122"/>
                        </a:rPr>
                        <a:t>实验结论与解释</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27647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altLang="zh-CN" sz="2400" b="1" i="0" u="none" strike="noStrike" cap="none" normalizeH="0" baseline="0" dirty="0" smtClean="0">
                          <a:ln>
                            <a:noFill/>
                          </a:ln>
                          <a:solidFill>
                            <a:schemeClr val="tx1"/>
                          </a:solidFill>
                          <a:effectLst/>
                          <a:latin typeface="Tahoma" pitchFamily="34" charset="0"/>
                          <a:ea typeface="宋体" pitchFamily="2" charset="-122"/>
                        </a:rPr>
                        <a:t>1</a:t>
                      </a:r>
                      <a:r>
                        <a:rPr kumimoji="0" lang="zh-CN" altLang="en-US" sz="2400" b="1" i="0" u="none" strike="noStrike" cap="none" normalizeH="0" baseline="0" dirty="0" smtClean="0">
                          <a:ln>
                            <a:noFill/>
                          </a:ln>
                          <a:solidFill>
                            <a:schemeClr val="tx1"/>
                          </a:solidFill>
                          <a:effectLst/>
                          <a:latin typeface="Tahoma" pitchFamily="34" charset="0"/>
                          <a:ea typeface="宋体" pitchFamily="2" charset="-122"/>
                        </a:rPr>
                        <a:t>、观察蜡烛</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altLang="zh-CN" sz="2400" b="1" i="0" u="none" strike="noStrike" cap="none" normalizeH="0" baseline="0" dirty="0" smtClean="0">
                          <a:ln>
                            <a:noFill/>
                          </a:ln>
                          <a:solidFill>
                            <a:schemeClr val="tx1"/>
                          </a:solidFill>
                          <a:effectLst/>
                          <a:latin typeface="Tahoma" pitchFamily="34" charset="0"/>
                          <a:ea typeface="宋体" pitchFamily="2" charset="-122"/>
                        </a:rPr>
                        <a:t>2</a:t>
                      </a:r>
                      <a:r>
                        <a:rPr kumimoji="0" lang="zh-CN" altLang="en-US" sz="2400" b="1" i="0" u="none" strike="noStrike" cap="none" normalizeH="0" baseline="0" dirty="0" smtClean="0">
                          <a:ln>
                            <a:noFill/>
                          </a:ln>
                          <a:solidFill>
                            <a:schemeClr val="tx1"/>
                          </a:solidFill>
                          <a:effectLst/>
                          <a:latin typeface="Tahoma" pitchFamily="34" charset="0"/>
                          <a:ea typeface="宋体" pitchFamily="2" charset="-122"/>
                        </a:rPr>
                        <a:t>、用小刀切一小块石蜡，放入装有</a:t>
                      </a:r>
                      <a:r>
                        <a:rPr kumimoji="0" lang="zh-CN" altLang="en-US" sz="2400" b="1" i="0" u="none" strike="noStrike" cap="none" normalizeH="0" baseline="0" dirty="0" smtClean="0">
                          <a:ln>
                            <a:noFill/>
                          </a:ln>
                          <a:solidFill>
                            <a:srgbClr val="0000FF"/>
                          </a:solidFill>
                          <a:effectLst/>
                          <a:latin typeface="Tahoma" pitchFamily="34" charset="0"/>
                          <a:ea typeface="宋体" pitchFamily="2" charset="-122"/>
                        </a:rPr>
                        <a:t>少量</a:t>
                      </a:r>
                      <a:r>
                        <a:rPr kumimoji="0" lang="zh-CN" altLang="en-US" sz="2400" b="1" i="0" u="none" strike="noStrike" cap="none" normalizeH="0" baseline="0" dirty="0" smtClean="0">
                          <a:ln>
                            <a:noFill/>
                          </a:ln>
                          <a:solidFill>
                            <a:schemeClr val="tx1"/>
                          </a:solidFill>
                          <a:effectLst/>
                          <a:latin typeface="Tahoma" pitchFamily="34" charset="0"/>
                          <a:ea typeface="宋体" pitchFamily="2" charset="-122"/>
                        </a:rPr>
                        <a:t>水的</a:t>
                      </a:r>
                      <a:r>
                        <a:rPr kumimoji="0" lang="zh-CN" altLang="en-US" sz="2400" b="1" i="0" u="none" strike="noStrike" cap="none" normalizeH="0" baseline="0" dirty="0" smtClean="0">
                          <a:ln>
                            <a:noFill/>
                          </a:ln>
                          <a:solidFill>
                            <a:srgbClr val="0000FF"/>
                          </a:solidFill>
                          <a:effectLst/>
                          <a:latin typeface="Tahoma" pitchFamily="34" charset="0"/>
                          <a:ea typeface="宋体" pitchFamily="2" charset="-122"/>
                        </a:rPr>
                        <a:t>烧杯</a:t>
                      </a:r>
                      <a:r>
                        <a:rPr kumimoji="0" lang="zh-CN" altLang="en-US" sz="2400" b="1" i="0" u="none" strike="noStrike" cap="none" normalizeH="0" baseline="0" dirty="0" smtClean="0">
                          <a:ln>
                            <a:noFill/>
                          </a:ln>
                          <a:solidFill>
                            <a:schemeClr val="tx1"/>
                          </a:solidFill>
                          <a:effectLst/>
                          <a:latin typeface="Tahoma" pitchFamily="34" charset="0"/>
                          <a:ea typeface="宋体" pitchFamily="2" charset="-122"/>
                        </a:rPr>
                        <a:t>中</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altLang="zh-CN" sz="2400" b="1" i="0" u="none" strike="noStrike" cap="none" normalizeH="0" baseline="0" dirty="0" smtClean="0">
                        <a:ln>
                          <a:noFill/>
                        </a:ln>
                        <a:solidFill>
                          <a:schemeClr val="tx1"/>
                        </a:solidFill>
                        <a:effectLst/>
                        <a:latin typeface="Tahoma" pitchFamily="34" charset="0"/>
                        <a:ea typeface="宋体" pitchFamily="2" charset="-122"/>
                      </a:endParaRP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altLang="zh-CN" sz="2400" b="1" i="0" u="none" strike="noStrike" cap="none" normalizeH="0" baseline="0" dirty="0" smtClean="0">
                          <a:ln>
                            <a:noFill/>
                          </a:ln>
                          <a:solidFill>
                            <a:schemeClr val="tx1"/>
                          </a:solidFill>
                          <a:effectLst/>
                          <a:latin typeface="Tahoma" pitchFamily="34" charset="0"/>
                          <a:ea typeface="宋体" pitchFamily="2" charset="-122"/>
                        </a:rPr>
                        <a:t>____</a:t>
                      </a:r>
                      <a:r>
                        <a:rPr kumimoji="0" lang="zh-CN" altLang="en-US" sz="2400" b="1" i="0" u="none" strike="noStrike" cap="none" normalizeH="0" baseline="0" dirty="0" smtClean="0">
                          <a:ln>
                            <a:noFill/>
                          </a:ln>
                          <a:solidFill>
                            <a:schemeClr val="tx1"/>
                          </a:solidFill>
                          <a:effectLst/>
                          <a:latin typeface="Tahoma" pitchFamily="34" charset="0"/>
                          <a:ea typeface="宋体" pitchFamily="2" charset="-122"/>
                        </a:rPr>
                        <a:t>色</a:t>
                      </a:r>
                      <a:r>
                        <a:rPr kumimoji="0" lang="en-US" altLang="zh-CN" sz="2400" b="1" i="0" u="none" strike="noStrike" cap="none" normalizeH="0" baseline="0" dirty="0" smtClean="0">
                          <a:ln>
                            <a:noFill/>
                          </a:ln>
                          <a:solidFill>
                            <a:schemeClr val="tx1"/>
                          </a:solidFill>
                          <a:effectLst/>
                          <a:latin typeface="Tahoma" pitchFamily="34" charset="0"/>
                          <a:ea typeface="宋体" pitchFamily="2" charset="-122"/>
                        </a:rPr>
                        <a:t>_____</a:t>
                      </a:r>
                      <a:r>
                        <a:rPr kumimoji="0" lang="zh-CN" altLang="en-US" sz="2400" b="1" i="0" u="none" strike="noStrike" cap="none" normalizeH="0" baseline="0" dirty="0" smtClean="0">
                          <a:ln>
                            <a:noFill/>
                          </a:ln>
                          <a:solidFill>
                            <a:schemeClr val="tx1"/>
                          </a:solidFill>
                          <a:effectLst/>
                          <a:latin typeface="Tahoma" pitchFamily="34" charset="0"/>
                          <a:ea typeface="宋体" pitchFamily="2" charset="-122"/>
                        </a:rPr>
                        <a:t>体，</a:t>
                      </a:r>
                      <a:r>
                        <a:rPr kumimoji="0" lang="en-US" altLang="zh-CN" sz="2400" b="1" i="0" u="none" strike="noStrike" cap="none" normalizeH="0" baseline="0" dirty="0" smtClean="0">
                          <a:ln>
                            <a:noFill/>
                          </a:ln>
                          <a:solidFill>
                            <a:schemeClr val="tx1"/>
                          </a:solidFill>
                          <a:effectLst/>
                          <a:latin typeface="Tahoma" pitchFamily="34" charset="0"/>
                          <a:ea typeface="宋体" pitchFamily="2" charset="-122"/>
                        </a:rPr>
                        <a:t>____</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400" b="1" i="0" u="none" strike="noStrike" cap="none" normalizeH="0" baseline="0" dirty="0" smtClean="0">
                          <a:ln>
                            <a:noFill/>
                          </a:ln>
                          <a:solidFill>
                            <a:schemeClr val="tx1"/>
                          </a:solidFill>
                          <a:effectLst/>
                          <a:latin typeface="Tahoma" pitchFamily="34" charset="0"/>
                          <a:ea typeface="宋体" pitchFamily="2" charset="-122"/>
                        </a:rPr>
                        <a:t>气味，</a:t>
                      </a:r>
                      <a:r>
                        <a:rPr kumimoji="0" lang="en-US" altLang="zh-CN" sz="2400" b="1" i="0" u="none" strike="noStrike" cap="none" normalizeH="0" baseline="0" dirty="0" smtClean="0">
                          <a:ln>
                            <a:noFill/>
                          </a:ln>
                          <a:solidFill>
                            <a:schemeClr val="tx1"/>
                          </a:solidFill>
                          <a:effectLst/>
                          <a:latin typeface="Tahoma" pitchFamily="34" charset="0"/>
                          <a:ea typeface="宋体" pitchFamily="2" charset="-122"/>
                        </a:rPr>
                        <a:t>_____</a:t>
                      </a:r>
                      <a:r>
                        <a:rPr kumimoji="0" lang="zh-CN" altLang="en-US" sz="2400" b="1" i="0" u="none" strike="noStrike" cap="none" normalizeH="0" baseline="0" dirty="0" smtClean="0">
                          <a:ln>
                            <a:noFill/>
                          </a:ln>
                          <a:solidFill>
                            <a:schemeClr val="tx1"/>
                          </a:solidFill>
                          <a:effectLst/>
                          <a:latin typeface="Tahoma" pitchFamily="34" charset="0"/>
                          <a:ea typeface="宋体" pitchFamily="2" charset="-122"/>
                        </a:rPr>
                        <a:t>溶于水，</a:t>
                      </a:r>
                      <a:r>
                        <a:rPr kumimoji="0" lang="en-US" altLang="zh-CN" sz="2400" b="1" i="0" u="none" strike="noStrike" cap="none" normalizeH="0" baseline="0" dirty="0" smtClean="0">
                          <a:ln>
                            <a:noFill/>
                          </a:ln>
                          <a:solidFill>
                            <a:schemeClr val="tx1"/>
                          </a:solidFill>
                          <a:effectLst/>
                          <a:latin typeface="Tahoma" pitchFamily="34" charset="0"/>
                          <a:ea typeface="宋体" pitchFamily="2" charset="-122"/>
                        </a:rPr>
                        <a:t>____</a:t>
                      </a:r>
                      <a:r>
                        <a:rPr kumimoji="0" lang="zh-CN" altLang="en-US" sz="2400" b="1" i="0" u="none" strike="noStrike" cap="none" normalizeH="0" baseline="0" dirty="0" smtClean="0">
                          <a:ln>
                            <a:noFill/>
                          </a:ln>
                          <a:solidFill>
                            <a:schemeClr val="tx1"/>
                          </a:solidFill>
                          <a:effectLst/>
                          <a:latin typeface="Tahoma" pitchFamily="34" charset="0"/>
                          <a:ea typeface="宋体" pitchFamily="2" charset="-122"/>
                        </a:rPr>
                        <a:t>在水面。</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altLang="zh-CN" sz="2400" b="1" i="0" u="none" strike="noStrike" cap="none" normalizeH="0" baseline="0" smtClean="0">
                        <a:ln>
                          <a:noFill/>
                        </a:ln>
                        <a:solidFill>
                          <a:schemeClr val="tx1"/>
                        </a:solidFill>
                        <a:effectLst/>
                        <a:latin typeface="Tahoma" pitchFamily="34" charset="0"/>
                        <a:ea typeface="宋体" pitchFamily="2" charset="-122"/>
                      </a:endParaRP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400" b="1" i="0" u="none" strike="noStrike" cap="none" normalizeH="0" baseline="0" smtClean="0">
                          <a:ln>
                            <a:noFill/>
                          </a:ln>
                          <a:solidFill>
                            <a:schemeClr val="tx1"/>
                          </a:solidFill>
                          <a:effectLst/>
                          <a:latin typeface="Tahoma" pitchFamily="34" charset="0"/>
                          <a:ea typeface="宋体" pitchFamily="2" charset="-122"/>
                        </a:rPr>
                        <a:t>石蜡的密度比水</a:t>
                      </a:r>
                      <a:r>
                        <a:rPr kumimoji="0" lang="zh-CN" altLang="en-US" sz="2400" b="1" i="0" u="none" strike="noStrike" cap="none" normalizeH="0" baseline="0" smtClean="0">
                          <a:ln>
                            <a:noFill/>
                          </a:ln>
                          <a:solidFill>
                            <a:srgbClr val="0000FF"/>
                          </a:solidFill>
                          <a:effectLst/>
                          <a:latin typeface="Tahoma" pitchFamily="34" charset="0"/>
                          <a:ea typeface="宋体" pitchFamily="2" charset="-122"/>
                        </a:rPr>
                        <a:t>的</a:t>
                      </a:r>
                      <a:r>
                        <a:rPr kumimoji="0" lang="en-US" altLang="zh-CN" sz="2400" b="1" i="0" u="none" strike="noStrike" cap="none" normalizeH="0" baseline="0" smtClean="0">
                          <a:ln>
                            <a:noFill/>
                          </a:ln>
                          <a:solidFill>
                            <a:schemeClr val="tx1"/>
                          </a:solidFill>
                          <a:effectLst/>
                          <a:latin typeface="Tahoma" pitchFamily="34" charset="0"/>
                          <a:ea typeface="宋体" pitchFamily="2" charset="-122"/>
                        </a:rPr>
                        <a:t>_____</a:t>
                      </a:r>
                      <a:r>
                        <a:rPr kumimoji="0" lang="zh-CN" altLang="en-US" sz="2400" b="1" i="0" u="none" strike="noStrike" cap="none" normalizeH="0" baseline="0" smtClean="0">
                          <a:ln>
                            <a:noFill/>
                          </a:ln>
                          <a:solidFill>
                            <a:schemeClr val="tx1"/>
                          </a:solidFill>
                          <a:effectLst/>
                          <a:latin typeface="Tahoma" pitchFamily="34" charset="0"/>
                          <a:ea typeface="宋体" pitchFamily="2" charset="-122"/>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23954" name="Text Box 50"/>
          <p:cNvSpPr txBox="1">
            <a:spLocks noChangeArrowheads="1"/>
          </p:cNvSpPr>
          <p:nvPr/>
        </p:nvSpPr>
        <p:spPr bwMode="auto">
          <a:xfrm>
            <a:off x="2930525" y="3332163"/>
            <a:ext cx="488950" cy="457200"/>
          </a:xfrm>
          <a:prstGeom prst="rect">
            <a:avLst/>
          </a:prstGeom>
          <a:noFill/>
          <a:ln w="9525">
            <a:noFill/>
            <a:miter lim="800000"/>
            <a:headEnd/>
            <a:tailEnd/>
          </a:ln>
          <a:effectLst/>
        </p:spPr>
        <p:txBody>
          <a:bodyPr wrap="none">
            <a:spAutoFit/>
          </a:bodyPr>
          <a:lstStyle/>
          <a:p>
            <a:r>
              <a:rPr lang="zh-CN" altLang="en-US">
                <a:solidFill>
                  <a:schemeClr val="hlink"/>
                </a:solidFill>
              </a:rPr>
              <a:t>白</a:t>
            </a:r>
          </a:p>
        </p:txBody>
      </p:sp>
      <p:sp>
        <p:nvSpPr>
          <p:cNvPr id="123955" name="Text Box 51"/>
          <p:cNvSpPr txBox="1">
            <a:spLocks noChangeArrowheads="1"/>
          </p:cNvSpPr>
          <p:nvPr/>
        </p:nvSpPr>
        <p:spPr bwMode="auto">
          <a:xfrm>
            <a:off x="4154488" y="3332163"/>
            <a:ext cx="488950" cy="457200"/>
          </a:xfrm>
          <a:prstGeom prst="rect">
            <a:avLst/>
          </a:prstGeom>
          <a:noFill/>
          <a:ln w="9525">
            <a:noFill/>
            <a:miter lim="800000"/>
            <a:headEnd/>
            <a:tailEnd/>
          </a:ln>
          <a:effectLst/>
        </p:spPr>
        <p:txBody>
          <a:bodyPr wrap="none">
            <a:spAutoFit/>
          </a:bodyPr>
          <a:lstStyle/>
          <a:p>
            <a:r>
              <a:rPr lang="zh-CN" altLang="en-US">
                <a:solidFill>
                  <a:schemeClr val="hlink"/>
                </a:solidFill>
              </a:rPr>
              <a:t>固</a:t>
            </a:r>
          </a:p>
        </p:txBody>
      </p:sp>
      <p:sp>
        <p:nvSpPr>
          <p:cNvPr id="123956" name="Text Box 52"/>
          <p:cNvSpPr txBox="1">
            <a:spLocks noChangeArrowheads="1"/>
          </p:cNvSpPr>
          <p:nvPr/>
        </p:nvSpPr>
        <p:spPr bwMode="auto">
          <a:xfrm>
            <a:off x="5429256" y="3332163"/>
            <a:ext cx="803425" cy="461665"/>
          </a:xfrm>
          <a:prstGeom prst="rect">
            <a:avLst/>
          </a:prstGeom>
          <a:noFill/>
          <a:ln w="9525">
            <a:noFill/>
            <a:miter lim="800000"/>
            <a:headEnd/>
            <a:tailEnd/>
          </a:ln>
          <a:effectLst/>
        </p:spPr>
        <p:txBody>
          <a:bodyPr wrap="none">
            <a:spAutoFit/>
          </a:bodyPr>
          <a:lstStyle/>
          <a:p>
            <a:r>
              <a:rPr lang="zh-CN" altLang="en-US" dirty="0" smtClean="0">
                <a:solidFill>
                  <a:schemeClr val="hlink"/>
                </a:solidFill>
              </a:rPr>
              <a:t>没有</a:t>
            </a:r>
            <a:endParaRPr lang="zh-CN" altLang="en-US" dirty="0">
              <a:solidFill>
                <a:schemeClr val="hlink"/>
              </a:solidFill>
            </a:endParaRPr>
          </a:p>
        </p:txBody>
      </p:sp>
      <p:sp>
        <p:nvSpPr>
          <p:cNvPr id="123957" name="Text Box 53"/>
          <p:cNvSpPr txBox="1">
            <a:spLocks noChangeArrowheads="1"/>
          </p:cNvSpPr>
          <p:nvPr/>
        </p:nvSpPr>
        <p:spPr bwMode="auto">
          <a:xfrm>
            <a:off x="3938588" y="3763963"/>
            <a:ext cx="488950" cy="457200"/>
          </a:xfrm>
          <a:prstGeom prst="rect">
            <a:avLst/>
          </a:prstGeom>
          <a:noFill/>
          <a:ln w="9525">
            <a:noFill/>
            <a:miter lim="800000"/>
            <a:headEnd/>
            <a:tailEnd/>
          </a:ln>
          <a:effectLst/>
        </p:spPr>
        <p:txBody>
          <a:bodyPr wrap="none">
            <a:spAutoFit/>
          </a:bodyPr>
          <a:lstStyle/>
          <a:p>
            <a:r>
              <a:rPr lang="zh-CN" altLang="en-US">
                <a:solidFill>
                  <a:schemeClr val="hlink"/>
                </a:solidFill>
              </a:rPr>
              <a:t>不</a:t>
            </a:r>
          </a:p>
        </p:txBody>
      </p:sp>
      <p:sp>
        <p:nvSpPr>
          <p:cNvPr id="123958" name="Text Box 54"/>
          <p:cNvSpPr txBox="1">
            <a:spLocks noChangeArrowheads="1"/>
          </p:cNvSpPr>
          <p:nvPr/>
        </p:nvSpPr>
        <p:spPr bwMode="auto">
          <a:xfrm>
            <a:off x="2916238" y="4124325"/>
            <a:ext cx="488950" cy="457200"/>
          </a:xfrm>
          <a:prstGeom prst="rect">
            <a:avLst/>
          </a:prstGeom>
          <a:noFill/>
          <a:ln w="9525">
            <a:noFill/>
            <a:miter lim="800000"/>
            <a:headEnd/>
            <a:tailEnd/>
          </a:ln>
          <a:effectLst/>
        </p:spPr>
        <p:txBody>
          <a:bodyPr wrap="none">
            <a:spAutoFit/>
          </a:bodyPr>
          <a:lstStyle/>
          <a:p>
            <a:r>
              <a:rPr lang="zh-CN" altLang="en-US">
                <a:solidFill>
                  <a:schemeClr val="hlink"/>
                </a:solidFill>
              </a:rPr>
              <a:t>浮</a:t>
            </a:r>
          </a:p>
        </p:txBody>
      </p:sp>
      <p:sp>
        <p:nvSpPr>
          <p:cNvPr id="123959" name="Text Box 55"/>
          <p:cNvSpPr txBox="1">
            <a:spLocks noChangeArrowheads="1"/>
          </p:cNvSpPr>
          <p:nvPr/>
        </p:nvSpPr>
        <p:spPr bwMode="auto">
          <a:xfrm>
            <a:off x="7035800" y="3692525"/>
            <a:ext cx="488950" cy="457200"/>
          </a:xfrm>
          <a:prstGeom prst="rect">
            <a:avLst/>
          </a:prstGeom>
          <a:noFill/>
          <a:ln w="9525">
            <a:noFill/>
            <a:miter lim="800000"/>
            <a:headEnd/>
            <a:tailEnd/>
          </a:ln>
          <a:effectLst/>
        </p:spPr>
        <p:txBody>
          <a:bodyPr wrap="none">
            <a:spAutoFit/>
          </a:bodyPr>
          <a:lstStyle/>
          <a:p>
            <a:r>
              <a:rPr lang="zh-CN" altLang="en-US">
                <a:solidFill>
                  <a:schemeClr val="hlink"/>
                </a:solidFill>
              </a:rPr>
              <a:t>小</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23954"/>
                                        </p:tgtEl>
                                        <p:attrNameLst>
                                          <p:attrName>style.visibility</p:attrName>
                                        </p:attrNameLst>
                                      </p:cBhvr>
                                      <p:to>
                                        <p:strVal val="visible"/>
                                      </p:to>
                                    </p:set>
                                    <p:animEffect transition="in" filter="diamond(in)">
                                      <p:cBhvr>
                                        <p:cTn id="7" dur="2000"/>
                                        <p:tgtEl>
                                          <p:spTgt spid="123954"/>
                                        </p:tgtEl>
                                      </p:cBhvr>
                                    </p:animEffect>
                                  </p:childTnLst>
                                </p:cTn>
                              </p:par>
                            </p:childTnLst>
                          </p:cTn>
                        </p:par>
                        <p:par>
                          <p:cTn id="8" fill="hold">
                            <p:stCondLst>
                              <p:cond delay="2000"/>
                            </p:stCondLst>
                            <p:childTnLst>
                              <p:par>
                                <p:cTn id="9" presetID="8" presetClass="entr" presetSubtype="16" fill="hold" grpId="0" nodeType="afterEffect">
                                  <p:stCondLst>
                                    <p:cond delay="0"/>
                                  </p:stCondLst>
                                  <p:childTnLst>
                                    <p:set>
                                      <p:cBhvr>
                                        <p:cTn id="10" dur="1" fill="hold">
                                          <p:stCondLst>
                                            <p:cond delay="0"/>
                                          </p:stCondLst>
                                        </p:cTn>
                                        <p:tgtEl>
                                          <p:spTgt spid="123955"/>
                                        </p:tgtEl>
                                        <p:attrNameLst>
                                          <p:attrName>style.visibility</p:attrName>
                                        </p:attrNameLst>
                                      </p:cBhvr>
                                      <p:to>
                                        <p:strVal val="visible"/>
                                      </p:to>
                                    </p:set>
                                    <p:animEffect transition="in" filter="diamond(in)">
                                      <p:cBhvr>
                                        <p:cTn id="11" dur="2000"/>
                                        <p:tgtEl>
                                          <p:spTgt spid="123955"/>
                                        </p:tgtEl>
                                      </p:cBhvr>
                                    </p:animEffect>
                                  </p:childTnLst>
                                </p:cTn>
                              </p:par>
                            </p:childTnLst>
                          </p:cTn>
                        </p:par>
                        <p:par>
                          <p:cTn id="12" fill="hold">
                            <p:stCondLst>
                              <p:cond delay="4000"/>
                            </p:stCondLst>
                            <p:childTnLst>
                              <p:par>
                                <p:cTn id="13" presetID="8" presetClass="entr" presetSubtype="16" fill="hold" grpId="0" nodeType="afterEffect">
                                  <p:stCondLst>
                                    <p:cond delay="0"/>
                                  </p:stCondLst>
                                  <p:childTnLst>
                                    <p:set>
                                      <p:cBhvr>
                                        <p:cTn id="14" dur="1" fill="hold">
                                          <p:stCondLst>
                                            <p:cond delay="0"/>
                                          </p:stCondLst>
                                        </p:cTn>
                                        <p:tgtEl>
                                          <p:spTgt spid="123956"/>
                                        </p:tgtEl>
                                        <p:attrNameLst>
                                          <p:attrName>style.visibility</p:attrName>
                                        </p:attrNameLst>
                                      </p:cBhvr>
                                      <p:to>
                                        <p:strVal val="visible"/>
                                      </p:to>
                                    </p:set>
                                    <p:animEffect transition="in" filter="diamond(in)">
                                      <p:cBhvr>
                                        <p:cTn id="15" dur="2000"/>
                                        <p:tgtEl>
                                          <p:spTgt spid="123956"/>
                                        </p:tgtEl>
                                      </p:cBhvr>
                                    </p:animEffect>
                                  </p:childTnLst>
                                </p:cTn>
                              </p:par>
                            </p:childTnLst>
                          </p:cTn>
                        </p:par>
                        <p:par>
                          <p:cTn id="16" fill="hold">
                            <p:stCondLst>
                              <p:cond delay="6000"/>
                            </p:stCondLst>
                            <p:childTnLst>
                              <p:par>
                                <p:cTn id="17" presetID="8" presetClass="entr" presetSubtype="16" fill="hold" grpId="0" nodeType="afterEffect">
                                  <p:stCondLst>
                                    <p:cond delay="0"/>
                                  </p:stCondLst>
                                  <p:childTnLst>
                                    <p:set>
                                      <p:cBhvr>
                                        <p:cTn id="18" dur="1" fill="hold">
                                          <p:stCondLst>
                                            <p:cond delay="0"/>
                                          </p:stCondLst>
                                        </p:cTn>
                                        <p:tgtEl>
                                          <p:spTgt spid="123957"/>
                                        </p:tgtEl>
                                        <p:attrNameLst>
                                          <p:attrName>style.visibility</p:attrName>
                                        </p:attrNameLst>
                                      </p:cBhvr>
                                      <p:to>
                                        <p:strVal val="visible"/>
                                      </p:to>
                                    </p:set>
                                    <p:animEffect transition="in" filter="diamond(in)">
                                      <p:cBhvr>
                                        <p:cTn id="19" dur="2000"/>
                                        <p:tgtEl>
                                          <p:spTgt spid="123957"/>
                                        </p:tgtEl>
                                      </p:cBhvr>
                                    </p:animEffect>
                                  </p:childTnLst>
                                </p:cTn>
                              </p:par>
                            </p:childTnLst>
                          </p:cTn>
                        </p:par>
                        <p:par>
                          <p:cTn id="20" fill="hold">
                            <p:stCondLst>
                              <p:cond delay="8000"/>
                            </p:stCondLst>
                            <p:childTnLst>
                              <p:par>
                                <p:cTn id="21" presetID="8" presetClass="entr" presetSubtype="16" fill="hold" grpId="0" nodeType="afterEffect">
                                  <p:stCondLst>
                                    <p:cond delay="0"/>
                                  </p:stCondLst>
                                  <p:childTnLst>
                                    <p:set>
                                      <p:cBhvr>
                                        <p:cTn id="22" dur="1" fill="hold">
                                          <p:stCondLst>
                                            <p:cond delay="0"/>
                                          </p:stCondLst>
                                        </p:cTn>
                                        <p:tgtEl>
                                          <p:spTgt spid="123958"/>
                                        </p:tgtEl>
                                        <p:attrNameLst>
                                          <p:attrName>style.visibility</p:attrName>
                                        </p:attrNameLst>
                                      </p:cBhvr>
                                      <p:to>
                                        <p:strVal val="visible"/>
                                      </p:to>
                                    </p:set>
                                    <p:animEffect transition="in" filter="diamond(in)">
                                      <p:cBhvr>
                                        <p:cTn id="23" dur="2000"/>
                                        <p:tgtEl>
                                          <p:spTgt spid="123958"/>
                                        </p:tgtEl>
                                      </p:cBhvr>
                                    </p:animEffect>
                                  </p:childTnLst>
                                </p:cTn>
                              </p:par>
                            </p:childTnLst>
                          </p:cTn>
                        </p:par>
                      </p:childTnLst>
                    </p:cTn>
                  </p:par>
                  <p:par>
                    <p:cTn id="24" fill="hold">
                      <p:stCondLst>
                        <p:cond delay="indefinite"/>
                      </p:stCondLst>
                      <p:childTnLst>
                        <p:par>
                          <p:cTn id="25" fill="hold">
                            <p:stCondLst>
                              <p:cond delay="0"/>
                            </p:stCondLst>
                            <p:childTnLst>
                              <p:par>
                                <p:cTn id="26" presetID="13" presetClass="entr" presetSubtype="16" fill="hold" grpId="0" nodeType="clickEffect">
                                  <p:stCondLst>
                                    <p:cond delay="0"/>
                                  </p:stCondLst>
                                  <p:childTnLst>
                                    <p:set>
                                      <p:cBhvr>
                                        <p:cTn id="27" dur="1" fill="hold">
                                          <p:stCondLst>
                                            <p:cond delay="0"/>
                                          </p:stCondLst>
                                        </p:cTn>
                                        <p:tgtEl>
                                          <p:spTgt spid="123959"/>
                                        </p:tgtEl>
                                        <p:attrNameLst>
                                          <p:attrName>style.visibility</p:attrName>
                                        </p:attrNameLst>
                                      </p:cBhvr>
                                      <p:to>
                                        <p:strVal val="visible"/>
                                      </p:to>
                                    </p:set>
                                    <p:animEffect transition="in" filter="plus(in)">
                                      <p:cBhvr>
                                        <p:cTn id="28" dur="2000"/>
                                        <p:tgtEl>
                                          <p:spTgt spid="1239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54" grpId="0"/>
      <p:bldP spid="123955" grpId="0"/>
      <p:bldP spid="123956" grpId="0"/>
      <p:bldP spid="123957" grpId="0"/>
      <p:bldP spid="123958" grpId="0"/>
      <p:bldP spid="12395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ChangeArrowheads="1"/>
          </p:cNvSpPr>
          <p:nvPr/>
        </p:nvSpPr>
        <p:spPr bwMode="auto">
          <a:xfrm>
            <a:off x="1042988" y="1163638"/>
            <a:ext cx="4897437" cy="579437"/>
          </a:xfrm>
          <a:prstGeom prst="rect">
            <a:avLst/>
          </a:prstGeom>
          <a:noFill/>
          <a:ln w="9525">
            <a:noFill/>
            <a:miter lim="800000"/>
            <a:headEnd/>
            <a:tailEnd/>
          </a:ln>
          <a:effectLst/>
        </p:spPr>
        <p:txBody>
          <a:bodyPr>
            <a:spAutoFit/>
          </a:bodyPr>
          <a:lstStyle/>
          <a:p>
            <a:r>
              <a:rPr lang="zh-CN" altLang="en-US" sz="3200">
                <a:solidFill>
                  <a:srgbClr val="FF0000"/>
                </a:solidFill>
              </a:rPr>
              <a:t>学生活动：蜡烛燃烧时</a:t>
            </a:r>
            <a:endParaRPr lang="zh-CN" altLang="en-US" sz="3200">
              <a:solidFill>
                <a:srgbClr val="0000FF"/>
              </a:solidFill>
            </a:endParaRPr>
          </a:p>
        </p:txBody>
      </p:sp>
      <p:graphicFrame>
        <p:nvGraphicFramePr>
          <p:cNvPr id="129042" name="Group 18"/>
          <p:cNvGraphicFramePr>
            <a:graphicFrameLocks noGrp="1"/>
          </p:cNvGraphicFramePr>
          <p:nvPr/>
        </p:nvGraphicFramePr>
        <p:xfrm>
          <a:off x="468313" y="2133600"/>
          <a:ext cx="8351837" cy="3099435"/>
        </p:xfrm>
        <a:graphic>
          <a:graphicData uri="http://schemas.openxmlformats.org/drawingml/2006/table">
            <a:tbl>
              <a:tblPr/>
              <a:tblGrid>
                <a:gridCol w="2232025"/>
                <a:gridCol w="3743325"/>
                <a:gridCol w="2376487"/>
              </a:tblGrid>
              <a:tr h="576263">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400" b="1" i="0" u="none" strike="noStrike" cap="none" normalizeH="0" baseline="0" smtClean="0">
                          <a:ln>
                            <a:noFill/>
                          </a:ln>
                          <a:solidFill>
                            <a:schemeClr val="tx1"/>
                          </a:solidFill>
                          <a:effectLst/>
                          <a:latin typeface="Tahoma" pitchFamily="34" charset="0"/>
                          <a:ea typeface="宋体" pitchFamily="2" charset="-122"/>
                        </a:rPr>
                        <a:t>实验探究步骤</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400" b="1" i="0" u="none" strike="noStrike" cap="none" normalizeH="0" baseline="0" smtClean="0">
                          <a:ln>
                            <a:noFill/>
                          </a:ln>
                          <a:solidFill>
                            <a:schemeClr val="tx1"/>
                          </a:solidFill>
                          <a:effectLst/>
                          <a:latin typeface="Tahoma" pitchFamily="34" charset="0"/>
                          <a:ea typeface="宋体" pitchFamily="2" charset="-122"/>
                        </a:rPr>
                        <a:t>观察物质的性质、变化、现象</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400" b="1" i="0" u="none" strike="noStrike" cap="none" normalizeH="0" baseline="0" smtClean="0">
                          <a:ln>
                            <a:noFill/>
                          </a:ln>
                          <a:solidFill>
                            <a:schemeClr val="tx1"/>
                          </a:solidFill>
                          <a:effectLst/>
                          <a:latin typeface="Tahoma" pitchFamily="34" charset="0"/>
                          <a:ea typeface="宋体" pitchFamily="2" charset="-122"/>
                        </a:rPr>
                        <a:t>实验结论与解释</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27647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altLang="zh-CN" sz="2400" b="1" i="0" u="none" strike="noStrike" cap="none" normalizeH="0" baseline="0" smtClean="0">
                        <a:ln>
                          <a:noFill/>
                        </a:ln>
                        <a:solidFill>
                          <a:schemeClr val="tx1"/>
                        </a:solidFill>
                        <a:effectLst/>
                        <a:latin typeface="Tahoma" pitchFamily="34" charset="0"/>
                        <a:ea typeface="宋体" pitchFamily="2" charset="-122"/>
                      </a:endParaRP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altLang="zh-CN" sz="2400" b="1" i="0" u="none" strike="noStrike" cap="none" normalizeH="0" baseline="0" smtClean="0">
                          <a:ln>
                            <a:noFill/>
                          </a:ln>
                          <a:solidFill>
                            <a:schemeClr val="tx1"/>
                          </a:solidFill>
                          <a:effectLst/>
                          <a:latin typeface="Tahoma" pitchFamily="34" charset="0"/>
                          <a:ea typeface="宋体" pitchFamily="2" charset="-122"/>
                        </a:rPr>
                        <a:t>1</a:t>
                      </a:r>
                      <a:r>
                        <a:rPr kumimoji="0" lang="zh-CN" altLang="en-US" sz="2400" b="1" i="0" u="none" strike="noStrike" cap="none" normalizeH="0" baseline="0" smtClean="0">
                          <a:ln>
                            <a:noFill/>
                          </a:ln>
                          <a:solidFill>
                            <a:schemeClr val="tx1"/>
                          </a:solidFill>
                          <a:effectLst/>
                          <a:latin typeface="Tahoma" pitchFamily="34" charset="0"/>
                          <a:ea typeface="宋体" pitchFamily="2" charset="-122"/>
                        </a:rPr>
                        <a:t>、观察蜡烛火焰特点，燃烧时发生的变化</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altLang="zh-CN" sz="2400" b="1" i="0" u="none" strike="noStrike" cap="none" normalizeH="0" baseline="0" smtClean="0">
                        <a:ln>
                          <a:noFill/>
                        </a:ln>
                        <a:solidFill>
                          <a:schemeClr val="tx1"/>
                        </a:solidFill>
                        <a:effectLst/>
                        <a:latin typeface="Tahoma" pitchFamily="34" charset="0"/>
                        <a:ea typeface="宋体" pitchFamily="2" charset="-122"/>
                      </a:endParaRP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400" b="1" i="0" u="none" strike="noStrike" cap="none" normalizeH="0" baseline="0" smtClean="0">
                          <a:ln>
                            <a:noFill/>
                          </a:ln>
                          <a:solidFill>
                            <a:schemeClr val="tx1"/>
                          </a:solidFill>
                          <a:effectLst/>
                          <a:latin typeface="Tahoma" pitchFamily="34" charset="0"/>
                          <a:ea typeface="宋体" pitchFamily="2" charset="-122"/>
                        </a:rPr>
                        <a:t>火焰分为</a:t>
                      </a:r>
                      <a:r>
                        <a:rPr kumimoji="0" lang="en-US" altLang="zh-CN" sz="2400" b="1" i="0" u="none" strike="noStrike" cap="none" normalizeH="0" baseline="0" smtClean="0">
                          <a:ln>
                            <a:noFill/>
                          </a:ln>
                          <a:solidFill>
                            <a:schemeClr val="tx1"/>
                          </a:solidFill>
                          <a:effectLst/>
                          <a:latin typeface="Tahoma" pitchFamily="34" charset="0"/>
                          <a:ea typeface="宋体" pitchFamily="2" charset="-122"/>
                        </a:rPr>
                        <a:t>____</a:t>
                      </a:r>
                      <a:r>
                        <a:rPr kumimoji="0" lang="zh-CN" altLang="en-US" sz="2400" b="1" i="0" u="none" strike="noStrike" cap="none" normalizeH="0" baseline="0" smtClean="0">
                          <a:ln>
                            <a:noFill/>
                          </a:ln>
                          <a:solidFill>
                            <a:schemeClr val="tx1"/>
                          </a:solidFill>
                          <a:effectLst/>
                          <a:latin typeface="Tahoma" pitchFamily="34" charset="0"/>
                          <a:ea typeface="宋体" pitchFamily="2" charset="-122"/>
                        </a:rPr>
                        <a:t>层，</a:t>
                      </a:r>
                      <a:r>
                        <a:rPr kumimoji="0" lang="en-US" altLang="zh-CN" sz="2400" b="1" i="0" u="none" strike="noStrike" cap="none" normalizeH="0" baseline="0" smtClean="0">
                          <a:ln>
                            <a:noFill/>
                          </a:ln>
                          <a:solidFill>
                            <a:schemeClr val="tx1"/>
                          </a:solidFill>
                          <a:effectLst/>
                          <a:latin typeface="Tahoma" pitchFamily="34" charset="0"/>
                          <a:ea typeface="宋体" pitchFamily="2" charset="-122"/>
                        </a:rPr>
                        <a:t>___</a:t>
                      </a:r>
                      <a:r>
                        <a:rPr kumimoji="0" lang="zh-CN" altLang="en-US" sz="2400" b="1" i="0" u="none" strike="noStrike" cap="none" normalizeH="0" baseline="0" smtClean="0">
                          <a:ln>
                            <a:noFill/>
                          </a:ln>
                          <a:solidFill>
                            <a:schemeClr val="tx1"/>
                          </a:solidFill>
                          <a:effectLst/>
                          <a:latin typeface="Tahoma" pitchFamily="34" charset="0"/>
                          <a:ea typeface="宋体" pitchFamily="2" charset="-122"/>
                        </a:rPr>
                        <a:t>层最明亮，</a:t>
                      </a:r>
                      <a:r>
                        <a:rPr kumimoji="0" lang="en-US" altLang="zh-CN" sz="2400" b="1" i="0" u="none" strike="noStrike" cap="none" normalizeH="0" baseline="0" smtClean="0">
                          <a:ln>
                            <a:noFill/>
                          </a:ln>
                          <a:solidFill>
                            <a:schemeClr val="tx1"/>
                          </a:solidFill>
                          <a:effectLst/>
                          <a:latin typeface="Tahoma" pitchFamily="34" charset="0"/>
                          <a:ea typeface="宋体" pitchFamily="2" charset="-122"/>
                        </a:rPr>
                        <a:t>____</a:t>
                      </a:r>
                      <a:r>
                        <a:rPr kumimoji="0" lang="zh-CN" altLang="en-US" sz="2400" b="1" i="0" u="none" strike="noStrike" cap="none" normalizeH="0" baseline="0" smtClean="0">
                          <a:ln>
                            <a:noFill/>
                          </a:ln>
                          <a:solidFill>
                            <a:schemeClr val="tx1"/>
                          </a:solidFill>
                          <a:effectLst/>
                          <a:latin typeface="Tahoma" pitchFamily="34" charset="0"/>
                          <a:ea typeface="宋体" pitchFamily="2" charset="-122"/>
                        </a:rPr>
                        <a:t>层最暗，蜡烛受热后</a:t>
                      </a:r>
                      <a:r>
                        <a:rPr kumimoji="0" lang="en-US" altLang="zh-CN" sz="2400" b="1" i="0" u="none" strike="noStrike" cap="none" normalizeH="0" baseline="0" smtClean="0">
                          <a:ln>
                            <a:noFill/>
                          </a:ln>
                          <a:solidFill>
                            <a:schemeClr val="tx1"/>
                          </a:solidFill>
                          <a:effectLst/>
                          <a:latin typeface="Tahoma" pitchFamily="34" charset="0"/>
                          <a:ea typeface="宋体" pitchFamily="2" charset="-122"/>
                        </a:rPr>
                        <a:t>____</a:t>
                      </a:r>
                      <a:r>
                        <a:rPr kumimoji="0" lang="zh-CN" altLang="en-US" sz="2400" b="1" i="0" u="none" strike="noStrike" cap="none" normalizeH="0" baseline="0" smtClean="0">
                          <a:ln>
                            <a:noFill/>
                          </a:ln>
                          <a:solidFill>
                            <a:schemeClr val="tx1"/>
                          </a:solidFill>
                          <a:effectLst/>
                          <a:latin typeface="Tahoma" pitchFamily="34" charset="0"/>
                          <a:ea typeface="宋体" pitchFamily="2" charset="-122"/>
                        </a:rPr>
                        <a:t>并</a:t>
                      </a:r>
                      <a:r>
                        <a:rPr kumimoji="0" lang="en-US" altLang="zh-CN" sz="2400" b="1" i="0" u="none" strike="noStrike" cap="none" normalizeH="0" baseline="0" smtClean="0">
                          <a:ln>
                            <a:noFill/>
                          </a:ln>
                          <a:solidFill>
                            <a:schemeClr val="tx1"/>
                          </a:solidFill>
                          <a:effectLst/>
                          <a:latin typeface="Tahoma" pitchFamily="34" charset="0"/>
                          <a:ea typeface="宋体" pitchFamily="2" charset="-122"/>
                        </a:rPr>
                        <a:t>____</a:t>
                      </a:r>
                      <a:r>
                        <a:rPr kumimoji="0" lang="zh-CN" altLang="en-US" sz="2400" b="1" i="0" u="none" strike="noStrike" cap="none" normalizeH="0" baseline="0" smtClean="0">
                          <a:ln>
                            <a:noFill/>
                          </a:ln>
                          <a:solidFill>
                            <a:schemeClr val="tx1"/>
                          </a:solidFill>
                          <a:effectLst/>
                          <a:latin typeface="Tahoma" pitchFamily="34" charset="0"/>
                          <a:ea typeface="宋体" pitchFamily="2" charset="-122"/>
                        </a:rPr>
                        <a:t>，</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400" b="1" i="0" u="none" strike="noStrike" cap="none" normalizeH="0" baseline="0" smtClean="0">
                          <a:ln>
                            <a:noFill/>
                          </a:ln>
                          <a:solidFill>
                            <a:schemeClr val="tx1"/>
                          </a:solidFill>
                          <a:effectLst/>
                          <a:latin typeface="Tahoma" pitchFamily="34" charset="0"/>
                          <a:ea typeface="宋体" pitchFamily="2" charset="-122"/>
                        </a:rPr>
                        <a:t>放出</a:t>
                      </a:r>
                      <a:r>
                        <a:rPr kumimoji="0" lang="en-US" altLang="zh-CN" sz="2400" b="1" i="0" u="none" strike="noStrike" cap="none" normalizeH="0" baseline="0" smtClean="0">
                          <a:ln>
                            <a:noFill/>
                          </a:ln>
                          <a:solidFill>
                            <a:schemeClr val="tx1"/>
                          </a:solidFill>
                          <a:effectLst/>
                          <a:latin typeface="Tahoma" pitchFamily="34" charset="0"/>
                          <a:ea typeface="宋体" pitchFamily="2" charset="-122"/>
                        </a:rPr>
                        <a:t>_____</a:t>
                      </a:r>
                      <a:r>
                        <a:rPr kumimoji="0" lang="zh-CN" altLang="en-US" sz="2400" b="1" i="0" u="none" strike="noStrike" cap="none" normalizeH="0" baseline="0" smtClean="0">
                          <a:ln>
                            <a:noFill/>
                          </a:ln>
                          <a:solidFill>
                            <a:schemeClr val="tx1"/>
                          </a:solidFill>
                          <a:effectLst/>
                          <a:latin typeface="Tahoma" pitchFamily="34" charset="0"/>
                          <a:ea typeface="宋体" pitchFamily="2" charset="-122"/>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altLang="zh-CN" sz="2400" b="1" i="0" u="none" strike="noStrike" cap="none" normalizeH="0" baseline="0" smtClean="0">
                        <a:ln>
                          <a:noFill/>
                        </a:ln>
                        <a:solidFill>
                          <a:schemeClr val="tx1"/>
                        </a:solidFill>
                        <a:effectLst/>
                        <a:latin typeface="Tahoma" pitchFamily="34" charset="0"/>
                        <a:ea typeface="宋体" pitchFamily="2" charset="-122"/>
                      </a:endParaRP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400" b="1" i="0" u="none" strike="noStrike" cap="none" normalizeH="0" baseline="0" smtClean="0">
                          <a:ln>
                            <a:noFill/>
                          </a:ln>
                          <a:solidFill>
                            <a:schemeClr val="tx1"/>
                          </a:solidFill>
                          <a:effectLst/>
                          <a:latin typeface="Tahoma" pitchFamily="34" charset="0"/>
                          <a:ea typeface="宋体" pitchFamily="2" charset="-122"/>
                        </a:rPr>
                        <a:t>蜡烛燃烧时既有</a:t>
                      </a:r>
                      <a:r>
                        <a:rPr kumimoji="0" lang="en-US" altLang="zh-CN" sz="2400" b="1" i="0" u="none" strike="noStrike" cap="none" normalizeH="0" baseline="0" smtClean="0">
                          <a:ln>
                            <a:noFill/>
                          </a:ln>
                          <a:solidFill>
                            <a:schemeClr val="tx1"/>
                          </a:solidFill>
                          <a:effectLst/>
                          <a:latin typeface="Tahoma" pitchFamily="34" charset="0"/>
                          <a:ea typeface="宋体" pitchFamily="2" charset="-122"/>
                        </a:rPr>
                        <a:t>_____</a:t>
                      </a:r>
                      <a:r>
                        <a:rPr kumimoji="0" lang="zh-CN" altLang="en-US" sz="2400" b="1" i="0" u="none" strike="noStrike" cap="none" normalizeH="0" baseline="0" smtClean="0">
                          <a:ln>
                            <a:noFill/>
                          </a:ln>
                          <a:solidFill>
                            <a:schemeClr val="tx1"/>
                          </a:solidFill>
                          <a:effectLst/>
                          <a:latin typeface="Tahoma" pitchFamily="34" charset="0"/>
                          <a:ea typeface="宋体" pitchFamily="2" charset="-122"/>
                        </a:rPr>
                        <a:t>变化，又有</a:t>
                      </a:r>
                      <a:r>
                        <a:rPr kumimoji="0" lang="en-US" altLang="zh-CN" sz="2400" b="1" i="0" u="none" strike="noStrike" cap="none" normalizeH="0" baseline="0" smtClean="0">
                          <a:ln>
                            <a:noFill/>
                          </a:ln>
                          <a:solidFill>
                            <a:schemeClr val="tx1"/>
                          </a:solidFill>
                          <a:effectLst/>
                          <a:latin typeface="Tahoma" pitchFamily="34" charset="0"/>
                          <a:ea typeface="宋体" pitchFamily="2" charset="-122"/>
                        </a:rPr>
                        <a:t>______</a:t>
                      </a:r>
                      <a:r>
                        <a:rPr kumimoji="0" lang="zh-CN" altLang="en-US" sz="2400" b="1" i="0" u="none" strike="noStrike" cap="none" normalizeH="0" baseline="0" smtClean="0">
                          <a:ln>
                            <a:noFill/>
                          </a:ln>
                          <a:solidFill>
                            <a:schemeClr val="tx1"/>
                          </a:solidFill>
                          <a:effectLst/>
                          <a:latin typeface="Tahoma" pitchFamily="34" charset="0"/>
                          <a:ea typeface="宋体" pitchFamily="2" charset="-122"/>
                        </a:rPr>
                        <a:t>变化。</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29043" name="Text Box 19"/>
          <p:cNvSpPr txBox="1">
            <a:spLocks noChangeArrowheads="1"/>
          </p:cNvSpPr>
          <p:nvPr/>
        </p:nvSpPr>
        <p:spPr bwMode="auto">
          <a:xfrm>
            <a:off x="4154488" y="3332163"/>
            <a:ext cx="488950" cy="457200"/>
          </a:xfrm>
          <a:prstGeom prst="rect">
            <a:avLst/>
          </a:prstGeom>
          <a:noFill/>
          <a:ln w="9525">
            <a:noFill/>
            <a:miter lim="800000"/>
            <a:headEnd/>
            <a:tailEnd/>
          </a:ln>
          <a:effectLst/>
        </p:spPr>
        <p:txBody>
          <a:bodyPr wrap="none">
            <a:spAutoFit/>
          </a:bodyPr>
          <a:lstStyle/>
          <a:p>
            <a:r>
              <a:rPr lang="zh-CN" altLang="en-US">
                <a:solidFill>
                  <a:schemeClr val="hlink"/>
                </a:solidFill>
              </a:rPr>
              <a:t>三</a:t>
            </a:r>
          </a:p>
        </p:txBody>
      </p:sp>
      <p:sp>
        <p:nvSpPr>
          <p:cNvPr id="129044" name="Text Box 20"/>
          <p:cNvSpPr txBox="1">
            <a:spLocks noChangeArrowheads="1"/>
          </p:cNvSpPr>
          <p:nvPr/>
        </p:nvSpPr>
        <p:spPr bwMode="auto">
          <a:xfrm>
            <a:off x="5451475" y="3332163"/>
            <a:ext cx="488950" cy="457200"/>
          </a:xfrm>
          <a:prstGeom prst="rect">
            <a:avLst/>
          </a:prstGeom>
          <a:noFill/>
          <a:ln w="9525">
            <a:noFill/>
            <a:miter lim="800000"/>
            <a:headEnd/>
            <a:tailEnd/>
          </a:ln>
          <a:effectLst/>
        </p:spPr>
        <p:txBody>
          <a:bodyPr wrap="none">
            <a:spAutoFit/>
          </a:bodyPr>
          <a:lstStyle/>
          <a:p>
            <a:r>
              <a:rPr lang="zh-CN" altLang="en-US">
                <a:solidFill>
                  <a:schemeClr val="hlink"/>
                </a:solidFill>
              </a:rPr>
              <a:t>外</a:t>
            </a:r>
          </a:p>
        </p:txBody>
      </p:sp>
      <p:sp>
        <p:nvSpPr>
          <p:cNvPr id="129046" name="Text Box 22"/>
          <p:cNvSpPr txBox="1">
            <a:spLocks noChangeArrowheads="1"/>
          </p:cNvSpPr>
          <p:nvPr/>
        </p:nvSpPr>
        <p:spPr bwMode="auto">
          <a:xfrm>
            <a:off x="4211638" y="3716338"/>
            <a:ext cx="488950" cy="457200"/>
          </a:xfrm>
          <a:prstGeom prst="rect">
            <a:avLst/>
          </a:prstGeom>
          <a:noFill/>
          <a:ln w="9525">
            <a:noFill/>
            <a:miter lim="800000"/>
            <a:headEnd/>
            <a:tailEnd/>
          </a:ln>
          <a:effectLst/>
        </p:spPr>
        <p:txBody>
          <a:bodyPr wrap="none">
            <a:spAutoFit/>
          </a:bodyPr>
          <a:lstStyle/>
          <a:p>
            <a:r>
              <a:rPr lang="zh-CN" altLang="en-US">
                <a:solidFill>
                  <a:schemeClr val="hlink"/>
                </a:solidFill>
              </a:rPr>
              <a:t>里</a:t>
            </a:r>
          </a:p>
        </p:txBody>
      </p:sp>
      <p:sp>
        <p:nvSpPr>
          <p:cNvPr id="129047" name="Text Box 23"/>
          <p:cNvSpPr txBox="1">
            <a:spLocks noChangeArrowheads="1"/>
          </p:cNvSpPr>
          <p:nvPr/>
        </p:nvSpPr>
        <p:spPr bwMode="auto">
          <a:xfrm>
            <a:off x="3995738" y="4076700"/>
            <a:ext cx="936625" cy="457200"/>
          </a:xfrm>
          <a:prstGeom prst="rect">
            <a:avLst/>
          </a:prstGeom>
          <a:noFill/>
          <a:ln w="9525">
            <a:noFill/>
            <a:miter lim="800000"/>
            <a:headEnd/>
            <a:tailEnd/>
          </a:ln>
          <a:effectLst/>
        </p:spPr>
        <p:txBody>
          <a:bodyPr>
            <a:spAutoFit/>
          </a:bodyPr>
          <a:lstStyle/>
          <a:p>
            <a:r>
              <a:rPr lang="zh-CN" altLang="en-US">
                <a:solidFill>
                  <a:schemeClr val="hlink"/>
                </a:solidFill>
              </a:rPr>
              <a:t>熔化</a:t>
            </a:r>
          </a:p>
        </p:txBody>
      </p:sp>
      <p:sp>
        <p:nvSpPr>
          <p:cNvPr id="129048" name="Text Box 24"/>
          <p:cNvSpPr txBox="1">
            <a:spLocks noChangeArrowheads="1"/>
          </p:cNvSpPr>
          <p:nvPr/>
        </p:nvSpPr>
        <p:spPr bwMode="auto">
          <a:xfrm>
            <a:off x="5075238" y="4076700"/>
            <a:ext cx="936625" cy="457200"/>
          </a:xfrm>
          <a:prstGeom prst="rect">
            <a:avLst/>
          </a:prstGeom>
          <a:noFill/>
          <a:ln w="9525">
            <a:noFill/>
            <a:miter lim="800000"/>
            <a:headEnd/>
            <a:tailEnd/>
          </a:ln>
          <a:effectLst/>
        </p:spPr>
        <p:txBody>
          <a:bodyPr>
            <a:spAutoFit/>
          </a:bodyPr>
          <a:lstStyle/>
          <a:p>
            <a:r>
              <a:rPr lang="zh-CN" altLang="en-US">
                <a:solidFill>
                  <a:schemeClr val="hlink"/>
                </a:solidFill>
              </a:rPr>
              <a:t>燃烧</a:t>
            </a:r>
          </a:p>
        </p:txBody>
      </p:sp>
      <p:sp>
        <p:nvSpPr>
          <p:cNvPr id="129049" name="Text Box 25"/>
          <p:cNvSpPr txBox="1">
            <a:spLocks noChangeArrowheads="1"/>
          </p:cNvSpPr>
          <p:nvPr/>
        </p:nvSpPr>
        <p:spPr bwMode="auto">
          <a:xfrm>
            <a:off x="3492500" y="4543436"/>
            <a:ext cx="936625" cy="457200"/>
          </a:xfrm>
          <a:prstGeom prst="rect">
            <a:avLst/>
          </a:prstGeom>
          <a:noFill/>
          <a:ln w="9525">
            <a:noFill/>
            <a:miter lim="800000"/>
            <a:headEnd/>
            <a:tailEnd/>
          </a:ln>
          <a:effectLst/>
        </p:spPr>
        <p:txBody>
          <a:bodyPr>
            <a:spAutoFit/>
          </a:bodyPr>
          <a:lstStyle/>
          <a:p>
            <a:r>
              <a:rPr lang="zh-CN" altLang="en-US" dirty="0">
                <a:solidFill>
                  <a:schemeClr val="hlink"/>
                </a:solidFill>
              </a:rPr>
              <a:t>热量</a:t>
            </a:r>
          </a:p>
        </p:txBody>
      </p:sp>
      <p:sp>
        <p:nvSpPr>
          <p:cNvPr id="129050" name="Text Box 26"/>
          <p:cNvSpPr txBox="1">
            <a:spLocks noChangeArrowheads="1"/>
          </p:cNvSpPr>
          <p:nvPr/>
        </p:nvSpPr>
        <p:spPr bwMode="auto">
          <a:xfrm>
            <a:off x="6659563" y="3757618"/>
            <a:ext cx="1079500" cy="457200"/>
          </a:xfrm>
          <a:prstGeom prst="rect">
            <a:avLst/>
          </a:prstGeom>
          <a:noFill/>
          <a:ln w="9525">
            <a:noFill/>
            <a:miter lim="800000"/>
            <a:headEnd/>
            <a:tailEnd/>
          </a:ln>
          <a:effectLst/>
        </p:spPr>
        <p:txBody>
          <a:bodyPr>
            <a:spAutoFit/>
          </a:bodyPr>
          <a:lstStyle/>
          <a:p>
            <a:r>
              <a:rPr lang="zh-CN" altLang="en-US" dirty="0">
                <a:solidFill>
                  <a:schemeClr val="hlink"/>
                </a:solidFill>
              </a:rPr>
              <a:t>物理</a:t>
            </a:r>
          </a:p>
        </p:txBody>
      </p:sp>
      <p:sp>
        <p:nvSpPr>
          <p:cNvPr id="129051" name="Text Box 27"/>
          <p:cNvSpPr txBox="1">
            <a:spLocks noChangeArrowheads="1"/>
          </p:cNvSpPr>
          <p:nvPr/>
        </p:nvSpPr>
        <p:spPr bwMode="auto">
          <a:xfrm>
            <a:off x="7350152" y="4114808"/>
            <a:ext cx="1079500" cy="457200"/>
          </a:xfrm>
          <a:prstGeom prst="rect">
            <a:avLst/>
          </a:prstGeom>
          <a:noFill/>
          <a:ln w="9525">
            <a:noFill/>
            <a:miter lim="800000"/>
            <a:headEnd/>
            <a:tailEnd/>
          </a:ln>
          <a:effectLst/>
        </p:spPr>
        <p:txBody>
          <a:bodyPr>
            <a:spAutoFit/>
          </a:bodyPr>
          <a:lstStyle/>
          <a:p>
            <a:r>
              <a:rPr lang="zh-CN" altLang="en-US" dirty="0">
                <a:solidFill>
                  <a:schemeClr val="hlink"/>
                </a:solidFill>
              </a:rPr>
              <a:t>化学</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29043"/>
                                        </p:tgtEl>
                                        <p:attrNameLst>
                                          <p:attrName>style.visibility</p:attrName>
                                        </p:attrNameLst>
                                      </p:cBhvr>
                                      <p:to>
                                        <p:strVal val="visible"/>
                                      </p:to>
                                    </p:set>
                                    <p:animEffect transition="in" filter="diamond(in)">
                                      <p:cBhvr>
                                        <p:cTn id="7" dur="2000"/>
                                        <p:tgtEl>
                                          <p:spTgt spid="129043"/>
                                        </p:tgtEl>
                                      </p:cBhvr>
                                    </p:animEffect>
                                  </p:childTnLst>
                                </p:cTn>
                              </p:par>
                            </p:childTnLst>
                          </p:cTn>
                        </p:par>
                        <p:par>
                          <p:cTn id="8" fill="hold">
                            <p:stCondLst>
                              <p:cond delay="2000"/>
                            </p:stCondLst>
                            <p:childTnLst>
                              <p:par>
                                <p:cTn id="9" presetID="8" presetClass="entr" presetSubtype="16" fill="hold" grpId="0" nodeType="afterEffect">
                                  <p:stCondLst>
                                    <p:cond delay="0"/>
                                  </p:stCondLst>
                                  <p:childTnLst>
                                    <p:set>
                                      <p:cBhvr>
                                        <p:cTn id="10" dur="1" fill="hold">
                                          <p:stCondLst>
                                            <p:cond delay="0"/>
                                          </p:stCondLst>
                                        </p:cTn>
                                        <p:tgtEl>
                                          <p:spTgt spid="129044"/>
                                        </p:tgtEl>
                                        <p:attrNameLst>
                                          <p:attrName>style.visibility</p:attrName>
                                        </p:attrNameLst>
                                      </p:cBhvr>
                                      <p:to>
                                        <p:strVal val="visible"/>
                                      </p:to>
                                    </p:set>
                                    <p:animEffect transition="in" filter="diamond(in)">
                                      <p:cBhvr>
                                        <p:cTn id="11" dur="2000"/>
                                        <p:tgtEl>
                                          <p:spTgt spid="129044"/>
                                        </p:tgtEl>
                                      </p:cBhvr>
                                    </p:animEffect>
                                  </p:childTnLst>
                                </p:cTn>
                              </p:par>
                            </p:childTnLst>
                          </p:cTn>
                        </p:par>
                        <p:par>
                          <p:cTn id="12" fill="hold">
                            <p:stCondLst>
                              <p:cond delay="4000"/>
                            </p:stCondLst>
                            <p:childTnLst>
                              <p:par>
                                <p:cTn id="13" presetID="8" presetClass="entr" presetSubtype="16" fill="hold" grpId="0" nodeType="afterEffect">
                                  <p:stCondLst>
                                    <p:cond delay="0"/>
                                  </p:stCondLst>
                                  <p:childTnLst>
                                    <p:set>
                                      <p:cBhvr>
                                        <p:cTn id="14" dur="1" fill="hold">
                                          <p:stCondLst>
                                            <p:cond delay="0"/>
                                          </p:stCondLst>
                                        </p:cTn>
                                        <p:tgtEl>
                                          <p:spTgt spid="129046"/>
                                        </p:tgtEl>
                                        <p:attrNameLst>
                                          <p:attrName>style.visibility</p:attrName>
                                        </p:attrNameLst>
                                      </p:cBhvr>
                                      <p:to>
                                        <p:strVal val="visible"/>
                                      </p:to>
                                    </p:set>
                                    <p:animEffect transition="in" filter="diamond(in)">
                                      <p:cBhvr>
                                        <p:cTn id="15" dur="2000"/>
                                        <p:tgtEl>
                                          <p:spTgt spid="129046"/>
                                        </p:tgtEl>
                                      </p:cBhvr>
                                    </p:animEffect>
                                  </p:childTnLst>
                                </p:cTn>
                              </p:par>
                            </p:childTnLst>
                          </p:cTn>
                        </p:par>
                        <p:par>
                          <p:cTn id="16" fill="hold">
                            <p:stCondLst>
                              <p:cond delay="6000"/>
                            </p:stCondLst>
                            <p:childTnLst>
                              <p:par>
                                <p:cTn id="17" presetID="8" presetClass="entr" presetSubtype="16" fill="hold" grpId="0" nodeType="afterEffect">
                                  <p:stCondLst>
                                    <p:cond delay="0"/>
                                  </p:stCondLst>
                                  <p:childTnLst>
                                    <p:set>
                                      <p:cBhvr>
                                        <p:cTn id="18" dur="1" fill="hold">
                                          <p:stCondLst>
                                            <p:cond delay="0"/>
                                          </p:stCondLst>
                                        </p:cTn>
                                        <p:tgtEl>
                                          <p:spTgt spid="129047"/>
                                        </p:tgtEl>
                                        <p:attrNameLst>
                                          <p:attrName>style.visibility</p:attrName>
                                        </p:attrNameLst>
                                      </p:cBhvr>
                                      <p:to>
                                        <p:strVal val="visible"/>
                                      </p:to>
                                    </p:set>
                                    <p:animEffect transition="in" filter="diamond(in)">
                                      <p:cBhvr>
                                        <p:cTn id="19" dur="2000"/>
                                        <p:tgtEl>
                                          <p:spTgt spid="129047"/>
                                        </p:tgtEl>
                                      </p:cBhvr>
                                    </p:animEffect>
                                  </p:childTnLst>
                                </p:cTn>
                              </p:par>
                            </p:childTnLst>
                          </p:cTn>
                        </p:par>
                        <p:par>
                          <p:cTn id="20" fill="hold">
                            <p:stCondLst>
                              <p:cond delay="8000"/>
                            </p:stCondLst>
                            <p:childTnLst>
                              <p:par>
                                <p:cTn id="21" presetID="8" presetClass="entr" presetSubtype="16" fill="hold" grpId="0" nodeType="afterEffect">
                                  <p:stCondLst>
                                    <p:cond delay="0"/>
                                  </p:stCondLst>
                                  <p:childTnLst>
                                    <p:set>
                                      <p:cBhvr>
                                        <p:cTn id="22" dur="1" fill="hold">
                                          <p:stCondLst>
                                            <p:cond delay="0"/>
                                          </p:stCondLst>
                                        </p:cTn>
                                        <p:tgtEl>
                                          <p:spTgt spid="129048"/>
                                        </p:tgtEl>
                                        <p:attrNameLst>
                                          <p:attrName>style.visibility</p:attrName>
                                        </p:attrNameLst>
                                      </p:cBhvr>
                                      <p:to>
                                        <p:strVal val="visible"/>
                                      </p:to>
                                    </p:set>
                                    <p:animEffect transition="in" filter="diamond(in)">
                                      <p:cBhvr>
                                        <p:cTn id="23" dur="2000"/>
                                        <p:tgtEl>
                                          <p:spTgt spid="129048"/>
                                        </p:tgtEl>
                                      </p:cBhvr>
                                    </p:animEffect>
                                  </p:childTnLst>
                                </p:cTn>
                              </p:par>
                            </p:childTnLst>
                          </p:cTn>
                        </p:par>
                        <p:par>
                          <p:cTn id="24" fill="hold">
                            <p:stCondLst>
                              <p:cond delay="10000"/>
                            </p:stCondLst>
                            <p:childTnLst>
                              <p:par>
                                <p:cTn id="25" presetID="8" presetClass="entr" presetSubtype="16" fill="hold" grpId="0" nodeType="afterEffect">
                                  <p:stCondLst>
                                    <p:cond delay="0"/>
                                  </p:stCondLst>
                                  <p:childTnLst>
                                    <p:set>
                                      <p:cBhvr>
                                        <p:cTn id="26" dur="1" fill="hold">
                                          <p:stCondLst>
                                            <p:cond delay="0"/>
                                          </p:stCondLst>
                                        </p:cTn>
                                        <p:tgtEl>
                                          <p:spTgt spid="129049"/>
                                        </p:tgtEl>
                                        <p:attrNameLst>
                                          <p:attrName>style.visibility</p:attrName>
                                        </p:attrNameLst>
                                      </p:cBhvr>
                                      <p:to>
                                        <p:strVal val="visible"/>
                                      </p:to>
                                    </p:set>
                                    <p:animEffect transition="in" filter="diamond(in)">
                                      <p:cBhvr>
                                        <p:cTn id="27" dur="2000"/>
                                        <p:tgtEl>
                                          <p:spTgt spid="129049"/>
                                        </p:tgtEl>
                                      </p:cBhvr>
                                    </p:animEffect>
                                  </p:childTnLst>
                                </p:cTn>
                              </p:par>
                            </p:childTnLst>
                          </p:cTn>
                        </p:par>
                      </p:childTnLst>
                    </p:cTn>
                  </p:par>
                  <p:par>
                    <p:cTn id="28" fill="hold">
                      <p:stCondLst>
                        <p:cond delay="indefinite"/>
                      </p:stCondLst>
                      <p:childTnLst>
                        <p:par>
                          <p:cTn id="29" fill="hold">
                            <p:stCondLst>
                              <p:cond delay="0"/>
                            </p:stCondLst>
                            <p:childTnLst>
                              <p:par>
                                <p:cTn id="30" presetID="13" presetClass="entr" presetSubtype="16" fill="hold" grpId="0" nodeType="clickEffect">
                                  <p:stCondLst>
                                    <p:cond delay="0"/>
                                  </p:stCondLst>
                                  <p:childTnLst>
                                    <p:set>
                                      <p:cBhvr>
                                        <p:cTn id="31" dur="1" fill="hold">
                                          <p:stCondLst>
                                            <p:cond delay="0"/>
                                          </p:stCondLst>
                                        </p:cTn>
                                        <p:tgtEl>
                                          <p:spTgt spid="129050"/>
                                        </p:tgtEl>
                                        <p:attrNameLst>
                                          <p:attrName>style.visibility</p:attrName>
                                        </p:attrNameLst>
                                      </p:cBhvr>
                                      <p:to>
                                        <p:strVal val="visible"/>
                                      </p:to>
                                    </p:set>
                                    <p:animEffect transition="in" filter="plus(in)">
                                      <p:cBhvr>
                                        <p:cTn id="32" dur="2000"/>
                                        <p:tgtEl>
                                          <p:spTgt spid="129050"/>
                                        </p:tgtEl>
                                      </p:cBhvr>
                                    </p:animEffect>
                                  </p:childTnLst>
                                </p:cTn>
                              </p:par>
                            </p:childTnLst>
                          </p:cTn>
                        </p:par>
                        <p:par>
                          <p:cTn id="33" fill="hold">
                            <p:stCondLst>
                              <p:cond delay="2000"/>
                            </p:stCondLst>
                            <p:childTnLst>
                              <p:par>
                                <p:cTn id="34" presetID="13" presetClass="entr" presetSubtype="16" fill="hold" grpId="0" nodeType="afterEffect">
                                  <p:stCondLst>
                                    <p:cond delay="0"/>
                                  </p:stCondLst>
                                  <p:childTnLst>
                                    <p:set>
                                      <p:cBhvr>
                                        <p:cTn id="35" dur="1" fill="hold">
                                          <p:stCondLst>
                                            <p:cond delay="0"/>
                                          </p:stCondLst>
                                        </p:cTn>
                                        <p:tgtEl>
                                          <p:spTgt spid="129051"/>
                                        </p:tgtEl>
                                        <p:attrNameLst>
                                          <p:attrName>style.visibility</p:attrName>
                                        </p:attrNameLst>
                                      </p:cBhvr>
                                      <p:to>
                                        <p:strVal val="visible"/>
                                      </p:to>
                                    </p:set>
                                    <p:animEffect transition="in" filter="plus(in)">
                                      <p:cBhvr>
                                        <p:cTn id="36" dur="2000"/>
                                        <p:tgtEl>
                                          <p:spTgt spid="129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043" grpId="0"/>
      <p:bldP spid="129044" grpId="0"/>
      <p:bldP spid="129046" grpId="0"/>
      <p:bldP spid="129047" grpId="0"/>
      <p:bldP spid="129048" grpId="0"/>
      <p:bldP spid="129049" grpId="0"/>
      <p:bldP spid="129050" grpId="0"/>
      <p:bldP spid="12905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0051" name="Group 3"/>
          <p:cNvGraphicFramePr>
            <a:graphicFrameLocks noGrp="1"/>
          </p:cNvGraphicFramePr>
          <p:nvPr/>
        </p:nvGraphicFramePr>
        <p:xfrm>
          <a:off x="468313" y="2133600"/>
          <a:ext cx="8351837" cy="3099435"/>
        </p:xfrm>
        <a:graphic>
          <a:graphicData uri="http://schemas.openxmlformats.org/drawingml/2006/table">
            <a:tbl>
              <a:tblPr/>
              <a:tblGrid>
                <a:gridCol w="2232025"/>
                <a:gridCol w="3743325"/>
                <a:gridCol w="2376487"/>
              </a:tblGrid>
              <a:tr h="576263">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400" b="1" i="0" u="none" strike="noStrike" cap="none" normalizeH="0" baseline="0" smtClean="0">
                          <a:ln>
                            <a:noFill/>
                          </a:ln>
                          <a:solidFill>
                            <a:schemeClr val="tx1"/>
                          </a:solidFill>
                          <a:effectLst/>
                          <a:latin typeface="Tahoma" pitchFamily="34" charset="0"/>
                          <a:ea typeface="宋体" pitchFamily="2" charset="-122"/>
                        </a:rPr>
                        <a:t>实验探究步骤</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400" b="1" i="0" u="none" strike="noStrike" cap="none" normalizeH="0" baseline="0" smtClean="0">
                          <a:ln>
                            <a:noFill/>
                          </a:ln>
                          <a:solidFill>
                            <a:schemeClr val="tx1"/>
                          </a:solidFill>
                          <a:effectLst/>
                          <a:latin typeface="Tahoma" pitchFamily="34" charset="0"/>
                          <a:ea typeface="宋体" pitchFamily="2" charset="-122"/>
                        </a:rPr>
                        <a:t>观察物质的性质、变化、现象</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400" b="1" i="0" u="none" strike="noStrike" cap="none" normalizeH="0" baseline="0" smtClean="0">
                          <a:ln>
                            <a:noFill/>
                          </a:ln>
                          <a:solidFill>
                            <a:schemeClr val="tx1"/>
                          </a:solidFill>
                          <a:effectLst/>
                          <a:latin typeface="Tahoma" pitchFamily="34" charset="0"/>
                          <a:ea typeface="宋体" pitchFamily="2" charset="-122"/>
                        </a:rPr>
                        <a:t>实验结论与解释</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27647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altLang="zh-CN" sz="2400" b="1" i="0" u="none" strike="noStrike" cap="none" normalizeH="0" baseline="0" smtClean="0">
                        <a:ln>
                          <a:noFill/>
                        </a:ln>
                        <a:solidFill>
                          <a:schemeClr val="tx1"/>
                        </a:solidFill>
                        <a:effectLst/>
                        <a:latin typeface="Tahoma" pitchFamily="34" charset="0"/>
                        <a:ea typeface="宋体" pitchFamily="2" charset="-122"/>
                      </a:endParaRP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altLang="zh-CN" sz="2400" b="1" i="0" u="none" strike="noStrike" cap="none" normalizeH="0" baseline="0" smtClean="0">
                          <a:ln>
                            <a:noFill/>
                          </a:ln>
                          <a:solidFill>
                            <a:schemeClr val="tx1"/>
                          </a:solidFill>
                          <a:effectLst/>
                          <a:latin typeface="Tahoma" pitchFamily="34" charset="0"/>
                          <a:ea typeface="宋体" pitchFamily="2" charset="-122"/>
                        </a:rPr>
                        <a:t>2</a:t>
                      </a:r>
                      <a:r>
                        <a:rPr kumimoji="0" lang="zh-CN" altLang="en-US" sz="2400" b="1" i="0" u="none" strike="noStrike" cap="none" normalizeH="0" baseline="0" smtClean="0">
                          <a:ln>
                            <a:noFill/>
                          </a:ln>
                          <a:solidFill>
                            <a:schemeClr val="tx1"/>
                          </a:solidFill>
                          <a:effectLst/>
                          <a:latin typeface="Tahoma" pitchFamily="34" charset="0"/>
                          <a:ea typeface="宋体" pitchFamily="2" charset="-122"/>
                        </a:rPr>
                        <a:t>、取一根火柴平放在火焰中，约</a:t>
                      </a:r>
                      <a:r>
                        <a:rPr kumimoji="0" lang="en-US" altLang="zh-CN" sz="2400" b="1" i="0" u="none" strike="noStrike" cap="none" normalizeH="0" baseline="0" smtClean="0">
                          <a:ln>
                            <a:noFill/>
                          </a:ln>
                          <a:solidFill>
                            <a:schemeClr val="tx1"/>
                          </a:solidFill>
                          <a:effectLst/>
                          <a:latin typeface="Tahoma" pitchFamily="34" charset="0"/>
                          <a:ea typeface="宋体" pitchFamily="2" charset="-122"/>
                        </a:rPr>
                        <a:t>1s</a:t>
                      </a:r>
                      <a:r>
                        <a:rPr kumimoji="0" lang="zh-CN" altLang="en-US" sz="2400" b="1" i="0" u="none" strike="noStrike" cap="none" normalizeH="0" baseline="0" smtClean="0">
                          <a:ln>
                            <a:noFill/>
                          </a:ln>
                          <a:solidFill>
                            <a:schemeClr val="tx1"/>
                          </a:solidFill>
                          <a:effectLst/>
                          <a:latin typeface="Tahoma" pitchFamily="34" charset="0"/>
                          <a:ea typeface="宋体" pitchFamily="2" charset="-122"/>
                        </a:rPr>
                        <a:t>钟后取出</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altLang="zh-CN" sz="2400" b="1" i="0" u="none" strike="noStrike" cap="none" normalizeH="0" baseline="0" smtClean="0">
                        <a:ln>
                          <a:noFill/>
                        </a:ln>
                        <a:solidFill>
                          <a:schemeClr val="tx1"/>
                        </a:solidFill>
                        <a:effectLst/>
                        <a:latin typeface="Tahoma" pitchFamily="34" charset="0"/>
                        <a:ea typeface="宋体" pitchFamily="2" charset="-122"/>
                      </a:endParaRP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400" b="1" i="0" u="none" strike="noStrike" cap="none" normalizeH="0" baseline="0" smtClean="0">
                          <a:ln>
                            <a:noFill/>
                          </a:ln>
                          <a:solidFill>
                            <a:schemeClr val="tx1"/>
                          </a:solidFill>
                          <a:effectLst/>
                          <a:latin typeface="Tahoma" pitchFamily="34" charset="0"/>
                          <a:ea typeface="宋体" pitchFamily="2" charset="-122"/>
                        </a:rPr>
                        <a:t>火柴梗两端呈现</a:t>
                      </a:r>
                      <a:r>
                        <a:rPr kumimoji="0" lang="en-US" altLang="zh-CN" sz="2400" b="1" i="0" u="none" strike="noStrike" cap="none" normalizeH="0" baseline="0" smtClean="0">
                          <a:ln>
                            <a:noFill/>
                          </a:ln>
                          <a:solidFill>
                            <a:schemeClr val="tx1"/>
                          </a:solidFill>
                          <a:effectLst/>
                          <a:latin typeface="Tahoma" pitchFamily="34" charset="0"/>
                          <a:ea typeface="宋体" pitchFamily="2" charset="-122"/>
                        </a:rPr>
                        <a:t>____</a:t>
                      </a:r>
                      <a:r>
                        <a:rPr kumimoji="0" lang="zh-CN" altLang="en-US" sz="2400" b="1" i="0" u="none" strike="noStrike" cap="none" normalizeH="0" baseline="0" smtClean="0">
                          <a:ln>
                            <a:noFill/>
                          </a:ln>
                          <a:solidFill>
                            <a:schemeClr val="tx1"/>
                          </a:solidFill>
                          <a:effectLst/>
                          <a:latin typeface="Tahoma" pitchFamily="34" charset="0"/>
                          <a:ea typeface="宋体" pitchFamily="2" charset="-122"/>
                        </a:rPr>
                        <a:t>色，中间</a:t>
                      </a:r>
                      <a:r>
                        <a:rPr kumimoji="0" lang="en-US" altLang="zh-CN" sz="2400" b="1" i="0" u="none" strike="noStrike" cap="none" normalizeH="0" baseline="0" smtClean="0">
                          <a:ln>
                            <a:noFill/>
                          </a:ln>
                          <a:solidFill>
                            <a:schemeClr val="tx1"/>
                          </a:solidFill>
                          <a:effectLst/>
                          <a:latin typeface="Tahoma" pitchFamily="34" charset="0"/>
                          <a:ea typeface="宋体" pitchFamily="2" charset="-122"/>
                        </a:rPr>
                        <a:t>_____________</a:t>
                      </a:r>
                      <a:r>
                        <a:rPr kumimoji="0" lang="zh-CN" altLang="en-US" sz="2400" b="1" i="0" u="none" strike="noStrike" cap="none" normalizeH="0" baseline="0" smtClean="0">
                          <a:ln>
                            <a:noFill/>
                          </a:ln>
                          <a:solidFill>
                            <a:schemeClr val="tx1"/>
                          </a:solidFill>
                          <a:effectLst/>
                          <a:latin typeface="Tahoma" pitchFamily="34" charset="0"/>
                          <a:ea typeface="宋体" pitchFamily="2" charset="-122"/>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altLang="zh-CN" sz="2400" b="1" i="0" u="none" strike="noStrike" cap="none" normalizeH="0" baseline="0" smtClean="0">
                        <a:ln>
                          <a:noFill/>
                        </a:ln>
                        <a:solidFill>
                          <a:schemeClr val="tx1"/>
                        </a:solidFill>
                        <a:effectLst/>
                        <a:latin typeface="Tahoma" pitchFamily="34" charset="0"/>
                        <a:ea typeface="宋体" pitchFamily="2" charset="-122"/>
                      </a:endParaRP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400" b="1" i="0" u="none" strike="noStrike" cap="none" normalizeH="0" baseline="0" smtClean="0">
                          <a:ln>
                            <a:noFill/>
                          </a:ln>
                          <a:solidFill>
                            <a:schemeClr val="tx1"/>
                          </a:solidFill>
                          <a:effectLst/>
                          <a:latin typeface="Tahoma" pitchFamily="34" charset="0"/>
                          <a:ea typeface="宋体" pitchFamily="2" charset="-122"/>
                        </a:rPr>
                        <a:t>说明温度最高的火焰是</a:t>
                      </a:r>
                      <a:r>
                        <a:rPr kumimoji="0" lang="en-US" altLang="zh-CN" sz="2400" b="1" i="0" u="none" strike="noStrike" cap="none" normalizeH="0" baseline="0" smtClean="0">
                          <a:ln>
                            <a:noFill/>
                          </a:ln>
                          <a:solidFill>
                            <a:schemeClr val="tx1"/>
                          </a:solidFill>
                          <a:effectLst/>
                          <a:latin typeface="Tahoma" pitchFamily="34" charset="0"/>
                          <a:ea typeface="宋体" pitchFamily="2" charset="-122"/>
                        </a:rPr>
                        <a:t>___</a:t>
                      </a:r>
                      <a:r>
                        <a:rPr kumimoji="0" lang="zh-CN" altLang="en-US" sz="2400" b="1" i="0" u="none" strike="noStrike" cap="none" normalizeH="0" baseline="0" smtClean="0">
                          <a:ln>
                            <a:noFill/>
                          </a:ln>
                          <a:solidFill>
                            <a:schemeClr val="tx1"/>
                          </a:solidFill>
                          <a:effectLst/>
                          <a:latin typeface="Tahoma" pitchFamily="34" charset="0"/>
                          <a:ea typeface="宋体" pitchFamily="2" charset="-122"/>
                        </a:rPr>
                        <a:t>焰，</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400" b="1" i="0" u="none" strike="noStrike" cap="none" normalizeH="0" baseline="0" smtClean="0">
                          <a:ln>
                            <a:noFill/>
                          </a:ln>
                          <a:solidFill>
                            <a:schemeClr val="tx1"/>
                          </a:solidFill>
                          <a:effectLst/>
                          <a:latin typeface="Tahoma" pitchFamily="34" charset="0"/>
                          <a:ea typeface="宋体" pitchFamily="2" charset="-122"/>
                        </a:rPr>
                        <a:t>温度最低的是</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altLang="zh-CN" sz="2400" b="1" i="0" u="none" strike="noStrike" cap="none" normalizeH="0" baseline="0" smtClean="0">
                          <a:ln>
                            <a:noFill/>
                          </a:ln>
                          <a:solidFill>
                            <a:schemeClr val="tx1"/>
                          </a:solidFill>
                          <a:effectLst/>
                          <a:latin typeface="Tahoma" pitchFamily="34" charset="0"/>
                          <a:ea typeface="宋体" pitchFamily="2" charset="-122"/>
                        </a:rPr>
                        <a:t>_____</a:t>
                      </a:r>
                      <a:r>
                        <a:rPr kumimoji="0" lang="zh-CN" altLang="en-US" sz="2400" b="1" i="0" u="none" strike="noStrike" cap="none" normalizeH="0" baseline="0" smtClean="0">
                          <a:ln>
                            <a:noFill/>
                          </a:ln>
                          <a:solidFill>
                            <a:schemeClr val="tx1"/>
                          </a:solidFill>
                          <a:effectLst/>
                          <a:latin typeface="Tahoma" pitchFamily="34" charset="0"/>
                          <a:ea typeface="宋体" pitchFamily="2" charset="-122"/>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30065" name="Rectangle 17"/>
          <p:cNvSpPr>
            <a:spLocks noChangeArrowheads="1"/>
          </p:cNvSpPr>
          <p:nvPr/>
        </p:nvSpPr>
        <p:spPr bwMode="auto">
          <a:xfrm>
            <a:off x="1042988" y="1163638"/>
            <a:ext cx="4897437" cy="579437"/>
          </a:xfrm>
          <a:prstGeom prst="rect">
            <a:avLst/>
          </a:prstGeom>
          <a:noFill/>
          <a:ln w="9525">
            <a:noFill/>
            <a:miter lim="800000"/>
            <a:headEnd/>
            <a:tailEnd/>
          </a:ln>
          <a:effectLst/>
        </p:spPr>
        <p:txBody>
          <a:bodyPr>
            <a:spAutoFit/>
          </a:bodyPr>
          <a:lstStyle/>
          <a:p>
            <a:r>
              <a:rPr lang="zh-CN" altLang="en-US" sz="3200">
                <a:solidFill>
                  <a:srgbClr val="FF0000"/>
                </a:solidFill>
              </a:rPr>
              <a:t>学生活动：蜡烛燃烧时</a:t>
            </a:r>
            <a:endParaRPr lang="zh-CN" altLang="en-US" sz="3200">
              <a:solidFill>
                <a:srgbClr val="0000FF"/>
              </a:solidFill>
            </a:endParaRPr>
          </a:p>
        </p:txBody>
      </p:sp>
      <p:pic>
        <p:nvPicPr>
          <p:cNvPr id="130066" name="Picture 18" descr="P13"/>
          <p:cNvPicPr>
            <a:picLocks noGrp="1" noChangeAspect="1" noChangeArrowheads="1"/>
          </p:cNvPicPr>
          <p:nvPr>
            <p:ph type="body" idx="1"/>
          </p:nvPr>
        </p:nvPicPr>
        <p:blipFill>
          <a:blip r:embed="rId2"/>
          <a:srcRect l="17690" t="12398" r="67502" b="76994"/>
          <a:stretch>
            <a:fillRect/>
          </a:stretch>
        </p:blipFill>
        <p:spPr>
          <a:xfrm>
            <a:off x="7134225" y="71438"/>
            <a:ext cx="1614488" cy="1844675"/>
          </a:xfrm>
          <a:noFill/>
          <a:ln/>
        </p:spPr>
      </p:pic>
      <p:sp>
        <p:nvSpPr>
          <p:cNvPr id="130067" name="Text Box 19"/>
          <p:cNvSpPr txBox="1">
            <a:spLocks noChangeArrowheads="1"/>
          </p:cNvSpPr>
          <p:nvPr/>
        </p:nvSpPr>
        <p:spPr bwMode="auto">
          <a:xfrm>
            <a:off x="5076825" y="3332163"/>
            <a:ext cx="488950" cy="457200"/>
          </a:xfrm>
          <a:prstGeom prst="rect">
            <a:avLst/>
          </a:prstGeom>
          <a:noFill/>
          <a:ln w="9525">
            <a:noFill/>
            <a:miter lim="800000"/>
            <a:headEnd/>
            <a:tailEnd/>
          </a:ln>
          <a:effectLst/>
        </p:spPr>
        <p:txBody>
          <a:bodyPr wrap="none">
            <a:spAutoFit/>
          </a:bodyPr>
          <a:lstStyle/>
          <a:p>
            <a:r>
              <a:rPr lang="zh-CN" altLang="en-US">
                <a:solidFill>
                  <a:schemeClr val="hlink"/>
                </a:solidFill>
              </a:rPr>
              <a:t>黑</a:t>
            </a:r>
          </a:p>
        </p:txBody>
      </p:sp>
      <p:sp>
        <p:nvSpPr>
          <p:cNvPr id="130068" name="Text Box 20"/>
          <p:cNvSpPr txBox="1">
            <a:spLocks noChangeArrowheads="1"/>
          </p:cNvSpPr>
          <p:nvPr/>
        </p:nvSpPr>
        <p:spPr bwMode="auto">
          <a:xfrm>
            <a:off x="3635375" y="3757618"/>
            <a:ext cx="2216150" cy="457200"/>
          </a:xfrm>
          <a:prstGeom prst="rect">
            <a:avLst/>
          </a:prstGeom>
          <a:noFill/>
          <a:ln w="9525">
            <a:noFill/>
            <a:miter lim="800000"/>
            <a:headEnd/>
            <a:tailEnd/>
          </a:ln>
          <a:effectLst/>
        </p:spPr>
        <p:txBody>
          <a:bodyPr>
            <a:spAutoFit/>
          </a:bodyPr>
          <a:lstStyle/>
          <a:p>
            <a:r>
              <a:rPr lang="zh-CN" altLang="en-US" dirty="0">
                <a:solidFill>
                  <a:schemeClr val="hlink"/>
                </a:solidFill>
              </a:rPr>
              <a:t>没有明显变化</a:t>
            </a:r>
          </a:p>
        </p:txBody>
      </p:sp>
      <p:sp>
        <p:nvSpPr>
          <p:cNvPr id="130069" name="Text Box 21"/>
          <p:cNvSpPr txBox="1">
            <a:spLocks noChangeArrowheads="1"/>
          </p:cNvSpPr>
          <p:nvPr/>
        </p:nvSpPr>
        <p:spPr bwMode="auto">
          <a:xfrm>
            <a:off x="7467600" y="3692525"/>
            <a:ext cx="488950" cy="457200"/>
          </a:xfrm>
          <a:prstGeom prst="rect">
            <a:avLst/>
          </a:prstGeom>
          <a:noFill/>
          <a:ln w="9525">
            <a:noFill/>
            <a:miter lim="800000"/>
            <a:headEnd/>
            <a:tailEnd/>
          </a:ln>
          <a:effectLst/>
        </p:spPr>
        <p:txBody>
          <a:bodyPr wrap="none">
            <a:spAutoFit/>
          </a:bodyPr>
          <a:lstStyle/>
          <a:p>
            <a:r>
              <a:rPr lang="zh-CN" altLang="en-US">
                <a:solidFill>
                  <a:schemeClr val="hlink"/>
                </a:solidFill>
              </a:rPr>
              <a:t>外</a:t>
            </a:r>
          </a:p>
        </p:txBody>
      </p:sp>
      <p:sp>
        <p:nvSpPr>
          <p:cNvPr id="130070" name="Text Box 22"/>
          <p:cNvSpPr txBox="1">
            <a:spLocks noChangeArrowheads="1"/>
          </p:cNvSpPr>
          <p:nvPr/>
        </p:nvSpPr>
        <p:spPr bwMode="auto">
          <a:xfrm>
            <a:off x="6638925" y="4556125"/>
            <a:ext cx="1028700" cy="457200"/>
          </a:xfrm>
          <a:prstGeom prst="rect">
            <a:avLst/>
          </a:prstGeom>
          <a:noFill/>
          <a:ln w="9525">
            <a:noFill/>
            <a:miter lim="800000"/>
            <a:headEnd/>
            <a:tailEnd/>
          </a:ln>
          <a:effectLst/>
        </p:spPr>
        <p:txBody>
          <a:bodyPr>
            <a:spAutoFit/>
          </a:bodyPr>
          <a:lstStyle/>
          <a:p>
            <a:r>
              <a:rPr lang="zh-CN" altLang="en-US">
                <a:solidFill>
                  <a:schemeClr val="hlink"/>
                </a:solidFill>
              </a:rPr>
              <a:t>焰心</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30067"/>
                                        </p:tgtEl>
                                        <p:attrNameLst>
                                          <p:attrName>style.visibility</p:attrName>
                                        </p:attrNameLst>
                                      </p:cBhvr>
                                      <p:to>
                                        <p:strVal val="visible"/>
                                      </p:to>
                                    </p:set>
                                    <p:animEffect transition="in" filter="diamond(in)">
                                      <p:cBhvr>
                                        <p:cTn id="7" dur="2000"/>
                                        <p:tgtEl>
                                          <p:spTgt spid="130067"/>
                                        </p:tgtEl>
                                      </p:cBhvr>
                                    </p:animEffect>
                                  </p:childTnLst>
                                </p:cTn>
                              </p:par>
                            </p:childTnLst>
                          </p:cTn>
                        </p:par>
                        <p:par>
                          <p:cTn id="8" fill="hold">
                            <p:stCondLst>
                              <p:cond delay="2000"/>
                            </p:stCondLst>
                            <p:childTnLst>
                              <p:par>
                                <p:cTn id="9" presetID="8" presetClass="entr" presetSubtype="16" fill="hold" grpId="0" nodeType="afterEffect">
                                  <p:stCondLst>
                                    <p:cond delay="0"/>
                                  </p:stCondLst>
                                  <p:childTnLst>
                                    <p:set>
                                      <p:cBhvr>
                                        <p:cTn id="10" dur="1" fill="hold">
                                          <p:stCondLst>
                                            <p:cond delay="0"/>
                                          </p:stCondLst>
                                        </p:cTn>
                                        <p:tgtEl>
                                          <p:spTgt spid="130068"/>
                                        </p:tgtEl>
                                        <p:attrNameLst>
                                          <p:attrName>style.visibility</p:attrName>
                                        </p:attrNameLst>
                                      </p:cBhvr>
                                      <p:to>
                                        <p:strVal val="visible"/>
                                      </p:to>
                                    </p:set>
                                    <p:animEffect transition="in" filter="diamond(in)">
                                      <p:cBhvr>
                                        <p:cTn id="11" dur="2000"/>
                                        <p:tgtEl>
                                          <p:spTgt spid="130068"/>
                                        </p:tgtEl>
                                      </p:cBhvr>
                                    </p:animEffect>
                                  </p:childTnLst>
                                </p:cTn>
                              </p:par>
                            </p:childTnLst>
                          </p:cTn>
                        </p:par>
                      </p:childTnLst>
                    </p:cTn>
                  </p:par>
                  <p:par>
                    <p:cTn id="12" fill="hold">
                      <p:stCondLst>
                        <p:cond delay="indefinite"/>
                      </p:stCondLst>
                      <p:childTnLst>
                        <p:par>
                          <p:cTn id="13" fill="hold">
                            <p:stCondLst>
                              <p:cond delay="0"/>
                            </p:stCondLst>
                            <p:childTnLst>
                              <p:par>
                                <p:cTn id="14" presetID="8" presetClass="entr" presetSubtype="16" fill="hold" grpId="0" nodeType="clickEffect">
                                  <p:stCondLst>
                                    <p:cond delay="0"/>
                                  </p:stCondLst>
                                  <p:childTnLst>
                                    <p:set>
                                      <p:cBhvr>
                                        <p:cTn id="15" dur="1" fill="hold">
                                          <p:stCondLst>
                                            <p:cond delay="0"/>
                                          </p:stCondLst>
                                        </p:cTn>
                                        <p:tgtEl>
                                          <p:spTgt spid="130069"/>
                                        </p:tgtEl>
                                        <p:attrNameLst>
                                          <p:attrName>style.visibility</p:attrName>
                                        </p:attrNameLst>
                                      </p:cBhvr>
                                      <p:to>
                                        <p:strVal val="visible"/>
                                      </p:to>
                                    </p:set>
                                    <p:animEffect transition="in" filter="diamond(in)">
                                      <p:cBhvr>
                                        <p:cTn id="16" dur="2000"/>
                                        <p:tgtEl>
                                          <p:spTgt spid="130069"/>
                                        </p:tgtEl>
                                      </p:cBhvr>
                                    </p:animEffect>
                                  </p:childTnLst>
                                </p:cTn>
                              </p:par>
                            </p:childTnLst>
                          </p:cTn>
                        </p:par>
                        <p:par>
                          <p:cTn id="17" fill="hold">
                            <p:stCondLst>
                              <p:cond delay="2000"/>
                            </p:stCondLst>
                            <p:childTnLst>
                              <p:par>
                                <p:cTn id="18" presetID="8" presetClass="entr" presetSubtype="16" fill="hold" grpId="0" nodeType="afterEffect">
                                  <p:stCondLst>
                                    <p:cond delay="0"/>
                                  </p:stCondLst>
                                  <p:childTnLst>
                                    <p:set>
                                      <p:cBhvr>
                                        <p:cTn id="19" dur="1" fill="hold">
                                          <p:stCondLst>
                                            <p:cond delay="0"/>
                                          </p:stCondLst>
                                        </p:cTn>
                                        <p:tgtEl>
                                          <p:spTgt spid="130070"/>
                                        </p:tgtEl>
                                        <p:attrNameLst>
                                          <p:attrName>style.visibility</p:attrName>
                                        </p:attrNameLst>
                                      </p:cBhvr>
                                      <p:to>
                                        <p:strVal val="visible"/>
                                      </p:to>
                                    </p:set>
                                    <p:animEffect transition="in" filter="diamond(in)">
                                      <p:cBhvr>
                                        <p:cTn id="20" dur="2000"/>
                                        <p:tgtEl>
                                          <p:spTgt spid="1300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067" grpId="0"/>
      <p:bldP spid="130068" grpId="0"/>
      <p:bldP spid="130069" grpId="0"/>
      <p:bldP spid="13007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2113" name="Group 17"/>
          <p:cNvGraphicFramePr>
            <a:graphicFrameLocks noGrp="1"/>
          </p:cNvGraphicFramePr>
          <p:nvPr/>
        </p:nvGraphicFramePr>
        <p:xfrm>
          <a:off x="468313" y="2133600"/>
          <a:ext cx="8351837" cy="3108960"/>
        </p:xfrm>
        <a:graphic>
          <a:graphicData uri="http://schemas.openxmlformats.org/drawingml/2006/table">
            <a:tbl>
              <a:tblPr/>
              <a:tblGrid>
                <a:gridCol w="2232025"/>
                <a:gridCol w="3743325"/>
                <a:gridCol w="2376487"/>
              </a:tblGrid>
              <a:tr h="576263">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400" b="1" i="0" u="none" strike="noStrike" cap="none" normalizeH="0" baseline="0" dirty="0" smtClean="0">
                          <a:ln>
                            <a:noFill/>
                          </a:ln>
                          <a:solidFill>
                            <a:schemeClr val="tx1"/>
                          </a:solidFill>
                          <a:effectLst/>
                          <a:latin typeface="Tahoma" pitchFamily="34" charset="0"/>
                          <a:ea typeface="宋体" pitchFamily="2" charset="-122"/>
                        </a:rPr>
                        <a:t>实验探究步骤</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400" b="1" i="0" u="none" strike="noStrike" cap="none" normalizeH="0" baseline="0" smtClean="0">
                          <a:ln>
                            <a:noFill/>
                          </a:ln>
                          <a:solidFill>
                            <a:schemeClr val="tx1"/>
                          </a:solidFill>
                          <a:effectLst/>
                          <a:latin typeface="Tahoma" pitchFamily="34" charset="0"/>
                          <a:ea typeface="宋体" pitchFamily="2" charset="-122"/>
                        </a:rPr>
                        <a:t>观察物质的性质、变化、现象</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400" b="1" i="0" u="none" strike="noStrike" cap="none" normalizeH="0" baseline="0" smtClean="0">
                          <a:ln>
                            <a:noFill/>
                          </a:ln>
                          <a:solidFill>
                            <a:schemeClr val="tx1"/>
                          </a:solidFill>
                          <a:effectLst/>
                          <a:latin typeface="Tahoma" pitchFamily="34" charset="0"/>
                          <a:ea typeface="宋体" pitchFamily="2" charset="-122"/>
                        </a:rPr>
                        <a:t>实验结论与解释</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27647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altLang="zh-CN" sz="2400" b="1" i="0" u="none" strike="noStrike" cap="none" normalizeH="0" baseline="0" smtClean="0">
                          <a:ln>
                            <a:noFill/>
                          </a:ln>
                          <a:solidFill>
                            <a:schemeClr val="tx1"/>
                          </a:solidFill>
                          <a:effectLst/>
                          <a:latin typeface="Tahoma" pitchFamily="34" charset="0"/>
                          <a:ea typeface="宋体" pitchFamily="2" charset="-122"/>
                        </a:rPr>
                        <a:t>3</a:t>
                      </a:r>
                      <a:r>
                        <a:rPr kumimoji="0" lang="zh-CN" altLang="en-US" sz="2400" b="1" i="0" u="none" strike="noStrike" cap="none" normalizeH="0" baseline="0" smtClean="0">
                          <a:ln>
                            <a:noFill/>
                          </a:ln>
                          <a:solidFill>
                            <a:schemeClr val="tx1"/>
                          </a:solidFill>
                          <a:effectLst/>
                          <a:latin typeface="Tahoma" pitchFamily="34" charset="0"/>
                          <a:ea typeface="宋体" pitchFamily="2" charset="-122"/>
                        </a:rPr>
                        <a:t>、分别取一只干而冷的烧杯和一只用澄清石灰水润湿的烧杯罩在火焰上方。</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altLang="zh-CN" sz="2400" b="1" i="0" u="none" strike="noStrike" cap="none" normalizeH="0" baseline="0" smtClean="0">
                        <a:ln>
                          <a:noFill/>
                        </a:ln>
                        <a:solidFill>
                          <a:schemeClr val="tx1"/>
                        </a:solidFill>
                        <a:effectLst/>
                        <a:latin typeface="Tahoma" pitchFamily="34" charset="0"/>
                        <a:ea typeface="宋体" pitchFamily="2" charset="-122"/>
                      </a:endParaRP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400" b="1" i="0" u="none" strike="noStrike" cap="none" normalizeH="0" baseline="0" smtClean="0">
                          <a:ln>
                            <a:noFill/>
                          </a:ln>
                          <a:solidFill>
                            <a:schemeClr val="tx1"/>
                          </a:solidFill>
                          <a:effectLst/>
                          <a:latin typeface="Tahoma" pitchFamily="34" charset="0"/>
                          <a:ea typeface="宋体" pitchFamily="2" charset="-122"/>
                        </a:rPr>
                        <a:t>干而冷的烧杯内壁有</a:t>
                      </a:r>
                      <a:r>
                        <a:rPr kumimoji="0" lang="en-US" altLang="zh-CN" sz="2400" b="1" i="0" u="none" strike="noStrike" cap="none" normalizeH="0" baseline="0" smtClean="0">
                          <a:ln>
                            <a:noFill/>
                          </a:ln>
                          <a:solidFill>
                            <a:schemeClr val="tx1"/>
                          </a:solidFill>
                          <a:effectLst/>
                          <a:latin typeface="Tahoma" pitchFamily="34" charset="0"/>
                          <a:ea typeface="宋体" pitchFamily="2" charset="-122"/>
                        </a:rPr>
                        <a:t>____</a:t>
                      </a:r>
                      <a:r>
                        <a:rPr kumimoji="0" lang="zh-CN" altLang="en-US" sz="2400" b="1" i="0" u="none" strike="noStrike" cap="none" normalizeH="0" baseline="0" smtClean="0">
                          <a:ln>
                            <a:noFill/>
                          </a:ln>
                          <a:solidFill>
                            <a:schemeClr val="tx1"/>
                          </a:solidFill>
                          <a:effectLst/>
                          <a:latin typeface="Tahoma" pitchFamily="34" charset="0"/>
                          <a:ea typeface="宋体" pitchFamily="2" charset="-122"/>
                        </a:rPr>
                        <a:t>出现，澄清石灰水变</a:t>
                      </a:r>
                      <a:r>
                        <a:rPr kumimoji="0" lang="en-US" altLang="zh-CN" sz="2400" b="1" i="0" u="none" strike="noStrike" cap="none" normalizeH="0" baseline="0" smtClean="0">
                          <a:ln>
                            <a:noFill/>
                          </a:ln>
                          <a:solidFill>
                            <a:schemeClr val="tx1"/>
                          </a:solidFill>
                          <a:effectLst/>
                          <a:latin typeface="Tahoma" pitchFamily="34" charset="0"/>
                          <a:ea typeface="宋体" pitchFamily="2" charset="-122"/>
                        </a:rPr>
                        <a:t>____</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altLang="zh-CN" sz="2400" b="1" i="0" u="none" strike="noStrike" cap="none" normalizeH="0" baseline="0" dirty="0" smtClean="0">
                        <a:ln>
                          <a:noFill/>
                        </a:ln>
                        <a:solidFill>
                          <a:schemeClr val="tx1"/>
                        </a:solidFill>
                        <a:effectLst/>
                        <a:latin typeface="Tahoma" pitchFamily="34" charset="0"/>
                        <a:ea typeface="宋体" pitchFamily="2" charset="-122"/>
                      </a:endParaRP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400" b="1" i="0" u="none" strike="noStrike" cap="none" normalizeH="0" baseline="0" dirty="0" smtClean="0">
                          <a:ln>
                            <a:noFill/>
                          </a:ln>
                          <a:solidFill>
                            <a:schemeClr val="tx1"/>
                          </a:solidFill>
                          <a:effectLst/>
                          <a:latin typeface="Tahoma" pitchFamily="34" charset="0"/>
                          <a:ea typeface="宋体" pitchFamily="2" charset="-122"/>
                        </a:rPr>
                        <a:t>说明蜡烛燃烧时，生成了</a:t>
                      </a:r>
                      <a:r>
                        <a:rPr kumimoji="0" lang="en-US" altLang="zh-CN" sz="2400" b="1" i="0" u="none" strike="noStrike" cap="none" normalizeH="0" baseline="0" dirty="0" smtClean="0">
                          <a:ln>
                            <a:noFill/>
                          </a:ln>
                          <a:solidFill>
                            <a:schemeClr val="tx1"/>
                          </a:solidFill>
                          <a:effectLst/>
                          <a:latin typeface="Tahoma" pitchFamily="34" charset="0"/>
                          <a:ea typeface="宋体" pitchFamily="2" charset="-122"/>
                        </a:rPr>
                        <a:t>______</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400" b="1" i="0" u="none" strike="noStrike" cap="none" normalizeH="0" baseline="0" dirty="0" smtClean="0">
                          <a:ln>
                            <a:noFill/>
                          </a:ln>
                          <a:solidFill>
                            <a:schemeClr val="tx1"/>
                          </a:solidFill>
                          <a:effectLst/>
                          <a:latin typeface="Tahoma" pitchFamily="34" charset="0"/>
                          <a:ea typeface="宋体" pitchFamily="2" charset="-122"/>
                        </a:rPr>
                        <a:t>和</a:t>
                      </a:r>
                      <a:r>
                        <a:rPr kumimoji="0" lang="en-US" altLang="zh-CN" sz="2400" b="1" i="0" u="none" strike="noStrike" cap="none" normalizeH="0" baseline="0" dirty="0" smtClean="0">
                          <a:ln>
                            <a:noFill/>
                          </a:ln>
                          <a:solidFill>
                            <a:schemeClr val="tx1"/>
                          </a:solidFill>
                          <a:effectLst/>
                          <a:latin typeface="Tahoma" pitchFamily="34" charset="0"/>
                          <a:ea typeface="宋体" pitchFamily="2" charset="-122"/>
                        </a:rPr>
                        <a:t>______</a:t>
                      </a:r>
                      <a:r>
                        <a:rPr kumimoji="0" lang="zh-CN" altLang="en-US" sz="2400" b="1" i="0" u="none" strike="noStrike" cap="none" normalizeH="0" baseline="0" dirty="0" smtClean="0">
                          <a:ln>
                            <a:noFill/>
                          </a:ln>
                          <a:solidFill>
                            <a:schemeClr val="tx1"/>
                          </a:solidFill>
                          <a:effectLst/>
                          <a:latin typeface="Tahoma" pitchFamily="34" charset="0"/>
                          <a:ea typeface="宋体" pitchFamily="2" charset="-122"/>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32112" name="Rectangle 16"/>
          <p:cNvSpPr>
            <a:spLocks noChangeArrowheads="1"/>
          </p:cNvSpPr>
          <p:nvPr/>
        </p:nvSpPr>
        <p:spPr bwMode="auto">
          <a:xfrm>
            <a:off x="1042988" y="1163638"/>
            <a:ext cx="4897437" cy="579437"/>
          </a:xfrm>
          <a:prstGeom prst="rect">
            <a:avLst/>
          </a:prstGeom>
          <a:noFill/>
          <a:ln w="9525">
            <a:noFill/>
            <a:miter lim="800000"/>
            <a:headEnd/>
            <a:tailEnd/>
          </a:ln>
          <a:effectLst/>
        </p:spPr>
        <p:txBody>
          <a:bodyPr>
            <a:spAutoFit/>
          </a:bodyPr>
          <a:lstStyle/>
          <a:p>
            <a:r>
              <a:rPr lang="zh-CN" altLang="en-US" sz="3200">
                <a:solidFill>
                  <a:srgbClr val="FF0000"/>
                </a:solidFill>
              </a:rPr>
              <a:t>学生活动：蜡烛燃烧时</a:t>
            </a:r>
            <a:endParaRPr lang="zh-CN" altLang="en-US" sz="3200">
              <a:solidFill>
                <a:srgbClr val="0000FF"/>
              </a:solidFill>
            </a:endParaRPr>
          </a:p>
        </p:txBody>
      </p:sp>
      <p:pic>
        <p:nvPicPr>
          <p:cNvPr id="132114" name="Picture 18" descr="P13"/>
          <p:cNvPicPr>
            <a:picLocks noGrp="1" noChangeAspect="1" noChangeArrowheads="1"/>
          </p:cNvPicPr>
          <p:nvPr>
            <p:ph type="body" idx="1"/>
          </p:nvPr>
        </p:nvPicPr>
        <p:blipFill>
          <a:blip r:embed="rId2"/>
          <a:srcRect l="41425" t="9409" r="46663" b="76328"/>
          <a:stretch>
            <a:fillRect/>
          </a:stretch>
        </p:blipFill>
        <p:spPr>
          <a:xfrm>
            <a:off x="7637463" y="188913"/>
            <a:ext cx="1038225" cy="1655762"/>
          </a:xfrm>
          <a:noFill/>
          <a:ln/>
        </p:spPr>
      </p:pic>
      <p:sp>
        <p:nvSpPr>
          <p:cNvPr id="132115" name="Text Box 19"/>
          <p:cNvSpPr txBox="1">
            <a:spLocks noChangeArrowheads="1"/>
          </p:cNvSpPr>
          <p:nvPr/>
        </p:nvSpPr>
        <p:spPr bwMode="auto">
          <a:xfrm>
            <a:off x="5595938" y="3332163"/>
            <a:ext cx="992187" cy="457200"/>
          </a:xfrm>
          <a:prstGeom prst="rect">
            <a:avLst/>
          </a:prstGeom>
          <a:noFill/>
          <a:ln w="9525">
            <a:noFill/>
            <a:miter lim="800000"/>
            <a:headEnd/>
            <a:tailEnd/>
          </a:ln>
          <a:effectLst/>
        </p:spPr>
        <p:txBody>
          <a:bodyPr>
            <a:spAutoFit/>
          </a:bodyPr>
          <a:lstStyle/>
          <a:p>
            <a:r>
              <a:rPr lang="zh-CN" altLang="en-US" dirty="0">
                <a:solidFill>
                  <a:schemeClr val="hlink"/>
                </a:solidFill>
              </a:rPr>
              <a:t>水雾</a:t>
            </a:r>
          </a:p>
        </p:txBody>
      </p:sp>
      <p:sp>
        <p:nvSpPr>
          <p:cNvPr id="132116" name="Text Box 20"/>
          <p:cNvSpPr txBox="1">
            <a:spLocks noChangeArrowheads="1"/>
          </p:cNvSpPr>
          <p:nvPr/>
        </p:nvSpPr>
        <p:spPr bwMode="auto">
          <a:xfrm>
            <a:off x="5580063" y="3716338"/>
            <a:ext cx="1296987" cy="457200"/>
          </a:xfrm>
          <a:prstGeom prst="rect">
            <a:avLst/>
          </a:prstGeom>
          <a:noFill/>
          <a:ln w="9525">
            <a:noFill/>
            <a:miter lim="800000"/>
            <a:headEnd/>
            <a:tailEnd/>
          </a:ln>
          <a:effectLst/>
        </p:spPr>
        <p:txBody>
          <a:bodyPr>
            <a:spAutoFit/>
          </a:bodyPr>
          <a:lstStyle/>
          <a:p>
            <a:r>
              <a:rPr lang="zh-CN" altLang="en-US">
                <a:solidFill>
                  <a:schemeClr val="hlink"/>
                </a:solidFill>
              </a:rPr>
              <a:t>浑浊</a:t>
            </a:r>
          </a:p>
        </p:txBody>
      </p:sp>
      <p:sp>
        <p:nvSpPr>
          <p:cNvPr id="132117" name="Text Box 21"/>
          <p:cNvSpPr txBox="1">
            <a:spLocks noChangeArrowheads="1"/>
          </p:cNvSpPr>
          <p:nvPr/>
        </p:nvSpPr>
        <p:spPr bwMode="auto">
          <a:xfrm>
            <a:off x="7767664" y="3714752"/>
            <a:ext cx="590550" cy="457200"/>
          </a:xfrm>
          <a:prstGeom prst="rect">
            <a:avLst/>
          </a:prstGeom>
          <a:noFill/>
          <a:ln w="9525">
            <a:noFill/>
            <a:miter lim="800000"/>
            <a:headEnd/>
            <a:tailEnd/>
          </a:ln>
          <a:effectLst/>
        </p:spPr>
        <p:txBody>
          <a:bodyPr wrap="none">
            <a:spAutoFit/>
          </a:bodyPr>
          <a:lstStyle/>
          <a:p>
            <a:r>
              <a:rPr lang="en-US" altLang="zh-CN" dirty="0">
                <a:solidFill>
                  <a:schemeClr val="hlink"/>
                </a:solidFill>
              </a:rPr>
              <a:t>H</a:t>
            </a:r>
            <a:r>
              <a:rPr lang="en-US" altLang="zh-CN" baseline="-25000" dirty="0">
                <a:solidFill>
                  <a:schemeClr val="hlink"/>
                </a:solidFill>
              </a:rPr>
              <a:t>2</a:t>
            </a:r>
            <a:r>
              <a:rPr lang="en-US" altLang="zh-CN" dirty="0">
                <a:solidFill>
                  <a:schemeClr val="hlink"/>
                </a:solidFill>
              </a:rPr>
              <a:t>O</a:t>
            </a:r>
          </a:p>
        </p:txBody>
      </p:sp>
      <p:sp>
        <p:nvSpPr>
          <p:cNvPr id="132118" name="Text Box 22"/>
          <p:cNvSpPr txBox="1">
            <a:spLocks noChangeArrowheads="1"/>
          </p:cNvSpPr>
          <p:nvPr/>
        </p:nvSpPr>
        <p:spPr bwMode="auto">
          <a:xfrm>
            <a:off x="7115200" y="4186246"/>
            <a:ext cx="1028700" cy="457200"/>
          </a:xfrm>
          <a:prstGeom prst="rect">
            <a:avLst/>
          </a:prstGeom>
          <a:noFill/>
          <a:ln w="9525">
            <a:noFill/>
            <a:miter lim="800000"/>
            <a:headEnd/>
            <a:tailEnd/>
          </a:ln>
          <a:effectLst/>
        </p:spPr>
        <p:txBody>
          <a:bodyPr>
            <a:spAutoFit/>
          </a:bodyPr>
          <a:lstStyle/>
          <a:p>
            <a:r>
              <a:rPr lang="en-US" altLang="zh-CN" dirty="0">
                <a:solidFill>
                  <a:schemeClr val="hlink"/>
                </a:solidFill>
              </a:rPr>
              <a:t>CO</a:t>
            </a:r>
            <a:r>
              <a:rPr lang="en-US" altLang="zh-CN" baseline="-25000" dirty="0">
                <a:solidFill>
                  <a:schemeClr val="hlink"/>
                </a:solidFill>
              </a:rPr>
              <a:t>2</a:t>
            </a:r>
            <a:endParaRPr lang="en-US" altLang="zh-CN" dirty="0">
              <a:solidFill>
                <a:schemeClr val="hlink"/>
              </a:solidFill>
            </a:endParaRPr>
          </a:p>
        </p:txBody>
      </p:sp>
      <p:sp>
        <p:nvSpPr>
          <p:cNvPr id="9" name="Text Box 19"/>
          <p:cNvSpPr txBox="1">
            <a:spLocks noChangeArrowheads="1"/>
          </p:cNvSpPr>
          <p:nvPr/>
        </p:nvSpPr>
        <p:spPr bwMode="auto">
          <a:xfrm>
            <a:off x="507979" y="5429264"/>
            <a:ext cx="6492913" cy="461665"/>
          </a:xfrm>
          <a:prstGeom prst="rect">
            <a:avLst/>
          </a:prstGeom>
          <a:noFill/>
          <a:ln w="9525">
            <a:noFill/>
            <a:miter lim="800000"/>
            <a:headEnd/>
            <a:tailEnd/>
          </a:ln>
          <a:effectLst/>
        </p:spPr>
        <p:txBody>
          <a:bodyPr wrap="square">
            <a:spAutoFit/>
          </a:bodyPr>
          <a:lstStyle/>
          <a:p>
            <a:r>
              <a:rPr lang="zh-CN" altLang="en-US" dirty="0" smtClean="0">
                <a:solidFill>
                  <a:srgbClr val="0000FF"/>
                </a:solidFill>
              </a:rPr>
              <a:t>请写出蜡烛燃烧的文字表达式：</a:t>
            </a:r>
            <a:endParaRPr lang="zh-CN" altLang="en-US" dirty="0">
              <a:solidFill>
                <a:srgbClr val="0000FF"/>
              </a:solidFill>
            </a:endParaRPr>
          </a:p>
        </p:txBody>
      </p:sp>
      <p:grpSp>
        <p:nvGrpSpPr>
          <p:cNvPr id="13" name="组合 12"/>
          <p:cNvGrpSpPr/>
          <p:nvPr/>
        </p:nvGrpSpPr>
        <p:grpSpPr>
          <a:xfrm>
            <a:off x="571472" y="5929330"/>
            <a:ext cx="7000924" cy="457200"/>
            <a:chOff x="571472" y="5929330"/>
            <a:chExt cx="7000924" cy="457200"/>
          </a:xfrm>
        </p:grpSpPr>
        <p:sp>
          <p:nvSpPr>
            <p:cNvPr id="10" name="Text Box 19"/>
            <p:cNvSpPr txBox="1">
              <a:spLocks noChangeArrowheads="1"/>
            </p:cNvSpPr>
            <p:nvPr/>
          </p:nvSpPr>
          <p:spPr bwMode="auto">
            <a:xfrm>
              <a:off x="571472" y="5929330"/>
              <a:ext cx="7000924" cy="457200"/>
            </a:xfrm>
            <a:prstGeom prst="rect">
              <a:avLst/>
            </a:prstGeom>
            <a:noFill/>
            <a:ln w="9525">
              <a:noFill/>
              <a:miter lim="800000"/>
              <a:headEnd/>
              <a:tailEnd/>
            </a:ln>
            <a:effectLst/>
          </p:spPr>
          <p:txBody>
            <a:bodyPr wrap="square">
              <a:spAutoFit/>
            </a:bodyPr>
            <a:lstStyle/>
            <a:p>
              <a:r>
                <a:rPr lang="zh-CN" altLang="en-US" dirty="0" smtClean="0">
                  <a:solidFill>
                    <a:schemeClr val="hlink"/>
                  </a:solidFill>
                </a:rPr>
                <a:t>蜡烛 </a:t>
              </a:r>
              <a:r>
                <a:rPr lang="en-US" altLang="zh-CN" dirty="0" smtClean="0">
                  <a:solidFill>
                    <a:schemeClr val="hlink"/>
                  </a:solidFill>
                </a:rPr>
                <a:t>+ </a:t>
              </a:r>
              <a:r>
                <a:rPr lang="zh-CN" altLang="en-US" dirty="0" smtClean="0">
                  <a:solidFill>
                    <a:schemeClr val="hlink"/>
                  </a:solidFill>
                </a:rPr>
                <a:t>氧气        二氧化碳 </a:t>
              </a:r>
              <a:r>
                <a:rPr lang="en-US" altLang="zh-CN" dirty="0" smtClean="0">
                  <a:solidFill>
                    <a:schemeClr val="hlink"/>
                  </a:solidFill>
                </a:rPr>
                <a:t>+ </a:t>
              </a:r>
              <a:r>
                <a:rPr lang="zh-CN" altLang="en-US" dirty="0" smtClean="0">
                  <a:solidFill>
                    <a:schemeClr val="hlink"/>
                  </a:solidFill>
                </a:rPr>
                <a:t>水</a:t>
              </a:r>
              <a:endParaRPr lang="zh-CN" altLang="en-US" dirty="0">
                <a:solidFill>
                  <a:schemeClr val="hlink"/>
                </a:solidFill>
              </a:endParaRPr>
            </a:p>
          </p:txBody>
        </p:sp>
        <p:cxnSp>
          <p:nvCxnSpPr>
            <p:cNvPr id="12" name="直接箭头连接符 11"/>
            <p:cNvCxnSpPr/>
            <p:nvPr/>
          </p:nvCxnSpPr>
          <p:spPr bwMode="auto">
            <a:xfrm>
              <a:off x="2500298" y="6143644"/>
              <a:ext cx="928694" cy="0"/>
            </a:xfrm>
            <a:prstGeom prst="straightConnector1">
              <a:avLst/>
            </a:prstGeom>
            <a:ln>
              <a:solidFill>
                <a:srgbClr val="0000FF"/>
              </a:solidFill>
              <a:headEnd type="none" w="med" len="med"/>
              <a:tailEnd type="arrow"/>
            </a:ln>
          </p:spPr>
          <p:style>
            <a:lnRef idx="2">
              <a:schemeClr val="accent4"/>
            </a:lnRef>
            <a:fillRef idx="0">
              <a:schemeClr val="accent4"/>
            </a:fillRef>
            <a:effectRef idx="1">
              <a:schemeClr val="accent4"/>
            </a:effectRef>
            <a:fontRef idx="minor">
              <a:schemeClr val="tx1"/>
            </a:fontRef>
          </p:style>
        </p:cxn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32115"/>
                                        </p:tgtEl>
                                        <p:attrNameLst>
                                          <p:attrName>style.visibility</p:attrName>
                                        </p:attrNameLst>
                                      </p:cBhvr>
                                      <p:to>
                                        <p:strVal val="visible"/>
                                      </p:to>
                                    </p:set>
                                    <p:animEffect transition="in" filter="diamond(in)">
                                      <p:cBhvr>
                                        <p:cTn id="7" dur="2000"/>
                                        <p:tgtEl>
                                          <p:spTgt spid="132115"/>
                                        </p:tgtEl>
                                      </p:cBhvr>
                                    </p:animEffect>
                                  </p:childTnLst>
                                </p:cTn>
                              </p:par>
                            </p:childTnLst>
                          </p:cTn>
                        </p:par>
                        <p:par>
                          <p:cTn id="8" fill="hold">
                            <p:stCondLst>
                              <p:cond delay="2000"/>
                            </p:stCondLst>
                            <p:childTnLst>
                              <p:par>
                                <p:cTn id="9" presetID="8" presetClass="entr" presetSubtype="16" fill="hold" grpId="0" nodeType="afterEffect">
                                  <p:stCondLst>
                                    <p:cond delay="0"/>
                                  </p:stCondLst>
                                  <p:childTnLst>
                                    <p:set>
                                      <p:cBhvr>
                                        <p:cTn id="10" dur="1" fill="hold">
                                          <p:stCondLst>
                                            <p:cond delay="0"/>
                                          </p:stCondLst>
                                        </p:cTn>
                                        <p:tgtEl>
                                          <p:spTgt spid="132116"/>
                                        </p:tgtEl>
                                        <p:attrNameLst>
                                          <p:attrName>style.visibility</p:attrName>
                                        </p:attrNameLst>
                                      </p:cBhvr>
                                      <p:to>
                                        <p:strVal val="visible"/>
                                      </p:to>
                                    </p:set>
                                    <p:animEffect transition="in" filter="diamond(in)">
                                      <p:cBhvr>
                                        <p:cTn id="11" dur="2000"/>
                                        <p:tgtEl>
                                          <p:spTgt spid="132116"/>
                                        </p:tgtEl>
                                      </p:cBhvr>
                                    </p:animEffect>
                                  </p:childTnLst>
                                </p:cTn>
                              </p:par>
                            </p:childTnLst>
                          </p:cTn>
                        </p:par>
                      </p:childTnLst>
                    </p:cTn>
                  </p:par>
                  <p:par>
                    <p:cTn id="12" fill="hold">
                      <p:stCondLst>
                        <p:cond delay="indefinite"/>
                      </p:stCondLst>
                      <p:childTnLst>
                        <p:par>
                          <p:cTn id="13" fill="hold">
                            <p:stCondLst>
                              <p:cond delay="0"/>
                            </p:stCondLst>
                            <p:childTnLst>
                              <p:par>
                                <p:cTn id="14" presetID="8" presetClass="entr" presetSubtype="16" fill="hold" grpId="0" nodeType="clickEffect">
                                  <p:stCondLst>
                                    <p:cond delay="0"/>
                                  </p:stCondLst>
                                  <p:childTnLst>
                                    <p:set>
                                      <p:cBhvr>
                                        <p:cTn id="15" dur="1" fill="hold">
                                          <p:stCondLst>
                                            <p:cond delay="0"/>
                                          </p:stCondLst>
                                        </p:cTn>
                                        <p:tgtEl>
                                          <p:spTgt spid="132117"/>
                                        </p:tgtEl>
                                        <p:attrNameLst>
                                          <p:attrName>style.visibility</p:attrName>
                                        </p:attrNameLst>
                                      </p:cBhvr>
                                      <p:to>
                                        <p:strVal val="visible"/>
                                      </p:to>
                                    </p:set>
                                    <p:animEffect transition="in" filter="diamond(in)">
                                      <p:cBhvr>
                                        <p:cTn id="16" dur="2000"/>
                                        <p:tgtEl>
                                          <p:spTgt spid="132117"/>
                                        </p:tgtEl>
                                      </p:cBhvr>
                                    </p:animEffect>
                                  </p:childTnLst>
                                </p:cTn>
                              </p:par>
                            </p:childTnLst>
                          </p:cTn>
                        </p:par>
                        <p:par>
                          <p:cTn id="17" fill="hold">
                            <p:stCondLst>
                              <p:cond delay="2000"/>
                            </p:stCondLst>
                            <p:childTnLst>
                              <p:par>
                                <p:cTn id="18" presetID="8" presetClass="entr" presetSubtype="16" fill="hold" grpId="0" nodeType="afterEffect">
                                  <p:stCondLst>
                                    <p:cond delay="0"/>
                                  </p:stCondLst>
                                  <p:childTnLst>
                                    <p:set>
                                      <p:cBhvr>
                                        <p:cTn id="19" dur="1" fill="hold">
                                          <p:stCondLst>
                                            <p:cond delay="0"/>
                                          </p:stCondLst>
                                        </p:cTn>
                                        <p:tgtEl>
                                          <p:spTgt spid="132118"/>
                                        </p:tgtEl>
                                        <p:attrNameLst>
                                          <p:attrName>style.visibility</p:attrName>
                                        </p:attrNameLst>
                                      </p:cBhvr>
                                      <p:to>
                                        <p:strVal val="visible"/>
                                      </p:to>
                                    </p:set>
                                    <p:animEffect transition="in" filter="diamond(in)">
                                      <p:cBhvr>
                                        <p:cTn id="20" dur="2000"/>
                                        <p:tgtEl>
                                          <p:spTgt spid="132118"/>
                                        </p:tgtEl>
                                      </p:cBhvr>
                                    </p:animEffect>
                                  </p:childTnLst>
                                </p:cTn>
                              </p:par>
                            </p:childTnLst>
                          </p:cTn>
                        </p:par>
                      </p:childTnLst>
                    </p:cTn>
                  </p:par>
                  <p:par>
                    <p:cTn id="21" fill="hold">
                      <p:stCondLst>
                        <p:cond delay="indefinite"/>
                      </p:stCondLst>
                      <p:childTnLst>
                        <p:par>
                          <p:cTn id="22" fill="hold">
                            <p:stCondLst>
                              <p:cond delay="0"/>
                            </p:stCondLst>
                            <p:childTnLst>
                              <p:par>
                                <p:cTn id="23" presetID="8" presetClass="entr" presetSubtype="16"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diamond(in)">
                                      <p:cBhvr>
                                        <p:cTn id="25" dur="20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3" presetClass="entr" presetSubtype="16" fill="hold"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plus(in)">
                                      <p:cBhvr>
                                        <p:cTn id="30"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115" grpId="0"/>
      <p:bldP spid="132116" grpId="0"/>
      <p:bldP spid="132117" grpId="0"/>
      <p:bldP spid="132118"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3122" name="Group 2"/>
          <p:cNvGraphicFramePr>
            <a:graphicFrameLocks noGrp="1"/>
          </p:cNvGraphicFramePr>
          <p:nvPr/>
        </p:nvGraphicFramePr>
        <p:xfrm>
          <a:off x="468313" y="2133600"/>
          <a:ext cx="8351837" cy="3099435"/>
        </p:xfrm>
        <a:graphic>
          <a:graphicData uri="http://schemas.openxmlformats.org/drawingml/2006/table">
            <a:tbl>
              <a:tblPr/>
              <a:tblGrid>
                <a:gridCol w="2232025"/>
                <a:gridCol w="3743325"/>
                <a:gridCol w="2376487"/>
              </a:tblGrid>
              <a:tr h="576263">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400" b="1" i="0" u="none" strike="noStrike" cap="none" normalizeH="0" baseline="0" smtClean="0">
                          <a:ln>
                            <a:noFill/>
                          </a:ln>
                          <a:solidFill>
                            <a:schemeClr val="tx1"/>
                          </a:solidFill>
                          <a:effectLst/>
                          <a:latin typeface="Tahoma" pitchFamily="34" charset="0"/>
                          <a:ea typeface="宋体" pitchFamily="2" charset="-122"/>
                        </a:rPr>
                        <a:t>实验探究步骤</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400" b="1" i="0" u="none" strike="noStrike" cap="none" normalizeH="0" baseline="0" smtClean="0">
                          <a:ln>
                            <a:noFill/>
                          </a:ln>
                          <a:solidFill>
                            <a:schemeClr val="tx1"/>
                          </a:solidFill>
                          <a:effectLst/>
                          <a:latin typeface="Tahoma" pitchFamily="34" charset="0"/>
                          <a:ea typeface="宋体" pitchFamily="2" charset="-122"/>
                        </a:rPr>
                        <a:t>观察物质的性质、变化、现象</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400" b="1" i="0" u="none" strike="noStrike" cap="none" normalizeH="0" baseline="0" smtClean="0">
                          <a:ln>
                            <a:noFill/>
                          </a:ln>
                          <a:solidFill>
                            <a:schemeClr val="tx1"/>
                          </a:solidFill>
                          <a:effectLst/>
                          <a:latin typeface="Tahoma" pitchFamily="34" charset="0"/>
                          <a:ea typeface="宋体" pitchFamily="2" charset="-122"/>
                        </a:rPr>
                        <a:t>实验结论与解释</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27647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altLang="zh-CN" sz="2400" b="1" i="0" u="none" strike="noStrike" cap="none" normalizeH="0" baseline="0" smtClean="0">
                        <a:ln>
                          <a:noFill/>
                        </a:ln>
                        <a:solidFill>
                          <a:schemeClr val="tx1"/>
                        </a:solidFill>
                        <a:effectLst/>
                        <a:latin typeface="Tahoma" pitchFamily="34" charset="0"/>
                        <a:ea typeface="宋体" pitchFamily="2" charset="-122"/>
                      </a:endParaRP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400" b="1" i="0" u="none" strike="noStrike" cap="none" normalizeH="0" baseline="0" smtClean="0">
                          <a:ln>
                            <a:noFill/>
                          </a:ln>
                          <a:solidFill>
                            <a:schemeClr val="tx1"/>
                          </a:solidFill>
                          <a:effectLst/>
                          <a:latin typeface="Tahoma" pitchFamily="34" charset="0"/>
                          <a:ea typeface="宋体" pitchFamily="2" charset="-122"/>
                        </a:rPr>
                        <a:t>熄灭蜡烛，再立即用燃着的火柴点白烟</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altLang="zh-CN" sz="2400" b="1" i="0" u="none" strike="noStrike" cap="none" normalizeH="0" baseline="0" smtClean="0">
                        <a:ln>
                          <a:noFill/>
                        </a:ln>
                        <a:solidFill>
                          <a:schemeClr val="tx1"/>
                        </a:solidFill>
                        <a:effectLst/>
                        <a:latin typeface="Tahoma" pitchFamily="34" charset="0"/>
                        <a:ea typeface="宋体" pitchFamily="2" charset="-122"/>
                      </a:endParaRP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400" b="1" i="0" u="none" strike="noStrike" cap="none" normalizeH="0" baseline="0" smtClean="0">
                          <a:ln>
                            <a:noFill/>
                          </a:ln>
                          <a:solidFill>
                            <a:schemeClr val="tx1"/>
                          </a:solidFill>
                          <a:effectLst/>
                          <a:latin typeface="Tahoma" pitchFamily="34" charset="0"/>
                          <a:ea typeface="宋体" pitchFamily="2" charset="-122"/>
                        </a:rPr>
                        <a:t>蜡烛熄灭后产生大量的</a:t>
                      </a:r>
                      <a:r>
                        <a:rPr kumimoji="0" lang="en-US" altLang="zh-CN" sz="2400" b="1" i="0" u="none" strike="noStrike" cap="none" normalizeH="0" baseline="0" smtClean="0">
                          <a:ln>
                            <a:noFill/>
                          </a:ln>
                          <a:solidFill>
                            <a:schemeClr val="tx1"/>
                          </a:solidFill>
                          <a:effectLst/>
                          <a:latin typeface="Tahoma" pitchFamily="34" charset="0"/>
                          <a:ea typeface="宋体" pitchFamily="2" charset="-122"/>
                        </a:rPr>
                        <a:t>______</a:t>
                      </a:r>
                      <a:r>
                        <a:rPr kumimoji="0" lang="zh-CN" altLang="en-US" sz="2400" b="1" i="0" u="none" strike="noStrike" cap="none" normalizeH="0" baseline="0" smtClean="0">
                          <a:ln>
                            <a:noFill/>
                          </a:ln>
                          <a:solidFill>
                            <a:schemeClr val="tx1"/>
                          </a:solidFill>
                          <a:effectLst/>
                          <a:latin typeface="Tahoma" pitchFamily="34" charset="0"/>
                          <a:ea typeface="宋体" pitchFamily="2" charset="-122"/>
                        </a:rPr>
                        <a:t>，它能</a:t>
                      </a:r>
                      <a:r>
                        <a:rPr kumimoji="0" lang="en-US" altLang="zh-CN" sz="2400" b="1" i="0" u="none" strike="noStrike" cap="none" normalizeH="0" baseline="0" smtClean="0">
                          <a:ln>
                            <a:noFill/>
                          </a:ln>
                          <a:solidFill>
                            <a:schemeClr val="tx1"/>
                          </a:solidFill>
                          <a:effectLst/>
                          <a:latin typeface="Tahoma" pitchFamily="34" charset="0"/>
                          <a:ea typeface="宋体" pitchFamily="2" charset="-122"/>
                        </a:rPr>
                        <a:t>______</a:t>
                      </a:r>
                      <a:r>
                        <a:rPr kumimoji="0" lang="zh-CN" altLang="en-US" sz="2400" b="1" i="0" u="none" strike="noStrike" cap="none" normalizeH="0" baseline="0" smtClean="0">
                          <a:ln>
                            <a:noFill/>
                          </a:ln>
                          <a:solidFill>
                            <a:schemeClr val="tx1"/>
                          </a:solidFill>
                          <a:effectLst/>
                          <a:latin typeface="Tahoma" pitchFamily="34" charset="0"/>
                          <a:ea typeface="宋体" pitchFamily="2" charset="-122"/>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en-US" altLang="zh-CN" sz="2400" b="1" i="0" u="none" strike="noStrike" cap="none" normalizeH="0" baseline="0" smtClean="0">
                        <a:ln>
                          <a:noFill/>
                        </a:ln>
                        <a:solidFill>
                          <a:schemeClr val="tx1"/>
                        </a:solidFill>
                        <a:effectLst/>
                        <a:latin typeface="Tahoma" pitchFamily="34" charset="0"/>
                        <a:ea typeface="宋体" pitchFamily="2" charset="-122"/>
                      </a:endParaRP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400" b="1" i="0" u="none" strike="noStrike" cap="none" normalizeH="0" baseline="0" smtClean="0">
                          <a:ln>
                            <a:noFill/>
                          </a:ln>
                          <a:solidFill>
                            <a:schemeClr val="tx1"/>
                          </a:solidFill>
                          <a:effectLst/>
                          <a:latin typeface="Tahoma" pitchFamily="34" charset="0"/>
                          <a:ea typeface="宋体" pitchFamily="2" charset="-122"/>
                        </a:rPr>
                        <a:t>白烟是石蜡的</a:t>
                      </a:r>
                    </a:p>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en-US" altLang="zh-CN" sz="2400" b="1" i="0" u="none" strike="noStrike" cap="none" normalizeH="0" baseline="0" smtClean="0">
                          <a:ln>
                            <a:noFill/>
                          </a:ln>
                          <a:solidFill>
                            <a:schemeClr val="tx1"/>
                          </a:solidFill>
                          <a:effectLst/>
                          <a:latin typeface="Tahoma" pitchFamily="34" charset="0"/>
                          <a:ea typeface="宋体" pitchFamily="2" charset="-122"/>
                        </a:rPr>
                        <a:t>_________</a:t>
                      </a:r>
                      <a:r>
                        <a:rPr kumimoji="0" lang="zh-CN" altLang="en-US" sz="2400" b="1" i="0" u="none" strike="noStrike" cap="none" normalizeH="0" baseline="0" smtClean="0">
                          <a:ln>
                            <a:noFill/>
                          </a:ln>
                          <a:solidFill>
                            <a:schemeClr val="tx1"/>
                          </a:solidFill>
                          <a:effectLst/>
                          <a:latin typeface="Tahoma" pitchFamily="34" charset="0"/>
                          <a:ea typeface="宋体" pitchFamily="2" charset="-122"/>
                        </a:rPr>
                        <a:t>，具有</a:t>
                      </a:r>
                      <a:r>
                        <a:rPr kumimoji="0" lang="en-US" altLang="zh-CN" sz="2400" b="1" i="0" u="none" strike="noStrike" cap="none" normalizeH="0" baseline="0" smtClean="0">
                          <a:ln>
                            <a:noFill/>
                          </a:ln>
                          <a:solidFill>
                            <a:schemeClr val="tx1"/>
                          </a:solidFill>
                          <a:effectLst/>
                          <a:latin typeface="Tahoma" pitchFamily="34" charset="0"/>
                          <a:ea typeface="宋体" pitchFamily="2" charset="-122"/>
                        </a:rPr>
                        <a:t>_____</a:t>
                      </a:r>
                      <a:r>
                        <a:rPr kumimoji="0" lang="zh-CN" altLang="en-US" sz="2400" b="1" i="0" u="none" strike="noStrike" cap="none" normalizeH="0" baseline="0" smtClean="0">
                          <a:ln>
                            <a:noFill/>
                          </a:ln>
                          <a:solidFill>
                            <a:schemeClr val="tx1"/>
                          </a:solidFill>
                          <a:effectLst/>
                          <a:latin typeface="Tahoma" pitchFamily="34" charset="0"/>
                          <a:ea typeface="宋体" pitchFamily="2" charset="-122"/>
                        </a:rPr>
                        <a:t>性。</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33136" name="Rectangle 16"/>
          <p:cNvSpPr>
            <a:spLocks noChangeArrowheads="1"/>
          </p:cNvSpPr>
          <p:nvPr/>
        </p:nvSpPr>
        <p:spPr bwMode="auto">
          <a:xfrm>
            <a:off x="1042988" y="1163638"/>
            <a:ext cx="4897437" cy="579437"/>
          </a:xfrm>
          <a:prstGeom prst="rect">
            <a:avLst/>
          </a:prstGeom>
          <a:noFill/>
          <a:ln w="9525">
            <a:noFill/>
            <a:miter lim="800000"/>
            <a:headEnd/>
            <a:tailEnd/>
          </a:ln>
          <a:effectLst/>
        </p:spPr>
        <p:txBody>
          <a:bodyPr>
            <a:spAutoFit/>
          </a:bodyPr>
          <a:lstStyle/>
          <a:p>
            <a:r>
              <a:rPr lang="zh-CN" altLang="en-US" sz="3200">
                <a:solidFill>
                  <a:srgbClr val="FF0000"/>
                </a:solidFill>
              </a:rPr>
              <a:t>学生活动：蜡烛燃烧后</a:t>
            </a:r>
            <a:endParaRPr lang="zh-CN" altLang="en-US" sz="3200">
              <a:solidFill>
                <a:srgbClr val="0000FF"/>
              </a:solidFill>
            </a:endParaRPr>
          </a:p>
        </p:txBody>
      </p:sp>
      <p:pic>
        <p:nvPicPr>
          <p:cNvPr id="133137" name="Picture 17" descr="图1-18 点燃蜡烛刚熄灭的白烟（图）"/>
          <p:cNvPicPr>
            <a:picLocks noChangeAspect="1" noChangeArrowheads="1"/>
          </p:cNvPicPr>
          <p:nvPr/>
        </p:nvPicPr>
        <p:blipFill>
          <a:blip r:embed="rId2"/>
          <a:srcRect/>
          <a:stretch>
            <a:fillRect/>
          </a:stretch>
        </p:blipFill>
        <p:spPr bwMode="auto">
          <a:xfrm>
            <a:off x="6805613" y="241300"/>
            <a:ext cx="1943100" cy="1674813"/>
          </a:xfrm>
          <a:prstGeom prst="rect">
            <a:avLst/>
          </a:prstGeom>
          <a:noFill/>
        </p:spPr>
      </p:pic>
      <p:sp>
        <p:nvSpPr>
          <p:cNvPr id="133138" name="Text Box 18"/>
          <p:cNvSpPr txBox="1">
            <a:spLocks noChangeArrowheads="1"/>
          </p:cNvSpPr>
          <p:nvPr/>
        </p:nvSpPr>
        <p:spPr bwMode="auto">
          <a:xfrm>
            <a:off x="2916238" y="3757618"/>
            <a:ext cx="992187" cy="457200"/>
          </a:xfrm>
          <a:prstGeom prst="rect">
            <a:avLst/>
          </a:prstGeom>
          <a:noFill/>
          <a:ln w="9525">
            <a:noFill/>
            <a:miter lim="800000"/>
            <a:headEnd/>
            <a:tailEnd/>
          </a:ln>
          <a:effectLst/>
        </p:spPr>
        <p:txBody>
          <a:bodyPr>
            <a:spAutoFit/>
          </a:bodyPr>
          <a:lstStyle/>
          <a:p>
            <a:r>
              <a:rPr lang="zh-CN" altLang="en-US">
                <a:solidFill>
                  <a:schemeClr val="hlink"/>
                </a:solidFill>
              </a:rPr>
              <a:t>白烟</a:t>
            </a:r>
          </a:p>
        </p:txBody>
      </p:sp>
      <p:sp>
        <p:nvSpPr>
          <p:cNvPr id="133139" name="Text Box 19"/>
          <p:cNvSpPr txBox="1">
            <a:spLocks noChangeArrowheads="1"/>
          </p:cNvSpPr>
          <p:nvPr/>
        </p:nvSpPr>
        <p:spPr bwMode="auto">
          <a:xfrm>
            <a:off x="5003800" y="3757618"/>
            <a:ext cx="1296988" cy="457200"/>
          </a:xfrm>
          <a:prstGeom prst="rect">
            <a:avLst/>
          </a:prstGeom>
          <a:noFill/>
          <a:ln w="9525">
            <a:noFill/>
            <a:miter lim="800000"/>
            <a:headEnd/>
            <a:tailEnd/>
          </a:ln>
          <a:effectLst/>
        </p:spPr>
        <p:txBody>
          <a:bodyPr>
            <a:spAutoFit/>
          </a:bodyPr>
          <a:lstStyle/>
          <a:p>
            <a:r>
              <a:rPr lang="zh-CN" altLang="en-US">
                <a:solidFill>
                  <a:schemeClr val="hlink"/>
                </a:solidFill>
              </a:rPr>
              <a:t>燃烧</a:t>
            </a:r>
          </a:p>
        </p:txBody>
      </p:sp>
      <p:sp>
        <p:nvSpPr>
          <p:cNvPr id="133140" name="Text Box 20"/>
          <p:cNvSpPr txBox="1">
            <a:spLocks noChangeArrowheads="1"/>
          </p:cNvSpPr>
          <p:nvPr/>
        </p:nvSpPr>
        <p:spPr bwMode="auto">
          <a:xfrm>
            <a:off x="6586538" y="3763963"/>
            <a:ext cx="1873250" cy="457200"/>
          </a:xfrm>
          <a:prstGeom prst="rect">
            <a:avLst/>
          </a:prstGeom>
          <a:noFill/>
          <a:ln w="9525">
            <a:noFill/>
            <a:miter lim="800000"/>
            <a:headEnd/>
            <a:tailEnd/>
          </a:ln>
          <a:effectLst/>
        </p:spPr>
        <p:txBody>
          <a:bodyPr>
            <a:spAutoFit/>
          </a:bodyPr>
          <a:lstStyle/>
          <a:p>
            <a:r>
              <a:rPr lang="zh-CN" altLang="en-US">
                <a:solidFill>
                  <a:schemeClr val="hlink"/>
                </a:solidFill>
              </a:rPr>
              <a:t>固体小颗粒</a:t>
            </a:r>
          </a:p>
        </p:txBody>
      </p:sp>
      <p:sp>
        <p:nvSpPr>
          <p:cNvPr id="133141" name="Text Box 21"/>
          <p:cNvSpPr txBox="1">
            <a:spLocks noChangeArrowheads="1"/>
          </p:cNvSpPr>
          <p:nvPr/>
        </p:nvSpPr>
        <p:spPr bwMode="auto">
          <a:xfrm>
            <a:off x="7072313" y="4149725"/>
            <a:ext cx="1028700" cy="457200"/>
          </a:xfrm>
          <a:prstGeom prst="rect">
            <a:avLst/>
          </a:prstGeom>
          <a:noFill/>
          <a:ln w="9525">
            <a:noFill/>
            <a:miter lim="800000"/>
            <a:headEnd/>
            <a:tailEnd/>
          </a:ln>
          <a:effectLst/>
        </p:spPr>
        <p:txBody>
          <a:bodyPr>
            <a:spAutoFit/>
          </a:bodyPr>
          <a:lstStyle/>
          <a:p>
            <a:r>
              <a:rPr lang="zh-CN" altLang="en-US">
                <a:solidFill>
                  <a:schemeClr val="hlink"/>
                </a:solidFill>
              </a:rPr>
              <a:t>可燃</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33138"/>
                                        </p:tgtEl>
                                        <p:attrNameLst>
                                          <p:attrName>style.visibility</p:attrName>
                                        </p:attrNameLst>
                                      </p:cBhvr>
                                      <p:to>
                                        <p:strVal val="visible"/>
                                      </p:to>
                                    </p:set>
                                    <p:animEffect transition="in" filter="diamond(in)">
                                      <p:cBhvr>
                                        <p:cTn id="7" dur="2000"/>
                                        <p:tgtEl>
                                          <p:spTgt spid="133138"/>
                                        </p:tgtEl>
                                      </p:cBhvr>
                                    </p:animEffect>
                                  </p:childTnLst>
                                </p:cTn>
                              </p:par>
                            </p:childTnLst>
                          </p:cTn>
                        </p:par>
                        <p:par>
                          <p:cTn id="8" fill="hold">
                            <p:stCondLst>
                              <p:cond delay="2000"/>
                            </p:stCondLst>
                            <p:childTnLst>
                              <p:par>
                                <p:cTn id="9" presetID="8" presetClass="entr" presetSubtype="16" fill="hold" grpId="0" nodeType="afterEffect">
                                  <p:stCondLst>
                                    <p:cond delay="0"/>
                                  </p:stCondLst>
                                  <p:childTnLst>
                                    <p:set>
                                      <p:cBhvr>
                                        <p:cTn id="10" dur="1" fill="hold">
                                          <p:stCondLst>
                                            <p:cond delay="0"/>
                                          </p:stCondLst>
                                        </p:cTn>
                                        <p:tgtEl>
                                          <p:spTgt spid="133139"/>
                                        </p:tgtEl>
                                        <p:attrNameLst>
                                          <p:attrName>style.visibility</p:attrName>
                                        </p:attrNameLst>
                                      </p:cBhvr>
                                      <p:to>
                                        <p:strVal val="visible"/>
                                      </p:to>
                                    </p:set>
                                    <p:animEffect transition="in" filter="diamond(in)">
                                      <p:cBhvr>
                                        <p:cTn id="11" dur="2000"/>
                                        <p:tgtEl>
                                          <p:spTgt spid="133139"/>
                                        </p:tgtEl>
                                      </p:cBhvr>
                                    </p:animEffect>
                                  </p:childTnLst>
                                </p:cTn>
                              </p:par>
                            </p:childTnLst>
                          </p:cTn>
                        </p:par>
                      </p:childTnLst>
                    </p:cTn>
                  </p:par>
                  <p:par>
                    <p:cTn id="12" fill="hold">
                      <p:stCondLst>
                        <p:cond delay="indefinite"/>
                      </p:stCondLst>
                      <p:childTnLst>
                        <p:par>
                          <p:cTn id="13" fill="hold">
                            <p:stCondLst>
                              <p:cond delay="0"/>
                            </p:stCondLst>
                            <p:childTnLst>
                              <p:par>
                                <p:cTn id="14" presetID="8" presetClass="entr" presetSubtype="16" fill="hold" grpId="0" nodeType="clickEffect">
                                  <p:stCondLst>
                                    <p:cond delay="0"/>
                                  </p:stCondLst>
                                  <p:childTnLst>
                                    <p:set>
                                      <p:cBhvr>
                                        <p:cTn id="15" dur="1" fill="hold">
                                          <p:stCondLst>
                                            <p:cond delay="0"/>
                                          </p:stCondLst>
                                        </p:cTn>
                                        <p:tgtEl>
                                          <p:spTgt spid="133140"/>
                                        </p:tgtEl>
                                        <p:attrNameLst>
                                          <p:attrName>style.visibility</p:attrName>
                                        </p:attrNameLst>
                                      </p:cBhvr>
                                      <p:to>
                                        <p:strVal val="visible"/>
                                      </p:to>
                                    </p:set>
                                    <p:animEffect transition="in" filter="diamond(in)">
                                      <p:cBhvr>
                                        <p:cTn id="16" dur="2000"/>
                                        <p:tgtEl>
                                          <p:spTgt spid="133140"/>
                                        </p:tgtEl>
                                      </p:cBhvr>
                                    </p:animEffect>
                                  </p:childTnLst>
                                </p:cTn>
                              </p:par>
                            </p:childTnLst>
                          </p:cTn>
                        </p:par>
                        <p:par>
                          <p:cTn id="17" fill="hold">
                            <p:stCondLst>
                              <p:cond delay="2000"/>
                            </p:stCondLst>
                            <p:childTnLst>
                              <p:par>
                                <p:cTn id="18" presetID="8" presetClass="entr" presetSubtype="16" fill="hold" grpId="0" nodeType="afterEffect">
                                  <p:stCondLst>
                                    <p:cond delay="0"/>
                                  </p:stCondLst>
                                  <p:childTnLst>
                                    <p:set>
                                      <p:cBhvr>
                                        <p:cTn id="19" dur="1" fill="hold">
                                          <p:stCondLst>
                                            <p:cond delay="0"/>
                                          </p:stCondLst>
                                        </p:cTn>
                                        <p:tgtEl>
                                          <p:spTgt spid="133141"/>
                                        </p:tgtEl>
                                        <p:attrNameLst>
                                          <p:attrName>style.visibility</p:attrName>
                                        </p:attrNameLst>
                                      </p:cBhvr>
                                      <p:to>
                                        <p:strVal val="visible"/>
                                      </p:to>
                                    </p:set>
                                    <p:animEffect transition="in" filter="diamond(in)">
                                      <p:cBhvr>
                                        <p:cTn id="20" dur="2000"/>
                                        <p:tgtEl>
                                          <p:spTgt spid="133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38" grpId="0"/>
      <p:bldP spid="133139" grpId="0"/>
      <p:bldP spid="133140" grpId="0"/>
      <p:bldP spid="13314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ext Box 2"/>
          <p:cNvSpPr txBox="1">
            <a:spLocks noChangeArrowheads="1"/>
          </p:cNvSpPr>
          <p:nvPr/>
        </p:nvSpPr>
        <p:spPr bwMode="auto">
          <a:xfrm>
            <a:off x="755650" y="1298575"/>
            <a:ext cx="8388350" cy="1552575"/>
          </a:xfrm>
          <a:prstGeom prst="rect">
            <a:avLst/>
          </a:prstGeom>
          <a:noFill/>
          <a:ln w="9525">
            <a:noFill/>
            <a:miter lim="800000"/>
            <a:headEnd/>
            <a:tailEnd/>
          </a:ln>
        </p:spPr>
        <p:txBody>
          <a:bodyPr>
            <a:spAutoFit/>
          </a:bodyPr>
          <a:lstStyle/>
          <a:p>
            <a:pPr>
              <a:spcBef>
                <a:spcPct val="50000"/>
              </a:spcBef>
            </a:pPr>
            <a:r>
              <a:rPr kumimoji="1" lang="en-US" altLang="zh-CN"/>
              <a:t>1</a:t>
            </a:r>
            <a:r>
              <a:rPr kumimoji="1" lang="zh-CN" altLang="en-US"/>
              <a:t>、</a:t>
            </a:r>
            <a:r>
              <a:rPr kumimoji="1" lang="zh-CN" altLang="en-US">
                <a:solidFill>
                  <a:srgbClr val="FF0000"/>
                </a:solidFill>
              </a:rPr>
              <a:t>关注物质的性质</a:t>
            </a:r>
            <a:r>
              <a:rPr kumimoji="1" lang="zh-CN" altLang="en-US"/>
              <a:t>。如石蜡的颜色、状态、气味、硬度、</a:t>
            </a:r>
          </a:p>
          <a:p>
            <a:pPr>
              <a:spcBef>
                <a:spcPct val="50000"/>
              </a:spcBef>
            </a:pPr>
            <a:r>
              <a:rPr kumimoji="1" lang="zh-CN" altLang="en-US"/>
              <a:t>   密度、熔点、沸点等物理性质；石蜡能否燃烧、燃烧</a:t>
            </a:r>
          </a:p>
          <a:p>
            <a:pPr>
              <a:spcBef>
                <a:spcPct val="50000"/>
              </a:spcBef>
            </a:pPr>
            <a:r>
              <a:rPr kumimoji="1" lang="zh-CN" altLang="en-US"/>
              <a:t>   产物能否使澄清的石灰水变浑浊等化学性质。</a:t>
            </a:r>
          </a:p>
        </p:txBody>
      </p:sp>
      <p:sp>
        <p:nvSpPr>
          <p:cNvPr id="115715" name="Rectangle 3"/>
          <p:cNvSpPr>
            <a:spLocks noChangeArrowheads="1"/>
          </p:cNvSpPr>
          <p:nvPr/>
        </p:nvSpPr>
        <p:spPr bwMode="auto">
          <a:xfrm>
            <a:off x="827088" y="598488"/>
            <a:ext cx="8007350" cy="519112"/>
          </a:xfrm>
          <a:prstGeom prst="rect">
            <a:avLst/>
          </a:prstGeom>
          <a:noFill/>
          <a:ln w="9525">
            <a:noFill/>
            <a:miter lim="800000"/>
            <a:headEnd/>
            <a:tailEnd/>
          </a:ln>
          <a:effectLst/>
        </p:spPr>
        <p:txBody>
          <a:bodyPr wrap="none">
            <a:spAutoFit/>
          </a:bodyPr>
          <a:lstStyle/>
          <a:p>
            <a:r>
              <a:rPr kumimoji="1" lang="en-US" altLang="zh-CN" sz="2800">
                <a:solidFill>
                  <a:srgbClr val="FF0000"/>
                </a:solidFill>
                <a:latin typeface="Tahoma" pitchFamily="34" charset="0"/>
              </a:rPr>
              <a:t>【</a:t>
            </a:r>
            <a:r>
              <a:rPr kumimoji="1" lang="zh-CN" altLang="en-US" sz="2800">
                <a:solidFill>
                  <a:srgbClr val="FF0000"/>
                </a:solidFill>
                <a:latin typeface="Tahoma" pitchFamily="34" charset="0"/>
              </a:rPr>
              <a:t>注意</a:t>
            </a:r>
            <a:r>
              <a:rPr kumimoji="1" lang="en-US" altLang="zh-CN" sz="2800">
                <a:solidFill>
                  <a:srgbClr val="FF0000"/>
                </a:solidFill>
                <a:latin typeface="Tahoma" pitchFamily="34" charset="0"/>
              </a:rPr>
              <a:t>】</a:t>
            </a:r>
            <a:r>
              <a:rPr kumimoji="1" lang="zh-CN" altLang="en-US" sz="2800">
                <a:solidFill>
                  <a:srgbClr val="FF0000"/>
                </a:solidFill>
                <a:latin typeface="Tahoma" pitchFamily="34" charset="0"/>
              </a:rPr>
              <a:t>本探究活动体现了化学学习的以下特点：</a:t>
            </a:r>
          </a:p>
        </p:txBody>
      </p:sp>
      <p:sp>
        <p:nvSpPr>
          <p:cNvPr id="115716" name="Text Box 2"/>
          <p:cNvSpPr txBox="1">
            <a:spLocks noChangeArrowheads="1"/>
          </p:cNvSpPr>
          <p:nvPr/>
        </p:nvSpPr>
        <p:spPr bwMode="auto">
          <a:xfrm>
            <a:off x="755650" y="2897188"/>
            <a:ext cx="8388350" cy="960437"/>
          </a:xfrm>
          <a:prstGeom prst="rect">
            <a:avLst/>
          </a:prstGeom>
          <a:noFill/>
          <a:ln w="9525">
            <a:noFill/>
            <a:miter lim="800000"/>
            <a:headEnd/>
            <a:tailEnd/>
          </a:ln>
        </p:spPr>
        <p:txBody>
          <a:bodyPr>
            <a:spAutoFit/>
          </a:bodyPr>
          <a:lstStyle/>
          <a:p>
            <a:pPr>
              <a:spcBef>
                <a:spcPct val="50000"/>
              </a:spcBef>
            </a:pPr>
            <a:r>
              <a:rPr kumimoji="1" lang="en-US" altLang="zh-CN"/>
              <a:t>2</a:t>
            </a:r>
            <a:r>
              <a:rPr kumimoji="1" lang="zh-CN" altLang="en-US"/>
              <a:t>、</a:t>
            </a:r>
            <a:r>
              <a:rPr kumimoji="1" lang="zh-CN" altLang="en-US">
                <a:solidFill>
                  <a:srgbClr val="FF0000"/>
                </a:solidFill>
                <a:latin typeface="Tahoma" pitchFamily="34" charset="0"/>
              </a:rPr>
              <a:t>关注</a:t>
            </a:r>
            <a:r>
              <a:rPr kumimoji="1" lang="zh-CN" altLang="en-US">
                <a:solidFill>
                  <a:srgbClr val="FF0000"/>
                </a:solidFill>
              </a:rPr>
              <a:t>物质的变化</a:t>
            </a:r>
            <a:r>
              <a:rPr kumimoji="1" lang="zh-CN" altLang="en-US"/>
              <a:t>。</a:t>
            </a:r>
            <a:r>
              <a:rPr kumimoji="1" lang="zh-CN" altLang="en-US" sz="2200"/>
              <a:t>如受热时蜡烛熔化等物理变化，燃烧时</a:t>
            </a:r>
          </a:p>
          <a:p>
            <a:pPr>
              <a:spcBef>
                <a:spcPct val="50000"/>
              </a:spcBef>
            </a:pPr>
            <a:r>
              <a:rPr kumimoji="1" lang="zh-CN" altLang="en-US" sz="2200"/>
              <a:t>   发光、放热的现象，有二氧化碳和水生成等化学变化。</a:t>
            </a:r>
          </a:p>
        </p:txBody>
      </p:sp>
      <p:sp>
        <p:nvSpPr>
          <p:cNvPr id="115717" name="Text Box 2"/>
          <p:cNvSpPr txBox="1">
            <a:spLocks noChangeArrowheads="1"/>
          </p:cNvSpPr>
          <p:nvPr/>
        </p:nvSpPr>
        <p:spPr bwMode="auto">
          <a:xfrm>
            <a:off x="755650" y="4005263"/>
            <a:ext cx="8388350" cy="2647950"/>
          </a:xfrm>
          <a:prstGeom prst="rect">
            <a:avLst/>
          </a:prstGeom>
          <a:noFill/>
          <a:ln w="9525">
            <a:noFill/>
            <a:miter lim="800000"/>
            <a:headEnd/>
            <a:tailEnd/>
          </a:ln>
        </p:spPr>
        <p:txBody>
          <a:bodyPr>
            <a:spAutoFit/>
          </a:bodyPr>
          <a:lstStyle/>
          <a:p>
            <a:pPr>
              <a:spcBef>
                <a:spcPct val="50000"/>
              </a:spcBef>
            </a:pPr>
            <a:r>
              <a:rPr kumimoji="1" lang="en-US" altLang="zh-CN"/>
              <a:t>3</a:t>
            </a:r>
            <a:r>
              <a:rPr kumimoji="1" lang="zh-CN" altLang="en-US"/>
              <a:t>、</a:t>
            </a:r>
            <a:r>
              <a:rPr kumimoji="1" lang="zh-CN" altLang="en-US">
                <a:solidFill>
                  <a:schemeClr val="hlink"/>
                </a:solidFill>
                <a:latin typeface="Tahoma" pitchFamily="34" charset="0"/>
              </a:rPr>
              <a:t>关注</a:t>
            </a:r>
            <a:r>
              <a:rPr kumimoji="1" lang="zh-CN" altLang="en-US">
                <a:solidFill>
                  <a:schemeClr val="hlink"/>
                </a:solidFill>
              </a:rPr>
              <a:t>物质的变化过程以及对结果的解释和讨论。</a:t>
            </a:r>
            <a:r>
              <a:rPr kumimoji="1" lang="zh-CN" altLang="en-US"/>
              <a:t>对物</a:t>
            </a:r>
          </a:p>
          <a:p>
            <a:pPr>
              <a:spcBef>
                <a:spcPct val="50000"/>
              </a:spcBef>
            </a:pPr>
            <a:r>
              <a:rPr kumimoji="1" lang="zh-CN" altLang="en-US"/>
              <a:t>   质在变化前、变化中和变化后的现象进行系统、细致</a:t>
            </a:r>
          </a:p>
          <a:p>
            <a:pPr>
              <a:spcBef>
                <a:spcPct val="50000"/>
              </a:spcBef>
            </a:pPr>
            <a:r>
              <a:rPr kumimoji="1" lang="zh-CN" altLang="en-US"/>
              <a:t>   的观察和描述，而不是孤立地关注物质的某种性质和</a:t>
            </a:r>
          </a:p>
          <a:p>
            <a:pPr>
              <a:spcBef>
                <a:spcPct val="50000"/>
              </a:spcBef>
            </a:pPr>
            <a:r>
              <a:rPr kumimoji="1" lang="zh-CN" altLang="en-US"/>
              <a:t>   变化，经过进行比较和分析等思维过程，得出可靠的</a:t>
            </a:r>
          </a:p>
          <a:p>
            <a:pPr>
              <a:spcBef>
                <a:spcPct val="50000"/>
              </a:spcBef>
            </a:pPr>
            <a:r>
              <a:rPr kumimoji="1" lang="zh-CN" altLang="en-US"/>
              <a:t>   结论。</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15714"/>
                                        </p:tgtEl>
                                        <p:attrNameLst>
                                          <p:attrName>style.visibility</p:attrName>
                                        </p:attrNameLst>
                                      </p:cBhvr>
                                      <p:to>
                                        <p:strVal val="visible"/>
                                      </p:to>
                                    </p:set>
                                    <p:animEffect transition="in" filter="diamond(in)">
                                      <p:cBhvr>
                                        <p:cTn id="7" dur="2000"/>
                                        <p:tgtEl>
                                          <p:spTgt spid="115714"/>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115716"/>
                                        </p:tgtEl>
                                        <p:attrNameLst>
                                          <p:attrName>style.visibility</p:attrName>
                                        </p:attrNameLst>
                                      </p:cBhvr>
                                      <p:to>
                                        <p:strVal val="visible"/>
                                      </p:to>
                                    </p:set>
                                    <p:animEffect transition="in" filter="wedge">
                                      <p:cBhvr>
                                        <p:cTn id="12" dur="2000"/>
                                        <p:tgtEl>
                                          <p:spTgt spid="11571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15717"/>
                                        </p:tgtEl>
                                        <p:attrNameLst>
                                          <p:attrName>style.visibility</p:attrName>
                                        </p:attrNameLst>
                                      </p:cBhvr>
                                      <p:to>
                                        <p:strVal val="visible"/>
                                      </p:to>
                                    </p:set>
                                    <p:animEffect transition="in" filter="circle(in)">
                                      <p:cBhvr>
                                        <p:cTn id="17" dur="2000"/>
                                        <p:tgtEl>
                                          <p:spTgt spid="1157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14" grpId="0"/>
      <p:bldP spid="115716" grpId="0"/>
      <p:bldP spid="11571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5" name="Text Box 3"/>
          <p:cNvSpPr txBox="1">
            <a:spLocks noChangeArrowheads="1"/>
          </p:cNvSpPr>
          <p:nvPr/>
        </p:nvSpPr>
        <p:spPr bwMode="auto">
          <a:xfrm>
            <a:off x="971550" y="5445125"/>
            <a:ext cx="8172450" cy="457200"/>
          </a:xfrm>
          <a:prstGeom prst="rect">
            <a:avLst/>
          </a:prstGeom>
          <a:noFill/>
          <a:ln w="9525">
            <a:noFill/>
            <a:miter lim="800000"/>
            <a:headEnd/>
            <a:tailEnd/>
          </a:ln>
          <a:effectLst/>
        </p:spPr>
        <p:txBody>
          <a:bodyPr>
            <a:spAutoFit/>
          </a:bodyPr>
          <a:lstStyle/>
          <a:p>
            <a:r>
              <a:rPr lang="zh-CN" altLang="en-US" dirty="0">
                <a:solidFill>
                  <a:srgbClr val="FF0000"/>
                </a:solidFill>
                <a:latin typeface="Arial" charset="0"/>
              </a:rPr>
              <a:t>如：能否用烛芯进一步验证蜡烛燃烧时可能生成的产物？</a:t>
            </a:r>
          </a:p>
        </p:txBody>
      </p:sp>
      <p:sp>
        <p:nvSpPr>
          <p:cNvPr id="120836" name="Text Box 4"/>
          <p:cNvSpPr txBox="1">
            <a:spLocks noChangeArrowheads="1"/>
          </p:cNvSpPr>
          <p:nvPr/>
        </p:nvSpPr>
        <p:spPr bwMode="auto">
          <a:xfrm>
            <a:off x="827088" y="5876925"/>
            <a:ext cx="6673870" cy="830997"/>
          </a:xfrm>
          <a:prstGeom prst="rect">
            <a:avLst/>
          </a:prstGeom>
          <a:noFill/>
          <a:ln w="9525">
            <a:noFill/>
            <a:miter lim="800000"/>
            <a:headEnd/>
            <a:tailEnd/>
          </a:ln>
          <a:effectLst/>
        </p:spPr>
        <p:txBody>
          <a:bodyPr wrap="square">
            <a:spAutoFit/>
          </a:bodyPr>
          <a:lstStyle/>
          <a:p>
            <a:r>
              <a:rPr lang="zh-CN" altLang="en-US" dirty="0"/>
              <a:t>作业：</a:t>
            </a:r>
            <a:r>
              <a:rPr lang="en-US" altLang="zh-CN" dirty="0"/>
              <a:t>1</a:t>
            </a:r>
            <a:r>
              <a:rPr lang="zh-CN" altLang="en-US" dirty="0" smtClean="0"/>
              <a:t>、</a:t>
            </a:r>
            <a:r>
              <a:rPr lang="zh-CN" altLang="en-US" dirty="0" smtClean="0">
                <a:solidFill>
                  <a:srgbClr val="FF0000"/>
                </a:solidFill>
                <a:latin typeface="Arial" charset="0"/>
              </a:rPr>
              <a:t>探究蜡烛燃烧时的产物</a:t>
            </a:r>
            <a:r>
              <a:rPr lang="zh-CN" altLang="en-US" dirty="0" smtClean="0">
                <a:solidFill>
                  <a:srgbClr val="0000FF"/>
                </a:solidFill>
              </a:rPr>
              <a:t>（作业本）</a:t>
            </a:r>
            <a:endParaRPr lang="zh-CN" altLang="en-US" dirty="0"/>
          </a:p>
          <a:p>
            <a:r>
              <a:rPr lang="zh-CN" altLang="en-US" dirty="0"/>
              <a:t>      </a:t>
            </a:r>
            <a:r>
              <a:rPr lang="en-US" altLang="zh-CN" dirty="0"/>
              <a:t>2</a:t>
            </a:r>
            <a:r>
              <a:rPr lang="zh-CN" altLang="en-US" dirty="0"/>
              <a:t>、预习</a:t>
            </a:r>
            <a:r>
              <a:rPr lang="en-US" altLang="zh-CN" dirty="0"/>
              <a:t>P</a:t>
            </a:r>
            <a:r>
              <a:rPr lang="en-US" altLang="zh-CN" baseline="-25000" dirty="0"/>
              <a:t>14</a:t>
            </a:r>
            <a:r>
              <a:rPr lang="zh-CN" altLang="en-US" dirty="0"/>
              <a:t>明天的实验内容</a:t>
            </a:r>
          </a:p>
        </p:txBody>
      </p:sp>
      <p:graphicFrame>
        <p:nvGraphicFramePr>
          <p:cNvPr id="120854" name="Group 22"/>
          <p:cNvGraphicFramePr>
            <a:graphicFrameLocks noGrp="1"/>
          </p:cNvGraphicFramePr>
          <p:nvPr>
            <p:ph/>
          </p:nvPr>
        </p:nvGraphicFramePr>
        <p:xfrm>
          <a:off x="827088" y="3168650"/>
          <a:ext cx="7804150" cy="1054100"/>
        </p:xfrm>
        <a:graphic>
          <a:graphicData uri="http://schemas.openxmlformats.org/drawingml/2006/table">
            <a:tbl>
              <a:tblPr/>
              <a:tblGrid>
                <a:gridCol w="2601912"/>
                <a:gridCol w="2600325"/>
                <a:gridCol w="2601913"/>
              </a:tblGrid>
              <a:tr h="527050">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800" b="0" i="0" u="none" strike="noStrike" cap="none" normalizeH="0" baseline="0" smtClean="0">
                          <a:ln>
                            <a:noFill/>
                          </a:ln>
                          <a:solidFill>
                            <a:schemeClr val="tx1"/>
                          </a:solidFill>
                          <a:effectLst/>
                          <a:latin typeface="Tahoma" pitchFamily="34" charset="0"/>
                          <a:ea typeface="宋体" pitchFamily="2" charset="-122"/>
                        </a:rPr>
                        <a:t>步骤和方法</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800" b="0" i="0" u="none" strike="noStrike" cap="none" normalizeH="0" baseline="0" smtClean="0">
                          <a:ln>
                            <a:noFill/>
                          </a:ln>
                          <a:solidFill>
                            <a:schemeClr val="tx1"/>
                          </a:solidFill>
                          <a:effectLst/>
                          <a:latin typeface="Tahoma" pitchFamily="34" charset="0"/>
                          <a:ea typeface="宋体" pitchFamily="2" charset="-122"/>
                        </a:rPr>
                        <a:t>现象</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r>
                        <a:rPr kumimoji="0" lang="zh-CN" altLang="en-US" sz="2800" b="0" i="0" u="none" strike="noStrike" cap="none" normalizeH="0" baseline="0" smtClean="0">
                          <a:ln>
                            <a:noFill/>
                          </a:ln>
                          <a:solidFill>
                            <a:schemeClr val="tx1"/>
                          </a:solidFill>
                          <a:effectLst/>
                          <a:latin typeface="Tahoma" pitchFamily="34" charset="0"/>
                          <a:ea typeface="宋体" pitchFamily="2" charset="-122"/>
                        </a:rPr>
                        <a:t>分析</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27050">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zh-CN" altLang="zh-CN" sz="2800" b="0" i="0" u="none" strike="noStrike" cap="none" normalizeH="0" baseline="0" smtClean="0">
                        <a:ln>
                          <a:noFill/>
                        </a:ln>
                        <a:solidFill>
                          <a:schemeClr val="tx1"/>
                        </a:solidFill>
                        <a:effectLst/>
                        <a:latin typeface="Tahoma" pitchFamily="34" charset="0"/>
                        <a:ea typeface="宋体"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zh-CN" altLang="zh-CN" sz="2800" b="0" i="0" u="none" strike="noStrike" cap="none" normalizeH="0" baseline="0" smtClean="0">
                        <a:ln>
                          <a:noFill/>
                        </a:ln>
                        <a:solidFill>
                          <a:schemeClr val="tx1"/>
                        </a:solidFill>
                        <a:effectLst/>
                        <a:latin typeface="Tahom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60000"/>
                        <a:buFont typeface="Wingdings" pitchFamily="2" charset="2"/>
                        <a:buNone/>
                        <a:tabLst/>
                      </a:pPr>
                      <a:endParaRPr kumimoji="0" lang="zh-CN" altLang="zh-CN" sz="2800" b="0" i="0" u="none" strike="noStrike" cap="none" normalizeH="0" baseline="0" smtClean="0">
                        <a:ln>
                          <a:noFill/>
                        </a:ln>
                        <a:solidFill>
                          <a:schemeClr val="tx1"/>
                        </a:solidFill>
                        <a:effectLst/>
                        <a:latin typeface="Tahoma" pitchFamily="34" charset="0"/>
                        <a:ea typeface="宋体"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pSp>
        <p:nvGrpSpPr>
          <p:cNvPr id="120857" name="Group 25"/>
          <p:cNvGrpSpPr>
            <a:grpSpLocks/>
          </p:cNvGrpSpPr>
          <p:nvPr/>
        </p:nvGrpSpPr>
        <p:grpSpPr bwMode="auto">
          <a:xfrm>
            <a:off x="684213" y="333375"/>
            <a:ext cx="8101012" cy="5076825"/>
            <a:chOff x="418" y="436"/>
            <a:chExt cx="5103" cy="3198"/>
          </a:xfrm>
        </p:grpSpPr>
        <p:sp>
          <p:nvSpPr>
            <p:cNvPr id="120837" name="Text Box 5"/>
            <p:cNvSpPr txBox="1">
              <a:spLocks noChangeArrowheads="1"/>
            </p:cNvSpPr>
            <p:nvPr/>
          </p:nvSpPr>
          <p:spPr bwMode="auto">
            <a:xfrm>
              <a:off x="1791" y="436"/>
              <a:ext cx="1844" cy="288"/>
            </a:xfrm>
            <a:prstGeom prst="rect">
              <a:avLst/>
            </a:prstGeom>
            <a:noFill/>
            <a:ln w="9525">
              <a:noFill/>
              <a:miter lim="800000"/>
              <a:headEnd/>
              <a:tailEnd/>
            </a:ln>
            <a:effectLst/>
          </p:spPr>
          <p:txBody>
            <a:bodyPr wrap="none">
              <a:spAutoFit/>
            </a:bodyPr>
            <a:lstStyle/>
            <a:p>
              <a:r>
                <a:rPr lang="zh-CN" altLang="en-US"/>
                <a:t>探究（或实验）报告</a:t>
              </a:r>
            </a:p>
          </p:txBody>
        </p:sp>
        <p:sp>
          <p:nvSpPr>
            <p:cNvPr id="120838" name="Text Box 6"/>
            <p:cNvSpPr txBox="1">
              <a:spLocks noChangeArrowheads="1"/>
            </p:cNvSpPr>
            <p:nvPr/>
          </p:nvSpPr>
          <p:spPr bwMode="auto">
            <a:xfrm>
              <a:off x="781" y="845"/>
              <a:ext cx="4532" cy="288"/>
            </a:xfrm>
            <a:prstGeom prst="rect">
              <a:avLst/>
            </a:prstGeom>
            <a:noFill/>
            <a:ln w="9525">
              <a:noFill/>
              <a:miter lim="800000"/>
              <a:headEnd/>
              <a:tailEnd/>
            </a:ln>
            <a:effectLst/>
          </p:spPr>
          <p:txBody>
            <a:bodyPr wrap="none">
              <a:spAutoFit/>
            </a:bodyPr>
            <a:lstStyle/>
            <a:p>
              <a:r>
                <a:rPr lang="zh-CN" altLang="en-US"/>
                <a:t>姓名</a:t>
              </a:r>
              <a:r>
                <a:rPr lang="en-US" altLang="zh-CN"/>
                <a:t>_________</a:t>
              </a:r>
              <a:r>
                <a:rPr lang="zh-CN" altLang="en-US"/>
                <a:t>合作者</a:t>
              </a:r>
              <a:r>
                <a:rPr lang="en-US" altLang="zh-CN"/>
                <a:t>________</a:t>
              </a:r>
              <a:r>
                <a:rPr lang="zh-CN" altLang="en-US"/>
                <a:t>班级</a:t>
              </a:r>
              <a:r>
                <a:rPr lang="en-US" altLang="zh-CN"/>
                <a:t>_____</a:t>
              </a:r>
              <a:r>
                <a:rPr lang="zh-CN" altLang="en-US"/>
                <a:t>日期</a:t>
              </a:r>
              <a:r>
                <a:rPr lang="en-US" altLang="zh-CN"/>
                <a:t>______</a:t>
              </a:r>
            </a:p>
          </p:txBody>
        </p:sp>
        <p:sp>
          <p:nvSpPr>
            <p:cNvPr id="120839" name="Text Box 7"/>
            <p:cNvSpPr txBox="1">
              <a:spLocks noChangeArrowheads="1"/>
            </p:cNvSpPr>
            <p:nvPr/>
          </p:nvSpPr>
          <p:spPr bwMode="auto">
            <a:xfrm>
              <a:off x="418" y="1389"/>
              <a:ext cx="5103" cy="756"/>
            </a:xfrm>
            <a:prstGeom prst="rect">
              <a:avLst/>
            </a:prstGeom>
            <a:noFill/>
            <a:ln w="9525">
              <a:noFill/>
              <a:miter lim="800000"/>
              <a:headEnd/>
              <a:tailEnd/>
            </a:ln>
            <a:effectLst/>
          </p:spPr>
          <p:txBody>
            <a:bodyPr wrap="none">
              <a:spAutoFit/>
            </a:bodyPr>
            <a:lstStyle/>
            <a:p>
              <a:r>
                <a:rPr lang="zh-CN" altLang="en-US" dirty="0"/>
                <a:t>探究（或实验）名称</a:t>
              </a:r>
              <a:r>
                <a:rPr lang="en-US" altLang="zh-CN" dirty="0" smtClean="0"/>
                <a:t>_______________________________</a:t>
              </a:r>
              <a:endParaRPr lang="en-US" altLang="zh-CN" dirty="0"/>
            </a:p>
            <a:p>
              <a:r>
                <a:rPr lang="zh-CN" altLang="en-US" dirty="0"/>
                <a:t>探究（或实验）目的</a:t>
              </a:r>
              <a:r>
                <a:rPr lang="en-US" altLang="zh-CN" dirty="0"/>
                <a:t>________________________________</a:t>
              </a:r>
            </a:p>
            <a:p>
              <a:r>
                <a:rPr lang="zh-CN" altLang="en-US" dirty="0"/>
                <a:t>用品（或仪器、药品等）</a:t>
              </a:r>
              <a:r>
                <a:rPr lang="en-US" altLang="zh-CN" dirty="0"/>
                <a:t>____________________________</a:t>
              </a:r>
            </a:p>
          </p:txBody>
        </p:sp>
        <p:sp>
          <p:nvSpPr>
            <p:cNvPr id="120856" name="Text Box 24"/>
            <p:cNvSpPr txBox="1">
              <a:spLocks noChangeArrowheads="1"/>
            </p:cNvSpPr>
            <p:nvPr/>
          </p:nvSpPr>
          <p:spPr bwMode="auto">
            <a:xfrm>
              <a:off x="521" y="2886"/>
              <a:ext cx="4916" cy="748"/>
            </a:xfrm>
            <a:prstGeom prst="rect">
              <a:avLst/>
            </a:prstGeom>
            <a:noFill/>
            <a:ln w="9525">
              <a:noFill/>
              <a:miter lim="800000"/>
              <a:headEnd/>
              <a:tailEnd/>
            </a:ln>
            <a:effectLst/>
          </p:spPr>
          <p:txBody>
            <a:bodyPr wrap="none">
              <a:spAutoFit/>
            </a:bodyPr>
            <a:lstStyle/>
            <a:p>
              <a:r>
                <a:rPr lang="zh-CN" altLang="en-US"/>
                <a:t>结论：</a:t>
              </a:r>
              <a:r>
                <a:rPr lang="en-US" altLang="zh-CN"/>
                <a:t>____________________________________________</a:t>
              </a:r>
            </a:p>
            <a:p>
              <a:r>
                <a:rPr lang="en-US" altLang="zh-CN"/>
                <a:t>__________________________________________________</a:t>
              </a:r>
            </a:p>
            <a:p>
              <a:r>
                <a:rPr lang="zh-CN" altLang="en-US"/>
                <a:t>问题和建议</a:t>
              </a:r>
              <a:r>
                <a:rPr lang="en-US" altLang="zh-CN"/>
                <a:t>________________________________________</a:t>
              </a:r>
            </a:p>
          </p:txBody>
        </p:sp>
      </p:grpSp>
      <p:sp>
        <p:nvSpPr>
          <p:cNvPr id="10" name="Text Box 3"/>
          <p:cNvSpPr txBox="1">
            <a:spLocks noChangeArrowheads="1"/>
          </p:cNvSpPr>
          <p:nvPr/>
        </p:nvSpPr>
        <p:spPr bwMode="auto">
          <a:xfrm>
            <a:off x="3786182" y="1785926"/>
            <a:ext cx="4643470" cy="461665"/>
          </a:xfrm>
          <a:prstGeom prst="rect">
            <a:avLst/>
          </a:prstGeom>
          <a:noFill/>
          <a:ln w="9525">
            <a:noFill/>
            <a:miter lim="800000"/>
            <a:headEnd/>
            <a:tailEnd/>
          </a:ln>
          <a:effectLst/>
        </p:spPr>
        <p:txBody>
          <a:bodyPr wrap="square">
            <a:spAutoFit/>
          </a:bodyPr>
          <a:lstStyle/>
          <a:p>
            <a:r>
              <a:rPr lang="zh-CN" altLang="en-US" dirty="0" smtClean="0">
                <a:solidFill>
                  <a:srgbClr val="FF0000"/>
                </a:solidFill>
                <a:latin typeface="Arial" charset="0"/>
              </a:rPr>
              <a:t>探究蜡烛燃烧时的产物</a:t>
            </a:r>
            <a:endParaRPr lang="zh-CN" altLang="en-US" dirty="0">
              <a:solidFill>
                <a:srgbClr val="0000FF"/>
              </a:solidFill>
              <a:latin typeface="Arial"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4)">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120835"/>
                                        </p:tgtEl>
                                        <p:attrNameLst>
                                          <p:attrName>style.visibility</p:attrName>
                                        </p:attrNameLst>
                                      </p:cBhvr>
                                      <p:to>
                                        <p:strVal val="visible"/>
                                      </p:to>
                                    </p:set>
                                    <p:animEffect transition="in" filter="wheel(4)">
                                      <p:cBhvr>
                                        <p:cTn id="12" dur="2000"/>
                                        <p:tgtEl>
                                          <p:spTgt spid="12083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120836"/>
                                        </p:tgtEl>
                                        <p:attrNameLst>
                                          <p:attrName>style.visibility</p:attrName>
                                        </p:attrNameLst>
                                      </p:cBhvr>
                                      <p:to>
                                        <p:strVal val="visible"/>
                                      </p:to>
                                    </p:set>
                                    <p:animEffect transition="in" filter="wheel(4)">
                                      <p:cBhvr>
                                        <p:cTn id="17" dur="2000"/>
                                        <p:tgtEl>
                                          <p:spTgt spid="1208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35" grpId="0"/>
      <p:bldP spid="120836" grpId="0"/>
      <p:bldP spid="10" grpId="0"/>
    </p:bldLst>
  </p:timing>
</p:sld>
</file>

<file path=ppt/theme/theme1.xml><?xml version="1.0" encoding="utf-8"?>
<a:theme xmlns:a="http://schemas.openxmlformats.org/drawingml/2006/main" name="Blends">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宋体"/>
        <a:cs typeface=""/>
      </a:majorFont>
      <a:minorFont>
        <a:latin typeface="Tahoma"/>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2400" b="1" i="0" u="none" strike="noStrike" cap="none" normalizeH="0" baseline="0" smtClean="0">
            <a:ln>
              <a:noFill/>
            </a:ln>
            <a:solidFill>
              <a:schemeClr val="tx1"/>
            </a:solidFill>
            <a:effectLst/>
            <a:latin typeface="宋体" pitchFamily="2" charset="-122"/>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2400" b="1" i="0" u="none" strike="noStrike" cap="none" normalizeH="0" baseline="0" smtClean="0">
            <a:ln>
              <a:noFill/>
            </a:ln>
            <a:solidFill>
              <a:schemeClr val="tx1"/>
            </a:solidFill>
            <a:effectLst/>
            <a:latin typeface="宋体" pitchFamily="2" charset="-122"/>
            <a:ea typeface="宋体" pitchFamily="2" charset="-122"/>
          </a:defRPr>
        </a:defPPr>
      </a:lstStyle>
    </a:lnDef>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Blends</Template>
  <TotalTime>2270</TotalTime>
  <Words>1014</Words>
  <Application>Microsoft Office PowerPoint</Application>
  <PresentationFormat>全屏显示(4:3)</PresentationFormat>
  <Paragraphs>149</Paragraphs>
  <Slides>12</Slides>
  <Notes>0</Notes>
  <HiddenSlides>0</HiddenSlides>
  <MMClips>0</MMClips>
  <ScaleCrop>false</ScaleCrop>
  <HeadingPairs>
    <vt:vector size="4" baseType="variant">
      <vt:variant>
        <vt:lpstr>主题</vt:lpstr>
      </vt:variant>
      <vt:variant>
        <vt:i4>1</vt:i4>
      </vt:variant>
      <vt:variant>
        <vt:lpstr>幻灯片标题</vt:lpstr>
      </vt:variant>
      <vt:variant>
        <vt:i4>12</vt:i4>
      </vt:variant>
    </vt:vector>
  </HeadingPairs>
  <TitlesOfParts>
    <vt:vector size="13" baseType="lpstr">
      <vt:lpstr>Blends</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vector>
  </TitlesOfParts>
  <Company>中大附中</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邓珂平</dc:creator>
  <cp:lastModifiedBy>admin</cp:lastModifiedBy>
  <cp:revision>220</cp:revision>
  <dcterms:created xsi:type="dcterms:W3CDTF">2004-12-30T02:42:32Z</dcterms:created>
  <dcterms:modified xsi:type="dcterms:W3CDTF">2018-09-05T12:49:35Z</dcterms:modified>
</cp:coreProperties>
</file>