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41"/>
  </p:notesMasterIdLst>
  <p:sldIdLst>
    <p:sldId id="349" r:id="rId3"/>
    <p:sldId id="257" r:id="rId4"/>
    <p:sldId id="350" r:id="rId5"/>
    <p:sldId id="378" r:id="rId6"/>
    <p:sldId id="322" r:id="rId7"/>
    <p:sldId id="323" r:id="rId8"/>
    <p:sldId id="351" r:id="rId9"/>
    <p:sldId id="259" r:id="rId10"/>
    <p:sldId id="383" r:id="rId11"/>
    <p:sldId id="327" r:id="rId12"/>
    <p:sldId id="326" r:id="rId13"/>
    <p:sldId id="339" r:id="rId14"/>
    <p:sldId id="340" r:id="rId15"/>
    <p:sldId id="348" r:id="rId16"/>
    <p:sldId id="374" r:id="rId17"/>
    <p:sldId id="375" r:id="rId18"/>
    <p:sldId id="376" r:id="rId19"/>
    <p:sldId id="377" r:id="rId20"/>
    <p:sldId id="282" r:id="rId21"/>
    <p:sldId id="283" r:id="rId22"/>
    <p:sldId id="353" r:id="rId23"/>
    <p:sldId id="372" r:id="rId24"/>
    <p:sldId id="379" r:id="rId25"/>
    <p:sldId id="354" r:id="rId26"/>
    <p:sldId id="355" r:id="rId27"/>
    <p:sldId id="356" r:id="rId28"/>
    <p:sldId id="357" r:id="rId29"/>
    <p:sldId id="358" r:id="rId30"/>
    <p:sldId id="361" r:id="rId31"/>
    <p:sldId id="362" r:id="rId32"/>
    <p:sldId id="363" r:id="rId33"/>
    <p:sldId id="364" r:id="rId34"/>
    <p:sldId id="365" r:id="rId35"/>
    <p:sldId id="366" r:id="rId36"/>
    <p:sldId id="373" r:id="rId37"/>
    <p:sldId id="380" r:id="rId38"/>
    <p:sldId id="381" r:id="rId39"/>
    <p:sldId id="382" r:id="rId4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33FF"/>
    <a:srgbClr val="FB9BE6"/>
    <a:srgbClr val="089901"/>
    <a:srgbClr val="090175"/>
    <a:srgbClr val="FF66FF"/>
    <a:srgbClr val="CC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5" autoAdjust="0"/>
    <p:restoredTop sz="94701" autoAdjust="0"/>
  </p:normalViewPr>
  <p:slideViewPr>
    <p:cSldViewPr>
      <p:cViewPr varScale="1">
        <p:scale>
          <a:sx n="67" d="100"/>
          <a:sy n="67" d="100"/>
        </p:scale>
        <p:origin x="1256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9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A112DA8-B8B0-435B-9A5E-1A6E472E6451}" type="datetimeFigureOut">
              <a:rPr lang="zh-CN" altLang="en-US"/>
              <a:pPr>
                <a:defRPr/>
              </a:pPr>
              <a:t>2020/10/21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B76614D-FE52-4E8A-AB5D-7831E280D04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93423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DF8F258-3814-4EBF-9B22-4005A6DC6A5F}" type="slidenum">
              <a:rPr lang="zh-CN" altLang="en-US"/>
              <a:pPr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5607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81924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fld id="{FD1CF1E7-7BAF-4ECD-B223-A12692A5C548}" type="slidenum">
              <a:rPr lang="zh-CN" altLang="en-US" sz="1200"/>
              <a:pPr algn="r"/>
              <a:t>7</a:t>
            </a:fld>
            <a:endParaRPr lang="en-US" altLang="zh-CN" sz="1200"/>
          </a:p>
        </p:txBody>
      </p:sp>
    </p:spTree>
    <p:extLst>
      <p:ext uri="{BB962C8B-B14F-4D97-AF65-F5344CB8AC3E}">
        <p14:creationId xmlns:p14="http://schemas.microsoft.com/office/powerpoint/2010/main" val="1172317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/>
              <a:t>didn’t you       </a:t>
            </a:r>
          </a:p>
        </p:txBody>
      </p:sp>
    </p:spTree>
    <p:extLst>
      <p:ext uri="{BB962C8B-B14F-4D97-AF65-F5344CB8AC3E}">
        <p14:creationId xmlns:p14="http://schemas.microsoft.com/office/powerpoint/2010/main" val="2211122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CD82D-C97D-44D2-97AD-11F29897CF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5143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B410C-C5FA-4A97-99F2-2146355761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477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A7E7D-A9ED-4D65-91C4-247E2F847E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0080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66904F-9B23-448D-9A12-78C25E09BD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5464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A50AF-8ED8-4C06-A87C-C384E86F2D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682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E7662-9B62-4719-9AFE-1721C459F2A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575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58DAA-6EC0-46CE-BDE0-D35F381772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530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DBD67-11BC-47E4-B429-4ED3F8FDEE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6254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7C49F9-7174-4C06-8C6E-B37339D415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9851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6D81B-753B-4978-8A75-D5311BCCD98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316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B2937-F110-4C60-958F-B64E78CCDB7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964918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161769-2EF1-4064-934F-B3C8E4A34955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49231-8157-41CD-A120-14EA568021D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94262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51A08-E239-456A-8B9B-1C96889B076D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17EC9-09E3-47B6-82E6-DFBC93D26F7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81783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807C6F-DD9F-456C-A1FB-931F772E44B6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07971-466B-47A0-885B-B3A11A972BB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0449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32BD6E-ED55-41AC-BADA-0B98EA76BAC8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01386-AD92-415F-B6D0-CA907FC0F9D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0122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C6886D-A4D3-46BA-A8AD-C7D1BD2129F3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D78C8-3882-4825-B8BD-210F2508C28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24051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A04619-EA44-4A6C-BBB9-46BBA83D35B7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AD45C-96C5-4C59-8447-54F34F3018C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0625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DAF526-749D-4D53-B8CB-56079A1B7C63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807D9A-701B-4691-AB15-0AAA3A8473B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38369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0BD8E-FA61-4492-92A3-D6086BEBFC0E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84F895-2D81-493F-BAD1-4266B6F1FAD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09720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3501E7-E221-4162-B58D-AC323ECE0459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BA069E-994E-4075-8DB1-BBFA443F608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4036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D423F2-CAC6-4F15-ABAE-FBCB9B217473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73B73-59F6-4488-ABDD-E15938CB478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75078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E9CA89-D111-4466-B2D5-3D6A23610F93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ADE5A0-9A42-4826-B6F4-AFF391BD07E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3269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584C83B0-D686-49A8-93A4-C31A3D729E0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67111DC-FFF1-45AA-A82A-0887A8CB03CA}" type="datetimeFigureOut">
              <a:rPr lang="zh-CN" altLang="en-US"/>
              <a:pPr/>
              <a:t>2020/10/21</a:t>
            </a:fld>
            <a:endParaRPr lang="en-US" altLang="zh-CN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101B98-4975-45B8-9BA4-3066B9894BA8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1.png"/><Relationship Id="rId4" Type="http://schemas.openxmlformats.org/officeDocument/2006/relationships/hyperlink" Target="Pronunciation.mp3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WordArt 4"/>
          <p:cNvSpPr>
            <a:spLocks noChangeArrowheads="1" noChangeShapeType="1" noTextEdit="1"/>
          </p:cNvSpPr>
          <p:nvPr/>
        </p:nvSpPr>
        <p:spPr bwMode="auto">
          <a:xfrm>
            <a:off x="1116013" y="1052513"/>
            <a:ext cx="2720975" cy="914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/>
                </a:solidFill>
                <a:cs typeface="Arial" panose="020B0604020202020204" pitchFamily="34" charset="0"/>
              </a:rPr>
              <a:t>Unit 3</a:t>
            </a:r>
            <a:endParaRPr lang="zh-CN" altLang="en-US" sz="3600" b="1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rgbClr val="0000F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WordArt 11"/>
          <p:cNvSpPr>
            <a:spLocks noChangeArrowheads="1" noChangeShapeType="1" noTextEdit="1"/>
          </p:cNvSpPr>
          <p:nvPr/>
        </p:nvSpPr>
        <p:spPr bwMode="auto">
          <a:xfrm>
            <a:off x="1187624" y="2132856"/>
            <a:ext cx="6858000" cy="10699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cs typeface="Arial" panose="020B0604020202020204" pitchFamily="34" charset="0"/>
              </a:rPr>
              <a:t>Unit 3 Sports and fitness</a:t>
            </a:r>
            <a:endParaRPr lang="zh-CN" altLang="en-US" sz="3600" b="1" kern="1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033588"/>
            <a:ext cx="7643812" cy="3124200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the usage of tag questions and their answers.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to use tag questions to role-play a situation and make small conversations.</a:t>
            </a:r>
          </a:p>
        </p:txBody>
      </p:sp>
      <p:pic>
        <p:nvPicPr>
          <p:cNvPr id="114692" name="Picture 4" descr="Learning objectives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836613"/>
            <a:ext cx="4897438" cy="122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4" name="Picture 6" descr="标记符号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276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695" name="Picture 7" descr="标记符号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79388" y="1088798"/>
            <a:ext cx="8856662" cy="240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conversations below and </a:t>
            </a:r>
            <a:r>
              <a:rPr lang="en-US" altLang="zh-CN" sz="32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underline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tag questions</a:t>
            </a:r>
            <a:r>
              <a:rPr lang="zh-CN" altLang="en-US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反义疑问句</a:t>
            </a:r>
            <a:r>
              <a:rPr lang="en-US" altLang="zh-CN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their answers. </a:t>
            </a:r>
            <a:r>
              <a:rPr lang="en-US" altLang="zh-CN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functions</a:t>
            </a:r>
            <a:r>
              <a:rPr lang="zh-CN" altLang="en-US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功能</a:t>
            </a:r>
            <a:r>
              <a:rPr lang="en-US" altLang="zh-CN" sz="32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tag questions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have?</a:t>
            </a: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419475" y="3408363"/>
            <a:ext cx="5256213" cy="2014537"/>
          </a:xfrm>
          <a:prstGeom prst="cloudCallout">
            <a:avLst>
              <a:gd name="adj1" fmla="val -70597"/>
              <a:gd name="adj2" fmla="val 12884"/>
            </a:avLst>
          </a:prstGeom>
          <a:solidFill>
            <a:srgbClr val="FFCC00">
              <a:alpha val="34901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It’s a beautiful day, isn’t it?</a:t>
            </a:r>
            <a:endParaRPr lang="zh-CN" altLang="zh-CN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8" name="Picture 2" descr="2015年11月09日 - 杨凤弟老师 - 杨凤弟老师的博客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3900"/>
            <a:ext cx="32194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WordArt 8"/>
          <p:cNvSpPr>
            <a:spLocks noChangeArrowheads="1" noChangeShapeType="1" noTextEdit="1"/>
          </p:cNvSpPr>
          <p:nvPr/>
        </p:nvSpPr>
        <p:spPr bwMode="auto">
          <a:xfrm>
            <a:off x="1763713" y="620713"/>
            <a:ext cx="5686425" cy="533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cs typeface="Arial" panose="020B0604020202020204" pitchFamily="34" charset="0"/>
              </a:rPr>
              <a:t>Make small conversations</a:t>
            </a:r>
            <a:endParaRPr lang="zh-CN" altLang="en-U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55650" y="1560513"/>
            <a:ext cx="7632700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155825" indent="-21558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28876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329565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370363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4111625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688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50260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54832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59404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Amy: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It’s not a real sport, is it?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Shen Qi: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Yes, it is.</a:t>
            </a:r>
          </a:p>
          <a:p>
            <a:pPr>
              <a:lnSpc>
                <a:spcPct val="12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Adam: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That sounds interesting, doesn’t it?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Julie: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Sure, it does.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444208" y="2132856"/>
            <a:ext cx="79208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987824" y="2780928"/>
            <a:ext cx="144016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2987824" y="4509120"/>
            <a:ext cx="172819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987824" y="5062670"/>
            <a:ext cx="2232248" cy="2251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22250" y="1039813"/>
            <a:ext cx="859790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243138" indent="-224313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288766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329565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370363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4111625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688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50260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54832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5940425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 Tao: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Hi! It’s a beautiful day, isn’t it?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 Jing: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Yes, it is. I’m going to play soccer. Can you come along and join us?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 Tao: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Sorry, I can’t. I’ve got to meet my adviser. By the way, our school soccer team won at last, didn’t they?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 Jing: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No, they didn’t. It’s too bad.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6516216" y="1628800"/>
            <a:ext cx="136815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2555776" y="2204864"/>
            <a:ext cx="144016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732240" y="4581128"/>
            <a:ext cx="201622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555776" y="5221288"/>
            <a:ext cx="273630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23528" y="822325"/>
            <a:ext cx="8569325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疑问句类型</a:t>
            </a:r>
          </a:p>
          <a:p>
            <a:pPr>
              <a:lnSpc>
                <a:spcPct val="120000"/>
              </a:lnSpc>
              <a:buFontTx/>
              <a:buAutoNum type="arabicPeriod"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一般疑问句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e.g. Do you like these animals?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特殊疑问句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e.g. Who runs fastest in your class?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选择疑问句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e.g. Do you like to play football or basketball?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附加疑问句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e.g. I don’t think he will come, will he?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50" name="Picture 6" descr="Review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59113" cy="82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23850" y="1557338"/>
            <a:ext cx="8716963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and check your answers. Then practise it with a partner.</a:t>
            </a:r>
            <a:endParaRPr lang="zh-CN" altLang="en-US" sz="3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6" descr="播放按钮3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8342" r="9959" b="9959"/>
          <a:stretch>
            <a:fillRect/>
          </a:stretch>
        </p:blipFill>
        <p:spPr bwMode="auto">
          <a:xfrm>
            <a:off x="4214018" y="2256696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67544" y="3356992"/>
            <a:ext cx="7776864" cy="221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</a:rPr>
              <a:t>提示：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/>
              <a:t>当附加疑问句</a:t>
            </a:r>
            <a:r>
              <a:rPr lang="zh-CN" altLang="en-US" sz="3200" b="1" dirty="0">
                <a:highlight>
                  <a:srgbClr val="FFFF00"/>
                </a:highlight>
              </a:rPr>
              <a:t>是一个需要得到回答</a:t>
            </a:r>
            <a:r>
              <a:rPr lang="en-US" altLang="zh-CN" sz="3200" b="1" dirty="0">
                <a:highlight>
                  <a:srgbClr val="FFFF00"/>
                </a:highlight>
              </a:rPr>
              <a:t>/</a:t>
            </a:r>
            <a:r>
              <a:rPr lang="zh-CN" altLang="en-US" sz="3200" b="1" dirty="0">
                <a:highlight>
                  <a:srgbClr val="FFFF00"/>
                </a:highlight>
              </a:rPr>
              <a:t>证实的问题</a:t>
            </a:r>
            <a:r>
              <a:rPr lang="zh-CN" altLang="en-US" sz="3200" b="1" dirty="0"/>
              <a:t>时用</a:t>
            </a:r>
            <a:r>
              <a:rPr lang="zh-CN" altLang="en-US" sz="3200" b="1" dirty="0">
                <a:highlight>
                  <a:srgbClr val="FFFF00"/>
                </a:highlight>
              </a:rPr>
              <a:t>升调</a:t>
            </a:r>
            <a:r>
              <a:rPr lang="zh-CN" altLang="en-US" sz="3200" b="1" dirty="0"/>
              <a:t>，当附加疑问句</a:t>
            </a:r>
            <a:r>
              <a:rPr lang="zh-CN" altLang="en-US" sz="3200" b="1" dirty="0">
                <a:highlight>
                  <a:srgbClr val="FFFF00"/>
                </a:highlight>
              </a:rPr>
              <a:t>仅用于希望得到对方的同意</a:t>
            </a:r>
            <a:r>
              <a:rPr lang="zh-CN" altLang="en-US" sz="3200" b="1" dirty="0"/>
              <a:t>时用</a:t>
            </a:r>
            <a:r>
              <a:rPr lang="zh-CN" altLang="en-US" sz="3200" b="1" dirty="0">
                <a:highlight>
                  <a:srgbClr val="FFFF00"/>
                </a:highlight>
              </a:rPr>
              <a:t>降调</a:t>
            </a:r>
            <a:r>
              <a:rPr lang="zh-CN" altLang="en-US" sz="32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10628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内容占位符 2"/>
          <p:cNvSpPr>
            <a:spLocks noGrp="1"/>
          </p:cNvSpPr>
          <p:nvPr>
            <p:ph idx="4294967295"/>
          </p:nvPr>
        </p:nvSpPr>
        <p:spPr>
          <a:xfrm>
            <a:off x="1115616" y="2564904"/>
            <a:ext cx="6553200" cy="2641600"/>
          </a:xfrm>
          <a:ln w="25400">
            <a:solidFill>
              <a:srgbClr val="99CCFF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反意疑问句解题步骤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判定：肯定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否定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找动：确定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谓语动词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的类型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换代：将</a:t>
            </a:r>
            <a:r>
              <a:rPr lang="zh-CN" altLang="en-US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主语转换为相应的代词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836712"/>
            <a:ext cx="4571622" cy="14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62641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矩形 6"/>
          <p:cNvSpPr>
            <a:spLocks noChangeArrowheads="1"/>
          </p:cNvSpPr>
          <p:nvPr/>
        </p:nvSpPr>
        <p:spPr bwMode="auto">
          <a:xfrm>
            <a:off x="539750" y="1628775"/>
            <a:ext cx="7354888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823913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2319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3988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the conversations with appropriate tag questions or correct answers. Then act them out.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20" name="矩形 7"/>
          <p:cNvSpPr>
            <a:spLocks noChangeArrowheads="1"/>
          </p:cNvSpPr>
          <p:nvPr/>
        </p:nvSpPr>
        <p:spPr bwMode="auto">
          <a:xfrm>
            <a:off x="492125" y="3457575"/>
            <a:ext cx="8183563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1. A: It’s not going to rain, is it?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 B: __________. It’s a good day for sports.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 A: Then we can play football, ________?</a:t>
            </a: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B: ___________. We don’t have a ball.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547813" y="4005263"/>
            <a:ext cx="223361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it isn’t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227763" y="4581525"/>
            <a:ext cx="20891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can’t we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24" name="Picture 8" descr="Practic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8"/>
            <a:ext cx="4535488" cy="121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9"/>
          <p:cNvSpPr txBox="1">
            <a:spLocks noChangeArrowheads="1"/>
          </p:cNvSpPr>
          <p:nvPr/>
        </p:nvSpPr>
        <p:spPr bwMode="auto">
          <a:xfrm>
            <a:off x="1403350" y="5200650"/>
            <a:ext cx="2700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we can’t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矩形 7"/>
          <p:cNvSpPr>
            <a:spLocks noChangeArrowheads="1"/>
          </p:cNvSpPr>
          <p:nvPr/>
        </p:nvSpPr>
        <p:spPr bwMode="auto">
          <a:xfrm>
            <a:off x="174625" y="1196975"/>
            <a:ext cx="8794750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2175" indent="-8921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1455738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863725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2271713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6797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1369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5941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40513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45085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A: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Sports Day next Thursday, _______?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B: You’re right, it is. Let’s ask Xia Lei if she   wants to join a team.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A: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She likes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soccer, __________?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B: ______________. But she loves volleyball. She could be in the volleyball team.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732588" y="1196975"/>
            <a:ext cx="15843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it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067175" y="2924175"/>
            <a:ext cx="24479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doesn’t she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116013" y="3500438"/>
            <a:ext cx="33845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she doesn’t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7"/>
          <p:cNvSpPr>
            <a:spLocks noChangeArrowheads="1"/>
          </p:cNvSpPr>
          <p:nvPr/>
        </p:nvSpPr>
        <p:spPr bwMode="auto">
          <a:xfrm>
            <a:off x="174625" y="665163"/>
            <a:ext cx="8645525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2175" indent="-8921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1455738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863725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2271713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6797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31369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5941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40513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45085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A: It’s time for badminton class. Where is the coach?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He’s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late, _______?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B: It’s been 10 minutes already.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He isn’t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coming, 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A: Cool! We can have a good time. That’s great!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B: Shh!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A: Oh no, </a:t>
            </a:r>
            <a:r>
              <a:rPr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he’s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right behind me, ______?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C: Yes, I am!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11638" y="1239838"/>
            <a:ext cx="22320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he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700338" y="2392363"/>
            <a:ext cx="22320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he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56176" y="4797152"/>
            <a:ext cx="18669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he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矩形 5"/>
          <p:cNvSpPr>
            <a:spLocks noChangeArrowheads="1"/>
          </p:cNvSpPr>
          <p:nvPr/>
        </p:nvSpPr>
        <p:spPr bwMode="auto">
          <a:xfrm>
            <a:off x="900113" y="1160463"/>
            <a:ext cx="767873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tag questions to role-play one of the situations below.</a:t>
            </a:r>
          </a:p>
        </p:txBody>
      </p:sp>
      <p:pic>
        <p:nvPicPr>
          <p:cNvPr id="48135" name="Picture 7" descr="Work in pairs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88913"/>
            <a:ext cx="4113212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82" y="2564904"/>
            <a:ext cx="7538750" cy="368970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323850" y="1700213"/>
            <a:ext cx="8382000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I.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用反意疑问句补全句子。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1. No one wants to leave, ________?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2. You must read more books next term,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___________?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3. Let’s talk about your son now, ________?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4. I don’t think you’ve heard of this concept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before, ________?</a:t>
            </a: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4878388" y="2257425"/>
            <a:ext cx="145891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 they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846138" y="3454400"/>
            <a:ext cx="22701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mustn’t you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6257925" y="4030663"/>
            <a:ext cx="157321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shall we</a:t>
            </a: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2070100" y="5138738"/>
            <a:ext cx="173037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have you</a:t>
            </a:r>
          </a:p>
        </p:txBody>
      </p:sp>
      <p:pic>
        <p:nvPicPr>
          <p:cNvPr id="108551" name="Picture 7" descr="Exercises6 (2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688" y="499042"/>
            <a:ext cx="3671887" cy="112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/>
      <p:bldP spid="108548" grpId="0"/>
      <p:bldP spid="108549" grpId="0"/>
      <p:bldP spid="1085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685800" y="1981200"/>
            <a:ext cx="77724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5. People should make the best of what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   they’ve learnt, ______________?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6. There have been some terrible scenes on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   television, ______________?</a:t>
            </a:r>
          </a:p>
        </p:txBody>
      </p:sp>
      <p:sp>
        <p:nvSpPr>
          <p:cNvPr id="110595" name="Rectangle 3"/>
          <p:cNvSpPr>
            <a:spLocks noChangeArrowheads="1"/>
          </p:cNvSpPr>
          <p:nvPr/>
        </p:nvSpPr>
        <p:spPr bwMode="auto">
          <a:xfrm>
            <a:off x="3886200" y="2513013"/>
            <a:ext cx="267652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shouldn’t they</a:t>
            </a:r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3048000" y="3732213"/>
            <a:ext cx="2497138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haven’t there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476250"/>
            <a:ext cx="8640763" cy="5976938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用恰当的反意疑问句补全下面对话。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You’ve lived in Hollywood for many years,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__________?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899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Guest: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Since I was eighteen and came here to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write my first screenplay.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didn’t know anyone here at first,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__________?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899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Guest: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No. And I didn’t have a cent to my name.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Just some ideas and a lot of hope. It 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sounds crazy, __________?</a:t>
            </a:r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1475656" y="1789113"/>
            <a:ext cx="2159000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haven’t you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1619672" y="4077072"/>
            <a:ext cx="165576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 you</a:t>
            </a: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4211960" y="5805264"/>
            <a:ext cx="2016125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doesn’t 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/>
      <p:bldP spid="111620" grpId="0"/>
      <p:bldP spid="1116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2263" y="287858"/>
            <a:ext cx="8497887" cy="6407275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But things have worked out for you,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___________? You’re working on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another screenplay now, ___________?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899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Guest: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Yes. It's a comedy about some kids who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become invisible.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Speaking of kids, you have some of your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own, ________________?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899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Guest: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Two boys and a girl — all very visible!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know what you mean. Do you ever wish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they were invisible?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8990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Guest: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Now, that’s an interesting thought,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___________?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1512885" y="908720"/>
            <a:ext cx="2663825" cy="502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haven’t they</a:t>
            </a:r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5868144" y="1411165"/>
            <a:ext cx="2592387" cy="502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aren’t you</a:t>
            </a: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2339752" y="3580779"/>
            <a:ext cx="3528392" cy="541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 / haven’t you</a:t>
            </a:r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1872455" y="6192688"/>
            <a:ext cx="1944687" cy="502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/>
      <p:bldP spid="112644" grpId="0"/>
      <p:bldP spid="112645" grpId="0"/>
      <p:bldP spid="1126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8"/>
          <p:cNvSpPr txBox="1">
            <a:spLocks noChangeArrowheads="1"/>
          </p:cNvSpPr>
          <p:nvPr/>
        </p:nvSpPr>
        <p:spPr bwMode="auto">
          <a:xfrm>
            <a:off x="1331913" y="2349500"/>
            <a:ext cx="6624637" cy="181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358775" indent="-358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1184275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592263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200025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40823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86543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32263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77983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423703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Tx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</a:rPr>
              <a:t>Review grammar.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en-US" altLang="zh-CN" sz="3200" b="1" dirty="0">
                <a:latin typeface="Times New Roman" panose="02020603050405020304" pitchFamily="18" charset="0"/>
              </a:rPr>
              <a:t>Make a conversation according to Activity 3 on page 40.</a:t>
            </a:r>
          </a:p>
        </p:txBody>
      </p:sp>
      <p:pic>
        <p:nvPicPr>
          <p:cNvPr id="49156" name="Picture 4" descr="Homework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836613"/>
            <a:ext cx="5400675" cy="130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395536" y="692696"/>
            <a:ext cx="8243887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附加疑问句，又称反意疑问句，主要用于口语，是说话人向对方验证自己的陈述或者判断，也可用于祈使句表示请求或建议。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结构：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陈述句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附加疑问句（助动词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/be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动词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情态动词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陈述部分主语的相应代词）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规律：前肯后否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前否后肯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助动词和人称前后一致。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如：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from Australia,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aren’t you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doesn’t live in Beijing,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he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2915816" y="51346"/>
            <a:ext cx="29511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</a:rPr>
              <a:t>附加疑问句</a:t>
            </a:r>
          </a:p>
        </p:txBody>
      </p:sp>
    </p:spTree>
    <p:extLst>
      <p:ext uri="{BB962C8B-B14F-4D97-AF65-F5344CB8AC3E}">
        <p14:creationId xmlns:p14="http://schemas.microsoft.com/office/powerpoint/2010/main" val="33340764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39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3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3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9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3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16632"/>
            <a:ext cx="8208912" cy="662473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回答方法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附加疑问句的答语与一般疑问句类似，注意其与汉语表达习惯的差异。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事实是肯定的用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yes+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肯定结构，反之用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no+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否定结构。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但在前否后肯的结构中，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表示“不”，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表示“是”。</a:t>
            </a:r>
            <a:endParaRPr lang="en-US" altLang="zh-C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如： 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They work hard, don’t they?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do./ No, they don’t.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是的，他们工作努力。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不，他们工作不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努力。</a:t>
            </a:r>
          </a:p>
        </p:txBody>
      </p:sp>
    </p:spTree>
    <p:extLst>
      <p:ext uri="{BB962C8B-B14F-4D97-AF65-F5344CB8AC3E}">
        <p14:creationId xmlns:p14="http://schemas.microsoft.com/office/powerpoint/2010/main" val="13299859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628800"/>
            <a:ext cx="8208962" cy="2376488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They don’t work hard, do they?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Yes, they do./ No, they don’t.</a:t>
            </a: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不，他们工作努力。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是的，他们工作不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努力。</a:t>
            </a:r>
          </a:p>
        </p:txBody>
      </p:sp>
    </p:spTree>
    <p:extLst>
      <p:ext uri="{BB962C8B-B14F-4D97-AF65-F5344CB8AC3E}">
        <p14:creationId xmlns:p14="http://schemas.microsoft.com/office/powerpoint/2010/main" val="4024549580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250825" y="78868"/>
            <a:ext cx="8659813" cy="650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358775" indent="-358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一、附加疑问句主语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要与前面陈述句主语保持一致。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陈述句主语是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that, this, those, these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，附加疑问句的主语要用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Tom’s textbook,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it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These are your books,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aren’t they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陈述句主语是表示人的不定代词，如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anyone, someone, no one, everybody, nobody, somebody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等，附加疑问句的主语通常用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Everyone knows that writer,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 they/ doesn’t he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20242085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49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323850" y="908050"/>
            <a:ext cx="8229600" cy="476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8112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990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陈述句主语是表示物的不定代词，如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anything, nothing, something, everything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等，反意疑问句的主语用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Nothing in the world is difficult,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 it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陈述句的主语是非谓语动词或主语从句，反意疑问句的主语用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Smoking is not allowed here,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 it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What he lacks is courage,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isn’t it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919261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60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60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60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60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304800" y="1313117"/>
            <a:ext cx="8458200" cy="4136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5. Let’s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Let us/me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后的附加疑问句主语不同。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Let’s start early in the morning,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shall we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Let us / me know your new address,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6.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陈述句如果是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be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句型，反意疑问句的主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语用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There is little water left,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is there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170213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7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395288" y="964248"/>
            <a:ext cx="8458200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二、附加疑问句的助动词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要与陈述句的助动词保持一致。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在含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am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的陈述句之后，附加疑问句的助动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词用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aren’t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I am supposed to be here,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aren’t I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525947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80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290513" y="620713"/>
            <a:ext cx="84582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陈述句谓语动词为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have to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时，附加疑问句用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作助动词。当陈述句中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have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作“有”讲时，反意疑问句中既可用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have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作助动词也可用助动词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We have to take a test,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don’t we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He has a good memory,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hasn’t / doesn’t he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250825" y="4221163"/>
            <a:ext cx="84582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陈述句的谓语动词含有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used to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时，反意疑问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句多用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did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作助动词。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She used to live in London,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didn’t she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884274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179388" y="1321245"/>
            <a:ext cx="8736012" cy="354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陈述句中有情态动词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时：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1) must</a:t>
            </a:r>
            <a:r>
              <a:rPr lang="zh-CN" altLang="en-US" sz="3200" b="1" dirty="0">
                <a:latin typeface="Times New Roman" panose="02020603050405020304" pitchFamily="18" charset="0"/>
              </a:rPr>
              <a:t>“一定，准是”，附加疑问句中助动词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要与</a:t>
            </a:r>
            <a:r>
              <a:rPr lang="en-US" altLang="zh-CN" sz="3200" b="1" dirty="0">
                <a:latin typeface="Times New Roman" panose="02020603050405020304" pitchFamily="18" charset="0"/>
              </a:rPr>
              <a:t>must</a:t>
            </a:r>
            <a:r>
              <a:rPr lang="zh-CN" altLang="en-US" sz="3200" b="1" dirty="0">
                <a:latin typeface="Times New Roman" panose="02020603050405020304" pitchFamily="18" charset="0"/>
              </a:rPr>
              <a:t>后动词照应。如：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must be very excited,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aren’t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You must have waited here for a long time,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haven’t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22158102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395288" y="1412875"/>
            <a:ext cx="8304212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must</a:t>
            </a:r>
            <a:r>
              <a:rPr lang="zh-CN" altLang="en-US" sz="3200" b="1" dirty="0">
                <a:latin typeface="Times New Roman" panose="02020603050405020304" pitchFamily="18" charset="0"/>
              </a:rPr>
              <a:t>“必须”，附加疑问句中的助动词用</a:t>
            </a:r>
            <a:r>
              <a:rPr lang="en-US" altLang="zh-CN" sz="3200" b="1" dirty="0">
                <a:latin typeface="Times New Roman" panose="02020603050405020304" pitchFamily="18" charset="0"/>
              </a:rPr>
              <a:t>mustn’t</a:t>
            </a:r>
            <a:r>
              <a:rPr lang="zh-CN" altLang="en-US" sz="3200" b="1" dirty="0">
                <a:latin typeface="Times New Roman" panose="02020603050405020304" pitchFamily="18" charset="0"/>
              </a:rPr>
              <a:t>。如：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must leave right now,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mustn’t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3) mustn’t</a:t>
            </a:r>
            <a:r>
              <a:rPr lang="zh-CN" altLang="en-US" sz="3200" b="1" dirty="0">
                <a:latin typeface="Times New Roman" panose="02020603050405020304" pitchFamily="18" charset="0"/>
              </a:rPr>
              <a:t>“禁止”，附加疑问句中的助动词用</a:t>
            </a:r>
            <a:r>
              <a:rPr lang="en-US" altLang="zh-CN" sz="3200" b="1" dirty="0">
                <a:latin typeface="Times New Roman" panose="02020603050405020304" pitchFamily="18" charset="0"/>
              </a:rPr>
              <a:t>must</a:t>
            </a:r>
            <a:r>
              <a:rPr lang="zh-CN" altLang="en-US" sz="3200" b="1" dirty="0">
                <a:latin typeface="Times New Roman" panose="02020603050405020304" pitchFamily="18" charset="0"/>
              </a:rPr>
              <a:t>或</a:t>
            </a:r>
            <a:r>
              <a:rPr lang="en-US" altLang="zh-CN" sz="3200" b="1" dirty="0">
                <a:latin typeface="Times New Roman" panose="02020603050405020304" pitchFamily="18" charset="0"/>
              </a:rPr>
              <a:t>may</a:t>
            </a:r>
            <a:r>
              <a:rPr lang="zh-CN" altLang="en-US" sz="3200" b="1" dirty="0">
                <a:latin typeface="Times New Roman" panose="02020603050405020304" pitchFamily="18" charset="0"/>
              </a:rPr>
              <a:t>。如：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mustn’t walk on grass,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must/may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28694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3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3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3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395288" y="1472057"/>
            <a:ext cx="8534400" cy="3545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三、反意疑问句用肯定还是否定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陈述句含有表示否定或部分否定意义的单词，如</a:t>
            </a:r>
            <a:r>
              <a:rPr lang="en-US" altLang="zh-CN" sz="3200" b="1" dirty="0">
                <a:latin typeface="Times New Roman" panose="02020603050405020304" pitchFamily="18" charset="0"/>
              </a:rPr>
              <a:t>not, no, never, none, little, seldom, hardly, few, nowhere, nothing, barely, rarely, neither</a:t>
            </a:r>
            <a:r>
              <a:rPr lang="zh-CN" altLang="en-US" sz="3200" b="1" dirty="0">
                <a:latin typeface="Times New Roman" panose="02020603050405020304" pitchFamily="18" charset="0"/>
              </a:rPr>
              <a:t>等，附加疑问句用肯定。如：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Mary seldom goes to the cinema,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does she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  <a:endParaRPr lang="en-US" altLang="en-US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507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42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250825" y="611437"/>
            <a:ext cx="8534400" cy="5266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四、陈述句是主从复合句或其它句子时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陈述句是主从复合句时，附加疑问句常重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复复合句中主句的主语。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主句中如果有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think/believe/suppose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这样的主谓结构时，附加疑问句应与从句保持一致。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never told us why you didn’t pass the 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exam,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did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I don’t think she cares,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does she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85177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369888" y="1452563"/>
            <a:ext cx="8305800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陈述句是并列句时，附加疑问句与后一个分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句保持一致。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They were absent yesterday, but Mary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wasn’t,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was she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55203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62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6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395288" y="1057275"/>
            <a:ext cx="8229600" cy="467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marL="449263" indent="-44926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874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66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祈使句的附加疑问句常用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作助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动词。祈使句为肯定句时，附加疑问句常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will/won’t/can/can’t you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；祈使句为否定句，附加疑问句则常用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 / can you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200" b="1" dirty="0">
                <a:latin typeface="Times New Roman" panose="02020603050405020304" pitchFamily="18" charset="0"/>
              </a:rPr>
              <a:t>如：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Please close the window,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will/won’t/can/can’t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Don’t take photos in the meeting room,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will/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can you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036889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7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72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72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矩形 6"/>
          <p:cNvSpPr>
            <a:spLocks noChangeArrowheads="1"/>
          </p:cNvSpPr>
          <p:nvPr/>
        </p:nvSpPr>
        <p:spPr bwMode="auto">
          <a:xfrm>
            <a:off x="611188" y="1628775"/>
            <a:ext cx="7848600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911225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319213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727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135188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923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30495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5067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963988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感叹句的附加疑问句用否定形式。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如：</a:t>
            </a:r>
            <a:endParaRPr lang="en-US" altLang="zh-CN" sz="3200" b="1" dirty="0">
              <a:solidFill>
                <a:srgbClr val="09017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What a foolish child (he is),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he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How clever a boy he is,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isn’t he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What beautiful clothes (they are),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aren’t they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  <a:spcBef>
                <a:spcPct val="20000"/>
              </a:spcBef>
            </a:pP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8612281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5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54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1628775"/>
            <a:ext cx="8716962" cy="122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the conversation. Decide whether the intonation of the tag questions is rising or falling.</a:t>
            </a:r>
            <a:endParaRPr lang="zh-CN" altLang="en-US" sz="32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51520" y="3068960"/>
            <a:ext cx="8716962" cy="2994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Dave: Wonderful gym, isn’t it?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Jack: Er…yes. It’s great.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Dave: This isn’t your first time here, is it?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Jack: Actually, it is. you come here often,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don’t you?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0770"/>
            <a:ext cx="7314595" cy="134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966109"/>
      </p:ext>
    </p:extLst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9512" y="1412776"/>
            <a:ext cx="8716963" cy="384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Dave: Yep. At least three times a week.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Jack: You’ve lost some weight, haven’t you?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Dave: Yes. All that fat has become muscle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now. If you want to lose weight, too. I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recommend using the spin bike.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Jack: OK, but it won’t make me too tired, will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it?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4745"/>
      </p:ext>
    </p:extLst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79512" y="1268760"/>
            <a:ext cx="8716962" cy="358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Dave: Maybe at first, but you’ll get used to it.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I used to come here every day when I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first started.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Jack: Oh, I don’t have to come here every day, 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do I?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Dave: No. Of course not. It’s up to you, isn’t it?</a:t>
            </a:r>
            <a:endParaRPr lang="zh-CN" altLang="en-US" sz="32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117210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6791</TotalTime>
  <Words>2124</Words>
  <Application>Microsoft Office PowerPoint</Application>
  <PresentationFormat>全屏显示(4:3)</PresentationFormat>
  <Paragraphs>211</Paragraphs>
  <Slides>38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38</vt:i4>
      </vt:variant>
    </vt:vector>
  </HeadingPairs>
  <TitlesOfParts>
    <vt:vector size="43" baseType="lpstr">
      <vt:lpstr>Arial</vt:lpstr>
      <vt:lpstr>Calibri</vt:lpstr>
      <vt:lpstr>Times New Roman</vt:lpstr>
      <vt:lpstr>2_默认设计模板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Lenovo</cp:lastModifiedBy>
  <cp:revision>92</cp:revision>
  <dcterms:created xsi:type="dcterms:W3CDTF">2017-10-07T05:09:29Z</dcterms:created>
  <dcterms:modified xsi:type="dcterms:W3CDTF">2020-10-21T13:46:32Z</dcterms:modified>
</cp:coreProperties>
</file>