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62" r:id="rId5"/>
    <p:sldId id="258" r:id="rId6"/>
    <p:sldId id="265" r:id="rId7"/>
    <p:sldId id="263" r:id="rId8"/>
    <p:sldId id="264" r:id="rId9"/>
    <p:sldId id="259" r:id="rId10"/>
    <p:sldId id="275" r:id="rId11"/>
    <p:sldId id="260" r:id="rId12"/>
    <p:sldId id="276" r:id="rId13"/>
    <p:sldId id="277" r:id="rId14"/>
    <p:sldId id="266" r:id="rId15"/>
    <p:sldId id="267" r:id="rId16"/>
    <p:sldId id="272" r:id="rId17"/>
    <p:sldId id="261" r:id="rId18"/>
    <p:sldId id="270" r:id="rId19"/>
    <p:sldId id="274" r:id="rId20"/>
    <p:sldId id="271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A12F44-8FD1-4AFC-9CE0-A966EC0CE1DB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F8A53F-1AD0-4D33-837C-B8D6F99943C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F8A53F-1AD0-4D33-837C-B8D6F99943C1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11412-18F4-4244-94EF-9C75F79A162D}" type="datetimeFigureOut">
              <a:rPr lang="zh-CN" altLang="en-US" smtClean="0"/>
              <a:t>2014/12/22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E5B47-5ECE-4C83-864B-471C18B56A7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EE09C-D159-4C3D-B6DF-967A1E52DDD1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2014/12/22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1BBF3-6F37-4DB8-AAF3-FEFF8BE950A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/>
              <a:t>审题与拟标题强化训练</a:t>
            </a:r>
            <a:endParaRPr lang="zh-CN" altLang="en-US" sz="5400" b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1" dirty="0" smtClean="0"/>
              <a:t>詹保胜</a:t>
            </a:r>
            <a:endParaRPr lang="en-US" altLang="zh-CN" b="1" dirty="0" smtClean="0"/>
          </a:p>
          <a:p>
            <a:r>
              <a:rPr lang="en-US" altLang="zh-CN" b="1" dirty="0" smtClean="0"/>
              <a:t>2014-12-23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 smtClean="0"/>
              <a:t>一、复习已学内容</a:t>
            </a:r>
            <a:endParaRPr lang="zh-CN" altLang="en-US" sz="60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zh-CN" altLang="en-US" sz="5400" b="1" dirty="0" smtClean="0">
                <a:latin typeface="黑体" pitchFamily="49" charset="-122"/>
                <a:ea typeface="黑体" pitchFamily="49" charset="-122"/>
              </a:rPr>
              <a:t>（一）审</a:t>
            </a:r>
            <a:r>
              <a:rPr lang="zh-CN" altLang="en-US" sz="5400" b="1" dirty="0" smtClean="0">
                <a:latin typeface="黑体" pitchFamily="49" charset="-122"/>
                <a:ea typeface="黑体" pitchFamily="49" charset="-122"/>
              </a:rPr>
              <a:t>题立意方法小结</a:t>
            </a:r>
            <a:endParaRPr lang="zh-CN" altLang="en-US" sz="54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3600" b="1" dirty="0" smtClean="0"/>
              <a:t>1</a:t>
            </a:r>
            <a:r>
              <a:rPr lang="zh-CN" altLang="en-US" sz="3600" b="1" dirty="0" smtClean="0"/>
              <a:t>、区分各对象之间的关系，主次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因果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并列；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2</a:t>
            </a:r>
            <a:r>
              <a:rPr lang="zh-CN" altLang="en-US" sz="3600" b="1" dirty="0" smtClean="0"/>
              <a:t>、圈划关键词语及句子，由浅而深理解其内涵；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3</a:t>
            </a:r>
            <a:r>
              <a:rPr lang="zh-CN" altLang="en-US" sz="3600" b="1" dirty="0" smtClean="0"/>
              <a:t>、引申各对象的关键词语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句子的内涵，形成多种立意</a:t>
            </a:r>
            <a:r>
              <a:rPr lang="en-US" altLang="zh-CN" sz="3600" b="1" dirty="0" smtClean="0"/>
              <a:t>\</a:t>
            </a:r>
            <a:r>
              <a:rPr lang="zh-CN" altLang="en-US" sz="3600" b="1" dirty="0" smtClean="0"/>
              <a:t>主题</a:t>
            </a:r>
            <a:r>
              <a:rPr lang="zh-CN" altLang="en-US" sz="3600" b="1" dirty="0" smtClean="0"/>
              <a:t>；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4</a:t>
            </a:r>
            <a:r>
              <a:rPr lang="zh-CN" altLang="en-US" sz="3600" b="1" dirty="0" smtClean="0"/>
              <a:t>、整体把握文意，由实而虚，抽象道理。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5</a:t>
            </a:r>
            <a:r>
              <a:rPr lang="zh-CN" altLang="en-US" sz="3600" b="1" dirty="0" smtClean="0"/>
              <a:t>、</a:t>
            </a:r>
            <a:r>
              <a:rPr lang="zh-CN" altLang="en-US" sz="3600" b="1" dirty="0" smtClean="0"/>
              <a:t>选择</a:t>
            </a:r>
            <a:r>
              <a:rPr lang="zh-CN" altLang="en-US" sz="3600" b="1" u="sng" dirty="0" smtClean="0">
                <a:solidFill>
                  <a:srgbClr val="FF0000"/>
                </a:solidFill>
              </a:rPr>
              <a:t>价值更高</a:t>
            </a:r>
            <a:r>
              <a:rPr lang="zh-CN" altLang="en-US" sz="3600" b="1" dirty="0" smtClean="0"/>
              <a:t>且自己</a:t>
            </a:r>
            <a:r>
              <a:rPr lang="zh-CN" altLang="en-US" sz="3600" b="1" u="sng" dirty="0" smtClean="0">
                <a:solidFill>
                  <a:srgbClr val="FF0000"/>
                </a:solidFill>
              </a:rPr>
              <a:t>能够把控</a:t>
            </a:r>
            <a:r>
              <a:rPr lang="zh-CN" altLang="en-US" sz="3600" b="1" dirty="0" smtClean="0"/>
              <a:t>的主题写作。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8800" b="1" dirty="0" smtClean="0">
                <a:latin typeface="叶根友毛笔行书2.0版" pitchFamily="2" charset="-122"/>
                <a:ea typeface="叶根友毛笔行书2.0版" pitchFamily="2" charset="-122"/>
              </a:rPr>
              <a:t>请您回忆一下</a:t>
            </a:r>
            <a:endParaRPr lang="zh-CN" altLang="en-US" sz="8800" b="1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0649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latin typeface="叶根友毛笔行书2.0版" pitchFamily="2" charset="-122"/>
                <a:ea typeface="叶根友毛笔行书2.0版" pitchFamily="2" charset="-122"/>
              </a:rPr>
              <a:t>（二）如</a:t>
            </a:r>
            <a:r>
              <a:rPr lang="zh-CN" altLang="en-US" sz="6000" b="1" dirty="0" smtClean="0">
                <a:latin typeface="叶根友毛笔行书2.0版" pitchFamily="2" charset="-122"/>
                <a:ea typeface="叶根友毛笔行书2.0版" pitchFamily="2" charset="-122"/>
              </a:rPr>
              <a:t>何拟出好标题</a:t>
            </a:r>
            <a:endParaRPr lang="zh-CN" altLang="en-US" sz="6000" b="1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、关键词要找准，扣紧拟题。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、标题体现主题</a:t>
            </a:r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明暗皆可。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4000" b="1" dirty="0" smtClean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、适当展现文采。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①古诗文合适引用，不合化用；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②成语化用，镶嵌式或改装式；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③使用对比，反问或对偶等修辞；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dirty="0" smtClean="0">
                <a:latin typeface="黑体" pitchFamily="49" charset="-122"/>
                <a:ea typeface="黑体" pitchFamily="49" charset="-122"/>
              </a:rPr>
              <a:t>④注意体现辩证思维。</a:t>
            </a:r>
            <a:endParaRPr lang="en-US" altLang="zh-CN" sz="4000" b="1" dirty="0" smtClean="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8800" b="1" dirty="0" smtClean="0">
                <a:latin typeface="叶根友毛笔行书2.0版" pitchFamily="2" charset="-122"/>
                <a:ea typeface="叶根友毛笔行书2.0版" pitchFamily="2" charset="-122"/>
              </a:rPr>
              <a:t>请您回忆一下</a:t>
            </a:r>
            <a:endParaRPr lang="zh-CN" altLang="en-US" sz="8800" b="1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>
                <a:latin typeface="叶根友毛笔行书2.0版" pitchFamily="2" charset="-122"/>
                <a:ea typeface="叶根友毛笔行书2.0版" pitchFamily="2" charset="-122"/>
              </a:rPr>
              <a:t>二、审题与拟标题强化</a:t>
            </a:r>
            <a:endParaRPr lang="zh-CN" altLang="en-US" sz="4800" b="1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b="1" dirty="0" smtClean="0">
                <a:solidFill>
                  <a:srgbClr val="C00000"/>
                </a:solidFill>
              </a:rPr>
              <a:t>1</a:t>
            </a:r>
            <a:r>
              <a:rPr lang="zh-CN" altLang="en-US" b="1" dirty="0" smtClean="0">
                <a:solidFill>
                  <a:srgbClr val="C00000"/>
                </a:solidFill>
              </a:rPr>
              <a:t>、</a:t>
            </a:r>
            <a:r>
              <a:rPr lang="zh-CN" altLang="zh-CN" b="1" dirty="0" smtClean="0">
                <a:solidFill>
                  <a:srgbClr val="C00000"/>
                </a:solidFill>
              </a:rPr>
              <a:t>阅</a:t>
            </a:r>
            <a:r>
              <a:rPr lang="zh-CN" altLang="zh-CN" b="1" dirty="0">
                <a:solidFill>
                  <a:srgbClr val="C00000"/>
                </a:solidFill>
              </a:rPr>
              <a:t>读下面的文字，根据要</a:t>
            </a:r>
            <a:r>
              <a:rPr lang="zh-CN" altLang="zh-CN" b="1" dirty="0" smtClean="0">
                <a:solidFill>
                  <a:srgbClr val="C00000"/>
                </a:solidFill>
              </a:rPr>
              <a:t>求</a:t>
            </a:r>
            <a:r>
              <a:rPr lang="zh-CN" altLang="en-US" b="1" dirty="0" smtClean="0">
                <a:solidFill>
                  <a:srgbClr val="C00000"/>
                </a:solidFill>
              </a:rPr>
              <a:t>拟标题</a:t>
            </a:r>
            <a:r>
              <a:rPr lang="zh-CN" altLang="zh-CN" b="1" dirty="0" smtClean="0">
                <a:solidFill>
                  <a:srgbClr val="C00000"/>
                </a:solidFill>
              </a:rPr>
              <a:t>。</a:t>
            </a:r>
            <a:endParaRPr lang="zh-CN" altLang="zh-CN" b="1" dirty="0">
              <a:solidFill>
                <a:srgbClr val="C00000"/>
              </a:solidFill>
            </a:endParaRPr>
          </a:p>
          <a:p>
            <a:r>
              <a:rPr lang="zh-CN" altLang="zh-CN" sz="3500" b="1" dirty="0">
                <a:solidFill>
                  <a:srgbClr val="002060"/>
                </a:solidFill>
              </a:rPr>
              <a:t>某网站论坛上有如下一些帖子：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网友甲：累啊，感觉鸭梨山大啊！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网友乙：为什么别人好像很悠闲，洒家亚历山大？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网友丙：压力？来吧！习惯了。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网友丁：无聊啊！每天上班、喝茶、上网聊天、下班买菜，有鸭梨？好啊。</a:t>
            </a:r>
          </a:p>
          <a:p>
            <a:r>
              <a:rPr lang="zh-CN" altLang="zh-CN" sz="3500" b="1" dirty="0">
                <a:solidFill>
                  <a:srgbClr val="002060"/>
                </a:solidFill>
              </a:rPr>
              <a:t>网友戊：等我发了财，就到一个荒岛上居住，没有竞争，没有压力，吃了睡，睡了吃，看潮涨潮落，像猪一样活着。</a:t>
            </a:r>
          </a:p>
          <a:p>
            <a:r>
              <a:rPr lang="zh-CN" altLang="zh-CN" b="1" dirty="0" smtClean="0"/>
              <a:t>自</a:t>
            </a:r>
            <a:r>
              <a:rPr lang="zh-CN" altLang="zh-CN" b="1" dirty="0"/>
              <a:t>选角度</a:t>
            </a:r>
            <a:r>
              <a:rPr lang="zh-CN" altLang="zh-CN" b="1" dirty="0" smtClean="0"/>
              <a:t>，</a:t>
            </a:r>
            <a:r>
              <a:rPr lang="zh-CN" altLang="en-US" b="1" dirty="0" smtClean="0"/>
              <a:t>自拟标题。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10546"/>
          </a:xfrm>
        </p:spPr>
        <p:txBody>
          <a:bodyPr>
            <a:normAutofit/>
          </a:bodyPr>
          <a:lstStyle/>
          <a:p>
            <a:r>
              <a:rPr lang="zh-CN" altLang="en-US" sz="6600" b="1" dirty="0" smtClean="0"/>
              <a:t>请各组选派</a:t>
            </a:r>
            <a:r>
              <a:rPr lang="en-US" altLang="zh-CN" sz="6600" b="1" dirty="0" smtClean="0"/>
              <a:t>2</a:t>
            </a:r>
            <a:r>
              <a:rPr lang="zh-CN" altLang="en-US" sz="6600" b="1" dirty="0" smtClean="0"/>
              <a:t>人上台，写出本组最佳标题</a:t>
            </a:r>
            <a:endParaRPr lang="zh-CN" altLang="en-US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600" b="1" dirty="0" smtClean="0">
                <a:solidFill>
                  <a:srgbClr val="C00000"/>
                </a:solidFill>
              </a:rPr>
              <a:t>参考立意</a:t>
            </a:r>
            <a:endParaRPr lang="zh-CN" altLang="en-US" sz="6600" b="1" dirty="0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 smtClean="0">
                <a:solidFill>
                  <a:srgbClr val="002060"/>
                </a:solidFill>
              </a:rPr>
              <a:t>①有压力才有动力。</a:t>
            </a:r>
            <a:endParaRPr lang="en-US" altLang="zh-CN" sz="5400" b="1" dirty="0" smtClean="0">
              <a:solidFill>
                <a:srgbClr val="002060"/>
              </a:solidFill>
            </a:endParaRPr>
          </a:p>
          <a:p>
            <a:r>
              <a:rPr lang="zh-CN" altLang="en-US" sz="5400" b="1" dirty="0" smtClean="0">
                <a:solidFill>
                  <a:srgbClr val="002060"/>
                </a:solidFill>
              </a:rPr>
              <a:t>②张弛有度，弹性工作。</a:t>
            </a:r>
            <a:endParaRPr lang="en-US" altLang="zh-CN" sz="5400" b="1" dirty="0" smtClean="0">
              <a:solidFill>
                <a:srgbClr val="002060"/>
              </a:solidFill>
            </a:endParaRPr>
          </a:p>
          <a:p>
            <a:r>
              <a:rPr lang="zh-CN" altLang="en-US" sz="5400" b="1" dirty="0" smtClean="0">
                <a:solidFill>
                  <a:srgbClr val="002060"/>
                </a:solidFill>
              </a:rPr>
              <a:t>③学会享受生活。</a:t>
            </a:r>
            <a:endParaRPr lang="zh-CN" altLang="en-US" sz="5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88640"/>
            <a:ext cx="8445624" cy="6480720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b="1" dirty="0" smtClean="0"/>
              <a:t>2</a:t>
            </a:r>
            <a:r>
              <a:rPr lang="zh-CN" altLang="en-US" b="1" dirty="0" smtClean="0"/>
              <a:t>、</a:t>
            </a:r>
            <a:r>
              <a:rPr lang="zh-CN" altLang="zh-CN" b="1" dirty="0" smtClean="0"/>
              <a:t>阅</a:t>
            </a:r>
            <a:r>
              <a:rPr lang="zh-CN" altLang="zh-CN" b="1" dirty="0" smtClean="0"/>
              <a:t>读下面材料，按要求作文</a:t>
            </a:r>
            <a:endParaRPr lang="zh-CN" altLang="zh-CN" dirty="0" smtClean="0"/>
          </a:p>
          <a:p>
            <a:r>
              <a:rPr lang="zh-CN" altLang="zh-CN" sz="3400" b="1" dirty="0" smtClean="0">
                <a:solidFill>
                  <a:srgbClr val="002060"/>
                </a:solidFill>
              </a:rPr>
              <a:t>一天，我和朋友在洛杉矶一家有名的咖啡厅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喝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咖啡。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看见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进来一个人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，他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对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服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务生说：“两杯咖啡，一杯贴墙上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。” 我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们注意到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只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端上来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一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杯咖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啡，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但他却付了两杯的钱。他刚走，服务生就把一张纸贴在墙上，上面写着：一杯咖啡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。</a:t>
            </a:r>
            <a:endParaRPr lang="en-US" altLang="zh-CN" sz="3400" b="1" dirty="0" smtClean="0">
              <a:solidFill>
                <a:srgbClr val="002060"/>
              </a:solidFill>
            </a:endParaRPr>
          </a:p>
          <a:p>
            <a:r>
              <a:rPr lang="zh-CN" altLang="en-US" sz="3400" b="1" dirty="0" smtClean="0">
                <a:solidFill>
                  <a:srgbClr val="002060"/>
                </a:solidFill>
              </a:rPr>
              <a:t>后来发现其他人也这样做。我十分疑惑。</a:t>
            </a:r>
            <a:endParaRPr lang="zh-CN" altLang="zh-CN" sz="3400" b="1" dirty="0" smtClean="0">
              <a:solidFill>
                <a:srgbClr val="002060"/>
              </a:solidFill>
            </a:endParaRPr>
          </a:p>
          <a:p>
            <a:r>
              <a:rPr lang="zh-CN" altLang="en-US" sz="3400" b="1" dirty="0" smtClean="0">
                <a:solidFill>
                  <a:srgbClr val="002060"/>
                </a:solidFill>
              </a:rPr>
              <a:t>直到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有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一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天我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看见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进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来一个拾荒者，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他坐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下来，看着墙上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，说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：“墙上的一杯咖啡。”服务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生给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他端上咖啡。那人喝完咖啡没结账就走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了</a:t>
            </a:r>
            <a:r>
              <a:rPr lang="zh-CN" altLang="en-US" sz="3400" b="1" dirty="0" smtClean="0">
                <a:solidFill>
                  <a:srgbClr val="002060"/>
                </a:solidFill>
              </a:rPr>
              <a:t>。然后看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见</a:t>
            </a:r>
            <a:r>
              <a:rPr lang="zh-CN" altLang="zh-CN" sz="3400" b="1" dirty="0" smtClean="0">
                <a:solidFill>
                  <a:srgbClr val="002060"/>
                </a:solidFill>
              </a:rPr>
              <a:t>服务生从墙上揭下一张纸，扔进了纸篓。此时，我们才明白了墙上“一杯咖啡”的用意。</a:t>
            </a:r>
          </a:p>
          <a:p>
            <a:r>
              <a:rPr lang="zh-CN" altLang="zh-CN" sz="4200" b="1" dirty="0" smtClean="0">
                <a:solidFill>
                  <a:srgbClr val="C00000"/>
                </a:solidFill>
              </a:rPr>
              <a:t>自定立意，自拟题</a:t>
            </a:r>
            <a:r>
              <a:rPr lang="zh-CN" altLang="zh-CN" sz="4200" b="1" dirty="0" smtClean="0">
                <a:solidFill>
                  <a:srgbClr val="C00000"/>
                </a:solidFill>
              </a:rPr>
              <a:t>目。</a:t>
            </a:r>
            <a:endParaRPr lang="zh-CN" altLang="zh-CN" sz="42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600" b="1" dirty="0" smtClean="0"/>
              <a:t>参考立意</a:t>
            </a:r>
            <a:endParaRPr lang="zh-CN" altLang="en-US" sz="6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①</a:t>
            </a:r>
            <a:r>
              <a:rPr lang="zh-CN" altLang="zh-CN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扬</a:t>
            </a:r>
            <a:r>
              <a:rPr lang="zh-CN" altLang="zh-CN" sz="4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善要高调，行善要低调。</a:t>
            </a:r>
            <a:endParaRPr lang="en-US" altLang="zh-CN" sz="4800" b="1" dirty="0" smtClean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②</a:t>
            </a:r>
            <a:r>
              <a:rPr lang="zh-CN" altLang="zh-CN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让</a:t>
            </a:r>
            <a:r>
              <a:rPr lang="zh-CN" altLang="zh-CN" sz="4800" b="1" dirty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受助者更有尊</a:t>
            </a:r>
            <a:r>
              <a:rPr lang="zh-CN" altLang="zh-CN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严</a:t>
            </a:r>
            <a:r>
              <a:rPr lang="zh-CN" altLang="en-US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4800" b="1" dirty="0" smtClean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③助人</a:t>
            </a:r>
            <a:r>
              <a:rPr lang="zh-CN" altLang="zh-CN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不求感恩报答</a:t>
            </a:r>
            <a:r>
              <a:rPr lang="zh-CN" altLang="en-US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。</a:t>
            </a:r>
            <a:endParaRPr lang="en-US" altLang="zh-CN" sz="4800" b="1" dirty="0" smtClean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④</a:t>
            </a:r>
            <a:r>
              <a:rPr lang="zh-CN" altLang="zh-CN" sz="4800" b="1" dirty="0" smtClean="0">
                <a:solidFill>
                  <a:srgbClr val="002060"/>
                </a:solidFill>
                <a:latin typeface="楷体" pitchFamily="49" charset="-122"/>
                <a:ea typeface="楷体" pitchFamily="49" charset="-122"/>
              </a:rPr>
              <a:t>让公益成为一种习惯和生活方式。</a:t>
            </a:r>
            <a:endParaRPr lang="zh-CN" altLang="en-US" sz="4800" b="1" dirty="0">
              <a:solidFill>
                <a:srgbClr val="00206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92688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</a:t>
            </a:r>
            <a:r>
              <a:rPr lang="zh-CN" altLang="zh-CN" dirty="0" smtClean="0"/>
              <a:t>阅读材</a:t>
            </a:r>
            <a:r>
              <a:rPr lang="zh-CN" altLang="zh-CN" dirty="0"/>
              <a:t>料，根据要</a:t>
            </a:r>
            <a:r>
              <a:rPr lang="zh-CN" altLang="zh-CN" dirty="0" smtClean="0"/>
              <a:t>求</a:t>
            </a:r>
            <a:r>
              <a:rPr lang="zh-CN" altLang="en-US" dirty="0" smtClean="0"/>
              <a:t>拟题。</a:t>
            </a:r>
            <a:endParaRPr lang="zh-CN" altLang="zh-CN" dirty="0"/>
          </a:p>
          <a:p>
            <a:r>
              <a:rPr lang="zh-CN" altLang="zh-CN" b="1" dirty="0">
                <a:solidFill>
                  <a:srgbClr val="C00000"/>
                </a:solidFill>
              </a:rPr>
              <a:t>中国饮食文化博大精深且源远流长，中国菜制作精细，讲究色香味俱全举世闻名，“八大菜系</a:t>
            </a:r>
            <a:r>
              <a:rPr lang="en-US" altLang="zh-CN" b="1" dirty="0">
                <a:solidFill>
                  <a:srgbClr val="C00000"/>
                </a:solidFill>
              </a:rPr>
              <a:t>"</a:t>
            </a:r>
            <a:r>
              <a:rPr lang="zh-CN" altLang="zh-CN" b="1" dirty="0">
                <a:solidFill>
                  <a:srgbClr val="C00000"/>
                </a:solidFill>
              </a:rPr>
              <a:t>各具精妙，不仅内地</a:t>
            </a:r>
            <a:r>
              <a:rPr lang="en-US" altLang="zh-CN" b="1" dirty="0">
                <a:solidFill>
                  <a:srgbClr val="C00000"/>
                </a:solidFill>
              </a:rPr>
              <a:t>"</a:t>
            </a:r>
            <a:r>
              <a:rPr lang="zh-CN" altLang="zh-CN" b="1" dirty="0">
                <a:solidFill>
                  <a:srgbClr val="C00000"/>
                </a:solidFill>
              </a:rPr>
              <a:t>老字号</a:t>
            </a:r>
            <a:r>
              <a:rPr lang="en-US" altLang="zh-CN" b="1" dirty="0">
                <a:solidFill>
                  <a:srgbClr val="C00000"/>
                </a:solidFill>
              </a:rPr>
              <a:t>"</a:t>
            </a:r>
            <a:r>
              <a:rPr lang="zh-CN" altLang="zh-CN" b="1" dirty="0">
                <a:solidFill>
                  <a:srgbClr val="C00000"/>
                </a:solidFill>
              </a:rPr>
              <a:t>数不胜数，连专营中菜的华人餐馆也遍布世界。</a:t>
            </a:r>
          </a:p>
          <a:p>
            <a:r>
              <a:rPr lang="zh-CN" altLang="zh-CN" b="1" dirty="0">
                <a:solidFill>
                  <a:srgbClr val="C00000"/>
                </a:solidFill>
              </a:rPr>
              <a:t>然而，近年来洋快餐的大品牌在中国的扩张势头十分凶猛，麦当劳、肯德基、必胜客开遍了中国城市几乎每一个街区。洋快餐尤其受青少年的喜爱，许多孩子过生日必上麦当劳。</a:t>
            </a:r>
          </a:p>
          <a:p>
            <a:r>
              <a:rPr lang="zh-CN" altLang="zh-CN" b="1" dirty="0">
                <a:solidFill>
                  <a:srgbClr val="C00000"/>
                </a:solidFill>
              </a:rPr>
              <a:t>大概是受到洋快餐成功的启发，中式快餐近年也开始冒头并得到不少国人的欢迎，对洋快餐麦当劳、肯德基也形成了一定的冲击。如专营中式饭菜蒸煮标准化的中餐“真功夫”，</a:t>
            </a:r>
            <a:r>
              <a:rPr lang="en-US" altLang="zh-CN" b="1" dirty="0">
                <a:solidFill>
                  <a:srgbClr val="C00000"/>
                </a:solidFill>
              </a:rPr>
              <a:t>2013</a:t>
            </a:r>
            <a:r>
              <a:rPr lang="zh-CN" altLang="zh-CN" b="1" dirty="0">
                <a:solidFill>
                  <a:srgbClr val="C00000"/>
                </a:solidFill>
              </a:rPr>
              <a:t>年的营业额就超过了</a:t>
            </a:r>
            <a:r>
              <a:rPr lang="en-US" altLang="zh-CN" b="1" dirty="0">
                <a:solidFill>
                  <a:srgbClr val="C00000"/>
                </a:solidFill>
              </a:rPr>
              <a:t>50</a:t>
            </a:r>
            <a:r>
              <a:rPr lang="zh-CN" altLang="zh-CN" b="1" dirty="0">
                <a:solidFill>
                  <a:srgbClr val="C00000"/>
                </a:solidFill>
              </a:rPr>
              <a:t>亿</a:t>
            </a:r>
            <a:r>
              <a:rPr lang="zh-CN" altLang="zh-CN" b="1" dirty="0" smtClean="0">
                <a:solidFill>
                  <a:srgbClr val="C00000"/>
                </a:solidFill>
              </a:rPr>
              <a:t>。</a:t>
            </a:r>
            <a:endParaRPr lang="en-US" altLang="zh-CN" b="1" dirty="0" smtClean="0">
              <a:solidFill>
                <a:srgbClr val="C00000"/>
              </a:solidFill>
            </a:endParaRPr>
          </a:p>
          <a:p>
            <a:r>
              <a:rPr lang="zh-CN" altLang="zh-CN" dirty="0" smtClean="0"/>
              <a:t>要</a:t>
            </a:r>
            <a:r>
              <a:rPr lang="zh-CN" altLang="zh-CN" dirty="0"/>
              <a:t>求</a:t>
            </a:r>
            <a:r>
              <a:rPr lang="zh-CN" altLang="zh-CN" dirty="0" smtClean="0"/>
              <a:t>：自</a:t>
            </a:r>
            <a:r>
              <a:rPr lang="zh-CN" altLang="zh-CN" dirty="0"/>
              <a:t>选角度，确定立意，自拟标题，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600" b="1" dirty="0" smtClean="0"/>
              <a:t>参考立意</a:t>
            </a:r>
            <a:endParaRPr lang="zh-CN" altLang="en-US" sz="6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752528"/>
          </a:xfrm>
        </p:spPr>
        <p:txBody>
          <a:bodyPr>
            <a:normAutofit lnSpcReduction="10000"/>
          </a:bodyPr>
          <a:lstStyle/>
          <a:p>
            <a:r>
              <a:rPr lang="zh-CN" altLang="zh-CN" b="1" dirty="0">
                <a:solidFill>
                  <a:srgbClr val="002060"/>
                </a:solidFill>
              </a:rPr>
              <a:t>（</a:t>
            </a:r>
            <a:r>
              <a:rPr lang="en-US" altLang="zh-CN" b="1" dirty="0">
                <a:solidFill>
                  <a:srgbClr val="002060"/>
                </a:solidFill>
              </a:rPr>
              <a:t>1</a:t>
            </a:r>
            <a:r>
              <a:rPr lang="zh-CN" altLang="zh-CN" b="1" dirty="0">
                <a:solidFill>
                  <a:srgbClr val="002060"/>
                </a:solidFill>
              </a:rPr>
              <a:t>）传统与现代：传统文化与现代生活；从饮食看传统文化与现代生活。</a:t>
            </a:r>
          </a:p>
          <a:p>
            <a:r>
              <a:rPr lang="zh-CN" altLang="zh-CN" b="1" dirty="0">
                <a:solidFill>
                  <a:srgbClr val="002060"/>
                </a:solidFill>
              </a:rPr>
              <a:t>（</a:t>
            </a:r>
            <a:r>
              <a:rPr lang="en-US" altLang="zh-CN" b="1" dirty="0">
                <a:solidFill>
                  <a:srgbClr val="002060"/>
                </a:solidFill>
              </a:rPr>
              <a:t>2</a:t>
            </a:r>
            <a:r>
              <a:rPr lang="zh-CN" altLang="zh-CN" b="1" dirty="0">
                <a:solidFill>
                  <a:srgbClr val="002060"/>
                </a:solidFill>
              </a:rPr>
              <a:t>）民以食为天；饮食文化（时尚）体现国家软实力。</a:t>
            </a:r>
          </a:p>
          <a:p>
            <a:r>
              <a:rPr lang="zh-CN" altLang="zh-CN" b="1" dirty="0">
                <a:solidFill>
                  <a:srgbClr val="002060"/>
                </a:solidFill>
              </a:rPr>
              <a:t>（</a:t>
            </a:r>
            <a:r>
              <a:rPr lang="en-US" altLang="zh-CN" b="1" dirty="0">
                <a:solidFill>
                  <a:srgbClr val="002060"/>
                </a:solidFill>
              </a:rPr>
              <a:t>3</a:t>
            </a:r>
            <a:r>
              <a:rPr lang="zh-CN" altLang="zh-CN" b="1" dirty="0">
                <a:solidFill>
                  <a:srgbClr val="002060"/>
                </a:solidFill>
              </a:rPr>
              <a:t>）传统与创新；传统文化的继承与对外借鉴学习。</a:t>
            </a:r>
          </a:p>
          <a:p>
            <a:r>
              <a:rPr lang="zh-CN" altLang="zh-CN" b="1" dirty="0">
                <a:solidFill>
                  <a:srgbClr val="002060"/>
                </a:solidFill>
              </a:rPr>
              <a:t>（</a:t>
            </a:r>
            <a:r>
              <a:rPr lang="en-US" altLang="zh-CN" b="1" dirty="0">
                <a:solidFill>
                  <a:srgbClr val="002060"/>
                </a:solidFill>
              </a:rPr>
              <a:t>4</a:t>
            </a:r>
            <a:r>
              <a:rPr lang="zh-CN" altLang="zh-CN" b="1" dirty="0">
                <a:solidFill>
                  <a:srgbClr val="002060"/>
                </a:solidFill>
              </a:rPr>
              <a:t>）成功与传统；成功离不开传统；成功离不开借鉴。</a:t>
            </a:r>
          </a:p>
          <a:p>
            <a:r>
              <a:rPr lang="zh-CN" altLang="zh-CN" b="1" dirty="0">
                <a:solidFill>
                  <a:srgbClr val="002060"/>
                </a:solidFill>
              </a:rPr>
              <a:t>（</a:t>
            </a:r>
            <a:r>
              <a:rPr lang="en-US" altLang="zh-CN" b="1" dirty="0">
                <a:solidFill>
                  <a:srgbClr val="002060"/>
                </a:solidFill>
              </a:rPr>
              <a:t>5</a:t>
            </a:r>
            <a:r>
              <a:rPr lang="zh-CN" altLang="zh-CN" b="1" dirty="0">
                <a:solidFill>
                  <a:srgbClr val="002060"/>
                </a:solidFill>
              </a:rPr>
              <a:t>）民族的特色也可以赢得世</a:t>
            </a:r>
            <a:r>
              <a:rPr lang="zh-CN" altLang="zh-CN" b="1" dirty="0" smtClean="0">
                <a:solidFill>
                  <a:srgbClr val="002060"/>
                </a:solidFill>
              </a:rPr>
              <a:t>界</a:t>
            </a:r>
            <a:r>
              <a:rPr lang="zh-CN" altLang="en-US" b="1" dirty="0" smtClean="0">
                <a:solidFill>
                  <a:srgbClr val="002060"/>
                </a:solidFill>
              </a:rPr>
              <a:t>。</a:t>
            </a:r>
            <a:endParaRPr lang="zh-CN" altLang="zh-CN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5616624"/>
          </a:xfrm>
        </p:spPr>
        <p:txBody>
          <a:bodyPr>
            <a:normAutofit/>
          </a:bodyPr>
          <a:lstStyle/>
          <a:p>
            <a:r>
              <a:rPr lang="zh-CN" altLang="en-US" sz="8800" b="1" dirty="0" smtClean="0">
                <a:latin typeface="叶根友毛笔行书2.0版" pitchFamily="2" charset="-122"/>
                <a:ea typeface="叶根友毛笔行书2.0版" pitchFamily="2" charset="-122"/>
              </a:rPr>
              <a:t>下节课，我们研究作文开头。</a:t>
            </a:r>
            <a:r>
              <a:rPr lang="en-US" altLang="zh-CN" sz="8800" b="1" dirty="0" smtClean="0">
                <a:latin typeface="叶根友毛笔行书2.0版" pitchFamily="2" charset="-122"/>
                <a:ea typeface="叶根友毛笔行书2.0版" pitchFamily="2" charset="-122"/>
              </a:rPr>
              <a:t/>
            </a:r>
            <a:br>
              <a:rPr lang="en-US" altLang="zh-CN" sz="8800" b="1" dirty="0" smtClean="0">
                <a:latin typeface="叶根友毛笔行书2.0版" pitchFamily="2" charset="-122"/>
                <a:ea typeface="叶根友毛笔行书2.0版" pitchFamily="2" charset="-122"/>
              </a:rPr>
            </a:br>
            <a:r>
              <a:rPr lang="zh-CN" altLang="en-US" sz="8800" b="1" dirty="0" smtClean="0">
                <a:latin typeface="叶根友毛笔行书2.0版" pitchFamily="2" charset="-122"/>
                <a:ea typeface="叶根友毛笔行书2.0版" pitchFamily="2" charset="-122"/>
              </a:rPr>
              <a:t>请做点准备！</a:t>
            </a:r>
            <a:endParaRPr lang="zh-CN" altLang="en-US" sz="8800" b="1" dirty="0">
              <a:latin typeface="叶根友毛笔行书2.0版" pitchFamily="2" charset="-122"/>
              <a:ea typeface="叶根友毛笔行书2.0版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1209</Words>
  <Application>Microsoft Office PowerPoint</Application>
  <PresentationFormat>全屏显示(4:3)</PresentationFormat>
  <Paragraphs>57</Paragraphs>
  <Slides>19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21" baseType="lpstr">
      <vt:lpstr>Office 主题</vt:lpstr>
      <vt:lpstr>1_Office 主题</vt:lpstr>
      <vt:lpstr>审题与拟标题强化训练</vt:lpstr>
      <vt:lpstr>一、复习已学内容</vt:lpstr>
      <vt:lpstr>（一）审题立意方法小结</vt:lpstr>
      <vt:lpstr>幻灯片 4</vt:lpstr>
      <vt:lpstr>（二）如何拟出好标题</vt:lpstr>
      <vt:lpstr>幻灯片 6</vt:lpstr>
      <vt:lpstr>幻灯片 7</vt:lpstr>
      <vt:lpstr>二、审题与拟标题强化</vt:lpstr>
      <vt:lpstr>幻灯片 9</vt:lpstr>
      <vt:lpstr>请各组选派2人上台，写出本组最佳标题</vt:lpstr>
      <vt:lpstr>参考立意</vt:lpstr>
      <vt:lpstr>幻灯片 12</vt:lpstr>
      <vt:lpstr>幻灯片 13</vt:lpstr>
      <vt:lpstr>参考立意</vt:lpstr>
      <vt:lpstr>幻灯片 15</vt:lpstr>
      <vt:lpstr>幻灯片 16</vt:lpstr>
      <vt:lpstr>参考立意</vt:lpstr>
      <vt:lpstr>幻灯片 18</vt:lpstr>
      <vt:lpstr>下节课，我们研究作文开头。 请做点准备！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审题与拟标题强化训练</dc:title>
  <dc:creator>User</dc:creator>
  <cp:lastModifiedBy>User</cp:lastModifiedBy>
  <cp:revision>23</cp:revision>
  <dcterms:created xsi:type="dcterms:W3CDTF">2014-12-22T12:33:18Z</dcterms:created>
  <dcterms:modified xsi:type="dcterms:W3CDTF">2014-12-23T01:31:42Z</dcterms:modified>
</cp:coreProperties>
</file>