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gif" ContentType="image/gif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notesMasterIdLst>
    <p:notesMasterId r:id="rId22"/>
  </p:notesMasterIdLst>
  <p:sldIdLst>
    <p:sldId id="376" r:id="rId4"/>
    <p:sldId id="417" r:id="rId5"/>
    <p:sldId id="263" r:id="rId6"/>
    <p:sldId id="415" r:id="rId7"/>
    <p:sldId id="303" r:id="rId8"/>
    <p:sldId id="418" r:id="rId9"/>
    <p:sldId id="419" r:id="rId10"/>
    <p:sldId id="325" r:id="rId11"/>
    <p:sldId id="420" r:id="rId12"/>
    <p:sldId id="421" r:id="rId13"/>
    <p:sldId id="456" r:id="rId14"/>
    <p:sldId id="305" r:id="rId15"/>
    <p:sldId id="457" r:id="rId16"/>
    <p:sldId id="510" r:id="rId17"/>
    <p:sldId id="543" r:id="rId18"/>
    <p:sldId id="544" r:id="rId19"/>
    <p:sldId id="289" r:id="rId20"/>
    <p:sldId id="284" r:id="rId21"/>
    <p:sldId id="307" r:id="rId23"/>
    <p:sldId id="458" r:id="rId24"/>
    <p:sldId id="484" r:id="rId25"/>
    <p:sldId id="326" r:id="rId26"/>
    <p:sldId id="312" r:id="rId27"/>
    <p:sldId id="514" r:id="rId28"/>
    <p:sldId id="515" r:id="rId29"/>
    <p:sldId id="516" r:id="rId30"/>
    <p:sldId id="517" r:id="rId31"/>
    <p:sldId id="518" r:id="rId32"/>
    <p:sldId id="519" r:id="rId33"/>
    <p:sldId id="587" r:id="rId34"/>
    <p:sldId id="604" r:id="rId35"/>
    <p:sldId id="314" r:id="rId36"/>
    <p:sldId id="586" r:id="rId37"/>
    <p:sldId id="509" r:id="rId38"/>
    <p:sldId id="497" r:id="rId39"/>
    <p:sldId id="498" r:id="rId40"/>
    <p:sldId id="499" r:id="rId41"/>
    <p:sldId id="291" r:id="rId42"/>
    <p:sldId id="577" r:id="rId43"/>
    <p:sldId id="578" r:id="rId44"/>
    <p:sldId id="315" r:id="rId45"/>
    <p:sldId id="318" r:id="rId46"/>
    <p:sldId id="319" r:id="rId47"/>
    <p:sldId id="320" r:id="rId48"/>
    <p:sldId id="321" r:id="rId49"/>
    <p:sldId id="322" r:id="rId50"/>
    <p:sldId id="323" r:id="rId51"/>
  </p:sldIdLst>
  <p:sldSz cx="9144000" cy="6858000" type="screen4x3"/>
  <p:notesSz cx="6858000" cy="9144000"/>
  <p:custDataLst>
    <p:tags r:id="rId55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SzTx/>
      <a:buFont typeface="Arial" panose="020B0604020202020204" pitchFamily="34" charset="0"/>
      <a:buNone/>
      <a:defRPr b="0" i="0" u="none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SzTx/>
      <a:buFont typeface="Arial" panose="020B0604020202020204" pitchFamily="34" charset="0"/>
      <a:buNone/>
      <a:defRPr sz="1800" b="0" i="0" u="none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SzTx/>
      <a:buFont typeface="Arial" panose="020B0604020202020204" pitchFamily="34" charset="0"/>
      <a:buNone/>
      <a:defRPr sz="1800" b="0" i="0" u="none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SzTx/>
      <a:buFont typeface="Arial" panose="020B0604020202020204" pitchFamily="34" charset="0"/>
      <a:buNone/>
      <a:defRPr sz="1800" b="0" i="0" u="none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SzTx/>
      <a:buFont typeface="Arial" panose="020B0604020202020204" pitchFamily="34" charset="0"/>
      <a:buNone/>
      <a:defRPr sz="1800" b="0" i="0" u="none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ClrTx/>
      <a:buSzTx/>
      <a:buFont typeface="Arial" panose="020B0604020202020204" pitchFamily="34" charset="0"/>
      <a:buNone/>
      <a:defRPr sz="1800" b="0" i="0" u="none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ClrTx/>
      <a:buSzTx/>
      <a:buFont typeface="Arial" panose="020B0604020202020204" pitchFamily="34" charset="0"/>
      <a:buNone/>
      <a:defRPr sz="1800" b="0" i="0" u="none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ClrTx/>
      <a:buSzTx/>
      <a:buFont typeface="Arial" panose="020B0604020202020204" pitchFamily="34" charset="0"/>
      <a:buNone/>
      <a:defRPr sz="1800" b="0" i="0" u="none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ClrTx/>
      <a:buSzTx/>
      <a:buFont typeface="Arial" panose="020B0604020202020204" pitchFamily="34" charset="0"/>
      <a:buNone/>
      <a:defRPr sz="1800" b="0" i="0" u="none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109" d="100"/>
          <a:sy n="109" d="100"/>
        </p:scale>
        <p:origin x="1650" y="90"/>
      </p:cViewPr>
      <p:guideLst>
        <p:guide orient="horz" pos="2134"/>
        <p:guide pos="2799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5" Type="http://schemas.openxmlformats.org/officeDocument/2006/relationships/tags" Target="tags/tag3.xml"/><Relationship Id="rId54" Type="http://schemas.openxmlformats.org/officeDocument/2006/relationships/tableStyles" Target="tableStyles.xml"/><Relationship Id="rId53" Type="http://schemas.openxmlformats.org/officeDocument/2006/relationships/viewProps" Target="viewProps.xml"/><Relationship Id="rId52" Type="http://schemas.openxmlformats.org/officeDocument/2006/relationships/presProps" Target="presProps.xml"/><Relationship Id="rId51" Type="http://schemas.openxmlformats.org/officeDocument/2006/relationships/slide" Target="slides/slide47.xml"/><Relationship Id="rId50" Type="http://schemas.openxmlformats.org/officeDocument/2006/relationships/slide" Target="slides/slide46.xml"/><Relationship Id="rId5" Type="http://schemas.openxmlformats.org/officeDocument/2006/relationships/slide" Target="slides/slide2.xml"/><Relationship Id="rId49" Type="http://schemas.openxmlformats.org/officeDocument/2006/relationships/slide" Target="slides/slide45.xml"/><Relationship Id="rId48" Type="http://schemas.openxmlformats.org/officeDocument/2006/relationships/slide" Target="slides/slide44.xml"/><Relationship Id="rId47" Type="http://schemas.openxmlformats.org/officeDocument/2006/relationships/slide" Target="slides/slide43.xml"/><Relationship Id="rId46" Type="http://schemas.openxmlformats.org/officeDocument/2006/relationships/slide" Target="slides/slide42.xml"/><Relationship Id="rId45" Type="http://schemas.openxmlformats.org/officeDocument/2006/relationships/slide" Target="slides/slide41.xml"/><Relationship Id="rId44" Type="http://schemas.openxmlformats.org/officeDocument/2006/relationships/slide" Target="slides/slide40.xml"/><Relationship Id="rId43" Type="http://schemas.openxmlformats.org/officeDocument/2006/relationships/slide" Target="slides/slide39.xml"/><Relationship Id="rId42" Type="http://schemas.openxmlformats.org/officeDocument/2006/relationships/slide" Target="slides/slide38.xml"/><Relationship Id="rId41" Type="http://schemas.openxmlformats.org/officeDocument/2006/relationships/slide" Target="slides/slide37.xml"/><Relationship Id="rId40" Type="http://schemas.openxmlformats.org/officeDocument/2006/relationships/slide" Target="slides/slide36.xml"/><Relationship Id="rId4" Type="http://schemas.openxmlformats.org/officeDocument/2006/relationships/slide" Target="slides/slide1.xml"/><Relationship Id="rId39" Type="http://schemas.openxmlformats.org/officeDocument/2006/relationships/slide" Target="slides/slide35.xml"/><Relationship Id="rId38" Type="http://schemas.openxmlformats.org/officeDocument/2006/relationships/slide" Target="slides/slide34.xml"/><Relationship Id="rId37" Type="http://schemas.openxmlformats.org/officeDocument/2006/relationships/slide" Target="slides/slide33.xml"/><Relationship Id="rId36" Type="http://schemas.openxmlformats.org/officeDocument/2006/relationships/slide" Target="slides/slide32.xml"/><Relationship Id="rId35" Type="http://schemas.openxmlformats.org/officeDocument/2006/relationships/slide" Target="slides/slide31.xml"/><Relationship Id="rId34" Type="http://schemas.openxmlformats.org/officeDocument/2006/relationships/slide" Target="slides/slide30.xml"/><Relationship Id="rId33" Type="http://schemas.openxmlformats.org/officeDocument/2006/relationships/slide" Target="slides/slide29.xml"/><Relationship Id="rId32" Type="http://schemas.openxmlformats.org/officeDocument/2006/relationships/slide" Target="slides/slide28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5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notesMaster" Target="notesMasters/notesMaster1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drawings/_rels/vmlDrawing2.vml.rels><?xml version="1.0" encoding="UTF-8" standalone="yes"?>
<Relationships xmlns="http://schemas.openxmlformats.org/package/2006/relationships"><Relationship Id="rId4" Type="http://schemas.openxmlformats.org/officeDocument/2006/relationships/image" Target="../media/image26.wmf"/><Relationship Id="rId3" Type="http://schemas.openxmlformats.org/officeDocument/2006/relationships/image" Target="../media/image25.wmf"/><Relationship Id="rId2" Type="http://schemas.openxmlformats.org/officeDocument/2006/relationships/image" Target="../media/image24.wmf"/><Relationship Id="rId1" Type="http://schemas.openxmlformats.org/officeDocument/2006/relationships/image" Target="../media/image23.wmf"/></Relationships>
</file>

<file path=ppt/drawings/_rels/vmlDrawing3.vml.rels><?xml version="1.0" encoding="UTF-8" standalone="yes"?>
<Relationships xmlns="http://schemas.openxmlformats.org/package/2006/relationships"><Relationship Id="rId5" Type="http://schemas.openxmlformats.org/officeDocument/2006/relationships/image" Target="../media/image44.wmf"/><Relationship Id="rId4" Type="http://schemas.openxmlformats.org/officeDocument/2006/relationships/image" Target="../media/image43.wmf"/><Relationship Id="rId3" Type="http://schemas.openxmlformats.org/officeDocument/2006/relationships/image" Target="../media/image42.wmf"/><Relationship Id="rId2" Type="http://schemas.openxmlformats.org/officeDocument/2006/relationships/image" Target="../media/image41.wmf"/><Relationship Id="rId1" Type="http://schemas.openxmlformats.org/officeDocument/2006/relationships/image" Target="../media/image40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US" altLang="zh-CN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US" altLang="zh-CN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fld id="{9A0DB2DC-4C9A-4742-B13C-FB6460FD3503}" type="slidenum">
              <a:rPr lang="en-US" altLang="zh-CN" strike="noStrike" noProof="1">
                <a:latin typeface="Arial" panose="020B0604020202020204"/>
                <a:ea typeface="宋体" panose="02010600030101010101" pitchFamily="2" charset="-122"/>
                <a:cs typeface="+mn-cs"/>
              </a:rPr>
            </a:fld>
            <a:endParaRPr lang="en-US" altLang="zh-CN" strike="noStrike" noProof="1"/>
          </a:p>
        </p:txBody>
      </p:sp>
    </p:spTree>
  </p:cSld>
  <p:clrMapOvr>
    <a:masterClrMapping/>
  </p:clrMapOvr>
  <p:transition>
    <p:push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Sp="0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US" altLang="zh-CN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US" altLang="zh-CN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fld id="{9A0DB2DC-4C9A-4742-B13C-FB6460FD3503}" type="slidenum">
              <a:rPr lang="en-US" altLang="zh-CN" strike="noStrike" noProof="1">
                <a:latin typeface="Arial" panose="020B0604020202020204"/>
                <a:ea typeface="宋体" panose="02010600030101010101" pitchFamily="2" charset="-122"/>
                <a:cs typeface="+mn-cs"/>
              </a:rPr>
            </a:fld>
            <a:endParaRPr lang="en-US" altLang="zh-CN" strike="noStrike" noProof="1"/>
          </a:p>
        </p:txBody>
      </p:sp>
    </p:spTree>
  </p:cSld>
  <p:clrMapOvr>
    <a:masterClrMapping/>
  </p:clrMapOvr>
  <p:transition>
    <p:push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US" altLang="zh-CN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US" altLang="zh-CN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fld id="{9A0DB2DC-4C9A-4742-B13C-FB6460FD3503}" type="slidenum">
              <a:rPr lang="en-US" altLang="zh-CN" strike="noStrike" noProof="1">
                <a:latin typeface="Arial" panose="020B0604020202020204"/>
                <a:ea typeface="宋体" panose="02010600030101010101" pitchFamily="2" charset="-122"/>
                <a:cs typeface="+mn-cs"/>
              </a:rPr>
            </a:fld>
            <a:endParaRPr lang="en-US" altLang="zh-CN" strike="noStrike" noProof="1"/>
          </a:p>
        </p:txBody>
      </p:sp>
    </p:spTree>
  </p:cSld>
  <p:clrMapOvr>
    <a:masterClrMapping/>
  </p:clrMapOvr>
  <p:transition>
    <p:push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Sp="0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04800" y="1981200"/>
            <a:ext cx="4184968" cy="3886200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60583" y="1981200"/>
            <a:ext cx="4184968" cy="3886200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US" altLang="zh-CN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US" altLang="zh-CN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fld id="{9A0DB2DC-4C9A-4742-B13C-FB6460FD3503}" type="slidenum">
              <a:rPr lang="en-US" altLang="zh-CN" strike="noStrike" noProof="1">
                <a:latin typeface="Arial" panose="020B0604020202020204"/>
                <a:ea typeface="宋体" panose="02010600030101010101" pitchFamily="2" charset="-122"/>
                <a:cs typeface="+mn-cs"/>
              </a:rPr>
            </a:fld>
            <a:endParaRPr lang="en-US" altLang="zh-CN" strike="noStrike" noProof="1"/>
          </a:p>
        </p:txBody>
      </p:sp>
    </p:spTree>
  </p:cSld>
  <p:clrMapOvr>
    <a:masterClrMapping/>
  </p:clrMapOvr>
  <p:transition>
    <p:push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US" altLang="zh-CN" strike="noStrike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US" altLang="zh-CN" strike="noStrike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fld id="{9A0DB2DC-4C9A-4742-B13C-FB6460FD3503}" type="slidenum">
              <a:rPr lang="en-US" altLang="zh-CN" strike="noStrike" noProof="1">
                <a:latin typeface="Arial" panose="020B0604020202020204"/>
                <a:ea typeface="宋体" panose="02010600030101010101" pitchFamily="2" charset="-122"/>
                <a:cs typeface="+mn-cs"/>
              </a:rPr>
            </a:fld>
            <a:endParaRPr lang="en-US" altLang="zh-CN" strike="noStrike" noProof="1"/>
          </a:p>
        </p:txBody>
      </p:sp>
    </p:spTree>
  </p:cSld>
  <p:clrMapOvr>
    <a:masterClrMapping/>
  </p:clrMapOvr>
  <p:transition>
    <p:push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Sp="0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US" altLang="zh-CN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US" altLang="zh-CN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fld id="{9A0DB2DC-4C9A-4742-B13C-FB6460FD3503}" type="slidenum">
              <a:rPr lang="en-US" altLang="zh-CN" strike="noStrike" noProof="1">
                <a:latin typeface="Arial" panose="020B0604020202020204"/>
                <a:ea typeface="宋体" panose="02010600030101010101" pitchFamily="2" charset="-122"/>
                <a:cs typeface="+mn-cs"/>
              </a:rPr>
            </a:fld>
            <a:endParaRPr lang="en-US" altLang="zh-CN" strike="noStrike" noProof="1"/>
          </a:p>
        </p:txBody>
      </p:sp>
    </p:spTree>
  </p:cSld>
  <p:clrMapOvr>
    <a:masterClrMapping/>
  </p:clrMapOvr>
  <p:transition>
    <p:push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US" altLang="zh-CN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US" altLang="zh-CN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fld id="{9A0DB2DC-4C9A-4742-B13C-FB6460FD3503}" type="slidenum">
              <a:rPr lang="en-US" altLang="zh-CN" strike="noStrike" noProof="1">
                <a:latin typeface="Arial" panose="020B0604020202020204"/>
                <a:ea typeface="宋体" panose="02010600030101010101" pitchFamily="2" charset="-122"/>
                <a:cs typeface="+mn-cs"/>
              </a:rPr>
            </a:fld>
            <a:endParaRPr lang="en-US" altLang="zh-CN" strike="noStrike" noProof="1"/>
          </a:p>
        </p:txBody>
      </p:sp>
    </p:spTree>
  </p:cSld>
  <p:clrMapOvr>
    <a:masterClrMapping/>
  </p:clrMapOvr>
  <p:transition>
    <p:push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US" altLang="zh-CN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US" altLang="zh-CN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fld id="{9A0DB2DC-4C9A-4742-B13C-FB6460FD3503}" type="slidenum">
              <a:rPr lang="en-US" altLang="zh-CN" strike="noStrike" noProof="1">
                <a:latin typeface="Arial" panose="020B0604020202020204"/>
                <a:ea typeface="宋体" panose="02010600030101010101" pitchFamily="2" charset="-122"/>
                <a:cs typeface="+mn-cs"/>
              </a:rPr>
            </a:fld>
            <a:endParaRPr lang="en-US" altLang="zh-CN" strike="noStrike" noProof="1"/>
          </a:p>
        </p:txBody>
      </p:sp>
    </p:spTree>
  </p:cSld>
  <p:clrMapOvr>
    <a:masterClrMapping/>
  </p:clrMapOvr>
  <p:transition>
    <p:push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US" altLang="zh-CN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US" altLang="zh-CN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fld id="{9A0DB2DC-4C9A-4742-B13C-FB6460FD3503}" type="slidenum">
              <a:rPr lang="en-US" altLang="zh-CN" strike="noStrike" noProof="1">
                <a:latin typeface="Arial" panose="020B0604020202020204"/>
                <a:ea typeface="宋体" panose="02010600030101010101" pitchFamily="2" charset="-122"/>
                <a:cs typeface="+mn-cs"/>
              </a:rPr>
            </a:fld>
            <a:endParaRPr lang="en-US" altLang="zh-CN" strike="noStrike" noProof="1"/>
          </a:p>
        </p:txBody>
      </p:sp>
    </p:spTree>
  </p:cSld>
  <p:clrMapOvr>
    <a:masterClrMapping/>
  </p:clrMapOvr>
  <p:transition>
    <p:push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 showMasterSp="0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US" altLang="zh-CN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US" altLang="zh-CN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fld id="{9A0DB2DC-4C9A-4742-B13C-FB6460FD3503}" type="slidenum">
              <a:rPr lang="en-US" altLang="zh-CN" strike="noStrike" noProof="1">
                <a:latin typeface="Arial" panose="020B0604020202020204"/>
                <a:ea typeface="宋体" panose="02010600030101010101" pitchFamily="2" charset="-122"/>
                <a:cs typeface="+mn-cs"/>
              </a:rPr>
            </a:fld>
            <a:endParaRPr lang="en-US" altLang="zh-CN" strike="noStrike" noProof="1"/>
          </a:p>
        </p:txBody>
      </p:sp>
    </p:spTree>
  </p:cSld>
  <p:clrMapOvr>
    <a:masterClrMapping/>
  </p:clrMapOvr>
  <p:transition>
    <p:push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09569" y="685800"/>
            <a:ext cx="2135981" cy="5181600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01625" y="685800"/>
            <a:ext cx="6284119" cy="5181600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US" altLang="zh-CN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US" altLang="zh-CN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fld id="{9A0DB2DC-4C9A-4742-B13C-FB6460FD3503}" type="slidenum">
              <a:rPr lang="en-US" altLang="zh-CN" strike="noStrike" noProof="1">
                <a:latin typeface="Arial" panose="020B0604020202020204"/>
                <a:ea typeface="宋体" panose="02010600030101010101" pitchFamily="2" charset="-122"/>
                <a:cs typeface="+mn-cs"/>
              </a:rPr>
            </a:fld>
            <a:endParaRPr lang="en-US" altLang="zh-CN" strike="noStrike" noProof="1"/>
          </a:p>
        </p:txBody>
      </p:sp>
    </p:spTree>
  </p:cSld>
  <p:clrMapOvr>
    <a:masterClrMapping/>
  </p:clrMapOvr>
  <p:transition>
    <p:push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US" altLang="zh-CN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US" altLang="zh-CN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fld id="{9A0DB2DC-4C9A-4742-B13C-FB6460FD3503}" type="slidenum">
              <a:rPr lang="en-US" alt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/>
          </a:p>
        </p:txBody>
      </p:sp>
    </p:spTree>
  </p:cSld>
  <p:clrMapOvr>
    <a:masterClrMapping/>
  </p:clrMapOvr>
  <p:transition>
    <p:push dir="r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Sp="0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US" altLang="zh-CN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US" altLang="zh-CN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fld id="{9A0DB2DC-4C9A-4742-B13C-FB6460FD3503}" type="slidenum">
              <a:rPr lang="en-US" alt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/>
          </a:p>
        </p:txBody>
      </p:sp>
    </p:spTree>
  </p:cSld>
  <p:clrMapOvr>
    <a:masterClrMapping/>
  </p:clrMapOvr>
  <p:transition>
    <p:push dir="r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US" altLang="zh-CN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US" altLang="zh-CN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fld id="{9A0DB2DC-4C9A-4742-B13C-FB6460FD3503}" type="slidenum">
              <a:rPr lang="en-US" alt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/>
          </a:p>
        </p:txBody>
      </p:sp>
    </p:spTree>
  </p:cSld>
  <p:clrMapOvr>
    <a:masterClrMapping/>
  </p:clrMapOvr>
  <p:transition>
    <p:push dir="r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Sp="0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04800" y="1981200"/>
            <a:ext cx="4184968" cy="3886200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60583" y="1981200"/>
            <a:ext cx="4184968" cy="3886200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US" altLang="zh-CN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US" altLang="zh-CN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fld id="{9A0DB2DC-4C9A-4742-B13C-FB6460FD3503}" type="slidenum">
              <a:rPr lang="en-US" alt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/>
          </a:p>
        </p:txBody>
      </p:sp>
    </p:spTree>
  </p:cSld>
  <p:clrMapOvr>
    <a:masterClrMapping/>
  </p:clrMapOvr>
  <p:transition>
    <p:push dir="r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US" altLang="zh-CN" strike="noStrike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US" altLang="zh-CN" strike="noStrike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fld id="{9A0DB2DC-4C9A-4742-B13C-FB6460FD3503}" type="slidenum">
              <a:rPr lang="en-US" alt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/>
          </a:p>
        </p:txBody>
      </p:sp>
    </p:spTree>
  </p:cSld>
  <p:clrMapOvr>
    <a:masterClrMapping/>
  </p:clrMapOvr>
  <p:transition>
    <p:push dir="r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Sp="0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US" altLang="zh-CN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US" altLang="zh-CN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fld id="{9A0DB2DC-4C9A-4742-B13C-FB6460FD3503}" type="slidenum">
              <a:rPr lang="en-US" alt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/>
          </a:p>
        </p:txBody>
      </p:sp>
    </p:spTree>
  </p:cSld>
  <p:clrMapOvr>
    <a:masterClrMapping/>
  </p:clrMapOvr>
  <p:transition>
    <p:push dir="r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US" altLang="zh-CN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US" altLang="zh-CN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fld id="{9A0DB2DC-4C9A-4742-B13C-FB6460FD3503}" type="slidenum">
              <a:rPr lang="en-US" alt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/>
          </a:p>
        </p:txBody>
      </p:sp>
    </p:spTree>
  </p:cSld>
  <p:clrMapOvr>
    <a:masterClrMapping/>
  </p:clrMapOvr>
  <p:transition>
    <p:push dir="r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US" altLang="zh-CN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US" altLang="zh-CN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fld id="{9A0DB2DC-4C9A-4742-B13C-FB6460FD3503}" type="slidenum">
              <a:rPr lang="en-US" alt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/>
          </a:p>
        </p:txBody>
      </p:sp>
    </p:spTree>
  </p:cSld>
  <p:clrMapOvr>
    <a:masterClrMapping/>
  </p:clrMapOvr>
  <p:transition>
    <p:push dir="r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US" altLang="zh-CN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US" altLang="zh-CN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fld id="{9A0DB2DC-4C9A-4742-B13C-FB6460FD3503}" type="slidenum">
              <a:rPr lang="en-US" alt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/>
          </a:p>
        </p:txBody>
      </p:sp>
    </p:spTree>
  </p:cSld>
  <p:clrMapOvr>
    <a:masterClrMapping/>
  </p:clrMapOvr>
  <p:transition>
    <p:push dir="r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 showMasterSp="0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US" altLang="zh-CN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US" altLang="zh-CN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fld id="{9A0DB2DC-4C9A-4742-B13C-FB6460FD3503}" type="slidenum">
              <a:rPr lang="en-US" alt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/>
          </a:p>
        </p:txBody>
      </p:sp>
    </p:spTree>
  </p:cSld>
  <p:clrMapOvr>
    <a:masterClrMapping/>
  </p:clrMapOvr>
  <p:transition>
    <p:push dir="r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09569" y="685800"/>
            <a:ext cx="2135981" cy="5181600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01625" y="685800"/>
            <a:ext cx="6284119" cy="5181600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US" altLang="zh-CN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US" altLang="zh-CN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fld id="{9A0DB2DC-4C9A-4742-B13C-FB6460FD3503}" type="slidenum">
              <a:rPr lang="en-US" alt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/>
          </a:p>
        </p:txBody>
      </p:sp>
    </p:spTree>
  </p:cSld>
  <p:clrMapOvr>
    <a:masterClrMapping/>
  </p:clrMapOvr>
  <p:transition>
    <p:push dir="r"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301625" y="685800"/>
            <a:ext cx="854075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 indent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Rectangle 3"/>
          <p:cNvSpPr>
            <a:spLocks noGrp="1"/>
          </p:cNvSpPr>
          <p:nvPr>
            <p:ph type="body" idx="5"/>
          </p:nvPr>
        </p:nvSpPr>
        <p:spPr>
          <a:xfrm>
            <a:off x="304800" y="1981200"/>
            <a:ext cx="8540750" cy="3886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 indent="-342900"/>
            <a:r>
              <a:rPr lang="zh-CN" altLang="en-US"/>
              <a:t>单击此处编辑母版文本样式</a:t>
            </a:r>
            <a:endParaRPr lang="zh-CN" altLang="en-US"/>
          </a:p>
          <a:p>
            <a:pPr lvl="1" indent="-285750"/>
            <a:r>
              <a:rPr lang="zh-CN" altLang="en-US"/>
              <a:t>第二级</a:t>
            </a:r>
            <a:endParaRPr lang="zh-CN" altLang="en-US"/>
          </a:p>
          <a:p>
            <a:pPr lvl="2" indent="-228600"/>
            <a:r>
              <a:rPr lang="zh-CN" altLang="en-US"/>
              <a:t>第三级</a:t>
            </a:r>
            <a:endParaRPr lang="zh-CN" altLang="en-US"/>
          </a:p>
          <a:p>
            <a:pPr lvl="3" indent="-228600"/>
            <a:r>
              <a:rPr lang="zh-CN" altLang="en-US"/>
              <a:t>第四级</a:t>
            </a:r>
            <a:endParaRPr lang="zh-CN" altLang="en-US"/>
          </a:p>
          <a:p>
            <a:pPr lvl="4" indent="-228600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028" name="Rectangle 4"/>
          <p:cNvSpPr>
            <a:spLocks noGrp="1"/>
          </p:cNvSpPr>
          <p:nvPr>
            <p:ph type="dt" sz="half" idx="2"/>
          </p:nvPr>
        </p:nvSpPr>
        <p:spPr>
          <a:xfrm>
            <a:off x="301625" y="6019800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t"/>
          <a:lstStyle>
            <a:lvl1pPr marL="0" indent="0" algn="l" fontAlgn="base">
              <a:defRPr sz="1400">
                <a:solidFill>
                  <a:schemeClr val="tx1"/>
                </a:solidFill>
                <a:latin typeface="Arial" panose="020B0604020202020204"/>
                <a:ea typeface="宋体" panose="02010600030101010101" pitchFamily="2" charset="-122"/>
              </a:defRPr>
            </a:lvl1pPr>
          </a:lstStyle>
          <a:p>
            <a:pPr lvl="0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US" altLang="zh-CN" strike="noStrike" noProof="1"/>
          </a:p>
        </p:txBody>
      </p:sp>
      <p:sp>
        <p:nvSpPr>
          <p:cNvPr id="1029" name="Rectangle 5"/>
          <p:cNvSpPr>
            <a:spLocks noGrp="1"/>
          </p:cNvSpPr>
          <p:nvPr>
            <p:ph type="ftr" sz="quarter" idx="3"/>
          </p:nvPr>
        </p:nvSpPr>
        <p:spPr>
          <a:xfrm>
            <a:off x="3124200" y="6019800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t"/>
          <a:lstStyle>
            <a:lvl1pPr marL="0" indent="0" algn="ctr" fontAlgn="base">
              <a:defRPr sz="1400">
                <a:solidFill>
                  <a:schemeClr val="tx1"/>
                </a:solidFill>
                <a:latin typeface="Arial" panose="020B0604020202020204"/>
                <a:ea typeface="宋体" panose="02010600030101010101" pitchFamily="2" charset="-122"/>
              </a:defRPr>
            </a:lvl1pPr>
          </a:lstStyle>
          <a:p>
            <a:pPr lvl="0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US" altLang="zh-CN" strike="noStrike" noProof="1"/>
          </a:p>
        </p:txBody>
      </p:sp>
      <p:sp>
        <p:nvSpPr>
          <p:cNvPr id="1030" name="Rectangle 6"/>
          <p:cNvSpPr>
            <a:spLocks noGrp="1"/>
          </p:cNvSpPr>
          <p:nvPr>
            <p:ph type="sldNum" sz="quarter" idx="4"/>
          </p:nvPr>
        </p:nvSpPr>
        <p:spPr>
          <a:xfrm>
            <a:off x="6553200" y="6019800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t"/>
          <a:lstStyle>
            <a:lvl1pPr marL="0" indent="0" algn="r" fontAlgn="base">
              <a:defRPr sz="1400">
                <a:solidFill>
                  <a:schemeClr val="tx1"/>
                </a:solidFill>
                <a:latin typeface="Arial" panose="020B0604020202020204"/>
                <a:ea typeface="宋体" panose="02010600030101010101" pitchFamily="2" charset="-122"/>
              </a:defRPr>
            </a:lvl1pPr>
          </a:lstStyle>
          <a:p>
            <a:pPr lvl="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fld id="{9A0DB2DC-4C9A-4742-B13C-FB6460FD3503}" type="slidenum">
              <a:rPr lang="en-US" altLang="zh-CN" strike="noStrike" noProof="1">
                <a:latin typeface="Arial" panose="020B0604020202020204"/>
                <a:ea typeface="宋体" panose="02010600030101010101" pitchFamily="2" charset="-122"/>
                <a:cs typeface="+mn-cs"/>
              </a:rPr>
            </a:fld>
            <a:endParaRPr lang="en-US" altLang="zh-CN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push dir="r"/>
  </p:transition>
  <p:txStyles>
    <p:titleStyle>
      <a:lvl1pPr marL="0" lv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SzTx/>
        <a:buNone/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marL="0" lvl="1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SzTx/>
        <a:buNone/>
        <a:defRPr sz="4400" kern="1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cs typeface="+mj-cs"/>
        </a:defRPr>
      </a:lvl2pPr>
      <a:lvl3pPr marL="0" lvl="2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SzTx/>
        <a:buNone/>
        <a:defRPr sz="4400" kern="1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cs typeface="+mj-cs"/>
        </a:defRPr>
      </a:lvl3pPr>
      <a:lvl4pPr marL="0" lvl="3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SzTx/>
        <a:buNone/>
        <a:defRPr sz="4400" kern="1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cs typeface="+mj-cs"/>
        </a:defRPr>
      </a:lvl4pPr>
      <a:lvl5pPr marL="0" lvl="4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SzTx/>
        <a:buNone/>
        <a:defRPr sz="4400" kern="1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cs typeface="+mj-cs"/>
        </a:defRPr>
      </a:lvl5pPr>
    </p:titleStyle>
    <p:bodyStyle>
      <a:lvl1pPr marL="342900" lvl="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anose="05000000000000000000" pitchFamily="2" charset="2"/>
        <a:buChar char="v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panose="05000000000000000000" pitchFamily="2" charset="2"/>
        <a:buChar char=""/>
        <a:defRPr sz="2800" kern="1200">
          <a:solidFill>
            <a:schemeClr val="tx1"/>
          </a:solidFill>
          <a:latin typeface="Arial" panose="020B0604020202020204"/>
          <a:ea typeface="宋体" panose="02010600030101010101" pitchFamily="2" charset="-122"/>
          <a:cs typeface="+mn-cs"/>
        </a:defRPr>
      </a:lvl2pPr>
      <a:lvl3pPr marL="1143000" lvl="2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v"/>
        <a:defRPr sz="2400" kern="1200">
          <a:solidFill>
            <a:schemeClr val="tx1"/>
          </a:solidFill>
          <a:latin typeface="Arial" panose="020B0604020202020204"/>
          <a:ea typeface="宋体" panose="02010600030101010101" pitchFamily="2" charset="-122"/>
          <a:cs typeface="+mn-cs"/>
        </a:defRPr>
      </a:lvl3pPr>
      <a:lvl4pPr marL="1600200" lvl="3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anose="05000000000000000000" pitchFamily="2" charset="2"/>
        <a:buChar char=""/>
        <a:defRPr sz="2000" kern="1200">
          <a:solidFill>
            <a:schemeClr val="tx1"/>
          </a:solidFill>
          <a:latin typeface="Arial" panose="020B0604020202020204"/>
          <a:ea typeface="宋体" panose="02010600030101010101" pitchFamily="2" charset="-122"/>
          <a:cs typeface="+mn-cs"/>
        </a:defRPr>
      </a:lvl4pPr>
      <a:lvl5pPr marL="2057400" lvl="4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kern="1200">
          <a:solidFill>
            <a:schemeClr val="tx1"/>
          </a:solidFill>
          <a:latin typeface="Arial" panose="020B0604020202020204"/>
          <a:ea typeface="宋体" panose="02010600030101010101" pitchFamily="2" charset="-122"/>
          <a:cs typeface="+mn-cs"/>
        </a:defRPr>
      </a:lvl5pPr>
      <a:lvl6pPr marL="2514600" lvl="5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kern="1200">
          <a:solidFill>
            <a:schemeClr val="tx1"/>
          </a:solidFill>
          <a:latin typeface="Arial" panose="020B0604020202020204"/>
          <a:ea typeface="宋体" panose="02010600030101010101" pitchFamily="2" charset="-122"/>
          <a:cs typeface="+mn-cs"/>
        </a:defRPr>
      </a:lvl6pPr>
      <a:lvl7pPr marL="2971800" lvl="6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kern="1200">
          <a:solidFill>
            <a:schemeClr val="tx1"/>
          </a:solidFill>
          <a:latin typeface="Arial" panose="020B0604020202020204"/>
          <a:ea typeface="宋体" panose="02010600030101010101" pitchFamily="2" charset="-122"/>
          <a:cs typeface="+mn-cs"/>
        </a:defRPr>
      </a:lvl7pPr>
      <a:lvl8pPr marL="3429000" lvl="7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kern="1200">
          <a:solidFill>
            <a:schemeClr val="tx1"/>
          </a:solidFill>
          <a:latin typeface="Arial" panose="020B0604020202020204"/>
          <a:ea typeface="宋体" panose="02010600030101010101" pitchFamily="2" charset="-122"/>
          <a:cs typeface="+mn-cs"/>
        </a:defRPr>
      </a:lvl8pPr>
      <a:lvl9pPr marL="3886200" lvl="8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kern="1200">
          <a:solidFill>
            <a:schemeClr val="tx1"/>
          </a:solidFill>
          <a:latin typeface="Arial" panose="020B0604020202020204"/>
          <a:ea typeface="宋体" panose="02010600030101010101" pitchFamily="2" charset="-122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SzTx/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SzTx/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SzTx/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SzTx/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SzTx/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SzTx/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SzTx/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SzTx/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SzTx/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/>
          </p:cNvSpPr>
          <p:nvPr>
            <p:ph type="title"/>
          </p:nvPr>
        </p:nvSpPr>
        <p:spPr>
          <a:xfrm>
            <a:off x="301625" y="685800"/>
            <a:ext cx="854075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 indent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2051" name="Rectangle 3"/>
          <p:cNvSpPr>
            <a:spLocks noGrp="1"/>
          </p:cNvSpPr>
          <p:nvPr>
            <p:ph type="body" idx="5"/>
          </p:nvPr>
        </p:nvSpPr>
        <p:spPr>
          <a:xfrm>
            <a:off x="304800" y="1981200"/>
            <a:ext cx="8540750" cy="3886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 indent="-342900"/>
            <a:r>
              <a:rPr lang="zh-CN" altLang="en-US"/>
              <a:t>单击此处编辑母版文本样式</a:t>
            </a:r>
            <a:endParaRPr lang="zh-CN" altLang="en-US"/>
          </a:p>
          <a:p>
            <a:pPr lvl="1" indent="-285750"/>
            <a:r>
              <a:rPr lang="zh-CN" altLang="en-US"/>
              <a:t>第二级</a:t>
            </a:r>
            <a:endParaRPr lang="zh-CN" altLang="en-US"/>
          </a:p>
          <a:p>
            <a:pPr lvl="2" indent="-228600"/>
            <a:r>
              <a:rPr lang="zh-CN" altLang="en-US"/>
              <a:t>第三级</a:t>
            </a:r>
            <a:endParaRPr lang="zh-CN" altLang="en-US"/>
          </a:p>
          <a:p>
            <a:pPr lvl="3" indent="-228600"/>
            <a:r>
              <a:rPr lang="zh-CN" altLang="en-US"/>
              <a:t>第四级</a:t>
            </a:r>
            <a:endParaRPr lang="zh-CN" altLang="en-US"/>
          </a:p>
          <a:p>
            <a:pPr lvl="4" indent="-228600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035" name="Rectangle 4"/>
          <p:cNvSpPr>
            <a:spLocks noGrp="1"/>
          </p:cNvSpPr>
          <p:nvPr>
            <p:ph type="dt" sz="half" idx="2"/>
          </p:nvPr>
        </p:nvSpPr>
        <p:spPr>
          <a:xfrm>
            <a:off x="301625" y="6076950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t"/>
          <a:lstStyle>
            <a:lvl1pPr marL="0" indent="0" algn="l" fontAlgn="base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US" altLang="zh-CN" strike="noStrike" noProof="1"/>
          </a:p>
        </p:txBody>
      </p:sp>
      <p:sp>
        <p:nvSpPr>
          <p:cNvPr id="1036" name="Rectangle 5"/>
          <p:cNvSpPr>
            <a:spLocks noGrp="1"/>
          </p:cNvSpPr>
          <p:nvPr>
            <p:ph type="ftr" sz="quarter" idx="3"/>
          </p:nvPr>
        </p:nvSpPr>
        <p:spPr>
          <a:xfrm>
            <a:off x="3124200" y="6076950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t"/>
          <a:lstStyle>
            <a:lvl1pPr marL="0" indent="0" algn="ctr" fontAlgn="base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US" altLang="zh-CN" strike="noStrike" noProof="1"/>
          </a:p>
        </p:txBody>
      </p:sp>
      <p:sp>
        <p:nvSpPr>
          <p:cNvPr id="1037" name="Rectangle 6"/>
          <p:cNvSpPr>
            <a:spLocks noGrp="1"/>
          </p:cNvSpPr>
          <p:nvPr>
            <p:ph type="sldNum" sz="quarter" idx="4"/>
          </p:nvPr>
        </p:nvSpPr>
        <p:spPr>
          <a:xfrm>
            <a:off x="6553200" y="6076950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t"/>
          <a:lstStyle>
            <a:lvl1pPr marL="0" indent="0" algn="r" fontAlgn="base"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fld id="{9A0DB2DC-4C9A-4742-B13C-FB6460FD3503}" type="slidenum">
              <a:rPr lang="en-US" alt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push dir="r"/>
  </p:transition>
  <p:txStyles>
    <p:titleStyle>
      <a:lvl1pPr marL="0" lvl="0" indent="0" algn="ctr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SzTx/>
        <a:buNone/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anose="05000000000000000000" pitchFamily="2" charset="2"/>
        <a:buChar char="v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panose="05000000000000000000" pitchFamily="2" charset="2"/>
        <a:buChar char=""/>
        <a:defRPr sz="2800" kern="12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1143000" lvl="2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v"/>
        <a:defRPr sz="2400" kern="12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600200" lvl="3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anose="05000000000000000000" pitchFamily="2" charset="2"/>
        <a:buChar char=""/>
        <a:defRPr sz="2000" kern="12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2057400" lvl="4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kern="12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514600" lvl="5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kern="12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971800" lvl="6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kern="12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429000" lvl="7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kern="12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886200" lvl="8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kern="12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SzTx/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SzTx/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SzTx/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SzTx/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SzTx/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SzTx/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SzTx/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SzTx/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SzTx/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7" Type="http://schemas.openxmlformats.org/officeDocument/2006/relationships/image" Target="../media/image6.png"/><Relationship Id="rId6" Type="http://schemas.openxmlformats.org/officeDocument/2006/relationships/image" Target="../media/image5.png"/><Relationship Id="rId5" Type="http://schemas.openxmlformats.org/officeDocument/2006/relationships/hyperlink" Target="http://www.whhyzx.cn:108/czpd/kczy/shang/wl/3/02/bsd-kebiao/1/jasl.htm" TargetMode="External"/><Relationship Id="rId4" Type="http://schemas.openxmlformats.org/officeDocument/2006/relationships/image" Target="../media/image4.png"/><Relationship Id="rId3" Type="http://schemas.openxmlformats.org/officeDocument/2006/relationships/hyperlink" Target="http://www.hb-tongxun.com/xianlugongju/hualun/hualun.htm" TargetMode="Externa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8.jpeg"/><Relationship Id="rId1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9.jpeg"/><Relationship Id="rId1" Type="http://schemas.openxmlformats.org/officeDocument/2006/relationships/hyperlink" Target="file:///F:\TDDOWNLOAD\&#28369;&#36718;&#19982;&#28369;&#36718;&#32452;.swf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.xml"/><Relationship Id="rId1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3.png"/><Relationship Id="rId1" Type="http://schemas.openxmlformats.org/officeDocument/2006/relationships/tags" Target="../tags/tag2.xml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audio" Target="../media/audio1.wav"/><Relationship Id="rId2" Type="http://schemas.openxmlformats.org/officeDocument/2006/relationships/image" Target="../media/image14.png"/><Relationship Id="rId1" Type="http://schemas.openxmlformats.org/officeDocument/2006/relationships/slide" Target="slide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7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.vml"/><Relationship Id="rId4" Type="http://schemas.openxmlformats.org/officeDocument/2006/relationships/slideLayout" Target="../slideLayouts/slideLayout7.xml"/><Relationship Id="rId3" Type="http://schemas.openxmlformats.org/officeDocument/2006/relationships/audio" Target="../media/audio2.wav"/><Relationship Id="rId2" Type="http://schemas.openxmlformats.org/officeDocument/2006/relationships/image" Target="../media/image18.wmf"/><Relationship Id="rId1" Type="http://schemas.openxmlformats.org/officeDocument/2006/relationships/oleObject" Target="../embeddings/oleObject1.bin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4.bin"/><Relationship Id="rId8" Type="http://schemas.openxmlformats.org/officeDocument/2006/relationships/image" Target="../media/image24.wmf"/><Relationship Id="rId7" Type="http://schemas.openxmlformats.org/officeDocument/2006/relationships/oleObject" Target="../embeddings/oleObject3.bin"/><Relationship Id="rId6" Type="http://schemas.openxmlformats.org/officeDocument/2006/relationships/image" Target="../media/image23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22.png"/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4" Type="http://schemas.openxmlformats.org/officeDocument/2006/relationships/vmlDrawing" Target="../drawings/vmlDrawing2.vml"/><Relationship Id="rId13" Type="http://schemas.openxmlformats.org/officeDocument/2006/relationships/slideLayout" Target="../slideLayouts/slideLayout7.xml"/><Relationship Id="rId12" Type="http://schemas.openxmlformats.org/officeDocument/2006/relationships/image" Target="../media/image26.wmf"/><Relationship Id="rId11" Type="http://schemas.openxmlformats.org/officeDocument/2006/relationships/oleObject" Target="../embeddings/oleObject5.bin"/><Relationship Id="rId10" Type="http://schemas.openxmlformats.org/officeDocument/2006/relationships/image" Target="../media/image25.wmf"/><Relationship Id="rId1" Type="http://schemas.openxmlformats.org/officeDocument/2006/relationships/image" Target="../media/image19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7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8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9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0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1.png"/></Relationships>
</file>

<file path=ppt/slides/_rels/slide3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35.png"/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image" Target="../media/image32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7.png"/><Relationship Id="rId1" Type="http://schemas.openxmlformats.org/officeDocument/2006/relationships/image" Target="../media/image36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7.png"/><Relationship Id="rId1" Type="http://schemas.openxmlformats.org/officeDocument/2006/relationships/image" Target="../media/image38.pn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9.pn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10.bin"/><Relationship Id="rId8" Type="http://schemas.openxmlformats.org/officeDocument/2006/relationships/image" Target="../media/image43.wmf"/><Relationship Id="rId7" Type="http://schemas.openxmlformats.org/officeDocument/2006/relationships/oleObject" Target="../embeddings/oleObject9.bin"/><Relationship Id="rId6" Type="http://schemas.openxmlformats.org/officeDocument/2006/relationships/image" Target="../media/image42.wmf"/><Relationship Id="rId5" Type="http://schemas.openxmlformats.org/officeDocument/2006/relationships/oleObject" Target="../embeddings/oleObject8.bin"/><Relationship Id="rId4" Type="http://schemas.openxmlformats.org/officeDocument/2006/relationships/image" Target="../media/image41.wmf"/><Relationship Id="rId3" Type="http://schemas.openxmlformats.org/officeDocument/2006/relationships/oleObject" Target="../embeddings/oleObject7.bin"/><Relationship Id="rId2" Type="http://schemas.openxmlformats.org/officeDocument/2006/relationships/image" Target="../media/image40.png"/><Relationship Id="rId12" Type="http://schemas.openxmlformats.org/officeDocument/2006/relationships/vmlDrawing" Target="../drawings/vmlDrawing3.vml"/><Relationship Id="rId11" Type="http://schemas.openxmlformats.org/officeDocument/2006/relationships/slideLayout" Target="../slideLayouts/slideLayout7.xml"/><Relationship Id="rId10" Type="http://schemas.openxmlformats.org/officeDocument/2006/relationships/image" Target="../media/image44.wmf"/><Relationship Id="rId1" Type="http://schemas.openxmlformats.org/officeDocument/2006/relationships/oleObject" Target="../embeddings/oleObject6.bin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标题 1"/>
          <p:cNvSpPr>
            <a:spLocks noGrp="1"/>
          </p:cNvSpPr>
          <p:nvPr>
            <p:ph type="ctrTitle"/>
          </p:nvPr>
        </p:nvSpPr>
        <p:spPr/>
        <p:txBody>
          <a:bodyPr anchor="b"/>
          <a:lstStyle/>
          <a:p>
            <a:pPr defTabSz="914400">
              <a:buClrTx/>
              <a:buSzTx/>
              <a:buFontTx/>
            </a:pPr>
            <a:r>
              <a:rPr lang="en-US" altLang="zh-CN" sz="6600" kern="1200">
                <a:latin typeface="+mj-lt"/>
                <a:ea typeface="+mj-ea"/>
                <a:cs typeface="+mj-cs"/>
              </a:rPr>
              <a:t>11.2 </a:t>
            </a:r>
            <a:r>
              <a:rPr lang="zh-CN" altLang="en-US" sz="6600" kern="1200">
                <a:latin typeface="+mj-lt"/>
                <a:ea typeface="+mj-ea"/>
                <a:cs typeface="+mj-cs"/>
              </a:rPr>
              <a:t>滑轮</a:t>
            </a:r>
            <a:endParaRPr lang="zh-CN" altLang="en-US" sz="6600" kern="1200"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>
    <p:push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>
                <a:solidFill>
                  <a:srgbClr val="FF0000"/>
                </a:solidFill>
              </a:rPr>
              <a:t>复习回顾</a:t>
            </a:r>
            <a:endParaRPr lang="zh-CN" altLang="en-US" b="1">
              <a:solidFill>
                <a:srgbClr val="FF000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04800" y="1541780"/>
            <a:ext cx="8540750" cy="432562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chemeClr val="accent1">
                    <a:lumMod val="1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1.杠杆的五要素:支点、动力、阻力、动力臂、阻力臂.其中,动力臂是支点到动力作用线的距离,阻力臂是支点到阻力作用线的距离.</a:t>
            </a:r>
            <a:endParaRPr lang="zh-CN" altLang="en-US" sz="2800">
              <a:solidFill>
                <a:schemeClr val="accent1">
                  <a:lumMod val="1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chemeClr val="accent1">
                    <a:lumMod val="1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2.杠杆根据其应用可分为:省力杠杆(动力臂大于阻力臂)、费力杠杆(动力臂小于阻力臂)、等臂杠杆(动力臂等于阻力臂).</a:t>
            </a:r>
            <a:endParaRPr lang="zh-CN" altLang="en-US" sz="2800">
              <a:solidFill>
                <a:schemeClr val="accent1">
                  <a:lumMod val="1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93065" y="391160"/>
            <a:ext cx="247967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导入</a:t>
            </a:r>
            <a:endParaRPr lang="zh-CN" altLang="en-US" sz="4400" b="1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>
    <p:push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Text Box 2"/>
          <p:cNvSpPr/>
          <p:nvPr/>
        </p:nvSpPr>
        <p:spPr>
          <a:xfrm>
            <a:off x="779145" y="5428615"/>
            <a:ext cx="744347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Times New Roman" panose="02020603050405020304" charset="0"/>
                <a:ea typeface="隶书" panose="02010509060101010101" charset="-122"/>
              </a:rPr>
              <a:t>杠杆的不足，有没有其他机械代替杠杆？</a:t>
            </a:r>
            <a:endParaRPr lang="zh-CN" altLang="en-US" sz="3200" b="1">
              <a:solidFill>
                <a:srgbClr val="FF0000"/>
              </a:solidFill>
              <a:latin typeface="Times New Roman" panose="02020603050405020304" charset="0"/>
              <a:ea typeface="隶书" panose="02010509060101010101" charset="-122"/>
            </a:endParaRPr>
          </a:p>
        </p:txBody>
      </p:sp>
      <p:pic>
        <p:nvPicPr>
          <p:cNvPr id="6146" name="Picture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71550" y="88265"/>
            <a:ext cx="7058025" cy="542861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6337300" y="3769360"/>
            <a:ext cx="2160905" cy="1014730"/>
          </a:xfrm>
          <a:prstGeom prst="rect">
            <a:avLst/>
          </a:prstGeom>
          <a:noFill/>
          <a:scene3d>
            <a:camera prst="isometricRightUp"/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zh-CN" altLang="en-US" sz="6000" b="1">
                <a:solidFill>
                  <a:srgbClr val="FF0000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滑轮</a:t>
            </a:r>
            <a:endParaRPr lang="zh-CN" altLang="en-US" sz="6000" b="1">
              <a:solidFill>
                <a:srgbClr val="FF0000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71550" y="292735"/>
            <a:ext cx="247967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导入</a:t>
            </a:r>
            <a:endParaRPr lang="zh-CN" altLang="en-US" sz="36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2"/>
          <p:cNvPicPr>
            <a:picLocks noChangeAspect="1"/>
          </p:cNvPicPr>
          <p:nvPr/>
        </p:nvPicPr>
        <p:blipFill>
          <a:blip r:embed="rId1">
            <a:clrChange>
              <a:clrFrom>
                <a:srgbClr val="D1FFD1"/>
              </a:clrFrom>
              <a:clrTo>
                <a:srgbClr val="D1FFD1">
                  <a:alpha val="0"/>
                </a:srgbClr>
              </a:clrTo>
            </a:clrChange>
            <a:lum bright="12000"/>
          </a:blip>
          <a:srcRect l="18903" t="19608" r="19373" b="24977"/>
          <a:stretch>
            <a:fillRect/>
          </a:stretch>
        </p:blipFill>
        <p:spPr>
          <a:xfrm>
            <a:off x="5295900" y="1910080"/>
            <a:ext cx="3552825" cy="30384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Text Box 13"/>
          <p:cNvSpPr txBox="1"/>
          <p:nvPr/>
        </p:nvSpPr>
        <p:spPr>
          <a:xfrm>
            <a:off x="409575" y="1156335"/>
            <a:ext cx="8733790" cy="75374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>
              <a:lnSpc>
                <a:spcPct val="120000"/>
              </a:lnSpc>
            </a:pPr>
            <a:r>
              <a:rPr lang="en-US" altLang="zh-CN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1.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滑轮</a:t>
            </a:r>
            <a:r>
              <a:rPr lang="zh-CN" altLang="en-US" sz="2800" b="1">
                <a:solidFill>
                  <a:schemeClr val="hlink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：</a:t>
            </a:r>
            <a:r>
              <a:rPr lang="zh-CN" altLang="en-US" sz="2800" b="1">
                <a:solidFill>
                  <a:schemeClr val="accent1">
                    <a:lumMod val="1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是一个周边有凹槽，并可以绕轴转动的轮子。</a:t>
            </a:r>
            <a:endParaRPr lang="zh-CN" altLang="en-US" sz="28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endParaRPr lang="zh-CN" altLang="en-US" sz="2800" b="1">
              <a:solidFill>
                <a:schemeClr val="accent1">
                  <a:lumMod val="1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4100" name="Picture 11" descr="1017392590hualunpian"/>
          <p:cNvPicPr>
            <a:picLocks noChangeAspect="1"/>
          </p:cNvPicPr>
          <p:nvPr/>
        </p:nvPicPr>
        <p:blipFill>
          <a:blip r:embed="rId2">
            <a:clrChange>
              <a:clrFrom>
                <a:srgbClr val="EBEBEB"/>
              </a:clrFrom>
              <a:clrTo>
                <a:srgbClr val="EBEBEB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266883" y="2174558"/>
            <a:ext cx="1604962" cy="1727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2" name="Picture 17" descr="A5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67200" y="4224655"/>
            <a:ext cx="1604010" cy="18097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" name="Picture 12" descr="image002">
            <a:hlinkClick r:id="rId5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76655" y="2480310"/>
            <a:ext cx="2743835" cy="375729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409575" y="242570"/>
            <a:ext cx="385762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授新</a:t>
            </a:r>
            <a:endParaRPr lang="zh-CN" altLang="en-US" sz="4400" b="1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pic>
        <p:nvPicPr>
          <p:cNvPr id="4103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10922000" y="11480800"/>
            <a:ext cx="355600" cy="266700"/>
          </a:xfrm>
          <a:prstGeom prst="cube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9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71500" y="1405890"/>
            <a:ext cx="3917315" cy="414718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60" name="AutoShape 6"/>
          <p:cNvSpPr/>
          <p:nvPr/>
        </p:nvSpPr>
        <p:spPr>
          <a:xfrm>
            <a:off x="571500" y="2928938"/>
            <a:ext cx="228600" cy="1447800"/>
          </a:xfrm>
          <a:prstGeom prst="upArrow">
            <a:avLst>
              <a:gd name="adj1" fmla="val 50000"/>
              <a:gd name="adj2" fmla="val 158274"/>
            </a:avLst>
          </a:prstGeom>
          <a:solidFill>
            <a:srgbClr val="CCECFF"/>
          </a:solidFill>
          <a:ln w="9525" cap="flat" cmpd="sng">
            <a:solidFill>
              <a:srgbClr val="0033CC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wrap="none" anchor="ctr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61" name="AutoShape 7"/>
          <p:cNvSpPr/>
          <p:nvPr/>
        </p:nvSpPr>
        <p:spPr>
          <a:xfrm rot="8280000">
            <a:off x="2022475" y="2466975"/>
            <a:ext cx="234950" cy="1447800"/>
          </a:xfrm>
          <a:prstGeom prst="upArrow">
            <a:avLst>
              <a:gd name="adj1" fmla="val 50000"/>
              <a:gd name="adj2" fmla="val 158418"/>
            </a:avLst>
          </a:prstGeom>
          <a:solidFill>
            <a:srgbClr val="CCECFF"/>
          </a:solidFill>
          <a:ln w="9525" cap="flat" cmpd="sng">
            <a:solidFill>
              <a:srgbClr val="0033CC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wrap="none" anchor="ctr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062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35500" y="1405890"/>
            <a:ext cx="3550285" cy="404558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63" name="AutoShape 6"/>
          <p:cNvSpPr/>
          <p:nvPr/>
        </p:nvSpPr>
        <p:spPr>
          <a:xfrm>
            <a:off x="5651500" y="4868863"/>
            <a:ext cx="150813" cy="879475"/>
          </a:xfrm>
          <a:prstGeom prst="upArrow">
            <a:avLst>
              <a:gd name="adj1" fmla="val 50000"/>
              <a:gd name="adj2" fmla="val 157965"/>
            </a:avLst>
          </a:prstGeom>
          <a:solidFill>
            <a:srgbClr val="CCECFF"/>
          </a:solidFill>
          <a:ln w="9525" cap="flat" cmpd="sng">
            <a:solidFill>
              <a:srgbClr val="0033CC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wrap="none" anchor="ctr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64" name="AutoShape 10"/>
          <p:cNvSpPr/>
          <p:nvPr/>
        </p:nvSpPr>
        <p:spPr>
          <a:xfrm>
            <a:off x="6443663" y="2924175"/>
            <a:ext cx="150812" cy="879475"/>
          </a:xfrm>
          <a:prstGeom prst="upArrow">
            <a:avLst>
              <a:gd name="adj1" fmla="val 50000"/>
              <a:gd name="adj2" fmla="val 157966"/>
            </a:avLst>
          </a:prstGeom>
          <a:solidFill>
            <a:srgbClr val="CCECFF"/>
          </a:solidFill>
          <a:ln w="9525" cap="flat" cmpd="sng">
            <a:solidFill>
              <a:srgbClr val="0033CC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wrap="none" anchor="ctr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930910" y="454025"/>
            <a:ext cx="296926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2.</a:t>
            </a:r>
            <a:r>
              <a:rPr lang="zh-CN" altLang="en-US" sz="36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滑轮分类</a:t>
            </a:r>
            <a:endParaRPr lang="zh-CN" altLang="en-US" sz="3600" b="1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00100" y="5651500"/>
            <a:ext cx="241871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定滑轮</a:t>
            </a:r>
            <a:endParaRPr lang="zh-CN" altLang="en-US" sz="3600" b="1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737100" y="5748655"/>
            <a:ext cx="241871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动滑轮</a:t>
            </a:r>
            <a:endParaRPr lang="zh-CN" altLang="en-US" sz="3600" b="1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 additive="base">
                                        <p:cTn id="7" dur="500" fill="hold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 additive="base">
                                        <p:cTn id="12" dur="500" fill="hold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 additive="base">
                                        <p:cTn id="17" dur="500" fill="hold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ntr" presetSubtype="3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 additive="base">
                                        <p:cTn id="30" dur="500" fill="hold"/>
                                        <p:tgtEl>
                                          <p:spTgt spid="2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" presetClass="entr" presetSubtype="32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 additive="base">
                                        <p:cTn id="35" dur="500" fill="hold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0" grpId="0"/>
      <p:bldP spid="2061" grpId="1"/>
      <p:bldP spid="2063" grpId="2"/>
      <p:bldP spid="2064" grpId="3"/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7" name="Picture 3">
            <a:hlinkClick r:id="rId1"/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956300" y="1905000"/>
            <a:ext cx="3187700" cy="445960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502285" y="309245"/>
            <a:ext cx="231584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3.</a:t>
            </a:r>
            <a:r>
              <a:rPr lang="zh-CN" altLang="en-US" sz="36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定滑轮</a:t>
            </a:r>
            <a:endParaRPr lang="zh-CN" altLang="en-US" sz="3600" b="1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7176" name="Rectangle 8"/>
          <p:cNvSpPr/>
          <p:nvPr/>
        </p:nvSpPr>
        <p:spPr>
          <a:xfrm>
            <a:off x="2183765" y="1229995"/>
            <a:ext cx="7010400" cy="11303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>
              <a:lnSpc>
                <a:spcPct val="110000"/>
              </a:lnSpc>
              <a:spcBef>
                <a:spcPct val="0"/>
              </a:spcBef>
            </a:pPr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使用时，</a:t>
            </a:r>
            <a:r>
              <a:rPr lang="zh-CN" altLang="en-US" sz="32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滑轮</a:t>
            </a:r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的位置</a:t>
            </a:r>
            <a:r>
              <a:rPr lang="zh-CN" altLang="en-US" sz="32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固定不动</a:t>
            </a:r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的滑轮</a:t>
            </a:r>
            <a:endParaRPr lang="zh-CN" altLang="en-US" sz="3200" b="1">
              <a:solidFill>
                <a:schemeClr val="accent1">
                  <a:lumMod val="10000"/>
                </a:schemeClr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1755" y="1229995"/>
            <a:ext cx="242951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（</a:t>
            </a:r>
            <a:r>
              <a:rPr lang="en-US" altLang="zh-CN" sz="32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1</a:t>
            </a:r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）定义：</a:t>
            </a:r>
            <a:endParaRPr lang="zh-CN" altLang="en-US" sz="3200" b="1">
              <a:solidFill>
                <a:schemeClr val="accent1">
                  <a:lumMod val="10000"/>
                </a:schemeClr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917190" y="2216785"/>
            <a:ext cx="438912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</a:rPr>
              <a:t>定滑轮工作时的特点</a:t>
            </a:r>
            <a:endParaRPr lang="zh-CN" altLang="en-US" sz="3200" b="1">
              <a:solidFill>
                <a:schemeClr val="accent1">
                  <a:lumMod val="10000"/>
                </a:schemeClr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0" y="2232025"/>
            <a:ext cx="324612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（</a:t>
            </a:r>
            <a:r>
              <a:rPr lang="en-US" altLang="zh-CN" sz="32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2</a:t>
            </a:r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）实验探究：</a:t>
            </a:r>
            <a:endParaRPr lang="zh-CN" altLang="en-US" sz="3200" b="1">
              <a:solidFill>
                <a:schemeClr val="accent1">
                  <a:lumMod val="10000"/>
                </a:schemeClr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7" name="Rectangle 8"/>
          <p:cNvSpPr/>
          <p:nvPr/>
        </p:nvSpPr>
        <p:spPr>
          <a:xfrm>
            <a:off x="1697355" y="4017963"/>
            <a:ext cx="4416425" cy="21209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力的方向？</a:t>
            </a:r>
            <a:endParaRPr lang="zh-CN" altLang="en-US" sz="3200" b="1">
              <a:solidFill>
                <a:schemeClr val="accent1">
                  <a:lumMod val="10000"/>
                </a:schemeClr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是否省力？</a:t>
            </a:r>
            <a:endParaRPr lang="zh-CN" altLang="en-US" sz="3200" b="1">
              <a:solidFill>
                <a:schemeClr val="accent1">
                  <a:lumMod val="10000"/>
                </a:schemeClr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01345" y="3387090"/>
            <a:ext cx="2025650" cy="534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l">
              <a:lnSpc>
                <a:spcPct val="90000"/>
              </a:lnSpc>
              <a:spcBef>
                <a:spcPct val="20000"/>
              </a:spcBef>
            </a:pPr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探究方向：</a:t>
            </a:r>
            <a:endParaRPr lang="zh-CN" altLang="en-US" sz="3200" b="1">
              <a:solidFill>
                <a:schemeClr val="accent1">
                  <a:lumMod val="10000"/>
                </a:schemeClr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 additive="base">
                                        <p:cTn id="13" dur="500" fill="hold"/>
                                        <p:tgtEl>
                                          <p:spTgt spid="2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5" dur="80"/>
                                        <p:tgtEl>
                                          <p:spTgt spid="7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6" dur="80"/>
                                        <p:tgtEl>
                                          <p:spTgt spid="7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80"/>
                                        <p:tgtEl>
                                          <p:spTgt spid="7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8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2" dur="80"/>
                                        <p:tgtEl>
                                          <p:spTgt spid="7">
                                            <p:txEl>
                                              <p:charRg st="8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3" dur="80"/>
                                        <p:tgtEl>
                                          <p:spTgt spid="7">
                                            <p:txEl>
                                              <p:charRg st="8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80"/>
                                        <p:tgtEl>
                                          <p:spTgt spid="7">
                                            <p:txEl>
                                              <p:charRg st="8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176" grpId="0" build="p"/>
      <p:bldP spid="3" grpId="0"/>
      <p:bldP spid="5" grpId="0"/>
      <p:bldP spid="6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17525" y="1212850"/>
            <a:ext cx="3653790" cy="706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40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探究1:升国旗</a:t>
            </a:r>
            <a:endParaRPr lang="zh-CN" altLang="en-US" sz="4000" b="1">
              <a:solidFill>
                <a:schemeClr val="accent1">
                  <a:lumMod val="10000"/>
                </a:schemeClr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17525" y="4531995"/>
            <a:ext cx="797814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40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结论</a:t>
            </a:r>
            <a:r>
              <a:rPr lang="zh-CN" altLang="en-US" sz="40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：定滑轮可以</a:t>
            </a:r>
            <a:r>
              <a:rPr lang="zh-CN" altLang="en-US" sz="40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改变</a:t>
            </a:r>
            <a:r>
              <a:rPr lang="zh-CN" altLang="en-US" sz="40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施力的</a:t>
            </a:r>
            <a:r>
              <a:rPr lang="zh-CN" altLang="en-US" sz="40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方向</a:t>
            </a:r>
            <a:r>
              <a:rPr lang="zh-CN" altLang="en-US" sz="40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.</a:t>
            </a:r>
            <a:endParaRPr lang="zh-CN" altLang="en-US" sz="4000" b="1">
              <a:solidFill>
                <a:schemeClr val="accent1">
                  <a:lumMod val="10000"/>
                </a:schemeClr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05755" y="655320"/>
            <a:ext cx="2238375" cy="3876675"/>
          </a:xfrm>
          <a:prstGeom prst="rect">
            <a:avLst/>
          </a:prstGeom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289" name="组合 2241"/>
          <p:cNvGrpSpPr/>
          <p:nvPr/>
        </p:nvGrpSpPr>
        <p:grpSpPr>
          <a:xfrm>
            <a:off x="76200" y="1371600"/>
            <a:ext cx="1828800" cy="3657600"/>
            <a:chOff x="48" y="864"/>
            <a:chExt cx="1152" cy="2304"/>
          </a:xfrm>
        </p:grpSpPr>
        <p:grpSp>
          <p:nvGrpSpPr>
            <p:cNvPr id="12290" name="组合 2242"/>
            <p:cNvGrpSpPr/>
            <p:nvPr/>
          </p:nvGrpSpPr>
          <p:grpSpPr>
            <a:xfrm>
              <a:off x="48" y="864"/>
              <a:ext cx="816" cy="2304"/>
              <a:chOff x="48" y="864"/>
              <a:chExt cx="816" cy="2304"/>
            </a:xfrm>
          </p:grpSpPr>
          <p:grpSp>
            <p:nvGrpSpPr>
              <p:cNvPr id="12291" name="组合 2243"/>
              <p:cNvGrpSpPr/>
              <p:nvPr/>
            </p:nvGrpSpPr>
            <p:grpSpPr>
              <a:xfrm>
                <a:off x="450" y="1899"/>
                <a:ext cx="102" cy="227"/>
                <a:chOff x="1015" y="3264"/>
                <a:chExt cx="148" cy="320"/>
              </a:xfrm>
            </p:grpSpPr>
            <p:sp>
              <p:nvSpPr>
                <p:cNvPr id="12292" name="Oval 5"/>
                <p:cNvSpPr/>
                <p:nvPr/>
              </p:nvSpPr>
              <p:spPr>
                <a:xfrm>
                  <a:off x="1056" y="3264"/>
                  <a:ext cx="48" cy="48"/>
                </a:xfrm>
                <a:prstGeom prst="ellipse">
                  <a:avLst/>
                </a:prstGeom>
                <a:solidFill>
                  <a:srgbClr val="CCECFF"/>
                </a:solidFill>
                <a:ln w="38100" cap="flat" cmpd="sng">
                  <a:solidFill>
                    <a:srgbClr val="0033CC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2293" name="Freeform 6"/>
                <p:cNvSpPr/>
                <p:nvPr/>
              </p:nvSpPr>
              <p:spPr>
                <a:xfrm>
                  <a:off x="1015" y="3310"/>
                  <a:ext cx="148" cy="274"/>
                </a:xfrm>
                <a:prstGeom prst="rect">
                  <a:avLst/>
                </a:prstGeom>
                <a:noFill/>
                <a:ln w="38100" cap="flat" cmpd="sng">
                  <a:solidFill>
                    <a:srgbClr val="0033CC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  <p:grpSp>
            <p:nvGrpSpPr>
              <p:cNvPr id="12294" name="组合 2246"/>
              <p:cNvGrpSpPr/>
              <p:nvPr/>
            </p:nvGrpSpPr>
            <p:grpSpPr>
              <a:xfrm>
                <a:off x="48" y="864"/>
                <a:ext cx="816" cy="2304"/>
                <a:chOff x="48" y="864"/>
                <a:chExt cx="816" cy="2304"/>
              </a:xfrm>
            </p:grpSpPr>
            <p:grpSp>
              <p:nvGrpSpPr>
                <p:cNvPr id="12295" name="组合 2247"/>
                <p:cNvGrpSpPr/>
                <p:nvPr/>
              </p:nvGrpSpPr>
              <p:grpSpPr>
                <a:xfrm>
                  <a:off x="48" y="1602"/>
                  <a:ext cx="213" cy="1326"/>
                  <a:chOff x="4752" y="939"/>
                  <a:chExt cx="192" cy="558"/>
                </a:xfrm>
              </p:grpSpPr>
              <p:sp>
                <p:nvSpPr>
                  <p:cNvPr id="12296" name="Rectangle 9"/>
                  <p:cNvSpPr/>
                  <p:nvPr/>
                </p:nvSpPr>
                <p:spPr>
                  <a:xfrm>
                    <a:off x="4752" y="1305"/>
                    <a:ext cx="192" cy="192"/>
                  </a:xfrm>
                  <a:prstGeom prst="rect">
                    <a:avLst/>
                  </a:prstGeom>
                  <a:solidFill>
                    <a:srgbClr val="0033CC"/>
                  </a:solidFill>
                  <a:ln w="9525" cap="flat" cmpd="sng">
                    <a:solidFill>
                      <a:srgbClr val="0033CC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cxnSp>
                <p:nvCxnSpPr>
                  <p:cNvPr id="12297" name="Line 10"/>
                  <p:cNvCxnSpPr/>
                  <p:nvPr/>
                </p:nvCxnSpPr>
                <p:spPr>
                  <a:xfrm flipH="1">
                    <a:off x="4848" y="939"/>
                    <a:ext cx="0" cy="384"/>
                  </a:xfrm>
                  <a:prstGeom prst="line">
                    <a:avLst/>
                  </a:prstGeom>
                  <a:ln w="9525" cap="flat" cmpd="sng">
                    <a:solidFill>
                      <a:srgbClr val="7D7DA9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</p:grpSp>
            <p:grpSp>
              <p:nvGrpSpPr>
                <p:cNvPr id="12298" name="组合 2250"/>
                <p:cNvGrpSpPr/>
                <p:nvPr/>
              </p:nvGrpSpPr>
              <p:grpSpPr>
                <a:xfrm>
                  <a:off x="192" y="864"/>
                  <a:ext cx="672" cy="684"/>
                  <a:chOff x="219" y="3024"/>
                  <a:chExt cx="672" cy="684"/>
                </a:xfrm>
              </p:grpSpPr>
              <p:grpSp>
                <p:nvGrpSpPr>
                  <p:cNvPr id="12299" name="组合 2251"/>
                  <p:cNvGrpSpPr/>
                  <p:nvPr/>
                </p:nvGrpSpPr>
                <p:grpSpPr>
                  <a:xfrm>
                    <a:off x="219" y="3024"/>
                    <a:ext cx="672" cy="96"/>
                    <a:chOff x="288" y="288"/>
                    <a:chExt cx="672" cy="96"/>
                  </a:xfrm>
                </p:grpSpPr>
                <p:cxnSp>
                  <p:nvCxnSpPr>
                    <p:cNvPr id="12300" name="Line 13"/>
                    <p:cNvCxnSpPr/>
                    <p:nvPr/>
                  </p:nvCxnSpPr>
                  <p:spPr>
                    <a:xfrm>
                      <a:off x="288" y="384"/>
                      <a:ext cx="624" cy="0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  <p:cxnSp>
                  <p:nvCxnSpPr>
                    <p:cNvPr id="12301" name="Line 14"/>
                    <p:cNvCxnSpPr/>
                    <p:nvPr/>
                  </p:nvCxnSpPr>
                  <p:spPr>
                    <a:xfrm flipH="1">
                      <a:off x="288" y="288"/>
                      <a:ext cx="96" cy="96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  <p:cxnSp>
                  <p:nvCxnSpPr>
                    <p:cNvPr id="12302" name="Line 15"/>
                    <p:cNvCxnSpPr/>
                    <p:nvPr/>
                  </p:nvCxnSpPr>
                  <p:spPr>
                    <a:xfrm flipH="1">
                      <a:off x="345" y="288"/>
                      <a:ext cx="96" cy="96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  <p:cxnSp>
                  <p:nvCxnSpPr>
                    <p:cNvPr id="12303" name="Line 16"/>
                    <p:cNvCxnSpPr/>
                    <p:nvPr/>
                  </p:nvCxnSpPr>
                  <p:spPr>
                    <a:xfrm flipH="1">
                      <a:off x="423" y="288"/>
                      <a:ext cx="96" cy="96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  <p:cxnSp>
                  <p:nvCxnSpPr>
                    <p:cNvPr id="12304" name="Line 17"/>
                    <p:cNvCxnSpPr/>
                    <p:nvPr/>
                  </p:nvCxnSpPr>
                  <p:spPr>
                    <a:xfrm flipH="1">
                      <a:off x="480" y="288"/>
                      <a:ext cx="96" cy="96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  <p:cxnSp>
                  <p:nvCxnSpPr>
                    <p:cNvPr id="12305" name="Line 18"/>
                    <p:cNvCxnSpPr/>
                    <p:nvPr/>
                  </p:nvCxnSpPr>
                  <p:spPr>
                    <a:xfrm flipH="1">
                      <a:off x="540" y="288"/>
                      <a:ext cx="96" cy="96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  <p:cxnSp>
                  <p:nvCxnSpPr>
                    <p:cNvPr id="12306" name="Line 19"/>
                    <p:cNvCxnSpPr/>
                    <p:nvPr/>
                  </p:nvCxnSpPr>
                  <p:spPr>
                    <a:xfrm flipH="1">
                      <a:off x="609" y="288"/>
                      <a:ext cx="96" cy="96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  <p:cxnSp>
                  <p:nvCxnSpPr>
                    <p:cNvPr id="12307" name="Line 20"/>
                    <p:cNvCxnSpPr/>
                    <p:nvPr/>
                  </p:nvCxnSpPr>
                  <p:spPr>
                    <a:xfrm flipH="1">
                      <a:off x="675" y="288"/>
                      <a:ext cx="96" cy="96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  <p:cxnSp>
                  <p:nvCxnSpPr>
                    <p:cNvPr id="12308" name="Line 21"/>
                    <p:cNvCxnSpPr/>
                    <p:nvPr/>
                  </p:nvCxnSpPr>
                  <p:spPr>
                    <a:xfrm flipH="1">
                      <a:off x="738" y="288"/>
                      <a:ext cx="96" cy="96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  <p:cxnSp>
                  <p:nvCxnSpPr>
                    <p:cNvPr id="12309" name="Line 22"/>
                    <p:cNvCxnSpPr/>
                    <p:nvPr/>
                  </p:nvCxnSpPr>
                  <p:spPr>
                    <a:xfrm flipH="1">
                      <a:off x="807" y="288"/>
                      <a:ext cx="96" cy="96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  <p:cxnSp>
                  <p:nvCxnSpPr>
                    <p:cNvPr id="12310" name="Line 23"/>
                    <p:cNvCxnSpPr/>
                    <p:nvPr/>
                  </p:nvCxnSpPr>
                  <p:spPr>
                    <a:xfrm flipH="1">
                      <a:off x="864" y="288"/>
                      <a:ext cx="96" cy="96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</p:grpSp>
              <p:cxnSp>
                <p:nvCxnSpPr>
                  <p:cNvPr id="12311" name="Line 24"/>
                  <p:cNvCxnSpPr/>
                  <p:nvPr/>
                </p:nvCxnSpPr>
                <p:spPr>
                  <a:xfrm flipH="1">
                    <a:off x="525" y="3120"/>
                    <a:ext cx="0" cy="288"/>
                  </a:xfrm>
                  <a:prstGeom prst="line">
                    <a:avLst/>
                  </a:prstGeom>
                  <a:ln w="9525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12312" name="Line 25"/>
                  <p:cNvCxnSpPr/>
                  <p:nvPr/>
                </p:nvCxnSpPr>
                <p:spPr>
                  <a:xfrm flipH="1">
                    <a:off x="522" y="3372"/>
                    <a:ext cx="0" cy="336"/>
                  </a:xfrm>
                  <a:prstGeom prst="line">
                    <a:avLst/>
                  </a:prstGeom>
                  <a:ln w="9525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</p:grpSp>
            <p:grpSp>
              <p:nvGrpSpPr>
                <p:cNvPr id="12313" name="组合 2265"/>
                <p:cNvGrpSpPr/>
                <p:nvPr/>
              </p:nvGrpSpPr>
              <p:grpSpPr>
                <a:xfrm>
                  <a:off x="171" y="1248"/>
                  <a:ext cx="680" cy="680"/>
                  <a:chOff x="4848" y="615"/>
                  <a:chExt cx="680" cy="681"/>
                </a:xfrm>
              </p:grpSpPr>
              <p:grpSp>
                <p:nvGrpSpPr>
                  <p:cNvPr id="12314" name="组合 2266"/>
                  <p:cNvGrpSpPr/>
                  <p:nvPr/>
                </p:nvGrpSpPr>
                <p:grpSpPr>
                  <a:xfrm>
                    <a:off x="4848" y="615"/>
                    <a:ext cx="680" cy="680"/>
                    <a:chOff x="192" y="3351"/>
                    <a:chExt cx="680" cy="680"/>
                  </a:xfrm>
                </p:grpSpPr>
                <p:sp>
                  <p:nvSpPr>
                    <p:cNvPr id="12315" name="Oval 28"/>
                    <p:cNvSpPr/>
                    <p:nvPr/>
                  </p:nvSpPr>
                  <p:spPr>
                    <a:xfrm>
                      <a:off x="192" y="3351"/>
                      <a:ext cx="680" cy="680"/>
                    </a:xfrm>
                    <a:prstGeom prst="ellipse">
                      <a:avLst/>
                    </a:prstGeom>
                    <a:solidFill>
                      <a:srgbClr val="CCECFF"/>
                    </a:solidFill>
                    <a:ln w="38100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12316" name="Oval 29"/>
                    <p:cNvSpPr/>
                    <p:nvPr/>
                  </p:nvSpPr>
                  <p:spPr>
                    <a:xfrm>
                      <a:off x="240" y="3408"/>
                      <a:ext cx="576" cy="576"/>
                    </a:xfrm>
                    <a:prstGeom prst="ellipse">
                      <a:avLst/>
                    </a:prstGeom>
                    <a:solidFill>
                      <a:srgbClr val="CCECFF"/>
                    </a:solidFill>
                    <a:ln w="38100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</p:grpSp>
              <p:sp>
                <p:nvSpPr>
                  <p:cNvPr id="12317" name="Oval 30"/>
                  <p:cNvSpPr/>
                  <p:nvPr/>
                </p:nvSpPr>
                <p:spPr>
                  <a:xfrm>
                    <a:off x="5085" y="858"/>
                    <a:ext cx="192" cy="192"/>
                  </a:xfrm>
                  <a:prstGeom prst="ellipse">
                    <a:avLst/>
                  </a:prstGeom>
                  <a:solidFill>
                    <a:srgbClr val="007572"/>
                  </a:solidFill>
                  <a:ln w="9525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2318" name="AutoShape 31"/>
                  <p:cNvSpPr/>
                  <p:nvPr/>
                </p:nvSpPr>
                <p:spPr>
                  <a:xfrm>
                    <a:off x="5127" y="624"/>
                    <a:ext cx="96" cy="672"/>
                  </a:xfrm>
                  <a:prstGeom prst="diamond">
                    <a:avLst/>
                  </a:prstGeom>
                  <a:solidFill>
                    <a:srgbClr val="663300"/>
                  </a:solidFill>
                  <a:ln w="9525" cap="flat" cmpd="sng">
                    <a:solidFill>
                      <a:srgbClr val="0033CC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  <p:cxnSp>
              <p:nvCxnSpPr>
                <p:cNvPr id="12319" name="Line 32"/>
                <p:cNvCxnSpPr/>
                <p:nvPr/>
              </p:nvCxnSpPr>
              <p:spPr>
                <a:xfrm flipH="1">
                  <a:off x="855" y="1584"/>
                  <a:ext cx="0" cy="1584"/>
                </a:xfrm>
                <a:prstGeom prst="line">
                  <a:avLst/>
                </a:prstGeom>
                <a:ln w="9525" cap="flat" cmpd="sng">
                  <a:solidFill>
                    <a:srgbClr val="7D7DA9"/>
                  </a:solidFill>
                  <a:prstDash val="solid"/>
                  <a:round/>
                  <a:headEnd type="none" w="med" len="med"/>
                  <a:tailEnd type="triangle" w="med" len="med"/>
                </a:ln>
              </p:spPr>
            </p:cxnSp>
          </p:grpSp>
        </p:grpSp>
        <p:sp>
          <p:nvSpPr>
            <p:cNvPr id="12320" name="Text Box 50"/>
            <p:cNvSpPr/>
            <p:nvPr/>
          </p:nvSpPr>
          <p:spPr>
            <a:xfrm>
              <a:off x="912" y="2832"/>
              <a:ext cx="288" cy="2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1">
                  <a:solidFill>
                    <a:schemeClr val="accent1">
                      <a:lumMod val="10000"/>
                    </a:schemeClr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F</a:t>
              </a:r>
              <a:endParaRPr lang="en-US" altLang="zh-CN" sz="2400" b="1">
                <a:solidFill>
                  <a:schemeClr val="accent1">
                    <a:lumMod val="10000"/>
                  </a:schemeClr>
                </a:solidFill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  <p:sp>
          <p:nvSpPr>
            <p:cNvPr id="12321" name="Text Box 51"/>
            <p:cNvSpPr/>
            <p:nvPr/>
          </p:nvSpPr>
          <p:spPr>
            <a:xfrm>
              <a:off x="240" y="2544"/>
              <a:ext cx="24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Times New Roman" panose="02020603050405020304" charset="0"/>
                  <a:ea typeface="宋体" panose="02010600030101010101" pitchFamily="2" charset="-122"/>
                </a:rPr>
                <a:t>G</a:t>
              </a:r>
              <a:endParaRPr lang="en-US" altLang="zh-CN" sz="2400"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</p:grpSp>
      <p:sp>
        <p:nvSpPr>
          <p:cNvPr id="12322" name="Text Box 2"/>
          <p:cNvSpPr/>
          <p:nvPr/>
        </p:nvSpPr>
        <p:spPr>
          <a:xfrm>
            <a:off x="245110" y="278130"/>
            <a:ext cx="3466465" cy="583565"/>
          </a:xfrm>
          <a:prstGeom prst="rect">
            <a:avLst/>
          </a:prstGeom>
          <a:gradFill>
            <a:gsLst>
              <a:gs pos="0">
                <a:srgbClr val="FBFB11"/>
              </a:gs>
              <a:gs pos="100000">
                <a:srgbClr val="838309"/>
              </a:gs>
            </a:gsLst>
            <a:lin ang="5400000" scaled="0"/>
          </a:gradFill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定</a:t>
            </a:r>
            <a:r>
              <a:rPr lang="zh-CN" altLang="en-US" sz="3200" b="1">
                <a:latin typeface="Times New Roman" panose="02020603050405020304" charset="0"/>
                <a:ea typeface="宋体" panose="02010600030101010101" pitchFamily="2" charset="-122"/>
              </a:rPr>
              <a:t>滑轮工作分析：</a:t>
            </a:r>
            <a:endParaRPr lang="zh-CN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grpSp>
        <p:nvGrpSpPr>
          <p:cNvPr id="2276" name="组合 2275"/>
          <p:cNvGrpSpPr/>
          <p:nvPr/>
        </p:nvGrpSpPr>
        <p:grpSpPr>
          <a:xfrm>
            <a:off x="814388" y="2576513"/>
            <a:ext cx="557212" cy="776287"/>
            <a:chOff x="513" y="1623"/>
            <a:chExt cx="351" cy="489"/>
          </a:xfrm>
        </p:grpSpPr>
        <p:sp>
          <p:nvSpPr>
            <p:cNvPr id="12324" name="AutoShape 34"/>
            <p:cNvSpPr/>
            <p:nvPr/>
          </p:nvSpPr>
          <p:spPr>
            <a:xfrm rot="5400000" flipH="1" flipV="1">
              <a:off x="618" y="1518"/>
              <a:ext cx="114" cy="324"/>
            </a:xfrm>
            <a:prstGeom prst="leftBrace">
              <a:avLst>
                <a:gd name="adj1" fmla="val 23657"/>
                <a:gd name="adj2" fmla="val 50000"/>
              </a:avLst>
            </a:prstGeom>
            <a:noFill/>
            <a:ln w="28575" cap="flat" cmpd="sng">
              <a:solidFill>
                <a:srgbClr val="FF33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2325" name="Text Box 35"/>
            <p:cNvSpPr/>
            <p:nvPr/>
          </p:nvSpPr>
          <p:spPr>
            <a:xfrm>
              <a:off x="624" y="1824"/>
              <a:ext cx="24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l</a:t>
              </a:r>
              <a:r>
                <a:rPr lang="en-US" altLang="zh-CN" sz="2400" baseline="-25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1</a:t>
              </a:r>
              <a:endParaRPr lang="en-US" altLang="zh-CN" sz="2400" baseline="-25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2279" name="组合 2278"/>
          <p:cNvGrpSpPr/>
          <p:nvPr/>
        </p:nvGrpSpPr>
        <p:grpSpPr>
          <a:xfrm>
            <a:off x="261938" y="2590800"/>
            <a:ext cx="514350" cy="762000"/>
            <a:chOff x="165" y="1632"/>
            <a:chExt cx="324" cy="480"/>
          </a:xfrm>
        </p:grpSpPr>
        <p:sp>
          <p:nvSpPr>
            <p:cNvPr id="12327" name="AutoShape 37"/>
            <p:cNvSpPr/>
            <p:nvPr/>
          </p:nvSpPr>
          <p:spPr>
            <a:xfrm rot="5400000" flipH="1" flipV="1">
              <a:off x="270" y="1527"/>
              <a:ext cx="114" cy="324"/>
            </a:xfrm>
            <a:prstGeom prst="leftBrace">
              <a:avLst>
                <a:gd name="adj1" fmla="val 23657"/>
                <a:gd name="adj2" fmla="val 50000"/>
              </a:avLst>
            </a:prstGeom>
            <a:noFill/>
            <a:ln w="28575" cap="flat" cmpd="sng">
              <a:solidFill>
                <a:srgbClr val="FF33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2328" name="Text Box 38"/>
            <p:cNvSpPr/>
            <p:nvPr/>
          </p:nvSpPr>
          <p:spPr>
            <a:xfrm>
              <a:off x="192" y="1824"/>
              <a:ext cx="28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l</a:t>
              </a:r>
              <a:r>
                <a:rPr lang="en-US" altLang="zh-CN" sz="2400" baseline="-25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2</a:t>
              </a:r>
              <a:endParaRPr lang="en-US" altLang="zh-CN" sz="2400" baseline="-25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2282" name="组合 2281"/>
          <p:cNvGrpSpPr/>
          <p:nvPr/>
        </p:nvGrpSpPr>
        <p:grpSpPr>
          <a:xfrm>
            <a:off x="623888" y="1800225"/>
            <a:ext cx="533400" cy="1023938"/>
            <a:chOff x="393" y="1134"/>
            <a:chExt cx="336" cy="645"/>
          </a:xfrm>
        </p:grpSpPr>
        <p:sp>
          <p:nvSpPr>
            <p:cNvPr id="12330" name="Text Box 40"/>
            <p:cNvSpPr/>
            <p:nvPr/>
          </p:nvSpPr>
          <p:spPr>
            <a:xfrm>
              <a:off x="393" y="1134"/>
              <a:ext cx="336" cy="63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60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.</a:t>
              </a:r>
              <a:r>
                <a:rPr lang="en-US" altLang="zh-CN" sz="24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0</a:t>
              </a:r>
              <a:endParaRPr lang="en-US" altLang="zh-CN" sz="24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  <p:sp>
          <p:nvSpPr>
            <p:cNvPr id="12331" name="AutoShape 41"/>
            <p:cNvSpPr/>
            <p:nvPr/>
          </p:nvSpPr>
          <p:spPr>
            <a:xfrm>
              <a:off x="453" y="1635"/>
              <a:ext cx="96" cy="144"/>
            </a:xfrm>
            <a:prstGeom prst="triangle">
              <a:avLst>
                <a:gd name="adj" fmla="val 50000"/>
              </a:avLst>
            </a:prstGeom>
            <a:solidFill>
              <a:srgbClr val="FF0000"/>
            </a:solidFill>
            <a:ln w="9525" cap="flat" cmpd="sng">
              <a:solidFill>
                <a:srgbClr val="0033CC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2285" name="Text Box 42"/>
          <p:cNvSpPr/>
          <p:nvPr/>
        </p:nvSpPr>
        <p:spPr>
          <a:xfrm>
            <a:off x="2438400" y="2042795"/>
            <a:ext cx="678243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charset="0"/>
                <a:ea typeface="宋体" panose="02010600030101010101" pitchFamily="2" charset="-122"/>
              </a:rPr>
              <a:t>1: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定</a:t>
            </a:r>
            <a:r>
              <a:rPr lang="zh-CN" altLang="en-US" sz="2800" b="1">
                <a:latin typeface="Times New Roman" panose="02020603050405020304" charset="0"/>
                <a:ea typeface="宋体" panose="02010600030101010101" pitchFamily="2" charset="-122"/>
              </a:rPr>
              <a:t>滑轮实际上就是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等臂杠杆</a:t>
            </a:r>
            <a:r>
              <a:rPr lang="zh-CN" altLang="en-US" sz="2800" b="1">
                <a:latin typeface="Times New Roman" panose="02020603050405020304" charset="0"/>
                <a:ea typeface="宋体" panose="02010600030101010101" pitchFamily="2" charset="-122"/>
              </a:rPr>
              <a:t>。</a:t>
            </a:r>
            <a:r>
              <a:rPr lang="en-US" altLang="zh-CN" sz="2800" b="1">
                <a:latin typeface="Times New Roman" panose="02020603050405020304" charset="0"/>
                <a:ea typeface="宋体" panose="02010600030101010101" pitchFamily="2" charset="-122"/>
              </a:rPr>
              <a:t>L</a:t>
            </a:r>
            <a:r>
              <a:rPr lang="en-US" altLang="zh-CN" sz="2800" b="1" baseline="-25000"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en-US" altLang="zh-CN" sz="2800" b="1">
                <a:latin typeface="Times New Roman" panose="02020603050405020304" charset="0"/>
                <a:ea typeface="宋体" panose="02010600030101010101" pitchFamily="2" charset="-122"/>
              </a:rPr>
              <a:t>=L</a:t>
            </a:r>
            <a:r>
              <a:rPr lang="en-US" altLang="zh-CN" sz="2800" b="1" baseline="-25000"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endParaRPr lang="en-US" altLang="zh-CN" sz="2800" b="1" baseline="-25000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2286" name="Text Box 43"/>
          <p:cNvSpPr/>
          <p:nvPr/>
        </p:nvSpPr>
        <p:spPr>
          <a:xfrm>
            <a:off x="2362200" y="937260"/>
            <a:ext cx="464820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charset="0"/>
                <a:ea typeface="宋体" panose="02010600030101010101" pitchFamily="2" charset="-122"/>
              </a:rPr>
              <a:t>A</a:t>
            </a:r>
            <a:r>
              <a:rPr lang="zh-CN" altLang="en-US" sz="2800" b="1">
                <a:latin typeface="Times New Roman" panose="02020603050405020304" charset="0"/>
                <a:ea typeface="宋体" panose="02010600030101010101" pitchFamily="2" charset="-122"/>
              </a:rPr>
              <a:t>：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支点</a:t>
            </a:r>
            <a:r>
              <a:rPr lang="zh-CN" altLang="en-US" sz="2800" b="1">
                <a:latin typeface="Times New Roman" panose="02020603050405020304" charset="0"/>
                <a:ea typeface="宋体" panose="02010600030101010101" pitchFamily="2" charset="-122"/>
              </a:rPr>
              <a:t>在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</a:rPr>
              <a:t>轴心</a:t>
            </a:r>
            <a:r>
              <a:rPr lang="en-US" altLang="zh-CN" sz="2800" b="1">
                <a:latin typeface="Times New Roman" panose="02020603050405020304" charset="0"/>
                <a:ea typeface="宋体" panose="02010600030101010101" pitchFamily="2" charset="-122"/>
              </a:rPr>
              <a:t>O</a:t>
            </a:r>
            <a:r>
              <a:rPr lang="zh-CN" altLang="en-US" sz="2800" b="1">
                <a:latin typeface="Times New Roman" panose="02020603050405020304" charset="0"/>
                <a:ea typeface="宋体" panose="02010600030101010101" pitchFamily="2" charset="-122"/>
              </a:rPr>
              <a:t>处。</a:t>
            </a:r>
            <a:endParaRPr lang="zh-CN" altLang="en-US" sz="28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2287" name="Text Box 44"/>
          <p:cNvSpPr/>
          <p:nvPr/>
        </p:nvSpPr>
        <p:spPr>
          <a:xfrm>
            <a:off x="2362200" y="1458913"/>
            <a:ext cx="480060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charset="0"/>
                <a:ea typeface="宋体" panose="02010600030101010101" pitchFamily="2" charset="-122"/>
              </a:rPr>
              <a:t>B</a:t>
            </a:r>
            <a:r>
              <a:rPr lang="zh-CN" altLang="en-US" sz="2800" b="1">
                <a:latin typeface="Times New Roman" panose="02020603050405020304" charset="0"/>
                <a:ea typeface="宋体" panose="02010600030101010101" pitchFamily="2" charset="-122"/>
              </a:rPr>
              <a:t>：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</a:rPr>
              <a:t>动力臂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</a:rPr>
              <a:t>l</a:t>
            </a:r>
            <a:r>
              <a:rPr lang="en-US" altLang="zh-CN" sz="2800" b="1" baseline="-25000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等于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</a:rPr>
              <a:t>阻力臂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</a:rPr>
              <a:t>l</a:t>
            </a:r>
            <a:r>
              <a:rPr lang="en-US" altLang="zh-CN" sz="2800" b="1" baseline="-25000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endParaRPr lang="en-US" altLang="zh-CN" sz="2800" b="1" baseline="-25000">
              <a:solidFill>
                <a:srgbClr val="0000FF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2288" name="Text Box 45"/>
          <p:cNvSpPr/>
          <p:nvPr/>
        </p:nvSpPr>
        <p:spPr>
          <a:xfrm>
            <a:off x="2438400" y="2670810"/>
            <a:ext cx="626935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charset="0"/>
                <a:ea typeface="宋体" panose="02010600030101010101" pitchFamily="2" charset="-122"/>
              </a:rPr>
              <a:t>2:</a:t>
            </a:r>
            <a:r>
              <a:rPr lang="zh-CN" altLang="en-US" sz="2800" b="1">
                <a:latin typeface="Times New Roman" panose="02020603050405020304" charset="0"/>
                <a:ea typeface="宋体" panose="02010600030101010101" pitchFamily="2" charset="-122"/>
              </a:rPr>
              <a:t>拉力大小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始终等于</a:t>
            </a:r>
            <a:r>
              <a:rPr lang="zh-CN" altLang="en-US" sz="2800" b="1">
                <a:latin typeface="Times New Roman" panose="02020603050405020304" charset="0"/>
                <a:ea typeface="宋体" panose="02010600030101010101" pitchFamily="2" charset="-122"/>
              </a:rPr>
              <a:t>重物的重力大小。</a:t>
            </a:r>
            <a:endParaRPr lang="zh-CN" altLang="en-US" sz="28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2289" name="Text Box 46"/>
          <p:cNvSpPr/>
          <p:nvPr/>
        </p:nvSpPr>
        <p:spPr>
          <a:xfrm>
            <a:off x="2437765" y="3927475"/>
            <a:ext cx="701103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charset="0"/>
                <a:ea typeface="宋体" panose="02010600030101010101" pitchFamily="2" charset="-122"/>
              </a:rPr>
              <a:t>3: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</a:rPr>
              <a:t>拉力的方向</a:t>
            </a:r>
            <a:r>
              <a:rPr lang="zh-CN" altLang="en-US" sz="2800" b="1">
                <a:latin typeface="Times New Roman" panose="02020603050405020304" charset="0"/>
                <a:ea typeface="宋体" panose="02010600030101010101" pitchFamily="2" charset="-122"/>
              </a:rPr>
              <a:t>与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</a:rPr>
              <a:t>重物移动的方向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相反</a:t>
            </a:r>
            <a:endParaRPr lang="zh-CN" altLang="en-US" sz="28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2290" name="Text Box 47"/>
          <p:cNvSpPr/>
          <p:nvPr/>
        </p:nvSpPr>
        <p:spPr>
          <a:xfrm>
            <a:off x="414655" y="5105400"/>
            <a:ext cx="8649335" cy="11988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latin typeface="楷体" panose="02010609060101010101" charset="-122"/>
                <a:ea typeface="楷体" panose="02010609060101010101" charset="-122"/>
              </a:rPr>
              <a:t>结论：使用</a:t>
            </a:r>
            <a:r>
              <a:rPr lang="zh-CN" altLang="en-US" sz="36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定</a:t>
            </a:r>
            <a:r>
              <a:rPr lang="zh-CN" altLang="en-US" sz="3600" b="1">
                <a:latin typeface="楷体" panose="02010609060101010101" charset="-122"/>
                <a:ea typeface="楷体" panose="02010609060101010101" charset="-122"/>
              </a:rPr>
              <a:t>滑轮</a:t>
            </a:r>
            <a:r>
              <a:rPr lang="zh-CN" altLang="en-US" sz="3600" b="1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</a:rPr>
              <a:t>不省</a:t>
            </a:r>
            <a:r>
              <a:rPr lang="zh-CN" altLang="en-US" sz="3600" b="1">
                <a:latin typeface="楷体" panose="02010609060101010101" charset="-122"/>
                <a:ea typeface="楷体" panose="02010609060101010101" charset="-122"/>
              </a:rPr>
              <a:t>＿＿，但</a:t>
            </a:r>
            <a:r>
              <a:rPr lang="zh-CN" altLang="en-US" sz="3600" b="1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</a:rPr>
              <a:t>可以改变施力的</a:t>
            </a:r>
            <a:r>
              <a:rPr lang="zh-CN" altLang="en-US" sz="3600" b="1">
                <a:latin typeface="楷体" panose="02010609060101010101" charset="-122"/>
                <a:ea typeface="楷体" panose="02010609060101010101" charset="-122"/>
              </a:rPr>
              <a:t>＿＿＿。</a:t>
            </a:r>
            <a:endParaRPr lang="zh-CN" altLang="en-US" sz="3600" b="1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2291" name="Text Box 48"/>
          <p:cNvSpPr/>
          <p:nvPr/>
        </p:nvSpPr>
        <p:spPr>
          <a:xfrm>
            <a:off x="5206365" y="5105400"/>
            <a:ext cx="6858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Times New Roman" panose="02020603050405020304" charset="0"/>
                <a:ea typeface="黑体" panose="02010609060101010101" charset="-122"/>
              </a:rPr>
              <a:t>力</a:t>
            </a:r>
            <a:endParaRPr lang="zh-CN" altLang="en-US" sz="3200" b="1">
              <a:solidFill>
                <a:srgbClr val="FF0000"/>
              </a:solidFill>
              <a:latin typeface="Times New Roman" panose="02020603050405020304" charset="0"/>
              <a:ea typeface="黑体" panose="02010609060101010101" charset="-122"/>
            </a:endParaRPr>
          </a:p>
        </p:txBody>
      </p:sp>
      <p:sp>
        <p:nvSpPr>
          <p:cNvPr id="2292" name="Text Box 49"/>
          <p:cNvSpPr/>
          <p:nvPr/>
        </p:nvSpPr>
        <p:spPr>
          <a:xfrm>
            <a:off x="2514600" y="3343910"/>
            <a:ext cx="293370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latin typeface="Times New Roman" panose="02020603050405020304" charset="0"/>
                <a:ea typeface="宋体" panose="02010600030101010101" pitchFamily="2" charset="-122"/>
              </a:rPr>
              <a:t>F</a:t>
            </a:r>
            <a:r>
              <a:rPr lang="zh-CN" altLang="en-US" sz="3200" b="1">
                <a:latin typeface="Times New Roman" panose="02020603050405020304" charset="0"/>
                <a:ea typeface="宋体" panose="02010600030101010101" pitchFamily="2" charset="-122"/>
              </a:rPr>
              <a:t>＝</a:t>
            </a:r>
            <a:r>
              <a:rPr lang="en-US" altLang="zh-CN" sz="3200" b="1">
                <a:latin typeface="Times New Roman" panose="02020603050405020304" charset="0"/>
                <a:ea typeface="宋体" panose="02010600030101010101" pitchFamily="2" charset="-122"/>
              </a:rPr>
              <a:t>G</a:t>
            </a:r>
            <a:r>
              <a:rPr lang="zh-CN" altLang="en-US" sz="3200" b="1">
                <a:latin typeface="Times New Roman" panose="02020603050405020304" charset="0"/>
                <a:ea typeface="宋体" panose="02010600030101010101" pitchFamily="2" charset="-122"/>
              </a:rPr>
              <a:t>即</a:t>
            </a:r>
            <a:r>
              <a:rPr lang="en-US" altLang="zh-CN" sz="3200" b="1">
                <a:latin typeface="Times New Roman" panose="02020603050405020304" charset="0"/>
                <a:ea typeface="宋体" panose="02010600030101010101" pitchFamily="2" charset="-122"/>
              </a:rPr>
              <a:t>F</a:t>
            </a:r>
            <a:r>
              <a:rPr lang="en-US" altLang="zh-CN" sz="3200" b="1" baseline="-25000"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en-US" altLang="zh-CN" sz="3200" b="1">
                <a:latin typeface="Times New Roman" panose="02020603050405020304" charset="0"/>
                <a:ea typeface="宋体" panose="02010600030101010101" pitchFamily="2" charset="-122"/>
              </a:rPr>
              <a:t>=F</a:t>
            </a:r>
            <a:r>
              <a:rPr lang="en-US" altLang="zh-CN" sz="3200" b="1" baseline="-25000"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endParaRPr lang="en-US" altLang="zh-CN" sz="3200" b="1" baseline="-25000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2293" name="Text Box 52"/>
          <p:cNvSpPr/>
          <p:nvPr/>
        </p:nvSpPr>
        <p:spPr>
          <a:xfrm>
            <a:off x="2000250" y="5685155"/>
            <a:ext cx="1020445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Times New Roman" panose="02020603050405020304" charset="0"/>
                <a:ea typeface="黑体" panose="02010609060101010101" charset="-122"/>
              </a:rPr>
              <a:t>方向</a:t>
            </a:r>
            <a:endParaRPr lang="zh-CN" altLang="en-US" sz="3200" b="1">
              <a:solidFill>
                <a:srgbClr val="FF0000"/>
              </a:solidFill>
              <a:latin typeface="Times New Roman" panose="02020603050405020304" charset="0"/>
              <a:ea typeface="黑体" panose="02010609060101010101" charset="-122"/>
            </a:endParaRPr>
          </a:p>
        </p:txBody>
      </p:sp>
      <p:grpSp>
        <p:nvGrpSpPr>
          <p:cNvPr id="2294" name="组合 2293"/>
          <p:cNvGrpSpPr/>
          <p:nvPr/>
        </p:nvGrpSpPr>
        <p:grpSpPr>
          <a:xfrm>
            <a:off x="1143000" y="2152650"/>
            <a:ext cx="1828800" cy="2593975"/>
            <a:chOff x="816" y="1488"/>
            <a:chExt cx="1104" cy="1634"/>
          </a:xfrm>
        </p:grpSpPr>
        <p:cxnSp>
          <p:nvCxnSpPr>
            <p:cNvPr id="12342" name="Line 54"/>
            <p:cNvCxnSpPr/>
            <p:nvPr/>
          </p:nvCxnSpPr>
          <p:spPr>
            <a:xfrm>
              <a:off x="816" y="1488"/>
              <a:ext cx="720" cy="1392"/>
            </a:xfrm>
            <a:prstGeom prst="line">
              <a:avLst/>
            </a:prstGeom>
            <a:ln w="19050" cap="flat" cmpd="sng">
              <a:solidFill>
                <a:srgbClr val="7D7DA9"/>
              </a:solidFill>
              <a:prstDash val="dash"/>
              <a:round/>
              <a:headEnd type="none" w="med" len="med"/>
              <a:tailEnd type="triangle" w="med" len="med"/>
            </a:ln>
          </p:spPr>
        </p:cxnSp>
        <p:sp>
          <p:nvSpPr>
            <p:cNvPr id="12343" name="Text Box 55"/>
            <p:cNvSpPr/>
            <p:nvPr/>
          </p:nvSpPr>
          <p:spPr>
            <a:xfrm>
              <a:off x="1584" y="2832"/>
              <a:ext cx="336" cy="2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1">
                  <a:solidFill>
                    <a:schemeClr val="accent1">
                      <a:lumMod val="10000"/>
                    </a:schemeClr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F</a:t>
              </a:r>
              <a:endParaRPr lang="en-US" altLang="zh-CN" sz="2400" b="1">
                <a:solidFill>
                  <a:schemeClr val="accent1">
                    <a:lumMod val="10000"/>
                  </a:schemeClr>
                </a:solidFill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2297" name="组合 2296"/>
          <p:cNvGrpSpPr/>
          <p:nvPr/>
        </p:nvGrpSpPr>
        <p:grpSpPr>
          <a:xfrm>
            <a:off x="1219200" y="2133600"/>
            <a:ext cx="3048000" cy="806450"/>
            <a:chOff x="768" y="1344"/>
            <a:chExt cx="1920" cy="508"/>
          </a:xfrm>
        </p:grpSpPr>
        <p:cxnSp>
          <p:nvCxnSpPr>
            <p:cNvPr id="12345" name="Line 57"/>
            <p:cNvCxnSpPr/>
            <p:nvPr/>
          </p:nvCxnSpPr>
          <p:spPr>
            <a:xfrm>
              <a:off x="768" y="1344"/>
              <a:ext cx="1632" cy="432"/>
            </a:xfrm>
            <a:prstGeom prst="line">
              <a:avLst/>
            </a:prstGeom>
            <a:ln w="19050" cap="flat" cmpd="sng">
              <a:solidFill>
                <a:srgbClr val="7D7DA9"/>
              </a:solidFill>
              <a:prstDash val="dash"/>
              <a:round/>
              <a:headEnd type="none" w="med" len="med"/>
              <a:tailEnd type="triangle" w="med" len="med"/>
            </a:ln>
          </p:spPr>
        </p:cxnSp>
        <p:sp>
          <p:nvSpPr>
            <p:cNvPr id="12346" name="Text Box 58"/>
            <p:cNvSpPr/>
            <p:nvPr/>
          </p:nvSpPr>
          <p:spPr>
            <a:xfrm>
              <a:off x="2400" y="1562"/>
              <a:ext cx="288" cy="2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1">
                  <a:solidFill>
                    <a:schemeClr val="accent1">
                      <a:lumMod val="10000"/>
                    </a:schemeClr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F</a:t>
              </a:r>
              <a:endParaRPr lang="en-US" altLang="zh-CN" sz="2400" b="1">
                <a:solidFill>
                  <a:schemeClr val="accent1">
                    <a:lumMod val="10000"/>
                  </a:schemeClr>
                </a:solidFill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 additive="base">
                                        <p:cTn id="17" dur="500" fill="hold"/>
                                        <p:tgtEl>
                                          <p:spTgt spid="2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 additive="base">
                                        <p:cTn id="22" dur="500" fill="hold"/>
                                        <p:tgtEl>
                                          <p:spTgt spid="2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 additive="base">
                                        <p:cTn id="33" dur="500" fill="hold"/>
                                        <p:tgtEl>
                                          <p:spTgt spid="2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2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 additive="base">
                                        <p:cTn id="38" dur="500" fill="hold"/>
                                        <p:tgtEl>
                                          <p:spTgt spid="2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 additive="base">
                                        <p:cTn id="43" dur="500" fill="hold"/>
                                        <p:tgtEl>
                                          <p:spTgt spid="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 additive="base">
                                        <p:cTn id="48" dur="500" fill="hold"/>
                                        <p:tgtEl>
                                          <p:spTgt spid="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7" presetClass="entr" presetSubtype="2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" presetClass="entr" presetSubtype="1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65" dur="500" fill="hold"/>
                                        <p:tgtEl>
                                          <p:spTgt spid="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3" presetClass="entr" presetSubtype="16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3" presetClass="entr" presetSubtype="16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85" grpId="0"/>
      <p:bldP spid="2286" grpId="1"/>
      <p:bldP spid="2287" grpId="2"/>
      <p:bldP spid="2288" grpId="3"/>
      <p:bldP spid="2289" grpId="4"/>
      <p:bldP spid="2290" grpId="5"/>
      <p:bldP spid="2291" grpId="6"/>
      <p:bldP spid="2292" grpId="7"/>
      <p:bldP spid="2293" grpId="8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86460" y="2186305"/>
            <a:ext cx="5448300" cy="18148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操作：</a:t>
            </a:r>
            <a:r>
              <a:rPr lang="zh-CN" altLang="en-US" sz="28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如图所示，先测钩码重力,在通过定滑</a:t>
            </a:r>
            <a:r>
              <a:rPr lang="zh-CN" altLang="en-US" sz="28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轮</a:t>
            </a:r>
            <a:r>
              <a:rPr lang="zh-CN" altLang="en-US" sz="28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处理后测钩码重力,观察示数,</a:t>
            </a:r>
            <a:r>
              <a:rPr lang="zh-CN" altLang="en-US" sz="28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换用</a:t>
            </a:r>
            <a:r>
              <a:rPr lang="zh-CN" altLang="en-US" sz="28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不同个数的钩码多次实验。</a:t>
            </a:r>
            <a:endParaRPr lang="zh-CN" altLang="en-US" sz="2800" b="1">
              <a:solidFill>
                <a:schemeClr val="accent1">
                  <a:lumMod val="10000"/>
                </a:schemeClr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335395" y="1620520"/>
            <a:ext cx="2033270" cy="325882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885825" y="432435"/>
            <a:ext cx="1717040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40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探究2:</a:t>
            </a:r>
            <a:endParaRPr lang="zh-CN" altLang="en-US" sz="4000" b="1">
              <a:solidFill>
                <a:schemeClr val="accent1">
                  <a:lumMod val="10000"/>
                </a:schemeClr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85825" y="1101090"/>
            <a:ext cx="7861935" cy="9531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00000"/>
              </a:lnSpc>
              <a:spcBef>
                <a:spcPct val="20000"/>
              </a:spcBef>
              <a:buClrTx/>
              <a:buSzTx/>
            </a:pPr>
            <a:r>
              <a:rPr lang="zh-CN" altLang="en-US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实验器材</a:t>
            </a:r>
            <a:r>
              <a:rPr lang="zh-CN" altLang="en-US" sz="28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：定滑轮，细线，钩码，弹簧测力计，刻度尺</a:t>
            </a:r>
            <a:endParaRPr lang="zh-CN" altLang="en-US" sz="2800" b="1">
              <a:solidFill>
                <a:schemeClr val="accent1">
                  <a:lumMod val="10000"/>
                </a:schemeClr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</p:txBody>
      </p:sp>
      <p:graphicFrame>
        <p:nvGraphicFramePr>
          <p:cNvPr id="7" name="表格 6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885825" y="4220845"/>
          <a:ext cx="7725410" cy="15767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72490"/>
                <a:gridCol w="2330450"/>
                <a:gridCol w="3096260"/>
                <a:gridCol w="1426210"/>
              </a:tblGrid>
              <a:tr h="401955">
                <a:tc>
                  <a:txBody>
                    <a:bodyPr wrap="square"/>
                    <a:lstStyle/>
                    <a:p>
                      <a:pPr indent="0" algn="ctr">
                        <a:buNone/>
                      </a:pPr>
                      <a:r>
                        <a:rPr lang="zh-CN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实验次数</a:t>
                      </a:r>
                      <a:endParaRPr lang="zh-CN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indent="0" algn="ctr">
                        <a:buNone/>
                      </a:pPr>
                      <a:r>
                        <a:rPr lang="zh-CN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物体的重力</a:t>
                      </a:r>
                      <a:r>
                        <a:rPr lang="en-US" altLang="zh-CN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G</a:t>
                      </a: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/N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使用定滑轮</a:t>
                      </a:r>
                      <a:r>
                        <a:rPr lang="zh-CN" alt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拉物体</a:t>
                      </a: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时弹簧测力计的示数F/N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  <a:sym typeface="+mn-ea"/>
                        </a:rPr>
                        <a:t>是否省力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marL="68580" marR="68580" marT="0" marB="0" vert="horz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7505">
                <a:tc>
                  <a:txBody>
                    <a:bodyPr wrap="square"/>
                    <a:lstStyle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1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 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 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indent="0" algn="ctr">
                        <a:buNone/>
                      </a:pP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0510">
                <a:tc>
                  <a:txBody>
                    <a:bodyPr wrap="square"/>
                    <a:lstStyle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 </a:t>
                      </a:r>
                      <a:endParaRPr lang="en-US" altLang="en-US" sz="20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 </a:t>
                      </a:r>
                      <a:endParaRPr lang="en-US" altLang="en-US" sz="20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indent="0" algn="ctr">
                        <a:buNone/>
                      </a:pPr>
                      <a:endParaRPr lang="en-US" altLang="en-US" sz="20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9720">
                <a:tc>
                  <a:txBody>
                    <a:bodyPr wrap="square"/>
                    <a:lstStyle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3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 </a:t>
                      </a:r>
                      <a:endParaRPr lang="en-US" altLang="en-US" sz="20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 </a:t>
                      </a:r>
                      <a:endParaRPr lang="en-US" altLang="en-US" sz="20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indent="0" algn="ctr">
                        <a:buNone/>
                      </a:pPr>
                      <a:endParaRPr lang="en-US" altLang="en-US" sz="20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532130" y="664210"/>
            <a:ext cx="81457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（</a:t>
            </a:r>
            <a:r>
              <a:rPr lang="en-US" altLang="zh-CN" sz="32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3</a:t>
            </a:r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）结果：两次弹簧测力计的示数是相同的</a:t>
            </a:r>
            <a:endParaRPr lang="zh-CN" altLang="en-US" sz="3200" b="1">
              <a:solidFill>
                <a:schemeClr val="accent1">
                  <a:lumMod val="10000"/>
                </a:schemeClr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55625" y="1386840"/>
            <a:ext cx="475234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结论：使用</a:t>
            </a:r>
            <a:r>
              <a:rPr lang="zh-CN" altLang="en-US" sz="32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定</a:t>
            </a:r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滑轮不省</a:t>
            </a:r>
            <a:r>
              <a:rPr lang="zh-CN" altLang="en-US" sz="32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力</a:t>
            </a:r>
            <a:endParaRPr lang="zh-CN" altLang="en-US" sz="3200" b="1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2234" name="Rectangle 91"/>
          <p:cNvSpPr/>
          <p:nvPr/>
        </p:nvSpPr>
        <p:spPr>
          <a:xfrm>
            <a:off x="532130" y="3563620"/>
            <a:ext cx="8157210" cy="10763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Arial" panose="020B0604020202020204" pitchFamily="34" charset="0"/>
                <a:ea typeface="楷体_GB2312" charset="-122"/>
              </a:rPr>
              <a:t>（</a:t>
            </a:r>
            <a:r>
              <a:rPr lang="en-US" altLang="zh-CN" sz="3200" b="1">
                <a:solidFill>
                  <a:schemeClr val="accent1">
                    <a:lumMod val="10000"/>
                  </a:schemeClr>
                </a:solidFill>
                <a:latin typeface="Arial" panose="020B0604020202020204" pitchFamily="34" charset="0"/>
                <a:ea typeface="楷体_GB2312" charset="-122"/>
              </a:rPr>
              <a:t>4</a:t>
            </a:r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Arial" panose="020B0604020202020204" pitchFamily="34" charset="0"/>
                <a:ea typeface="楷体_GB2312" charset="-122"/>
              </a:rPr>
              <a:t>）使用定滑轮</a:t>
            </a:r>
            <a:r>
              <a:rPr lang="zh-CN" altLang="en-US" sz="32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charset="-122"/>
              </a:rPr>
              <a:t>不省力</a:t>
            </a:r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Arial" panose="020B0604020202020204" pitchFamily="34" charset="0"/>
                <a:ea typeface="黑体" panose="02010609060101010101" charset="-122"/>
              </a:rPr>
              <a:t>，</a:t>
            </a:r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Arial" panose="020B0604020202020204" pitchFamily="34" charset="0"/>
                <a:ea typeface="楷体_GB2312" charset="-122"/>
              </a:rPr>
              <a:t>但可以</a:t>
            </a:r>
            <a:r>
              <a:rPr lang="zh-CN" altLang="en-US" sz="32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charset="-122"/>
              </a:rPr>
              <a:t>改变动力的方向</a:t>
            </a:r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  <a:endParaRPr lang="zh-CN" altLang="en-US" sz="3200" b="1">
              <a:solidFill>
                <a:schemeClr val="accent1">
                  <a:lumMod val="10000"/>
                </a:schemeClr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27380" y="2164080"/>
            <a:ext cx="4265930" cy="107632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探讨结论</a:t>
            </a:r>
            <a:endParaRPr lang="zh-CN" altLang="en-US" sz="3200" b="1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  <a:p>
            <a:r>
              <a:rPr lang="zh-CN" altLang="en-US" sz="32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定滑轮工作时的特点：</a:t>
            </a:r>
            <a:endParaRPr lang="zh-CN" altLang="en-US" sz="3200" b="1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93725" y="4592955"/>
            <a:ext cx="7879080" cy="1641475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0"/>
          </a:gradFill>
        </p:spPr>
        <p:txBody>
          <a:bodyPr wrap="square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b="1">
                <a:solidFill>
                  <a:schemeClr val="accent5">
                    <a:lumMod val="1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定滑轮的使用特点口诀：</a:t>
            </a:r>
            <a:endParaRPr lang="zh-CN" altLang="en-US" sz="2800" b="1">
              <a:solidFill>
                <a:schemeClr val="accent5">
                  <a:lumMod val="1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 b="1">
                <a:solidFill>
                  <a:schemeClr val="accent5">
                    <a:lumMod val="1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定滑轮，是杠杆，轴不动，连续转，不省力，方向变.</a:t>
            </a:r>
            <a:endParaRPr lang="zh-CN" altLang="en-US" sz="2800" b="1">
              <a:solidFill>
                <a:schemeClr val="accent5">
                  <a:lumMod val="1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2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2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21" dur="1000" fill="hold"/>
                                        <p:tgtEl>
                                          <p:spTgt spid="2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234" grpId="1"/>
      <p:bldP spid="3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04800" y="407670"/>
            <a:ext cx="231584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4.</a:t>
            </a:r>
            <a:r>
              <a:rPr lang="zh-CN" altLang="en-US" sz="36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动滑轮</a:t>
            </a:r>
            <a:endParaRPr lang="zh-CN" altLang="en-US" sz="3600" b="1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7176" name="Rectangle 8"/>
          <p:cNvSpPr/>
          <p:nvPr/>
        </p:nvSpPr>
        <p:spPr>
          <a:xfrm>
            <a:off x="2613660" y="1216660"/>
            <a:ext cx="6730365" cy="11303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>
              <a:lnSpc>
                <a:spcPct val="110000"/>
              </a:lnSpc>
              <a:spcBef>
                <a:spcPct val="0"/>
              </a:spcBef>
            </a:pPr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使用时，</a:t>
            </a:r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ea typeface="楷体_GB2312" charset="-122"/>
                <a:sym typeface="+mn-ea"/>
              </a:rPr>
              <a:t>滑轮的轴随物体一起运动</a:t>
            </a:r>
            <a:endParaRPr lang="zh-CN" altLang="en-US" sz="3200" b="1">
              <a:solidFill>
                <a:schemeClr val="accent1">
                  <a:lumMod val="10000"/>
                </a:schemeClr>
              </a:solidFill>
              <a:latin typeface="楷体" panose="02010609060101010101" charset="-122"/>
              <a:ea typeface="楷体_GB2312" charset="-122"/>
              <a:cs typeface="楷体" panose="02010609060101010101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16255" y="1229995"/>
            <a:ext cx="242951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（</a:t>
            </a:r>
            <a:r>
              <a:rPr lang="en-US" altLang="zh-CN" sz="32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1</a:t>
            </a:r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）定义：</a:t>
            </a:r>
            <a:endParaRPr lang="zh-CN" altLang="en-US" sz="3200" b="1">
              <a:solidFill>
                <a:schemeClr val="accent1">
                  <a:lumMod val="10000"/>
                </a:schemeClr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413125" y="2239010"/>
            <a:ext cx="405066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</a:rPr>
              <a:t>动滑轮工作时的特点</a:t>
            </a:r>
            <a:endParaRPr lang="zh-CN" altLang="en-US" sz="3200" b="1">
              <a:solidFill>
                <a:schemeClr val="accent1">
                  <a:lumMod val="10000"/>
                </a:schemeClr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62280" y="2195195"/>
            <a:ext cx="326136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（</a:t>
            </a:r>
            <a:r>
              <a:rPr lang="en-US" altLang="zh-CN" sz="32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2</a:t>
            </a:r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）实验探究：</a:t>
            </a:r>
            <a:endParaRPr lang="zh-CN" altLang="en-US" sz="3200" b="1">
              <a:solidFill>
                <a:schemeClr val="accent1">
                  <a:lumMod val="10000"/>
                </a:schemeClr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7" name="Rectangle 8"/>
          <p:cNvSpPr/>
          <p:nvPr/>
        </p:nvSpPr>
        <p:spPr>
          <a:xfrm>
            <a:off x="1491615" y="4005263"/>
            <a:ext cx="4416425" cy="21209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力的方向？</a:t>
            </a:r>
            <a:endParaRPr lang="zh-CN" altLang="en-US" sz="3200" b="1">
              <a:solidFill>
                <a:schemeClr val="accent1">
                  <a:lumMod val="10000"/>
                </a:schemeClr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是否省力？</a:t>
            </a:r>
            <a:endParaRPr lang="zh-CN" altLang="en-US" sz="3200" b="1">
              <a:solidFill>
                <a:schemeClr val="accent1">
                  <a:lumMod val="10000"/>
                </a:schemeClr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828675" y="3300095"/>
            <a:ext cx="2025650" cy="534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l">
              <a:lnSpc>
                <a:spcPct val="90000"/>
              </a:lnSpc>
              <a:spcBef>
                <a:spcPct val="20000"/>
              </a:spcBef>
            </a:pPr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探究方向：</a:t>
            </a:r>
            <a:endParaRPr lang="zh-CN" altLang="en-US" sz="3200" b="1">
              <a:solidFill>
                <a:schemeClr val="accent1">
                  <a:lumMod val="10000"/>
                </a:schemeClr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pic>
        <p:nvPicPr>
          <p:cNvPr id="2068" name="Picture 4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084570" y="2195195"/>
            <a:ext cx="2136775" cy="411543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0" dur="80"/>
                                        <p:tgtEl>
                                          <p:spTgt spid="7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1" dur="80"/>
                                        <p:tgtEl>
                                          <p:spTgt spid="7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80"/>
                                        <p:tgtEl>
                                          <p:spTgt spid="7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8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7" dur="80"/>
                                        <p:tgtEl>
                                          <p:spTgt spid="7">
                                            <p:txEl>
                                              <p:charRg st="8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8" dur="80"/>
                                        <p:tgtEl>
                                          <p:spTgt spid="7">
                                            <p:txEl>
                                              <p:charRg st="8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80"/>
                                        <p:tgtEl>
                                          <p:spTgt spid="7">
                                            <p:txEl>
                                              <p:charRg st="8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 additive="base">
                                        <p:cTn id="54" dur="500" fill="hold"/>
                                        <p:tgtEl>
                                          <p:spTgt spid="2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176" grpId="0" build="p"/>
      <p:bldP spid="3" grpId="0"/>
      <p:bldP spid="5" grpId="0"/>
      <p:bldP spid="6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361" name="组合 2390"/>
          <p:cNvGrpSpPr/>
          <p:nvPr/>
        </p:nvGrpSpPr>
        <p:grpSpPr>
          <a:xfrm>
            <a:off x="182563" y="1447800"/>
            <a:ext cx="2179637" cy="3657600"/>
            <a:chOff x="19" y="816"/>
            <a:chExt cx="1373" cy="2304"/>
          </a:xfrm>
        </p:grpSpPr>
        <p:grpSp>
          <p:nvGrpSpPr>
            <p:cNvPr id="15362" name="组合 2391"/>
            <p:cNvGrpSpPr/>
            <p:nvPr/>
          </p:nvGrpSpPr>
          <p:grpSpPr>
            <a:xfrm>
              <a:off x="19" y="816"/>
              <a:ext cx="989" cy="2238"/>
              <a:chOff x="3867" y="144"/>
              <a:chExt cx="989" cy="2238"/>
            </a:xfrm>
          </p:grpSpPr>
          <p:grpSp>
            <p:nvGrpSpPr>
              <p:cNvPr id="15363" name="组合 2392"/>
              <p:cNvGrpSpPr/>
              <p:nvPr/>
            </p:nvGrpSpPr>
            <p:grpSpPr>
              <a:xfrm>
                <a:off x="4398" y="1824"/>
                <a:ext cx="192" cy="558"/>
                <a:chOff x="4800" y="3099"/>
                <a:chExt cx="192" cy="558"/>
              </a:xfrm>
            </p:grpSpPr>
            <p:sp>
              <p:nvSpPr>
                <p:cNvPr id="15364" name="Rectangle 5"/>
                <p:cNvSpPr/>
                <p:nvPr/>
              </p:nvSpPr>
              <p:spPr>
                <a:xfrm>
                  <a:off x="4800" y="3465"/>
                  <a:ext cx="192" cy="192"/>
                </a:xfrm>
                <a:prstGeom prst="rect">
                  <a:avLst/>
                </a:prstGeom>
                <a:solidFill>
                  <a:srgbClr val="0033CC"/>
                </a:solidFill>
                <a:ln w="9525" cap="flat" cmpd="sng">
                  <a:solidFill>
                    <a:srgbClr val="0033CC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cxnSp>
              <p:nvCxnSpPr>
                <p:cNvPr id="15365" name="Line 6"/>
                <p:cNvCxnSpPr/>
                <p:nvPr/>
              </p:nvCxnSpPr>
              <p:spPr>
                <a:xfrm flipH="1">
                  <a:off x="4896" y="3099"/>
                  <a:ext cx="0" cy="384"/>
                </a:xfrm>
                <a:prstGeom prst="line">
                  <a:avLst/>
                </a:prstGeom>
                <a:ln w="9525" cap="flat" cmpd="sng">
                  <a:solidFill>
                    <a:srgbClr val="0033CC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</p:grpSp>
          <p:cxnSp>
            <p:nvCxnSpPr>
              <p:cNvPr id="15366" name="Line 7"/>
              <p:cNvCxnSpPr/>
              <p:nvPr/>
            </p:nvCxnSpPr>
            <p:spPr>
              <a:xfrm flipH="1" flipV="1">
                <a:off x="4848" y="432"/>
                <a:ext cx="0" cy="912"/>
              </a:xfrm>
              <a:prstGeom prst="line">
                <a:avLst/>
              </a:prstGeom>
              <a:ln w="9525" cap="flat" cmpd="sng">
                <a:solidFill>
                  <a:srgbClr val="0033CC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</p:cxnSp>
          <p:grpSp>
            <p:nvGrpSpPr>
              <p:cNvPr id="15367" name="组合 2396"/>
              <p:cNvGrpSpPr/>
              <p:nvPr/>
            </p:nvGrpSpPr>
            <p:grpSpPr>
              <a:xfrm>
                <a:off x="3867" y="144"/>
                <a:ext cx="672" cy="1104"/>
                <a:chOff x="4923" y="2448"/>
                <a:chExt cx="672" cy="1104"/>
              </a:xfrm>
            </p:grpSpPr>
            <p:grpSp>
              <p:nvGrpSpPr>
                <p:cNvPr id="15368" name="组合 2397"/>
                <p:cNvGrpSpPr/>
                <p:nvPr/>
              </p:nvGrpSpPr>
              <p:grpSpPr>
                <a:xfrm>
                  <a:off x="4923" y="2448"/>
                  <a:ext cx="672" cy="96"/>
                  <a:chOff x="288" y="288"/>
                  <a:chExt cx="672" cy="96"/>
                </a:xfrm>
              </p:grpSpPr>
              <p:cxnSp>
                <p:nvCxnSpPr>
                  <p:cNvPr id="15369" name="Line 10"/>
                  <p:cNvCxnSpPr/>
                  <p:nvPr/>
                </p:nvCxnSpPr>
                <p:spPr>
                  <a:xfrm>
                    <a:off x="288" y="384"/>
                    <a:ext cx="624" cy="0"/>
                  </a:xfrm>
                  <a:prstGeom prst="line">
                    <a:avLst/>
                  </a:prstGeom>
                  <a:ln w="9525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15370" name="Line 11"/>
                  <p:cNvCxnSpPr/>
                  <p:nvPr/>
                </p:nvCxnSpPr>
                <p:spPr>
                  <a:xfrm flipH="1">
                    <a:off x="288" y="288"/>
                    <a:ext cx="96" cy="96"/>
                  </a:xfrm>
                  <a:prstGeom prst="line">
                    <a:avLst/>
                  </a:prstGeom>
                  <a:ln w="9525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15371" name="Line 12"/>
                  <p:cNvCxnSpPr/>
                  <p:nvPr/>
                </p:nvCxnSpPr>
                <p:spPr>
                  <a:xfrm flipH="1">
                    <a:off x="345" y="288"/>
                    <a:ext cx="96" cy="96"/>
                  </a:xfrm>
                  <a:prstGeom prst="line">
                    <a:avLst/>
                  </a:prstGeom>
                  <a:ln w="9525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15372" name="Line 13"/>
                  <p:cNvCxnSpPr/>
                  <p:nvPr/>
                </p:nvCxnSpPr>
                <p:spPr>
                  <a:xfrm flipH="1">
                    <a:off x="423" y="288"/>
                    <a:ext cx="96" cy="96"/>
                  </a:xfrm>
                  <a:prstGeom prst="line">
                    <a:avLst/>
                  </a:prstGeom>
                  <a:ln w="9525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15373" name="Line 14"/>
                  <p:cNvCxnSpPr/>
                  <p:nvPr/>
                </p:nvCxnSpPr>
                <p:spPr>
                  <a:xfrm flipH="1">
                    <a:off x="480" y="288"/>
                    <a:ext cx="96" cy="96"/>
                  </a:xfrm>
                  <a:prstGeom prst="line">
                    <a:avLst/>
                  </a:prstGeom>
                  <a:ln w="9525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15374" name="Line 15"/>
                  <p:cNvCxnSpPr/>
                  <p:nvPr/>
                </p:nvCxnSpPr>
                <p:spPr>
                  <a:xfrm flipH="1">
                    <a:off x="540" y="288"/>
                    <a:ext cx="96" cy="96"/>
                  </a:xfrm>
                  <a:prstGeom prst="line">
                    <a:avLst/>
                  </a:prstGeom>
                  <a:ln w="9525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15375" name="Line 16"/>
                  <p:cNvCxnSpPr/>
                  <p:nvPr/>
                </p:nvCxnSpPr>
                <p:spPr>
                  <a:xfrm flipH="1">
                    <a:off x="609" y="288"/>
                    <a:ext cx="96" cy="96"/>
                  </a:xfrm>
                  <a:prstGeom prst="line">
                    <a:avLst/>
                  </a:prstGeom>
                  <a:ln w="9525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15376" name="Line 17"/>
                  <p:cNvCxnSpPr/>
                  <p:nvPr/>
                </p:nvCxnSpPr>
                <p:spPr>
                  <a:xfrm flipH="1">
                    <a:off x="675" y="288"/>
                    <a:ext cx="96" cy="96"/>
                  </a:xfrm>
                  <a:prstGeom prst="line">
                    <a:avLst/>
                  </a:prstGeom>
                  <a:ln w="9525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15377" name="Line 18"/>
                  <p:cNvCxnSpPr/>
                  <p:nvPr/>
                </p:nvCxnSpPr>
                <p:spPr>
                  <a:xfrm flipH="1">
                    <a:off x="738" y="288"/>
                    <a:ext cx="96" cy="96"/>
                  </a:xfrm>
                  <a:prstGeom prst="line">
                    <a:avLst/>
                  </a:prstGeom>
                  <a:ln w="9525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15378" name="Line 19"/>
                  <p:cNvCxnSpPr/>
                  <p:nvPr/>
                </p:nvCxnSpPr>
                <p:spPr>
                  <a:xfrm flipH="1">
                    <a:off x="807" y="288"/>
                    <a:ext cx="96" cy="96"/>
                  </a:xfrm>
                  <a:prstGeom prst="line">
                    <a:avLst/>
                  </a:prstGeom>
                  <a:ln w="9525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15379" name="Line 20"/>
                  <p:cNvCxnSpPr/>
                  <p:nvPr/>
                </p:nvCxnSpPr>
                <p:spPr>
                  <a:xfrm flipH="1">
                    <a:off x="864" y="288"/>
                    <a:ext cx="96" cy="96"/>
                  </a:xfrm>
                  <a:prstGeom prst="line">
                    <a:avLst/>
                  </a:prstGeom>
                  <a:ln w="9525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</p:grpSp>
            <p:cxnSp>
              <p:nvCxnSpPr>
                <p:cNvPr id="15380" name="Line 21"/>
                <p:cNvCxnSpPr/>
                <p:nvPr/>
              </p:nvCxnSpPr>
              <p:spPr>
                <a:xfrm>
                  <a:off x="5229" y="2544"/>
                  <a:ext cx="3" cy="1008"/>
                </a:xfrm>
                <a:prstGeom prst="line">
                  <a:avLst/>
                </a:prstGeom>
                <a:ln w="9525" cap="flat" cmpd="sng">
                  <a:solidFill>
                    <a:srgbClr val="0033CC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</p:grpSp>
          <p:grpSp>
            <p:nvGrpSpPr>
              <p:cNvPr id="15381" name="组合 2410"/>
              <p:cNvGrpSpPr/>
              <p:nvPr/>
            </p:nvGrpSpPr>
            <p:grpSpPr>
              <a:xfrm>
                <a:off x="4176" y="672"/>
                <a:ext cx="680" cy="1139"/>
                <a:chOff x="3120" y="1296"/>
                <a:chExt cx="680" cy="1139"/>
              </a:xfrm>
            </p:grpSpPr>
            <p:grpSp>
              <p:nvGrpSpPr>
                <p:cNvPr id="15382" name="组合 2411"/>
                <p:cNvGrpSpPr/>
                <p:nvPr/>
              </p:nvGrpSpPr>
              <p:grpSpPr>
                <a:xfrm>
                  <a:off x="3120" y="1527"/>
                  <a:ext cx="680" cy="680"/>
                  <a:chOff x="4896" y="2775"/>
                  <a:chExt cx="680" cy="681"/>
                </a:xfrm>
              </p:grpSpPr>
              <p:grpSp>
                <p:nvGrpSpPr>
                  <p:cNvPr id="15383" name="组合 2412"/>
                  <p:cNvGrpSpPr/>
                  <p:nvPr/>
                </p:nvGrpSpPr>
                <p:grpSpPr>
                  <a:xfrm>
                    <a:off x="4896" y="2775"/>
                    <a:ext cx="680" cy="680"/>
                    <a:chOff x="192" y="3351"/>
                    <a:chExt cx="680" cy="680"/>
                  </a:xfrm>
                </p:grpSpPr>
                <p:sp>
                  <p:nvSpPr>
                    <p:cNvPr id="15384" name="Oval 25"/>
                    <p:cNvSpPr/>
                    <p:nvPr/>
                  </p:nvSpPr>
                  <p:spPr>
                    <a:xfrm>
                      <a:off x="192" y="3351"/>
                      <a:ext cx="680" cy="680"/>
                    </a:xfrm>
                    <a:prstGeom prst="ellipse">
                      <a:avLst/>
                    </a:prstGeom>
                    <a:solidFill>
                      <a:srgbClr val="CCECFF"/>
                    </a:solidFill>
                    <a:ln w="38100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15385" name="Oval 26"/>
                    <p:cNvSpPr/>
                    <p:nvPr/>
                  </p:nvSpPr>
                  <p:spPr>
                    <a:xfrm>
                      <a:off x="240" y="3408"/>
                      <a:ext cx="576" cy="576"/>
                    </a:xfrm>
                    <a:prstGeom prst="ellipse">
                      <a:avLst/>
                    </a:prstGeom>
                    <a:solidFill>
                      <a:srgbClr val="CCECFF"/>
                    </a:solidFill>
                    <a:ln w="38100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</p:grpSp>
              <p:sp>
                <p:nvSpPr>
                  <p:cNvPr id="15386" name="Oval 27"/>
                  <p:cNvSpPr/>
                  <p:nvPr/>
                </p:nvSpPr>
                <p:spPr>
                  <a:xfrm>
                    <a:off x="5133" y="3018"/>
                    <a:ext cx="192" cy="192"/>
                  </a:xfrm>
                  <a:prstGeom prst="ellipse">
                    <a:avLst/>
                  </a:prstGeom>
                  <a:solidFill>
                    <a:srgbClr val="007572"/>
                  </a:solidFill>
                  <a:ln w="9525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5387" name="AutoShape 28"/>
                  <p:cNvSpPr/>
                  <p:nvPr/>
                </p:nvSpPr>
                <p:spPr>
                  <a:xfrm>
                    <a:off x="5175" y="2784"/>
                    <a:ext cx="96" cy="672"/>
                  </a:xfrm>
                  <a:prstGeom prst="diamond">
                    <a:avLst/>
                  </a:prstGeom>
                  <a:solidFill>
                    <a:srgbClr val="663300"/>
                  </a:solidFill>
                  <a:ln w="9525" cap="flat" cmpd="sng">
                    <a:solidFill>
                      <a:srgbClr val="0033CC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  <p:grpSp>
              <p:nvGrpSpPr>
                <p:cNvPr id="15388" name="组合 2417"/>
                <p:cNvGrpSpPr/>
                <p:nvPr/>
              </p:nvGrpSpPr>
              <p:grpSpPr>
                <a:xfrm>
                  <a:off x="3399" y="2208"/>
                  <a:ext cx="102" cy="227"/>
                  <a:chOff x="1015" y="3264"/>
                  <a:chExt cx="148" cy="320"/>
                </a:xfrm>
              </p:grpSpPr>
              <p:sp>
                <p:nvSpPr>
                  <p:cNvPr id="15389" name="Oval 30"/>
                  <p:cNvSpPr/>
                  <p:nvPr/>
                </p:nvSpPr>
                <p:spPr>
                  <a:xfrm>
                    <a:off x="1056" y="3264"/>
                    <a:ext cx="48" cy="48"/>
                  </a:xfrm>
                  <a:prstGeom prst="ellipse">
                    <a:avLst/>
                  </a:prstGeom>
                  <a:solidFill>
                    <a:srgbClr val="CCECFF"/>
                  </a:solidFill>
                  <a:ln w="3810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5390" name="Freeform 31"/>
                  <p:cNvSpPr/>
                  <p:nvPr/>
                </p:nvSpPr>
                <p:spPr>
                  <a:xfrm>
                    <a:off x="1015" y="3310"/>
                    <a:ext cx="148" cy="274"/>
                  </a:xfrm>
                  <a:prstGeom prst="rect">
                    <a:avLst/>
                  </a:prstGeom>
                  <a:noFill/>
                  <a:ln w="3810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  <p:grpSp>
              <p:nvGrpSpPr>
                <p:cNvPr id="15391" name="组合 2420"/>
                <p:cNvGrpSpPr/>
                <p:nvPr/>
              </p:nvGrpSpPr>
              <p:grpSpPr>
                <a:xfrm flipH="1" flipV="1">
                  <a:off x="3390" y="1296"/>
                  <a:ext cx="102" cy="227"/>
                  <a:chOff x="1015" y="3264"/>
                  <a:chExt cx="148" cy="320"/>
                </a:xfrm>
              </p:grpSpPr>
              <p:sp>
                <p:nvSpPr>
                  <p:cNvPr id="15392" name="Oval 33"/>
                  <p:cNvSpPr/>
                  <p:nvPr/>
                </p:nvSpPr>
                <p:spPr>
                  <a:xfrm>
                    <a:off x="1056" y="3264"/>
                    <a:ext cx="48" cy="48"/>
                  </a:xfrm>
                  <a:prstGeom prst="ellipse">
                    <a:avLst/>
                  </a:prstGeom>
                  <a:solidFill>
                    <a:srgbClr val="CCECFF"/>
                  </a:solidFill>
                  <a:ln w="3810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5393" name="Freeform 34"/>
                  <p:cNvSpPr/>
                  <p:nvPr/>
                </p:nvSpPr>
                <p:spPr>
                  <a:xfrm>
                    <a:off x="1015" y="3310"/>
                    <a:ext cx="148" cy="274"/>
                  </a:xfrm>
                  <a:prstGeom prst="rect">
                    <a:avLst/>
                  </a:prstGeom>
                  <a:noFill/>
                  <a:ln w="3810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</p:grpSp>
        </p:grpSp>
        <p:sp>
          <p:nvSpPr>
            <p:cNvPr id="15394" name="Text Box 35"/>
            <p:cNvSpPr/>
            <p:nvPr/>
          </p:nvSpPr>
          <p:spPr>
            <a:xfrm>
              <a:off x="1056" y="1056"/>
              <a:ext cx="336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Times New Roman" panose="02020603050405020304" charset="0"/>
                  <a:ea typeface="宋体" panose="02010600030101010101" pitchFamily="2" charset="-122"/>
                </a:rPr>
                <a:t>F</a:t>
              </a:r>
              <a:endParaRPr lang="en-US" altLang="zh-CN" sz="2400"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  <p:sp>
          <p:nvSpPr>
            <p:cNvPr id="15395" name="Text Box 36"/>
            <p:cNvSpPr/>
            <p:nvPr/>
          </p:nvSpPr>
          <p:spPr>
            <a:xfrm>
              <a:off x="768" y="2832"/>
              <a:ext cx="28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Times New Roman" panose="02020603050405020304" charset="0"/>
                  <a:ea typeface="宋体" panose="02010600030101010101" pitchFamily="2" charset="-122"/>
                </a:rPr>
                <a:t>G</a:t>
              </a:r>
              <a:endParaRPr lang="en-US" altLang="zh-CN" sz="2400"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2427" name="组合 2426"/>
          <p:cNvGrpSpPr/>
          <p:nvPr/>
        </p:nvGrpSpPr>
        <p:grpSpPr>
          <a:xfrm>
            <a:off x="671513" y="3119438"/>
            <a:ext cx="514350" cy="762000"/>
            <a:chOff x="165" y="1632"/>
            <a:chExt cx="324" cy="480"/>
          </a:xfrm>
        </p:grpSpPr>
        <p:sp>
          <p:nvSpPr>
            <p:cNvPr id="15398" name="AutoShape 39"/>
            <p:cNvSpPr/>
            <p:nvPr/>
          </p:nvSpPr>
          <p:spPr>
            <a:xfrm rot="5400000" flipH="1" flipV="1">
              <a:off x="270" y="1527"/>
              <a:ext cx="114" cy="324"/>
            </a:xfrm>
            <a:prstGeom prst="leftBrace">
              <a:avLst>
                <a:gd name="adj1" fmla="val 23657"/>
                <a:gd name="adj2" fmla="val 50000"/>
              </a:avLst>
            </a:prstGeom>
            <a:noFill/>
            <a:ln w="28575" cap="flat" cmpd="sng">
              <a:solidFill>
                <a:srgbClr val="FF33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5399" name="Text Box 40"/>
            <p:cNvSpPr/>
            <p:nvPr/>
          </p:nvSpPr>
          <p:spPr>
            <a:xfrm>
              <a:off x="192" y="1824"/>
              <a:ext cx="28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l</a:t>
              </a:r>
              <a:r>
                <a:rPr lang="en-US" altLang="zh-CN" sz="2400" baseline="-25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2</a:t>
              </a:r>
              <a:endParaRPr lang="en-US" altLang="zh-CN" sz="2400" baseline="-25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2430" name="组合 2429"/>
          <p:cNvGrpSpPr/>
          <p:nvPr/>
        </p:nvGrpSpPr>
        <p:grpSpPr>
          <a:xfrm>
            <a:off x="685800" y="2667000"/>
            <a:ext cx="1066800" cy="457200"/>
            <a:chOff x="336" y="1584"/>
            <a:chExt cx="672" cy="288"/>
          </a:xfrm>
        </p:grpSpPr>
        <p:sp>
          <p:nvSpPr>
            <p:cNvPr id="15401" name="AutoShape 42"/>
            <p:cNvSpPr/>
            <p:nvPr/>
          </p:nvSpPr>
          <p:spPr>
            <a:xfrm rot="5400000">
              <a:off x="648" y="1512"/>
              <a:ext cx="48" cy="672"/>
            </a:xfrm>
            <a:prstGeom prst="leftBrace">
              <a:avLst>
                <a:gd name="adj1" fmla="val 116537"/>
                <a:gd name="adj2" fmla="val 50000"/>
              </a:avLst>
            </a:prstGeom>
            <a:noFill/>
            <a:ln w="28575" cap="flat" cmpd="sng">
              <a:solidFill>
                <a:srgbClr val="FF33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5402" name="Text Box 43"/>
            <p:cNvSpPr/>
            <p:nvPr/>
          </p:nvSpPr>
          <p:spPr>
            <a:xfrm>
              <a:off x="672" y="1584"/>
              <a:ext cx="24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l</a:t>
              </a:r>
              <a:r>
                <a:rPr lang="en-US" altLang="zh-CN" sz="2400" baseline="-25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1</a:t>
              </a:r>
              <a:endParaRPr lang="en-US" altLang="zh-CN" sz="2400" baseline="-25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</p:grpSp>
      <p:sp>
        <p:nvSpPr>
          <p:cNvPr id="2433" name="Text Box 44"/>
          <p:cNvSpPr/>
          <p:nvPr/>
        </p:nvSpPr>
        <p:spPr>
          <a:xfrm>
            <a:off x="2248535" y="1139825"/>
            <a:ext cx="4038600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>
                <a:latin typeface="Times New Roman" panose="02020603050405020304" charset="0"/>
                <a:ea typeface="宋体" panose="02010600030101010101" pitchFamily="2" charset="-122"/>
              </a:rPr>
              <a:t>A: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支点</a:t>
            </a:r>
            <a:r>
              <a:rPr lang="zh-CN" altLang="en-US" sz="2400" b="1">
                <a:latin typeface="Times New Roman" panose="02020603050405020304" charset="0"/>
                <a:ea typeface="宋体" panose="02010600030101010101" pitchFamily="2" charset="-122"/>
              </a:rPr>
              <a:t>在</a:t>
            </a:r>
            <a:r>
              <a:rPr lang="zh-CN" altLang="en-US" sz="2400" b="1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</a:rPr>
              <a:t>边缘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</a:rPr>
              <a:t>O</a:t>
            </a:r>
            <a:r>
              <a:rPr lang="zh-CN" altLang="en-US" sz="2400" b="1">
                <a:latin typeface="Times New Roman" panose="02020603050405020304" charset="0"/>
                <a:ea typeface="宋体" panose="02010600030101010101" pitchFamily="2" charset="-122"/>
              </a:rPr>
              <a:t>处</a:t>
            </a:r>
            <a:endParaRPr lang="zh-CN" altLang="en-US" sz="24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2434" name="Text Box 45"/>
          <p:cNvSpPr/>
          <p:nvPr/>
        </p:nvSpPr>
        <p:spPr>
          <a:xfrm>
            <a:off x="2247900" y="1600200"/>
            <a:ext cx="632523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>
                <a:latin typeface="Times New Roman" panose="02020603050405020304" charset="0"/>
                <a:ea typeface="宋体" panose="02010600030101010101" pitchFamily="2" charset="-122"/>
              </a:rPr>
              <a:t>B</a:t>
            </a:r>
            <a:r>
              <a:rPr lang="zh-CN" altLang="en-US" sz="2400" b="1">
                <a:latin typeface="Times New Roman" panose="02020603050405020304" charset="0"/>
                <a:ea typeface="宋体" panose="02010600030101010101" pitchFamily="2" charset="-122"/>
              </a:rPr>
              <a:t>：</a:t>
            </a:r>
            <a:r>
              <a:rPr lang="zh-CN" altLang="en-US" sz="2400" b="1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</a:rPr>
              <a:t>动力臂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</a:rPr>
              <a:t>l</a:t>
            </a:r>
            <a:r>
              <a:rPr lang="en-US" altLang="zh-CN" sz="2400" b="1" baseline="-25000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altLang="en-US" sz="2400" b="1">
                <a:latin typeface="Times New Roman" panose="02020603050405020304" charset="0"/>
                <a:ea typeface="宋体" panose="02010600030101010101" pitchFamily="2" charset="-122"/>
              </a:rPr>
              <a:t>为</a:t>
            </a:r>
            <a:r>
              <a:rPr lang="zh-CN" altLang="en-US" sz="2400" b="1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</a:rPr>
              <a:t>阻力臂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</a:rPr>
              <a:t>l</a:t>
            </a:r>
            <a:r>
              <a:rPr lang="en-US" altLang="zh-CN" sz="2400" b="1" baseline="-25000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zh-CN" altLang="en-US" sz="2400" b="1">
                <a:latin typeface="Times New Roman" panose="02020603050405020304" charset="0"/>
                <a:ea typeface="宋体" panose="02010600030101010101" pitchFamily="2" charset="-122"/>
              </a:rPr>
              <a:t>的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zh-CN" altLang="en-US" sz="2400" b="1">
                <a:latin typeface="Times New Roman" panose="02020603050405020304" charset="0"/>
                <a:ea typeface="宋体" panose="02010600030101010101" pitchFamily="2" charset="-122"/>
              </a:rPr>
              <a:t>倍。</a:t>
            </a:r>
            <a:endParaRPr lang="zh-CN" altLang="en-US" sz="24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2435" name="Text Box 47"/>
          <p:cNvSpPr/>
          <p:nvPr/>
        </p:nvSpPr>
        <p:spPr>
          <a:xfrm>
            <a:off x="2248535" y="2131695"/>
            <a:ext cx="327406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chemeClr val="accent1">
                    <a:lumMod val="10000"/>
                  </a:schemeClr>
                </a:solidFill>
                <a:latin typeface="Times New Roman" panose="02020603050405020304" charset="0"/>
                <a:ea typeface="宋体" panose="02010600030101010101" pitchFamily="2" charset="-122"/>
              </a:rPr>
              <a:t>动力</a:t>
            </a:r>
            <a:r>
              <a:rPr lang="en-US" altLang="zh-CN" sz="2400" b="1">
                <a:solidFill>
                  <a:schemeClr val="accent1">
                    <a:lumMod val="10000"/>
                  </a:schemeClr>
                </a:solidFill>
                <a:latin typeface="Times New Roman" panose="02020603050405020304" charset="0"/>
                <a:ea typeface="宋体" panose="02010600030101010101" pitchFamily="2" charset="-122"/>
              </a:rPr>
              <a:t>F</a:t>
            </a:r>
            <a:r>
              <a:rPr lang="zh-CN" altLang="en-US" sz="2400" b="1">
                <a:solidFill>
                  <a:schemeClr val="accent1">
                    <a:lumMod val="10000"/>
                  </a:schemeClr>
                </a:solidFill>
                <a:latin typeface="Times New Roman" panose="02020603050405020304" charset="0"/>
                <a:ea typeface="宋体" panose="02010600030101010101" pitchFamily="2" charset="-122"/>
              </a:rPr>
              <a:t>为阻力</a:t>
            </a:r>
            <a:r>
              <a:rPr lang="en-US" altLang="zh-CN" sz="2400" b="1">
                <a:solidFill>
                  <a:schemeClr val="accent1">
                    <a:lumMod val="10000"/>
                  </a:schemeClr>
                </a:solidFill>
                <a:latin typeface="Times New Roman" panose="02020603050405020304" charset="0"/>
                <a:ea typeface="宋体" panose="02010600030101010101" pitchFamily="2" charset="-122"/>
              </a:rPr>
              <a:t>G</a:t>
            </a:r>
            <a:r>
              <a:rPr lang="zh-CN" altLang="en-US" sz="2400" b="1">
                <a:solidFill>
                  <a:schemeClr val="accent1">
                    <a:lumMod val="10000"/>
                  </a:schemeClr>
                </a:solidFill>
                <a:latin typeface="Times New Roman" panose="02020603050405020304" charset="0"/>
                <a:ea typeface="宋体" panose="02010600030101010101" pitchFamily="2" charset="-122"/>
              </a:rPr>
              <a:t>的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1/2</a:t>
            </a:r>
            <a:r>
              <a:rPr lang="zh-CN" altLang="en-US" sz="2400" b="1">
                <a:solidFill>
                  <a:schemeClr val="accent1">
                    <a:lumMod val="10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倍</a:t>
            </a:r>
            <a:endParaRPr lang="zh-CN" altLang="en-US" sz="2400" b="1">
              <a:solidFill>
                <a:schemeClr val="accent1">
                  <a:lumMod val="10000"/>
                </a:schemeClr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2436" name="组合 2435"/>
          <p:cNvGrpSpPr/>
          <p:nvPr/>
        </p:nvGrpSpPr>
        <p:grpSpPr>
          <a:xfrm>
            <a:off x="5522595" y="2019300"/>
            <a:ext cx="2209800" cy="765175"/>
            <a:chOff x="4080" y="1536"/>
            <a:chExt cx="1392" cy="482"/>
          </a:xfrm>
        </p:grpSpPr>
        <p:grpSp>
          <p:nvGrpSpPr>
            <p:cNvPr id="15407" name="组合 2436"/>
            <p:cNvGrpSpPr/>
            <p:nvPr/>
          </p:nvGrpSpPr>
          <p:grpSpPr>
            <a:xfrm>
              <a:off x="4416" y="1536"/>
              <a:ext cx="336" cy="482"/>
              <a:chOff x="3264" y="1440"/>
              <a:chExt cx="336" cy="482"/>
            </a:xfrm>
          </p:grpSpPr>
          <p:cxnSp>
            <p:nvCxnSpPr>
              <p:cNvPr id="15408" name="Line 55"/>
              <p:cNvCxnSpPr/>
              <p:nvPr/>
            </p:nvCxnSpPr>
            <p:spPr>
              <a:xfrm>
                <a:off x="3264" y="1680"/>
                <a:ext cx="336" cy="0"/>
              </a:xfrm>
              <a:prstGeom prst="line">
                <a:avLst/>
              </a:prstGeom>
              <a:ln w="9525" cap="flat" cmpd="sng">
                <a:solidFill>
                  <a:srgbClr val="0033CC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sp>
            <p:nvSpPr>
              <p:cNvPr id="15409" name="Text Box 56"/>
              <p:cNvSpPr/>
              <p:nvPr/>
            </p:nvSpPr>
            <p:spPr>
              <a:xfrm>
                <a:off x="3312" y="1440"/>
                <a:ext cx="192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>
                    <a:latin typeface="Times New Roman" panose="02020603050405020304" charset="0"/>
                    <a:ea typeface="宋体" panose="02010600030101010101" pitchFamily="2" charset="-122"/>
                  </a:rPr>
                  <a:t>1</a:t>
                </a:r>
                <a:endParaRPr lang="en-US" altLang="zh-CN" sz="2400">
                  <a:latin typeface="Times New Roman" panose="0202060305040502030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5410" name="Text Box 57"/>
              <p:cNvSpPr/>
              <p:nvPr/>
            </p:nvSpPr>
            <p:spPr>
              <a:xfrm>
                <a:off x="3312" y="1632"/>
                <a:ext cx="240" cy="29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 b="1">
                    <a:solidFill>
                      <a:srgbClr val="FF0000"/>
                    </a:solidFill>
                    <a:latin typeface="Times New Roman" panose="02020603050405020304" charset="0"/>
                    <a:ea typeface="宋体" panose="02010600030101010101" pitchFamily="2" charset="-122"/>
                  </a:rPr>
                  <a:t>2</a:t>
                </a:r>
                <a:endParaRPr lang="en-US" altLang="zh-CN" sz="24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15411" name="Text Box 58"/>
            <p:cNvSpPr/>
            <p:nvPr/>
          </p:nvSpPr>
          <p:spPr>
            <a:xfrm>
              <a:off x="4080" y="1632"/>
              <a:ext cx="1392" cy="2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F</a:t>
              </a:r>
              <a:r>
                <a:rPr lang="zh-CN" altLang="en-US" sz="24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＝</a:t>
              </a:r>
              <a:endParaRPr lang="zh-CN" altLang="en-US" sz="24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  <p:sp>
          <p:nvSpPr>
            <p:cNvPr id="15412" name="Text Box 59"/>
            <p:cNvSpPr/>
            <p:nvPr/>
          </p:nvSpPr>
          <p:spPr>
            <a:xfrm>
              <a:off x="4704" y="1632"/>
              <a:ext cx="288" cy="2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G</a:t>
              </a:r>
              <a:endParaRPr lang="en-US" altLang="zh-CN" sz="24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</p:grpSp>
      <p:sp>
        <p:nvSpPr>
          <p:cNvPr id="2443" name="Text Box 60"/>
          <p:cNvSpPr/>
          <p:nvPr/>
        </p:nvSpPr>
        <p:spPr>
          <a:xfrm>
            <a:off x="2247900" y="2594610"/>
            <a:ext cx="650049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：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动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滑轮实质是</a:t>
            </a:r>
            <a:r>
              <a:rPr lang="zh-CN" altLang="en-US" sz="24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动力臂为阻力臂</a:t>
            </a:r>
            <a:r>
              <a:rPr lang="en-US" altLang="zh-CN" sz="24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en-US" sz="24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倍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的杠杆。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444" name="Text Box 62"/>
          <p:cNvSpPr/>
          <p:nvPr/>
        </p:nvSpPr>
        <p:spPr>
          <a:xfrm>
            <a:off x="2248535" y="3124200"/>
            <a:ext cx="564007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：在上述情况下，动力是阻力的</a:t>
            </a: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1/2</a:t>
            </a:r>
            <a:endParaRPr lang="en-US" altLang="zh-CN" sz="24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grpSp>
        <p:nvGrpSpPr>
          <p:cNvPr id="2445" name="组合 2444"/>
          <p:cNvGrpSpPr/>
          <p:nvPr/>
        </p:nvGrpSpPr>
        <p:grpSpPr>
          <a:xfrm>
            <a:off x="3581400" y="3644265"/>
            <a:ext cx="2633980" cy="860757"/>
            <a:chOff x="1824" y="2976"/>
            <a:chExt cx="1824" cy="489"/>
          </a:xfrm>
        </p:grpSpPr>
        <p:grpSp>
          <p:nvGrpSpPr>
            <p:cNvPr id="15416" name="组合 2445"/>
            <p:cNvGrpSpPr/>
            <p:nvPr/>
          </p:nvGrpSpPr>
          <p:grpSpPr>
            <a:xfrm>
              <a:off x="2256" y="2976"/>
              <a:ext cx="1392" cy="489"/>
              <a:chOff x="4080" y="1536"/>
              <a:chExt cx="1392" cy="489"/>
            </a:xfrm>
          </p:grpSpPr>
          <p:grpSp>
            <p:nvGrpSpPr>
              <p:cNvPr id="15417" name="组合 2446"/>
              <p:cNvGrpSpPr/>
              <p:nvPr/>
            </p:nvGrpSpPr>
            <p:grpSpPr>
              <a:xfrm>
                <a:off x="4416" y="1536"/>
                <a:ext cx="336" cy="489"/>
                <a:chOff x="3264" y="1440"/>
                <a:chExt cx="336" cy="489"/>
              </a:xfrm>
            </p:grpSpPr>
            <p:cxnSp>
              <p:nvCxnSpPr>
                <p:cNvPr id="15418" name="Line 70"/>
                <p:cNvCxnSpPr/>
                <p:nvPr/>
              </p:nvCxnSpPr>
              <p:spPr>
                <a:xfrm>
                  <a:off x="3264" y="1680"/>
                  <a:ext cx="336" cy="0"/>
                </a:xfrm>
                <a:prstGeom prst="line">
                  <a:avLst/>
                </a:prstGeom>
                <a:ln w="9525" cap="flat" cmpd="sng">
                  <a:solidFill>
                    <a:srgbClr val="0033CC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sp>
              <p:nvSpPr>
                <p:cNvPr id="15419" name="Text Box 71"/>
                <p:cNvSpPr/>
                <p:nvPr/>
              </p:nvSpPr>
              <p:spPr>
                <a:xfrm>
                  <a:off x="3312" y="1440"/>
                  <a:ext cx="192" cy="29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altLang="zh-CN" sz="2800">
                      <a:latin typeface="Times New Roman" panose="02020603050405020304" charset="0"/>
                      <a:ea typeface="宋体" panose="02010600030101010101" pitchFamily="2" charset="-122"/>
                    </a:rPr>
                    <a:t>1</a:t>
                  </a:r>
                  <a:endParaRPr lang="en-US" altLang="zh-CN" sz="2800">
                    <a:latin typeface="Times New Roman" panose="0202060305040502030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5420" name="Text Box 72"/>
                <p:cNvSpPr/>
                <p:nvPr/>
              </p:nvSpPr>
              <p:spPr>
                <a:xfrm>
                  <a:off x="3312" y="1632"/>
                  <a:ext cx="240" cy="29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altLang="zh-CN" sz="2800">
                      <a:latin typeface="Times New Roman" panose="02020603050405020304" charset="0"/>
                      <a:ea typeface="宋体" panose="02010600030101010101" pitchFamily="2" charset="-122"/>
                    </a:rPr>
                    <a:t>2</a:t>
                  </a:r>
                  <a:endParaRPr lang="en-US" altLang="zh-CN" sz="2800">
                    <a:latin typeface="Times New Roman" panose="02020603050405020304" charset="0"/>
                    <a:ea typeface="宋体" panose="02010600030101010101" pitchFamily="2" charset="-122"/>
                  </a:endParaRPr>
                </a:p>
              </p:txBody>
            </p:sp>
          </p:grpSp>
          <p:sp>
            <p:nvSpPr>
              <p:cNvPr id="15421" name="Text Box 73"/>
              <p:cNvSpPr/>
              <p:nvPr/>
            </p:nvSpPr>
            <p:spPr>
              <a:xfrm>
                <a:off x="4080" y="1632"/>
                <a:ext cx="1392" cy="29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800">
                    <a:latin typeface="Times New Roman" panose="02020603050405020304" charset="0"/>
                    <a:ea typeface="宋体" panose="02010600030101010101" pitchFamily="2" charset="-122"/>
                  </a:rPr>
                  <a:t>F</a:t>
                </a:r>
                <a:r>
                  <a:rPr lang="zh-CN" altLang="en-US" sz="2800">
                    <a:latin typeface="Times New Roman" panose="02020603050405020304" charset="0"/>
                    <a:ea typeface="宋体" panose="02010600030101010101" pitchFamily="2" charset="-122"/>
                  </a:rPr>
                  <a:t>＝</a:t>
                </a:r>
                <a:endParaRPr lang="zh-CN" altLang="en-US" sz="2800">
                  <a:latin typeface="Times New Roman" panose="0202060305040502030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5422" name="Text Box 74"/>
              <p:cNvSpPr/>
              <p:nvPr/>
            </p:nvSpPr>
            <p:spPr>
              <a:xfrm>
                <a:off x="4705" y="1632"/>
                <a:ext cx="287" cy="29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800">
                    <a:latin typeface="Times New Roman" panose="02020603050405020304" charset="0"/>
                    <a:ea typeface="宋体" panose="02010600030101010101" pitchFamily="2" charset="-122"/>
                  </a:rPr>
                  <a:t>G</a:t>
                </a:r>
                <a:endParaRPr lang="en-US" altLang="zh-CN" sz="2800">
                  <a:latin typeface="Times New Roman" panose="0202060305040502030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15423" name="Text Box 75"/>
            <p:cNvSpPr/>
            <p:nvPr/>
          </p:nvSpPr>
          <p:spPr>
            <a:xfrm>
              <a:off x="1824" y="3072"/>
              <a:ext cx="480" cy="29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800" b="1">
                  <a:latin typeface="Times New Roman" panose="02020603050405020304" charset="0"/>
                  <a:ea typeface="宋体" panose="02010600030101010101" pitchFamily="2" charset="-122"/>
                </a:rPr>
                <a:t>即</a:t>
              </a:r>
              <a:endParaRPr lang="zh-CN" altLang="en-US" sz="2800" b="1"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</p:grpSp>
      <p:sp>
        <p:nvSpPr>
          <p:cNvPr id="2454" name="Text Box 76"/>
          <p:cNvSpPr/>
          <p:nvPr/>
        </p:nvSpPr>
        <p:spPr>
          <a:xfrm>
            <a:off x="2247900" y="4602480"/>
            <a:ext cx="564134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：</a:t>
            </a:r>
            <a:r>
              <a:rPr lang="zh-CN" altLang="en-US" sz="24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拉力的方向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与</a:t>
            </a:r>
            <a:r>
              <a:rPr lang="zh-CN" altLang="en-US" sz="24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重物的移动方向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相同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。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455" name="Text Box 77"/>
          <p:cNvSpPr/>
          <p:nvPr/>
        </p:nvSpPr>
        <p:spPr>
          <a:xfrm>
            <a:off x="790575" y="5210810"/>
            <a:ext cx="8124825" cy="10763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结论：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</a:rPr>
              <a:t>使用</a:t>
            </a:r>
            <a:r>
              <a:rPr lang="zh-CN" altLang="en-US" sz="32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动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</a:rPr>
              <a:t>滑轮</a:t>
            </a:r>
            <a:r>
              <a:rPr lang="zh-CN" altLang="en-US" sz="32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可以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</a:rPr>
              <a:t>＿＿＿，</a:t>
            </a:r>
            <a:r>
              <a:rPr lang="zh-CN" altLang="en-US" sz="32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但</a:t>
            </a:r>
            <a:r>
              <a:rPr lang="zh-CN" altLang="en-US" sz="32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不能改变</a:t>
            </a:r>
            <a:r>
              <a:rPr lang="zh-CN" altLang="en-US" sz="32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施力的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</a:rPr>
              <a:t>＿＿＿。</a:t>
            </a:r>
            <a:endParaRPr lang="zh-CN" altLang="en-US" sz="32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456" name="Text Box 78"/>
          <p:cNvSpPr/>
          <p:nvPr/>
        </p:nvSpPr>
        <p:spPr>
          <a:xfrm>
            <a:off x="5104765" y="5177155"/>
            <a:ext cx="1219200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省力</a:t>
            </a:r>
            <a:endParaRPr lang="zh-CN" altLang="en-US" sz="3200" b="1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2457" name="Text Box 79"/>
          <p:cNvSpPr/>
          <p:nvPr/>
        </p:nvSpPr>
        <p:spPr>
          <a:xfrm>
            <a:off x="2188210" y="5688965"/>
            <a:ext cx="146558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方向</a:t>
            </a:r>
            <a:endParaRPr lang="zh-CN" altLang="en-US" sz="3200" b="1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grpSp>
        <p:nvGrpSpPr>
          <p:cNvPr id="2458" name="组合 2457"/>
          <p:cNvGrpSpPr/>
          <p:nvPr/>
        </p:nvGrpSpPr>
        <p:grpSpPr>
          <a:xfrm>
            <a:off x="304800" y="2362200"/>
            <a:ext cx="609600" cy="1066800"/>
            <a:chOff x="96" y="1392"/>
            <a:chExt cx="384" cy="672"/>
          </a:xfrm>
        </p:grpSpPr>
        <p:grpSp>
          <p:nvGrpSpPr>
            <p:cNvPr id="15429" name="组合 2458"/>
            <p:cNvGrpSpPr/>
            <p:nvPr/>
          </p:nvGrpSpPr>
          <p:grpSpPr>
            <a:xfrm>
              <a:off x="96" y="1632"/>
              <a:ext cx="384" cy="432"/>
              <a:chOff x="96" y="1632"/>
              <a:chExt cx="384" cy="432"/>
            </a:xfrm>
          </p:grpSpPr>
          <p:sp>
            <p:nvSpPr>
              <p:cNvPr id="15430" name="AutoShape 82"/>
              <p:cNvSpPr/>
              <p:nvPr/>
            </p:nvSpPr>
            <p:spPr>
              <a:xfrm>
                <a:off x="279" y="1872"/>
                <a:ext cx="96" cy="192"/>
              </a:xfrm>
              <a:prstGeom prst="triangle">
                <a:avLst>
                  <a:gd name="adj" fmla="val 50000"/>
                </a:avLst>
              </a:prstGeom>
              <a:solidFill>
                <a:srgbClr val="FF0000"/>
              </a:solidFill>
              <a:ln w="9525" cap="flat" cmpd="sng">
                <a:solidFill>
                  <a:srgbClr val="0033CC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5431" name="Text Box 83"/>
              <p:cNvSpPr/>
              <p:nvPr/>
            </p:nvSpPr>
            <p:spPr>
              <a:xfrm>
                <a:off x="96" y="1632"/>
                <a:ext cx="384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 b="1">
                    <a:solidFill>
                      <a:srgbClr val="FF0000"/>
                    </a:solidFill>
                    <a:latin typeface="Times New Roman" panose="02020603050405020304" charset="0"/>
                    <a:ea typeface="宋体" panose="02010600030101010101" pitchFamily="2" charset="-122"/>
                  </a:rPr>
                  <a:t>O</a:t>
                </a:r>
                <a:endParaRPr lang="en-US" altLang="zh-CN" sz="24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15432" name="Text Box 84"/>
            <p:cNvSpPr/>
            <p:nvPr/>
          </p:nvSpPr>
          <p:spPr>
            <a:xfrm>
              <a:off x="210" y="1392"/>
              <a:ext cx="192" cy="63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60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.</a:t>
              </a:r>
              <a:endParaRPr lang="en-US" altLang="zh-CN" sz="60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</p:grpSp>
      <p:sp>
        <p:nvSpPr>
          <p:cNvPr id="12322" name="Text Box 2"/>
          <p:cNvSpPr/>
          <p:nvPr/>
        </p:nvSpPr>
        <p:spPr>
          <a:xfrm>
            <a:off x="549275" y="447040"/>
            <a:ext cx="3466465" cy="583565"/>
          </a:xfrm>
          <a:prstGeom prst="rect">
            <a:avLst/>
          </a:prstGeom>
          <a:gradFill>
            <a:gsLst>
              <a:gs pos="0">
                <a:srgbClr val="FBFB11"/>
              </a:gs>
              <a:gs pos="100000">
                <a:srgbClr val="838309"/>
              </a:gs>
            </a:gsLst>
            <a:lin ang="5400000" scaled="0"/>
          </a:gradFill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动</a:t>
            </a:r>
            <a:r>
              <a:rPr lang="zh-CN" altLang="en-US" sz="3200" b="1">
                <a:latin typeface="Times New Roman" panose="02020603050405020304" charset="0"/>
                <a:ea typeface="宋体" panose="02010600030101010101" pitchFamily="2" charset="-122"/>
              </a:rPr>
              <a:t>滑轮工作分析：</a:t>
            </a:r>
            <a:endParaRPr lang="zh-CN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33" grpId="0"/>
      <p:bldP spid="2434" grpId="1"/>
      <p:bldP spid="2435" grpId="2"/>
      <p:bldP spid="2443" grpId="3"/>
      <p:bldP spid="2444" grpId="4"/>
      <p:bldP spid="2454" grpId="5"/>
      <p:bldP spid="2455" grpId="6"/>
      <p:bldP spid="2456" grpId="7"/>
      <p:bldP spid="2457" grpId="8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8"/>
          <p:cNvSpPr/>
          <p:nvPr/>
        </p:nvSpPr>
        <p:spPr>
          <a:xfrm>
            <a:off x="3252470" y="949325"/>
            <a:ext cx="5595620" cy="5397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zh-CN" altLang="en-US" sz="28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动滑轮，细线，重物，弹簧测力计</a:t>
            </a:r>
            <a:endParaRPr lang="zh-CN" altLang="en-US" sz="2800" b="1">
              <a:solidFill>
                <a:schemeClr val="accent1">
                  <a:lumMod val="10000"/>
                </a:schemeClr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725170" y="2985135"/>
          <a:ext cx="5738495" cy="21945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33425"/>
                <a:gridCol w="1232535"/>
                <a:gridCol w="1610995"/>
                <a:gridCol w="713740"/>
                <a:gridCol w="665480"/>
                <a:gridCol w="782320"/>
              </a:tblGrid>
              <a:tr h="774700">
                <a:tc>
                  <a:txBody>
                    <a:bodyPr wrap="square"/>
                    <a:lstStyle/>
                    <a:p>
                      <a:pPr indent="0" algn="ctr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1800" b="1">
                          <a:solidFill>
                            <a:schemeClr val="accent1">
                              <a:lumMod val="10000"/>
                            </a:schemeClr>
                          </a:solidFill>
                          <a:latin typeface="楷体" panose="02010609060101010101" charset="-122"/>
                          <a:ea typeface="楷体" panose="02010609060101010101" charset="-122"/>
                          <a:cs typeface="宋体" panose="02010600030101010101" pitchFamily="2" charset="-122"/>
                        </a:rPr>
                        <a:t>试验次数</a:t>
                      </a:r>
                      <a:endParaRPr lang="zh-CN" altLang="en-US" sz="1800" b="1">
                        <a:solidFill>
                          <a:schemeClr val="accent1">
                            <a:lumMod val="10000"/>
                          </a:schemeClr>
                        </a:solidFill>
                        <a:latin typeface="楷体" panose="02010609060101010101" charset="-122"/>
                        <a:ea typeface="楷体" panose="02010609060101010101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indent="0" algn="ctr">
                        <a:lnSpc>
                          <a:spcPct val="100000"/>
                        </a:lnSpc>
                        <a:buNone/>
                      </a:pPr>
                      <a:r>
                        <a:rPr lang="zh-CN" sz="1800" b="1">
                          <a:solidFill>
                            <a:schemeClr val="accent1">
                              <a:lumMod val="10000"/>
                            </a:schemeClr>
                          </a:solidFill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</a:rPr>
                        <a:t>滑轮与钩码的重力</a:t>
                      </a:r>
                      <a:r>
                        <a:rPr lang="en-US" altLang="zh-CN" sz="1800" b="1">
                          <a:solidFill>
                            <a:schemeClr val="accent1">
                              <a:lumMod val="10000"/>
                            </a:schemeClr>
                          </a:solidFill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</a:rPr>
                        <a:t>G</a:t>
                      </a:r>
                      <a:r>
                        <a:rPr lang="en-US" sz="1800" b="1">
                          <a:solidFill>
                            <a:schemeClr val="accent1">
                              <a:lumMod val="10000"/>
                            </a:schemeClr>
                          </a:solidFill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</a:rPr>
                        <a:t>/N</a:t>
                      </a:r>
                      <a:endParaRPr lang="en-US" altLang="en-US" sz="1800" b="1">
                        <a:solidFill>
                          <a:schemeClr val="accent1">
                            <a:lumMod val="10000"/>
                          </a:schemeClr>
                        </a:solidFill>
                        <a:latin typeface="楷体" panose="02010609060101010101" charset="-122"/>
                        <a:ea typeface="楷体" panose="02010609060101010101" charset="-122"/>
                        <a:cs typeface="楷体" panose="02010609060101010101" charset="-122"/>
                      </a:endParaRPr>
                    </a:p>
                  </a:txBody>
                  <a:tcPr marL="68580" marR="68580" marT="0" marB="0" vert="horz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indent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800" b="1">
                          <a:solidFill>
                            <a:schemeClr val="accent1">
                              <a:lumMod val="10000"/>
                            </a:schemeClr>
                          </a:solidFill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</a:rPr>
                        <a:t>使用</a:t>
                      </a:r>
                      <a:r>
                        <a:rPr lang="zh-CN" altLang="en-US" sz="1800" b="1">
                          <a:solidFill>
                            <a:schemeClr val="accent1">
                              <a:lumMod val="10000"/>
                            </a:schemeClr>
                          </a:solidFill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</a:rPr>
                        <a:t>动</a:t>
                      </a:r>
                      <a:r>
                        <a:rPr lang="en-US" sz="1800" b="1">
                          <a:solidFill>
                            <a:schemeClr val="accent1">
                              <a:lumMod val="10000"/>
                            </a:schemeClr>
                          </a:solidFill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</a:rPr>
                        <a:t>滑轮时测力计示数F/N</a:t>
                      </a:r>
                      <a:endParaRPr lang="en-US" altLang="en-US" sz="1800" b="1">
                        <a:solidFill>
                          <a:schemeClr val="accent1">
                            <a:lumMod val="10000"/>
                          </a:schemeClr>
                        </a:solidFill>
                        <a:latin typeface="楷体" panose="02010609060101010101" charset="-122"/>
                        <a:ea typeface="楷体" panose="02010609060101010101" charset="-122"/>
                        <a:cs typeface="楷体" panose="02010609060101010101" charset="-122"/>
                      </a:endParaRPr>
                    </a:p>
                  </a:txBody>
                  <a:tcPr marL="68580" marR="68580" marT="0" marB="0" vert="horz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indent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800" b="1">
                          <a:solidFill>
                            <a:schemeClr val="accent1">
                              <a:lumMod val="10000"/>
                            </a:schemeClr>
                          </a:solidFill>
                          <a:latin typeface="楷体" panose="02010609060101010101" charset="-122"/>
                          <a:ea typeface="楷体" panose="02010609060101010101" charset="-122"/>
                          <a:cs typeface="宋体" panose="02010600030101010101" pitchFamily="2" charset="-122"/>
                        </a:rPr>
                        <a:t>是否省力</a:t>
                      </a:r>
                      <a:endParaRPr lang="en-US" altLang="en-US" sz="1800" b="1">
                        <a:solidFill>
                          <a:schemeClr val="accent1">
                            <a:lumMod val="10000"/>
                          </a:schemeClr>
                        </a:solidFill>
                        <a:latin typeface="楷体" panose="02010609060101010101" charset="-122"/>
                        <a:ea typeface="楷体" panose="02010609060101010101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indent="0" algn="ctr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1800" b="1">
                          <a:solidFill>
                            <a:schemeClr val="accent1">
                              <a:lumMod val="10000"/>
                            </a:schemeClr>
                          </a:solidFill>
                          <a:latin typeface="楷体" panose="02010609060101010101" charset="-122"/>
                          <a:ea typeface="楷体" panose="02010609060101010101" charset="-122"/>
                          <a:cs typeface="宋体" panose="02010600030101010101" pitchFamily="2" charset="-122"/>
                        </a:rPr>
                        <a:t>施力方向</a:t>
                      </a:r>
                      <a:endParaRPr lang="zh-CN" altLang="en-US" sz="1800" b="1">
                        <a:solidFill>
                          <a:schemeClr val="accent1">
                            <a:lumMod val="10000"/>
                          </a:schemeClr>
                        </a:solidFill>
                        <a:latin typeface="楷体" panose="02010609060101010101" charset="-122"/>
                        <a:ea typeface="楷体" panose="02010609060101010101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indent="0" algn="ctr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1800" b="1">
                          <a:solidFill>
                            <a:schemeClr val="accent1">
                              <a:lumMod val="10000"/>
                            </a:schemeClr>
                          </a:solidFill>
                          <a:latin typeface="楷体" panose="02010609060101010101" charset="-122"/>
                          <a:ea typeface="楷体" panose="02010609060101010101" charset="-122"/>
                          <a:cs typeface="宋体" panose="02010600030101010101" pitchFamily="2" charset="-122"/>
                        </a:rPr>
                        <a:t>物体运动方向</a:t>
                      </a:r>
                      <a:endParaRPr lang="zh-CN" altLang="en-US" sz="1800" b="1">
                        <a:solidFill>
                          <a:schemeClr val="accent1">
                            <a:lumMod val="10000"/>
                          </a:schemeClr>
                        </a:solidFill>
                        <a:latin typeface="楷体" panose="02010609060101010101" charset="-122"/>
                        <a:ea typeface="楷体" panose="02010609060101010101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6075">
                <a:tc>
                  <a:txBody>
                    <a:bodyPr wrap="square"/>
                    <a:lstStyle/>
                    <a:p>
                      <a:pPr indent="0" algn="ctr">
                        <a:lnSpc>
                          <a:spcPct val="120000"/>
                        </a:lnSpc>
                        <a:buNone/>
                      </a:pPr>
                      <a:r>
                        <a:rPr lang="en-US" sz="2000" b="1">
                          <a:solidFill>
                            <a:schemeClr val="accent1">
                              <a:lumMod val="10000"/>
                            </a:schemeClr>
                          </a:solidFill>
                          <a:latin typeface="Times New Roman" panose="02020603050405020304" charset="0"/>
                          <a:ea typeface="微软雅黑" panose="020B0503020204020204" charset="-122"/>
                          <a:cs typeface="Times New Roman" panose="02020603050405020304" charset="0"/>
                        </a:rPr>
                        <a:t>1</a:t>
                      </a:r>
                      <a:endParaRPr lang="en-US" altLang="en-US" sz="2000" b="1">
                        <a:solidFill>
                          <a:schemeClr val="accent1">
                            <a:lumMod val="10000"/>
                          </a:schemeClr>
                        </a:solidFill>
                        <a:latin typeface="Times New Roman" panose="02020603050405020304" charset="0"/>
                        <a:ea typeface="微软雅黑" panose="020B0503020204020204" charset="-122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indent="0" algn="ctr">
                        <a:lnSpc>
                          <a:spcPct val="120000"/>
                        </a:lnSpc>
                        <a:buNone/>
                      </a:pPr>
                      <a:r>
                        <a:rPr lang="en-US" sz="2000" b="1">
                          <a:solidFill>
                            <a:schemeClr val="accent1">
                              <a:lumMod val="10000"/>
                            </a:schemeClr>
                          </a:solidFill>
                          <a:latin typeface="Times New Roman" panose="02020603050405020304" charset="0"/>
                          <a:ea typeface="微软雅黑" panose="020B0503020204020204" charset="-122"/>
                          <a:cs typeface="Times New Roman" panose="02020603050405020304" charset="0"/>
                        </a:rPr>
                        <a:t> </a:t>
                      </a:r>
                      <a:endParaRPr lang="en-US" altLang="en-US" sz="2000" b="1">
                        <a:solidFill>
                          <a:schemeClr val="accent1">
                            <a:lumMod val="10000"/>
                          </a:schemeClr>
                        </a:solidFill>
                        <a:latin typeface="Times New Roman" panose="02020603050405020304" charset="0"/>
                        <a:ea typeface="微软雅黑" panose="020B0503020204020204" charset="-122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indent="0" algn="ctr">
                        <a:lnSpc>
                          <a:spcPct val="120000"/>
                        </a:lnSpc>
                        <a:buNone/>
                      </a:pPr>
                      <a:r>
                        <a:rPr lang="en-US" sz="2000" b="1">
                          <a:solidFill>
                            <a:schemeClr val="accent1">
                              <a:lumMod val="10000"/>
                            </a:schemeClr>
                          </a:solidFill>
                          <a:latin typeface="Times New Roman" panose="02020603050405020304" charset="0"/>
                          <a:ea typeface="微软雅黑" panose="020B0503020204020204" charset="-122"/>
                          <a:cs typeface="Times New Roman" panose="02020603050405020304" charset="0"/>
                        </a:rPr>
                        <a:t> </a:t>
                      </a:r>
                      <a:endParaRPr lang="en-US" altLang="en-US" sz="2000" b="1">
                        <a:solidFill>
                          <a:schemeClr val="accent1">
                            <a:lumMod val="10000"/>
                          </a:schemeClr>
                        </a:solidFill>
                        <a:latin typeface="Times New Roman" panose="02020603050405020304" charset="0"/>
                        <a:ea typeface="微软雅黑" panose="020B0503020204020204" charset="-122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indent="0" algn="ctr">
                        <a:lnSpc>
                          <a:spcPct val="120000"/>
                        </a:lnSpc>
                        <a:buNone/>
                      </a:pPr>
                      <a:r>
                        <a:rPr lang="en-US" sz="2000" b="1">
                          <a:solidFill>
                            <a:schemeClr val="accent1">
                              <a:lumMod val="10000"/>
                            </a:schemeClr>
                          </a:solidFill>
                          <a:latin typeface="Times New Roman" panose="02020603050405020304" charset="0"/>
                          <a:ea typeface="微软雅黑" panose="020B0503020204020204" charset="-122"/>
                          <a:cs typeface="Times New Roman" panose="02020603050405020304" charset="0"/>
                        </a:rPr>
                        <a:t> </a:t>
                      </a:r>
                      <a:endParaRPr lang="en-US" altLang="en-US" sz="2000" b="1">
                        <a:solidFill>
                          <a:schemeClr val="accent1">
                            <a:lumMod val="10000"/>
                          </a:schemeClr>
                        </a:solidFill>
                        <a:latin typeface="Times New Roman" panose="02020603050405020304" charset="0"/>
                        <a:ea typeface="微软雅黑" panose="020B0503020204020204" charset="-122"/>
                        <a:cs typeface="Times New Roman" panose="02020603050405020304" charset="0"/>
                      </a:endParaRPr>
                    </a:p>
                  </a:txBody>
                  <a:tcPr vert="horz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/>
                    <a:p>
                      <a:pPr indent="0" algn="ctr">
                        <a:lnSpc>
                          <a:spcPct val="120000"/>
                        </a:lnSpc>
                        <a:buNone/>
                      </a:pPr>
                      <a:endParaRPr lang="en-US" altLang="en-US" sz="2000" b="1">
                        <a:solidFill>
                          <a:schemeClr val="accent1">
                            <a:lumMod val="10000"/>
                          </a:schemeClr>
                        </a:solidFill>
                        <a:latin typeface="Times New Roman" panose="02020603050405020304" charset="0"/>
                        <a:ea typeface="微软雅黑" panose="020B0503020204020204" charset="-122"/>
                        <a:cs typeface="Times New Roman" panose="02020603050405020304" charset="0"/>
                      </a:endParaRPr>
                    </a:p>
                  </a:txBody>
                  <a:tcPr vert="horz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/>
                    <a:p>
                      <a:pPr indent="0" algn="ctr">
                        <a:lnSpc>
                          <a:spcPct val="120000"/>
                        </a:lnSpc>
                        <a:buNone/>
                      </a:pPr>
                      <a:endParaRPr lang="en-US" altLang="en-US" sz="2000" b="1">
                        <a:solidFill>
                          <a:schemeClr val="accent1">
                            <a:lumMod val="10000"/>
                          </a:schemeClr>
                        </a:solidFill>
                        <a:latin typeface="Times New Roman" panose="02020603050405020304" charset="0"/>
                        <a:ea typeface="微软雅黑" panose="020B0503020204020204" charset="-122"/>
                        <a:cs typeface="Times New Roman" panose="02020603050405020304" charset="0"/>
                      </a:endParaRPr>
                    </a:p>
                  </a:txBody>
                  <a:tcPr vert="horz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  <a:tr h="448945">
                <a:tc>
                  <a:txBody>
                    <a:bodyPr wrap="square"/>
                    <a:lstStyle/>
                    <a:p>
                      <a:pPr indent="0" algn="ctr">
                        <a:lnSpc>
                          <a:spcPct val="120000"/>
                        </a:lnSpc>
                        <a:buNone/>
                      </a:pPr>
                      <a:r>
                        <a:rPr lang="en-US" sz="2000" b="1">
                          <a:solidFill>
                            <a:schemeClr val="accent1">
                              <a:lumMod val="10000"/>
                            </a:schemeClr>
                          </a:solidFill>
                          <a:latin typeface="Times New Roman" panose="02020603050405020304" charset="0"/>
                          <a:ea typeface="微软雅黑" panose="020B0503020204020204" charset="-122"/>
                          <a:cs typeface="Times New Roman" panose="02020603050405020304" charset="0"/>
                        </a:rPr>
                        <a:t>2</a:t>
                      </a:r>
                      <a:endParaRPr lang="en-US" altLang="en-US" sz="2000" b="1">
                        <a:solidFill>
                          <a:schemeClr val="accent1">
                            <a:lumMod val="10000"/>
                          </a:schemeClr>
                        </a:solidFill>
                        <a:latin typeface="Times New Roman" panose="02020603050405020304" charset="0"/>
                        <a:ea typeface="微软雅黑" panose="020B0503020204020204" charset="-122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indent="0" algn="ctr">
                        <a:lnSpc>
                          <a:spcPct val="120000"/>
                        </a:lnSpc>
                        <a:buNone/>
                      </a:pPr>
                      <a:r>
                        <a:rPr lang="en-US" sz="2000" b="1">
                          <a:solidFill>
                            <a:schemeClr val="accent1">
                              <a:lumMod val="10000"/>
                            </a:schemeClr>
                          </a:solidFill>
                          <a:latin typeface="Times New Roman" panose="02020603050405020304" charset="0"/>
                          <a:ea typeface="微软雅黑" panose="020B0503020204020204" charset="-122"/>
                          <a:cs typeface="Times New Roman" panose="02020603050405020304" charset="0"/>
                        </a:rPr>
                        <a:t> </a:t>
                      </a:r>
                      <a:endParaRPr lang="en-US" altLang="en-US" sz="2000" b="1">
                        <a:solidFill>
                          <a:schemeClr val="accent1">
                            <a:lumMod val="10000"/>
                          </a:schemeClr>
                        </a:solidFill>
                        <a:latin typeface="Times New Roman" panose="02020603050405020304" charset="0"/>
                        <a:ea typeface="微软雅黑" panose="020B0503020204020204" charset="-122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indent="0" algn="ctr">
                        <a:lnSpc>
                          <a:spcPct val="120000"/>
                        </a:lnSpc>
                        <a:buNone/>
                      </a:pPr>
                      <a:r>
                        <a:rPr lang="en-US" sz="2000" b="1">
                          <a:solidFill>
                            <a:schemeClr val="accent1">
                              <a:lumMod val="10000"/>
                            </a:schemeClr>
                          </a:solidFill>
                          <a:latin typeface="Times New Roman" panose="02020603050405020304" charset="0"/>
                          <a:ea typeface="微软雅黑" panose="020B0503020204020204" charset="-122"/>
                          <a:cs typeface="Times New Roman" panose="02020603050405020304" charset="0"/>
                        </a:rPr>
                        <a:t> </a:t>
                      </a:r>
                      <a:endParaRPr lang="en-US" altLang="en-US" sz="2000" b="1">
                        <a:solidFill>
                          <a:schemeClr val="accent1">
                            <a:lumMod val="10000"/>
                          </a:schemeClr>
                        </a:solidFill>
                        <a:latin typeface="Times New Roman" panose="02020603050405020304" charset="0"/>
                        <a:ea typeface="微软雅黑" panose="020B0503020204020204" charset="-122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indent="0" algn="ctr">
                        <a:lnSpc>
                          <a:spcPct val="120000"/>
                        </a:lnSpc>
                        <a:buNone/>
                      </a:pPr>
                      <a:r>
                        <a:rPr lang="en-US" sz="2000" b="1">
                          <a:solidFill>
                            <a:schemeClr val="accent1">
                              <a:lumMod val="10000"/>
                            </a:schemeClr>
                          </a:solidFill>
                          <a:latin typeface="Times New Roman" panose="02020603050405020304" charset="0"/>
                          <a:ea typeface="微软雅黑" panose="020B0503020204020204" charset="-122"/>
                          <a:cs typeface="Times New Roman" panose="02020603050405020304" charset="0"/>
                        </a:rPr>
                        <a:t> </a:t>
                      </a:r>
                      <a:endParaRPr lang="en-US" altLang="en-US" sz="2000" b="1">
                        <a:solidFill>
                          <a:schemeClr val="accent1">
                            <a:lumMod val="10000"/>
                          </a:schemeClr>
                        </a:solidFill>
                        <a:latin typeface="Times New Roman" panose="02020603050405020304" charset="0"/>
                        <a:ea typeface="微软雅黑" panose="020B0503020204020204" charset="-122"/>
                        <a:cs typeface="Times New Roman" panose="02020603050405020304" charset="0"/>
                      </a:endParaRPr>
                    </a:p>
                  </a:txBody>
                  <a:tcPr vert="horz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/>
                    <a:p>
                      <a:pPr indent="0" algn="ctr">
                        <a:lnSpc>
                          <a:spcPct val="120000"/>
                        </a:lnSpc>
                        <a:buNone/>
                      </a:pPr>
                      <a:endParaRPr lang="en-US" altLang="en-US" sz="2000" b="1">
                        <a:solidFill>
                          <a:schemeClr val="accent1">
                            <a:lumMod val="10000"/>
                          </a:schemeClr>
                        </a:solidFill>
                        <a:latin typeface="Times New Roman" panose="02020603050405020304" charset="0"/>
                        <a:ea typeface="微软雅黑" panose="020B0503020204020204" charset="-122"/>
                        <a:cs typeface="Times New Roman" panose="02020603050405020304" charset="0"/>
                      </a:endParaRPr>
                    </a:p>
                  </a:txBody>
                  <a:tcPr vert="horz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/>
                    <a:p>
                      <a:pPr indent="0" algn="ctr">
                        <a:lnSpc>
                          <a:spcPct val="120000"/>
                        </a:lnSpc>
                        <a:buNone/>
                      </a:pPr>
                      <a:endParaRPr lang="en-US" altLang="en-US" sz="2000" b="1">
                        <a:solidFill>
                          <a:schemeClr val="accent1">
                            <a:lumMod val="10000"/>
                          </a:schemeClr>
                        </a:solidFill>
                        <a:latin typeface="Times New Roman" panose="02020603050405020304" charset="0"/>
                        <a:ea typeface="微软雅黑" panose="020B0503020204020204" charset="-122"/>
                        <a:cs typeface="Times New Roman" panose="02020603050405020304" charset="0"/>
                      </a:endParaRPr>
                    </a:p>
                  </a:txBody>
                  <a:tcPr vert="horz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  <a:tr h="419735">
                <a:tc>
                  <a:txBody>
                    <a:bodyPr wrap="square"/>
                    <a:lstStyle/>
                    <a:p>
                      <a:pPr indent="0" algn="ctr">
                        <a:lnSpc>
                          <a:spcPct val="120000"/>
                        </a:lnSpc>
                        <a:buNone/>
                      </a:pPr>
                      <a:r>
                        <a:rPr lang="en-US" sz="2000" b="1">
                          <a:solidFill>
                            <a:schemeClr val="accent1">
                              <a:lumMod val="10000"/>
                            </a:schemeClr>
                          </a:solidFill>
                          <a:latin typeface="Times New Roman" panose="02020603050405020304" charset="0"/>
                          <a:ea typeface="微软雅黑" panose="020B0503020204020204" charset="-122"/>
                          <a:cs typeface="Times New Roman" panose="02020603050405020304" charset="0"/>
                        </a:rPr>
                        <a:t>3</a:t>
                      </a:r>
                      <a:endParaRPr lang="en-US" altLang="en-US" sz="2000" b="1">
                        <a:solidFill>
                          <a:schemeClr val="accent1">
                            <a:lumMod val="10000"/>
                          </a:schemeClr>
                        </a:solidFill>
                        <a:latin typeface="Times New Roman" panose="02020603050405020304" charset="0"/>
                        <a:ea typeface="微软雅黑" panose="020B0503020204020204" charset="-122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indent="0" algn="ctr">
                        <a:lnSpc>
                          <a:spcPct val="120000"/>
                        </a:lnSpc>
                        <a:buNone/>
                      </a:pPr>
                      <a:r>
                        <a:rPr lang="en-US" sz="2000" b="1">
                          <a:solidFill>
                            <a:schemeClr val="accent1">
                              <a:lumMod val="10000"/>
                            </a:schemeClr>
                          </a:solidFill>
                          <a:latin typeface="Times New Roman" panose="02020603050405020304" charset="0"/>
                          <a:ea typeface="微软雅黑" panose="020B0503020204020204" charset="-122"/>
                          <a:cs typeface="Times New Roman" panose="02020603050405020304" charset="0"/>
                        </a:rPr>
                        <a:t> </a:t>
                      </a:r>
                      <a:endParaRPr lang="en-US" altLang="en-US" sz="2000" b="1">
                        <a:solidFill>
                          <a:schemeClr val="accent1">
                            <a:lumMod val="10000"/>
                          </a:schemeClr>
                        </a:solidFill>
                        <a:latin typeface="Times New Roman" panose="02020603050405020304" charset="0"/>
                        <a:ea typeface="微软雅黑" panose="020B0503020204020204" charset="-122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indent="0" algn="ctr">
                        <a:lnSpc>
                          <a:spcPct val="120000"/>
                        </a:lnSpc>
                        <a:buNone/>
                      </a:pPr>
                      <a:r>
                        <a:rPr lang="en-US" sz="2000" b="1">
                          <a:solidFill>
                            <a:schemeClr val="accent1">
                              <a:lumMod val="10000"/>
                            </a:schemeClr>
                          </a:solidFill>
                          <a:latin typeface="Times New Roman" panose="02020603050405020304" charset="0"/>
                          <a:ea typeface="微软雅黑" panose="020B0503020204020204" charset="-122"/>
                          <a:cs typeface="Times New Roman" panose="02020603050405020304" charset="0"/>
                        </a:rPr>
                        <a:t> </a:t>
                      </a:r>
                      <a:endParaRPr lang="en-US" altLang="en-US" sz="2000" b="1">
                        <a:solidFill>
                          <a:schemeClr val="accent1">
                            <a:lumMod val="10000"/>
                          </a:schemeClr>
                        </a:solidFill>
                        <a:latin typeface="Times New Roman" panose="02020603050405020304" charset="0"/>
                        <a:ea typeface="微软雅黑" panose="020B0503020204020204" charset="-122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indent="0" algn="ctr">
                        <a:lnSpc>
                          <a:spcPct val="120000"/>
                        </a:lnSpc>
                        <a:buNone/>
                      </a:pPr>
                      <a:r>
                        <a:rPr lang="en-US" sz="2000" b="1">
                          <a:solidFill>
                            <a:schemeClr val="accent1">
                              <a:lumMod val="10000"/>
                            </a:schemeClr>
                          </a:solidFill>
                          <a:latin typeface="Times New Roman" panose="02020603050405020304" charset="0"/>
                          <a:ea typeface="微软雅黑" panose="020B0503020204020204" charset="-122"/>
                          <a:cs typeface="Times New Roman" panose="02020603050405020304" charset="0"/>
                        </a:rPr>
                        <a:t> </a:t>
                      </a:r>
                      <a:endParaRPr lang="en-US" altLang="en-US" sz="2000" b="1">
                        <a:solidFill>
                          <a:schemeClr val="accent1">
                            <a:lumMod val="10000"/>
                          </a:schemeClr>
                        </a:solidFill>
                        <a:latin typeface="Times New Roman" panose="02020603050405020304" charset="0"/>
                        <a:ea typeface="微软雅黑" panose="020B0503020204020204" charset="-122"/>
                        <a:cs typeface="Times New Roman" panose="02020603050405020304" charset="0"/>
                      </a:endParaRPr>
                    </a:p>
                  </a:txBody>
                  <a:tcPr vert="horz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/>
                    <a:p>
                      <a:pPr indent="0" algn="ctr">
                        <a:lnSpc>
                          <a:spcPct val="120000"/>
                        </a:lnSpc>
                        <a:buNone/>
                      </a:pPr>
                      <a:endParaRPr lang="en-US" altLang="en-US" sz="2000" b="1">
                        <a:solidFill>
                          <a:schemeClr val="accent1">
                            <a:lumMod val="10000"/>
                          </a:schemeClr>
                        </a:solidFill>
                        <a:latin typeface="Times New Roman" panose="02020603050405020304" charset="0"/>
                        <a:ea typeface="微软雅黑" panose="020B0503020204020204" charset="-122"/>
                        <a:cs typeface="Times New Roman" panose="02020603050405020304" charset="0"/>
                      </a:endParaRPr>
                    </a:p>
                  </a:txBody>
                  <a:tcPr vert="horz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/>
                    <a:p>
                      <a:pPr indent="0" algn="ctr">
                        <a:lnSpc>
                          <a:spcPct val="120000"/>
                        </a:lnSpc>
                        <a:buNone/>
                      </a:pPr>
                      <a:endParaRPr lang="en-US" altLang="en-US" sz="2000" b="1">
                        <a:solidFill>
                          <a:schemeClr val="accent1">
                            <a:lumMod val="10000"/>
                          </a:schemeClr>
                        </a:solidFill>
                        <a:latin typeface="Times New Roman" panose="02020603050405020304" charset="0"/>
                        <a:ea typeface="微软雅黑" panose="020B0503020204020204" charset="-122"/>
                        <a:cs typeface="Times New Roman" panose="02020603050405020304" charset="0"/>
                      </a:endParaRPr>
                    </a:p>
                  </a:txBody>
                  <a:tcPr vert="horz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2332" name="Rectangle 8"/>
          <p:cNvSpPr/>
          <p:nvPr/>
        </p:nvSpPr>
        <p:spPr>
          <a:xfrm>
            <a:off x="256858" y="247650"/>
            <a:ext cx="6451600" cy="63182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探究：使用动滑轮时有什么特点？</a:t>
            </a:r>
            <a:endParaRPr lang="zh-CN" altLang="en-US" sz="3200" b="1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2" name="Rectangle 8"/>
          <p:cNvSpPr/>
          <p:nvPr/>
        </p:nvSpPr>
        <p:spPr>
          <a:xfrm>
            <a:off x="3253105" y="2046605"/>
            <a:ext cx="3005455" cy="48704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匀速拉动物体！！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endParaRPr lang="zh-CN" altLang="en-US" sz="3200" b="1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74090" y="879475"/>
            <a:ext cx="258381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altLang="zh-CN" sz="32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1.</a:t>
            </a:r>
            <a:r>
              <a:rPr lang="zh-CN" altLang="en-US" sz="32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实验器材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：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57010" y="1463040"/>
            <a:ext cx="2082800" cy="3668395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3252470" y="1524635"/>
            <a:ext cx="375793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8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实验步骤同定滑轮探究</a:t>
            </a:r>
            <a:endParaRPr lang="zh-CN" altLang="en-US" sz="2800" b="1">
              <a:solidFill>
                <a:schemeClr val="accent1">
                  <a:lumMod val="10000"/>
                </a:schemeClr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974725" y="1463040"/>
            <a:ext cx="245681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2.</a:t>
            </a:r>
            <a:r>
              <a:rPr lang="zh-CN" altLang="en-US" sz="32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实验步骤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：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928370" y="2401570"/>
            <a:ext cx="267589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3.</a:t>
            </a:r>
            <a:r>
              <a:rPr lang="zh-CN" altLang="en-US" sz="32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实验数据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：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974725" y="5131435"/>
            <a:ext cx="227774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4.</a:t>
            </a:r>
            <a:r>
              <a:rPr lang="zh-CN" altLang="en-US" sz="32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实验结果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：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253105" y="5161915"/>
            <a:ext cx="4115435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8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示数乙小于甲，方向相同</a:t>
            </a:r>
            <a:endParaRPr lang="zh-CN" altLang="en-US" sz="2800" b="1">
              <a:solidFill>
                <a:schemeClr val="accent1">
                  <a:lumMod val="10000"/>
                </a:schemeClr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911225" y="5683885"/>
            <a:ext cx="240474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5.</a:t>
            </a:r>
            <a:r>
              <a:rPr lang="zh-CN" altLang="en-US" sz="32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实验结论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：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315970" y="5715000"/>
            <a:ext cx="5828665" cy="534035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b="1">
                <a:solidFill>
                  <a:schemeClr val="accent1">
                    <a:lumMod val="1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使用动滑轮可以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省力，</a:t>
            </a:r>
            <a:r>
              <a:rPr lang="zh-CN" altLang="en-US" sz="2400" b="1">
                <a:solidFill>
                  <a:schemeClr val="accent1">
                    <a:lumMod val="1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不能改变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力的方向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。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1" build="allAtOnce"/>
      <p:bldP spid="2" grpId="1" build="allAtOnce"/>
      <p:bldP spid="3" grpId="0"/>
      <p:bldP spid="6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矩形 27649"/>
          <p:cNvSpPr/>
          <p:nvPr/>
        </p:nvSpPr>
        <p:spPr>
          <a:xfrm>
            <a:off x="179388" y="260350"/>
            <a:ext cx="8675687" cy="556958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4400" b="1">
                <a:solidFill>
                  <a:srgbClr val="FF0000"/>
                </a:solidFill>
                <a:latin typeface="Tahoma" panose="020B0604030504040204" pitchFamily="2" charset="0"/>
                <a:ea typeface="黑体" panose="02010609060101010101" charset="-122"/>
              </a:rPr>
              <a:t>结论：</a:t>
            </a:r>
            <a:endParaRPr lang="zh-CN" altLang="en-US" sz="4400" b="1">
              <a:solidFill>
                <a:srgbClr val="FF0000"/>
              </a:solidFill>
              <a:latin typeface="Tahoma" panose="020B0604030504040204" pitchFamily="2" charset="0"/>
              <a:ea typeface="黑体" panose="02010609060101010101" charset="-122"/>
            </a:endParaRPr>
          </a:p>
          <a:p>
            <a:r>
              <a:rPr lang="zh-CN" altLang="en-US" sz="2800" b="1">
                <a:latin typeface="黑体" panose="02010609060101010101" charset="-122"/>
                <a:ea typeface="黑体" panose="02010609060101010101" charset="-122"/>
              </a:rPr>
              <a:t>  １</a:t>
            </a:r>
            <a:r>
              <a:rPr lang="en-US" altLang="zh-CN" sz="2800" b="1">
                <a:latin typeface="Times New Roman" panose="02020603050405020304" charset="0"/>
                <a:ea typeface="黑体" panose="02010609060101010101" charset="-122"/>
              </a:rPr>
              <a:t>.</a:t>
            </a:r>
            <a:r>
              <a:rPr lang="zh-CN" altLang="en-US" sz="3200" b="1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定滑轮：</a:t>
            </a:r>
            <a:endParaRPr lang="zh-CN" altLang="en-US" sz="3200" b="1">
              <a:solidFill>
                <a:srgbClr val="0000FF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zh-CN" altLang="en-US" sz="2800" b="1">
                <a:latin typeface="黑体" panose="02010609060101010101" charset="-122"/>
                <a:ea typeface="黑体" panose="02010609060101010101" charset="-122"/>
              </a:rPr>
              <a:t>   </a:t>
            </a:r>
            <a:r>
              <a:rPr lang="en-US" altLang="zh-CN" sz="2800" b="1">
                <a:solidFill>
                  <a:srgbClr val="800080"/>
                </a:solidFill>
                <a:latin typeface="黑体" panose="02010609060101010101" charset="-122"/>
                <a:ea typeface="黑体" panose="02010609060101010101" charset="-122"/>
              </a:rPr>
              <a:t>(1) </a:t>
            </a:r>
            <a:r>
              <a:rPr lang="zh-CN" altLang="en-US" sz="2800" b="1">
                <a:solidFill>
                  <a:srgbClr val="800080"/>
                </a:solidFill>
                <a:latin typeface="黑体" panose="02010609060101010101" charset="-122"/>
                <a:ea typeface="黑体" panose="02010609060101010101" charset="-122"/>
              </a:rPr>
              <a:t>可以改变力的方向 </a:t>
            </a:r>
            <a:endParaRPr lang="zh-CN" altLang="en-US" sz="2800" b="1">
              <a:solidFill>
                <a:srgbClr val="800080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zh-CN" altLang="en-US" sz="2800" b="1">
                <a:solidFill>
                  <a:srgbClr val="800080"/>
                </a:solidFill>
                <a:latin typeface="黑体" panose="02010609060101010101" charset="-122"/>
                <a:ea typeface="黑体" panose="02010609060101010101" charset="-122"/>
              </a:rPr>
              <a:t>   </a:t>
            </a:r>
            <a:r>
              <a:rPr lang="en-US" altLang="zh-CN" sz="2800" b="1">
                <a:solidFill>
                  <a:srgbClr val="800080"/>
                </a:solidFill>
                <a:latin typeface="黑体" panose="02010609060101010101" charset="-122"/>
                <a:ea typeface="黑体" panose="02010609060101010101" charset="-122"/>
              </a:rPr>
              <a:t>(2) </a:t>
            </a:r>
            <a:r>
              <a:rPr lang="zh-CN" altLang="en-US" sz="2800" b="1">
                <a:solidFill>
                  <a:srgbClr val="800080"/>
                </a:solidFill>
                <a:latin typeface="黑体" panose="02010609060101010101" charset="-122"/>
                <a:ea typeface="黑体" panose="02010609060101010101" charset="-122"/>
              </a:rPr>
              <a:t>不省力也不费力，不省也不费距离 </a:t>
            </a:r>
            <a:endParaRPr lang="zh-CN" altLang="en-US" sz="2800" b="1">
              <a:solidFill>
                <a:srgbClr val="800080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zh-CN" altLang="en-US" sz="2800" b="1">
                <a:solidFill>
                  <a:srgbClr val="800080"/>
                </a:solidFill>
                <a:latin typeface="黑体" panose="02010609060101010101" charset="-122"/>
                <a:ea typeface="黑体" panose="02010609060101010101" charset="-122"/>
              </a:rPr>
              <a:t>   </a:t>
            </a:r>
            <a:r>
              <a:rPr lang="en-US" altLang="zh-CN" sz="2800" b="1">
                <a:solidFill>
                  <a:srgbClr val="800080"/>
                </a:solidFill>
                <a:latin typeface="黑体" panose="02010609060101010101" charset="-122"/>
                <a:ea typeface="黑体" panose="02010609060101010101" charset="-122"/>
              </a:rPr>
              <a:t>(3) </a:t>
            </a:r>
            <a:r>
              <a:rPr lang="zh-CN" altLang="en-US" sz="2800" b="1">
                <a:solidFill>
                  <a:srgbClr val="800080"/>
                </a:solidFill>
                <a:latin typeface="黑体" panose="02010609060101010101" charset="-122"/>
                <a:ea typeface="黑体" panose="02010609060101010101" charset="-122"/>
              </a:rPr>
              <a:t>实质</a:t>
            </a:r>
            <a:r>
              <a:rPr lang="en-US" altLang="zh-CN" sz="2800" b="1">
                <a:solidFill>
                  <a:srgbClr val="800080"/>
                </a:solidFill>
                <a:latin typeface="黑体" panose="02010609060101010101" charset="-122"/>
                <a:ea typeface="黑体" panose="02010609060101010101" charset="-122"/>
              </a:rPr>
              <a:t>:</a:t>
            </a:r>
            <a:r>
              <a:rPr lang="zh-CN" altLang="en-US" sz="2800" b="1">
                <a:solidFill>
                  <a:srgbClr val="800080"/>
                </a:solidFill>
                <a:latin typeface="黑体" panose="02010609060101010101" charset="-122"/>
                <a:ea typeface="黑体" panose="02010609060101010101" charset="-122"/>
              </a:rPr>
              <a:t>Ｌ</a:t>
            </a:r>
            <a:r>
              <a:rPr lang="en-US" altLang="zh-CN" sz="2800" b="1" baseline="-25000">
                <a:solidFill>
                  <a:srgbClr val="800080"/>
                </a:solidFill>
                <a:latin typeface="黑体" panose="02010609060101010101" charset="-122"/>
                <a:ea typeface="黑体" panose="02010609060101010101" charset="-122"/>
              </a:rPr>
              <a:t>1</a:t>
            </a:r>
            <a:r>
              <a:rPr lang="zh-CN" altLang="en-US" sz="2800" b="1">
                <a:solidFill>
                  <a:srgbClr val="800080"/>
                </a:solidFill>
                <a:latin typeface="黑体" panose="02010609060101010101" charset="-122"/>
                <a:ea typeface="黑体" panose="02010609060101010101" charset="-122"/>
              </a:rPr>
              <a:t>＝Ｌ</a:t>
            </a:r>
            <a:r>
              <a:rPr lang="en-US" altLang="zh-CN" sz="2800" b="1" baseline="-25000">
                <a:solidFill>
                  <a:srgbClr val="800080"/>
                </a:solidFill>
                <a:latin typeface="黑体" panose="02010609060101010101" charset="-122"/>
                <a:ea typeface="黑体" panose="02010609060101010101" charset="-122"/>
              </a:rPr>
              <a:t>2</a:t>
            </a:r>
            <a:r>
              <a:rPr lang="zh-CN" altLang="en-US" sz="2800" b="1">
                <a:solidFill>
                  <a:srgbClr val="800080"/>
                </a:solidFill>
                <a:latin typeface="黑体" panose="02010609060101010101" charset="-122"/>
                <a:ea typeface="黑体" panose="02010609060101010101" charset="-122"/>
              </a:rPr>
              <a:t>（等臂杠杆） Ｆ</a:t>
            </a:r>
            <a:r>
              <a:rPr lang="en-US" altLang="zh-CN" sz="2800" b="1" baseline="-25000">
                <a:solidFill>
                  <a:srgbClr val="800080"/>
                </a:solidFill>
                <a:latin typeface="黑体" panose="02010609060101010101" charset="-122"/>
                <a:ea typeface="黑体" panose="02010609060101010101" charset="-122"/>
              </a:rPr>
              <a:t>1</a:t>
            </a:r>
            <a:r>
              <a:rPr lang="zh-CN" altLang="en-US" sz="2800" b="1">
                <a:solidFill>
                  <a:srgbClr val="800080"/>
                </a:solidFill>
                <a:latin typeface="黑体" panose="02010609060101010101" charset="-122"/>
                <a:ea typeface="黑体" panose="02010609060101010101" charset="-122"/>
              </a:rPr>
              <a:t>＝Ｆ</a:t>
            </a:r>
            <a:r>
              <a:rPr lang="en-US" altLang="zh-CN" sz="2800" b="1" baseline="-25000">
                <a:solidFill>
                  <a:srgbClr val="800080"/>
                </a:solidFill>
                <a:latin typeface="黑体" panose="02010609060101010101" charset="-122"/>
                <a:ea typeface="黑体" panose="02010609060101010101" charset="-122"/>
              </a:rPr>
              <a:t>2</a:t>
            </a:r>
            <a:endParaRPr lang="en-US" altLang="zh-CN" sz="2800" b="1" baseline="-25000">
              <a:solidFill>
                <a:srgbClr val="800080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endParaRPr lang="en-US" altLang="zh-CN" sz="2800" b="1">
              <a:solidFill>
                <a:srgbClr val="800080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zh-CN" altLang="en-US" sz="2800" b="1">
                <a:latin typeface="黑体" panose="02010609060101010101" charset="-122"/>
                <a:ea typeface="黑体" panose="02010609060101010101" charset="-122"/>
              </a:rPr>
              <a:t>  ２</a:t>
            </a:r>
            <a:r>
              <a:rPr lang="en-US" altLang="zh-CN" sz="2800" b="1">
                <a:latin typeface="Times New Roman" panose="02020603050405020304" charset="0"/>
                <a:ea typeface="黑体" panose="02010609060101010101" charset="-122"/>
              </a:rPr>
              <a:t>.</a:t>
            </a:r>
            <a:r>
              <a:rPr lang="zh-CN" altLang="en-US" sz="3200" b="1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动滑轮：</a:t>
            </a:r>
            <a:r>
              <a:rPr lang="zh-CN" altLang="en-US" sz="2800" b="1">
                <a:latin typeface="黑体" panose="02010609060101010101" charset="-122"/>
                <a:ea typeface="黑体" panose="02010609060101010101" charset="-122"/>
              </a:rPr>
              <a:t> </a:t>
            </a:r>
            <a:endParaRPr lang="zh-CN" altLang="en-US" sz="2800" b="1"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zh-CN" altLang="en-US" sz="2800" b="1">
                <a:latin typeface="黑体" panose="02010609060101010101" charset="-122"/>
                <a:ea typeface="黑体" panose="02010609060101010101" charset="-122"/>
              </a:rPr>
              <a:t>    </a:t>
            </a:r>
            <a:r>
              <a:rPr lang="en-US" altLang="zh-CN" sz="2800" b="1">
                <a:solidFill>
                  <a:srgbClr val="800080"/>
                </a:solidFill>
                <a:latin typeface="黑体" panose="02010609060101010101" charset="-122"/>
                <a:ea typeface="黑体" panose="02010609060101010101" charset="-122"/>
              </a:rPr>
              <a:t>(1) </a:t>
            </a:r>
            <a:r>
              <a:rPr lang="zh-CN" altLang="en-US" sz="2800" b="1">
                <a:solidFill>
                  <a:srgbClr val="800080"/>
                </a:solidFill>
                <a:latin typeface="黑体" panose="02010609060101010101" charset="-122"/>
                <a:ea typeface="黑体" panose="02010609060101010101" charset="-122"/>
              </a:rPr>
              <a:t>不改变力的方向 </a:t>
            </a:r>
            <a:endParaRPr lang="zh-CN" altLang="en-US" sz="2800" b="1">
              <a:solidFill>
                <a:srgbClr val="800080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zh-CN" altLang="en-US" sz="2800" b="1">
                <a:solidFill>
                  <a:srgbClr val="800080"/>
                </a:solidFill>
                <a:latin typeface="黑体" panose="02010609060101010101" charset="-122"/>
                <a:ea typeface="黑体" panose="02010609060101010101" charset="-122"/>
              </a:rPr>
              <a:t>    </a:t>
            </a:r>
            <a:r>
              <a:rPr lang="en-US" altLang="zh-CN" sz="2800" b="1">
                <a:solidFill>
                  <a:srgbClr val="800080"/>
                </a:solidFill>
                <a:latin typeface="黑体" panose="02010609060101010101" charset="-122"/>
                <a:ea typeface="黑体" panose="02010609060101010101" charset="-122"/>
              </a:rPr>
              <a:t>(2) </a:t>
            </a:r>
            <a:r>
              <a:rPr lang="zh-CN" altLang="en-US" sz="2800" b="1">
                <a:solidFill>
                  <a:srgbClr val="800080"/>
                </a:solidFill>
                <a:latin typeface="黑体" panose="02010609060101010101" charset="-122"/>
                <a:ea typeface="黑体" panose="02010609060101010101" charset="-122"/>
              </a:rPr>
              <a:t>省一半力，要多移动一倍距离 </a:t>
            </a:r>
            <a:endParaRPr lang="zh-CN" altLang="en-US" sz="2800" b="1">
              <a:solidFill>
                <a:srgbClr val="800080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zh-CN" altLang="en-US" sz="2800" b="1">
                <a:solidFill>
                  <a:srgbClr val="800080"/>
                </a:solidFill>
                <a:latin typeface="黑体" panose="02010609060101010101" charset="-122"/>
                <a:ea typeface="黑体" panose="02010609060101010101" charset="-122"/>
              </a:rPr>
              <a:t>    </a:t>
            </a:r>
            <a:r>
              <a:rPr lang="en-US" altLang="zh-CN" sz="2800" b="1">
                <a:solidFill>
                  <a:srgbClr val="800080"/>
                </a:solidFill>
                <a:latin typeface="黑体" panose="02010609060101010101" charset="-122"/>
                <a:ea typeface="黑体" panose="02010609060101010101" charset="-122"/>
              </a:rPr>
              <a:t>(3) </a:t>
            </a:r>
            <a:r>
              <a:rPr lang="zh-CN" altLang="en-US" sz="2800" b="1">
                <a:solidFill>
                  <a:srgbClr val="800080"/>
                </a:solidFill>
                <a:latin typeface="黑体" panose="02010609060101010101" charset="-122"/>
                <a:ea typeface="黑体" panose="02010609060101010101" charset="-122"/>
              </a:rPr>
              <a:t>实质：Ｌ</a:t>
            </a:r>
            <a:r>
              <a:rPr lang="en-US" altLang="zh-CN" sz="2800" b="1" baseline="-25000">
                <a:solidFill>
                  <a:srgbClr val="800080"/>
                </a:solidFill>
                <a:latin typeface="黑体" panose="02010609060101010101" charset="-122"/>
                <a:ea typeface="黑体" panose="02010609060101010101" charset="-122"/>
              </a:rPr>
              <a:t>1</a:t>
            </a:r>
            <a:r>
              <a:rPr lang="zh-CN" altLang="en-US" sz="2800" b="1">
                <a:solidFill>
                  <a:srgbClr val="800080"/>
                </a:solidFill>
                <a:latin typeface="黑体" panose="02010609060101010101" charset="-122"/>
                <a:ea typeface="黑体" panose="02010609060101010101" charset="-122"/>
              </a:rPr>
              <a:t>＝</a:t>
            </a:r>
            <a:r>
              <a:rPr lang="en-US" altLang="zh-CN" sz="2800" b="1">
                <a:solidFill>
                  <a:srgbClr val="800080"/>
                </a:solidFill>
                <a:latin typeface="黑体" panose="02010609060101010101" charset="-122"/>
                <a:ea typeface="黑体" panose="02010609060101010101" charset="-122"/>
              </a:rPr>
              <a:t>2</a:t>
            </a:r>
            <a:r>
              <a:rPr lang="zh-CN" altLang="en-US" sz="2800" b="1">
                <a:solidFill>
                  <a:srgbClr val="800080"/>
                </a:solidFill>
                <a:latin typeface="黑体" panose="02010609060101010101" charset="-122"/>
                <a:ea typeface="黑体" panose="02010609060101010101" charset="-122"/>
              </a:rPr>
              <a:t>Ｌ</a:t>
            </a:r>
            <a:r>
              <a:rPr lang="en-US" altLang="zh-CN" sz="2800" b="1" baseline="-25000">
                <a:solidFill>
                  <a:srgbClr val="800080"/>
                </a:solidFill>
                <a:latin typeface="黑体" panose="02010609060101010101" charset="-122"/>
                <a:ea typeface="黑体" panose="02010609060101010101" charset="-122"/>
              </a:rPr>
              <a:t>2</a:t>
            </a:r>
            <a:r>
              <a:rPr lang="en-US" altLang="zh-CN" sz="2800" b="1">
                <a:solidFill>
                  <a:srgbClr val="800080"/>
                </a:solidFill>
                <a:latin typeface="黑体" panose="02010609060101010101" charset="-122"/>
                <a:ea typeface="黑体" panose="02010609060101010101" charset="-122"/>
              </a:rPr>
              <a:t>    </a:t>
            </a:r>
            <a:endParaRPr lang="en-US" altLang="zh-CN" sz="2800" b="1">
              <a:solidFill>
                <a:srgbClr val="800080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en-US" altLang="zh-CN" sz="2800" b="1">
                <a:solidFill>
                  <a:srgbClr val="800080"/>
                </a:solidFill>
                <a:latin typeface="黑体" panose="02010609060101010101" charset="-122"/>
                <a:ea typeface="黑体" panose="02010609060101010101" charset="-122"/>
              </a:rPr>
              <a:t>     </a:t>
            </a:r>
            <a:r>
              <a:rPr lang="zh-CN" altLang="en-US" sz="2800" b="1">
                <a:solidFill>
                  <a:srgbClr val="800080"/>
                </a:solidFill>
                <a:latin typeface="黑体" panose="02010609060101010101" charset="-122"/>
                <a:ea typeface="黑体" panose="02010609060101010101" charset="-122"/>
              </a:rPr>
              <a:t>（动力臂为阻力臂二倍的杠杆 ）Ｆ</a:t>
            </a:r>
            <a:r>
              <a:rPr lang="en-US" altLang="zh-CN" sz="2800" b="1" baseline="-25000">
                <a:solidFill>
                  <a:srgbClr val="800080"/>
                </a:solidFill>
                <a:latin typeface="黑体" panose="02010609060101010101" charset="-122"/>
                <a:ea typeface="黑体" panose="02010609060101010101" charset="-122"/>
              </a:rPr>
              <a:t>1</a:t>
            </a:r>
            <a:r>
              <a:rPr lang="zh-CN" altLang="en-US" sz="2800" b="1">
                <a:solidFill>
                  <a:srgbClr val="800080"/>
                </a:solidFill>
                <a:latin typeface="黑体" panose="02010609060101010101" charset="-122"/>
                <a:ea typeface="黑体" panose="02010609060101010101" charset="-122"/>
              </a:rPr>
              <a:t>＝</a:t>
            </a:r>
            <a:r>
              <a:rPr lang="en-US" altLang="zh-CN" sz="3200" b="1" baseline="30000">
                <a:solidFill>
                  <a:srgbClr val="800080"/>
                </a:solidFill>
                <a:latin typeface="黑体" panose="02010609060101010101" charset="-122"/>
                <a:ea typeface="黑体" panose="02010609060101010101" charset="-122"/>
              </a:rPr>
              <a:t>1</a:t>
            </a:r>
            <a:r>
              <a:rPr lang="zh-CN" altLang="en-US" sz="2000" b="1">
                <a:solidFill>
                  <a:srgbClr val="800080"/>
                </a:solidFill>
                <a:latin typeface="黑体" panose="02010609060101010101" charset="-122"/>
                <a:ea typeface="黑体" panose="02010609060101010101" charset="-122"/>
              </a:rPr>
              <a:t>／</a:t>
            </a:r>
            <a:r>
              <a:rPr lang="en-US" altLang="zh-CN" sz="3600" b="1" baseline="-25000">
                <a:solidFill>
                  <a:srgbClr val="800080"/>
                </a:solidFill>
                <a:latin typeface="黑体" panose="02010609060101010101" charset="-122"/>
                <a:ea typeface="黑体" panose="02010609060101010101" charset="-122"/>
              </a:rPr>
              <a:t>2</a:t>
            </a:r>
            <a:r>
              <a:rPr lang="zh-CN" altLang="en-US" sz="2800" b="1">
                <a:solidFill>
                  <a:srgbClr val="800080"/>
                </a:solidFill>
                <a:latin typeface="黑体" panose="02010609060101010101" charset="-122"/>
                <a:ea typeface="黑体" panose="02010609060101010101" charset="-122"/>
              </a:rPr>
              <a:t>Ｆ</a:t>
            </a:r>
            <a:r>
              <a:rPr lang="en-US" altLang="zh-CN" sz="2800" b="1" baseline="-25000">
                <a:solidFill>
                  <a:srgbClr val="800080"/>
                </a:solidFill>
                <a:latin typeface="黑体" panose="02010609060101010101" charset="-122"/>
                <a:ea typeface="黑体" panose="02010609060101010101" charset="-122"/>
              </a:rPr>
              <a:t>2</a:t>
            </a:r>
            <a:endParaRPr lang="en-US" altLang="zh-CN" sz="2800" b="1">
              <a:solidFill>
                <a:srgbClr val="800080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en-US" altLang="zh-CN" sz="2400">
                <a:solidFill>
                  <a:srgbClr val="800080"/>
                </a:solidFill>
                <a:latin typeface="Tahoma" panose="020B0604030504040204" pitchFamily="2" charset="0"/>
                <a:ea typeface="宋体" panose="02010600030101010101" pitchFamily="2" charset="-122"/>
              </a:rPr>
              <a:t>   </a:t>
            </a:r>
            <a:endParaRPr lang="en-US" altLang="zh-CN" sz="2400">
              <a:solidFill>
                <a:srgbClr val="800080"/>
              </a:solidFill>
              <a:latin typeface="Tahoma" panose="020B0604030504040204" pitchFamily="2" charset="0"/>
              <a:ea typeface="宋体" panose="02010600030101010101" pitchFamily="2" charset="-122"/>
            </a:endParaRPr>
          </a:p>
        </p:txBody>
      </p:sp>
      <p:pic>
        <p:nvPicPr>
          <p:cNvPr id="2" name="图片 27650" descr="sp3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388" y="6308725"/>
            <a:ext cx="217487" cy="21748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charRg st="4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7650">
                                            <p:txEl>
                                              <p:charRg st="4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7650">
                                            <p:txEl>
                                              <p:charRg st="4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charRg st="11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7650">
                                            <p:txEl>
                                              <p:charRg st="11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7650">
                                            <p:txEl>
                                              <p:charRg st="11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charRg st="28" end="4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7650">
                                            <p:txEl>
                                              <p:charRg st="28" end="4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7650">
                                            <p:txEl>
                                              <p:charRg st="28" end="4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charRg st="60" end="8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7650">
                                            <p:txEl>
                                              <p:charRg st="60" end="8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7650">
                                            <p:txEl>
                                              <p:charRg st="60" end="8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charRg st="89" end="9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7650">
                                            <p:txEl>
                                              <p:charRg st="89" end="9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7650">
                                            <p:txEl>
                                              <p:charRg st="89" end="9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7650">
                                            <p:txEl>
                                              <p:charRg st="89" end="9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2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charRg st="97" end="1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7650">
                                            <p:txEl>
                                              <p:charRg st="97" end="1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7650">
                                            <p:txEl>
                                              <p:charRg st="97" end="1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7650">
                                            <p:txEl>
                                              <p:charRg st="97" end="1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charRg st="114" end="1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7650">
                                            <p:txEl>
                                              <p:charRg st="114" end="12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7650">
                                            <p:txEl>
                                              <p:charRg st="114" end="12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7650">
                                            <p:txEl>
                                              <p:charRg st="114" end="12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2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charRg st="144" end="16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7650">
                                            <p:txEl>
                                              <p:charRg st="144" end="16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7650">
                                            <p:txEl>
                                              <p:charRg st="144" end="16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7650">
                                            <p:txEl>
                                              <p:charRg st="144" end="16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charRg st="166" end="18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7650">
                                            <p:txEl>
                                              <p:charRg st="166" end="18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7650">
                                            <p:txEl>
                                              <p:charRg st="166" end="18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7650">
                                            <p:txEl>
                                              <p:charRg st="166" end="18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5"/>
          <p:cNvGrpSpPr/>
          <p:nvPr/>
        </p:nvGrpSpPr>
        <p:grpSpPr>
          <a:xfrm>
            <a:off x="360045" y="795655"/>
            <a:ext cx="8246745" cy="5039995"/>
            <a:chOff x="0" y="0"/>
            <a:chExt cx="4037" cy="3175"/>
          </a:xfrm>
        </p:grpSpPr>
        <p:sp>
          <p:nvSpPr>
            <p:cNvPr id="13345" name="TextBox 36"/>
            <p:cNvSpPr txBox="1"/>
            <p:nvPr/>
          </p:nvSpPr>
          <p:spPr>
            <a:xfrm>
              <a:off x="0" y="0"/>
              <a:ext cx="4037" cy="122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r>
                <a:rPr lang="zh-CN" altLang="en-US" sz="3000">
                  <a:solidFill>
                    <a:srgbClr val="0000FF"/>
                  </a:solidFill>
                  <a:latin typeface="宋体" panose="02010600030101010101" pitchFamily="2" charset="-122"/>
                </a:rPr>
                <a:t>   </a:t>
              </a:r>
              <a:r>
                <a:rPr lang="zh-CN" altLang="en-US" sz="3000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</a:rPr>
                <a:t>例题</a:t>
              </a:r>
              <a:r>
                <a:rPr lang="en-US" altLang="zh-CN" sz="3000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</a:rPr>
                <a:t>1</a:t>
              </a:r>
              <a:r>
                <a:rPr lang="zh-CN" altLang="en-US" sz="3000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</a:rPr>
                <a:t>  如图所示的三个滑轮中，属于动滑轮的是</a:t>
              </a:r>
              <a:r>
                <a:rPr lang="zh-CN" altLang="en-US" sz="3000" u="sng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</a:rPr>
                <a:t>      </a:t>
              </a:r>
              <a:r>
                <a:rPr lang="zh-CN" altLang="en-US" sz="3000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</a:rPr>
                <a:t>，若滑轮的自重和摩擦不计，当分别沿力</a:t>
              </a:r>
              <a:r>
                <a:rPr lang="en-US" altLang="zh-CN" sz="3000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</a:rPr>
                <a:t>F1</a:t>
              </a:r>
              <a:r>
                <a:rPr lang="zh-CN" altLang="en-US" sz="3000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</a:rPr>
                <a:t>、</a:t>
              </a:r>
              <a:r>
                <a:rPr lang="en-US" altLang="zh-CN" sz="3000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</a:rPr>
                <a:t>F2</a:t>
              </a:r>
              <a:r>
                <a:rPr lang="zh-CN" altLang="en-US" sz="3000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</a:rPr>
                <a:t>和</a:t>
              </a:r>
              <a:r>
                <a:rPr lang="en-US" altLang="zh-CN" sz="3000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</a:rPr>
                <a:t>F3</a:t>
              </a:r>
              <a:r>
                <a:rPr lang="zh-CN" altLang="en-US" sz="3000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</a:rPr>
                <a:t>方向匀速提起同一物体时，则</a:t>
              </a:r>
              <a:r>
                <a:rPr lang="en-US" altLang="zh-CN" sz="3000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</a:rPr>
                <a:t>F1</a:t>
              </a:r>
              <a:r>
                <a:rPr lang="zh-CN" altLang="en-US" sz="3000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</a:rPr>
                <a:t>、</a:t>
              </a:r>
              <a:r>
                <a:rPr lang="en-US" altLang="zh-CN" sz="3000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</a:rPr>
                <a:t>F2</a:t>
              </a:r>
              <a:r>
                <a:rPr lang="zh-CN" altLang="en-US" sz="3000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</a:rPr>
                <a:t>、</a:t>
              </a:r>
              <a:r>
                <a:rPr lang="en-US" altLang="zh-CN" sz="3000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</a:rPr>
                <a:t>F3</a:t>
              </a:r>
              <a:r>
                <a:rPr lang="zh-CN" altLang="en-US" sz="3000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</a:rPr>
                <a:t>的大小关是</a:t>
              </a:r>
              <a:r>
                <a:rPr lang="zh-CN" altLang="en-US" sz="3000" u="sng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</a:rPr>
                <a:t>           </a:t>
              </a:r>
              <a:r>
                <a:rPr lang="zh-CN" altLang="en-US" sz="3000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</a:rPr>
                <a:t>。 </a:t>
              </a:r>
              <a:endParaRPr lang="zh-CN" altLang="en-US" sz="3000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</a:endParaRPr>
            </a:p>
          </p:txBody>
        </p:sp>
        <p:pic>
          <p:nvPicPr>
            <p:cNvPr id="13346" name="Picture 34" descr="16483465"/>
            <p:cNvPicPr>
              <a:picLocks noChangeAspect="1"/>
            </p:cNvPicPr>
            <p:nvPr/>
          </p:nvPicPr>
          <p:blipFill>
            <a:blip r:embed="rId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590" y="1633"/>
              <a:ext cx="3039" cy="1542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3" name="Text Box 33"/>
          <p:cNvSpPr txBox="1"/>
          <p:nvPr/>
        </p:nvSpPr>
        <p:spPr>
          <a:xfrm>
            <a:off x="1428115" y="1283653"/>
            <a:ext cx="576263" cy="549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000">
                <a:solidFill>
                  <a:srgbClr val="FF0000"/>
                </a:solidFill>
                <a:latin typeface="Arial" panose="020B0604020202020204" pitchFamily="34" charset="0"/>
              </a:rPr>
              <a:t>乙</a:t>
            </a:r>
            <a:endParaRPr lang="zh-CN" altLang="en-US" sz="300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4" name="Text Box 36"/>
          <p:cNvSpPr txBox="1"/>
          <p:nvPr/>
        </p:nvSpPr>
        <p:spPr>
          <a:xfrm>
            <a:off x="3553460" y="2144395"/>
            <a:ext cx="2232025" cy="549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FF0000"/>
                </a:solidFill>
                <a:latin typeface="Arial" panose="020B0604020202020204" pitchFamily="34" charset="0"/>
              </a:rPr>
              <a:t>F1=F3&gt;F2</a:t>
            </a:r>
            <a:endParaRPr lang="en-US" altLang="zh-CN" sz="300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C -0.37517 0.88508 -0.02552 0.75279 0.0908 0.66613 C 0.20747 0.57948 0.21649 0.50394 0.23177 0.40825 C 0.24705 0.31256 0.22118 0.15964 0.18264 0.09152 C 0.1441 0.02341 0.03802 0 0 0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" fill="hold"/>
                                        <p:tgtEl>
                                          <p:spTgt spid="3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" fill="hold"/>
                                        <p:tgtEl>
                                          <p:spTgt spid="4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2"/>
          <p:cNvSpPr/>
          <p:nvPr/>
        </p:nvSpPr>
        <p:spPr>
          <a:xfrm>
            <a:off x="414313" y="368007"/>
            <a:ext cx="7977554" cy="268160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585" b="1"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lang="zh-CN" altLang="en-US" sz="2585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例题</a:t>
            </a:r>
            <a:r>
              <a:rPr lang="en-US" altLang="zh-CN" sz="2585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  </a:t>
            </a:r>
            <a:r>
              <a:rPr lang="zh-CN" altLang="en-US" sz="2585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如图所示，某同学用重为</a:t>
            </a:r>
            <a:r>
              <a:rPr lang="en-US" altLang="zh-CN" sz="2585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10N</a:t>
            </a:r>
            <a:r>
              <a:rPr lang="zh-CN" altLang="en-US" sz="2585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的动滑轮匀速提升重为</a:t>
            </a:r>
            <a:r>
              <a:rPr lang="en-US" altLang="zh-CN" sz="2585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50N</a:t>
            </a:r>
            <a:r>
              <a:rPr lang="zh-CN" altLang="en-US" sz="2585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的物体</a:t>
            </a:r>
            <a:r>
              <a:rPr lang="en-US" altLang="zh-CN" sz="2585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.</a:t>
            </a:r>
            <a:r>
              <a:rPr lang="zh-CN" altLang="en-US" sz="2585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不计摩擦，则该同学所用拉力</a:t>
            </a:r>
            <a:r>
              <a:rPr lang="en-US" altLang="zh-CN" sz="2585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F</a:t>
            </a:r>
            <a:r>
              <a:rPr lang="zh-CN" altLang="en-US" sz="2585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的可能值是（     ）</a:t>
            </a:r>
            <a:endParaRPr lang="zh-CN" altLang="en-US" sz="2585" b="1">
              <a:solidFill>
                <a:schemeClr val="accent1">
                  <a:lumMod val="10000"/>
                </a:scheme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2585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A.20N           B.25N</a:t>
            </a:r>
            <a:endParaRPr lang="en-US" altLang="zh-CN" sz="2585" b="1">
              <a:solidFill>
                <a:schemeClr val="accent1">
                  <a:lumMod val="10000"/>
                </a:scheme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2585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C.30N           D.35N</a:t>
            </a:r>
            <a:endParaRPr lang="en-US" altLang="zh-CN" sz="2585" b="1">
              <a:solidFill>
                <a:schemeClr val="accent1">
                  <a:lumMod val="10000"/>
                </a:scheme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52226" name="Picture 3" descr="WH2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229204" y="1741658"/>
            <a:ext cx="1861038" cy="1241181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36" name="Rectangle 4"/>
          <p:cNvSpPr/>
          <p:nvPr/>
        </p:nvSpPr>
        <p:spPr>
          <a:xfrm>
            <a:off x="482894" y="3269420"/>
            <a:ext cx="7908680" cy="20097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b="1">
                <a:solidFill>
                  <a:srgbClr val="FF00FF"/>
                </a:solidFill>
                <a:latin typeface="楷体_GB2312" charset="-122"/>
                <a:ea typeface="楷体_GB2312" charset="-122"/>
              </a:rPr>
              <a:t>   </a:t>
            </a:r>
            <a:r>
              <a:rPr lang="zh-CN" altLang="en-US" sz="2400" b="1">
                <a:solidFill>
                  <a:schemeClr val="accent1">
                    <a:lumMod val="10000"/>
                  </a:schemeClr>
                </a:solidFill>
                <a:latin typeface="楷体_GB2312" charset="-122"/>
                <a:ea typeface="楷体_GB2312" charset="-122"/>
              </a:rPr>
              <a:t> 解析：利用动滑轮提升物体时能省一半的力是有条件的，那就是自由端拉力的方向应与阻力方向相反，且在一条直线上，从图示装置看，力</a:t>
            </a:r>
            <a:r>
              <a:rPr lang="en-US" altLang="zh-CN" sz="2400" b="1">
                <a:solidFill>
                  <a:schemeClr val="accent1">
                    <a:lumMod val="10000"/>
                  </a:schemeClr>
                </a:solidFill>
                <a:latin typeface="楷体_GB2312" charset="-122"/>
                <a:ea typeface="楷体_GB2312" charset="-122"/>
              </a:rPr>
              <a:t>F</a:t>
            </a:r>
            <a:r>
              <a:rPr lang="zh-CN" altLang="en-US" sz="2400" b="1">
                <a:solidFill>
                  <a:schemeClr val="accent1">
                    <a:lumMod val="10000"/>
                  </a:schemeClr>
                </a:solidFill>
                <a:latin typeface="楷体_GB2312" charset="-122"/>
                <a:ea typeface="楷体_GB2312" charset="-122"/>
              </a:rPr>
              <a:t>的大小要大于动滑轮与重物总重的一半，答案为</a:t>
            </a:r>
            <a:r>
              <a:rPr lang="en-US" altLang="zh-CN" sz="2400" b="1">
                <a:solidFill>
                  <a:schemeClr val="accent1">
                    <a:lumMod val="10000"/>
                  </a:schemeClr>
                </a:solidFill>
                <a:latin typeface="楷体_GB2312" charset="-122"/>
                <a:ea typeface="楷体_GB2312" charset="-122"/>
              </a:rPr>
              <a:t>D.</a:t>
            </a:r>
            <a:endParaRPr lang="en-US" altLang="zh-CN" sz="2400" b="1">
              <a:solidFill>
                <a:schemeClr val="accent1">
                  <a:lumMod val="10000"/>
                </a:schemeClr>
              </a:solidFill>
              <a:latin typeface="楷体_GB2312" charset="-122"/>
              <a:ea typeface="楷体_GB231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355850" y="1448435"/>
            <a:ext cx="78105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</a:rPr>
              <a:t>D</a:t>
            </a:r>
            <a:endParaRPr lang="en-US" altLang="zh-CN" sz="2800">
              <a:solidFill>
                <a:srgbClr val="FF0000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77850" y="5404485"/>
            <a:ext cx="7738745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</a:rPr>
              <a:t>注：在计算的时候，如果题干没有明确说明摩擦不计、滑轮的重力不计时，则都需要考虑。</a:t>
            </a:r>
            <a:endParaRPr lang="zh-CN" altLang="en-US" sz="28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/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25" name="组合 2524"/>
          <p:cNvGrpSpPr/>
          <p:nvPr/>
        </p:nvGrpSpPr>
        <p:grpSpPr>
          <a:xfrm>
            <a:off x="2124075" y="1557338"/>
            <a:ext cx="1728788" cy="5184775"/>
            <a:chOff x="4793" y="1833"/>
            <a:chExt cx="878" cy="2694"/>
          </a:xfrm>
        </p:grpSpPr>
        <p:sp>
          <p:nvSpPr>
            <p:cNvPr id="19458" name="Oval 3"/>
            <p:cNvSpPr/>
            <p:nvPr/>
          </p:nvSpPr>
          <p:spPr>
            <a:xfrm rot="-5400000" flipV="1">
              <a:off x="5268" y="3895"/>
              <a:ext cx="85" cy="82"/>
            </a:xfrm>
            <a:prstGeom prst="ellipse">
              <a:avLst/>
            </a:prstGeom>
            <a:solidFill>
              <a:srgbClr val="FFFFFF"/>
            </a:solidFill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459" name="Rectangle 4"/>
            <p:cNvSpPr/>
            <p:nvPr/>
          </p:nvSpPr>
          <p:spPr>
            <a:xfrm rot="-5400000" flipV="1">
              <a:off x="5226" y="3846"/>
              <a:ext cx="107" cy="77"/>
            </a:xfrm>
            <a:prstGeom prst="rect">
              <a:avLst/>
            </a:prstGeom>
            <a:solidFill>
              <a:srgbClr val="FFFFFF"/>
            </a:solidFill>
            <a:ln w="28575" cap="flat" cmpd="sng">
              <a:solidFill>
                <a:srgbClr val="FFFF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460" name="Oval 5"/>
            <p:cNvSpPr/>
            <p:nvPr/>
          </p:nvSpPr>
          <p:spPr>
            <a:xfrm rot="-5400000" flipV="1">
              <a:off x="5267" y="2743"/>
              <a:ext cx="86" cy="82"/>
            </a:xfrm>
            <a:prstGeom prst="ellipse">
              <a:avLst/>
            </a:prstGeom>
            <a:solidFill>
              <a:srgbClr val="FFFFFF"/>
            </a:solidFill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461" name="Rectangle 6"/>
            <p:cNvSpPr/>
            <p:nvPr/>
          </p:nvSpPr>
          <p:spPr>
            <a:xfrm rot="-5400000" flipV="1">
              <a:off x="5223" y="2691"/>
              <a:ext cx="107" cy="77"/>
            </a:xfrm>
            <a:prstGeom prst="rect">
              <a:avLst/>
            </a:prstGeom>
            <a:solidFill>
              <a:srgbClr val="FFFFFF"/>
            </a:solidFill>
            <a:ln w="28575" cap="flat" cmpd="sng">
              <a:solidFill>
                <a:srgbClr val="FFFF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462" name="Oval 7"/>
            <p:cNvSpPr/>
            <p:nvPr/>
          </p:nvSpPr>
          <p:spPr>
            <a:xfrm>
              <a:off x="5248" y="3214"/>
              <a:ext cx="82" cy="86"/>
            </a:xfrm>
            <a:prstGeom prst="ellipse">
              <a:avLst/>
            </a:prstGeom>
            <a:solidFill>
              <a:srgbClr val="FFFFFF"/>
            </a:solidFill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463" name="Rectangle 8"/>
            <p:cNvSpPr/>
            <p:nvPr/>
          </p:nvSpPr>
          <p:spPr>
            <a:xfrm>
              <a:off x="5287" y="3248"/>
              <a:ext cx="103" cy="81"/>
            </a:xfrm>
            <a:prstGeom prst="rect">
              <a:avLst/>
            </a:prstGeom>
            <a:solidFill>
              <a:srgbClr val="FFFFFF"/>
            </a:solidFill>
            <a:ln w="28575" cap="flat" cmpd="sng">
              <a:solidFill>
                <a:srgbClr val="FFFF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464" name="Oval 9"/>
            <p:cNvSpPr/>
            <p:nvPr/>
          </p:nvSpPr>
          <p:spPr>
            <a:xfrm>
              <a:off x="5248" y="2064"/>
              <a:ext cx="82" cy="86"/>
            </a:xfrm>
            <a:prstGeom prst="ellipse">
              <a:avLst/>
            </a:prstGeom>
            <a:solidFill>
              <a:srgbClr val="FFFFFF"/>
            </a:solidFill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465" name="Rectangle 10"/>
            <p:cNvSpPr/>
            <p:nvPr/>
          </p:nvSpPr>
          <p:spPr>
            <a:xfrm>
              <a:off x="5287" y="2099"/>
              <a:ext cx="103" cy="80"/>
            </a:xfrm>
            <a:prstGeom prst="rect">
              <a:avLst/>
            </a:prstGeom>
            <a:solidFill>
              <a:srgbClr val="FFFFFF"/>
            </a:solidFill>
            <a:ln w="28575" cap="flat" cmpd="sng">
              <a:solidFill>
                <a:srgbClr val="FFFF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pSp>
          <p:nvGrpSpPr>
            <p:cNvPr id="19466" name="组合 2533"/>
            <p:cNvGrpSpPr/>
            <p:nvPr/>
          </p:nvGrpSpPr>
          <p:grpSpPr>
            <a:xfrm>
              <a:off x="5059" y="2066"/>
              <a:ext cx="470" cy="758"/>
              <a:chOff x="3464" y="3135"/>
              <a:chExt cx="854" cy="1413"/>
            </a:xfrm>
          </p:grpSpPr>
          <p:sp>
            <p:nvSpPr>
              <p:cNvPr id="19467" name="Oval 12"/>
              <p:cNvSpPr/>
              <p:nvPr/>
            </p:nvSpPr>
            <p:spPr>
              <a:xfrm>
                <a:off x="3464" y="3420"/>
                <a:ext cx="854" cy="854"/>
              </a:xfrm>
              <a:prstGeom prst="ellipse">
                <a:avLst/>
              </a:prstGeom>
              <a:solidFill>
                <a:srgbClr val="FFFFFF"/>
              </a:solidFill>
              <a:ln w="285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9468" name="Rectangle 13"/>
              <p:cNvSpPr/>
              <p:nvPr/>
            </p:nvSpPr>
            <p:spPr>
              <a:xfrm>
                <a:off x="3854" y="3375"/>
                <a:ext cx="76" cy="945"/>
              </a:xfrm>
              <a:prstGeom prst="rect">
                <a:avLst/>
              </a:prstGeom>
              <a:solidFill>
                <a:srgbClr val="FFFFFF"/>
              </a:solidFill>
              <a:ln w="28575" cap="flat" cmpd="sng">
                <a:solidFill>
                  <a:srgbClr val="0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grpSp>
            <p:nvGrpSpPr>
              <p:cNvPr id="19469" name="组合 2536"/>
              <p:cNvGrpSpPr/>
              <p:nvPr/>
            </p:nvGrpSpPr>
            <p:grpSpPr>
              <a:xfrm flipH="1">
                <a:off x="3802" y="3135"/>
                <a:ext cx="92" cy="225"/>
                <a:chOff x="3810" y="2835"/>
                <a:chExt cx="92" cy="225"/>
              </a:xfrm>
            </p:grpSpPr>
            <p:sp>
              <p:nvSpPr>
                <p:cNvPr id="19470" name="Arc 15"/>
                <p:cNvSpPr/>
                <p:nvPr/>
              </p:nvSpPr>
              <p:spPr>
                <a:xfrm>
                  <a:off x="3820" y="2835"/>
                  <a:ext cx="82" cy="150"/>
                </a:xfrm>
                <a:prstGeom prst="rect">
                  <a:avLst/>
                </a:prstGeom>
                <a:noFill/>
                <a:ln w="2857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cxnSp>
              <p:nvCxnSpPr>
                <p:cNvPr id="19471" name="Line 16"/>
                <p:cNvCxnSpPr/>
                <p:nvPr/>
              </p:nvCxnSpPr>
              <p:spPr>
                <a:xfrm flipH="1">
                  <a:off x="3810" y="2985"/>
                  <a:ext cx="0" cy="75"/>
                </a:xfrm>
                <a:prstGeom prst="line">
                  <a:avLst/>
                </a:prstGeom>
                <a:ln w="2857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</p:grpSp>
          <p:grpSp>
            <p:nvGrpSpPr>
              <p:cNvPr id="19472" name="组合 2539"/>
              <p:cNvGrpSpPr/>
              <p:nvPr/>
            </p:nvGrpSpPr>
            <p:grpSpPr>
              <a:xfrm flipV="1">
                <a:off x="3902" y="4323"/>
                <a:ext cx="92" cy="225"/>
                <a:chOff x="3810" y="2835"/>
                <a:chExt cx="92" cy="225"/>
              </a:xfrm>
            </p:grpSpPr>
            <p:sp>
              <p:nvSpPr>
                <p:cNvPr id="19473" name="Arc 18"/>
                <p:cNvSpPr/>
                <p:nvPr/>
              </p:nvSpPr>
              <p:spPr>
                <a:xfrm>
                  <a:off x="3820" y="2835"/>
                  <a:ext cx="82" cy="150"/>
                </a:xfrm>
                <a:prstGeom prst="rect">
                  <a:avLst/>
                </a:prstGeom>
                <a:noFill/>
                <a:ln w="2857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cxnSp>
              <p:nvCxnSpPr>
                <p:cNvPr id="19474" name="Line 19"/>
                <p:cNvCxnSpPr/>
                <p:nvPr/>
              </p:nvCxnSpPr>
              <p:spPr>
                <a:xfrm flipH="1">
                  <a:off x="3810" y="2985"/>
                  <a:ext cx="0" cy="75"/>
                </a:xfrm>
                <a:prstGeom prst="line">
                  <a:avLst/>
                </a:prstGeom>
                <a:ln w="2857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</p:grpSp>
        </p:grpSp>
        <p:grpSp>
          <p:nvGrpSpPr>
            <p:cNvPr id="19475" name="组合 2542"/>
            <p:cNvGrpSpPr/>
            <p:nvPr/>
          </p:nvGrpSpPr>
          <p:grpSpPr>
            <a:xfrm>
              <a:off x="5062" y="3216"/>
              <a:ext cx="469" cy="759"/>
              <a:chOff x="3464" y="3135"/>
              <a:chExt cx="854" cy="1413"/>
            </a:xfrm>
          </p:grpSpPr>
          <p:sp>
            <p:nvSpPr>
              <p:cNvPr id="19476" name="Oval 21"/>
              <p:cNvSpPr/>
              <p:nvPr/>
            </p:nvSpPr>
            <p:spPr>
              <a:xfrm>
                <a:off x="3464" y="3420"/>
                <a:ext cx="854" cy="854"/>
              </a:xfrm>
              <a:prstGeom prst="ellipse">
                <a:avLst/>
              </a:prstGeom>
              <a:solidFill>
                <a:srgbClr val="FFFFFF"/>
              </a:solidFill>
              <a:ln w="285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9477" name="Rectangle 22"/>
              <p:cNvSpPr/>
              <p:nvPr/>
            </p:nvSpPr>
            <p:spPr>
              <a:xfrm>
                <a:off x="3854" y="3375"/>
                <a:ext cx="76" cy="945"/>
              </a:xfrm>
              <a:prstGeom prst="rect">
                <a:avLst/>
              </a:prstGeom>
              <a:solidFill>
                <a:srgbClr val="FFFFFF"/>
              </a:solidFill>
              <a:ln w="28575" cap="flat" cmpd="sng">
                <a:solidFill>
                  <a:srgbClr val="0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grpSp>
            <p:nvGrpSpPr>
              <p:cNvPr id="19478" name="组合 2545"/>
              <p:cNvGrpSpPr/>
              <p:nvPr/>
            </p:nvGrpSpPr>
            <p:grpSpPr>
              <a:xfrm flipH="1">
                <a:off x="3802" y="3135"/>
                <a:ext cx="92" cy="225"/>
                <a:chOff x="3810" y="2835"/>
                <a:chExt cx="92" cy="225"/>
              </a:xfrm>
            </p:grpSpPr>
            <p:sp>
              <p:nvSpPr>
                <p:cNvPr id="19479" name="Arc 24"/>
                <p:cNvSpPr/>
                <p:nvPr/>
              </p:nvSpPr>
              <p:spPr>
                <a:xfrm>
                  <a:off x="3820" y="2835"/>
                  <a:ext cx="82" cy="150"/>
                </a:xfrm>
                <a:prstGeom prst="rect">
                  <a:avLst/>
                </a:prstGeom>
                <a:noFill/>
                <a:ln w="2857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cxnSp>
              <p:nvCxnSpPr>
                <p:cNvPr id="19480" name="Line 25"/>
                <p:cNvCxnSpPr/>
                <p:nvPr/>
              </p:nvCxnSpPr>
              <p:spPr>
                <a:xfrm flipH="1">
                  <a:off x="3810" y="2985"/>
                  <a:ext cx="0" cy="75"/>
                </a:xfrm>
                <a:prstGeom prst="line">
                  <a:avLst/>
                </a:prstGeom>
                <a:ln w="2857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</p:grpSp>
          <p:grpSp>
            <p:nvGrpSpPr>
              <p:cNvPr id="19481" name="组合 2548"/>
              <p:cNvGrpSpPr/>
              <p:nvPr/>
            </p:nvGrpSpPr>
            <p:grpSpPr>
              <a:xfrm flipV="1">
                <a:off x="3902" y="4323"/>
                <a:ext cx="92" cy="225"/>
                <a:chOff x="3810" y="2835"/>
                <a:chExt cx="92" cy="225"/>
              </a:xfrm>
            </p:grpSpPr>
            <p:sp>
              <p:nvSpPr>
                <p:cNvPr id="19482" name="Arc 27"/>
                <p:cNvSpPr/>
                <p:nvPr/>
              </p:nvSpPr>
              <p:spPr>
                <a:xfrm>
                  <a:off x="3820" y="2835"/>
                  <a:ext cx="82" cy="150"/>
                </a:xfrm>
                <a:prstGeom prst="rect">
                  <a:avLst/>
                </a:prstGeom>
                <a:noFill/>
                <a:ln w="2857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cxnSp>
              <p:nvCxnSpPr>
                <p:cNvPr id="19483" name="Line 28"/>
                <p:cNvCxnSpPr/>
                <p:nvPr/>
              </p:nvCxnSpPr>
              <p:spPr>
                <a:xfrm flipH="1">
                  <a:off x="3810" y="2985"/>
                  <a:ext cx="0" cy="75"/>
                </a:xfrm>
                <a:prstGeom prst="line">
                  <a:avLst/>
                </a:prstGeom>
                <a:ln w="2857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</p:grpSp>
        </p:grpSp>
        <p:cxnSp>
          <p:nvCxnSpPr>
            <p:cNvPr id="19484" name="Line 29"/>
            <p:cNvCxnSpPr/>
            <p:nvPr/>
          </p:nvCxnSpPr>
          <p:spPr>
            <a:xfrm flipH="1">
              <a:off x="5529" y="2432"/>
              <a:ext cx="0" cy="1175"/>
            </a:xfrm>
            <a:prstGeom prst="line">
              <a:avLst/>
            </a:prstGeom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9485" name="Line 30"/>
            <p:cNvCxnSpPr/>
            <p:nvPr/>
          </p:nvCxnSpPr>
          <p:spPr>
            <a:xfrm flipH="1" flipV="1">
              <a:off x="5055" y="2474"/>
              <a:ext cx="231" cy="732"/>
            </a:xfrm>
            <a:prstGeom prst="line">
              <a:avLst/>
            </a:prstGeom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9486" name="Line 31"/>
            <p:cNvCxnSpPr/>
            <p:nvPr/>
          </p:nvCxnSpPr>
          <p:spPr>
            <a:xfrm flipH="1" flipV="1">
              <a:off x="4915" y="2803"/>
              <a:ext cx="155" cy="853"/>
            </a:xfrm>
            <a:prstGeom prst="line">
              <a:avLst/>
            </a:prstGeom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sm" len="lg"/>
            </a:ln>
          </p:spPr>
        </p:cxnSp>
        <p:cxnSp>
          <p:nvCxnSpPr>
            <p:cNvPr id="19487" name="Line 32"/>
            <p:cNvCxnSpPr/>
            <p:nvPr/>
          </p:nvCxnSpPr>
          <p:spPr>
            <a:xfrm flipH="1">
              <a:off x="5310" y="3976"/>
              <a:ext cx="5" cy="551"/>
            </a:xfrm>
            <a:prstGeom prst="line">
              <a:avLst/>
            </a:prstGeom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grpSp>
          <p:nvGrpSpPr>
            <p:cNvPr id="19488" name="组合 2555"/>
            <p:cNvGrpSpPr/>
            <p:nvPr/>
          </p:nvGrpSpPr>
          <p:grpSpPr>
            <a:xfrm flipH="1" flipV="1">
              <a:off x="4936" y="1833"/>
              <a:ext cx="735" cy="70"/>
              <a:chOff x="2760" y="2640"/>
              <a:chExt cx="1338" cy="130"/>
            </a:xfrm>
          </p:grpSpPr>
          <p:cxnSp>
            <p:nvCxnSpPr>
              <p:cNvPr id="19489" name="Line 34"/>
              <p:cNvCxnSpPr/>
              <p:nvPr/>
            </p:nvCxnSpPr>
            <p:spPr>
              <a:xfrm flipH="1">
                <a:off x="2760" y="2648"/>
                <a:ext cx="120" cy="122"/>
              </a:xfrm>
              <a:prstGeom prst="line">
                <a:avLst/>
              </a:prstGeom>
              <a:ln w="285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9490" name="Line 35"/>
              <p:cNvCxnSpPr/>
              <p:nvPr/>
            </p:nvCxnSpPr>
            <p:spPr>
              <a:xfrm flipH="1">
                <a:off x="2880" y="2648"/>
                <a:ext cx="121" cy="122"/>
              </a:xfrm>
              <a:prstGeom prst="line">
                <a:avLst/>
              </a:prstGeom>
              <a:ln w="285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9491" name="Line 36"/>
              <p:cNvCxnSpPr/>
              <p:nvPr/>
            </p:nvCxnSpPr>
            <p:spPr>
              <a:xfrm flipH="1">
                <a:off x="3001" y="2648"/>
                <a:ext cx="120" cy="122"/>
              </a:xfrm>
              <a:prstGeom prst="line">
                <a:avLst/>
              </a:prstGeom>
              <a:ln w="285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9492" name="Line 37"/>
              <p:cNvCxnSpPr/>
              <p:nvPr/>
            </p:nvCxnSpPr>
            <p:spPr>
              <a:xfrm flipH="1">
                <a:off x="3121" y="2648"/>
                <a:ext cx="120" cy="122"/>
              </a:xfrm>
              <a:prstGeom prst="line">
                <a:avLst/>
              </a:prstGeom>
              <a:ln w="285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9493" name="Line 38"/>
              <p:cNvCxnSpPr/>
              <p:nvPr/>
            </p:nvCxnSpPr>
            <p:spPr>
              <a:xfrm flipH="1">
                <a:off x="3241" y="2648"/>
                <a:ext cx="120" cy="122"/>
              </a:xfrm>
              <a:prstGeom prst="line">
                <a:avLst/>
              </a:prstGeom>
              <a:ln w="285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9494" name="Line 39"/>
              <p:cNvCxnSpPr/>
              <p:nvPr/>
            </p:nvCxnSpPr>
            <p:spPr>
              <a:xfrm flipH="1">
                <a:off x="3361" y="2648"/>
                <a:ext cx="121" cy="122"/>
              </a:xfrm>
              <a:prstGeom prst="line">
                <a:avLst/>
              </a:prstGeom>
              <a:ln w="285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9495" name="Line 40"/>
              <p:cNvCxnSpPr/>
              <p:nvPr/>
            </p:nvCxnSpPr>
            <p:spPr>
              <a:xfrm flipH="1">
                <a:off x="3482" y="2648"/>
                <a:ext cx="120" cy="122"/>
              </a:xfrm>
              <a:prstGeom prst="line">
                <a:avLst/>
              </a:prstGeom>
              <a:ln w="285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9496" name="Line 41"/>
              <p:cNvCxnSpPr/>
              <p:nvPr/>
            </p:nvCxnSpPr>
            <p:spPr>
              <a:xfrm flipH="1">
                <a:off x="3602" y="2648"/>
                <a:ext cx="120" cy="122"/>
              </a:xfrm>
              <a:prstGeom prst="line">
                <a:avLst/>
              </a:prstGeom>
              <a:ln w="285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9497" name="Line 42"/>
              <p:cNvCxnSpPr/>
              <p:nvPr/>
            </p:nvCxnSpPr>
            <p:spPr>
              <a:xfrm flipH="1">
                <a:off x="3722" y="2648"/>
                <a:ext cx="120" cy="122"/>
              </a:xfrm>
              <a:prstGeom prst="line">
                <a:avLst/>
              </a:prstGeom>
              <a:ln w="285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9498" name="Line 43"/>
              <p:cNvCxnSpPr/>
              <p:nvPr/>
            </p:nvCxnSpPr>
            <p:spPr>
              <a:xfrm flipH="1">
                <a:off x="3842" y="2648"/>
                <a:ext cx="121" cy="122"/>
              </a:xfrm>
              <a:prstGeom prst="line">
                <a:avLst/>
              </a:prstGeom>
              <a:ln w="285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9499" name="Line 44"/>
              <p:cNvCxnSpPr/>
              <p:nvPr/>
            </p:nvCxnSpPr>
            <p:spPr>
              <a:xfrm flipH="1">
                <a:off x="3963" y="2648"/>
                <a:ext cx="120" cy="122"/>
              </a:xfrm>
              <a:prstGeom prst="line">
                <a:avLst/>
              </a:prstGeom>
              <a:ln w="285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9500" name="Line 45"/>
              <p:cNvCxnSpPr/>
              <p:nvPr/>
            </p:nvCxnSpPr>
            <p:spPr>
              <a:xfrm>
                <a:off x="2783" y="2640"/>
                <a:ext cx="1315" cy="0"/>
              </a:xfrm>
              <a:prstGeom prst="line">
                <a:avLst/>
              </a:prstGeom>
              <a:ln w="285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cxnSp>
          <p:nvCxnSpPr>
            <p:cNvPr id="19501" name="Line 46"/>
            <p:cNvCxnSpPr/>
            <p:nvPr/>
          </p:nvCxnSpPr>
          <p:spPr>
            <a:xfrm flipH="1" flipV="1">
              <a:off x="5291" y="1897"/>
              <a:ext cx="0" cy="169"/>
            </a:xfrm>
            <a:prstGeom prst="line">
              <a:avLst/>
            </a:prstGeom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19502" name="Oval 47"/>
            <p:cNvSpPr/>
            <p:nvPr/>
          </p:nvSpPr>
          <p:spPr>
            <a:xfrm>
              <a:off x="5270" y="2421"/>
              <a:ext cx="43" cy="44"/>
            </a:xfrm>
            <a:prstGeom prst="ellipse">
              <a:avLst/>
            </a:prstGeom>
            <a:solidFill>
              <a:srgbClr val="000000"/>
            </a:solidFill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503" name="Oval 48"/>
            <p:cNvSpPr/>
            <p:nvPr/>
          </p:nvSpPr>
          <p:spPr>
            <a:xfrm>
              <a:off x="5274" y="3577"/>
              <a:ext cx="43" cy="45"/>
            </a:xfrm>
            <a:prstGeom prst="ellipse">
              <a:avLst/>
            </a:prstGeom>
            <a:solidFill>
              <a:srgbClr val="000000"/>
            </a:solidFill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504" name="Rectangle 49"/>
            <p:cNvSpPr/>
            <p:nvPr/>
          </p:nvSpPr>
          <p:spPr>
            <a:xfrm>
              <a:off x="5189" y="4089"/>
              <a:ext cx="250" cy="108"/>
            </a:xfrm>
            <a:prstGeom prst="rect">
              <a:avLst/>
            </a:prstGeom>
            <a:solidFill>
              <a:srgbClr val="FFFFFF"/>
            </a:solidFill>
            <a:ln w="2857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505" name="Rectangle 50"/>
            <p:cNvSpPr/>
            <p:nvPr/>
          </p:nvSpPr>
          <p:spPr>
            <a:xfrm>
              <a:off x="5189" y="4253"/>
              <a:ext cx="250" cy="107"/>
            </a:xfrm>
            <a:prstGeom prst="rect">
              <a:avLst/>
            </a:prstGeom>
            <a:solidFill>
              <a:srgbClr val="FFFFFF"/>
            </a:solidFill>
            <a:ln w="2857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506" name="Rectangle 51"/>
            <p:cNvSpPr/>
            <p:nvPr/>
          </p:nvSpPr>
          <p:spPr>
            <a:xfrm>
              <a:off x="5187" y="4417"/>
              <a:ext cx="250" cy="107"/>
            </a:xfrm>
            <a:prstGeom prst="rect">
              <a:avLst/>
            </a:prstGeom>
            <a:solidFill>
              <a:srgbClr val="FFFFFF"/>
            </a:solidFill>
            <a:ln w="2857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pSp>
          <p:nvGrpSpPr>
            <p:cNvPr id="19507" name="组合 2574"/>
            <p:cNvGrpSpPr/>
            <p:nvPr/>
          </p:nvGrpSpPr>
          <p:grpSpPr>
            <a:xfrm rot="-600000">
              <a:off x="4793" y="2110"/>
              <a:ext cx="102" cy="745"/>
              <a:chOff x="9357" y="1135"/>
              <a:chExt cx="325" cy="3367"/>
            </a:xfrm>
          </p:grpSpPr>
          <p:grpSp>
            <p:nvGrpSpPr>
              <p:cNvPr id="19508" name="组合 2575"/>
              <p:cNvGrpSpPr/>
              <p:nvPr/>
            </p:nvGrpSpPr>
            <p:grpSpPr>
              <a:xfrm>
                <a:off x="9357" y="1135"/>
                <a:ext cx="325" cy="3367"/>
                <a:chOff x="8367" y="1168"/>
                <a:chExt cx="325" cy="3367"/>
              </a:xfrm>
            </p:grpSpPr>
            <p:grpSp>
              <p:nvGrpSpPr>
                <p:cNvPr id="19509" name="组合 2576"/>
                <p:cNvGrpSpPr/>
                <p:nvPr/>
              </p:nvGrpSpPr>
              <p:grpSpPr>
                <a:xfrm>
                  <a:off x="8367" y="1541"/>
                  <a:ext cx="325" cy="2994"/>
                  <a:chOff x="8327" y="1525"/>
                  <a:chExt cx="325" cy="2994"/>
                </a:xfrm>
              </p:grpSpPr>
              <p:grpSp>
                <p:nvGrpSpPr>
                  <p:cNvPr id="19510" name="组合 2577"/>
                  <p:cNvGrpSpPr/>
                  <p:nvPr/>
                </p:nvGrpSpPr>
                <p:grpSpPr>
                  <a:xfrm>
                    <a:off x="8362" y="3517"/>
                    <a:ext cx="260" cy="1002"/>
                    <a:chOff x="6362" y="2183"/>
                    <a:chExt cx="577" cy="2222"/>
                  </a:xfrm>
                </p:grpSpPr>
                <p:sp>
                  <p:nvSpPr>
                    <p:cNvPr id="19511" name="Arc 56"/>
                    <p:cNvSpPr/>
                    <p:nvPr/>
                  </p:nvSpPr>
                  <p:spPr>
                    <a:xfrm>
                      <a:off x="6362" y="3828"/>
                      <a:ext cx="577" cy="577"/>
                    </a:xfrm>
                    <a:prstGeom prst="rect">
                      <a:avLst/>
                    </a:prstGeom>
                    <a:noFill/>
                    <a:ln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anchor="t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cxnSp>
                  <p:nvCxnSpPr>
                    <p:cNvPr id="19512" name="Line 57"/>
                    <p:cNvCxnSpPr/>
                    <p:nvPr/>
                  </p:nvCxnSpPr>
                  <p:spPr>
                    <a:xfrm flipH="1">
                      <a:off x="6661" y="2183"/>
                      <a:ext cx="0" cy="1645"/>
                    </a:xfrm>
                    <a:prstGeom prst="line">
                      <a:avLst/>
                    </a:prstGeom>
                    <a:ln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</p:grpSp>
              <p:grpSp>
                <p:nvGrpSpPr>
                  <p:cNvPr id="19513" name="组合 2580"/>
                  <p:cNvGrpSpPr/>
                  <p:nvPr/>
                </p:nvGrpSpPr>
                <p:grpSpPr>
                  <a:xfrm>
                    <a:off x="8327" y="1525"/>
                    <a:ext cx="325" cy="1992"/>
                    <a:chOff x="8624" y="1553"/>
                    <a:chExt cx="196" cy="1992"/>
                  </a:xfrm>
                </p:grpSpPr>
                <p:sp>
                  <p:nvSpPr>
                    <p:cNvPr id="19514" name="Arc 59"/>
                    <p:cNvSpPr/>
                    <p:nvPr/>
                  </p:nvSpPr>
                  <p:spPr>
                    <a:xfrm rot="5400000" flipV="1">
                      <a:off x="8673" y="3399"/>
                      <a:ext cx="102" cy="190"/>
                    </a:xfrm>
                    <a:prstGeom prst="rect">
                      <a:avLst/>
                    </a:prstGeom>
                    <a:noFill/>
                    <a:ln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anchor="t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grpSp>
                  <p:nvGrpSpPr>
                    <p:cNvPr id="19515" name="组合 2582"/>
                    <p:cNvGrpSpPr/>
                    <p:nvPr/>
                  </p:nvGrpSpPr>
                  <p:grpSpPr>
                    <a:xfrm>
                      <a:off x="8624" y="1553"/>
                      <a:ext cx="196" cy="1919"/>
                      <a:chOff x="8624" y="1553"/>
                      <a:chExt cx="196" cy="1919"/>
                    </a:xfrm>
                  </p:grpSpPr>
                  <p:grpSp>
                    <p:nvGrpSpPr>
                      <p:cNvPr id="19516" name="组合 2583"/>
                      <p:cNvGrpSpPr/>
                      <p:nvPr/>
                    </p:nvGrpSpPr>
                    <p:grpSpPr>
                      <a:xfrm>
                        <a:off x="8624" y="1650"/>
                        <a:ext cx="190" cy="1822"/>
                        <a:chOff x="4695" y="1755"/>
                        <a:chExt cx="210" cy="2040"/>
                      </a:xfrm>
                    </p:grpSpPr>
                    <p:cxnSp>
                      <p:nvCxnSpPr>
                        <p:cNvPr id="19517" name="Line 62"/>
                        <p:cNvCxnSpPr/>
                        <p:nvPr/>
                      </p:nvCxnSpPr>
                      <p:spPr>
                        <a:xfrm flipH="1">
                          <a:off x="4695" y="1755"/>
                          <a:ext cx="0" cy="2040"/>
                        </a:xfrm>
                        <a:prstGeom prst="line">
                          <a:avLst/>
                        </a:prstGeom>
                        <a:ln w="2857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</p:cxnSp>
                    <p:cxnSp>
                      <p:nvCxnSpPr>
                        <p:cNvPr id="19518" name="Line 63"/>
                        <p:cNvCxnSpPr/>
                        <p:nvPr/>
                      </p:nvCxnSpPr>
                      <p:spPr>
                        <a:xfrm flipH="1">
                          <a:off x="4905" y="1755"/>
                          <a:ext cx="0" cy="2040"/>
                        </a:xfrm>
                        <a:prstGeom prst="line">
                          <a:avLst/>
                        </a:prstGeom>
                        <a:ln w="2857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</p:cxnSp>
                  </p:grpSp>
                  <p:sp>
                    <p:nvSpPr>
                      <p:cNvPr id="19519" name="Arc 64"/>
                      <p:cNvSpPr/>
                      <p:nvPr/>
                    </p:nvSpPr>
                    <p:spPr>
                      <a:xfrm rot="-5400000">
                        <a:off x="8674" y="1509"/>
                        <a:ext cx="102" cy="190"/>
                      </a:xfrm>
                      <a:prstGeom prst="rect">
                        <a:avLst/>
                      </a:prstGeom>
                      <a:noFill/>
                      <a:ln w="2857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 anchor="t"/>
                      <a:lstStyle/>
                      <a:p>
                        <a:endParaRPr lang="zh-CN" altLang="en-US">
                          <a:latin typeface="Arial" panose="020B0604020202020204" pitchFamily="34" charset="0"/>
                          <a:ea typeface="宋体" panose="02010600030101010101" pitchFamily="2" charset="-122"/>
                        </a:endParaRPr>
                      </a:p>
                    </p:txBody>
                  </p:sp>
                </p:grpSp>
              </p:grpSp>
            </p:grpSp>
            <p:sp>
              <p:nvSpPr>
                <p:cNvPr id="19520" name="Oval 65"/>
                <p:cNvSpPr/>
                <p:nvPr/>
              </p:nvSpPr>
              <p:spPr>
                <a:xfrm>
                  <a:off x="8387" y="1168"/>
                  <a:ext cx="283" cy="283"/>
                </a:xfrm>
                <a:prstGeom prst="ellipse">
                  <a:avLst/>
                </a:prstGeom>
                <a:solidFill>
                  <a:srgbClr val="FFFFFF"/>
                </a:solidFill>
                <a:ln w="2857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cxnSp>
              <p:nvCxnSpPr>
                <p:cNvPr id="19521" name="Line 66"/>
                <p:cNvCxnSpPr/>
                <p:nvPr/>
              </p:nvCxnSpPr>
              <p:spPr>
                <a:xfrm>
                  <a:off x="8536" y="1431"/>
                  <a:ext cx="1" cy="113"/>
                </a:xfrm>
                <a:prstGeom prst="line">
                  <a:avLst/>
                </a:prstGeom>
                <a:ln w="2857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</p:grpSp>
          <p:grpSp>
            <p:nvGrpSpPr>
              <p:cNvPr id="19522" name="组合 2589"/>
              <p:cNvGrpSpPr/>
              <p:nvPr/>
            </p:nvGrpSpPr>
            <p:grpSpPr>
              <a:xfrm>
                <a:off x="9432" y="1663"/>
                <a:ext cx="215" cy="1764"/>
                <a:chOff x="8405" y="1736"/>
                <a:chExt cx="362" cy="1764"/>
              </a:xfrm>
            </p:grpSpPr>
            <p:sp>
              <p:nvSpPr>
                <p:cNvPr id="19523" name="Rectangle 68"/>
                <p:cNvSpPr/>
                <p:nvPr/>
              </p:nvSpPr>
              <p:spPr>
                <a:xfrm>
                  <a:off x="8528" y="1736"/>
                  <a:ext cx="91" cy="1764"/>
                </a:xfrm>
                <a:prstGeom prst="rect">
                  <a:avLst/>
                </a:prstGeom>
                <a:solidFill>
                  <a:srgbClr val="FFFFFF"/>
                </a:solidFill>
                <a:ln w="28575" cap="flat" cmpd="sng">
                  <a:solidFill>
                    <a:srgbClr val="000000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grpSp>
              <p:nvGrpSpPr>
                <p:cNvPr id="19524" name="组合 2591"/>
                <p:cNvGrpSpPr/>
                <p:nvPr/>
              </p:nvGrpSpPr>
              <p:grpSpPr>
                <a:xfrm rot="5400000">
                  <a:off x="7828" y="2541"/>
                  <a:ext cx="1731" cy="142"/>
                  <a:chOff x="2400" y="2160"/>
                  <a:chExt cx="1600" cy="240"/>
                </a:xfrm>
              </p:grpSpPr>
              <p:cxnSp>
                <p:nvCxnSpPr>
                  <p:cNvPr id="19525" name="Line 70"/>
                  <p:cNvCxnSpPr/>
                  <p:nvPr/>
                </p:nvCxnSpPr>
                <p:spPr>
                  <a:xfrm flipH="1">
                    <a:off x="2400" y="2160"/>
                    <a:ext cx="0" cy="240"/>
                  </a:xfrm>
                  <a:prstGeom prst="line">
                    <a:avLst/>
                  </a:prstGeom>
                  <a:ln w="2857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19526" name="Line 71"/>
                  <p:cNvCxnSpPr/>
                  <p:nvPr/>
                </p:nvCxnSpPr>
                <p:spPr>
                  <a:xfrm flipH="1">
                    <a:off x="2560" y="2280"/>
                    <a:ext cx="0" cy="120"/>
                  </a:xfrm>
                  <a:prstGeom prst="line">
                    <a:avLst/>
                  </a:prstGeom>
                  <a:ln w="2857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19527" name="Line 72"/>
                  <p:cNvCxnSpPr/>
                  <p:nvPr/>
                </p:nvCxnSpPr>
                <p:spPr>
                  <a:xfrm flipH="1">
                    <a:off x="2720" y="2280"/>
                    <a:ext cx="0" cy="120"/>
                  </a:xfrm>
                  <a:prstGeom prst="line">
                    <a:avLst/>
                  </a:prstGeom>
                  <a:ln w="2857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19528" name="Line 73"/>
                  <p:cNvCxnSpPr/>
                  <p:nvPr/>
                </p:nvCxnSpPr>
                <p:spPr>
                  <a:xfrm flipH="1">
                    <a:off x="2880" y="2280"/>
                    <a:ext cx="0" cy="120"/>
                  </a:xfrm>
                  <a:prstGeom prst="line">
                    <a:avLst/>
                  </a:prstGeom>
                  <a:ln w="2857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19529" name="Line 74"/>
                  <p:cNvCxnSpPr/>
                  <p:nvPr/>
                </p:nvCxnSpPr>
                <p:spPr>
                  <a:xfrm flipH="1">
                    <a:off x="3040" y="2280"/>
                    <a:ext cx="0" cy="120"/>
                  </a:xfrm>
                  <a:prstGeom prst="line">
                    <a:avLst/>
                  </a:prstGeom>
                  <a:ln w="2857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19530" name="Line 75"/>
                  <p:cNvCxnSpPr/>
                  <p:nvPr/>
                </p:nvCxnSpPr>
                <p:spPr>
                  <a:xfrm flipH="1">
                    <a:off x="3200" y="2220"/>
                    <a:ext cx="0" cy="180"/>
                  </a:xfrm>
                  <a:prstGeom prst="line">
                    <a:avLst/>
                  </a:prstGeom>
                  <a:ln w="2857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19531" name="Line 76"/>
                  <p:cNvCxnSpPr/>
                  <p:nvPr/>
                </p:nvCxnSpPr>
                <p:spPr>
                  <a:xfrm flipH="1">
                    <a:off x="3360" y="2280"/>
                    <a:ext cx="0" cy="120"/>
                  </a:xfrm>
                  <a:prstGeom prst="line">
                    <a:avLst/>
                  </a:prstGeom>
                  <a:ln w="2857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19532" name="Line 77"/>
                  <p:cNvCxnSpPr/>
                  <p:nvPr/>
                </p:nvCxnSpPr>
                <p:spPr>
                  <a:xfrm flipH="1">
                    <a:off x="3520" y="2280"/>
                    <a:ext cx="0" cy="120"/>
                  </a:xfrm>
                  <a:prstGeom prst="line">
                    <a:avLst/>
                  </a:prstGeom>
                  <a:ln w="2857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19533" name="Line 78"/>
                  <p:cNvCxnSpPr/>
                  <p:nvPr/>
                </p:nvCxnSpPr>
                <p:spPr>
                  <a:xfrm flipH="1">
                    <a:off x="3680" y="2280"/>
                    <a:ext cx="0" cy="120"/>
                  </a:xfrm>
                  <a:prstGeom prst="line">
                    <a:avLst/>
                  </a:prstGeom>
                  <a:ln w="2857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19534" name="Line 79"/>
                  <p:cNvCxnSpPr/>
                  <p:nvPr/>
                </p:nvCxnSpPr>
                <p:spPr>
                  <a:xfrm flipH="1">
                    <a:off x="3840" y="2280"/>
                    <a:ext cx="0" cy="120"/>
                  </a:xfrm>
                  <a:prstGeom prst="line">
                    <a:avLst/>
                  </a:prstGeom>
                  <a:ln w="2857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19535" name="Line 80"/>
                  <p:cNvCxnSpPr/>
                  <p:nvPr/>
                </p:nvCxnSpPr>
                <p:spPr>
                  <a:xfrm flipH="1">
                    <a:off x="4000" y="2160"/>
                    <a:ext cx="0" cy="240"/>
                  </a:xfrm>
                  <a:prstGeom prst="line">
                    <a:avLst/>
                  </a:prstGeom>
                  <a:ln w="2857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</p:grpSp>
            <p:grpSp>
              <p:nvGrpSpPr>
                <p:cNvPr id="19536" name="组合 2603"/>
                <p:cNvGrpSpPr/>
                <p:nvPr/>
              </p:nvGrpSpPr>
              <p:grpSpPr>
                <a:xfrm rot="5400000" flipV="1">
                  <a:off x="7608" y="2541"/>
                  <a:ext cx="1731" cy="142"/>
                  <a:chOff x="2400" y="2160"/>
                  <a:chExt cx="1600" cy="240"/>
                </a:xfrm>
              </p:grpSpPr>
              <p:cxnSp>
                <p:nvCxnSpPr>
                  <p:cNvPr id="19537" name="Line 82"/>
                  <p:cNvCxnSpPr/>
                  <p:nvPr/>
                </p:nvCxnSpPr>
                <p:spPr>
                  <a:xfrm flipH="1">
                    <a:off x="2400" y="2160"/>
                    <a:ext cx="0" cy="240"/>
                  </a:xfrm>
                  <a:prstGeom prst="line">
                    <a:avLst/>
                  </a:prstGeom>
                  <a:ln w="2857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19538" name="Line 83"/>
                  <p:cNvCxnSpPr/>
                  <p:nvPr/>
                </p:nvCxnSpPr>
                <p:spPr>
                  <a:xfrm flipH="1">
                    <a:off x="2560" y="2280"/>
                    <a:ext cx="0" cy="120"/>
                  </a:xfrm>
                  <a:prstGeom prst="line">
                    <a:avLst/>
                  </a:prstGeom>
                  <a:ln w="2857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19539" name="Line 84"/>
                  <p:cNvCxnSpPr/>
                  <p:nvPr/>
                </p:nvCxnSpPr>
                <p:spPr>
                  <a:xfrm flipH="1">
                    <a:off x="2720" y="2280"/>
                    <a:ext cx="0" cy="120"/>
                  </a:xfrm>
                  <a:prstGeom prst="line">
                    <a:avLst/>
                  </a:prstGeom>
                  <a:ln w="2857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19540" name="Line 85"/>
                  <p:cNvCxnSpPr/>
                  <p:nvPr/>
                </p:nvCxnSpPr>
                <p:spPr>
                  <a:xfrm flipH="1">
                    <a:off x="2880" y="2280"/>
                    <a:ext cx="0" cy="120"/>
                  </a:xfrm>
                  <a:prstGeom prst="line">
                    <a:avLst/>
                  </a:prstGeom>
                  <a:ln w="2857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19541" name="Line 86"/>
                  <p:cNvCxnSpPr/>
                  <p:nvPr/>
                </p:nvCxnSpPr>
                <p:spPr>
                  <a:xfrm flipH="1">
                    <a:off x="3040" y="2280"/>
                    <a:ext cx="0" cy="120"/>
                  </a:xfrm>
                  <a:prstGeom prst="line">
                    <a:avLst/>
                  </a:prstGeom>
                  <a:ln w="2857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19542" name="Line 87"/>
                  <p:cNvCxnSpPr/>
                  <p:nvPr/>
                </p:nvCxnSpPr>
                <p:spPr>
                  <a:xfrm flipH="1">
                    <a:off x="3200" y="2220"/>
                    <a:ext cx="0" cy="180"/>
                  </a:xfrm>
                  <a:prstGeom prst="line">
                    <a:avLst/>
                  </a:prstGeom>
                  <a:ln w="2857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19543" name="Line 88"/>
                  <p:cNvCxnSpPr/>
                  <p:nvPr/>
                </p:nvCxnSpPr>
                <p:spPr>
                  <a:xfrm flipH="1">
                    <a:off x="3360" y="2280"/>
                    <a:ext cx="0" cy="120"/>
                  </a:xfrm>
                  <a:prstGeom prst="line">
                    <a:avLst/>
                  </a:prstGeom>
                  <a:ln w="2857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19544" name="Line 89"/>
                  <p:cNvCxnSpPr/>
                  <p:nvPr/>
                </p:nvCxnSpPr>
                <p:spPr>
                  <a:xfrm flipH="1">
                    <a:off x="3520" y="2280"/>
                    <a:ext cx="0" cy="120"/>
                  </a:xfrm>
                  <a:prstGeom prst="line">
                    <a:avLst/>
                  </a:prstGeom>
                  <a:ln w="2857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19545" name="Line 90"/>
                  <p:cNvCxnSpPr/>
                  <p:nvPr/>
                </p:nvCxnSpPr>
                <p:spPr>
                  <a:xfrm flipH="1">
                    <a:off x="3680" y="2280"/>
                    <a:ext cx="0" cy="120"/>
                  </a:xfrm>
                  <a:prstGeom prst="line">
                    <a:avLst/>
                  </a:prstGeom>
                  <a:ln w="2857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19546" name="Line 91"/>
                  <p:cNvCxnSpPr/>
                  <p:nvPr/>
                </p:nvCxnSpPr>
                <p:spPr>
                  <a:xfrm flipH="1">
                    <a:off x="3840" y="2280"/>
                    <a:ext cx="0" cy="120"/>
                  </a:xfrm>
                  <a:prstGeom prst="line">
                    <a:avLst/>
                  </a:prstGeom>
                  <a:ln w="2857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19547" name="Line 92"/>
                  <p:cNvCxnSpPr/>
                  <p:nvPr/>
                </p:nvCxnSpPr>
                <p:spPr>
                  <a:xfrm flipH="1">
                    <a:off x="4000" y="2160"/>
                    <a:ext cx="0" cy="240"/>
                  </a:xfrm>
                  <a:prstGeom prst="line">
                    <a:avLst/>
                  </a:prstGeom>
                  <a:ln w="2857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</p:grpSp>
          </p:grpSp>
        </p:grpSp>
      </p:grpSp>
      <p:grpSp>
        <p:nvGrpSpPr>
          <p:cNvPr id="19548" name="组合 2615"/>
          <p:cNvGrpSpPr/>
          <p:nvPr/>
        </p:nvGrpSpPr>
        <p:grpSpPr>
          <a:xfrm>
            <a:off x="468313" y="1484313"/>
            <a:ext cx="1562100" cy="5184775"/>
            <a:chOff x="1606" y="527"/>
            <a:chExt cx="984" cy="3266"/>
          </a:xfrm>
        </p:grpSpPr>
        <p:sp>
          <p:nvSpPr>
            <p:cNvPr id="19549" name="Oval 94"/>
            <p:cNvSpPr/>
            <p:nvPr/>
          </p:nvSpPr>
          <p:spPr>
            <a:xfrm rot="-5400000" flipV="1">
              <a:off x="2020" y="3026"/>
              <a:ext cx="103" cy="102"/>
            </a:xfrm>
            <a:prstGeom prst="ellipse">
              <a:avLst/>
            </a:prstGeom>
            <a:solidFill>
              <a:srgbClr val="FFFFFF"/>
            </a:solidFill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550" name="Rectangle 95"/>
            <p:cNvSpPr/>
            <p:nvPr/>
          </p:nvSpPr>
          <p:spPr>
            <a:xfrm rot="-5400000" flipV="1">
              <a:off x="1968" y="2966"/>
              <a:ext cx="129" cy="96"/>
            </a:xfrm>
            <a:prstGeom prst="rect">
              <a:avLst/>
            </a:prstGeom>
            <a:solidFill>
              <a:srgbClr val="FFFFFF"/>
            </a:solidFill>
            <a:ln w="28575" cap="flat" cmpd="sng">
              <a:solidFill>
                <a:srgbClr val="FFFF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551" name="Oval 96"/>
            <p:cNvSpPr/>
            <p:nvPr/>
          </p:nvSpPr>
          <p:spPr>
            <a:xfrm rot="-5400000" flipV="1">
              <a:off x="2018" y="1629"/>
              <a:ext cx="104" cy="102"/>
            </a:xfrm>
            <a:prstGeom prst="ellipse">
              <a:avLst/>
            </a:prstGeom>
            <a:solidFill>
              <a:srgbClr val="FFFFFF"/>
            </a:solidFill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552" name="Rectangle 97"/>
            <p:cNvSpPr/>
            <p:nvPr/>
          </p:nvSpPr>
          <p:spPr>
            <a:xfrm rot="-5400000" flipV="1">
              <a:off x="1966" y="1568"/>
              <a:ext cx="130" cy="96"/>
            </a:xfrm>
            <a:prstGeom prst="rect">
              <a:avLst/>
            </a:prstGeom>
            <a:solidFill>
              <a:srgbClr val="FFFFFF"/>
            </a:solidFill>
            <a:ln w="28575" cap="flat" cmpd="sng">
              <a:solidFill>
                <a:srgbClr val="FFFF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553" name="Oval 98"/>
            <p:cNvSpPr/>
            <p:nvPr/>
          </p:nvSpPr>
          <p:spPr>
            <a:xfrm>
              <a:off x="1993" y="2201"/>
              <a:ext cx="102" cy="104"/>
            </a:xfrm>
            <a:prstGeom prst="ellipse">
              <a:avLst/>
            </a:prstGeom>
            <a:solidFill>
              <a:srgbClr val="FFFFFF"/>
            </a:solidFill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554" name="Rectangle 99"/>
            <p:cNvSpPr/>
            <p:nvPr/>
          </p:nvSpPr>
          <p:spPr>
            <a:xfrm>
              <a:off x="2042" y="2242"/>
              <a:ext cx="127" cy="99"/>
            </a:xfrm>
            <a:prstGeom prst="rect">
              <a:avLst/>
            </a:prstGeom>
            <a:solidFill>
              <a:srgbClr val="FFFFFF"/>
            </a:solidFill>
            <a:ln w="28575" cap="flat" cmpd="sng">
              <a:solidFill>
                <a:srgbClr val="FFFF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555" name="Oval 100"/>
            <p:cNvSpPr/>
            <p:nvPr/>
          </p:nvSpPr>
          <p:spPr>
            <a:xfrm>
              <a:off x="1993" y="807"/>
              <a:ext cx="102" cy="104"/>
            </a:xfrm>
            <a:prstGeom prst="ellipse">
              <a:avLst/>
            </a:prstGeom>
            <a:solidFill>
              <a:srgbClr val="FFFFFF"/>
            </a:solidFill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556" name="Rectangle 101"/>
            <p:cNvSpPr/>
            <p:nvPr/>
          </p:nvSpPr>
          <p:spPr>
            <a:xfrm>
              <a:off x="2042" y="849"/>
              <a:ext cx="127" cy="97"/>
            </a:xfrm>
            <a:prstGeom prst="rect">
              <a:avLst/>
            </a:prstGeom>
            <a:solidFill>
              <a:srgbClr val="FFFFFF"/>
            </a:solidFill>
            <a:ln w="28575" cap="flat" cmpd="sng">
              <a:solidFill>
                <a:srgbClr val="FFFF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pSp>
          <p:nvGrpSpPr>
            <p:cNvPr id="19557" name="组合 2624"/>
            <p:cNvGrpSpPr/>
            <p:nvPr/>
          </p:nvGrpSpPr>
          <p:grpSpPr>
            <a:xfrm>
              <a:off x="1759" y="809"/>
              <a:ext cx="583" cy="919"/>
              <a:chOff x="3464" y="3135"/>
              <a:chExt cx="854" cy="1413"/>
            </a:xfrm>
          </p:grpSpPr>
          <p:sp>
            <p:nvSpPr>
              <p:cNvPr id="19558" name="Oval 103"/>
              <p:cNvSpPr/>
              <p:nvPr/>
            </p:nvSpPr>
            <p:spPr>
              <a:xfrm>
                <a:off x="3464" y="3420"/>
                <a:ext cx="854" cy="854"/>
              </a:xfrm>
              <a:prstGeom prst="ellipse">
                <a:avLst/>
              </a:prstGeom>
              <a:solidFill>
                <a:srgbClr val="FFFFFF"/>
              </a:solidFill>
              <a:ln w="285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9559" name="Rectangle 104"/>
              <p:cNvSpPr/>
              <p:nvPr/>
            </p:nvSpPr>
            <p:spPr>
              <a:xfrm>
                <a:off x="3854" y="3375"/>
                <a:ext cx="76" cy="945"/>
              </a:xfrm>
              <a:prstGeom prst="rect">
                <a:avLst/>
              </a:prstGeom>
              <a:solidFill>
                <a:srgbClr val="FFFFFF"/>
              </a:solidFill>
              <a:ln w="28575" cap="flat" cmpd="sng">
                <a:solidFill>
                  <a:srgbClr val="0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grpSp>
            <p:nvGrpSpPr>
              <p:cNvPr id="19560" name="组合 2627"/>
              <p:cNvGrpSpPr/>
              <p:nvPr/>
            </p:nvGrpSpPr>
            <p:grpSpPr>
              <a:xfrm flipH="1">
                <a:off x="3802" y="3135"/>
                <a:ext cx="92" cy="225"/>
                <a:chOff x="3810" y="2835"/>
                <a:chExt cx="92" cy="225"/>
              </a:xfrm>
            </p:grpSpPr>
            <p:sp>
              <p:nvSpPr>
                <p:cNvPr id="19561" name="Arc 106"/>
                <p:cNvSpPr/>
                <p:nvPr/>
              </p:nvSpPr>
              <p:spPr>
                <a:xfrm>
                  <a:off x="3820" y="2835"/>
                  <a:ext cx="82" cy="150"/>
                </a:xfrm>
                <a:prstGeom prst="rect">
                  <a:avLst/>
                </a:prstGeom>
                <a:noFill/>
                <a:ln w="2857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cxnSp>
              <p:nvCxnSpPr>
                <p:cNvPr id="19562" name="Line 107"/>
                <p:cNvCxnSpPr/>
                <p:nvPr/>
              </p:nvCxnSpPr>
              <p:spPr>
                <a:xfrm flipH="1">
                  <a:off x="3810" y="2985"/>
                  <a:ext cx="0" cy="75"/>
                </a:xfrm>
                <a:prstGeom prst="line">
                  <a:avLst/>
                </a:prstGeom>
                <a:ln w="2857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</p:grpSp>
          <p:grpSp>
            <p:nvGrpSpPr>
              <p:cNvPr id="19563" name="组合 2630"/>
              <p:cNvGrpSpPr/>
              <p:nvPr/>
            </p:nvGrpSpPr>
            <p:grpSpPr>
              <a:xfrm flipV="1">
                <a:off x="3902" y="4323"/>
                <a:ext cx="92" cy="225"/>
                <a:chOff x="3810" y="2835"/>
                <a:chExt cx="92" cy="225"/>
              </a:xfrm>
            </p:grpSpPr>
            <p:sp>
              <p:nvSpPr>
                <p:cNvPr id="19564" name="Arc 109"/>
                <p:cNvSpPr/>
                <p:nvPr/>
              </p:nvSpPr>
              <p:spPr>
                <a:xfrm>
                  <a:off x="3820" y="2835"/>
                  <a:ext cx="82" cy="150"/>
                </a:xfrm>
                <a:prstGeom prst="rect">
                  <a:avLst/>
                </a:prstGeom>
                <a:noFill/>
                <a:ln w="2857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cxnSp>
              <p:nvCxnSpPr>
                <p:cNvPr id="19565" name="Line 110"/>
                <p:cNvCxnSpPr/>
                <p:nvPr/>
              </p:nvCxnSpPr>
              <p:spPr>
                <a:xfrm flipH="1">
                  <a:off x="3810" y="2985"/>
                  <a:ext cx="0" cy="75"/>
                </a:xfrm>
                <a:prstGeom prst="line">
                  <a:avLst/>
                </a:prstGeom>
                <a:ln w="2857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</p:grpSp>
        </p:grpSp>
        <p:grpSp>
          <p:nvGrpSpPr>
            <p:cNvPr id="19566" name="组合 2633"/>
            <p:cNvGrpSpPr/>
            <p:nvPr/>
          </p:nvGrpSpPr>
          <p:grpSpPr>
            <a:xfrm>
              <a:off x="1763" y="2204"/>
              <a:ext cx="581" cy="920"/>
              <a:chOff x="3464" y="3135"/>
              <a:chExt cx="854" cy="1413"/>
            </a:xfrm>
          </p:grpSpPr>
          <p:sp>
            <p:nvSpPr>
              <p:cNvPr id="19567" name="Oval 112"/>
              <p:cNvSpPr/>
              <p:nvPr/>
            </p:nvSpPr>
            <p:spPr>
              <a:xfrm>
                <a:off x="3464" y="3420"/>
                <a:ext cx="854" cy="854"/>
              </a:xfrm>
              <a:prstGeom prst="ellipse">
                <a:avLst/>
              </a:prstGeom>
              <a:solidFill>
                <a:srgbClr val="FFFFFF"/>
              </a:solidFill>
              <a:ln w="285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9568" name="Rectangle 113"/>
              <p:cNvSpPr/>
              <p:nvPr/>
            </p:nvSpPr>
            <p:spPr>
              <a:xfrm>
                <a:off x="3854" y="3375"/>
                <a:ext cx="76" cy="945"/>
              </a:xfrm>
              <a:prstGeom prst="rect">
                <a:avLst/>
              </a:prstGeom>
              <a:solidFill>
                <a:srgbClr val="FFFFFF"/>
              </a:solidFill>
              <a:ln w="28575" cap="flat" cmpd="sng">
                <a:solidFill>
                  <a:srgbClr val="0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grpSp>
            <p:nvGrpSpPr>
              <p:cNvPr id="19569" name="组合 2636"/>
              <p:cNvGrpSpPr/>
              <p:nvPr/>
            </p:nvGrpSpPr>
            <p:grpSpPr>
              <a:xfrm flipH="1">
                <a:off x="3802" y="3135"/>
                <a:ext cx="92" cy="225"/>
                <a:chOff x="3810" y="2835"/>
                <a:chExt cx="92" cy="225"/>
              </a:xfrm>
            </p:grpSpPr>
            <p:sp>
              <p:nvSpPr>
                <p:cNvPr id="19570" name="Arc 115"/>
                <p:cNvSpPr/>
                <p:nvPr/>
              </p:nvSpPr>
              <p:spPr>
                <a:xfrm>
                  <a:off x="3820" y="2835"/>
                  <a:ext cx="82" cy="150"/>
                </a:xfrm>
                <a:prstGeom prst="rect">
                  <a:avLst/>
                </a:prstGeom>
                <a:noFill/>
                <a:ln w="2857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cxnSp>
              <p:nvCxnSpPr>
                <p:cNvPr id="19571" name="Line 116"/>
                <p:cNvCxnSpPr/>
                <p:nvPr/>
              </p:nvCxnSpPr>
              <p:spPr>
                <a:xfrm flipH="1">
                  <a:off x="3810" y="2985"/>
                  <a:ext cx="0" cy="75"/>
                </a:xfrm>
                <a:prstGeom prst="line">
                  <a:avLst/>
                </a:prstGeom>
                <a:ln w="2857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</p:grpSp>
          <p:grpSp>
            <p:nvGrpSpPr>
              <p:cNvPr id="19572" name="组合 2639"/>
              <p:cNvGrpSpPr/>
              <p:nvPr/>
            </p:nvGrpSpPr>
            <p:grpSpPr>
              <a:xfrm flipV="1">
                <a:off x="3902" y="4323"/>
                <a:ext cx="92" cy="225"/>
                <a:chOff x="3810" y="2835"/>
                <a:chExt cx="92" cy="225"/>
              </a:xfrm>
            </p:grpSpPr>
            <p:sp>
              <p:nvSpPr>
                <p:cNvPr id="19573" name="Arc 118"/>
                <p:cNvSpPr/>
                <p:nvPr/>
              </p:nvSpPr>
              <p:spPr>
                <a:xfrm>
                  <a:off x="3820" y="2835"/>
                  <a:ext cx="82" cy="150"/>
                </a:xfrm>
                <a:prstGeom prst="rect">
                  <a:avLst/>
                </a:prstGeom>
                <a:noFill/>
                <a:ln w="2857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cxnSp>
              <p:nvCxnSpPr>
                <p:cNvPr id="19574" name="Line 119"/>
                <p:cNvCxnSpPr/>
                <p:nvPr/>
              </p:nvCxnSpPr>
              <p:spPr>
                <a:xfrm flipH="1">
                  <a:off x="3810" y="2985"/>
                  <a:ext cx="0" cy="75"/>
                </a:xfrm>
                <a:prstGeom prst="line">
                  <a:avLst/>
                </a:prstGeom>
                <a:ln w="2857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</p:grpSp>
        </p:grpSp>
        <p:cxnSp>
          <p:nvCxnSpPr>
            <p:cNvPr id="19575" name="Line 120"/>
            <p:cNvCxnSpPr/>
            <p:nvPr/>
          </p:nvCxnSpPr>
          <p:spPr>
            <a:xfrm flipH="1">
              <a:off x="1764" y="1253"/>
              <a:ext cx="0" cy="1425"/>
            </a:xfrm>
            <a:prstGeom prst="line">
              <a:avLst/>
            </a:prstGeom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9576" name="Line 121"/>
            <p:cNvCxnSpPr/>
            <p:nvPr/>
          </p:nvCxnSpPr>
          <p:spPr>
            <a:xfrm flipH="1" flipV="1">
              <a:off x="2050" y="1725"/>
              <a:ext cx="286" cy="888"/>
            </a:xfrm>
            <a:prstGeom prst="line">
              <a:avLst/>
            </a:prstGeom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9577" name="Line 123"/>
            <p:cNvCxnSpPr/>
            <p:nvPr/>
          </p:nvCxnSpPr>
          <p:spPr>
            <a:xfrm flipH="1">
              <a:off x="2070" y="3125"/>
              <a:ext cx="6" cy="668"/>
            </a:xfrm>
            <a:prstGeom prst="line">
              <a:avLst/>
            </a:prstGeom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grpSp>
          <p:nvGrpSpPr>
            <p:cNvPr id="19578" name="组合 2645"/>
            <p:cNvGrpSpPr/>
            <p:nvPr/>
          </p:nvGrpSpPr>
          <p:grpSpPr>
            <a:xfrm flipH="1" flipV="1">
              <a:off x="1606" y="527"/>
              <a:ext cx="912" cy="85"/>
              <a:chOff x="2760" y="2640"/>
              <a:chExt cx="1338" cy="130"/>
            </a:xfrm>
          </p:grpSpPr>
          <p:cxnSp>
            <p:nvCxnSpPr>
              <p:cNvPr id="19579" name="Line 125"/>
              <p:cNvCxnSpPr/>
              <p:nvPr/>
            </p:nvCxnSpPr>
            <p:spPr>
              <a:xfrm flipH="1">
                <a:off x="2760" y="2648"/>
                <a:ext cx="120" cy="122"/>
              </a:xfrm>
              <a:prstGeom prst="line">
                <a:avLst/>
              </a:prstGeom>
              <a:ln w="285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9580" name="Line 126"/>
              <p:cNvCxnSpPr/>
              <p:nvPr/>
            </p:nvCxnSpPr>
            <p:spPr>
              <a:xfrm flipH="1">
                <a:off x="2880" y="2648"/>
                <a:ext cx="121" cy="122"/>
              </a:xfrm>
              <a:prstGeom prst="line">
                <a:avLst/>
              </a:prstGeom>
              <a:ln w="285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9581" name="Line 127"/>
              <p:cNvCxnSpPr/>
              <p:nvPr/>
            </p:nvCxnSpPr>
            <p:spPr>
              <a:xfrm flipH="1">
                <a:off x="3001" y="2648"/>
                <a:ext cx="120" cy="122"/>
              </a:xfrm>
              <a:prstGeom prst="line">
                <a:avLst/>
              </a:prstGeom>
              <a:ln w="285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9582" name="Line 128"/>
              <p:cNvCxnSpPr/>
              <p:nvPr/>
            </p:nvCxnSpPr>
            <p:spPr>
              <a:xfrm flipH="1">
                <a:off x="3121" y="2648"/>
                <a:ext cx="120" cy="122"/>
              </a:xfrm>
              <a:prstGeom prst="line">
                <a:avLst/>
              </a:prstGeom>
              <a:ln w="285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9583" name="Line 129"/>
              <p:cNvCxnSpPr/>
              <p:nvPr/>
            </p:nvCxnSpPr>
            <p:spPr>
              <a:xfrm flipH="1">
                <a:off x="3241" y="2648"/>
                <a:ext cx="120" cy="122"/>
              </a:xfrm>
              <a:prstGeom prst="line">
                <a:avLst/>
              </a:prstGeom>
              <a:ln w="285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9584" name="Line 130"/>
              <p:cNvCxnSpPr/>
              <p:nvPr/>
            </p:nvCxnSpPr>
            <p:spPr>
              <a:xfrm flipH="1">
                <a:off x="3361" y="2648"/>
                <a:ext cx="121" cy="122"/>
              </a:xfrm>
              <a:prstGeom prst="line">
                <a:avLst/>
              </a:prstGeom>
              <a:ln w="285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9585" name="Line 131"/>
              <p:cNvCxnSpPr/>
              <p:nvPr/>
            </p:nvCxnSpPr>
            <p:spPr>
              <a:xfrm flipH="1">
                <a:off x="3482" y="2648"/>
                <a:ext cx="120" cy="122"/>
              </a:xfrm>
              <a:prstGeom prst="line">
                <a:avLst/>
              </a:prstGeom>
              <a:ln w="285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9586" name="Line 132"/>
              <p:cNvCxnSpPr/>
              <p:nvPr/>
            </p:nvCxnSpPr>
            <p:spPr>
              <a:xfrm flipH="1">
                <a:off x="3602" y="2648"/>
                <a:ext cx="120" cy="122"/>
              </a:xfrm>
              <a:prstGeom prst="line">
                <a:avLst/>
              </a:prstGeom>
              <a:ln w="285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9587" name="Line 133"/>
              <p:cNvCxnSpPr/>
              <p:nvPr/>
            </p:nvCxnSpPr>
            <p:spPr>
              <a:xfrm flipH="1">
                <a:off x="3722" y="2648"/>
                <a:ext cx="120" cy="122"/>
              </a:xfrm>
              <a:prstGeom prst="line">
                <a:avLst/>
              </a:prstGeom>
              <a:ln w="285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9588" name="Line 134"/>
              <p:cNvCxnSpPr/>
              <p:nvPr/>
            </p:nvCxnSpPr>
            <p:spPr>
              <a:xfrm flipH="1">
                <a:off x="3842" y="2648"/>
                <a:ext cx="121" cy="122"/>
              </a:xfrm>
              <a:prstGeom prst="line">
                <a:avLst/>
              </a:prstGeom>
              <a:ln w="285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9589" name="Line 135"/>
              <p:cNvCxnSpPr/>
              <p:nvPr/>
            </p:nvCxnSpPr>
            <p:spPr>
              <a:xfrm flipH="1">
                <a:off x="3963" y="2648"/>
                <a:ext cx="120" cy="122"/>
              </a:xfrm>
              <a:prstGeom prst="line">
                <a:avLst/>
              </a:prstGeom>
              <a:ln w="285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9590" name="Line 136"/>
              <p:cNvCxnSpPr/>
              <p:nvPr/>
            </p:nvCxnSpPr>
            <p:spPr>
              <a:xfrm>
                <a:off x="2783" y="2640"/>
                <a:ext cx="1315" cy="0"/>
              </a:xfrm>
              <a:prstGeom prst="line">
                <a:avLst/>
              </a:prstGeom>
              <a:ln w="285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cxnSp>
          <p:nvCxnSpPr>
            <p:cNvPr id="19591" name="Line 137"/>
            <p:cNvCxnSpPr/>
            <p:nvPr/>
          </p:nvCxnSpPr>
          <p:spPr>
            <a:xfrm flipH="1" flipV="1">
              <a:off x="2047" y="605"/>
              <a:ext cx="0" cy="204"/>
            </a:xfrm>
            <a:prstGeom prst="line">
              <a:avLst/>
            </a:prstGeom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19592" name="Oval 138"/>
            <p:cNvSpPr/>
            <p:nvPr/>
          </p:nvSpPr>
          <p:spPr>
            <a:xfrm>
              <a:off x="2021" y="1240"/>
              <a:ext cx="53" cy="53"/>
            </a:xfrm>
            <a:prstGeom prst="ellipse">
              <a:avLst/>
            </a:prstGeom>
            <a:solidFill>
              <a:srgbClr val="000000"/>
            </a:solidFill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593" name="Oval 139"/>
            <p:cNvSpPr/>
            <p:nvPr/>
          </p:nvSpPr>
          <p:spPr>
            <a:xfrm>
              <a:off x="2026" y="2641"/>
              <a:ext cx="53" cy="55"/>
            </a:xfrm>
            <a:prstGeom prst="ellipse">
              <a:avLst/>
            </a:prstGeom>
            <a:solidFill>
              <a:srgbClr val="000000"/>
            </a:solidFill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594" name="Rectangle 140"/>
            <p:cNvSpPr/>
            <p:nvPr/>
          </p:nvSpPr>
          <p:spPr>
            <a:xfrm>
              <a:off x="1920" y="3262"/>
              <a:ext cx="310" cy="131"/>
            </a:xfrm>
            <a:prstGeom prst="rect">
              <a:avLst/>
            </a:prstGeom>
            <a:solidFill>
              <a:srgbClr val="FFFFFF"/>
            </a:solidFill>
            <a:ln w="2857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595" name="Rectangle 141"/>
            <p:cNvSpPr/>
            <p:nvPr/>
          </p:nvSpPr>
          <p:spPr>
            <a:xfrm>
              <a:off x="1920" y="3461"/>
              <a:ext cx="310" cy="130"/>
            </a:xfrm>
            <a:prstGeom prst="rect">
              <a:avLst/>
            </a:prstGeom>
            <a:solidFill>
              <a:srgbClr val="FFFFFF"/>
            </a:solidFill>
            <a:ln w="2857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596" name="Rectangle 142"/>
            <p:cNvSpPr/>
            <p:nvPr/>
          </p:nvSpPr>
          <p:spPr>
            <a:xfrm>
              <a:off x="1918" y="3660"/>
              <a:ext cx="310" cy="129"/>
            </a:xfrm>
            <a:prstGeom prst="rect">
              <a:avLst/>
            </a:prstGeom>
            <a:solidFill>
              <a:srgbClr val="FFFFFF"/>
            </a:solidFill>
            <a:ln w="2857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pSp>
          <p:nvGrpSpPr>
            <p:cNvPr id="19597" name="组合 2664"/>
            <p:cNvGrpSpPr/>
            <p:nvPr/>
          </p:nvGrpSpPr>
          <p:grpSpPr>
            <a:xfrm rot="-10500000">
              <a:off x="2246" y="1229"/>
              <a:ext cx="344" cy="1874"/>
              <a:chOff x="1429" y="863"/>
              <a:chExt cx="344" cy="1874"/>
            </a:xfrm>
          </p:grpSpPr>
          <p:cxnSp>
            <p:nvCxnSpPr>
              <p:cNvPr id="19598" name="Line 122"/>
              <p:cNvCxnSpPr/>
              <p:nvPr/>
            </p:nvCxnSpPr>
            <p:spPr>
              <a:xfrm flipH="1" flipV="1">
                <a:off x="1580" y="1703"/>
                <a:ext cx="193" cy="1034"/>
              </a:xfrm>
              <a:prstGeom prst="line">
                <a:avLst/>
              </a:prstGeom>
              <a:ln w="285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sm" len="lg"/>
              </a:ln>
            </p:spPr>
          </p:cxnSp>
          <p:grpSp>
            <p:nvGrpSpPr>
              <p:cNvPr id="19599" name="组合 2666"/>
              <p:cNvGrpSpPr/>
              <p:nvPr/>
            </p:nvGrpSpPr>
            <p:grpSpPr>
              <a:xfrm rot="-600000">
                <a:off x="1429" y="863"/>
                <a:ext cx="127" cy="903"/>
                <a:chOff x="9357" y="1135"/>
                <a:chExt cx="325" cy="3367"/>
              </a:xfrm>
            </p:grpSpPr>
            <p:grpSp>
              <p:nvGrpSpPr>
                <p:cNvPr id="19600" name="组合 2667"/>
                <p:cNvGrpSpPr/>
                <p:nvPr/>
              </p:nvGrpSpPr>
              <p:grpSpPr>
                <a:xfrm>
                  <a:off x="9357" y="1135"/>
                  <a:ext cx="325" cy="3367"/>
                  <a:chOff x="8367" y="1168"/>
                  <a:chExt cx="325" cy="3367"/>
                </a:xfrm>
              </p:grpSpPr>
              <p:grpSp>
                <p:nvGrpSpPr>
                  <p:cNvPr id="19601" name="组合 2668"/>
                  <p:cNvGrpSpPr/>
                  <p:nvPr/>
                </p:nvGrpSpPr>
                <p:grpSpPr>
                  <a:xfrm>
                    <a:off x="8367" y="1541"/>
                    <a:ext cx="325" cy="2994"/>
                    <a:chOff x="8327" y="1525"/>
                    <a:chExt cx="325" cy="2994"/>
                  </a:xfrm>
                </p:grpSpPr>
                <p:grpSp>
                  <p:nvGrpSpPr>
                    <p:cNvPr id="19602" name="组合 2669"/>
                    <p:cNvGrpSpPr/>
                    <p:nvPr/>
                  </p:nvGrpSpPr>
                  <p:grpSpPr>
                    <a:xfrm>
                      <a:off x="8362" y="3517"/>
                      <a:ext cx="260" cy="1002"/>
                      <a:chOff x="6362" y="2183"/>
                      <a:chExt cx="577" cy="2222"/>
                    </a:xfrm>
                  </p:grpSpPr>
                  <p:sp>
                    <p:nvSpPr>
                      <p:cNvPr id="19603" name="Arc 147"/>
                      <p:cNvSpPr/>
                      <p:nvPr/>
                    </p:nvSpPr>
                    <p:spPr>
                      <a:xfrm>
                        <a:off x="6362" y="3828"/>
                        <a:ext cx="577" cy="577"/>
                      </a:xfrm>
                      <a:prstGeom prst="rect">
                        <a:avLst/>
                      </a:prstGeom>
                      <a:noFill/>
                      <a:ln w="2857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 anchor="t"/>
                      <a:lstStyle/>
                      <a:p>
                        <a:endParaRPr lang="zh-CN" altLang="en-US">
                          <a:latin typeface="Arial" panose="020B0604020202020204" pitchFamily="34" charset="0"/>
                          <a:ea typeface="宋体" panose="02010600030101010101" pitchFamily="2" charset="-122"/>
                        </a:endParaRPr>
                      </a:p>
                    </p:txBody>
                  </p:sp>
                  <p:cxnSp>
                    <p:nvCxnSpPr>
                      <p:cNvPr id="19604" name="Line 148"/>
                      <p:cNvCxnSpPr/>
                      <p:nvPr/>
                    </p:nvCxnSpPr>
                    <p:spPr>
                      <a:xfrm flipH="1">
                        <a:off x="6661" y="2183"/>
                        <a:ext cx="0" cy="1645"/>
                      </a:xfrm>
                      <a:prstGeom prst="line">
                        <a:avLst/>
                      </a:prstGeom>
                      <a:ln w="2857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</p:cxnSp>
                </p:grpSp>
                <p:grpSp>
                  <p:nvGrpSpPr>
                    <p:cNvPr id="19605" name="组合 2672"/>
                    <p:cNvGrpSpPr/>
                    <p:nvPr/>
                  </p:nvGrpSpPr>
                  <p:grpSpPr>
                    <a:xfrm>
                      <a:off x="8327" y="1525"/>
                      <a:ext cx="325" cy="1992"/>
                      <a:chOff x="8624" y="1553"/>
                      <a:chExt cx="196" cy="1992"/>
                    </a:xfrm>
                  </p:grpSpPr>
                  <p:sp>
                    <p:nvSpPr>
                      <p:cNvPr id="19606" name="Arc 150"/>
                      <p:cNvSpPr/>
                      <p:nvPr/>
                    </p:nvSpPr>
                    <p:spPr>
                      <a:xfrm rot="5400000" flipV="1">
                        <a:off x="8673" y="3399"/>
                        <a:ext cx="102" cy="190"/>
                      </a:xfrm>
                      <a:prstGeom prst="rect">
                        <a:avLst/>
                      </a:prstGeom>
                      <a:noFill/>
                      <a:ln w="2857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 anchor="t"/>
                      <a:lstStyle/>
                      <a:p>
                        <a:endParaRPr lang="zh-CN" altLang="en-US">
                          <a:latin typeface="Arial" panose="020B0604020202020204" pitchFamily="34" charset="0"/>
                          <a:ea typeface="宋体" panose="02010600030101010101" pitchFamily="2" charset="-122"/>
                        </a:endParaRPr>
                      </a:p>
                    </p:txBody>
                  </p:sp>
                  <p:grpSp>
                    <p:nvGrpSpPr>
                      <p:cNvPr id="19607" name="组合 2674"/>
                      <p:cNvGrpSpPr/>
                      <p:nvPr/>
                    </p:nvGrpSpPr>
                    <p:grpSpPr>
                      <a:xfrm>
                        <a:off x="8624" y="1553"/>
                        <a:ext cx="196" cy="1919"/>
                        <a:chOff x="8624" y="1553"/>
                        <a:chExt cx="196" cy="1919"/>
                      </a:xfrm>
                    </p:grpSpPr>
                    <p:grpSp>
                      <p:nvGrpSpPr>
                        <p:cNvPr id="19608" name="组合 2675"/>
                        <p:cNvGrpSpPr/>
                        <p:nvPr/>
                      </p:nvGrpSpPr>
                      <p:grpSpPr>
                        <a:xfrm>
                          <a:off x="8624" y="1650"/>
                          <a:ext cx="190" cy="1822"/>
                          <a:chOff x="4695" y="1755"/>
                          <a:chExt cx="210" cy="2040"/>
                        </a:xfrm>
                      </p:grpSpPr>
                      <p:cxnSp>
                        <p:nvCxnSpPr>
                          <p:cNvPr id="19609" name="Line 153"/>
                          <p:cNvCxnSpPr/>
                          <p:nvPr/>
                        </p:nvCxnSpPr>
                        <p:spPr>
                          <a:xfrm flipH="1">
                            <a:off x="4695" y="1755"/>
                            <a:ext cx="0" cy="2040"/>
                          </a:xfrm>
                          <a:prstGeom prst="line">
                            <a:avLst/>
                          </a:prstGeom>
                          <a:ln w="28575" cap="flat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</p:cxnSp>
                      <p:cxnSp>
                        <p:nvCxnSpPr>
                          <p:cNvPr id="19610" name="Line 154"/>
                          <p:cNvCxnSpPr/>
                          <p:nvPr/>
                        </p:nvCxnSpPr>
                        <p:spPr>
                          <a:xfrm flipH="1">
                            <a:off x="4905" y="1755"/>
                            <a:ext cx="0" cy="2040"/>
                          </a:xfrm>
                          <a:prstGeom prst="line">
                            <a:avLst/>
                          </a:prstGeom>
                          <a:ln w="28575" cap="flat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</p:cxnSp>
                    </p:grpSp>
                    <p:sp>
                      <p:nvSpPr>
                        <p:cNvPr id="19611" name="Arc 155"/>
                        <p:cNvSpPr/>
                        <p:nvPr/>
                      </p:nvSpPr>
                      <p:spPr>
                        <a:xfrm rot="-5400000">
                          <a:off x="8674" y="1509"/>
                          <a:ext cx="102" cy="190"/>
                        </a:xfrm>
                        <a:prstGeom prst="rect">
                          <a:avLst/>
                        </a:prstGeom>
                        <a:noFill/>
                        <a:ln w="2857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  <p:txBody>
                        <a:bodyPr anchor="t"/>
                        <a:lstStyle/>
                        <a:p>
                          <a:endParaRPr lang="zh-CN" altLang="en-US">
                            <a:latin typeface="Arial" panose="020B0604020202020204" pitchFamily="34" charset="0"/>
                            <a:ea typeface="宋体" panose="02010600030101010101" pitchFamily="2" charset="-122"/>
                          </a:endParaRPr>
                        </a:p>
                      </p:txBody>
                    </p:sp>
                  </p:grpSp>
                </p:grpSp>
              </p:grpSp>
              <p:sp>
                <p:nvSpPr>
                  <p:cNvPr id="19612" name="Oval 156"/>
                  <p:cNvSpPr/>
                  <p:nvPr/>
                </p:nvSpPr>
                <p:spPr>
                  <a:xfrm>
                    <a:off x="8387" y="1168"/>
                    <a:ext cx="283" cy="283"/>
                  </a:xfrm>
                  <a:prstGeom prst="ellipse">
                    <a:avLst/>
                  </a:prstGeom>
                  <a:solidFill>
                    <a:srgbClr val="FFFFFF"/>
                  </a:solidFill>
                  <a:ln w="2857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cxnSp>
                <p:nvCxnSpPr>
                  <p:cNvPr id="19613" name="Line 157"/>
                  <p:cNvCxnSpPr/>
                  <p:nvPr/>
                </p:nvCxnSpPr>
                <p:spPr>
                  <a:xfrm>
                    <a:off x="8536" y="1431"/>
                    <a:ext cx="1" cy="113"/>
                  </a:xfrm>
                  <a:prstGeom prst="line">
                    <a:avLst/>
                  </a:prstGeom>
                  <a:ln w="2857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</p:grpSp>
            <p:grpSp>
              <p:nvGrpSpPr>
                <p:cNvPr id="19614" name="组合 2681"/>
                <p:cNvGrpSpPr/>
                <p:nvPr/>
              </p:nvGrpSpPr>
              <p:grpSpPr>
                <a:xfrm>
                  <a:off x="9432" y="1663"/>
                  <a:ext cx="215" cy="1764"/>
                  <a:chOff x="8405" y="1736"/>
                  <a:chExt cx="362" cy="1764"/>
                </a:xfrm>
              </p:grpSpPr>
              <p:sp>
                <p:nvSpPr>
                  <p:cNvPr id="19615" name="Rectangle 159"/>
                  <p:cNvSpPr/>
                  <p:nvPr/>
                </p:nvSpPr>
                <p:spPr>
                  <a:xfrm>
                    <a:off x="8528" y="1736"/>
                    <a:ext cx="91" cy="1764"/>
                  </a:xfrm>
                  <a:prstGeom prst="rect">
                    <a:avLst/>
                  </a:prstGeom>
                  <a:solidFill>
                    <a:srgbClr val="FFFFFF"/>
                  </a:solidFill>
                  <a:ln w="28575" cap="flat" cmpd="sng">
                    <a:solidFill>
                      <a:srgbClr val="000000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 anchor="t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grpSp>
                <p:nvGrpSpPr>
                  <p:cNvPr id="19616" name="组合 2683"/>
                  <p:cNvGrpSpPr/>
                  <p:nvPr/>
                </p:nvGrpSpPr>
                <p:grpSpPr>
                  <a:xfrm rot="5400000">
                    <a:off x="7828" y="2541"/>
                    <a:ext cx="1731" cy="142"/>
                    <a:chOff x="2400" y="2160"/>
                    <a:chExt cx="1600" cy="240"/>
                  </a:xfrm>
                </p:grpSpPr>
                <p:cxnSp>
                  <p:nvCxnSpPr>
                    <p:cNvPr id="19617" name="Line 161"/>
                    <p:cNvCxnSpPr/>
                    <p:nvPr/>
                  </p:nvCxnSpPr>
                  <p:spPr>
                    <a:xfrm flipH="1">
                      <a:off x="2400" y="2160"/>
                      <a:ext cx="0" cy="240"/>
                    </a:xfrm>
                    <a:prstGeom prst="line">
                      <a:avLst/>
                    </a:prstGeom>
                    <a:ln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  <p:cxnSp>
                  <p:nvCxnSpPr>
                    <p:cNvPr id="19618" name="Line 162"/>
                    <p:cNvCxnSpPr/>
                    <p:nvPr/>
                  </p:nvCxnSpPr>
                  <p:spPr>
                    <a:xfrm flipH="1">
                      <a:off x="2560" y="2280"/>
                      <a:ext cx="0" cy="120"/>
                    </a:xfrm>
                    <a:prstGeom prst="line">
                      <a:avLst/>
                    </a:prstGeom>
                    <a:ln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  <p:cxnSp>
                  <p:nvCxnSpPr>
                    <p:cNvPr id="19619" name="Line 163"/>
                    <p:cNvCxnSpPr/>
                    <p:nvPr/>
                  </p:nvCxnSpPr>
                  <p:spPr>
                    <a:xfrm flipH="1">
                      <a:off x="2720" y="2280"/>
                      <a:ext cx="0" cy="120"/>
                    </a:xfrm>
                    <a:prstGeom prst="line">
                      <a:avLst/>
                    </a:prstGeom>
                    <a:ln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  <p:cxnSp>
                  <p:nvCxnSpPr>
                    <p:cNvPr id="19620" name="Line 164"/>
                    <p:cNvCxnSpPr/>
                    <p:nvPr/>
                  </p:nvCxnSpPr>
                  <p:spPr>
                    <a:xfrm flipH="1">
                      <a:off x="2880" y="2280"/>
                      <a:ext cx="0" cy="120"/>
                    </a:xfrm>
                    <a:prstGeom prst="line">
                      <a:avLst/>
                    </a:prstGeom>
                    <a:ln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  <p:cxnSp>
                  <p:nvCxnSpPr>
                    <p:cNvPr id="19621" name="Line 165"/>
                    <p:cNvCxnSpPr/>
                    <p:nvPr/>
                  </p:nvCxnSpPr>
                  <p:spPr>
                    <a:xfrm flipH="1">
                      <a:off x="3040" y="2280"/>
                      <a:ext cx="0" cy="120"/>
                    </a:xfrm>
                    <a:prstGeom prst="line">
                      <a:avLst/>
                    </a:prstGeom>
                    <a:ln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  <p:cxnSp>
                  <p:nvCxnSpPr>
                    <p:cNvPr id="19622" name="Line 166"/>
                    <p:cNvCxnSpPr/>
                    <p:nvPr/>
                  </p:nvCxnSpPr>
                  <p:spPr>
                    <a:xfrm flipH="1">
                      <a:off x="3200" y="2220"/>
                      <a:ext cx="0" cy="180"/>
                    </a:xfrm>
                    <a:prstGeom prst="line">
                      <a:avLst/>
                    </a:prstGeom>
                    <a:ln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  <p:cxnSp>
                  <p:nvCxnSpPr>
                    <p:cNvPr id="19623" name="Line 167"/>
                    <p:cNvCxnSpPr/>
                    <p:nvPr/>
                  </p:nvCxnSpPr>
                  <p:spPr>
                    <a:xfrm flipH="1">
                      <a:off x="3360" y="2280"/>
                      <a:ext cx="0" cy="120"/>
                    </a:xfrm>
                    <a:prstGeom prst="line">
                      <a:avLst/>
                    </a:prstGeom>
                    <a:ln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  <p:cxnSp>
                  <p:nvCxnSpPr>
                    <p:cNvPr id="19624" name="Line 168"/>
                    <p:cNvCxnSpPr/>
                    <p:nvPr/>
                  </p:nvCxnSpPr>
                  <p:spPr>
                    <a:xfrm flipH="1">
                      <a:off x="3520" y="2280"/>
                      <a:ext cx="0" cy="120"/>
                    </a:xfrm>
                    <a:prstGeom prst="line">
                      <a:avLst/>
                    </a:prstGeom>
                    <a:ln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  <p:cxnSp>
                  <p:nvCxnSpPr>
                    <p:cNvPr id="19625" name="Line 169"/>
                    <p:cNvCxnSpPr/>
                    <p:nvPr/>
                  </p:nvCxnSpPr>
                  <p:spPr>
                    <a:xfrm flipH="1">
                      <a:off x="3680" y="2280"/>
                      <a:ext cx="0" cy="120"/>
                    </a:xfrm>
                    <a:prstGeom prst="line">
                      <a:avLst/>
                    </a:prstGeom>
                    <a:ln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  <p:cxnSp>
                  <p:nvCxnSpPr>
                    <p:cNvPr id="19626" name="Line 170"/>
                    <p:cNvCxnSpPr/>
                    <p:nvPr/>
                  </p:nvCxnSpPr>
                  <p:spPr>
                    <a:xfrm flipH="1">
                      <a:off x="3840" y="2280"/>
                      <a:ext cx="0" cy="120"/>
                    </a:xfrm>
                    <a:prstGeom prst="line">
                      <a:avLst/>
                    </a:prstGeom>
                    <a:ln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  <p:cxnSp>
                  <p:nvCxnSpPr>
                    <p:cNvPr id="19627" name="Line 171"/>
                    <p:cNvCxnSpPr/>
                    <p:nvPr/>
                  </p:nvCxnSpPr>
                  <p:spPr>
                    <a:xfrm flipH="1">
                      <a:off x="4000" y="2160"/>
                      <a:ext cx="0" cy="240"/>
                    </a:xfrm>
                    <a:prstGeom prst="line">
                      <a:avLst/>
                    </a:prstGeom>
                    <a:ln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</p:grpSp>
              <p:grpSp>
                <p:nvGrpSpPr>
                  <p:cNvPr id="19628" name="组合 2695"/>
                  <p:cNvGrpSpPr/>
                  <p:nvPr/>
                </p:nvGrpSpPr>
                <p:grpSpPr>
                  <a:xfrm rot="5400000" flipV="1">
                    <a:off x="7608" y="2541"/>
                    <a:ext cx="1731" cy="142"/>
                    <a:chOff x="2400" y="2160"/>
                    <a:chExt cx="1600" cy="240"/>
                  </a:xfrm>
                </p:grpSpPr>
                <p:cxnSp>
                  <p:nvCxnSpPr>
                    <p:cNvPr id="19629" name="Line 173"/>
                    <p:cNvCxnSpPr/>
                    <p:nvPr/>
                  </p:nvCxnSpPr>
                  <p:spPr>
                    <a:xfrm flipH="1">
                      <a:off x="2400" y="2160"/>
                      <a:ext cx="0" cy="240"/>
                    </a:xfrm>
                    <a:prstGeom prst="line">
                      <a:avLst/>
                    </a:prstGeom>
                    <a:ln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  <p:cxnSp>
                  <p:nvCxnSpPr>
                    <p:cNvPr id="19630" name="Line 174"/>
                    <p:cNvCxnSpPr/>
                    <p:nvPr/>
                  </p:nvCxnSpPr>
                  <p:spPr>
                    <a:xfrm flipH="1">
                      <a:off x="2560" y="2280"/>
                      <a:ext cx="0" cy="120"/>
                    </a:xfrm>
                    <a:prstGeom prst="line">
                      <a:avLst/>
                    </a:prstGeom>
                    <a:ln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  <p:cxnSp>
                  <p:nvCxnSpPr>
                    <p:cNvPr id="19631" name="Line 175"/>
                    <p:cNvCxnSpPr/>
                    <p:nvPr/>
                  </p:nvCxnSpPr>
                  <p:spPr>
                    <a:xfrm flipH="1">
                      <a:off x="2720" y="2280"/>
                      <a:ext cx="0" cy="120"/>
                    </a:xfrm>
                    <a:prstGeom prst="line">
                      <a:avLst/>
                    </a:prstGeom>
                    <a:ln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  <p:cxnSp>
                  <p:nvCxnSpPr>
                    <p:cNvPr id="19632" name="Line 176"/>
                    <p:cNvCxnSpPr/>
                    <p:nvPr/>
                  </p:nvCxnSpPr>
                  <p:spPr>
                    <a:xfrm flipH="1">
                      <a:off x="2880" y="2280"/>
                      <a:ext cx="0" cy="120"/>
                    </a:xfrm>
                    <a:prstGeom prst="line">
                      <a:avLst/>
                    </a:prstGeom>
                    <a:ln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  <p:cxnSp>
                  <p:nvCxnSpPr>
                    <p:cNvPr id="19633" name="Line 177"/>
                    <p:cNvCxnSpPr/>
                    <p:nvPr/>
                  </p:nvCxnSpPr>
                  <p:spPr>
                    <a:xfrm flipH="1">
                      <a:off x="3040" y="2280"/>
                      <a:ext cx="0" cy="120"/>
                    </a:xfrm>
                    <a:prstGeom prst="line">
                      <a:avLst/>
                    </a:prstGeom>
                    <a:ln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  <p:cxnSp>
                  <p:nvCxnSpPr>
                    <p:cNvPr id="19634" name="Line 178"/>
                    <p:cNvCxnSpPr/>
                    <p:nvPr/>
                  </p:nvCxnSpPr>
                  <p:spPr>
                    <a:xfrm flipH="1">
                      <a:off x="3200" y="2220"/>
                      <a:ext cx="0" cy="180"/>
                    </a:xfrm>
                    <a:prstGeom prst="line">
                      <a:avLst/>
                    </a:prstGeom>
                    <a:ln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  <p:cxnSp>
                  <p:nvCxnSpPr>
                    <p:cNvPr id="19635" name="Line 179"/>
                    <p:cNvCxnSpPr/>
                    <p:nvPr/>
                  </p:nvCxnSpPr>
                  <p:spPr>
                    <a:xfrm flipH="1">
                      <a:off x="3360" y="2280"/>
                      <a:ext cx="0" cy="120"/>
                    </a:xfrm>
                    <a:prstGeom prst="line">
                      <a:avLst/>
                    </a:prstGeom>
                    <a:ln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  <p:cxnSp>
                  <p:nvCxnSpPr>
                    <p:cNvPr id="19636" name="Line 180"/>
                    <p:cNvCxnSpPr/>
                    <p:nvPr/>
                  </p:nvCxnSpPr>
                  <p:spPr>
                    <a:xfrm flipH="1">
                      <a:off x="3520" y="2280"/>
                      <a:ext cx="0" cy="120"/>
                    </a:xfrm>
                    <a:prstGeom prst="line">
                      <a:avLst/>
                    </a:prstGeom>
                    <a:ln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  <p:cxnSp>
                  <p:nvCxnSpPr>
                    <p:cNvPr id="19637" name="Line 181"/>
                    <p:cNvCxnSpPr/>
                    <p:nvPr/>
                  </p:nvCxnSpPr>
                  <p:spPr>
                    <a:xfrm flipH="1">
                      <a:off x="3680" y="2280"/>
                      <a:ext cx="0" cy="120"/>
                    </a:xfrm>
                    <a:prstGeom prst="line">
                      <a:avLst/>
                    </a:prstGeom>
                    <a:ln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  <p:cxnSp>
                  <p:nvCxnSpPr>
                    <p:cNvPr id="19638" name="Line 182"/>
                    <p:cNvCxnSpPr/>
                    <p:nvPr/>
                  </p:nvCxnSpPr>
                  <p:spPr>
                    <a:xfrm flipH="1">
                      <a:off x="3840" y="2280"/>
                      <a:ext cx="0" cy="120"/>
                    </a:xfrm>
                    <a:prstGeom prst="line">
                      <a:avLst/>
                    </a:prstGeom>
                    <a:ln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  <p:cxnSp>
                  <p:nvCxnSpPr>
                    <p:cNvPr id="19639" name="Line 183"/>
                    <p:cNvCxnSpPr/>
                    <p:nvPr/>
                  </p:nvCxnSpPr>
                  <p:spPr>
                    <a:xfrm flipH="1">
                      <a:off x="4000" y="2160"/>
                      <a:ext cx="0" cy="240"/>
                    </a:xfrm>
                    <a:prstGeom prst="line">
                      <a:avLst/>
                    </a:prstGeom>
                    <a:ln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</p:grpSp>
            </p:grpSp>
          </p:grpSp>
        </p:grpSp>
      </p:grpSp>
      <p:sp>
        <p:nvSpPr>
          <p:cNvPr id="2708" name="Text Box 184"/>
          <p:cNvSpPr/>
          <p:nvPr/>
        </p:nvSpPr>
        <p:spPr>
          <a:xfrm>
            <a:off x="3995738" y="981075"/>
            <a:ext cx="4867275" cy="22891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600">
                <a:solidFill>
                  <a:schemeClr val="accent1">
                    <a:lumMod val="10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这两种组合，在使用时，你认为弹簧测力计的示数一样吗？为什么？</a:t>
            </a:r>
            <a:endParaRPr lang="zh-CN" altLang="en-US" sz="3600">
              <a:solidFill>
                <a:schemeClr val="accent1">
                  <a:lumMod val="10000"/>
                </a:schemeClr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709" name="Text Box 185"/>
          <p:cNvSpPr/>
          <p:nvPr/>
        </p:nvSpPr>
        <p:spPr>
          <a:xfrm>
            <a:off x="4084320" y="3138170"/>
            <a:ext cx="2927350" cy="641350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0"/>
          </a:gradFill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600">
                <a:solidFill>
                  <a:schemeClr val="accent1">
                    <a:lumMod val="10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哪种更省力？</a:t>
            </a:r>
            <a:endParaRPr lang="zh-CN" altLang="en-US" sz="3600">
              <a:solidFill>
                <a:schemeClr val="accent1">
                  <a:lumMod val="10000"/>
                </a:schemeClr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 additive="base">
                                        <p:cTn id="7" dur="2000" fill="hold"/>
                                        <p:tgtEl>
                                          <p:spTgt spid="25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 additive="base">
                                        <p:cTn id="12" dur="2000" fill="hold"/>
                                        <p:tgtEl>
                                          <p:spTgt spid="2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7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7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08" grpId="0"/>
      <p:bldP spid="2709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ext Box 2"/>
          <p:cNvSpPr/>
          <p:nvPr/>
        </p:nvSpPr>
        <p:spPr>
          <a:xfrm>
            <a:off x="553085" y="609600"/>
            <a:ext cx="305562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二、滑轮组</a:t>
            </a:r>
            <a:endParaRPr lang="zh-CN" altLang="en-US" sz="3600" b="1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pic>
        <p:nvPicPr>
          <p:cNvPr id="20482" name="Picture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360160" y="113665"/>
            <a:ext cx="2783840" cy="450278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83" name="Text Box 4"/>
          <p:cNvSpPr/>
          <p:nvPr/>
        </p:nvSpPr>
        <p:spPr>
          <a:xfrm>
            <a:off x="553720" y="1524000"/>
            <a:ext cx="6153785" cy="186309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</a:rPr>
              <a:t>1.</a:t>
            </a:r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</a:rPr>
              <a:t>滑轮组同时具备定滑轮和动滑轮的特点，既</a:t>
            </a:r>
            <a:r>
              <a:rPr lang="zh-CN" altLang="en-US" sz="32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可以省力</a:t>
            </a:r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</a:rPr>
              <a:t>，又能</a:t>
            </a:r>
            <a:r>
              <a:rPr lang="zh-CN" altLang="en-US" sz="32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改变力的方向</a:t>
            </a:r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</a:rPr>
              <a:t>。</a:t>
            </a:r>
            <a:endParaRPr lang="zh-CN" altLang="en-US" sz="3200" b="1">
              <a:solidFill>
                <a:schemeClr val="accent1">
                  <a:lumMod val="10000"/>
                </a:schemeClr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75920" y="4032885"/>
            <a:ext cx="642366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</a:rPr>
              <a:t>（</a:t>
            </a:r>
            <a:r>
              <a:rPr lang="en-US" altLang="zh-CN" sz="32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</a:rPr>
              <a:t>1</a:t>
            </a:r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</a:rPr>
              <a:t>）拉力的大小与物体重力关系？</a:t>
            </a:r>
            <a:endParaRPr lang="zh-CN" altLang="en-US" sz="3200" b="1">
              <a:solidFill>
                <a:schemeClr val="accent1">
                  <a:lumMod val="10000"/>
                </a:schemeClr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75920" y="4982845"/>
            <a:ext cx="760412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</a:rPr>
              <a:t>（</a:t>
            </a:r>
            <a:r>
              <a:rPr lang="en-US" altLang="zh-CN" sz="32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</a:rPr>
              <a:t>2</a:t>
            </a:r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</a:rPr>
              <a:t>）绳子上升长度与物体上升高度关系？</a:t>
            </a:r>
            <a:endParaRPr lang="zh-CN" altLang="en-US" sz="3200" b="1">
              <a:solidFill>
                <a:schemeClr val="accent1">
                  <a:lumMod val="10000"/>
                </a:schemeClr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/>
      <p:bldP spid="2" grpId="0"/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ext Box 2"/>
          <p:cNvSpPr/>
          <p:nvPr/>
        </p:nvSpPr>
        <p:spPr>
          <a:xfrm>
            <a:off x="622935" y="410210"/>
            <a:ext cx="764349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chemeClr val="accent1">
                    <a:lumMod val="10000"/>
                  </a:schemeClr>
                </a:solidFill>
                <a:latin typeface="Times New Roman" panose="02020603050405020304" charset="0"/>
                <a:ea typeface="幼圆" panose="02010509060101010101" charset="-122"/>
              </a:rPr>
              <a:t>2.</a:t>
            </a:r>
            <a:r>
              <a:rPr lang="zh-CN" altLang="en-US" sz="3600" b="1">
                <a:solidFill>
                  <a:schemeClr val="accent1">
                    <a:lumMod val="10000"/>
                  </a:schemeClr>
                </a:solidFill>
                <a:latin typeface="Times New Roman" panose="02020603050405020304" charset="0"/>
                <a:ea typeface="幼圆" panose="02010509060101010101" charset="-122"/>
              </a:rPr>
              <a:t>先学会数</a:t>
            </a:r>
            <a:r>
              <a:rPr lang="zh-CN" altLang="en-US" sz="3600" b="1">
                <a:latin typeface="Times New Roman" panose="02020603050405020304" charset="0"/>
                <a:ea typeface="幼圆" panose="02010509060101010101" charset="-122"/>
              </a:rPr>
              <a:t>   </a:t>
            </a:r>
            <a:r>
              <a:rPr lang="zh-CN" altLang="en-US" sz="36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吊起动滑轮绳子的股数</a:t>
            </a:r>
            <a:r>
              <a:rPr lang="en-US" altLang="zh-CN" sz="36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n</a:t>
            </a:r>
            <a:endParaRPr lang="en-US" altLang="zh-CN" sz="3600" b="1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grpSp>
        <p:nvGrpSpPr>
          <p:cNvPr id="2718" name="组合 2717"/>
          <p:cNvGrpSpPr/>
          <p:nvPr/>
        </p:nvGrpSpPr>
        <p:grpSpPr>
          <a:xfrm>
            <a:off x="1417320" y="1332865"/>
            <a:ext cx="4294505" cy="3950619"/>
            <a:chOff x="704" y="969"/>
            <a:chExt cx="3444" cy="3091"/>
          </a:xfrm>
        </p:grpSpPr>
        <p:grpSp>
          <p:nvGrpSpPr>
            <p:cNvPr id="21507" name="组合 2718"/>
            <p:cNvGrpSpPr/>
            <p:nvPr/>
          </p:nvGrpSpPr>
          <p:grpSpPr>
            <a:xfrm>
              <a:off x="704" y="969"/>
              <a:ext cx="1159" cy="3045"/>
              <a:chOff x="704" y="969"/>
              <a:chExt cx="1159" cy="3045"/>
            </a:xfrm>
          </p:grpSpPr>
          <p:sp>
            <p:nvSpPr>
              <p:cNvPr id="21508" name="Text Box 5"/>
              <p:cNvSpPr/>
              <p:nvPr/>
            </p:nvSpPr>
            <p:spPr>
              <a:xfrm>
                <a:off x="1525" y="1574"/>
                <a:ext cx="338" cy="45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3200">
                    <a:latin typeface="Arial" panose="020B0604020202020204" pitchFamily="34" charset="0"/>
                    <a:ea typeface="宋体" panose="02010600030101010101" pitchFamily="2" charset="-122"/>
                  </a:rPr>
                  <a:t>F</a:t>
                </a:r>
                <a:endParaRPr lang="en-US" altLang="zh-CN" sz="320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grpSp>
            <p:nvGrpSpPr>
              <p:cNvPr id="21509" name="组合 2720"/>
              <p:cNvGrpSpPr/>
              <p:nvPr/>
            </p:nvGrpSpPr>
            <p:grpSpPr>
              <a:xfrm>
                <a:off x="704" y="969"/>
                <a:ext cx="1126" cy="3045"/>
                <a:chOff x="347" y="1033"/>
                <a:chExt cx="1126" cy="3045"/>
              </a:xfrm>
            </p:grpSpPr>
            <p:grpSp>
              <p:nvGrpSpPr>
                <p:cNvPr id="21510" name="组合 2721"/>
                <p:cNvGrpSpPr/>
                <p:nvPr/>
              </p:nvGrpSpPr>
              <p:grpSpPr>
                <a:xfrm>
                  <a:off x="521" y="1170"/>
                  <a:ext cx="576" cy="961"/>
                  <a:chOff x="595" y="1398"/>
                  <a:chExt cx="576" cy="961"/>
                </a:xfrm>
              </p:grpSpPr>
              <p:grpSp>
                <p:nvGrpSpPr>
                  <p:cNvPr id="21511" name="组合 2722"/>
                  <p:cNvGrpSpPr/>
                  <p:nvPr/>
                </p:nvGrpSpPr>
                <p:grpSpPr>
                  <a:xfrm>
                    <a:off x="595" y="1563"/>
                    <a:ext cx="576" cy="640"/>
                    <a:chOff x="567" y="1280"/>
                    <a:chExt cx="576" cy="640"/>
                  </a:xfrm>
                </p:grpSpPr>
                <p:sp>
                  <p:nvSpPr>
                    <p:cNvPr id="21512" name="Oval 9"/>
                    <p:cNvSpPr/>
                    <p:nvPr/>
                  </p:nvSpPr>
                  <p:spPr>
                    <a:xfrm>
                      <a:off x="567" y="1335"/>
                      <a:ext cx="576" cy="530"/>
                    </a:xfrm>
                    <a:prstGeom prst="ellipse">
                      <a:avLst/>
                    </a:prstGeom>
                    <a:solidFill>
                      <a:srgbClr val="FF0000"/>
                    </a:solidFill>
                    <a:ln w="9525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21513" name="Oval 10"/>
                    <p:cNvSpPr/>
                    <p:nvPr/>
                  </p:nvSpPr>
                  <p:spPr>
                    <a:xfrm>
                      <a:off x="677" y="1418"/>
                      <a:ext cx="356" cy="365"/>
                    </a:xfrm>
                    <a:prstGeom prst="ellipse">
                      <a:avLst/>
                    </a:prstGeom>
                    <a:solidFill>
                      <a:srgbClr val="CCECFF"/>
                    </a:solidFill>
                    <a:ln w="9525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21514" name="Rectangle 11"/>
                    <p:cNvSpPr/>
                    <p:nvPr/>
                  </p:nvSpPr>
                  <p:spPr>
                    <a:xfrm>
                      <a:off x="787" y="1280"/>
                      <a:ext cx="118" cy="640"/>
                    </a:xfrm>
                    <a:prstGeom prst="rect">
                      <a:avLst/>
                    </a:prstGeom>
                    <a:solidFill>
                      <a:srgbClr val="666633"/>
                    </a:solidFill>
                    <a:ln w="9525" cap="flat" cmpd="sng">
                      <a:solidFill>
                        <a:srgbClr val="0033CC"/>
                      </a:solidFill>
                      <a:prstDash val="solid"/>
                      <a:miter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21515" name="Oval 12"/>
                    <p:cNvSpPr/>
                    <p:nvPr/>
                  </p:nvSpPr>
                  <p:spPr>
                    <a:xfrm>
                      <a:off x="814" y="1563"/>
                      <a:ext cx="64" cy="73"/>
                    </a:xfrm>
                    <a:prstGeom prst="ellipse">
                      <a:avLst/>
                    </a:prstGeom>
                    <a:solidFill>
                      <a:srgbClr val="0033CC"/>
                    </a:solidFill>
                    <a:ln w="9525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</p:grpSp>
              <p:grpSp>
                <p:nvGrpSpPr>
                  <p:cNvPr id="21516" name="组合 2727"/>
                  <p:cNvGrpSpPr/>
                  <p:nvPr/>
                </p:nvGrpSpPr>
                <p:grpSpPr>
                  <a:xfrm>
                    <a:off x="850" y="1398"/>
                    <a:ext cx="100" cy="174"/>
                    <a:chOff x="1956" y="2085"/>
                    <a:chExt cx="100" cy="174"/>
                  </a:xfrm>
                </p:grpSpPr>
                <p:sp>
                  <p:nvSpPr>
                    <p:cNvPr id="21517" name="AutoShape 14"/>
                    <p:cNvSpPr/>
                    <p:nvPr/>
                  </p:nvSpPr>
                  <p:spPr>
                    <a:xfrm>
                      <a:off x="1956" y="2103"/>
                      <a:ext cx="100" cy="110"/>
                    </a:xfrm>
                    <a:prstGeom prst="rightBracket">
                      <a:avLst>
                        <a:gd name="adj" fmla="val 9166"/>
                      </a:avLst>
                    </a:prstGeom>
                    <a:noFill/>
                    <a:ln w="57150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cxnSp>
                  <p:nvCxnSpPr>
                    <p:cNvPr id="21518" name="Line 15"/>
                    <p:cNvCxnSpPr/>
                    <p:nvPr/>
                  </p:nvCxnSpPr>
                  <p:spPr>
                    <a:xfrm flipH="1">
                      <a:off x="1956" y="2085"/>
                      <a:ext cx="0" cy="64"/>
                    </a:xfrm>
                    <a:prstGeom prst="line">
                      <a:avLst/>
                    </a:prstGeom>
                    <a:ln w="57150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  <p:cxnSp>
                  <p:nvCxnSpPr>
                    <p:cNvPr id="21519" name="Line 16"/>
                    <p:cNvCxnSpPr/>
                    <p:nvPr/>
                  </p:nvCxnSpPr>
                  <p:spPr>
                    <a:xfrm flipH="1">
                      <a:off x="1973" y="2195"/>
                      <a:ext cx="0" cy="64"/>
                    </a:xfrm>
                    <a:prstGeom prst="line">
                      <a:avLst/>
                    </a:prstGeom>
                    <a:ln w="57150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</p:grpSp>
              <p:grpSp>
                <p:nvGrpSpPr>
                  <p:cNvPr id="21520" name="组合 2731"/>
                  <p:cNvGrpSpPr/>
                  <p:nvPr/>
                </p:nvGrpSpPr>
                <p:grpSpPr>
                  <a:xfrm rot="10560000">
                    <a:off x="813" y="2185"/>
                    <a:ext cx="100" cy="174"/>
                    <a:chOff x="1956" y="2085"/>
                    <a:chExt cx="100" cy="174"/>
                  </a:xfrm>
                </p:grpSpPr>
                <p:sp>
                  <p:nvSpPr>
                    <p:cNvPr id="21521" name="AutoShape 18"/>
                    <p:cNvSpPr/>
                    <p:nvPr/>
                  </p:nvSpPr>
                  <p:spPr>
                    <a:xfrm>
                      <a:off x="1956" y="2103"/>
                      <a:ext cx="100" cy="110"/>
                    </a:xfrm>
                    <a:prstGeom prst="rightBracket">
                      <a:avLst>
                        <a:gd name="adj" fmla="val 9166"/>
                      </a:avLst>
                    </a:prstGeom>
                    <a:noFill/>
                    <a:ln w="57150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cxnSp>
                  <p:nvCxnSpPr>
                    <p:cNvPr id="21522" name="Line 19"/>
                    <p:cNvCxnSpPr/>
                    <p:nvPr/>
                  </p:nvCxnSpPr>
                  <p:spPr>
                    <a:xfrm flipH="1">
                      <a:off x="1956" y="2085"/>
                      <a:ext cx="0" cy="64"/>
                    </a:xfrm>
                    <a:prstGeom prst="line">
                      <a:avLst/>
                    </a:prstGeom>
                    <a:ln w="57150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  <p:cxnSp>
                  <p:nvCxnSpPr>
                    <p:cNvPr id="21523" name="Line 20"/>
                    <p:cNvCxnSpPr/>
                    <p:nvPr/>
                  </p:nvCxnSpPr>
                  <p:spPr>
                    <a:xfrm flipH="1">
                      <a:off x="1973" y="2195"/>
                      <a:ext cx="0" cy="64"/>
                    </a:xfrm>
                    <a:prstGeom prst="line">
                      <a:avLst/>
                    </a:prstGeom>
                    <a:ln w="57150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</p:grpSp>
            </p:grpSp>
            <p:grpSp>
              <p:nvGrpSpPr>
                <p:cNvPr id="21524" name="组合 2735"/>
                <p:cNvGrpSpPr/>
                <p:nvPr/>
              </p:nvGrpSpPr>
              <p:grpSpPr>
                <a:xfrm>
                  <a:off x="513" y="2550"/>
                  <a:ext cx="576" cy="961"/>
                  <a:chOff x="595" y="1398"/>
                  <a:chExt cx="576" cy="961"/>
                </a:xfrm>
              </p:grpSpPr>
              <p:grpSp>
                <p:nvGrpSpPr>
                  <p:cNvPr id="21525" name="组合 2736"/>
                  <p:cNvGrpSpPr/>
                  <p:nvPr/>
                </p:nvGrpSpPr>
                <p:grpSpPr>
                  <a:xfrm>
                    <a:off x="595" y="1563"/>
                    <a:ext cx="576" cy="640"/>
                    <a:chOff x="567" y="1280"/>
                    <a:chExt cx="576" cy="640"/>
                  </a:xfrm>
                </p:grpSpPr>
                <p:sp>
                  <p:nvSpPr>
                    <p:cNvPr id="21526" name="Oval 23"/>
                    <p:cNvSpPr/>
                    <p:nvPr/>
                  </p:nvSpPr>
                  <p:spPr>
                    <a:xfrm>
                      <a:off x="567" y="1335"/>
                      <a:ext cx="576" cy="530"/>
                    </a:xfrm>
                    <a:prstGeom prst="ellipse">
                      <a:avLst/>
                    </a:prstGeom>
                    <a:solidFill>
                      <a:srgbClr val="FF0000"/>
                    </a:solidFill>
                    <a:ln w="9525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21527" name="Oval 24"/>
                    <p:cNvSpPr/>
                    <p:nvPr/>
                  </p:nvSpPr>
                  <p:spPr>
                    <a:xfrm>
                      <a:off x="677" y="1418"/>
                      <a:ext cx="356" cy="365"/>
                    </a:xfrm>
                    <a:prstGeom prst="ellipse">
                      <a:avLst/>
                    </a:prstGeom>
                    <a:solidFill>
                      <a:srgbClr val="CCECFF"/>
                    </a:solidFill>
                    <a:ln w="9525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21528" name="Rectangle 25"/>
                    <p:cNvSpPr/>
                    <p:nvPr/>
                  </p:nvSpPr>
                  <p:spPr>
                    <a:xfrm>
                      <a:off x="787" y="1280"/>
                      <a:ext cx="118" cy="640"/>
                    </a:xfrm>
                    <a:prstGeom prst="rect">
                      <a:avLst/>
                    </a:prstGeom>
                    <a:solidFill>
                      <a:srgbClr val="666633"/>
                    </a:solidFill>
                    <a:ln w="9525" cap="flat" cmpd="sng">
                      <a:solidFill>
                        <a:srgbClr val="0033CC"/>
                      </a:solidFill>
                      <a:prstDash val="solid"/>
                      <a:miter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21529" name="Oval 26"/>
                    <p:cNvSpPr/>
                    <p:nvPr/>
                  </p:nvSpPr>
                  <p:spPr>
                    <a:xfrm>
                      <a:off x="814" y="1563"/>
                      <a:ext cx="64" cy="73"/>
                    </a:xfrm>
                    <a:prstGeom prst="ellipse">
                      <a:avLst/>
                    </a:prstGeom>
                    <a:solidFill>
                      <a:srgbClr val="0033CC"/>
                    </a:solidFill>
                    <a:ln w="9525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</p:grpSp>
              <p:grpSp>
                <p:nvGrpSpPr>
                  <p:cNvPr id="21530" name="组合 2741"/>
                  <p:cNvGrpSpPr/>
                  <p:nvPr/>
                </p:nvGrpSpPr>
                <p:grpSpPr>
                  <a:xfrm>
                    <a:off x="850" y="1398"/>
                    <a:ext cx="100" cy="174"/>
                    <a:chOff x="1956" y="2085"/>
                    <a:chExt cx="100" cy="174"/>
                  </a:xfrm>
                </p:grpSpPr>
                <p:sp>
                  <p:nvSpPr>
                    <p:cNvPr id="21531" name="AutoShape 28"/>
                    <p:cNvSpPr/>
                    <p:nvPr/>
                  </p:nvSpPr>
                  <p:spPr>
                    <a:xfrm>
                      <a:off x="1956" y="2103"/>
                      <a:ext cx="100" cy="110"/>
                    </a:xfrm>
                    <a:prstGeom prst="rightBracket">
                      <a:avLst>
                        <a:gd name="adj" fmla="val 9166"/>
                      </a:avLst>
                    </a:prstGeom>
                    <a:noFill/>
                    <a:ln w="57150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cxnSp>
                  <p:nvCxnSpPr>
                    <p:cNvPr id="21532" name="Line 29"/>
                    <p:cNvCxnSpPr/>
                    <p:nvPr/>
                  </p:nvCxnSpPr>
                  <p:spPr>
                    <a:xfrm flipH="1">
                      <a:off x="1956" y="2085"/>
                      <a:ext cx="0" cy="64"/>
                    </a:xfrm>
                    <a:prstGeom prst="line">
                      <a:avLst/>
                    </a:prstGeom>
                    <a:ln w="57150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  <p:cxnSp>
                  <p:nvCxnSpPr>
                    <p:cNvPr id="21533" name="Line 30"/>
                    <p:cNvCxnSpPr/>
                    <p:nvPr/>
                  </p:nvCxnSpPr>
                  <p:spPr>
                    <a:xfrm flipH="1">
                      <a:off x="1973" y="2195"/>
                      <a:ext cx="0" cy="64"/>
                    </a:xfrm>
                    <a:prstGeom prst="line">
                      <a:avLst/>
                    </a:prstGeom>
                    <a:ln w="57150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</p:grpSp>
              <p:grpSp>
                <p:nvGrpSpPr>
                  <p:cNvPr id="21534" name="组合 2745"/>
                  <p:cNvGrpSpPr/>
                  <p:nvPr/>
                </p:nvGrpSpPr>
                <p:grpSpPr>
                  <a:xfrm rot="10560000">
                    <a:off x="813" y="2185"/>
                    <a:ext cx="100" cy="174"/>
                    <a:chOff x="1956" y="2085"/>
                    <a:chExt cx="100" cy="174"/>
                  </a:xfrm>
                </p:grpSpPr>
                <p:sp>
                  <p:nvSpPr>
                    <p:cNvPr id="21535" name="AutoShape 32"/>
                    <p:cNvSpPr/>
                    <p:nvPr/>
                  </p:nvSpPr>
                  <p:spPr>
                    <a:xfrm>
                      <a:off x="1956" y="2103"/>
                      <a:ext cx="100" cy="110"/>
                    </a:xfrm>
                    <a:prstGeom prst="rightBracket">
                      <a:avLst>
                        <a:gd name="adj" fmla="val 9166"/>
                      </a:avLst>
                    </a:prstGeom>
                    <a:noFill/>
                    <a:ln w="57150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cxnSp>
                  <p:nvCxnSpPr>
                    <p:cNvPr id="21536" name="Line 33"/>
                    <p:cNvCxnSpPr/>
                    <p:nvPr/>
                  </p:nvCxnSpPr>
                  <p:spPr>
                    <a:xfrm flipH="1">
                      <a:off x="1956" y="2085"/>
                      <a:ext cx="0" cy="64"/>
                    </a:xfrm>
                    <a:prstGeom prst="line">
                      <a:avLst/>
                    </a:prstGeom>
                    <a:ln w="57150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  <p:cxnSp>
                  <p:nvCxnSpPr>
                    <p:cNvPr id="21537" name="Line 34"/>
                    <p:cNvCxnSpPr/>
                    <p:nvPr/>
                  </p:nvCxnSpPr>
                  <p:spPr>
                    <a:xfrm flipH="1">
                      <a:off x="1973" y="2195"/>
                      <a:ext cx="0" cy="64"/>
                    </a:xfrm>
                    <a:prstGeom prst="line">
                      <a:avLst/>
                    </a:prstGeom>
                    <a:ln w="57150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</p:grpSp>
            </p:grpSp>
            <p:cxnSp>
              <p:nvCxnSpPr>
                <p:cNvPr id="21538" name="Line 35"/>
                <p:cNvCxnSpPr/>
                <p:nvPr/>
              </p:nvCxnSpPr>
              <p:spPr>
                <a:xfrm flipH="1">
                  <a:off x="814" y="1134"/>
                  <a:ext cx="0" cy="82"/>
                </a:xfrm>
                <a:prstGeom prst="line">
                  <a:avLst/>
                </a:prstGeom>
                <a:ln w="57150" cap="flat" cmpd="sng">
                  <a:solidFill>
                    <a:srgbClr val="0033CC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sp>
              <p:nvSpPr>
                <p:cNvPr id="21539" name="Rectangle 36"/>
                <p:cNvSpPr/>
                <p:nvPr/>
              </p:nvSpPr>
              <p:spPr>
                <a:xfrm>
                  <a:off x="347" y="1033"/>
                  <a:ext cx="925" cy="101"/>
                </a:xfrm>
                <a:prstGeom prst="rect">
                  <a:avLst/>
                </a:prstGeom>
                <a:gradFill rotWithShape="1">
                  <a:gsLst>
                    <a:gs pos="0">
                      <a:srgbClr val="FF9900"/>
                    </a:gs>
                    <a:gs pos="100000">
                      <a:srgbClr val="764700"/>
                    </a:gs>
                  </a:gsLst>
                  <a:lin ang="5400000"/>
                </a:gradFill>
                <a:ln w="9525" cap="flat" cmpd="sng">
                  <a:solidFill>
                    <a:srgbClr val="0033CC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cxnSp>
              <p:nvCxnSpPr>
                <p:cNvPr id="21540" name="Line 37"/>
                <p:cNvCxnSpPr/>
                <p:nvPr/>
              </p:nvCxnSpPr>
              <p:spPr>
                <a:xfrm flipH="1">
                  <a:off x="814" y="1710"/>
                  <a:ext cx="274" cy="859"/>
                </a:xfrm>
                <a:prstGeom prst="line">
                  <a:avLst/>
                </a:prstGeom>
                <a:ln w="57150" cap="flat" cmpd="sng">
                  <a:solidFill>
                    <a:srgbClr val="666633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21541" name="Line 38"/>
                <p:cNvCxnSpPr/>
                <p:nvPr/>
              </p:nvCxnSpPr>
              <p:spPr>
                <a:xfrm flipH="1">
                  <a:off x="512" y="1637"/>
                  <a:ext cx="9" cy="1380"/>
                </a:xfrm>
                <a:prstGeom prst="line">
                  <a:avLst/>
                </a:prstGeom>
                <a:ln w="57150" cap="flat" cmpd="sng">
                  <a:solidFill>
                    <a:srgbClr val="666633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21542" name="Line 39"/>
                <p:cNvCxnSpPr/>
                <p:nvPr/>
              </p:nvCxnSpPr>
              <p:spPr>
                <a:xfrm flipV="1">
                  <a:off x="1088" y="1957"/>
                  <a:ext cx="146" cy="1060"/>
                </a:xfrm>
                <a:prstGeom prst="line">
                  <a:avLst/>
                </a:prstGeom>
                <a:ln w="57150" cap="flat" cmpd="sng">
                  <a:solidFill>
                    <a:srgbClr val="666633"/>
                  </a:solidFill>
                  <a:prstDash val="solid"/>
                  <a:round/>
                  <a:headEnd type="none" w="med" len="med"/>
                  <a:tailEnd type="triangle" w="med" len="med"/>
                </a:ln>
              </p:spPr>
            </p:cxnSp>
            <p:sp>
              <p:nvSpPr>
                <p:cNvPr id="21543" name="Rectangle 40"/>
                <p:cNvSpPr/>
                <p:nvPr/>
              </p:nvSpPr>
              <p:spPr>
                <a:xfrm>
                  <a:off x="466" y="3620"/>
                  <a:ext cx="658" cy="375"/>
                </a:xfrm>
                <a:prstGeom prst="rect">
                  <a:avLst/>
                </a:prstGeom>
                <a:gradFill rotWithShape="1">
                  <a:gsLst>
                    <a:gs pos="0">
                      <a:srgbClr val="474776">
                        <a:alpha val="100000"/>
                      </a:srgbClr>
                    </a:gs>
                    <a:gs pos="50000">
                      <a:srgbClr val="9999FF">
                        <a:alpha val="100000"/>
                      </a:srgbClr>
                    </a:gs>
                    <a:gs pos="100000">
                      <a:srgbClr val="474776">
                        <a:alpha val="100000"/>
                      </a:srgbClr>
                    </a:gs>
                  </a:gsLst>
                  <a:lin ang="0"/>
                </a:gradFill>
                <a:ln w="9525" cap="flat" cmpd="sng">
                  <a:solidFill>
                    <a:srgbClr val="0033CC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cxnSp>
              <p:nvCxnSpPr>
                <p:cNvPr id="21544" name="Line 41"/>
                <p:cNvCxnSpPr/>
                <p:nvPr/>
              </p:nvCxnSpPr>
              <p:spPr>
                <a:xfrm flipH="1">
                  <a:off x="777" y="3493"/>
                  <a:ext cx="0" cy="128"/>
                </a:xfrm>
                <a:prstGeom prst="line">
                  <a:avLst/>
                </a:prstGeom>
                <a:ln w="57150" cap="flat" cmpd="sng">
                  <a:solidFill>
                    <a:srgbClr val="0033CC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sp>
              <p:nvSpPr>
                <p:cNvPr id="21545" name="Text Box 42"/>
                <p:cNvSpPr/>
                <p:nvPr/>
              </p:nvSpPr>
              <p:spPr>
                <a:xfrm>
                  <a:off x="1135" y="3621"/>
                  <a:ext cx="338" cy="45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altLang="zh-CN" sz="3200">
                      <a:latin typeface="Arial" panose="020B0604020202020204" pitchFamily="34" charset="0"/>
                      <a:ea typeface="宋体" panose="02010600030101010101" pitchFamily="2" charset="-122"/>
                    </a:rPr>
                    <a:t>G</a:t>
                  </a:r>
                  <a:endParaRPr lang="en-US" altLang="zh-CN" sz="320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</p:grpSp>
        <p:grpSp>
          <p:nvGrpSpPr>
            <p:cNvPr id="21546" name="组合 2757"/>
            <p:cNvGrpSpPr/>
            <p:nvPr/>
          </p:nvGrpSpPr>
          <p:grpSpPr>
            <a:xfrm>
              <a:off x="2852" y="1015"/>
              <a:ext cx="1296" cy="3045"/>
              <a:chOff x="3044" y="1052"/>
              <a:chExt cx="1296" cy="3045"/>
            </a:xfrm>
          </p:grpSpPr>
          <p:grpSp>
            <p:nvGrpSpPr>
              <p:cNvPr id="21547" name="组合 2758"/>
              <p:cNvGrpSpPr/>
              <p:nvPr/>
            </p:nvGrpSpPr>
            <p:grpSpPr>
              <a:xfrm>
                <a:off x="3218" y="1189"/>
                <a:ext cx="576" cy="961"/>
                <a:chOff x="595" y="1398"/>
                <a:chExt cx="576" cy="961"/>
              </a:xfrm>
            </p:grpSpPr>
            <p:grpSp>
              <p:nvGrpSpPr>
                <p:cNvPr id="21548" name="组合 2759"/>
                <p:cNvGrpSpPr/>
                <p:nvPr/>
              </p:nvGrpSpPr>
              <p:grpSpPr>
                <a:xfrm>
                  <a:off x="595" y="1563"/>
                  <a:ext cx="576" cy="640"/>
                  <a:chOff x="567" y="1280"/>
                  <a:chExt cx="576" cy="640"/>
                </a:xfrm>
              </p:grpSpPr>
              <p:sp>
                <p:nvSpPr>
                  <p:cNvPr id="21549" name="Oval 46"/>
                  <p:cNvSpPr/>
                  <p:nvPr/>
                </p:nvSpPr>
                <p:spPr>
                  <a:xfrm>
                    <a:off x="567" y="1335"/>
                    <a:ext cx="576" cy="530"/>
                  </a:xfrm>
                  <a:prstGeom prst="ellipse">
                    <a:avLst/>
                  </a:prstGeom>
                  <a:solidFill>
                    <a:srgbClr val="FF0000"/>
                  </a:solidFill>
                  <a:ln w="9525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21550" name="Oval 47"/>
                  <p:cNvSpPr/>
                  <p:nvPr/>
                </p:nvSpPr>
                <p:spPr>
                  <a:xfrm>
                    <a:off x="677" y="1418"/>
                    <a:ext cx="356" cy="365"/>
                  </a:xfrm>
                  <a:prstGeom prst="ellipse">
                    <a:avLst/>
                  </a:prstGeom>
                  <a:solidFill>
                    <a:srgbClr val="CCECFF"/>
                  </a:solidFill>
                  <a:ln w="9525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21551" name="Rectangle 48"/>
                  <p:cNvSpPr/>
                  <p:nvPr/>
                </p:nvSpPr>
                <p:spPr>
                  <a:xfrm>
                    <a:off x="787" y="1280"/>
                    <a:ext cx="118" cy="640"/>
                  </a:xfrm>
                  <a:prstGeom prst="rect">
                    <a:avLst/>
                  </a:prstGeom>
                  <a:solidFill>
                    <a:srgbClr val="666633"/>
                  </a:solidFill>
                  <a:ln w="9525" cap="flat" cmpd="sng">
                    <a:solidFill>
                      <a:srgbClr val="0033CC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21552" name="Oval 49"/>
                  <p:cNvSpPr/>
                  <p:nvPr/>
                </p:nvSpPr>
                <p:spPr>
                  <a:xfrm>
                    <a:off x="814" y="1563"/>
                    <a:ext cx="64" cy="73"/>
                  </a:xfrm>
                  <a:prstGeom prst="ellipse">
                    <a:avLst/>
                  </a:prstGeom>
                  <a:solidFill>
                    <a:srgbClr val="0033CC"/>
                  </a:solidFill>
                  <a:ln w="9525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  <p:grpSp>
              <p:nvGrpSpPr>
                <p:cNvPr id="21553" name="组合 2764"/>
                <p:cNvGrpSpPr/>
                <p:nvPr/>
              </p:nvGrpSpPr>
              <p:grpSpPr>
                <a:xfrm>
                  <a:off x="850" y="1398"/>
                  <a:ext cx="100" cy="174"/>
                  <a:chOff x="1956" y="2085"/>
                  <a:chExt cx="100" cy="174"/>
                </a:xfrm>
              </p:grpSpPr>
              <p:sp>
                <p:nvSpPr>
                  <p:cNvPr id="21554" name="AutoShape 51"/>
                  <p:cNvSpPr/>
                  <p:nvPr/>
                </p:nvSpPr>
                <p:spPr>
                  <a:xfrm>
                    <a:off x="1956" y="2103"/>
                    <a:ext cx="100" cy="110"/>
                  </a:xfrm>
                  <a:prstGeom prst="rightBracket">
                    <a:avLst>
                      <a:gd name="adj" fmla="val 9166"/>
                    </a:avLst>
                  </a:prstGeom>
                  <a:noFill/>
                  <a:ln w="5715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cxnSp>
                <p:nvCxnSpPr>
                  <p:cNvPr id="21555" name="Line 52"/>
                  <p:cNvCxnSpPr/>
                  <p:nvPr/>
                </p:nvCxnSpPr>
                <p:spPr>
                  <a:xfrm flipH="1">
                    <a:off x="1956" y="2085"/>
                    <a:ext cx="0" cy="64"/>
                  </a:xfrm>
                  <a:prstGeom prst="line">
                    <a:avLst/>
                  </a:prstGeom>
                  <a:ln w="5715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21556" name="Line 53"/>
                  <p:cNvCxnSpPr/>
                  <p:nvPr/>
                </p:nvCxnSpPr>
                <p:spPr>
                  <a:xfrm flipH="1">
                    <a:off x="1973" y="2195"/>
                    <a:ext cx="0" cy="64"/>
                  </a:xfrm>
                  <a:prstGeom prst="line">
                    <a:avLst/>
                  </a:prstGeom>
                  <a:ln w="5715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</p:grpSp>
            <p:grpSp>
              <p:nvGrpSpPr>
                <p:cNvPr id="21557" name="组合 2768"/>
                <p:cNvGrpSpPr/>
                <p:nvPr/>
              </p:nvGrpSpPr>
              <p:grpSpPr>
                <a:xfrm rot="10560000">
                  <a:off x="813" y="2185"/>
                  <a:ext cx="100" cy="174"/>
                  <a:chOff x="1956" y="2085"/>
                  <a:chExt cx="100" cy="174"/>
                </a:xfrm>
              </p:grpSpPr>
              <p:sp>
                <p:nvSpPr>
                  <p:cNvPr id="21558" name="AutoShape 55"/>
                  <p:cNvSpPr/>
                  <p:nvPr/>
                </p:nvSpPr>
                <p:spPr>
                  <a:xfrm>
                    <a:off x="1956" y="2103"/>
                    <a:ext cx="100" cy="110"/>
                  </a:xfrm>
                  <a:prstGeom prst="rightBracket">
                    <a:avLst>
                      <a:gd name="adj" fmla="val 9166"/>
                    </a:avLst>
                  </a:prstGeom>
                  <a:noFill/>
                  <a:ln w="5715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cxnSp>
                <p:nvCxnSpPr>
                  <p:cNvPr id="21559" name="Line 56"/>
                  <p:cNvCxnSpPr/>
                  <p:nvPr/>
                </p:nvCxnSpPr>
                <p:spPr>
                  <a:xfrm flipH="1">
                    <a:off x="1956" y="2085"/>
                    <a:ext cx="0" cy="64"/>
                  </a:xfrm>
                  <a:prstGeom prst="line">
                    <a:avLst/>
                  </a:prstGeom>
                  <a:ln w="5715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21560" name="Line 57"/>
                  <p:cNvCxnSpPr/>
                  <p:nvPr/>
                </p:nvCxnSpPr>
                <p:spPr>
                  <a:xfrm flipH="1">
                    <a:off x="1973" y="2195"/>
                    <a:ext cx="0" cy="64"/>
                  </a:xfrm>
                  <a:prstGeom prst="line">
                    <a:avLst/>
                  </a:prstGeom>
                  <a:ln w="5715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</p:grpSp>
          </p:grpSp>
          <p:grpSp>
            <p:nvGrpSpPr>
              <p:cNvPr id="21561" name="组合 2772"/>
              <p:cNvGrpSpPr/>
              <p:nvPr/>
            </p:nvGrpSpPr>
            <p:grpSpPr>
              <a:xfrm>
                <a:off x="3210" y="2569"/>
                <a:ext cx="576" cy="961"/>
                <a:chOff x="595" y="1398"/>
                <a:chExt cx="576" cy="961"/>
              </a:xfrm>
            </p:grpSpPr>
            <p:grpSp>
              <p:nvGrpSpPr>
                <p:cNvPr id="21562" name="组合 2773"/>
                <p:cNvGrpSpPr/>
                <p:nvPr/>
              </p:nvGrpSpPr>
              <p:grpSpPr>
                <a:xfrm>
                  <a:off x="595" y="1563"/>
                  <a:ext cx="576" cy="640"/>
                  <a:chOff x="567" y="1280"/>
                  <a:chExt cx="576" cy="640"/>
                </a:xfrm>
              </p:grpSpPr>
              <p:sp>
                <p:nvSpPr>
                  <p:cNvPr id="21563" name="Oval 60"/>
                  <p:cNvSpPr/>
                  <p:nvPr/>
                </p:nvSpPr>
                <p:spPr>
                  <a:xfrm>
                    <a:off x="567" y="1335"/>
                    <a:ext cx="576" cy="530"/>
                  </a:xfrm>
                  <a:prstGeom prst="ellipse">
                    <a:avLst/>
                  </a:prstGeom>
                  <a:solidFill>
                    <a:srgbClr val="FF0000"/>
                  </a:solidFill>
                  <a:ln w="9525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21564" name="Oval 61"/>
                  <p:cNvSpPr/>
                  <p:nvPr/>
                </p:nvSpPr>
                <p:spPr>
                  <a:xfrm>
                    <a:off x="677" y="1418"/>
                    <a:ext cx="356" cy="365"/>
                  </a:xfrm>
                  <a:prstGeom prst="ellipse">
                    <a:avLst/>
                  </a:prstGeom>
                  <a:solidFill>
                    <a:srgbClr val="CCECFF"/>
                  </a:solidFill>
                  <a:ln w="9525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21565" name="Rectangle 62"/>
                  <p:cNvSpPr/>
                  <p:nvPr/>
                </p:nvSpPr>
                <p:spPr>
                  <a:xfrm>
                    <a:off x="787" y="1280"/>
                    <a:ext cx="118" cy="640"/>
                  </a:xfrm>
                  <a:prstGeom prst="rect">
                    <a:avLst/>
                  </a:prstGeom>
                  <a:solidFill>
                    <a:srgbClr val="666633"/>
                  </a:solidFill>
                  <a:ln w="9525" cap="flat" cmpd="sng">
                    <a:solidFill>
                      <a:srgbClr val="0033CC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21566" name="Oval 63"/>
                  <p:cNvSpPr/>
                  <p:nvPr/>
                </p:nvSpPr>
                <p:spPr>
                  <a:xfrm>
                    <a:off x="814" y="1563"/>
                    <a:ext cx="64" cy="73"/>
                  </a:xfrm>
                  <a:prstGeom prst="ellipse">
                    <a:avLst/>
                  </a:prstGeom>
                  <a:solidFill>
                    <a:srgbClr val="0033CC"/>
                  </a:solidFill>
                  <a:ln w="9525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  <p:grpSp>
              <p:nvGrpSpPr>
                <p:cNvPr id="21567" name="组合 2778"/>
                <p:cNvGrpSpPr/>
                <p:nvPr/>
              </p:nvGrpSpPr>
              <p:grpSpPr>
                <a:xfrm>
                  <a:off x="850" y="1398"/>
                  <a:ext cx="100" cy="174"/>
                  <a:chOff x="1956" y="2085"/>
                  <a:chExt cx="100" cy="174"/>
                </a:xfrm>
              </p:grpSpPr>
              <p:sp>
                <p:nvSpPr>
                  <p:cNvPr id="21568" name="AutoShape 65"/>
                  <p:cNvSpPr/>
                  <p:nvPr/>
                </p:nvSpPr>
                <p:spPr>
                  <a:xfrm>
                    <a:off x="1956" y="2103"/>
                    <a:ext cx="100" cy="110"/>
                  </a:xfrm>
                  <a:prstGeom prst="rightBracket">
                    <a:avLst>
                      <a:gd name="adj" fmla="val 9166"/>
                    </a:avLst>
                  </a:prstGeom>
                  <a:noFill/>
                  <a:ln w="5715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cxnSp>
                <p:nvCxnSpPr>
                  <p:cNvPr id="21569" name="Line 66"/>
                  <p:cNvCxnSpPr/>
                  <p:nvPr/>
                </p:nvCxnSpPr>
                <p:spPr>
                  <a:xfrm flipH="1">
                    <a:off x="1956" y="2085"/>
                    <a:ext cx="0" cy="64"/>
                  </a:xfrm>
                  <a:prstGeom prst="line">
                    <a:avLst/>
                  </a:prstGeom>
                  <a:ln w="5715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21570" name="Line 67"/>
                  <p:cNvCxnSpPr/>
                  <p:nvPr/>
                </p:nvCxnSpPr>
                <p:spPr>
                  <a:xfrm flipH="1">
                    <a:off x="1973" y="2195"/>
                    <a:ext cx="0" cy="64"/>
                  </a:xfrm>
                  <a:prstGeom prst="line">
                    <a:avLst/>
                  </a:prstGeom>
                  <a:ln w="5715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</p:grpSp>
            <p:grpSp>
              <p:nvGrpSpPr>
                <p:cNvPr id="21571" name="组合 2782"/>
                <p:cNvGrpSpPr/>
                <p:nvPr/>
              </p:nvGrpSpPr>
              <p:grpSpPr>
                <a:xfrm rot="10560000">
                  <a:off x="813" y="2185"/>
                  <a:ext cx="100" cy="174"/>
                  <a:chOff x="1956" y="2085"/>
                  <a:chExt cx="100" cy="174"/>
                </a:xfrm>
              </p:grpSpPr>
              <p:sp>
                <p:nvSpPr>
                  <p:cNvPr id="21572" name="AutoShape 69"/>
                  <p:cNvSpPr/>
                  <p:nvPr/>
                </p:nvSpPr>
                <p:spPr>
                  <a:xfrm>
                    <a:off x="1956" y="2103"/>
                    <a:ext cx="100" cy="110"/>
                  </a:xfrm>
                  <a:prstGeom prst="rightBracket">
                    <a:avLst>
                      <a:gd name="adj" fmla="val 9166"/>
                    </a:avLst>
                  </a:prstGeom>
                  <a:noFill/>
                  <a:ln w="5715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cxnSp>
                <p:nvCxnSpPr>
                  <p:cNvPr id="21573" name="Line 70"/>
                  <p:cNvCxnSpPr/>
                  <p:nvPr/>
                </p:nvCxnSpPr>
                <p:spPr>
                  <a:xfrm flipH="1">
                    <a:off x="1956" y="2085"/>
                    <a:ext cx="0" cy="64"/>
                  </a:xfrm>
                  <a:prstGeom prst="line">
                    <a:avLst/>
                  </a:prstGeom>
                  <a:ln w="5715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21574" name="Line 71"/>
                  <p:cNvCxnSpPr/>
                  <p:nvPr/>
                </p:nvCxnSpPr>
                <p:spPr>
                  <a:xfrm flipH="1">
                    <a:off x="1973" y="2195"/>
                    <a:ext cx="0" cy="64"/>
                  </a:xfrm>
                  <a:prstGeom prst="line">
                    <a:avLst/>
                  </a:prstGeom>
                  <a:ln w="5715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</p:grpSp>
          </p:grpSp>
          <p:cxnSp>
            <p:nvCxnSpPr>
              <p:cNvPr id="21575" name="Line 72"/>
              <p:cNvCxnSpPr/>
              <p:nvPr/>
            </p:nvCxnSpPr>
            <p:spPr>
              <a:xfrm flipH="1">
                <a:off x="3511" y="1153"/>
                <a:ext cx="0" cy="82"/>
              </a:xfrm>
              <a:prstGeom prst="line">
                <a:avLst/>
              </a:prstGeom>
              <a:ln w="57150" cap="flat" cmpd="sng">
                <a:solidFill>
                  <a:srgbClr val="0033CC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sp>
            <p:nvSpPr>
              <p:cNvPr id="21576" name="Rectangle 73"/>
              <p:cNvSpPr/>
              <p:nvPr/>
            </p:nvSpPr>
            <p:spPr>
              <a:xfrm>
                <a:off x="3044" y="1052"/>
                <a:ext cx="925" cy="101"/>
              </a:xfrm>
              <a:prstGeom prst="rect">
                <a:avLst/>
              </a:prstGeom>
              <a:gradFill rotWithShape="1">
                <a:gsLst>
                  <a:gs pos="0">
                    <a:srgbClr val="FF9900"/>
                  </a:gs>
                  <a:gs pos="100000">
                    <a:srgbClr val="764700"/>
                  </a:gs>
                </a:gsLst>
                <a:lin ang="5400000"/>
              </a:gradFill>
              <a:ln w="9525" cap="flat" cmpd="sng">
                <a:solidFill>
                  <a:srgbClr val="0033CC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cxnSp>
            <p:nvCxnSpPr>
              <p:cNvPr id="21577" name="Line 74"/>
              <p:cNvCxnSpPr/>
              <p:nvPr/>
            </p:nvCxnSpPr>
            <p:spPr>
              <a:xfrm>
                <a:off x="3494" y="2113"/>
                <a:ext cx="292" cy="914"/>
              </a:xfrm>
              <a:prstGeom prst="line">
                <a:avLst/>
              </a:prstGeom>
              <a:ln w="57150" cap="flat" cmpd="sng">
                <a:solidFill>
                  <a:srgbClr val="666633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1578" name="Line 75"/>
              <p:cNvCxnSpPr/>
              <p:nvPr/>
            </p:nvCxnSpPr>
            <p:spPr>
              <a:xfrm flipH="1">
                <a:off x="3209" y="1656"/>
                <a:ext cx="9" cy="1380"/>
              </a:xfrm>
              <a:prstGeom prst="line">
                <a:avLst/>
              </a:prstGeom>
              <a:ln w="57150" cap="flat" cmpd="sng">
                <a:solidFill>
                  <a:srgbClr val="666633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1579" name="Line 76"/>
              <p:cNvCxnSpPr/>
              <p:nvPr/>
            </p:nvCxnSpPr>
            <p:spPr>
              <a:xfrm>
                <a:off x="3784" y="1619"/>
                <a:ext cx="210" cy="1428"/>
              </a:xfrm>
              <a:prstGeom prst="line">
                <a:avLst/>
              </a:prstGeom>
              <a:ln w="57150" cap="flat" cmpd="sng">
                <a:solidFill>
                  <a:srgbClr val="666633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</p:cxnSp>
          <p:sp>
            <p:nvSpPr>
              <p:cNvPr id="21580" name="Rectangle 77"/>
              <p:cNvSpPr/>
              <p:nvPr/>
            </p:nvSpPr>
            <p:spPr>
              <a:xfrm>
                <a:off x="3163" y="3639"/>
                <a:ext cx="658" cy="375"/>
              </a:xfrm>
              <a:prstGeom prst="rect">
                <a:avLst/>
              </a:prstGeom>
              <a:gradFill rotWithShape="1">
                <a:gsLst>
                  <a:gs pos="0">
                    <a:srgbClr val="474776">
                      <a:alpha val="100000"/>
                    </a:srgbClr>
                  </a:gs>
                  <a:gs pos="50000">
                    <a:srgbClr val="9999FF">
                      <a:alpha val="100000"/>
                    </a:srgbClr>
                  </a:gs>
                  <a:gs pos="100000">
                    <a:srgbClr val="474776">
                      <a:alpha val="100000"/>
                    </a:srgbClr>
                  </a:gs>
                </a:gsLst>
                <a:lin ang="0"/>
              </a:gradFill>
              <a:ln w="9525" cap="flat" cmpd="sng">
                <a:solidFill>
                  <a:srgbClr val="0033CC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cxnSp>
            <p:nvCxnSpPr>
              <p:cNvPr id="21581" name="Line 78"/>
              <p:cNvCxnSpPr/>
              <p:nvPr/>
            </p:nvCxnSpPr>
            <p:spPr>
              <a:xfrm flipH="1">
                <a:off x="3474" y="3512"/>
                <a:ext cx="0" cy="128"/>
              </a:xfrm>
              <a:prstGeom prst="line">
                <a:avLst/>
              </a:prstGeom>
              <a:ln w="57150" cap="flat" cmpd="sng">
                <a:solidFill>
                  <a:srgbClr val="0033CC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sp>
            <p:nvSpPr>
              <p:cNvPr id="21582" name="Text Box 79"/>
              <p:cNvSpPr/>
              <p:nvPr/>
            </p:nvSpPr>
            <p:spPr>
              <a:xfrm>
                <a:off x="4002" y="2817"/>
                <a:ext cx="338" cy="45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3200">
                    <a:latin typeface="Arial" panose="020B0604020202020204" pitchFamily="34" charset="0"/>
                    <a:ea typeface="宋体" panose="02010600030101010101" pitchFamily="2" charset="-122"/>
                  </a:rPr>
                  <a:t>F</a:t>
                </a:r>
                <a:endParaRPr lang="en-US" altLang="zh-CN" sz="320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1583" name="Text Box 80"/>
              <p:cNvSpPr/>
              <p:nvPr/>
            </p:nvSpPr>
            <p:spPr>
              <a:xfrm>
                <a:off x="3832" y="3640"/>
                <a:ext cx="338" cy="45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3200">
                    <a:latin typeface="Arial" panose="020B0604020202020204" pitchFamily="34" charset="0"/>
                    <a:ea typeface="宋体" panose="02010600030101010101" pitchFamily="2" charset="-122"/>
                  </a:rPr>
                  <a:t>G</a:t>
                </a:r>
                <a:endParaRPr lang="en-US" altLang="zh-CN" sz="320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</p:grpSp>
      <p:sp>
        <p:nvSpPr>
          <p:cNvPr id="2796" name="Text Box 81"/>
          <p:cNvSpPr/>
          <p:nvPr/>
        </p:nvSpPr>
        <p:spPr>
          <a:xfrm>
            <a:off x="2744153" y="2205673"/>
            <a:ext cx="871537" cy="8239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8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n=</a:t>
            </a:r>
            <a:endParaRPr lang="en-US" altLang="zh-CN" sz="4800" b="1" u="sng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2797" name="Text Box 82"/>
          <p:cNvSpPr/>
          <p:nvPr/>
        </p:nvSpPr>
        <p:spPr>
          <a:xfrm>
            <a:off x="5948363" y="2071688"/>
            <a:ext cx="1552575" cy="8239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8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n=</a:t>
            </a:r>
            <a:endParaRPr lang="en-US" altLang="zh-CN" sz="48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2798" name="Text Box 83"/>
          <p:cNvSpPr/>
          <p:nvPr/>
        </p:nvSpPr>
        <p:spPr>
          <a:xfrm>
            <a:off x="3457575" y="2269490"/>
            <a:ext cx="871538" cy="8239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8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3</a:t>
            </a:r>
            <a:endParaRPr lang="en-US" altLang="zh-CN" sz="4800" b="1" u="sng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2799" name="Text Box 84"/>
          <p:cNvSpPr/>
          <p:nvPr/>
        </p:nvSpPr>
        <p:spPr>
          <a:xfrm>
            <a:off x="6841173" y="2071370"/>
            <a:ext cx="871537" cy="8239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8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endParaRPr lang="en-US" altLang="zh-CN" sz="4800" b="1" u="sng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21588" name="Text Box 2"/>
          <p:cNvSpPr/>
          <p:nvPr/>
        </p:nvSpPr>
        <p:spPr>
          <a:xfrm>
            <a:off x="932815" y="5429885"/>
            <a:ext cx="201930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判断依据：</a:t>
            </a:r>
            <a:endParaRPr lang="zh-CN" altLang="en-US" sz="3200" b="1">
              <a:solidFill>
                <a:schemeClr val="accent1">
                  <a:lumMod val="1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801" name="Text Box 3"/>
          <p:cNvSpPr/>
          <p:nvPr/>
        </p:nvSpPr>
        <p:spPr>
          <a:xfrm>
            <a:off x="2862263" y="5429568"/>
            <a:ext cx="5883275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看是否直接与动滑轮相连</a:t>
            </a:r>
            <a:endParaRPr lang="zh-CN" altLang="en-US" sz="3600" b="1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 additive="base">
                                        <p:cTn id="7" dur="500" fill="hold"/>
                                        <p:tgtEl>
                                          <p:spTgt spid="27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12" dur="500" fill="hold"/>
                                        <p:tgtEl>
                                          <p:spTgt spid="2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17" dur="500" fill="hold"/>
                                        <p:tgtEl>
                                          <p:spTgt spid="2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7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7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7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7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7" presetClass="entr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additive="base">
                                        <p:cTn id="36" dur="80" fill="hold"/>
                                        <p:tgtEl>
                                          <p:spTgt spid="28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00CC00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 additive="base">
                                        <p:cTn id="37" dur="80" fill="hold"/>
                                        <p:tgtEl>
                                          <p:spTgt spid="28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base">
                                        <p:cTn id="38" dur="80" fill="hold"/>
                                        <p:tgtEl>
                                          <p:spTgt spid="28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96" grpId="0"/>
      <p:bldP spid="2797" grpId="1"/>
      <p:bldP spid="2798" grpId="2"/>
      <p:bldP spid="2799" grpId="3"/>
      <p:bldP spid="21588" grpId="0"/>
      <p:bldP spid="2801" grpId="4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Line 2"/>
          <p:cNvSpPr/>
          <p:nvPr/>
        </p:nvSpPr>
        <p:spPr>
          <a:xfrm>
            <a:off x="1219200" y="2424113"/>
            <a:ext cx="304800" cy="1143000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20483" name="Line 3"/>
          <p:cNvSpPr/>
          <p:nvPr/>
        </p:nvSpPr>
        <p:spPr>
          <a:xfrm flipV="1">
            <a:off x="990600" y="1752600"/>
            <a:ext cx="1588" cy="1905000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20484" name="Line 4"/>
          <p:cNvSpPr/>
          <p:nvPr/>
        </p:nvSpPr>
        <p:spPr>
          <a:xfrm>
            <a:off x="4267200" y="1676400"/>
            <a:ext cx="1588" cy="1447800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20485" name="Line 5"/>
          <p:cNvSpPr/>
          <p:nvPr/>
        </p:nvSpPr>
        <p:spPr>
          <a:xfrm>
            <a:off x="3733800" y="762000"/>
            <a:ext cx="1588" cy="2362200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20486" name="Line 6"/>
          <p:cNvSpPr/>
          <p:nvPr/>
        </p:nvSpPr>
        <p:spPr>
          <a:xfrm>
            <a:off x="6629400" y="1752600"/>
            <a:ext cx="1588" cy="1828800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20487" name="Line 7"/>
          <p:cNvSpPr/>
          <p:nvPr/>
        </p:nvSpPr>
        <p:spPr>
          <a:xfrm flipV="1">
            <a:off x="6934200" y="1828800"/>
            <a:ext cx="228600" cy="1143000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39943" name="Text Box 8"/>
          <p:cNvSpPr txBox="1"/>
          <p:nvPr/>
        </p:nvSpPr>
        <p:spPr>
          <a:xfrm>
            <a:off x="571500" y="76200"/>
            <a:ext cx="3163570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Tx/>
            </a:pPr>
            <a:r>
              <a:rPr lang="en-US" altLang="zh-CN" sz="40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3.</a:t>
            </a:r>
            <a:r>
              <a:rPr lang="zh-CN" altLang="en-US" sz="40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拉力大小</a:t>
            </a:r>
            <a:endParaRPr lang="zh-CN" altLang="en-US" sz="4000" b="1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grpSp>
        <p:nvGrpSpPr>
          <p:cNvPr id="2" name="Group 10"/>
          <p:cNvGrpSpPr/>
          <p:nvPr/>
        </p:nvGrpSpPr>
        <p:grpSpPr>
          <a:xfrm>
            <a:off x="4814888" y="1676400"/>
            <a:ext cx="595312" cy="1447800"/>
            <a:chOff x="3033" y="1056"/>
            <a:chExt cx="375" cy="912"/>
          </a:xfrm>
        </p:grpSpPr>
        <p:sp>
          <p:nvSpPr>
            <p:cNvPr id="39946" name="Line 11"/>
            <p:cNvSpPr/>
            <p:nvPr/>
          </p:nvSpPr>
          <p:spPr>
            <a:xfrm flipH="1">
              <a:off x="3033" y="1056"/>
              <a:ext cx="0" cy="816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lstStyle/>
            <a:p/>
          </p:txBody>
        </p:sp>
        <p:sp>
          <p:nvSpPr>
            <p:cNvPr id="39947" name="Text Box 12"/>
            <p:cNvSpPr txBox="1"/>
            <p:nvPr/>
          </p:nvSpPr>
          <p:spPr>
            <a:xfrm>
              <a:off x="3072" y="1680"/>
              <a:ext cx="336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  <a:buFontTx/>
              </a:pPr>
              <a:r>
                <a:rPr lang="en-US" altLang="zh-CN" sz="2400" b="1">
                  <a:latin typeface="Times New Roman" panose="02020603050405020304" charset="0"/>
                  <a:ea typeface="宋体" panose="02010600030101010101" pitchFamily="2" charset="-122"/>
                </a:rPr>
                <a:t>F</a:t>
              </a:r>
              <a:endParaRPr lang="en-US" altLang="zh-CN" sz="2400" b="1"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3" name="Group 13"/>
          <p:cNvGrpSpPr/>
          <p:nvPr/>
        </p:nvGrpSpPr>
        <p:grpSpPr>
          <a:xfrm>
            <a:off x="7129463" y="2514600"/>
            <a:ext cx="642937" cy="1219200"/>
            <a:chOff x="4491" y="1584"/>
            <a:chExt cx="405" cy="768"/>
          </a:xfrm>
        </p:grpSpPr>
        <p:sp>
          <p:nvSpPr>
            <p:cNvPr id="39949" name="Line 14"/>
            <p:cNvSpPr/>
            <p:nvPr/>
          </p:nvSpPr>
          <p:spPr>
            <a:xfrm flipV="1">
              <a:off x="4491" y="1632"/>
              <a:ext cx="144" cy="720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lstStyle/>
            <a:p/>
          </p:txBody>
        </p:sp>
        <p:sp>
          <p:nvSpPr>
            <p:cNvPr id="39950" name="Text Box 15"/>
            <p:cNvSpPr txBox="1"/>
            <p:nvPr/>
          </p:nvSpPr>
          <p:spPr>
            <a:xfrm>
              <a:off x="4656" y="1584"/>
              <a:ext cx="24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  <a:buFontTx/>
              </a:pPr>
              <a:r>
                <a:rPr lang="en-US" altLang="zh-CN" sz="2400" b="1">
                  <a:latin typeface="Times New Roman" panose="02020603050405020304" charset="0"/>
                  <a:ea typeface="宋体" panose="02010600030101010101" pitchFamily="2" charset="-122"/>
                </a:rPr>
                <a:t>F</a:t>
              </a:r>
              <a:endParaRPr lang="en-US" altLang="zh-CN" sz="2400" b="1"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4" name="Group 16"/>
          <p:cNvGrpSpPr/>
          <p:nvPr/>
        </p:nvGrpSpPr>
        <p:grpSpPr>
          <a:xfrm>
            <a:off x="1524000" y="1752600"/>
            <a:ext cx="838200" cy="1905000"/>
            <a:chOff x="960" y="1104"/>
            <a:chExt cx="528" cy="1200"/>
          </a:xfrm>
        </p:grpSpPr>
        <p:sp>
          <p:nvSpPr>
            <p:cNvPr id="39952" name="Line 17"/>
            <p:cNvSpPr/>
            <p:nvPr/>
          </p:nvSpPr>
          <p:spPr>
            <a:xfrm>
              <a:off x="960" y="1104"/>
              <a:ext cx="288" cy="1104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lstStyle/>
            <a:p/>
          </p:txBody>
        </p:sp>
        <p:sp>
          <p:nvSpPr>
            <p:cNvPr id="39953" name="Text Box 18"/>
            <p:cNvSpPr txBox="1"/>
            <p:nvPr/>
          </p:nvSpPr>
          <p:spPr>
            <a:xfrm>
              <a:off x="1296" y="2016"/>
              <a:ext cx="192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  <a:buFontTx/>
              </a:pPr>
              <a:r>
                <a:rPr lang="en-US" altLang="zh-CN" sz="2400" b="1">
                  <a:latin typeface="Times New Roman" panose="02020603050405020304" charset="0"/>
                  <a:ea typeface="宋体" panose="02010600030101010101" pitchFamily="2" charset="-122"/>
                </a:rPr>
                <a:t>F</a:t>
              </a:r>
              <a:endParaRPr lang="en-US" altLang="zh-CN" sz="2400" b="1"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39954" name="Group 19"/>
          <p:cNvGrpSpPr/>
          <p:nvPr/>
        </p:nvGrpSpPr>
        <p:grpSpPr>
          <a:xfrm>
            <a:off x="685800" y="685800"/>
            <a:ext cx="1371600" cy="4662488"/>
            <a:chOff x="432" y="432"/>
            <a:chExt cx="864" cy="2937"/>
          </a:xfrm>
        </p:grpSpPr>
        <p:grpSp>
          <p:nvGrpSpPr>
            <p:cNvPr id="39955" name="Group 20"/>
            <p:cNvGrpSpPr/>
            <p:nvPr/>
          </p:nvGrpSpPr>
          <p:grpSpPr>
            <a:xfrm>
              <a:off x="432" y="432"/>
              <a:ext cx="706" cy="2937"/>
              <a:chOff x="432" y="432"/>
              <a:chExt cx="706" cy="2937"/>
            </a:xfrm>
          </p:grpSpPr>
          <p:grpSp>
            <p:nvGrpSpPr>
              <p:cNvPr id="39956" name="Group 21"/>
              <p:cNvGrpSpPr/>
              <p:nvPr/>
            </p:nvGrpSpPr>
            <p:grpSpPr>
              <a:xfrm>
                <a:off x="624" y="1872"/>
                <a:ext cx="340" cy="794"/>
                <a:chOff x="5232" y="2745"/>
                <a:chExt cx="340" cy="794"/>
              </a:xfrm>
            </p:grpSpPr>
            <p:grpSp>
              <p:nvGrpSpPr>
                <p:cNvPr id="39957" name="Group 22"/>
                <p:cNvGrpSpPr/>
                <p:nvPr/>
              </p:nvGrpSpPr>
              <p:grpSpPr>
                <a:xfrm>
                  <a:off x="5232" y="2976"/>
                  <a:ext cx="340" cy="340"/>
                  <a:chOff x="4896" y="2775"/>
                  <a:chExt cx="680" cy="681"/>
                </a:xfrm>
              </p:grpSpPr>
              <p:grpSp>
                <p:nvGrpSpPr>
                  <p:cNvPr id="39958" name="Group 23"/>
                  <p:cNvGrpSpPr/>
                  <p:nvPr/>
                </p:nvGrpSpPr>
                <p:grpSpPr>
                  <a:xfrm>
                    <a:off x="4896" y="2775"/>
                    <a:ext cx="680" cy="680"/>
                    <a:chOff x="192" y="3351"/>
                    <a:chExt cx="680" cy="680"/>
                  </a:xfrm>
                </p:grpSpPr>
                <p:sp>
                  <p:nvSpPr>
                    <p:cNvPr id="39959" name="Oval 24"/>
                    <p:cNvSpPr/>
                    <p:nvPr/>
                  </p:nvSpPr>
                  <p:spPr>
                    <a:xfrm>
                      <a:off x="192" y="3351"/>
                      <a:ext cx="680" cy="680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 w="381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39960" name="Oval 25"/>
                    <p:cNvSpPr/>
                    <p:nvPr/>
                  </p:nvSpPr>
                  <p:spPr>
                    <a:xfrm>
                      <a:off x="240" y="3408"/>
                      <a:ext cx="576" cy="576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 w="381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</p:grpSp>
              <p:sp>
                <p:nvSpPr>
                  <p:cNvPr id="39961" name="Oval 26"/>
                  <p:cNvSpPr/>
                  <p:nvPr/>
                </p:nvSpPr>
                <p:spPr>
                  <a:xfrm>
                    <a:off x="5133" y="3018"/>
                    <a:ext cx="192" cy="192"/>
                  </a:xfrm>
                  <a:prstGeom prst="ellipse">
                    <a:avLst/>
                  </a:prstGeom>
                  <a:solidFill>
                    <a:schemeClr val="tx2"/>
                  </a:solidFill>
                  <a:ln w="9525" cap="flat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39962" name="AutoShape 27"/>
                  <p:cNvSpPr/>
                  <p:nvPr/>
                </p:nvSpPr>
                <p:spPr>
                  <a:xfrm>
                    <a:off x="5175" y="2784"/>
                    <a:ext cx="96" cy="672"/>
                  </a:xfrm>
                  <a:prstGeom prst="diamond">
                    <a:avLst/>
                  </a:prstGeom>
                  <a:solidFill>
                    <a:srgbClr val="663300"/>
                  </a:solidFill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  <p:grpSp>
              <p:nvGrpSpPr>
                <p:cNvPr id="39963" name="Group 28"/>
                <p:cNvGrpSpPr/>
                <p:nvPr/>
              </p:nvGrpSpPr>
              <p:grpSpPr>
                <a:xfrm>
                  <a:off x="5346" y="3312"/>
                  <a:ext cx="102" cy="227"/>
                  <a:chOff x="1015" y="3264"/>
                  <a:chExt cx="148" cy="320"/>
                </a:xfrm>
              </p:grpSpPr>
              <p:sp>
                <p:nvSpPr>
                  <p:cNvPr id="39964" name="Oval 29"/>
                  <p:cNvSpPr/>
                  <p:nvPr/>
                </p:nvSpPr>
                <p:spPr>
                  <a:xfrm>
                    <a:off x="1056" y="3264"/>
                    <a:ext cx="48" cy="48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38100" cap="flat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39965" name="Freeform 30"/>
                  <p:cNvSpPr/>
                  <p:nvPr/>
                </p:nvSpPr>
                <p:spPr>
                  <a:xfrm>
                    <a:off x="1015" y="3310"/>
                    <a:ext cx="148" cy="274"/>
                  </a:xfrm>
                  <a:custGeom>
                    <a:avLst/>
                    <a:gdLst/>
                    <a:ahLst/>
                    <a:cxnLst>
                      <a:cxn ang="0">
                        <a:pos x="64" y="0"/>
                      </a:cxn>
                      <a:cxn ang="0">
                        <a:pos x="100" y="119"/>
                      </a:cxn>
                      <a:cxn ang="0">
                        <a:pos x="73" y="274"/>
                      </a:cxn>
                      <a:cxn ang="0">
                        <a:pos x="0" y="210"/>
                      </a:cxn>
                    </a:cxnLst>
                    <a:rect l="0" t="0" r="0" b="0"/>
                    <a:pathLst>
                      <a:path w="148" h="274">
                        <a:moveTo>
                          <a:pt x="64" y="0"/>
                        </a:moveTo>
                        <a:cubicBezTo>
                          <a:pt x="55" y="62"/>
                          <a:pt x="31" y="100"/>
                          <a:pt x="100" y="119"/>
                        </a:cubicBezTo>
                        <a:cubicBezTo>
                          <a:pt x="148" y="164"/>
                          <a:pt x="138" y="252"/>
                          <a:pt x="73" y="274"/>
                        </a:cubicBezTo>
                        <a:cubicBezTo>
                          <a:pt x="39" y="263"/>
                          <a:pt x="16" y="243"/>
                          <a:pt x="0" y="210"/>
                        </a:cubicBezTo>
                      </a:path>
                    </a:pathLst>
                  </a:custGeom>
                  <a:noFill/>
                  <a:ln w="38100" cap="flat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39966" name="Group 31"/>
                <p:cNvGrpSpPr/>
                <p:nvPr/>
              </p:nvGrpSpPr>
              <p:grpSpPr>
                <a:xfrm flipH="1" flipV="1">
                  <a:off x="5337" y="2745"/>
                  <a:ext cx="102" cy="227"/>
                  <a:chOff x="1015" y="3264"/>
                  <a:chExt cx="148" cy="320"/>
                </a:xfrm>
              </p:grpSpPr>
              <p:sp>
                <p:nvSpPr>
                  <p:cNvPr id="39967" name="Oval 32"/>
                  <p:cNvSpPr/>
                  <p:nvPr/>
                </p:nvSpPr>
                <p:spPr>
                  <a:xfrm>
                    <a:off x="1056" y="3264"/>
                    <a:ext cx="48" cy="48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38100" cap="flat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39968" name="Freeform 33"/>
                  <p:cNvSpPr/>
                  <p:nvPr/>
                </p:nvSpPr>
                <p:spPr>
                  <a:xfrm>
                    <a:off x="1015" y="3310"/>
                    <a:ext cx="148" cy="274"/>
                  </a:xfrm>
                  <a:custGeom>
                    <a:avLst/>
                    <a:gdLst/>
                    <a:ahLst/>
                    <a:cxnLst>
                      <a:cxn ang="0">
                        <a:pos x="64" y="0"/>
                      </a:cxn>
                      <a:cxn ang="0">
                        <a:pos x="100" y="119"/>
                      </a:cxn>
                      <a:cxn ang="0">
                        <a:pos x="73" y="274"/>
                      </a:cxn>
                      <a:cxn ang="0">
                        <a:pos x="0" y="210"/>
                      </a:cxn>
                    </a:cxnLst>
                    <a:rect l="0" t="0" r="0" b="0"/>
                    <a:pathLst>
                      <a:path w="148" h="274">
                        <a:moveTo>
                          <a:pt x="64" y="0"/>
                        </a:moveTo>
                        <a:cubicBezTo>
                          <a:pt x="55" y="62"/>
                          <a:pt x="31" y="100"/>
                          <a:pt x="100" y="119"/>
                        </a:cubicBezTo>
                        <a:cubicBezTo>
                          <a:pt x="148" y="164"/>
                          <a:pt x="138" y="252"/>
                          <a:pt x="73" y="274"/>
                        </a:cubicBezTo>
                        <a:cubicBezTo>
                          <a:pt x="39" y="263"/>
                          <a:pt x="16" y="243"/>
                          <a:pt x="0" y="210"/>
                        </a:cubicBezTo>
                      </a:path>
                    </a:pathLst>
                  </a:custGeom>
                  <a:noFill/>
                  <a:ln w="38100" cap="flat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</p:grpSp>
          <p:grpSp>
            <p:nvGrpSpPr>
              <p:cNvPr id="39969" name="Group 34"/>
              <p:cNvGrpSpPr/>
              <p:nvPr/>
            </p:nvGrpSpPr>
            <p:grpSpPr>
              <a:xfrm>
                <a:off x="624" y="738"/>
                <a:ext cx="340" cy="794"/>
                <a:chOff x="5232" y="2745"/>
                <a:chExt cx="340" cy="794"/>
              </a:xfrm>
            </p:grpSpPr>
            <p:grpSp>
              <p:nvGrpSpPr>
                <p:cNvPr id="39970" name="Group 35"/>
                <p:cNvGrpSpPr/>
                <p:nvPr/>
              </p:nvGrpSpPr>
              <p:grpSpPr>
                <a:xfrm>
                  <a:off x="5232" y="2976"/>
                  <a:ext cx="340" cy="340"/>
                  <a:chOff x="4896" y="2775"/>
                  <a:chExt cx="680" cy="681"/>
                </a:xfrm>
              </p:grpSpPr>
              <p:grpSp>
                <p:nvGrpSpPr>
                  <p:cNvPr id="39971" name="Group 36"/>
                  <p:cNvGrpSpPr/>
                  <p:nvPr/>
                </p:nvGrpSpPr>
                <p:grpSpPr>
                  <a:xfrm>
                    <a:off x="4896" y="2775"/>
                    <a:ext cx="680" cy="680"/>
                    <a:chOff x="192" y="3351"/>
                    <a:chExt cx="680" cy="680"/>
                  </a:xfrm>
                </p:grpSpPr>
                <p:sp>
                  <p:nvSpPr>
                    <p:cNvPr id="39972" name="Oval 37"/>
                    <p:cNvSpPr/>
                    <p:nvPr/>
                  </p:nvSpPr>
                  <p:spPr>
                    <a:xfrm>
                      <a:off x="192" y="3351"/>
                      <a:ext cx="680" cy="680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 w="381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39973" name="Oval 38"/>
                    <p:cNvSpPr/>
                    <p:nvPr/>
                  </p:nvSpPr>
                  <p:spPr>
                    <a:xfrm>
                      <a:off x="240" y="3408"/>
                      <a:ext cx="576" cy="576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 w="38100" cap="flat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</p:grpSp>
              <p:sp>
                <p:nvSpPr>
                  <p:cNvPr id="39974" name="Oval 39"/>
                  <p:cNvSpPr/>
                  <p:nvPr/>
                </p:nvSpPr>
                <p:spPr>
                  <a:xfrm>
                    <a:off x="5133" y="3018"/>
                    <a:ext cx="192" cy="192"/>
                  </a:xfrm>
                  <a:prstGeom prst="ellipse">
                    <a:avLst/>
                  </a:prstGeom>
                  <a:solidFill>
                    <a:schemeClr val="tx2"/>
                  </a:solidFill>
                  <a:ln w="9525" cap="flat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39975" name="AutoShape 40"/>
                  <p:cNvSpPr/>
                  <p:nvPr/>
                </p:nvSpPr>
                <p:spPr>
                  <a:xfrm>
                    <a:off x="5175" y="2784"/>
                    <a:ext cx="96" cy="672"/>
                  </a:xfrm>
                  <a:prstGeom prst="diamond">
                    <a:avLst/>
                  </a:prstGeom>
                  <a:solidFill>
                    <a:srgbClr val="663300"/>
                  </a:solidFill>
                  <a:ln w="9525" cap="flat" cmpd="sng">
                    <a:solidFill>
                      <a:schemeClr val="tx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  <p:grpSp>
              <p:nvGrpSpPr>
                <p:cNvPr id="39976" name="Group 41"/>
                <p:cNvGrpSpPr/>
                <p:nvPr/>
              </p:nvGrpSpPr>
              <p:grpSpPr>
                <a:xfrm>
                  <a:off x="5346" y="3312"/>
                  <a:ext cx="102" cy="227"/>
                  <a:chOff x="1015" y="3264"/>
                  <a:chExt cx="148" cy="320"/>
                </a:xfrm>
              </p:grpSpPr>
              <p:sp>
                <p:nvSpPr>
                  <p:cNvPr id="39977" name="Oval 42"/>
                  <p:cNvSpPr/>
                  <p:nvPr/>
                </p:nvSpPr>
                <p:spPr>
                  <a:xfrm>
                    <a:off x="1056" y="3264"/>
                    <a:ext cx="48" cy="48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38100" cap="flat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39978" name="Freeform 43"/>
                  <p:cNvSpPr/>
                  <p:nvPr/>
                </p:nvSpPr>
                <p:spPr>
                  <a:xfrm>
                    <a:off x="1015" y="3310"/>
                    <a:ext cx="148" cy="274"/>
                  </a:xfrm>
                  <a:custGeom>
                    <a:avLst/>
                    <a:gdLst/>
                    <a:ahLst/>
                    <a:cxnLst>
                      <a:cxn ang="0">
                        <a:pos x="64" y="0"/>
                      </a:cxn>
                      <a:cxn ang="0">
                        <a:pos x="100" y="119"/>
                      </a:cxn>
                      <a:cxn ang="0">
                        <a:pos x="73" y="274"/>
                      </a:cxn>
                      <a:cxn ang="0">
                        <a:pos x="0" y="210"/>
                      </a:cxn>
                    </a:cxnLst>
                    <a:rect l="0" t="0" r="0" b="0"/>
                    <a:pathLst>
                      <a:path w="148" h="274">
                        <a:moveTo>
                          <a:pt x="64" y="0"/>
                        </a:moveTo>
                        <a:cubicBezTo>
                          <a:pt x="55" y="62"/>
                          <a:pt x="31" y="100"/>
                          <a:pt x="100" y="119"/>
                        </a:cubicBezTo>
                        <a:cubicBezTo>
                          <a:pt x="148" y="164"/>
                          <a:pt x="138" y="252"/>
                          <a:pt x="73" y="274"/>
                        </a:cubicBezTo>
                        <a:cubicBezTo>
                          <a:pt x="39" y="263"/>
                          <a:pt x="16" y="243"/>
                          <a:pt x="0" y="210"/>
                        </a:cubicBezTo>
                      </a:path>
                    </a:pathLst>
                  </a:custGeom>
                  <a:noFill/>
                  <a:ln w="38100" cap="flat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39979" name="Group 44"/>
                <p:cNvGrpSpPr/>
                <p:nvPr/>
              </p:nvGrpSpPr>
              <p:grpSpPr>
                <a:xfrm flipH="1" flipV="1">
                  <a:off x="5337" y="2745"/>
                  <a:ext cx="102" cy="227"/>
                  <a:chOff x="1015" y="3264"/>
                  <a:chExt cx="148" cy="320"/>
                </a:xfrm>
              </p:grpSpPr>
              <p:sp>
                <p:nvSpPr>
                  <p:cNvPr id="39980" name="Oval 45"/>
                  <p:cNvSpPr/>
                  <p:nvPr/>
                </p:nvSpPr>
                <p:spPr>
                  <a:xfrm>
                    <a:off x="1056" y="3264"/>
                    <a:ext cx="48" cy="48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38100" cap="flat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39981" name="Freeform 46"/>
                  <p:cNvSpPr/>
                  <p:nvPr/>
                </p:nvSpPr>
                <p:spPr>
                  <a:xfrm>
                    <a:off x="1015" y="3310"/>
                    <a:ext cx="148" cy="274"/>
                  </a:xfrm>
                  <a:custGeom>
                    <a:avLst/>
                    <a:gdLst/>
                    <a:ahLst/>
                    <a:cxnLst>
                      <a:cxn ang="0">
                        <a:pos x="64" y="0"/>
                      </a:cxn>
                      <a:cxn ang="0">
                        <a:pos x="100" y="119"/>
                      </a:cxn>
                      <a:cxn ang="0">
                        <a:pos x="73" y="274"/>
                      </a:cxn>
                      <a:cxn ang="0">
                        <a:pos x="0" y="210"/>
                      </a:cxn>
                    </a:cxnLst>
                    <a:rect l="0" t="0" r="0" b="0"/>
                    <a:pathLst>
                      <a:path w="148" h="274">
                        <a:moveTo>
                          <a:pt x="64" y="0"/>
                        </a:moveTo>
                        <a:cubicBezTo>
                          <a:pt x="55" y="62"/>
                          <a:pt x="31" y="100"/>
                          <a:pt x="100" y="119"/>
                        </a:cubicBezTo>
                        <a:cubicBezTo>
                          <a:pt x="148" y="164"/>
                          <a:pt x="138" y="252"/>
                          <a:pt x="73" y="274"/>
                        </a:cubicBezTo>
                        <a:cubicBezTo>
                          <a:pt x="39" y="263"/>
                          <a:pt x="16" y="243"/>
                          <a:pt x="0" y="210"/>
                        </a:cubicBezTo>
                      </a:path>
                    </a:pathLst>
                  </a:custGeom>
                  <a:noFill/>
                  <a:ln w="38100" cap="flat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</p:grpSp>
          <p:grpSp>
            <p:nvGrpSpPr>
              <p:cNvPr id="39982" name="Group 47"/>
              <p:cNvGrpSpPr/>
              <p:nvPr/>
            </p:nvGrpSpPr>
            <p:grpSpPr>
              <a:xfrm flipV="1">
                <a:off x="432" y="432"/>
                <a:ext cx="706" cy="49"/>
                <a:chOff x="4680" y="7053"/>
                <a:chExt cx="1764" cy="123"/>
              </a:xfrm>
            </p:grpSpPr>
            <p:grpSp>
              <p:nvGrpSpPr>
                <p:cNvPr id="39983" name="Group 48"/>
                <p:cNvGrpSpPr/>
                <p:nvPr/>
              </p:nvGrpSpPr>
              <p:grpSpPr>
                <a:xfrm>
                  <a:off x="4680" y="7056"/>
                  <a:ext cx="864" cy="120"/>
                  <a:chOff x="6480" y="6239"/>
                  <a:chExt cx="864" cy="120"/>
                </a:xfrm>
              </p:grpSpPr>
              <p:sp>
                <p:nvSpPr>
                  <p:cNvPr id="39984" name="Line 49"/>
                  <p:cNvSpPr/>
                  <p:nvPr/>
                </p:nvSpPr>
                <p:spPr>
                  <a:xfrm flipH="1">
                    <a:off x="6480" y="6239"/>
                    <a:ext cx="180" cy="11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39985" name="Line 50"/>
                  <p:cNvSpPr/>
                  <p:nvPr/>
                </p:nvSpPr>
                <p:spPr>
                  <a:xfrm flipH="1">
                    <a:off x="6660" y="6239"/>
                    <a:ext cx="180" cy="11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39986" name="Line 51"/>
                  <p:cNvSpPr/>
                  <p:nvPr/>
                </p:nvSpPr>
                <p:spPr>
                  <a:xfrm flipH="1">
                    <a:off x="6840" y="6239"/>
                    <a:ext cx="180" cy="11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39987" name="Line 52"/>
                  <p:cNvSpPr/>
                  <p:nvPr/>
                </p:nvSpPr>
                <p:spPr>
                  <a:xfrm flipH="1">
                    <a:off x="7020" y="6239"/>
                    <a:ext cx="180" cy="11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39988" name="Line 53"/>
                  <p:cNvSpPr/>
                  <p:nvPr/>
                </p:nvSpPr>
                <p:spPr>
                  <a:xfrm flipH="1">
                    <a:off x="7164" y="6246"/>
                    <a:ext cx="180" cy="11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</p:grpSp>
            <p:sp>
              <p:nvSpPr>
                <p:cNvPr id="39989" name="Line 54"/>
                <p:cNvSpPr/>
                <p:nvPr/>
              </p:nvSpPr>
              <p:spPr>
                <a:xfrm>
                  <a:off x="4845" y="7053"/>
                  <a:ext cx="1593" cy="0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grpSp>
              <p:nvGrpSpPr>
                <p:cNvPr id="39990" name="Group 55"/>
                <p:cNvGrpSpPr/>
                <p:nvPr/>
              </p:nvGrpSpPr>
              <p:grpSpPr>
                <a:xfrm>
                  <a:off x="5580" y="7056"/>
                  <a:ext cx="864" cy="120"/>
                  <a:chOff x="6480" y="6239"/>
                  <a:chExt cx="864" cy="120"/>
                </a:xfrm>
              </p:grpSpPr>
              <p:sp>
                <p:nvSpPr>
                  <p:cNvPr id="39991" name="Line 56"/>
                  <p:cNvSpPr/>
                  <p:nvPr/>
                </p:nvSpPr>
                <p:spPr>
                  <a:xfrm flipH="1">
                    <a:off x="6480" y="6239"/>
                    <a:ext cx="180" cy="11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39992" name="Line 57"/>
                  <p:cNvSpPr/>
                  <p:nvPr/>
                </p:nvSpPr>
                <p:spPr>
                  <a:xfrm flipH="1">
                    <a:off x="6660" y="6239"/>
                    <a:ext cx="180" cy="11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39993" name="Line 58"/>
                  <p:cNvSpPr/>
                  <p:nvPr/>
                </p:nvSpPr>
                <p:spPr>
                  <a:xfrm flipH="1">
                    <a:off x="6840" y="6239"/>
                    <a:ext cx="180" cy="11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39994" name="Line 59"/>
                  <p:cNvSpPr/>
                  <p:nvPr/>
                </p:nvSpPr>
                <p:spPr>
                  <a:xfrm flipH="1">
                    <a:off x="7020" y="6239"/>
                    <a:ext cx="180" cy="11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  <p:sp>
                <p:nvSpPr>
                  <p:cNvPr id="39995" name="Line 60"/>
                  <p:cNvSpPr/>
                  <p:nvPr/>
                </p:nvSpPr>
                <p:spPr>
                  <a:xfrm flipH="1">
                    <a:off x="7164" y="6246"/>
                    <a:ext cx="180" cy="11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/>
                </p:txBody>
              </p:sp>
            </p:grpSp>
          </p:grpSp>
          <p:sp>
            <p:nvSpPr>
              <p:cNvPr id="39996" name="Line 61"/>
              <p:cNvSpPr/>
              <p:nvPr/>
            </p:nvSpPr>
            <p:spPr>
              <a:xfrm flipH="1">
                <a:off x="780" y="480"/>
                <a:ext cx="0" cy="288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grpSp>
            <p:nvGrpSpPr>
              <p:cNvPr id="39997" name="Group 62"/>
              <p:cNvGrpSpPr/>
              <p:nvPr/>
            </p:nvGrpSpPr>
            <p:grpSpPr>
              <a:xfrm>
                <a:off x="702" y="2649"/>
                <a:ext cx="192" cy="720"/>
                <a:chOff x="768" y="3120"/>
                <a:chExt cx="192" cy="720"/>
              </a:xfrm>
            </p:grpSpPr>
            <p:sp>
              <p:nvSpPr>
                <p:cNvPr id="39998" name="Rectangle 63"/>
                <p:cNvSpPr/>
                <p:nvPr/>
              </p:nvSpPr>
              <p:spPr>
                <a:xfrm>
                  <a:off x="768" y="3216"/>
                  <a:ext cx="192" cy="144"/>
                </a:xfrm>
                <a:prstGeom prst="rect">
                  <a:avLst/>
                </a:prstGeom>
                <a:solidFill>
                  <a:srgbClr val="663300"/>
                </a:solidFill>
                <a:ln w="952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39999" name="Rectangle 64"/>
                <p:cNvSpPr/>
                <p:nvPr/>
              </p:nvSpPr>
              <p:spPr>
                <a:xfrm>
                  <a:off x="768" y="3456"/>
                  <a:ext cx="192" cy="144"/>
                </a:xfrm>
                <a:prstGeom prst="rect">
                  <a:avLst/>
                </a:prstGeom>
                <a:solidFill>
                  <a:srgbClr val="663300"/>
                </a:solidFill>
                <a:ln w="952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40000" name="Rectangle 65"/>
                <p:cNvSpPr/>
                <p:nvPr/>
              </p:nvSpPr>
              <p:spPr>
                <a:xfrm>
                  <a:off x="768" y="3696"/>
                  <a:ext cx="192" cy="144"/>
                </a:xfrm>
                <a:prstGeom prst="rect">
                  <a:avLst/>
                </a:prstGeom>
                <a:solidFill>
                  <a:srgbClr val="663300"/>
                </a:solidFill>
                <a:ln w="952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40001" name="Line 66"/>
                <p:cNvSpPr/>
                <p:nvPr/>
              </p:nvSpPr>
              <p:spPr>
                <a:xfrm flipH="1">
                  <a:off x="855" y="3360"/>
                  <a:ext cx="0" cy="96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40002" name="Line 67"/>
                <p:cNvSpPr/>
                <p:nvPr/>
              </p:nvSpPr>
              <p:spPr>
                <a:xfrm flipH="1">
                  <a:off x="855" y="3120"/>
                  <a:ext cx="0" cy="96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40003" name="Line 68"/>
                <p:cNvSpPr/>
                <p:nvPr/>
              </p:nvSpPr>
              <p:spPr>
                <a:xfrm flipH="1">
                  <a:off x="855" y="3600"/>
                  <a:ext cx="0" cy="96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</p:grpSp>
        </p:grpSp>
        <p:sp>
          <p:nvSpPr>
            <p:cNvPr id="40004" name="Text Box 69"/>
            <p:cNvSpPr txBox="1"/>
            <p:nvPr/>
          </p:nvSpPr>
          <p:spPr>
            <a:xfrm>
              <a:off x="960" y="2880"/>
              <a:ext cx="336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  <a:buFontTx/>
              </a:pPr>
              <a:r>
                <a:rPr lang="en-US" altLang="zh-CN" sz="2400" b="1">
                  <a:latin typeface="Times New Roman" panose="02020603050405020304" charset="0"/>
                  <a:ea typeface="宋体" panose="02010600030101010101" pitchFamily="2" charset="-122"/>
                </a:rPr>
                <a:t>G</a:t>
              </a:r>
              <a:endParaRPr lang="en-US" altLang="zh-CN" sz="2400" b="1"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40005" name="Group 70"/>
          <p:cNvGrpSpPr/>
          <p:nvPr/>
        </p:nvGrpSpPr>
        <p:grpSpPr>
          <a:xfrm>
            <a:off x="3581400" y="685800"/>
            <a:ext cx="1225550" cy="4162425"/>
            <a:chOff x="2256" y="432"/>
            <a:chExt cx="772" cy="2622"/>
          </a:xfrm>
        </p:grpSpPr>
        <p:grpSp>
          <p:nvGrpSpPr>
            <p:cNvPr id="40006" name="Group 71"/>
            <p:cNvGrpSpPr/>
            <p:nvPr/>
          </p:nvGrpSpPr>
          <p:grpSpPr>
            <a:xfrm>
              <a:off x="2688" y="672"/>
              <a:ext cx="340" cy="794"/>
              <a:chOff x="5232" y="2745"/>
              <a:chExt cx="340" cy="794"/>
            </a:xfrm>
          </p:grpSpPr>
          <p:grpSp>
            <p:nvGrpSpPr>
              <p:cNvPr id="40007" name="Group 72"/>
              <p:cNvGrpSpPr/>
              <p:nvPr/>
            </p:nvGrpSpPr>
            <p:grpSpPr>
              <a:xfrm>
                <a:off x="5232" y="2976"/>
                <a:ext cx="340" cy="340"/>
                <a:chOff x="4896" y="2775"/>
                <a:chExt cx="680" cy="681"/>
              </a:xfrm>
            </p:grpSpPr>
            <p:grpSp>
              <p:nvGrpSpPr>
                <p:cNvPr id="40008" name="Group 73"/>
                <p:cNvGrpSpPr/>
                <p:nvPr/>
              </p:nvGrpSpPr>
              <p:grpSpPr>
                <a:xfrm>
                  <a:off x="4896" y="2775"/>
                  <a:ext cx="680" cy="680"/>
                  <a:chOff x="192" y="3351"/>
                  <a:chExt cx="680" cy="680"/>
                </a:xfrm>
              </p:grpSpPr>
              <p:sp>
                <p:nvSpPr>
                  <p:cNvPr id="40009" name="Oval 74"/>
                  <p:cNvSpPr/>
                  <p:nvPr/>
                </p:nvSpPr>
                <p:spPr>
                  <a:xfrm>
                    <a:off x="192" y="3351"/>
                    <a:ext cx="680" cy="680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38100" cap="flat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40010" name="Oval 75"/>
                  <p:cNvSpPr/>
                  <p:nvPr/>
                </p:nvSpPr>
                <p:spPr>
                  <a:xfrm>
                    <a:off x="240" y="3408"/>
                    <a:ext cx="576" cy="576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38100" cap="flat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  <p:sp>
              <p:nvSpPr>
                <p:cNvPr id="40011" name="Oval 76"/>
                <p:cNvSpPr/>
                <p:nvPr/>
              </p:nvSpPr>
              <p:spPr>
                <a:xfrm>
                  <a:off x="5133" y="3018"/>
                  <a:ext cx="192" cy="192"/>
                </a:xfrm>
                <a:prstGeom prst="ellipse">
                  <a:avLst/>
                </a:prstGeom>
                <a:solidFill>
                  <a:schemeClr val="tx2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40012" name="AutoShape 77"/>
                <p:cNvSpPr/>
                <p:nvPr/>
              </p:nvSpPr>
              <p:spPr>
                <a:xfrm>
                  <a:off x="5175" y="2784"/>
                  <a:ext cx="96" cy="672"/>
                </a:xfrm>
                <a:prstGeom prst="diamond">
                  <a:avLst/>
                </a:prstGeom>
                <a:solidFill>
                  <a:srgbClr val="663300"/>
                </a:solidFill>
                <a:ln w="952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  <p:grpSp>
            <p:nvGrpSpPr>
              <p:cNvPr id="40013" name="Group 78"/>
              <p:cNvGrpSpPr/>
              <p:nvPr/>
            </p:nvGrpSpPr>
            <p:grpSpPr>
              <a:xfrm>
                <a:off x="5346" y="3312"/>
                <a:ext cx="102" cy="227"/>
                <a:chOff x="1015" y="3264"/>
                <a:chExt cx="148" cy="320"/>
              </a:xfrm>
            </p:grpSpPr>
            <p:sp>
              <p:nvSpPr>
                <p:cNvPr id="40014" name="Oval 79"/>
                <p:cNvSpPr/>
                <p:nvPr/>
              </p:nvSpPr>
              <p:spPr>
                <a:xfrm>
                  <a:off x="1056" y="3264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38100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40015" name="Freeform 80"/>
                <p:cNvSpPr/>
                <p:nvPr/>
              </p:nvSpPr>
              <p:spPr>
                <a:xfrm>
                  <a:off x="1015" y="3310"/>
                  <a:ext cx="148" cy="274"/>
                </a:xfrm>
                <a:custGeom>
                  <a:avLst/>
                  <a:gdLst/>
                  <a:ahLst/>
                  <a:cxnLst>
                    <a:cxn ang="0">
                      <a:pos x="64" y="0"/>
                    </a:cxn>
                    <a:cxn ang="0">
                      <a:pos x="100" y="119"/>
                    </a:cxn>
                    <a:cxn ang="0">
                      <a:pos x="73" y="274"/>
                    </a:cxn>
                    <a:cxn ang="0">
                      <a:pos x="0" y="210"/>
                    </a:cxn>
                  </a:cxnLst>
                  <a:rect l="0" t="0" r="0" b="0"/>
                  <a:pathLst>
                    <a:path w="148" h="274">
                      <a:moveTo>
                        <a:pt x="64" y="0"/>
                      </a:moveTo>
                      <a:cubicBezTo>
                        <a:pt x="55" y="62"/>
                        <a:pt x="31" y="100"/>
                        <a:pt x="100" y="119"/>
                      </a:cubicBezTo>
                      <a:cubicBezTo>
                        <a:pt x="148" y="164"/>
                        <a:pt x="138" y="252"/>
                        <a:pt x="73" y="274"/>
                      </a:cubicBezTo>
                      <a:cubicBezTo>
                        <a:pt x="39" y="263"/>
                        <a:pt x="16" y="243"/>
                        <a:pt x="0" y="210"/>
                      </a:cubicBezTo>
                    </a:path>
                  </a:pathLst>
                </a:custGeom>
                <a:noFill/>
                <a:ln w="38100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40016" name="Group 81"/>
              <p:cNvGrpSpPr/>
              <p:nvPr/>
            </p:nvGrpSpPr>
            <p:grpSpPr>
              <a:xfrm flipH="1" flipV="1">
                <a:off x="5337" y="2745"/>
                <a:ext cx="102" cy="227"/>
                <a:chOff x="1015" y="3264"/>
                <a:chExt cx="148" cy="320"/>
              </a:xfrm>
            </p:grpSpPr>
            <p:sp>
              <p:nvSpPr>
                <p:cNvPr id="40017" name="Oval 82"/>
                <p:cNvSpPr/>
                <p:nvPr/>
              </p:nvSpPr>
              <p:spPr>
                <a:xfrm>
                  <a:off x="1056" y="3264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38100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40018" name="Freeform 83"/>
                <p:cNvSpPr/>
                <p:nvPr/>
              </p:nvSpPr>
              <p:spPr>
                <a:xfrm>
                  <a:off x="1015" y="3310"/>
                  <a:ext cx="148" cy="274"/>
                </a:xfrm>
                <a:custGeom>
                  <a:avLst/>
                  <a:gdLst/>
                  <a:ahLst/>
                  <a:cxnLst>
                    <a:cxn ang="0">
                      <a:pos x="64" y="0"/>
                    </a:cxn>
                    <a:cxn ang="0">
                      <a:pos x="100" y="119"/>
                    </a:cxn>
                    <a:cxn ang="0">
                      <a:pos x="73" y="274"/>
                    </a:cxn>
                    <a:cxn ang="0">
                      <a:pos x="0" y="210"/>
                    </a:cxn>
                  </a:cxnLst>
                  <a:rect l="0" t="0" r="0" b="0"/>
                  <a:pathLst>
                    <a:path w="148" h="274">
                      <a:moveTo>
                        <a:pt x="64" y="0"/>
                      </a:moveTo>
                      <a:cubicBezTo>
                        <a:pt x="55" y="62"/>
                        <a:pt x="31" y="100"/>
                        <a:pt x="100" y="119"/>
                      </a:cubicBezTo>
                      <a:cubicBezTo>
                        <a:pt x="148" y="164"/>
                        <a:pt x="138" y="252"/>
                        <a:pt x="73" y="274"/>
                      </a:cubicBezTo>
                      <a:cubicBezTo>
                        <a:pt x="39" y="263"/>
                        <a:pt x="16" y="243"/>
                        <a:pt x="0" y="210"/>
                      </a:cubicBezTo>
                    </a:path>
                  </a:pathLst>
                </a:custGeom>
                <a:noFill/>
                <a:ln w="38100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40019" name="Group 84"/>
            <p:cNvGrpSpPr/>
            <p:nvPr/>
          </p:nvGrpSpPr>
          <p:grpSpPr>
            <a:xfrm>
              <a:off x="2352" y="1536"/>
              <a:ext cx="340" cy="794"/>
              <a:chOff x="5232" y="2745"/>
              <a:chExt cx="340" cy="794"/>
            </a:xfrm>
          </p:grpSpPr>
          <p:grpSp>
            <p:nvGrpSpPr>
              <p:cNvPr id="40020" name="Group 85"/>
              <p:cNvGrpSpPr/>
              <p:nvPr/>
            </p:nvGrpSpPr>
            <p:grpSpPr>
              <a:xfrm>
                <a:off x="5232" y="2976"/>
                <a:ext cx="340" cy="340"/>
                <a:chOff x="4896" y="2775"/>
                <a:chExt cx="680" cy="681"/>
              </a:xfrm>
            </p:grpSpPr>
            <p:grpSp>
              <p:nvGrpSpPr>
                <p:cNvPr id="40021" name="Group 86"/>
                <p:cNvGrpSpPr/>
                <p:nvPr/>
              </p:nvGrpSpPr>
              <p:grpSpPr>
                <a:xfrm>
                  <a:off x="4896" y="2775"/>
                  <a:ext cx="680" cy="680"/>
                  <a:chOff x="192" y="3351"/>
                  <a:chExt cx="680" cy="680"/>
                </a:xfrm>
              </p:grpSpPr>
              <p:sp>
                <p:nvSpPr>
                  <p:cNvPr id="40022" name="Oval 87"/>
                  <p:cNvSpPr/>
                  <p:nvPr/>
                </p:nvSpPr>
                <p:spPr>
                  <a:xfrm>
                    <a:off x="192" y="3351"/>
                    <a:ext cx="680" cy="680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38100" cap="flat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40023" name="Oval 88"/>
                  <p:cNvSpPr/>
                  <p:nvPr/>
                </p:nvSpPr>
                <p:spPr>
                  <a:xfrm>
                    <a:off x="240" y="3408"/>
                    <a:ext cx="576" cy="576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38100" cap="flat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  <p:sp>
              <p:nvSpPr>
                <p:cNvPr id="40024" name="Oval 89"/>
                <p:cNvSpPr/>
                <p:nvPr/>
              </p:nvSpPr>
              <p:spPr>
                <a:xfrm>
                  <a:off x="5133" y="3018"/>
                  <a:ext cx="192" cy="192"/>
                </a:xfrm>
                <a:prstGeom prst="ellipse">
                  <a:avLst/>
                </a:prstGeom>
                <a:solidFill>
                  <a:schemeClr val="tx2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40025" name="AutoShape 90"/>
                <p:cNvSpPr/>
                <p:nvPr/>
              </p:nvSpPr>
              <p:spPr>
                <a:xfrm>
                  <a:off x="5175" y="2784"/>
                  <a:ext cx="96" cy="672"/>
                </a:xfrm>
                <a:prstGeom prst="diamond">
                  <a:avLst/>
                </a:prstGeom>
                <a:solidFill>
                  <a:srgbClr val="663300"/>
                </a:solidFill>
                <a:ln w="952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  <p:grpSp>
            <p:nvGrpSpPr>
              <p:cNvPr id="40026" name="Group 91"/>
              <p:cNvGrpSpPr/>
              <p:nvPr/>
            </p:nvGrpSpPr>
            <p:grpSpPr>
              <a:xfrm>
                <a:off x="5346" y="3312"/>
                <a:ext cx="102" cy="227"/>
                <a:chOff x="1015" y="3264"/>
                <a:chExt cx="148" cy="320"/>
              </a:xfrm>
            </p:grpSpPr>
            <p:sp>
              <p:nvSpPr>
                <p:cNvPr id="40027" name="Oval 92"/>
                <p:cNvSpPr/>
                <p:nvPr/>
              </p:nvSpPr>
              <p:spPr>
                <a:xfrm>
                  <a:off x="1056" y="3264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38100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40028" name="Freeform 93"/>
                <p:cNvSpPr/>
                <p:nvPr/>
              </p:nvSpPr>
              <p:spPr>
                <a:xfrm>
                  <a:off x="1015" y="3310"/>
                  <a:ext cx="148" cy="274"/>
                </a:xfrm>
                <a:custGeom>
                  <a:avLst/>
                  <a:gdLst/>
                  <a:ahLst/>
                  <a:cxnLst>
                    <a:cxn ang="0">
                      <a:pos x="64" y="0"/>
                    </a:cxn>
                    <a:cxn ang="0">
                      <a:pos x="100" y="119"/>
                    </a:cxn>
                    <a:cxn ang="0">
                      <a:pos x="73" y="274"/>
                    </a:cxn>
                    <a:cxn ang="0">
                      <a:pos x="0" y="210"/>
                    </a:cxn>
                  </a:cxnLst>
                  <a:rect l="0" t="0" r="0" b="0"/>
                  <a:pathLst>
                    <a:path w="148" h="274">
                      <a:moveTo>
                        <a:pt x="64" y="0"/>
                      </a:moveTo>
                      <a:cubicBezTo>
                        <a:pt x="55" y="62"/>
                        <a:pt x="31" y="100"/>
                        <a:pt x="100" y="119"/>
                      </a:cubicBezTo>
                      <a:cubicBezTo>
                        <a:pt x="148" y="164"/>
                        <a:pt x="138" y="252"/>
                        <a:pt x="73" y="274"/>
                      </a:cubicBezTo>
                      <a:cubicBezTo>
                        <a:pt x="39" y="263"/>
                        <a:pt x="16" y="243"/>
                        <a:pt x="0" y="210"/>
                      </a:cubicBezTo>
                    </a:path>
                  </a:pathLst>
                </a:custGeom>
                <a:noFill/>
                <a:ln w="38100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40029" name="Group 94"/>
              <p:cNvGrpSpPr/>
              <p:nvPr/>
            </p:nvGrpSpPr>
            <p:grpSpPr>
              <a:xfrm flipH="1" flipV="1">
                <a:off x="5337" y="2745"/>
                <a:ext cx="102" cy="227"/>
                <a:chOff x="1015" y="3264"/>
                <a:chExt cx="148" cy="320"/>
              </a:xfrm>
            </p:grpSpPr>
            <p:sp>
              <p:nvSpPr>
                <p:cNvPr id="40030" name="Oval 95"/>
                <p:cNvSpPr/>
                <p:nvPr/>
              </p:nvSpPr>
              <p:spPr>
                <a:xfrm>
                  <a:off x="1056" y="3264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38100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40031" name="Freeform 96"/>
                <p:cNvSpPr/>
                <p:nvPr/>
              </p:nvSpPr>
              <p:spPr>
                <a:xfrm>
                  <a:off x="1015" y="3310"/>
                  <a:ext cx="148" cy="274"/>
                </a:xfrm>
                <a:custGeom>
                  <a:avLst/>
                  <a:gdLst/>
                  <a:ahLst/>
                  <a:cxnLst>
                    <a:cxn ang="0">
                      <a:pos x="64" y="0"/>
                    </a:cxn>
                    <a:cxn ang="0">
                      <a:pos x="100" y="119"/>
                    </a:cxn>
                    <a:cxn ang="0">
                      <a:pos x="73" y="274"/>
                    </a:cxn>
                    <a:cxn ang="0">
                      <a:pos x="0" y="210"/>
                    </a:cxn>
                  </a:cxnLst>
                  <a:rect l="0" t="0" r="0" b="0"/>
                  <a:pathLst>
                    <a:path w="148" h="274">
                      <a:moveTo>
                        <a:pt x="64" y="0"/>
                      </a:moveTo>
                      <a:cubicBezTo>
                        <a:pt x="55" y="62"/>
                        <a:pt x="31" y="100"/>
                        <a:pt x="100" y="119"/>
                      </a:cubicBezTo>
                      <a:cubicBezTo>
                        <a:pt x="148" y="164"/>
                        <a:pt x="138" y="252"/>
                        <a:pt x="73" y="274"/>
                      </a:cubicBezTo>
                      <a:cubicBezTo>
                        <a:pt x="39" y="263"/>
                        <a:pt x="16" y="243"/>
                        <a:pt x="0" y="210"/>
                      </a:cubicBezTo>
                    </a:path>
                  </a:pathLst>
                </a:custGeom>
                <a:noFill/>
                <a:ln w="38100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40032" name="Group 97"/>
            <p:cNvGrpSpPr/>
            <p:nvPr/>
          </p:nvGrpSpPr>
          <p:grpSpPr>
            <a:xfrm flipV="1">
              <a:off x="2256" y="432"/>
              <a:ext cx="706" cy="49"/>
              <a:chOff x="4680" y="7053"/>
              <a:chExt cx="1764" cy="123"/>
            </a:xfrm>
          </p:grpSpPr>
          <p:grpSp>
            <p:nvGrpSpPr>
              <p:cNvPr id="40033" name="Group 98"/>
              <p:cNvGrpSpPr/>
              <p:nvPr/>
            </p:nvGrpSpPr>
            <p:grpSpPr>
              <a:xfrm>
                <a:off x="4680" y="7056"/>
                <a:ext cx="864" cy="120"/>
                <a:chOff x="6480" y="6239"/>
                <a:chExt cx="864" cy="120"/>
              </a:xfrm>
            </p:grpSpPr>
            <p:sp>
              <p:nvSpPr>
                <p:cNvPr id="40034" name="Line 99"/>
                <p:cNvSpPr/>
                <p:nvPr/>
              </p:nvSpPr>
              <p:spPr>
                <a:xfrm flipH="1">
                  <a:off x="6480" y="6239"/>
                  <a:ext cx="180" cy="113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40035" name="Line 100"/>
                <p:cNvSpPr/>
                <p:nvPr/>
              </p:nvSpPr>
              <p:spPr>
                <a:xfrm flipH="1">
                  <a:off x="6660" y="6239"/>
                  <a:ext cx="180" cy="113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40036" name="Line 101"/>
                <p:cNvSpPr/>
                <p:nvPr/>
              </p:nvSpPr>
              <p:spPr>
                <a:xfrm flipH="1">
                  <a:off x="6840" y="6239"/>
                  <a:ext cx="180" cy="113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40037" name="Line 102"/>
                <p:cNvSpPr/>
                <p:nvPr/>
              </p:nvSpPr>
              <p:spPr>
                <a:xfrm flipH="1">
                  <a:off x="7020" y="6239"/>
                  <a:ext cx="180" cy="113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40038" name="Line 103"/>
                <p:cNvSpPr/>
                <p:nvPr/>
              </p:nvSpPr>
              <p:spPr>
                <a:xfrm flipH="1">
                  <a:off x="7164" y="6246"/>
                  <a:ext cx="180" cy="113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</p:grpSp>
          <p:sp>
            <p:nvSpPr>
              <p:cNvPr id="40039" name="Line 104"/>
              <p:cNvSpPr/>
              <p:nvPr/>
            </p:nvSpPr>
            <p:spPr>
              <a:xfrm>
                <a:off x="4845" y="7053"/>
                <a:ext cx="1593" cy="0"/>
              </a:xfrm>
              <a:prstGeom prst="line">
                <a:avLst/>
              </a:prstGeom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grpSp>
            <p:nvGrpSpPr>
              <p:cNvPr id="40040" name="Group 105"/>
              <p:cNvGrpSpPr/>
              <p:nvPr/>
            </p:nvGrpSpPr>
            <p:grpSpPr>
              <a:xfrm>
                <a:off x="5580" y="7056"/>
                <a:ext cx="864" cy="120"/>
                <a:chOff x="6480" y="6239"/>
                <a:chExt cx="864" cy="120"/>
              </a:xfrm>
            </p:grpSpPr>
            <p:sp>
              <p:nvSpPr>
                <p:cNvPr id="40041" name="Line 106"/>
                <p:cNvSpPr/>
                <p:nvPr/>
              </p:nvSpPr>
              <p:spPr>
                <a:xfrm flipH="1">
                  <a:off x="6480" y="6239"/>
                  <a:ext cx="180" cy="113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40042" name="Line 107"/>
                <p:cNvSpPr/>
                <p:nvPr/>
              </p:nvSpPr>
              <p:spPr>
                <a:xfrm flipH="1">
                  <a:off x="6660" y="6239"/>
                  <a:ext cx="180" cy="113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40043" name="Line 108"/>
                <p:cNvSpPr/>
                <p:nvPr/>
              </p:nvSpPr>
              <p:spPr>
                <a:xfrm flipH="1">
                  <a:off x="6840" y="6239"/>
                  <a:ext cx="180" cy="113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40044" name="Line 109"/>
                <p:cNvSpPr/>
                <p:nvPr/>
              </p:nvSpPr>
              <p:spPr>
                <a:xfrm flipH="1">
                  <a:off x="7020" y="6239"/>
                  <a:ext cx="180" cy="113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40045" name="Line 110"/>
                <p:cNvSpPr/>
                <p:nvPr/>
              </p:nvSpPr>
              <p:spPr>
                <a:xfrm flipH="1">
                  <a:off x="7164" y="6246"/>
                  <a:ext cx="180" cy="113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</p:grpSp>
        </p:grpSp>
        <p:sp>
          <p:nvSpPr>
            <p:cNvPr id="40046" name="Line 111"/>
            <p:cNvSpPr/>
            <p:nvPr/>
          </p:nvSpPr>
          <p:spPr>
            <a:xfrm flipH="1">
              <a:off x="2832" y="480"/>
              <a:ext cx="0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grpSp>
          <p:nvGrpSpPr>
            <p:cNvPr id="40047" name="Group 112"/>
            <p:cNvGrpSpPr/>
            <p:nvPr/>
          </p:nvGrpSpPr>
          <p:grpSpPr>
            <a:xfrm>
              <a:off x="2427" y="2334"/>
              <a:ext cx="192" cy="720"/>
              <a:chOff x="768" y="3120"/>
              <a:chExt cx="192" cy="720"/>
            </a:xfrm>
          </p:grpSpPr>
          <p:sp>
            <p:nvSpPr>
              <p:cNvPr id="40048" name="Rectangle 113"/>
              <p:cNvSpPr/>
              <p:nvPr/>
            </p:nvSpPr>
            <p:spPr>
              <a:xfrm>
                <a:off x="768" y="3216"/>
                <a:ext cx="192" cy="144"/>
              </a:xfrm>
              <a:prstGeom prst="rect">
                <a:avLst/>
              </a:prstGeom>
              <a:solidFill>
                <a:srgbClr val="663300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40049" name="Rectangle 114"/>
              <p:cNvSpPr/>
              <p:nvPr/>
            </p:nvSpPr>
            <p:spPr>
              <a:xfrm>
                <a:off x="768" y="3456"/>
                <a:ext cx="192" cy="144"/>
              </a:xfrm>
              <a:prstGeom prst="rect">
                <a:avLst/>
              </a:prstGeom>
              <a:solidFill>
                <a:srgbClr val="663300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40050" name="Rectangle 115"/>
              <p:cNvSpPr/>
              <p:nvPr/>
            </p:nvSpPr>
            <p:spPr>
              <a:xfrm>
                <a:off x="768" y="3696"/>
                <a:ext cx="192" cy="144"/>
              </a:xfrm>
              <a:prstGeom prst="rect">
                <a:avLst/>
              </a:prstGeom>
              <a:solidFill>
                <a:srgbClr val="663300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40051" name="Line 116"/>
              <p:cNvSpPr/>
              <p:nvPr/>
            </p:nvSpPr>
            <p:spPr>
              <a:xfrm flipH="1">
                <a:off x="855" y="3360"/>
                <a:ext cx="0" cy="96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sp>
            <p:nvSpPr>
              <p:cNvPr id="40052" name="Line 117"/>
              <p:cNvSpPr/>
              <p:nvPr/>
            </p:nvSpPr>
            <p:spPr>
              <a:xfrm flipH="1">
                <a:off x="855" y="3120"/>
                <a:ext cx="0" cy="96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sp>
            <p:nvSpPr>
              <p:cNvPr id="40053" name="Line 118"/>
              <p:cNvSpPr/>
              <p:nvPr/>
            </p:nvSpPr>
            <p:spPr>
              <a:xfrm flipH="1">
                <a:off x="855" y="3600"/>
                <a:ext cx="0" cy="96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</p:grpSp>
        <p:sp>
          <p:nvSpPr>
            <p:cNvPr id="40054" name="Text Box 119"/>
            <p:cNvSpPr txBox="1"/>
            <p:nvPr/>
          </p:nvSpPr>
          <p:spPr>
            <a:xfrm>
              <a:off x="2640" y="2592"/>
              <a:ext cx="336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  <a:buFontTx/>
              </a:pPr>
              <a:r>
                <a:rPr lang="en-US" altLang="zh-CN" sz="2400" b="1">
                  <a:latin typeface="Times New Roman" panose="02020603050405020304" charset="0"/>
                  <a:ea typeface="宋体" panose="02010600030101010101" pitchFamily="2" charset="-122"/>
                </a:rPr>
                <a:t>G</a:t>
              </a:r>
              <a:endParaRPr lang="en-US" altLang="zh-CN" sz="2400" b="1"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40055" name="Group 120"/>
          <p:cNvGrpSpPr/>
          <p:nvPr/>
        </p:nvGrpSpPr>
        <p:grpSpPr>
          <a:xfrm>
            <a:off x="6248400" y="685800"/>
            <a:ext cx="1371600" cy="4648200"/>
            <a:chOff x="3936" y="432"/>
            <a:chExt cx="864" cy="2928"/>
          </a:xfrm>
        </p:grpSpPr>
        <p:grpSp>
          <p:nvGrpSpPr>
            <p:cNvPr id="40056" name="Group 121"/>
            <p:cNvGrpSpPr/>
            <p:nvPr/>
          </p:nvGrpSpPr>
          <p:grpSpPr>
            <a:xfrm>
              <a:off x="4176" y="720"/>
              <a:ext cx="340" cy="794"/>
              <a:chOff x="5232" y="2745"/>
              <a:chExt cx="340" cy="794"/>
            </a:xfrm>
          </p:grpSpPr>
          <p:grpSp>
            <p:nvGrpSpPr>
              <p:cNvPr id="40057" name="Group 122"/>
              <p:cNvGrpSpPr/>
              <p:nvPr/>
            </p:nvGrpSpPr>
            <p:grpSpPr>
              <a:xfrm>
                <a:off x="5232" y="2976"/>
                <a:ext cx="340" cy="340"/>
                <a:chOff x="4896" y="2775"/>
                <a:chExt cx="680" cy="681"/>
              </a:xfrm>
            </p:grpSpPr>
            <p:grpSp>
              <p:nvGrpSpPr>
                <p:cNvPr id="40058" name="Group 123"/>
                <p:cNvGrpSpPr/>
                <p:nvPr/>
              </p:nvGrpSpPr>
              <p:grpSpPr>
                <a:xfrm>
                  <a:off x="4896" y="2775"/>
                  <a:ext cx="680" cy="680"/>
                  <a:chOff x="192" y="3351"/>
                  <a:chExt cx="680" cy="680"/>
                </a:xfrm>
              </p:grpSpPr>
              <p:sp>
                <p:nvSpPr>
                  <p:cNvPr id="40059" name="Oval 124"/>
                  <p:cNvSpPr/>
                  <p:nvPr/>
                </p:nvSpPr>
                <p:spPr>
                  <a:xfrm>
                    <a:off x="192" y="3351"/>
                    <a:ext cx="680" cy="680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38100" cap="flat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40060" name="Oval 125"/>
                  <p:cNvSpPr/>
                  <p:nvPr/>
                </p:nvSpPr>
                <p:spPr>
                  <a:xfrm>
                    <a:off x="240" y="3408"/>
                    <a:ext cx="576" cy="576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38100" cap="flat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  <p:sp>
              <p:nvSpPr>
                <p:cNvPr id="40061" name="Oval 126"/>
                <p:cNvSpPr/>
                <p:nvPr/>
              </p:nvSpPr>
              <p:spPr>
                <a:xfrm>
                  <a:off x="5133" y="3018"/>
                  <a:ext cx="192" cy="192"/>
                </a:xfrm>
                <a:prstGeom prst="ellipse">
                  <a:avLst/>
                </a:prstGeom>
                <a:solidFill>
                  <a:schemeClr val="tx2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40062" name="AutoShape 127"/>
                <p:cNvSpPr/>
                <p:nvPr/>
              </p:nvSpPr>
              <p:spPr>
                <a:xfrm>
                  <a:off x="5175" y="2784"/>
                  <a:ext cx="96" cy="672"/>
                </a:xfrm>
                <a:prstGeom prst="diamond">
                  <a:avLst/>
                </a:prstGeom>
                <a:solidFill>
                  <a:srgbClr val="663300"/>
                </a:solidFill>
                <a:ln w="952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  <p:grpSp>
            <p:nvGrpSpPr>
              <p:cNvPr id="40063" name="Group 128"/>
              <p:cNvGrpSpPr/>
              <p:nvPr/>
            </p:nvGrpSpPr>
            <p:grpSpPr>
              <a:xfrm>
                <a:off x="5346" y="3312"/>
                <a:ext cx="102" cy="227"/>
                <a:chOff x="1015" y="3264"/>
                <a:chExt cx="148" cy="320"/>
              </a:xfrm>
            </p:grpSpPr>
            <p:sp>
              <p:nvSpPr>
                <p:cNvPr id="40064" name="Oval 129"/>
                <p:cNvSpPr/>
                <p:nvPr/>
              </p:nvSpPr>
              <p:spPr>
                <a:xfrm>
                  <a:off x="1056" y="3264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38100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40065" name="Freeform 130"/>
                <p:cNvSpPr/>
                <p:nvPr/>
              </p:nvSpPr>
              <p:spPr>
                <a:xfrm>
                  <a:off x="1015" y="3310"/>
                  <a:ext cx="148" cy="274"/>
                </a:xfrm>
                <a:custGeom>
                  <a:avLst/>
                  <a:gdLst/>
                  <a:ahLst/>
                  <a:cxnLst>
                    <a:cxn ang="0">
                      <a:pos x="64" y="0"/>
                    </a:cxn>
                    <a:cxn ang="0">
                      <a:pos x="100" y="119"/>
                    </a:cxn>
                    <a:cxn ang="0">
                      <a:pos x="73" y="274"/>
                    </a:cxn>
                    <a:cxn ang="0">
                      <a:pos x="0" y="210"/>
                    </a:cxn>
                  </a:cxnLst>
                  <a:rect l="0" t="0" r="0" b="0"/>
                  <a:pathLst>
                    <a:path w="148" h="274">
                      <a:moveTo>
                        <a:pt x="64" y="0"/>
                      </a:moveTo>
                      <a:cubicBezTo>
                        <a:pt x="55" y="62"/>
                        <a:pt x="31" y="100"/>
                        <a:pt x="100" y="119"/>
                      </a:cubicBezTo>
                      <a:cubicBezTo>
                        <a:pt x="148" y="164"/>
                        <a:pt x="138" y="252"/>
                        <a:pt x="73" y="274"/>
                      </a:cubicBezTo>
                      <a:cubicBezTo>
                        <a:pt x="39" y="263"/>
                        <a:pt x="16" y="243"/>
                        <a:pt x="0" y="210"/>
                      </a:cubicBezTo>
                    </a:path>
                  </a:pathLst>
                </a:custGeom>
                <a:noFill/>
                <a:ln w="38100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40066" name="Group 131"/>
              <p:cNvGrpSpPr/>
              <p:nvPr/>
            </p:nvGrpSpPr>
            <p:grpSpPr>
              <a:xfrm flipH="1" flipV="1">
                <a:off x="5337" y="2745"/>
                <a:ext cx="102" cy="227"/>
                <a:chOff x="1015" y="3264"/>
                <a:chExt cx="148" cy="320"/>
              </a:xfrm>
            </p:grpSpPr>
            <p:sp>
              <p:nvSpPr>
                <p:cNvPr id="40067" name="Oval 132"/>
                <p:cNvSpPr/>
                <p:nvPr/>
              </p:nvSpPr>
              <p:spPr>
                <a:xfrm>
                  <a:off x="1056" y="3264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38100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40068" name="Freeform 133"/>
                <p:cNvSpPr/>
                <p:nvPr/>
              </p:nvSpPr>
              <p:spPr>
                <a:xfrm>
                  <a:off x="1015" y="3310"/>
                  <a:ext cx="148" cy="274"/>
                </a:xfrm>
                <a:custGeom>
                  <a:avLst/>
                  <a:gdLst/>
                  <a:ahLst/>
                  <a:cxnLst>
                    <a:cxn ang="0">
                      <a:pos x="64" y="0"/>
                    </a:cxn>
                    <a:cxn ang="0">
                      <a:pos x="100" y="119"/>
                    </a:cxn>
                    <a:cxn ang="0">
                      <a:pos x="73" y="274"/>
                    </a:cxn>
                    <a:cxn ang="0">
                      <a:pos x="0" y="210"/>
                    </a:cxn>
                  </a:cxnLst>
                  <a:rect l="0" t="0" r="0" b="0"/>
                  <a:pathLst>
                    <a:path w="148" h="274">
                      <a:moveTo>
                        <a:pt x="64" y="0"/>
                      </a:moveTo>
                      <a:cubicBezTo>
                        <a:pt x="55" y="62"/>
                        <a:pt x="31" y="100"/>
                        <a:pt x="100" y="119"/>
                      </a:cubicBezTo>
                      <a:cubicBezTo>
                        <a:pt x="148" y="164"/>
                        <a:pt x="138" y="252"/>
                        <a:pt x="73" y="274"/>
                      </a:cubicBezTo>
                      <a:cubicBezTo>
                        <a:pt x="39" y="263"/>
                        <a:pt x="16" y="243"/>
                        <a:pt x="0" y="210"/>
                      </a:cubicBezTo>
                    </a:path>
                  </a:pathLst>
                </a:custGeom>
                <a:noFill/>
                <a:ln w="38100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40069" name="Group 134"/>
            <p:cNvGrpSpPr/>
            <p:nvPr/>
          </p:nvGrpSpPr>
          <p:grpSpPr>
            <a:xfrm>
              <a:off x="4176" y="1846"/>
              <a:ext cx="340" cy="794"/>
              <a:chOff x="5232" y="2745"/>
              <a:chExt cx="340" cy="794"/>
            </a:xfrm>
          </p:grpSpPr>
          <p:grpSp>
            <p:nvGrpSpPr>
              <p:cNvPr id="40070" name="Group 135"/>
              <p:cNvGrpSpPr/>
              <p:nvPr/>
            </p:nvGrpSpPr>
            <p:grpSpPr>
              <a:xfrm>
                <a:off x="5232" y="2976"/>
                <a:ext cx="340" cy="340"/>
                <a:chOff x="4896" y="2775"/>
                <a:chExt cx="680" cy="681"/>
              </a:xfrm>
            </p:grpSpPr>
            <p:grpSp>
              <p:nvGrpSpPr>
                <p:cNvPr id="40071" name="Group 136"/>
                <p:cNvGrpSpPr/>
                <p:nvPr/>
              </p:nvGrpSpPr>
              <p:grpSpPr>
                <a:xfrm>
                  <a:off x="4896" y="2775"/>
                  <a:ext cx="680" cy="680"/>
                  <a:chOff x="192" y="3351"/>
                  <a:chExt cx="680" cy="680"/>
                </a:xfrm>
              </p:grpSpPr>
              <p:sp>
                <p:nvSpPr>
                  <p:cNvPr id="40072" name="Oval 137"/>
                  <p:cNvSpPr/>
                  <p:nvPr/>
                </p:nvSpPr>
                <p:spPr>
                  <a:xfrm>
                    <a:off x="192" y="3351"/>
                    <a:ext cx="680" cy="680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38100" cap="flat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40073" name="Oval 138"/>
                  <p:cNvSpPr/>
                  <p:nvPr/>
                </p:nvSpPr>
                <p:spPr>
                  <a:xfrm>
                    <a:off x="240" y="3408"/>
                    <a:ext cx="576" cy="576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38100" cap="flat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  <p:sp>
              <p:nvSpPr>
                <p:cNvPr id="40074" name="Oval 139"/>
                <p:cNvSpPr/>
                <p:nvPr/>
              </p:nvSpPr>
              <p:spPr>
                <a:xfrm>
                  <a:off x="5133" y="3018"/>
                  <a:ext cx="192" cy="192"/>
                </a:xfrm>
                <a:prstGeom prst="ellipse">
                  <a:avLst/>
                </a:prstGeom>
                <a:solidFill>
                  <a:schemeClr val="tx2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40075" name="AutoShape 140"/>
                <p:cNvSpPr/>
                <p:nvPr/>
              </p:nvSpPr>
              <p:spPr>
                <a:xfrm>
                  <a:off x="5175" y="2784"/>
                  <a:ext cx="96" cy="672"/>
                </a:xfrm>
                <a:prstGeom prst="diamond">
                  <a:avLst/>
                </a:prstGeom>
                <a:solidFill>
                  <a:srgbClr val="663300"/>
                </a:solidFill>
                <a:ln w="952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  <p:grpSp>
            <p:nvGrpSpPr>
              <p:cNvPr id="40076" name="Group 141"/>
              <p:cNvGrpSpPr/>
              <p:nvPr/>
            </p:nvGrpSpPr>
            <p:grpSpPr>
              <a:xfrm>
                <a:off x="5346" y="3312"/>
                <a:ext cx="102" cy="227"/>
                <a:chOff x="1015" y="3264"/>
                <a:chExt cx="148" cy="320"/>
              </a:xfrm>
            </p:grpSpPr>
            <p:sp>
              <p:nvSpPr>
                <p:cNvPr id="40077" name="Oval 142"/>
                <p:cNvSpPr/>
                <p:nvPr/>
              </p:nvSpPr>
              <p:spPr>
                <a:xfrm>
                  <a:off x="1056" y="3264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38100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40078" name="Freeform 143"/>
                <p:cNvSpPr/>
                <p:nvPr/>
              </p:nvSpPr>
              <p:spPr>
                <a:xfrm>
                  <a:off x="1015" y="3310"/>
                  <a:ext cx="148" cy="274"/>
                </a:xfrm>
                <a:custGeom>
                  <a:avLst/>
                  <a:gdLst/>
                  <a:ahLst/>
                  <a:cxnLst>
                    <a:cxn ang="0">
                      <a:pos x="64" y="0"/>
                    </a:cxn>
                    <a:cxn ang="0">
                      <a:pos x="100" y="119"/>
                    </a:cxn>
                    <a:cxn ang="0">
                      <a:pos x="73" y="274"/>
                    </a:cxn>
                    <a:cxn ang="0">
                      <a:pos x="0" y="210"/>
                    </a:cxn>
                  </a:cxnLst>
                  <a:rect l="0" t="0" r="0" b="0"/>
                  <a:pathLst>
                    <a:path w="148" h="274">
                      <a:moveTo>
                        <a:pt x="64" y="0"/>
                      </a:moveTo>
                      <a:cubicBezTo>
                        <a:pt x="55" y="62"/>
                        <a:pt x="31" y="100"/>
                        <a:pt x="100" y="119"/>
                      </a:cubicBezTo>
                      <a:cubicBezTo>
                        <a:pt x="148" y="164"/>
                        <a:pt x="138" y="252"/>
                        <a:pt x="73" y="274"/>
                      </a:cubicBezTo>
                      <a:cubicBezTo>
                        <a:pt x="39" y="263"/>
                        <a:pt x="16" y="243"/>
                        <a:pt x="0" y="210"/>
                      </a:cubicBezTo>
                    </a:path>
                  </a:pathLst>
                </a:custGeom>
                <a:noFill/>
                <a:ln w="38100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40079" name="Group 144"/>
              <p:cNvGrpSpPr/>
              <p:nvPr/>
            </p:nvGrpSpPr>
            <p:grpSpPr>
              <a:xfrm flipH="1" flipV="1">
                <a:off x="5337" y="2745"/>
                <a:ext cx="102" cy="227"/>
                <a:chOff x="1015" y="3264"/>
                <a:chExt cx="148" cy="320"/>
              </a:xfrm>
            </p:grpSpPr>
            <p:sp>
              <p:nvSpPr>
                <p:cNvPr id="40080" name="Oval 145"/>
                <p:cNvSpPr/>
                <p:nvPr/>
              </p:nvSpPr>
              <p:spPr>
                <a:xfrm>
                  <a:off x="1056" y="3264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38100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40081" name="Freeform 146"/>
                <p:cNvSpPr/>
                <p:nvPr/>
              </p:nvSpPr>
              <p:spPr>
                <a:xfrm>
                  <a:off x="1015" y="3310"/>
                  <a:ext cx="148" cy="274"/>
                </a:xfrm>
                <a:custGeom>
                  <a:avLst/>
                  <a:gdLst/>
                  <a:ahLst/>
                  <a:cxnLst>
                    <a:cxn ang="0">
                      <a:pos x="64" y="0"/>
                    </a:cxn>
                    <a:cxn ang="0">
                      <a:pos x="100" y="119"/>
                    </a:cxn>
                    <a:cxn ang="0">
                      <a:pos x="73" y="274"/>
                    </a:cxn>
                    <a:cxn ang="0">
                      <a:pos x="0" y="210"/>
                    </a:cxn>
                  </a:cxnLst>
                  <a:rect l="0" t="0" r="0" b="0"/>
                  <a:pathLst>
                    <a:path w="148" h="274">
                      <a:moveTo>
                        <a:pt x="64" y="0"/>
                      </a:moveTo>
                      <a:cubicBezTo>
                        <a:pt x="55" y="62"/>
                        <a:pt x="31" y="100"/>
                        <a:pt x="100" y="119"/>
                      </a:cubicBezTo>
                      <a:cubicBezTo>
                        <a:pt x="148" y="164"/>
                        <a:pt x="138" y="252"/>
                        <a:pt x="73" y="274"/>
                      </a:cubicBezTo>
                      <a:cubicBezTo>
                        <a:pt x="39" y="263"/>
                        <a:pt x="16" y="243"/>
                        <a:pt x="0" y="210"/>
                      </a:cubicBezTo>
                    </a:path>
                  </a:pathLst>
                </a:custGeom>
                <a:noFill/>
                <a:ln w="38100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40082" name="Group 147"/>
            <p:cNvGrpSpPr/>
            <p:nvPr/>
          </p:nvGrpSpPr>
          <p:grpSpPr>
            <a:xfrm flipV="1">
              <a:off x="3936" y="432"/>
              <a:ext cx="706" cy="49"/>
              <a:chOff x="4680" y="7053"/>
              <a:chExt cx="1764" cy="123"/>
            </a:xfrm>
          </p:grpSpPr>
          <p:grpSp>
            <p:nvGrpSpPr>
              <p:cNvPr id="40083" name="Group 148"/>
              <p:cNvGrpSpPr/>
              <p:nvPr/>
            </p:nvGrpSpPr>
            <p:grpSpPr>
              <a:xfrm>
                <a:off x="4680" y="7056"/>
                <a:ext cx="864" cy="120"/>
                <a:chOff x="6480" y="6239"/>
                <a:chExt cx="864" cy="120"/>
              </a:xfrm>
            </p:grpSpPr>
            <p:sp>
              <p:nvSpPr>
                <p:cNvPr id="40084" name="Line 149"/>
                <p:cNvSpPr/>
                <p:nvPr/>
              </p:nvSpPr>
              <p:spPr>
                <a:xfrm flipH="1">
                  <a:off x="6480" y="6239"/>
                  <a:ext cx="180" cy="113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40085" name="Line 150"/>
                <p:cNvSpPr/>
                <p:nvPr/>
              </p:nvSpPr>
              <p:spPr>
                <a:xfrm flipH="1">
                  <a:off x="6660" y="6239"/>
                  <a:ext cx="180" cy="113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40086" name="Line 151"/>
                <p:cNvSpPr/>
                <p:nvPr/>
              </p:nvSpPr>
              <p:spPr>
                <a:xfrm flipH="1">
                  <a:off x="6840" y="6239"/>
                  <a:ext cx="180" cy="113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40087" name="Line 152"/>
                <p:cNvSpPr/>
                <p:nvPr/>
              </p:nvSpPr>
              <p:spPr>
                <a:xfrm flipH="1">
                  <a:off x="7020" y="6239"/>
                  <a:ext cx="180" cy="113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40088" name="Line 153"/>
                <p:cNvSpPr/>
                <p:nvPr/>
              </p:nvSpPr>
              <p:spPr>
                <a:xfrm flipH="1">
                  <a:off x="7164" y="6246"/>
                  <a:ext cx="180" cy="113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</p:grpSp>
          <p:sp>
            <p:nvSpPr>
              <p:cNvPr id="40089" name="Line 154"/>
              <p:cNvSpPr/>
              <p:nvPr/>
            </p:nvSpPr>
            <p:spPr>
              <a:xfrm>
                <a:off x="4845" y="7053"/>
                <a:ext cx="1593" cy="0"/>
              </a:xfrm>
              <a:prstGeom prst="line">
                <a:avLst/>
              </a:prstGeom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grpSp>
            <p:nvGrpSpPr>
              <p:cNvPr id="40090" name="Group 155"/>
              <p:cNvGrpSpPr/>
              <p:nvPr/>
            </p:nvGrpSpPr>
            <p:grpSpPr>
              <a:xfrm>
                <a:off x="5580" y="7056"/>
                <a:ext cx="864" cy="120"/>
                <a:chOff x="6480" y="6239"/>
                <a:chExt cx="864" cy="120"/>
              </a:xfrm>
            </p:grpSpPr>
            <p:sp>
              <p:nvSpPr>
                <p:cNvPr id="40091" name="Line 156"/>
                <p:cNvSpPr/>
                <p:nvPr/>
              </p:nvSpPr>
              <p:spPr>
                <a:xfrm flipH="1">
                  <a:off x="6480" y="6239"/>
                  <a:ext cx="180" cy="113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40092" name="Line 157"/>
                <p:cNvSpPr/>
                <p:nvPr/>
              </p:nvSpPr>
              <p:spPr>
                <a:xfrm flipH="1">
                  <a:off x="6660" y="6239"/>
                  <a:ext cx="180" cy="113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40093" name="Line 158"/>
                <p:cNvSpPr/>
                <p:nvPr/>
              </p:nvSpPr>
              <p:spPr>
                <a:xfrm flipH="1">
                  <a:off x="6840" y="6239"/>
                  <a:ext cx="180" cy="113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40094" name="Line 159"/>
                <p:cNvSpPr/>
                <p:nvPr/>
              </p:nvSpPr>
              <p:spPr>
                <a:xfrm flipH="1">
                  <a:off x="7020" y="6239"/>
                  <a:ext cx="180" cy="113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  <p:sp>
              <p:nvSpPr>
                <p:cNvPr id="40095" name="Line 160"/>
                <p:cNvSpPr/>
                <p:nvPr/>
              </p:nvSpPr>
              <p:spPr>
                <a:xfrm flipH="1">
                  <a:off x="7164" y="6246"/>
                  <a:ext cx="180" cy="113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/>
              </p:txBody>
            </p:sp>
          </p:grpSp>
        </p:grpSp>
        <p:sp>
          <p:nvSpPr>
            <p:cNvPr id="40096" name="Line 161"/>
            <p:cNvSpPr/>
            <p:nvPr/>
          </p:nvSpPr>
          <p:spPr>
            <a:xfrm flipH="1">
              <a:off x="4320" y="480"/>
              <a:ext cx="0" cy="24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grpSp>
          <p:nvGrpSpPr>
            <p:cNvPr id="40097" name="Group 162"/>
            <p:cNvGrpSpPr/>
            <p:nvPr/>
          </p:nvGrpSpPr>
          <p:grpSpPr>
            <a:xfrm>
              <a:off x="4251" y="2640"/>
              <a:ext cx="192" cy="720"/>
              <a:chOff x="768" y="3120"/>
              <a:chExt cx="192" cy="720"/>
            </a:xfrm>
          </p:grpSpPr>
          <p:sp>
            <p:nvSpPr>
              <p:cNvPr id="40098" name="Rectangle 163"/>
              <p:cNvSpPr/>
              <p:nvPr/>
            </p:nvSpPr>
            <p:spPr>
              <a:xfrm>
                <a:off x="768" y="3216"/>
                <a:ext cx="192" cy="144"/>
              </a:xfrm>
              <a:prstGeom prst="rect">
                <a:avLst/>
              </a:prstGeom>
              <a:solidFill>
                <a:srgbClr val="663300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40099" name="Rectangle 164"/>
              <p:cNvSpPr/>
              <p:nvPr/>
            </p:nvSpPr>
            <p:spPr>
              <a:xfrm>
                <a:off x="768" y="3456"/>
                <a:ext cx="192" cy="144"/>
              </a:xfrm>
              <a:prstGeom prst="rect">
                <a:avLst/>
              </a:prstGeom>
              <a:solidFill>
                <a:srgbClr val="663300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40100" name="Rectangle 165"/>
              <p:cNvSpPr/>
              <p:nvPr/>
            </p:nvSpPr>
            <p:spPr>
              <a:xfrm>
                <a:off x="768" y="3696"/>
                <a:ext cx="192" cy="144"/>
              </a:xfrm>
              <a:prstGeom prst="rect">
                <a:avLst/>
              </a:prstGeom>
              <a:solidFill>
                <a:srgbClr val="663300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40101" name="Line 166"/>
              <p:cNvSpPr/>
              <p:nvPr/>
            </p:nvSpPr>
            <p:spPr>
              <a:xfrm flipH="1">
                <a:off x="855" y="3360"/>
                <a:ext cx="0" cy="96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sp>
            <p:nvSpPr>
              <p:cNvPr id="40102" name="Line 167"/>
              <p:cNvSpPr/>
              <p:nvPr/>
            </p:nvSpPr>
            <p:spPr>
              <a:xfrm flipH="1">
                <a:off x="855" y="3120"/>
                <a:ext cx="0" cy="96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sp>
            <p:nvSpPr>
              <p:cNvPr id="40103" name="Line 168"/>
              <p:cNvSpPr/>
              <p:nvPr/>
            </p:nvSpPr>
            <p:spPr>
              <a:xfrm flipH="1">
                <a:off x="855" y="3600"/>
                <a:ext cx="0" cy="96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</p:grpSp>
        <p:sp>
          <p:nvSpPr>
            <p:cNvPr id="40104" name="Text Box 169"/>
            <p:cNvSpPr txBox="1"/>
            <p:nvPr/>
          </p:nvSpPr>
          <p:spPr>
            <a:xfrm>
              <a:off x="4512" y="2880"/>
              <a:ext cx="28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  <a:buFontTx/>
              </a:pPr>
              <a:r>
                <a:rPr lang="en-US" altLang="zh-CN" sz="2400" b="1">
                  <a:latin typeface="Times New Roman" panose="02020603050405020304" charset="0"/>
                  <a:ea typeface="宋体" panose="02010600030101010101" pitchFamily="2" charset="-122"/>
                </a:rPr>
                <a:t>G</a:t>
              </a:r>
              <a:endParaRPr lang="en-US" altLang="zh-CN" sz="2400" b="1"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20651" name="Group 170"/>
          <p:cNvGrpSpPr/>
          <p:nvPr/>
        </p:nvGrpSpPr>
        <p:grpSpPr>
          <a:xfrm>
            <a:off x="1676400" y="3581400"/>
            <a:ext cx="2209800" cy="762000"/>
            <a:chOff x="4080" y="1536"/>
            <a:chExt cx="1392" cy="480"/>
          </a:xfrm>
        </p:grpSpPr>
        <p:grpSp>
          <p:nvGrpSpPr>
            <p:cNvPr id="40106" name="Group 171"/>
            <p:cNvGrpSpPr/>
            <p:nvPr/>
          </p:nvGrpSpPr>
          <p:grpSpPr>
            <a:xfrm>
              <a:off x="4416" y="1536"/>
              <a:ext cx="336" cy="480"/>
              <a:chOff x="3264" y="1440"/>
              <a:chExt cx="336" cy="480"/>
            </a:xfrm>
          </p:grpSpPr>
          <p:sp>
            <p:nvSpPr>
              <p:cNvPr id="40107" name="Line 172"/>
              <p:cNvSpPr/>
              <p:nvPr/>
            </p:nvSpPr>
            <p:spPr>
              <a:xfrm>
                <a:off x="3264" y="1680"/>
                <a:ext cx="33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sp>
            <p:nvSpPr>
              <p:cNvPr id="40108" name="Text Box 173"/>
              <p:cNvSpPr txBox="1"/>
              <p:nvPr/>
            </p:nvSpPr>
            <p:spPr>
              <a:xfrm>
                <a:off x="3312" y="1440"/>
                <a:ext cx="192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pPr>
                  <a:spcBef>
                    <a:spcPct val="50000"/>
                  </a:spcBef>
                  <a:buFontTx/>
                </a:pPr>
                <a:r>
                  <a:rPr lang="en-US" altLang="zh-CN" sz="2400" b="1">
                    <a:latin typeface="Times New Roman" panose="02020603050405020304" charset="0"/>
                    <a:ea typeface="宋体" panose="02010600030101010101" pitchFamily="2" charset="-122"/>
                  </a:rPr>
                  <a:t>1</a:t>
                </a:r>
                <a:endParaRPr lang="en-US" altLang="zh-CN" sz="2400" b="1">
                  <a:latin typeface="Times New Roman" panose="0202060305040502030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40109" name="Text Box 174"/>
              <p:cNvSpPr txBox="1"/>
              <p:nvPr/>
            </p:nvSpPr>
            <p:spPr>
              <a:xfrm>
                <a:off x="3312" y="1632"/>
                <a:ext cx="240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pPr>
                  <a:spcBef>
                    <a:spcPct val="50000"/>
                  </a:spcBef>
                  <a:buFontTx/>
                </a:pPr>
                <a:r>
                  <a:rPr lang="en-US" altLang="zh-CN" sz="2400" b="1">
                    <a:solidFill>
                      <a:srgbClr val="FF0000"/>
                    </a:solidFill>
                    <a:latin typeface="Times New Roman" panose="02020603050405020304" charset="0"/>
                    <a:ea typeface="宋体" panose="02010600030101010101" pitchFamily="2" charset="-122"/>
                  </a:rPr>
                  <a:t>2</a:t>
                </a:r>
                <a:endParaRPr lang="en-US" altLang="zh-CN" sz="24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40110" name="Text Box 175"/>
            <p:cNvSpPr txBox="1"/>
            <p:nvPr/>
          </p:nvSpPr>
          <p:spPr>
            <a:xfrm>
              <a:off x="4080" y="1632"/>
              <a:ext cx="1392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  <a:buFontTx/>
              </a:pPr>
              <a:r>
                <a:rPr lang="en-US" altLang="zh-CN" sz="2400" b="1">
                  <a:latin typeface="Times New Roman" panose="02020603050405020304" charset="0"/>
                  <a:ea typeface="宋体" panose="02010600030101010101" pitchFamily="2" charset="-122"/>
                </a:rPr>
                <a:t>F</a:t>
              </a:r>
              <a:r>
                <a:rPr lang="zh-CN" altLang="en-US" sz="2400" b="1">
                  <a:latin typeface="Times New Roman" panose="02020603050405020304" charset="0"/>
                  <a:ea typeface="宋体" panose="02010600030101010101" pitchFamily="2" charset="-122"/>
                </a:rPr>
                <a:t>＝</a:t>
              </a:r>
              <a:endParaRPr lang="zh-CN" altLang="en-US" sz="2400" b="1"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  <p:sp>
          <p:nvSpPr>
            <p:cNvPr id="40111" name="Text Box 176"/>
            <p:cNvSpPr txBox="1"/>
            <p:nvPr/>
          </p:nvSpPr>
          <p:spPr>
            <a:xfrm>
              <a:off x="4704" y="1632"/>
              <a:ext cx="28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  <a:buFontTx/>
              </a:pPr>
              <a:r>
                <a:rPr lang="en-US" altLang="zh-CN" sz="2400" b="1">
                  <a:latin typeface="Times New Roman" panose="02020603050405020304" charset="0"/>
                  <a:ea typeface="宋体" panose="02010600030101010101" pitchFamily="2" charset="-122"/>
                </a:rPr>
                <a:t>G</a:t>
              </a:r>
              <a:endParaRPr lang="en-US" altLang="zh-CN" sz="2400" b="1"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20653" name="Group 177"/>
          <p:cNvGrpSpPr/>
          <p:nvPr/>
        </p:nvGrpSpPr>
        <p:grpSpPr>
          <a:xfrm>
            <a:off x="7467600" y="1828800"/>
            <a:ext cx="2209800" cy="762000"/>
            <a:chOff x="4080" y="1536"/>
            <a:chExt cx="1392" cy="480"/>
          </a:xfrm>
        </p:grpSpPr>
        <p:grpSp>
          <p:nvGrpSpPr>
            <p:cNvPr id="40113" name="Group 178"/>
            <p:cNvGrpSpPr/>
            <p:nvPr/>
          </p:nvGrpSpPr>
          <p:grpSpPr>
            <a:xfrm>
              <a:off x="4416" y="1536"/>
              <a:ext cx="336" cy="480"/>
              <a:chOff x="3264" y="1440"/>
              <a:chExt cx="336" cy="480"/>
            </a:xfrm>
          </p:grpSpPr>
          <p:sp>
            <p:nvSpPr>
              <p:cNvPr id="40114" name="Line 179"/>
              <p:cNvSpPr/>
              <p:nvPr/>
            </p:nvSpPr>
            <p:spPr>
              <a:xfrm>
                <a:off x="3264" y="1680"/>
                <a:ext cx="33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sp>
            <p:nvSpPr>
              <p:cNvPr id="40115" name="Text Box 180"/>
              <p:cNvSpPr txBox="1"/>
              <p:nvPr/>
            </p:nvSpPr>
            <p:spPr>
              <a:xfrm>
                <a:off x="3312" y="1440"/>
                <a:ext cx="192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pPr>
                  <a:spcBef>
                    <a:spcPct val="50000"/>
                  </a:spcBef>
                  <a:buFontTx/>
                </a:pPr>
                <a:r>
                  <a:rPr lang="en-US" altLang="zh-CN" sz="2400" b="1">
                    <a:latin typeface="Times New Roman" panose="02020603050405020304" charset="0"/>
                    <a:ea typeface="宋体" panose="02010600030101010101" pitchFamily="2" charset="-122"/>
                  </a:rPr>
                  <a:t>1</a:t>
                </a:r>
                <a:endParaRPr lang="en-US" altLang="zh-CN" sz="2400" b="1">
                  <a:latin typeface="Times New Roman" panose="0202060305040502030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40116" name="Text Box 181"/>
              <p:cNvSpPr txBox="1"/>
              <p:nvPr/>
            </p:nvSpPr>
            <p:spPr>
              <a:xfrm>
                <a:off x="3312" y="1632"/>
                <a:ext cx="240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pPr>
                  <a:spcBef>
                    <a:spcPct val="50000"/>
                  </a:spcBef>
                  <a:buFontTx/>
                </a:pPr>
                <a:r>
                  <a:rPr lang="en-US" altLang="zh-CN" sz="2400" b="1">
                    <a:solidFill>
                      <a:srgbClr val="FF0000"/>
                    </a:solidFill>
                    <a:latin typeface="Times New Roman" panose="02020603050405020304" charset="0"/>
                    <a:ea typeface="宋体" panose="02010600030101010101" pitchFamily="2" charset="-122"/>
                  </a:rPr>
                  <a:t>3</a:t>
                </a:r>
                <a:endParaRPr lang="en-US" altLang="zh-CN" sz="24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40117" name="Text Box 182"/>
            <p:cNvSpPr txBox="1"/>
            <p:nvPr/>
          </p:nvSpPr>
          <p:spPr>
            <a:xfrm>
              <a:off x="4080" y="1632"/>
              <a:ext cx="1392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  <a:buFontTx/>
              </a:pPr>
              <a:r>
                <a:rPr lang="en-US" altLang="zh-CN" sz="2400" b="1">
                  <a:latin typeface="Times New Roman" panose="02020603050405020304" charset="0"/>
                  <a:ea typeface="宋体" panose="02010600030101010101" pitchFamily="2" charset="-122"/>
                </a:rPr>
                <a:t>F</a:t>
              </a:r>
              <a:r>
                <a:rPr lang="zh-CN" altLang="en-US" sz="2400" b="1">
                  <a:latin typeface="Times New Roman" panose="02020603050405020304" charset="0"/>
                  <a:ea typeface="宋体" panose="02010600030101010101" pitchFamily="2" charset="-122"/>
                </a:rPr>
                <a:t>＝</a:t>
              </a:r>
              <a:endParaRPr lang="zh-CN" altLang="en-US" sz="2400" b="1"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  <p:sp>
          <p:nvSpPr>
            <p:cNvPr id="40118" name="Text Box 183"/>
            <p:cNvSpPr txBox="1"/>
            <p:nvPr/>
          </p:nvSpPr>
          <p:spPr>
            <a:xfrm>
              <a:off x="4704" y="1632"/>
              <a:ext cx="28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  <a:buFontTx/>
              </a:pPr>
              <a:r>
                <a:rPr lang="en-US" altLang="zh-CN" sz="2400" b="1">
                  <a:latin typeface="Times New Roman" panose="02020603050405020304" charset="0"/>
                  <a:ea typeface="宋体" panose="02010600030101010101" pitchFamily="2" charset="-122"/>
                </a:rPr>
                <a:t>G</a:t>
              </a:r>
              <a:endParaRPr lang="en-US" altLang="zh-CN" sz="2400" b="1"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20655" name="Group 184"/>
          <p:cNvGrpSpPr/>
          <p:nvPr/>
        </p:nvGrpSpPr>
        <p:grpSpPr>
          <a:xfrm>
            <a:off x="4419600" y="2895600"/>
            <a:ext cx="2209800" cy="762000"/>
            <a:chOff x="4080" y="1536"/>
            <a:chExt cx="1392" cy="480"/>
          </a:xfrm>
        </p:grpSpPr>
        <p:grpSp>
          <p:nvGrpSpPr>
            <p:cNvPr id="40120" name="Group 185"/>
            <p:cNvGrpSpPr/>
            <p:nvPr/>
          </p:nvGrpSpPr>
          <p:grpSpPr>
            <a:xfrm>
              <a:off x="4416" y="1536"/>
              <a:ext cx="336" cy="480"/>
              <a:chOff x="3264" y="1440"/>
              <a:chExt cx="336" cy="480"/>
            </a:xfrm>
          </p:grpSpPr>
          <p:sp>
            <p:nvSpPr>
              <p:cNvPr id="40121" name="Line 186"/>
              <p:cNvSpPr/>
              <p:nvPr/>
            </p:nvSpPr>
            <p:spPr>
              <a:xfrm>
                <a:off x="3264" y="1680"/>
                <a:ext cx="33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sp>
            <p:nvSpPr>
              <p:cNvPr id="40122" name="Text Box 187"/>
              <p:cNvSpPr txBox="1"/>
              <p:nvPr/>
            </p:nvSpPr>
            <p:spPr>
              <a:xfrm>
                <a:off x="3312" y="1440"/>
                <a:ext cx="192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pPr>
                  <a:spcBef>
                    <a:spcPct val="50000"/>
                  </a:spcBef>
                  <a:buFontTx/>
                </a:pPr>
                <a:r>
                  <a:rPr lang="en-US" altLang="zh-CN" sz="2400" b="1">
                    <a:latin typeface="Times New Roman" panose="02020603050405020304" charset="0"/>
                    <a:ea typeface="宋体" panose="02010600030101010101" pitchFamily="2" charset="-122"/>
                  </a:rPr>
                  <a:t>1</a:t>
                </a:r>
                <a:endParaRPr lang="en-US" altLang="zh-CN" sz="2400" b="1">
                  <a:latin typeface="Times New Roman" panose="0202060305040502030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40123" name="Text Box 188"/>
              <p:cNvSpPr txBox="1"/>
              <p:nvPr/>
            </p:nvSpPr>
            <p:spPr>
              <a:xfrm>
                <a:off x="3312" y="1632"/>
                <a:ext cx="240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pPr>
                  <a:spcBef>
                    <a:spcPct val="50000"/>
                  </a:spcBef>
                  <a:buFontTx/>
                </a:pPr>
                <a:r>
                  <a:rPr lang="en-US" altLang="zh-CN" sz="2400" b="1">
                    <a:solidFill>
                      <a:srgbClr val="FF0000"/>
                    </a:solidFill>
                    <a:latin typeface="Times New Roman" panose="02020603050405020304" charset="0"/>
                    <a:ea typeface="宋体" panose="02010600030101010101" pitchFamily="2" charset="-122"/>
                  </a:rPr>
                  <a:t>2</a:t>
                </a:r>
                <a:endParaRPr lang="en-US" altLang="zh-CN" sz="24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40124" name="Text Box 189"/>
            <p:cNvSpPr txBox="1"/>
            <p:nvPr/>
          </p:nvSpPr>
          <p:spPr>
            <a:xfrm>
              <a:off x="4080" y="1632"/>
              <a:ext cx="1392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  <a:buFontTx/>
              </a:pPr>
              <a:r>
                <a:rPr lang="en-US" altLang="zh-CN" sz="2400" b="1">
                  <a:latin typeface="Times New Roman" panose="02020603050405020304" charset="0"/>
                  <a:ea typeface="宋体" panose="02010600030101010101" pitchFamily="2" charset="-122"/>
                </a:rPr>
                <a:t>F</a:t>
              </a:r>
              <a:r>
                <a:rPr lang="zh-CN" altLang="en-US" sz="2400" b="1">
                  <a:latin typeface="Times New Roman" panose="02020603050405020304" charset="0"/>
                  <a:ea typeface="宋体" panose="02010600030101010101" pitchFamily="2" charset="-122"/>
                </a:rPr>
                <a:t>＝</a:t>
              </a:r>
              <a:endParaRPr lang="zh-CN" altLang="en-US" sz="2400" b="1"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  <p:sp>
          <p:nvSpPr>
            <p:cNvPr id="40125" name="Text Box 190"/>
            <p:cNvSpPr txBox="1"/>
            <p:nvPr/>
          </p:nvSpPr>
          <p:spPr>
            <a:xfrm>
              <a:off x="4704" y="1632"/>
              <a:ext cx="28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  <a:buFontTx/>
              </a:pPr>
              <a:r>
                <a:rPr lang="en-US" altLang="zh-CN" sz="2400" b="1">
                  <a:latin typeface="Times New Roman" panose="02020603050405020304" charset="0"/>
                  <a:ea typeface="宋体" panose="02010600030101010101" pitchFamily="2" charset="-122"/>
                </a:rPr>
                <a:t>G</a:t>
              </a:r>
              <a:endParaRPr lang="en-US" altLang="zh-CN" sz="2400" b="1"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</p:grpSp>
      <p:sp>
        <p:nvSpPr>
          <p:cNvPr id="20671" name="Line 191"/>
          <p:cNvSpPr/>
          <p:nvPr/>
        </p:nvSpPr>
        <p:spPr>
          <a:xfrm>
            <a:off x="838200" y="3124200"/>
            <a:ext cx="762000" cy="1588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20672" name="Line 192"/>
          <p:cNvSpPr/>
          <p:nvPr/>
        </p:nvSpPr>
        <p:spPr>
          <a:xfrm>
            <a:off x="3400425" y="2557463"/>
            <a:ext cx="1219200" cy="1587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20673" name="Line 193"/>
          <p:cNvSpPr/>
          <p:nvPr/>
        </p:nvSpPr>
        <p:spPr>
          <a:xfrm>
            <a:off x="6400800" y="2900363"/>
            <a:ext cx="1066800" cy="1587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/>
        </p:txBody>
      </p:sp>
      <p:graphicFrame>
        <p:nvGraphicFramePr>
          <p:cNvPr id="20674" name="Object 194"/>
          <p:cNvGraphicFramePr>
            <a:graphicFrameLocks noChangeAspect="1"/>
          </p:cNvGraphicFramePr>
          <p:nvPr/>
        </p:nvGraphicFramePr>
        <p:xfrm>
          <a:off x="0" y="5349240"/>
          <a:ext cx="9144000" cy="15093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name="" r:id="rId1" imgW="2983230" imgH="635000" progId="Equation.DSMT4">
                  <p:embed/>
                </p:oleObj>
              </mc:Choice>
              <mc:Fallback>
                <p:oleObj name="" r:id="rId1" imgW="2983230" imgH="6350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0" y="5349240"/>
                        <a:ext cx="9144000" cy="1509395"/>
                      </a:xfrm>
                      <a:prstGeom prst="rect">
                        <a:avLst/>
                      </a:prstGeom>
                      <a:gradFill>
                        <a:gsLst>
                          <a:gs pos="0">
                            <a:schemeClr val="accent1">
                              <a:lumMod val="5000"/>
                              <a:lumOff val="95000"/>
                            </a:schemeClr>
                          </a:gs>
                          <a:gs pos="74000">
                            <a:schemeClr val="accent1">
                              <a:lumMod val="45000"/>
                              <a:lumOff val="55000"/>
                            </a:schemeClr>
                          </a:gs>
                          <a:gs pos="83000">
                            <a:schemeClr val="accent1">
                              <a:lumMod val="45000"/>
                              <a:lumOff val="55000"/>
                            </a:schemeClr>
                          </a:gs>
                          <a:gs pos="100000">
                            <a:schemeClr val="accent1">
                              <a:lumMod val="30000"/>
                              <a:lumOff val="70000"/>
                            </a:schemeClr>
                          </a:gs>
                        </a:gsLst>
                        <a:lin ang="5400000" scaled="0"/>
                      </a:gradFill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2" dur="500"/>
                                        <p:tgtEl>
                                          <p:spTgt spid="2067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671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8" dur="500"/>
                                        <p:tgtEl>
                                          <p:spTgt spid="2067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672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20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3" dur="500"/>
                                        <p:tgtEl>
                                          <p:spTgt spid="2067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67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8" dur="500"/>
                                        <p:tgtEl>
                                          <p:spTgt spid="20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3" dur="500"/>
                                        <p:tgtEl>
                                          <p:spTgt spid="20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ext Box 2"/>
          <p:cNvSpPr/>
          <p:nvPr/>
        </p:nvSpPr>
        <p:spPr>
          <a:xfrm>
            <a:off x="959485" y="1362710"/>
            <a:ext cx="5005705" cy="11684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33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S</a:t>
            </a:r>
            <a:r>
              <a:rPr lang="zh-CN" altLang="en-US" sz="2800" b="1">
                <a:solidFill>
                  <a:srgbClr val="FF33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：</a:t>
            </a:r>
            <a:r>
              <a:rPr lang="zh-CN" altLang="en-US" sz="28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绳子自由端移动的距离               </a:t>
            </a:r>
            <a:endParaRPr lang="zh-CN" altLang="en-US" sz="2800" b="1">
              <a:solidFill>
                <a:srgbClr val="FF330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33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h</a:t>
            </a:r>
            <a:r>
              <a:rPr lang="zh-CN" altLang="en-US" sz="2800" b="1">
                <a:solidFill>
                  <a:srgbClr val="FF33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：</a:t>
            </a:r>
            <a:r>
              <a:rPr lang="zh-CN" altLang="en-US" sz="28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物体被提升的高度</a:t>
            </a:r>
            <a:endParaRPr lang="zh-CN" altLang="en-US" sz="2800" b="1">
              <a:solidFill>
                <a:schemeClr val="accent1">
                  <a:lumMod val="10000"/>
                </a:schemeClr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25602" name="Text Box 3"/>
          <p:cNvSpPr/>
          <p:nvPr/>
        </p:nvSpPr>
        <p:spPr>
          <a:xfrm>
            <a:off x="818515" y="717550"/>
            <a:ext cx="382905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探究</a:t>
            </a:r>
            <a:r>
              <a:rPr lang="en-US" altLang="zh-CN" sz="36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s</a:t>
            </a:r>
            <a:r>
              <a:rPr lang="zh-CN" altLang="en-US" sz="36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与</a:t>
            </a:r>
            <a:r>
              <a:rPr lang="en-US" altLang="zh-CN" sz="36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h</a:t>
            </a:r>
            <a:r>
              <a:rPr lang="zh-CN" altLang="en-US" sz="36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关系：</a:t>
            </a:r>
            <a:endParaRPr lang="zh-CN" altLang="en-US" sz="3600" b="1">
              <a:solidFill>
                <a:schemeClr val="accent1">
                  <a:lumMod val="10000"/>
                </a:schemeClr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grpSp>
        <p:nvGrpSpPr>
          <p:cNvPr id="25603" name="组合 3070"/>
          <p:cNvGrpSpPr/>
          <p:nvPr/>
        </p:nvGrpSpPr>
        <p:grpSpPr>
          <a:xfrm>
            <a:off x="5804535" y="849630"/>
            <a:ext cx="3061970" cy="4673600"/>
            <a:chOff x="365" y="904"/>
            <a:chExt cx="2122" cy="2962"/>
          </a:xfrm>
        </p:grpSpPr>
        <p:grpSp>
          <p:nvGrpSpPr>
            <p:cNvPr id="25604" name="组合 3071"/>
            <p:cNvGrpSpPr/>
            <p:nvPr/>
          </p:nvGrpSpPr>
          <p:grpSpPr>
            <a:xfrm>
              <a:off x="365" y="904"/>
              <a:ext cx="1159" cy="2962"/>
              <a:chOff x="704" y="969"/>
              <a:chExt cx="1159" cy="2962"/>
            </a:xfrm>
          </p:grpSpPr>
          <p:sp>
            <p:nvSpPr>
              <p:cNvPr id="25605" name="Text Box 7"/>
              <p:cNvSpPr/>
              <p:nvPr/>
            </p:nvSpPr>
            <p:spPr>
              <a:xfrm>
                <a:off x="1525" y="1574"/>
                <a:ext cx="338" cy="37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3200" b="1">
                    <a:solidFill>
                      <a:srgbClr val="FF0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F</a:t>
                </a:r>
                <a:endParaRPr lang="en-US" altLang="zh-CN" sz="3200" b="1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grpSp>
            <p:nvGrpSpPr>
              <p:cNvPr id="25606" name="组合 3073"/>
              <p:cNvGrpSpPr/>
              <p:nvPr/>
            </p:nvGrpSpPr>
            <p:grpSpPr>
              <a:xfrm>
                <a:off x="704" y="969"/>
                <a:ext cx="1126" cy="2962"/>
                <a:chOff x="347" y="1033"/>
                <a:chExt cx="1126" cy="2962"/>
              </a:xfrm>
            </p:grpSpPr>
            <p:grpSp>
              <p:nvGrpSpPr>
                <p:cNvPr id="25607" name="组合 3074"/>
                <p:cNvGrpSpPr/>
                <p:nvPr/>
              </p:nvGrpSpPr>
              <p:grpSpPr>
                <a:xfrm>
                  <a:off x="521" y="1170"/>
                  <a:ext cx="576" cy="961"/>
                  <a:chOff x="595" y="1398"/>
                  <a:chExt cx="576" cy="961"/>
                </a:xfrm>
              </p:grpSpPr>
              <p:grpSp>
                <p:nvGrpSpPr>
                  <p:cNvPr id="25608" name="组合 3075"/>
                  <p:cNvGrpSpPr/>
                  <p:nvPr/>
                </p:nvGrpSpPr>
                <p:grpSpPr>
                  <a:xfrm>
                    <a:off x="595" y="1563"/>
                    <a:ext cx="576" cy="640"/>
                    <a:chOff x="567" y="1280"/>
                    <a:chExt cx="576" cy="640"/>
                  </a:xfrm>
                </p:grpSpPr>
                <p:sp>
                  <p:nvSpPr>
                    <p:cNvPr id="25609" name="Oval 11"/>
                    <p:cNvSpPr/>
                    <p:nvPr/>
                  </p:nvSpPr>
                  <p:spPr>
                    <a:xfrm>
                      <a:off x="567" y="1335"/>
                      <a:ext cx="576" cy="530"/>
                    </a:xfrm>
                    <a:prstGeom prst="ellipse">
                      <a:avLst/>
                    </a:prstGeom>
                    <a:solidFill>
                      <a:srgbClr val="FF0000"/>
                    </a:solidFill>
                    <a:ln w="9525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25610" name="Oval 12"/>
                    <p:cNvSpPr/>
                    <p:nvPr/>
                  </p:nvSpPr>
                  <p:spPr>
                    <a:xfrm>
                      <a:off x="677" y="1418"/>
                      <a:ext cx="356" cy="365"/>
                    </a:xfrm>
                    <a:prstGeom prst="ellipse">
                      <a:avLst/>
                    </a:prstGeom>
                    <a:solidFill>
                      <a:srgbClr val="CCECFF"/>
                    </a:solidFill>
                    <a:ln w="9525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25611" name="Rectangle 13"/>
                    <p:cNvSpPr/>
                    <p:nvPr/>
                  </p:nvSpPr>
                  <p:spPr>
                    <a:xfrm>
                      <a:off x="787" y="1280"/>
                      <a:ext cx="118" cy="640"/>
                    </a:xfrm>
                    <a:prstGeom prst="rect">
                      <a:avLst/>
                    </a:prstGeom>
                    <a:solidFill>
                      <a:srgbClr val="666633"/>
                    </a:solidFill>
                    <a:ln w="9525" cap="flat" cmpd="sng">
                      <a:solidFill>
                        <a:srgbClr val="0033CC"/>
                      </a:solidFill>
                      <a:prstDash val="solid"/>
                      <a:miter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25612" name="Oval 14"/>
                    <p:cNvSpPr/>
                    <p:nvPr/>
                  </p:nvSpPr>
                  <p:spPr>
                    <a:xfrm>
                      <a:off x="814" y="1563"/>
                      <a:ext cx="64" cy="73"/>
                    </a:xfrm>
                    <a:prstGeom prst="ellipse">
                      <a:avLst/>
                    </a:prstGeom>
                    <a:solidFill>
                      <a:srgbClr val="0033CC"/>
                    </a:solidFill>
                    <a:ln w="9525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</p:grpSp>
              <p:grpSp>
                <p:nvGrpSpPr>
                  <p:cNvPr id="25613" name="组合 3080"/>
                  <p:cNvGrpSpPr/>
                  <p:nvPr/>
                </p:nvGrpSpPr>
                <p:grpSpPr>
                  <a:xfrm>
                    <a:off x="850" y="1398"/>
                    <a:ext cx="100" cy="174"/>
                    <a:chOff x="1956" y="2085"/>
                    <a:chExt cx="100" cy="174"/>
                  </a:xfrm>
                </p:grpSpPr>
                <p:sp>
                  <p:nvSpPr>
                    <p:cNvPr id="25614" name="AutoShape 16"/>
                    <p:cNvSpPr/>
                    <p:nvPr/>
                  </p:nvSpPr>
                  <p:spPr>
                    <a:xfrm>
                      <a:off x="1956" y="2103"/>
                      <a:ext cx="100" cy="110"/>
                    </a:xfrm>
                    <a:prstGeom prst="rightBracket">
                      <a:avLst>
                        <a:gd name="adj" fmla="val 9166"/>
                      </a:avLst>
                    </a:prstGeom>
                    <a:noFill/>
                    <a:ln w="57150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cxnSp>
                  <p:nvCxnSpPr>
                    <p:cNvPr id="25615" name="Line 17"/>
                    <p:cNvCxnSpPr/>
                    <p:nvPr/>
                  </p:nvCxnSpPr>
                  <p:spPr>
                    <a:xfrm flipH="1">
                      <a:off x="1956" y="2085"/>
                      <a:ext cx="0" cy="64"/>
                    </a:xfrm>
                    <a:prstGeom prst="line">
                      <a:avLst/>
                    </a:prstGeom>
                    <a:ln w="57150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  <p:cxnSp>
                  <p:nvCxnSpPr>
                    <p:cNvPr id="25616" name="Line 18"/>
                    <p:cNvCxnSpPr/>
                    <p:nvPr/>
                  </p:nvCxnSpPr>
                  <p:spPr>
                    <a:xfrm flipH="1">
                      <a:off x="1973" y="2195"/>
                      <a:ext cx="0" cy="64"/>
                    </a:xfrm>
                    <a:prstGeom prst="line">
                      <a:avLst/>
                    </a:prstGeom>
                    <a:ln w="57150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</p:grpSp>
              <p:grpSp>
                <p:nvGrpSpPr>
                  <p:cNvPr id="25617" name="组合 3084"/>
                  <p:cNvGrpSpPr/>
                  <p:nvPr/>
                </p:nvGrpSpPr>
                <p:grpSpPr>
                  <a:xfrm rot="10560000">
                    <a:off x="813" y="2185"/>
                    <a:ext cx="100" cy="174"/>
                    <a:chOff x="1956" y="2085"/>
                    <a:chExt cx="100" cy="174"/>
                  </a:xfrm>
                </p:grpSpPr>
                <p:sp>
                  <p:nvSpPr>
                    <p:cNvPr id="25618" name="AutoShape 20"/>
                    <p:cNvSpPr/>
                    <p:nvPr/>
                  </p:nvSpPr>
                  <p:spPr>
                    <a:xfrm>
                      <a:off x="1956" y="2103"/>
                      <a:ext cx="100" cy="110"/>
                    </a:xfrm>
                    <a:prstGeom prst="rightBracket">
                      <a:avLst>
                        <a:gd name="adj" fmla="val 9166"/>
                      </a:avLst>
                    </a:prstGeom>
                    <a:noFill/>
                    <a:ln w="57150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cxnSp>
                  <p:nvCxnSpPr>
                    <p:cNvPr id="25619" name="Line 21"/>
                    <p:cNvCxnSpPr/>
                    <p:nvPr/>
                  </p:nvCxnSpPr>
                  <p:spPr>
                    <a:xfrm flipH="1">
                      <a:off x="1956" y="2085"/>
                      <a:ext cx="0" cy="64"/>
                    </a:xfrm>
                    <a:prstGeom prst="line">
                      <a:avLst/>
                    </a:prstGeom>
                    <a:ln w="57150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  <p:cxnSp>
                  <p:nvCxnSpPr>
                    <p:cNvPr id="25620" name="Line 22"/>
                    <p:cNvCxnSpPr/>
                    <p:nvPr/>
                  </p:nvCxnSpPr>
                  <p:spPr>
                    <a:xfrm flipH="1">
                      <a:off x="1973" y="2195"/>
                      <a:ext cx="0" cy="64"/>
                    </a:xfrm>
                    <a:prstGeom prst="line">
                      <a:avLst/>
                    </a:prstGeom>
                    <a:ln w="57150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</p:grpSp>
            </p:grpSp>
            <p:grpSp>
              <p:nvGrpSpPr>
                <p:cNvPr id="25621" name="组合 3088"/>
                <p:cNvGrpSpPr/>
                <p:nvPr/>
              </p:nvGrpSpPr>
              <p:grpSpPr>
                <a:xfrm>
                  <a:off x="513" y="2550"/>
                  <a:ext cx="576" cy="961"/>
                  <a:chOff x="595" y="1398"/>
                  <a:chExt cx="576" cy="961"/>
                </a:xfrm>
              </p:grpSpPr>
              <p:grpSp>
                <p:nvGrpSpPr>
                  <p:cNvPr id="25622" name="组合 3089"/>
                  <p:cNvGrpSpPr/>
                  <p:nvPr/>
                </p:nvGrpSpPr>
                <p:grpSpPr>
                  <a:xfrm>
                    <a:off x="595" y="1563"/>
                    <a:ext cx="576" cy="640"/>
                    <a:chOff x="567" y="1280"/>
                    <a:chExt cx="576" cy="640"/>
                  </a:xfrm>
                </p:grpSpPr>
                <p:sp>
                  <p:nvSpPr>
                    <p:cNvPr id="25623" name="Oval 25"/>
                    <p:cNvSpPr/>
                    <p:nvPr/>
                  </p:nvSpPr>
                  <p:spPr>
                    <a:xfrm>
                      <a:off x="567" y="1335"/>
                      <a:ext cx="576" cy="530"/>
                    </a:xfrm>
                    <a:prstGeom prst="ellipse">
                      <a:avLst/>
                    </a:prstGeom>
                    <a:solidFill>
                      <a:srgbClr val="FF0000"/>
                    </a:solidFill>
                    <a:ln w="9525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25624" name="Oval 26"/>
                    <p:cNvSpPr/>
                    <p:nvPr/>
                  </p:nvSpPr>
                  <p:spPr>
                    <a:xfrm>
                      <a:off x="677" y="1418"/>
                      <a:ext cx="356" cy="365"/>
                    </a:xfrm>
                    <a:prstGeom prst="ellipse">
                      <a:avLst/>
                    </a:prstGeom>
                    <a:solidFill>
                      <a:srgbClr val="CCECFF"/>
                    </a:solidFill>
                    <a:ln w="9525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25625" name="Rectangle 27"/>
                    <p:cNvSpPr/>
                    <p:nvPr/>
                  </p:nvSpPr>
                  <p:spPr>
                    <a:xfrm>
                      <a:off x="787" y="1280"/>
                      <a:ext cx="118" cy="640"/>
                    </a:xfrm>
                    <a:prstGeom prst="rect">
                      <a:avLst/>
                    </a:prstGeom>
                    <a:solidFill>
                      <a:srgbClr val="666633"/>
                    </a:solidFill>
                    <a:ln w="9525" cap="flat" cmpd="sng">
                      <a:solidFill>
                        <a:srgbClr val="0033CC"/>
                      </a:solidFill>
                      <a:prstDash val="solid"/>
                      <a:miter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25626" name="Oval 28"/>
                    <p:cNvSpPr/>
                    <p:nvPr/>
                  </p:nvSpPr>
                  <p:spPr>
                    <a:xfrm>
                      <a:off x="814" y="1563"/>
                      <a:ext cx="64" cy="73"/>
                    </a:xfrm>
                    <a:prstGeom prst="ellipse">
                      <a:avLst/>
                    </a:prstGeom>
                    <a:solidFill>
                      <a:srgbClr val="0033CC"/>
                    </a:solidFill>
                    <a:ln w="9525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</p:grpSp>
              <p:grpSp>
                <p:nvGrpSpPr>
                  <p:cNvPr id="25627" name="组合 3094"/>
                  <p:cNvGrpSpPr/>
                  <p:nvPr/>
                </p:nvGrpSpPr>
                <p:grpSpPr>
                  <a:xfrm>
                    <a:off x="850" y="1398"/>
                    <a:ext cx="100" cy="174"/>
                    <a:chOff x="1956" y="2085"/>
                    <a:chExt cx="100" cy="174"/>
                  </a:xfrm>
                </p:grpSpPr>
                <p:sp>
                  <p:nvSpPr>
                    <p:cNvPr id="25628" name="AutoShape 30"/>
                    <p:cNvSpPr/>
                    <p:nvPr/>
                  </p:nvSpPr>
                  <p:spPr>
                    <a:xfrm>
                      <a:off x="1956" y="2103"/>
                      <a:ext cx="100" cy="110"/>
                    </a:xfrm>
                    <a:prstGeom prst="rightBracket">
                      <a:avLst>
                        <a:gd name="adj" fmla="val 9166"/>
                      </a:avLst>
                    </a:prstGeom>
                    <a:noFill/>
                    <a:ln w="57150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cxnSp>
                  <p:nvCxnSpPr>
                    <p:cNvPr id="25629" name="Line 31"/>
                    <p:cNvCxnSpPr/>
                    <p:nvPr/>
                  </p:nvCxnSpPr>
                  <p:spPr>
                    <a:xfrm flipH="1">
                      <a:off x="1956" y="2085"/>
                      <a:ext cx="0" cy="64"/>
                    </a:xfrm>
                    <a:prstGeom prst="line">
                      <a:avLst/>
                    </a:prstGeom>
                    <a:ln w="57150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  <p:cxnSp>
                  <p:nvCxnSpPr>
                    <p:cNvPr id="25630" name="Line 32"/>
                    <p:cNvCxnSpPr/>
                    <p:nvPr/>
                  </p:nvCxnSpPr>
                  <p:spPr>
                    <a:xfrm flipH="1">
                      <a:off x="1973" y="2195"/>
                      <a:ext cx="0" cy="64"/>
                    </a:xfrm>
                    <a:prstGeom prst="line">
                      <a:avLst/>
                    </a:prstGeom>
                    <a:ln w="57150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</p:grpSp>
              <p:grpSp>
                <p:nvGrpSpPr>
                  <p:cNvPr id="25631" name="组合 3098"/>
                  <p:cNvGrpSpPr/>
                  <p:nvPr/>
                </p:nvGrpSpPr>
                <p:grpSpPr>
                  <a:xfrm rot="10560000">
                    <a:off x="813" y="2185"/>
                    <a:ext cx="100" cy="174"/>
                    <a:chOff x="1956" y="2085"/>
                    <a:chExt cx="100" cy="174"/>
                  </a:xfrm>
                </p:grpSpPr>
                <p:sp>
                  <p:nvSpPr>
                    <p:cNvPr id="25632" name="AutoShape 34"/>
                    <p:cNvSpPr/>
                    <p:nvPr/>
                  </p:nvSpPr>
                  <p:spPr>
                    <a:xfrm>
                      <a:off x="1956" y="2103"/>
                      <a:ext cx="100" cy="110"/>
                    </a:xfrm>
                    <a:prstGeom prst="rightBracket">
                      <a:avLst>
                        <a:gd name="adj" fmla="val 9166"/>
                      </a:avLst>
                    </a:prstGeom>
                    <a:noFill/>
                    <a:ln w="57150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cxnSp>
                  <p:nvCxnSpPr>
                    <p:cNvPr id="25633" name="Line 35"/>
                    <p:cNvCxnSpPr/>
                    <p:nvPr/>
                  </p:nvCxnSpPr>
                  <p:spPr>
                    <a:xfrm flipH="1">
                      <a:off x="1956" y="2085"/>
                      <a:ext cx="0" cy="64"/>
                    </a:xfrm>
                    <a:prstGeom prst="line">
                      <a:avLst/>
                    </a:prstGeom>
                    <a:ln w="57150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  <p:cxnSp>
                  <p:nvCxnSpPr>
                    <p:cNvPr id="25634" name="Line 36"/>
                    <p:cNvCxnSpPr/>
                    <p:nvPr/>
                  </p:nvCxnSpPr>
                  <p:spPr>
                    <a:xfrm flipH="1">
                      <a:off x="1973" y="2195"/>
                      <a:ext cx="0" cy="64"/>
                    </a:xfrm>
                    <a:prstGeom prst="line">
                      <a:avLst/>
                    </a:prstGeom>
                    <a:ln w="57150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</p:grpSp>
            </p:grpSp>
            <p:cxnSp>
              <p:nvCxnSpPr>
                <p:cNvPr id="25635" name="Line 37"/>
                <p:cNvCxnSpPr/>
                <p:nvPr/>
              </p:nvCxnSpPr>
              <p:spPr>
                <a:xfrm flipH="1">
                  <a:off x="814" y="1134"/>
                  <a:ext cx="0" cy="82"/>
                </a:xfrm>
                <a:prstGeom prst="line">
                  <a:avLst/>
                </a:prstGeom>
                <a:ln w="57150" cap="flat" cmpd="sng">
                  <a:solidFill>
                    <a:srgbClr val="0033CC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sp>
              <p:nvSpPr>
                <p:cNvPr id="25636" name="Rectangle 38"/>
                <p:cNvSpPr/>
                <p:nvPr/>
              </p:nvSpPr>
              <p:spPr>
                <a:xfrm>
                  <a:off x="347" y="1033"/>
                  <a:ext cx="925" cy="101"/>
                </a:xfrm>
                <a:prstGeom prst="rect">
                  <a:avLst/>
                </a:prstGeom>
                <a:gradFill rotWithShape="1">
                  <a:gsLst>
                    <a:gs pos="0">
                      <a:srgbClr val="FF9900"/>
                    </a:gs>
                    <a:gs pos="100000">
                      <a:srgbClr val="764700"/>
                    </a:gs>
                  </a:gsLst>
                  <a:lin ang="5400000"/>
                </a:gradFill>
                <a:ln w="9525" cap="flat" cmpd="sng">
                  <a:solidFill>
                    <a:srgbClr val="0033CC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cxnSp>
              <p:nvCxnSpPr>
                <p:cNvPr id="25637" name="Line 39"/>
                <p:cNvCxnSpPr/>
                <p:nvPr/>
              </p:nvCxnSpPr>
              <p:spPr>
                <a:xfrm flipH="1">
                  <a:off x="814" y="1710"/>
                  <a:ext cx="274" cy="859"/>
                </a:xfrm>
                <a:prstGeom prst="line">
                  <a:avLst/>
                </a:prstGeom>
                <a:ln w="57150" cap="flat" cmpd="sng">
                  <a:solidFill>
                    <a:srgbClr val="666633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25638" name="Line 40"/>
                <p:cNvCxnSpPr/>
                <p:nvPr/>
              </p:nvCxnSpPr>
              <p:spPr>
                <a:xfrm flipH="1">
                  <a:off x="512" y="1637"/>
                  <a:ext cx="9" cy="1380"/>
                </a:xfrm>
                <a:prstGeom prst="line">
                  <a:avLst/>
                </a:prstGeom>
                <a:ln w="57150" cap="flat" cmpd="sng">
                  <a:solidFill>
                    <a:srgbClr val="666633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25639" name="Line 41"/>
                <p:cNvCxnSpPr/>
                <p:nvPr/>
              </p:nvCxnSpPr>
              <p:spPr>
                <a:xfrm flipV="1">
                  <a:off x="1088" y="1957"/>
                  <a:ext cx="146" cy="1060"/>
                </a:xfrm>
                <a:prstGeom prst="line">
                  <a:avLst/>
                </a:prstGeom>
                <a:ln w="57150" cap="flat" cmpd="sng">
                  <a:solidFill>
                    <a:srgbClr val="666633"/>
                  </a:solidFill>
                  <a:prstDash val="solid"/>
                  <a:round/>
                  <a:headEnd type="none" w="med" len="med"/>
                  <a:tailEnd type="triangle" w="med" len="med"/>
                </a:ln>
              </p:spPr>
            </p:cxnSp>
            <p:sp>
              <p:nvSpPr>
                <p:cNvPr id="25640" name="Rectangle 42"/>
                <p:cNvSpPr/>
                <p:nvPr/>
              </p:nvSpPr>
              <p:spPr>
                <a:xfrm>
                  <a:off x="466" y="3620"/>
                  <a:ext cx="658" cy="375"/>
                </a:xfrm>
                <a:prstGeom prst="rect">
                  <a:avLst/>
                </a:prstGeom>
                <a:gradFill rotWithShape="1">
                  <a:gsLst>
                    <a:gs pos="0">
                      <a:srgbClr val="474776">
                        <a:alpha val="100000"/>
                      </a:srgbClr>
                    </a:gs>
                    <a:gs pos="50000">
                      <a:srgbClr val="9999FF">
                        <a:alpha val="100000"/>
                      </a:srgbClr>
                    </a:gs>
                    <a:gs pos="100000">
                      <a:srgbClr val="474776">
                        <a:alpha val="100000"/>
                      </a:srgbClr>
                    </a:gs>
                  </a:gsLst>
                  <a:lin ang="0"/>
                </a:gradFill>
                <a:ln w="9525" cap="flat" cmpd="sng">
                  <a:solidFill>
                    <a:srgbClr val="0033CC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cxnSp>
              <p:nvCxnSpPr>
                <p:cNvPr id="25641" name="Line 43"/>
                <p:cNvCxnSpPr/>
                <p:nvPr/>
              </p:nvCxnSpPr>
              <p:spPr>
                <a:xfrm flipH="1">
                  <a:off x="777" y="3493"/>
                  <a:ext cx="0" cy="128"/>
                </a:xfrm>
                <a:prstGeom prst="line">
                  <a:avLst/>
                </a:prstGeom>
                <a:ln w="57150" cap="flat" cmpd="sng">
                  <a:solidFill>
                    <a:srgbClr val="0033CC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sp>
              <p:nvSpPr>
                <p:cNvPr id="25642" name="Text Box 44"/>
                <p:cNvSpPr/>
                <p:nvPr/>
              </p:nvSpPr>
              <p:spPr>
                <a:xfrm>
                  <a:off x="1135" y="3621"/>
                  <a:ext cx="338" cy="370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altLang="zh-CN" sz="3200" b="1">
                      <a:solidFill>
                        <a:srgbClr val="FF0000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rPr>
                    <a:t>G</a:t>
                  </a:r>
                  <a:endParaRPr lang="en-US" altLang="zh-CN" sz="3200" b="1">
                    <a:solidFill>
                      <a:srgbClr val="FF0000"/>
                    </a:solidFill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</p:grpSp>
        <p:cxnSp>
          <p:nvCxnSpPr>
            <p:cNvPr id="25643" name="Line 45"/>
            <p:cNvCxnSpPr/>
            <p:nvPr/>
          </p:nvCxnSpPr>
          <p:spPr>
            <a:xfrm flipH="1" flipV="1">
              <a:off x="1189" y="3008"/>
              <a:ext cx="640" cy="27"/>
            </a:xfrm>
            <a:prstGeom prst="line">
              <a:avLst/>
            </a:prstGeom>
            <a:ln w="57150" cap="flat" cmpd="sng">
              <a:solidFill>
                <a:srgbClr val="006600"/>
              </a:solidFill>
              <a:prstDash val="solid"/>
              <a:round/>
              <a:headEnd type="none" w="med" len="med"/>
              <a:tailEnd type="arrow" w="med" len="med"/>
            </a:ln>
          </p:spPr>
        </p:cxnSp>
        <p:sp>
          <p:nvSpPr>
            <p:cNvPr id="25644" name="Text Box 46"/>
            <p:cNvSpPr/>
            <p:nvPr/>
          </p:nvSpPr>
          <p:spPr>
            <a:xfrm>
              <a:off x="1866" y="2825"/>
              <a:ext cx="621" cy="40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600" b="1">
                  <a:solidFill>
                    <a:srgbClr val="FF3300"/>
                  </a:solidFill>
                  <a:latin typeface="楷体_GB2312" charset="-122"/>
                  <a:ea typeface="楷体_GB2312" charset="-122"/>
                </a:rPr>
                <a:t>G</a:t>
              </a:r>
              <a:r>
                <a:rPr lang="zh-CN" altLang="en-US" sz="2400" b="1">
                  <a:solidFill>
                    <a:srgbClr val="FF3300"/>
                  </a:solidFill>
                  <a:latin typeface="楷体_GB2312" charset="-122"/>
                  <a:ea typeface="楷体_GB2312" charset="-122"/>
                </a:rPr>
                <a:t>动</a:t>
              </a:r>
              <a:endParaRPr lang="zh-CN" altLang="en-US" sz="2400" b="1">
                <a:solidFill>
                  <a:srgbClr val="FF3300"/>
                </a:solidFill>
                <a:latin typeface="楷体_GB2312" charset="-122"/>
                <a:ea typeface="楷体_GB2312" charset="-122"/>
              </a:endParaRPr>
            </a:p>
          </p:txBody>
        </p:sp>
      </p:grpSp>
      <p:sp>
        <p:nvSpPr>
          <p:cNvPr id="27650" name="Text Box 3"/>
          <p:cNvSpPr/>
          <p:nvPr/>
        </p:nvSpPr>
        <p:spPr>
          <a:xfrm>
            <a:off x="818515" y="2760345"/>
            <a:ext cx="4590415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再探究</a:t>
            </a:r>
            <a:r>
              <a:rPr lang="en-US" altLang="zh-CN" sz="32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F</a:t>
            </a:r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与</a:t>
            </a:r>
            <a:r>
              <a:rPr lang="en-US" altLang="zh-CN" sz="32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G</a:t>
            </a:r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及</a:t>
            </a:r>
            <a:r>
              <a:rPr lang="en-US" altLang="zh-CN" sz="32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G</a:t>
            </a:r>
            <a:r>
              <a:rPr lang="zh-CN" altLang="en-US" sz="3200" b="1" baseline="-25000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动</a:t>
            </a:r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关系：</a:t>
            </a:r>
            <a:endParaRPr lang="zh-CN" altLang="en-US" sz="3200" b="1">
              <a:solidFill>
                <a:schemeClr val="accent1">
                  <a:lumMod val="10000"/>
                </a:schemeClr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27649" name="Text Box 2"/>
          <p:cNvSpPr/>
          <p:nvPr/>
        </p:nvSpPr>
        <p:spPr>
          <a:xfrm>
            <a:off x="959168" y="3444558"/>
            <a:ext cx="5661025" cy="155511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FF33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F</a:t>
            </a:r>
            <a:r>
              <a:rPr lang="zh-CN" altLang="en-US" sz="2800" b="1">
                <a:solidFill>
                  <a:srgbClr val="FF33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：</a:t>
            </a:r>
            <a:r>
              <a:rPr lang="zh-CN" altLang="en-US" sz="28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作用在绳子自由端的拉力 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</a:t>
            </a:r>
            <a:endParaRPr lang="zh-CN" altLang="en-US" sz="2800" b="1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FF33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G</a:t>
            </a:r>
            <a:r>
              <a:rPr lang="zh-CN" altLang="en-US" sz="2800" b="1">
                <a:solidFill>
                  <a:srgbClr val="FF33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：</a:t>
            </a:r>
            <a:r>
              <a:rPr lang="zh-CN" altLang="en-US" sz="28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被提升的物体的重力  </a:t>
            </a:r>
            <a:r>
              <a:rPr lang="zh-CN" altLang="en-US" sz="2800" b="1">
                <a:solidFill>
                  <a:srgbClr val="FF33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</a:t>
            </a:r>
            <a:endParaRPr lang="zh-CN" altLang="en-US" sz="2800" b="1">
              <a:solidFill>
                <a:srgbClr val="FF330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FF33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G</a:t>
            </a:r>
            <a:r>
              <a:rPr lang="zh-CN" altLang="en-US" sz="2800" b="1" baseline="-25000">
                <a:solidFill>
                  <a:srgbClr val="FF33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动</a:t>
            </a:r>
            <a:r>
              <a:rPr lang="zh-CN" altLang="en-US" sz="2800" b="1">
                <a:solidFill>
                  <a:srgbClr val="FF33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：</a:t>
            </a:r>
            <a:r>
              <a:rPr lang="zh-CN" altLang="en-US" sz="28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动滑轮自身的重力</a:t>
            </a:r>
            <a:endParaRPr lang="zh-CN" altLang="en-US" sz="2800" b="1">
              <a:solidFill>
                <a:schemeClr val="accent1">
                  <a:lumMod val="10000"/>
                </a:schemeClr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67030" y="133985"/>
            <a:ext cx="1717040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zh-CN" sz="40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4.</a:t>
            </a:r>
            <a:r>
              <a:rPr lang="zh-CN" altLang="en-US" sz="40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探究</a:t>
            </a:r>
            <a:endParaRPr lang="zh-CN" altLang="en-US" sz="4000" b="1">
              <a:solidFill>
                <a:schemeClr val="accent1">
                  <a:lumMod val="10000"/>
                </a:schemeClr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56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6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76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1" grpId="0"/>
      <p:bldP spid="25602" grpId="0"/>
      <p:bldP spid="27650" grpId="0"/>
      <p:bldP spid="2764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ext Box 2"/>
          <p:cNvSpPr/>
          <p:nvPr/>
        </p:nvSpPr>
        <p:spPr>
          <a:xfrm>
            <a:off x="762000" y="228600"/>
            <a:ext cx="736917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600" b="1">
                <a:solidFill>
                  <a:schemeClr val="accent1">
                    <a:lumMod val="10000"/>
                  </a:schemeClr>
                </a:solidFill>
                <a:latin typeface="Arial" panose="020B0604020202020204" pitchFamily="34" charset="0"/>
                <a:ea typeface="黑体" panose="02010609060101010101" charset="-122"/>
              </a:rPr>
              <a:t>滑轮组</a:t>
            </a:r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charset="-122"/>
              </a:rPr>
              <a:t>（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摩擦力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、</a:t>
            </a:r>
            <a:r>
              <a:rPr lang="zh-CN" altLang="en-US" sz="2800" b="1">
                <a:solidFill>
                  <a:srgbClr val="FF0000"/>
                </a:solidFill>
                <a:ea typeface="黑体" panose="02010609060101010101" charset="-122"/>
                <a:sym typeface="+mn-ea"/>
              </a:rPr>
              <a:t>动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滑轮重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忽略不计）</a:t>
            </a:r>
            <a:endParaRPr lang="zh-CN" altLang="en-US" sz="2800" b="1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grpSp>
        <p:nvGrpSpPr>
          <p:cNvPr id="26626" name="组合 3115"/>
          <p:cNvGrpSpPr/>
          <p:nvPr/>
        </p:nvGrpSpPr>
        <p:grpSpPr>
          <a:xfrm>
            <a:off x="609600" y="914400"/>
            <a:ext cx="1285875" cy="3338830"/>
            <a:chOff x="480" y="768"/>
            <a:chExt cx="768" cy="2352"/>
          </a:xfrm>
        </p:grpSpPr>
        <p:pic>
          <p:nvPicPr>
            <p:cNvPr id="26627" name="Picture 4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480" y="768"/>
              <a:ext cx="768" cy="2352"/>
            </a:xfrm>
            <a:prstGeom prst="rect">
              <a:avLst/>
            </a:prstGeom>
            <a:noFill/>
            <a:ln w="9525">
              <a:noFill/>
            </a:ln>
          </p:spPr>
        </p:pic>
        <p:cxnSp>
          <p:nvCxnSpPr>
            <p:cNvPr id="26628" name="Line 5"/>
            <p:cNvCxnSpPr/>
            <p:nvPr/>
          </p:nvCxnSpPr>
          <p:spPr>
            <a:xfrm flipV="1">
              <a:off x="889" y="1315"/>
              <a:ext cx="162" cy="485"/>
            </a:xfrm>
            <a:prstGeom prst="line">
              <a:avLst/>
            </a:prstGeom>
            <a:ln w="28575" cap="flat" cmpd="sng">
              <a:solidFill>
                <a:srgbClr val="0033CC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6629" name="Line 6"/>
            <p:cNvCxnSpPr/>
            <p:nvPr/>
          </p:nvCxnSpPr>
          <p:spPr>
            <a:xfrm flipH="1" flipV="1">
              <a:off x="730" y="1280"/>
              <a:ext cx="13" cy="708"/>
            </a:xfrm>
            <a:prstGeom prst="line">
              <a:avLst/>
            </a:prstGeom>
            <a:ln w="28575" cap="flat" cmpd="sng">
              <a:solidFill>
                <a:srgbClr val="0033CC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6630" name="Line 7"/>
            <p:cNvCxnSpPr/>
            <p:nvPr/>
          </p:nvCxnSpPr>
          <p:spPr>
            <a:xfrm flipV="1">
              <a:off x="1050" y="1676"/>
              <a:ext cx="35" cy="412"/>
            </a:xfrm>
            <a:prstGeom prst="line">
              <a:avLst/>
            </a:prstGeom>
            <a:ln w="28575" cap="flat" cmpd="sng">
              <a:solidFill>
                <a:srgbClr val="0033CC"/>
              </a:solidFill>
              <a:prstDash val="solid"/>
              <a:round/>
              <a:headEnd type="none" w="med" len="med"/>
              <a:tailEnd type="triangle" w="med" len="med"/>
            </a:ln>
          </p:spPr>
        </p:cxnSp>
      </p:grpSp>
      <p:pic>
        <p:nvPicPr>
          <p:cNvPr id="26631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9000" y="685800"/>
            <a:ext cx="1068070" cy="348996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6632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4400" y="762000"/>
            <a:ext cx="1252855" cy="346519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6633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4600" y="914400"/>
            <a:ext cx="1065530" cy="3261995"/>
          </a:xfrm>
          <a:prstGeom prst="rect">
            <a:avLst/>
          </a:prstGeom>
          <a:noFill/>
          <a:ln w="9525">
            <a:noFill/>
          </a:ln>
        </p:spPr>
      </p:pic>
      <p:cxnSp>
        <p:nvCxnSpPr>
          <p:cNvPr id="3124" name="Line 11"/>
          <p:cNvCxnSpPr/>
          <p:nvPr/>
        </p:nvCxnSpPr>
        <p:spPr>
          <a:xfrm>
            <a:off x="609600" y="2379345"/>
            <a:ext cx="1600200" cy="0"/>
          </a:xfrm>
          <a:prstGeom prst="line">
            <a:avLst/>
          </a:prstGeom>
          <a:ln w="28575" cap="flat" cmpd="sng">
            <a:solidFill>
              <a:srgbClr val="FF3300"/>
            </a:solidFill>
            <a:prstDash val="dash"/>
            <a:round/>
            <a:headEnd type="none" w="med" len="med"/>
            <a:tailEnd type="none" w="med" len="med"/>
          </a:ln>
        </p:spPr>
      </p:cxnSp>
      <p:cxnSp>
        <p:nvCxnSpPr>
          <p:cNvPr id="3125" name="Line 12"/>
          <p:cNvCxnSpPr/>
          <p:nvPr/>
        </p:nvCxnSpPr>
        <p:spPr>
          <a:xfrm>
            <a:off x="2514600" y="2583815"/>
            <a:ext cx="1600200" cy="0"/>
          </a:xfrm>
          <a:prstGeom prst="line">
            <a:avLst/>
          </a:prstGeom>
          <a:ln w="28575" cap="flat" cmpd="sng">
            <a:solidFill>
              <a:srgbClr val="FF3300"/>
            </a:solidFill>
            <a:prstDash val="dash"/>
            <a:round/>
            <a:headEnd type="none" w="med" len="med"/>
            <a:tailEnd type="none" w="med" len="med"/>
          </a:ln>
        </p:spPr>
      </p:cxnSp>
      <p:cxnSp>
        <p:nvCxnSpPr>
          <p:cNvPr id="3126" name="Line 13"/>
          <p:cNvCxnSpPr/>
          <p:nvPr/>
        </p:nvCxnSpPr>
        <p:spPr>
          <a:xfrm>
            <a:off x="4724400" y="2203450"/>
            <a:ext cx="1600200" cy="0"/>
          </a:xfrm>
          <a:prstGeom prst="line">
            <a:avLst/>
          </a:prstGeom>
          <a:ln w="28575" cap="flat" cmpd="sng">
            <a:solidFill>
              <a:srgbClr val="FF3300"/>
            </a:solidFill>
            <a:prstDash val="dash"/>
            <a:round/>
            <a:headEnd type="none" w="med" len="med"/>
            <a:tailEnd type="none" w="med" len="med"/>
          </a:ln>
        </p:spPr>
      </p:cxnSp>
      <p:cxnSp>
        <p:nvCxnSpPr>
          <p:cNvPr id="3127" name="Line 14"/>
          <p:cNvCxnSpPr/>
          <p:nvPr/>
        </p:nvCxnSpPr>
        <p:spPr>
          <a:xfrm>
            <a:off x="6840855" y="2203450"/>
            <a:ext cx="1600200" cy="0"/>
          </a:xfrm>
          <a:prstGeom prst="line">
            <a:avLst/>
          </a:prstGeom>
          <a:ln w="28575" cap="flat" cmpd="sng">
            <a:solidFill>
              <a:srgbClr val="FF3300"/>
            </a:solidFill>
            <a:prstDash val="dash"/>
            <a:round/>
            <a:headEnd type="none" w="med" len="med"/>
            <a:tailEnd type="none" w="med" len="med"/>
          </a:ln>
        </p:spPr>
      </p:cxnSp>
      <p:graphicFrame>
        <p:nvGraphicFramePr>
          <p:cNvPr id="3128" name="Object 2"/>
          <p:cNvGraphicFramePr>
            <a:graphicFrameLocks noChangeAspect="1"/>
          </p:cNvGraphicFramePr>
          <p:nvPr/>
        </p:nvGraphicFramePr>
        <p:xfrm>
          <a:off x="762000" y="5304790"/>
          <a:ext cx="1061085" cy="9010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" name="" r:id="rId5" imgW="533400" imgH="393700" progId="Equation.DSMT4">
                  <p:embed/>
                </p:oleObj>
              </mc:Choice>
              <mc:Fallback>
                <p:oleObj name="" r:id="rId5" imgW="533400" imgH="3937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62000" y="5304790"/>
                        <a:ext cx="1061085" cy="90106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29" name="Object 3"/>
          <p:cNvGraphicFramePr>
            <a:graphicFrameLocks noChangeAspect="1"/>
          </p:cNvGraphicFramePr>
          <p:nvPr/>
        </p:nvGraphicFramePr>
        <p:xfrm>
          <a:off x="2423160" y="5304790"/>
          <a:ext cx="1248410" cy="901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0" name="" r:id="rId7" imgW="533400" imgH="231140" progId="Equation.DSMT4">
                  <p:embed/>
                </p:oleObj>
              </mc:Choice>
              <mc:Fallback>
                <p:oleObj name="" r:id="rId7" imgW="533400" imgH="23114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423160" y="5304790"/>
                        <a:ext cx="1248410" cy="901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30" name="Object 4"/>
          <p:cNvGraphicFramePr>
            <a:graphicFrameLocks noChangeAspect="1"/>
          </p:cNvGraphicFramePr>
          <p:nvPr/>
        </p:nvGraphicFramePr>
        <p:xfrm>
          <a:off x="4724400" y="5304790"/>
          <a:ext cx="1252855" cy="8280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1" name="" r:id="rId9" imgW="546100" imgH="239395" progId="Equation.DSMT4">
                  <p:embed/>
                </p:oleObj>
              </mc:Choice>
              <mc:Fallback>
                <p:oleObj name="" r:id="rId9" imgW="546100" imgH="239395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4724400" y="5304790"/>
                        <a:ext cx="1252855" cy="82804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31" name="Object 5"/>
          <p:cNvGraphicFramePr>
            <a:graphicFrameLocks noChangeAspect="1"/>
          </p:cNvGraphicFramePr>
          <p:nvPr/>
        </p:nvGraphicFramePr>
        <p:xfrm>
          <a:off x="7238365" y="5304790"/>
          <a:ext cx="1068705" cy="7848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2" name="" r:id="rId11" imgW="533400" imgH="230505" progId="Equation.DSMT4">
                  <p:embed/>
                </p:oleObj>
              </mc:Choice>
              <mc:Fallback>
                <p:oleObj name="" r:id="rId11" imgW="533400" imgH="230505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7238365" y="5304790"/>
                        <a:ext cx="1068705" cy="78486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文本框 1"/>
          <p:cNvSpPr txBox="1"/>
          <p:nvPr/>
        </p:nvSpPr>
        <p:spPr>
          <a:xfrm>
            <a:off x="871220" y="4351655"/>
            <a:ext cx="89281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charset="0"/>
                <a:ea typeface="微软雅黑" panose="020B0503020204020204" charset="-122"/>
                <a:cs typeface="Times New Roman" panose="02020603050405020304" charset="0"/>
              </a:rPr>
              <a:t>n=3</a:t>
            </a:r>
            <a:endParaRPr lang="en-US" altLang="zh-CN" sz="2800" b="1">
              <a:solidFill>
                <a:srgbClr val="FF0000"/>
              </a:solidFill>
              <a:latin typeface="Times New Roman" panose="02020603050405020304" charset="0"/>
              <a:ea typeface="微软雅黑" panose="020B0503020204020204" charset="-122"/>
              <a:cs typeface="Times New Roman" panose="0202060305040502030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600960" y="4284345"/>
            <a:ext cx="89281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charset="0"/>
                <a:ea typeface="微软雅黑" panose="020B0503020204020204" charset="-122"/>
                <a:cs typeface="Times New Roman" panose="02020603050405020304" charset="0"/>
              </a:rPr>
              <a:t>n=3</a:t>
            </a:r>
            <a:endParaRPr lang="en-US" altLang="zh-CN" sz="2800" b="1">
              <a:solidFill>
                <a:srgbClr val="FF0000"/>
              </a:solidFill>
              <a:latin typeface="Times New Roman" panose="02020603050405020304" charset="0"/>
              <a:ea typeface="微软雅黑" panose="020B0503020204020204" charset="-122"/>
              <a:cs typeface="Times New Roman" panose="02020603050405020304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904105" y="4284345"/>
            <a:ext cx="89281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charset="0"/>
                <a:ea typeface="微软雅黑" panose="020B0503020204020204" charset="-122"/>
                <a:cs typeface="Times New Roman" panose="02020603050405020304" charset="0"/>
              </a:rPr>
              <a:t>n=4</a:t>
            </a:r>
            <a:endParaRPr lang="en-US" altLang="zh-CN" sz="2800" b="1">
              <a:solidFill>
                <a:srgbClr val="FF0000"/>
              </a:solidFill>
              <a:latin typeface="Times New Roman" panose="02020603050405020304" charset="0"/>
              <a:ea typeface="微软雅黑" panose="020B0503020204020204" charset="-122"/>
              <a:cs typeface="Times New Roman" panose="0202060305040502030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239000" y="4284345"/>
            <a:ext cx="89281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charset="0"/>
                <a:ea typeface="微软雅黑" panose="020B0503020204020204" charset="-122"/>
                <a:cs typeface="Times New Roman" panose="02020603050405020304" charset="0"/>
              </a:rPr>
              <a:t>n=5</a:t>
            </a:r>
            <a:endParaRPr lang="en-US" altLang="zh-CN" sz="2800" b="1">
              <a:solidFill>
                <a:srgbClr val="FF0000"/>
              </a:solidFill>
              <a:latin typeface="Times New Roman" panose="02020603050405020304" charset="0"/>
              <a:ea typeface="微软雅黑" panose="020B0503020204020204" charset="-122"/>
              <a:cs typeface="Times New Roman" panose="02020603050405020304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71855" y="4873625"/>
            <a:ext cx="102362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charset="0"/>
                <a:ea typeface="微软雅黑" panose="020B0503020204020204" charset="-122"/>
                <a:cs typeface="Times New Roman" panose="02020603050405020304" charset="0"/>
              </a:rPr>
              <a:t>s=3h</a:t>
            </a:r>
            <a:endParaRPr lang="en-US" altLang="zh-CN" sz="2800" b="1">
              <a:solidFill>
                <a:srgbClr val="FF0000"/>
              </a:solidFill>
              <a:latin typeface="Times New Roman" panose="02020603050405020304" charset="0"/>
              <a:ea typeface="微软雅黑" panose="020B0503020204020204" charset="-122"/>
              <a:cs typeface="Times New Roman" panose="0202060305040502030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514600" y="4873625"/>
            <a:ext cx="102362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charset="0"/>
                <a:ea typeface="微软雅黑" panose="020B0503020204020204" charset="-122"/>
                <a:cs typeface="Times New Roman" panose="02020603050405020304" charset="0"/>
              </a:rPr>
              <a:t>s=3h</a:t>
            </a:r>
            <a:endParaRPr lang="en-US" altLang="zh-CN" sz="2800" b="1">
              <a:solidFill>
                <a:srgbClr val="FF0000"/>
              </a:solidFill>
              <a:latin typeface="Times New Roman" panose="02020603050405020304" charset="0"/>
              <a:ea typeface="微软雅黑" panose="020B0503020204020204" charset="-122"/>
              <a:cs typeface="Times New Roman" panose="0202060305040502030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904105" y="4873625"/>
            <a:ext cx="102362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charset="0"/>
                <a:ea typeface="微软雅黑" panose="020B0503020204020204" charset="-122"/>
                <a:cs typeface="Times New Roman" panose="02020603050405020304" charset="0"/>
              </a:rPr>
              <a:t>s=4h</a:t>
            </a:r>
            <a:endParaRPr lang="en-US" altLang="zh-CN" sz="2800" b="1">
              <a:solidFill>
                <a:srgbClr val="FF0000"/>
              </a:solidFill>
              <a:latin typeface="Times New Roman" panose="02020603050405020304" charset="0"/>
              <a:ea typeface="微软雅黑" panose="020B0503020204020204" charset="-122"/>
              <a:cs typeface="Times New Roman" panose="02020603050405020304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7173595" y="4873625"/>
            <a:ext cx="102362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charset="0"/>
                <a:ea typeface="微软雅黑" panose="020B0503020204020204" charset="-122"/>
                <a:cs typeface="Times New Roman" panose="02020603050405020304" charset="0"/>
              </a:rPr>
              <a:t>s=5h</a:t>
            </a:r>
            <a:endParaRPr lang="en-US" altLang="zh-CN" sz="2800" b="1">
              <a:solidFill>
                <a:srgbClr val="FF0000"/>
              </a:solidFill>
              <a:latin typeface="Times New Roman" panose="02020603050405020304" charset="0"/>
              <a:ea typeface="微软雅黑" panose="020B0503020204020204" charset="-122"/>
              <a:cs typeface="Times New Roman" panose="02020603050405020304" charset="0"/>
            </a:endParaRP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3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22" dur="2000" fill="hold"/>
                                        <p:tgtEl>
                                          <p:spTgt spid="3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27" dur="500" fill="hold"/>
                                        <p:tgtEl>
                                          <p:spTgt spid="3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42" dur="2000" fill="hold"/>
                                        <p:tgtEl>
                                          <p:spTgt spid="3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47" dur="500" fill="hold"/>
                                        <p:tgtEl>
                                          <p:spTgt spid="3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62" dur="2000" fill="hold"/>
                                        <p:tgtEl>
                                          <p:spTgt spid="3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67" dur="500" fill="hold"/>
                                        <p:tgtEl>
                                          <p:spTgt spid="3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82" dur="2000" fill="hold"/>
                                        <p:tgtEl>
                                          <p:spTgt spid="3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ext Box 2"/>
          <p:cNvSpPr/>
          <p:nvPr/>
        </p:nvSpPr>
        <p:spPr>
          <a:xfrm>
            <a:off x="363538" y="198438"/>
            <a:ext cx="3621087" cy="768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>
                <a:solidFill>
                  <a:schemeClr val="accent1">
                    <a:lumMod val="10000"/>
                  </a:schemeClr>
                </a:solidFill>
                <a:latin typeface="Arial" panose="020B0604020202020204" pitchFamily="34" charset="0"/>
                <a:ea typeface="黑体" panose="02010609060101010101" charset="-122"/>
              </a:rPr>
              <a:t>总结：</a:t>
            </a:r>
            <a:endParaRPr lang="zh-CN" altLang="en-US" sz="4400" b="1">
              <a:solidFill>
                <a:schemeClr val="accent1">
                  <a:lumMod val="10000"/>
                </a:schemeClr>
              </a:solidFill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3181" name="Text Box 3"/>
          <p:cNvSpPr/>
          <p:nvPr/>
        </p:nvSpPr>
        <p:spPr>
          <a:xfrm>
            <a:off x="-182245" y="5275580"/>
            <a:ext cx="8942705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Arial" panose="020B0604020202020204" pitchFamily="34" charset="0"/>
                <a:ea typeface="楷体_GB2312" charset="-122"/>
              </a:rPr>
              <a:t>（</a:t>
            </a:r>
            <a:r>
              <a:rPr lang="en-US" altLang="zh-CN" sz="3200" b="1">
                <a:solidFill>
                  <a:schemeClr val="accent1">
                    <a:lumMod val="10000"/>
                  </a:schemeClr>
                </a:solidFill>
                <a:latin typeface="Arial" panose="020B0604020202020204" pitchFamily="34" charset="0"/>
                <a:ea typeface="楷体_GB2312" charset="-122"/>
              </a:rPr>
              <a:t>3</a:t>
            </a:r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Arial" panose="020B0604020202020204" pitchFamily="34" charset="0"/>
                <a:ea typeface="楷体_GB2312" charset="-122"/>
              </a:rPr>
              <a:t>）吊起动滑轮的绳子的</a:t>
            </a:r>
            <a:r>
              <a:rPr lang="zh-CN" altLang="en-US" sz="3200" b="1">
                <a:solidFill>
                  <a:srgbClr val="FF0000"/>
                </a:solidFill>
                <a:latin typeface="Arial" panose="020B0604020202020204" pitchFamily="34" charset="0"/>
                <a:ea typeface="楷体_GB2312" charset="-122"/>
              </a:rPr>
              <a:t>股数越多，就越省力</a:t>
            </a:r>
            <a:endParaRPr lang="zh-CN" altLang="en-US" sz="3200" b="1">
              <a:solidFill>
                <a:srgbClr val="FF0000"/>
              </a:solidFill>
              <a:latin typeface="Arial" panose="020B0604020202020204" pitchFamily="34" charset="0"/>
              <a:ea typeface="楷体_GB2312" charset="-122"/>
            </a:endParaRPr>
          </a:p>
        </p:txBody>
      </p:sp>
      <p:sp>
        <p:nvSpPr>
          <p:cNvPr id="3182" name="Text Box 4"/>
          <p:cNvSpPr/>
          <p:nvPr/>
        </p:nvSpPr>
        <p:spPr>
          <a:xfrm>
            <a:off x="1682115" y="1575753"/>
            <a:ext cx="2039938" cy="7620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400" b="1">
                <a:solidFill>
                  <a:srgbClr val="FF0000"/>
                </a:solidFill>
                <a:latin typeface="Arial" panose="020B0604020202020204" pitchFamily="34" charset="0"/>
                <a:ea typeface="楷体_GB2312" charset="-122"/>
              </a:rPr>
              <a:t>S=nh</a:t>
            </a:r>
            <a:endParaRPr lang="en-US" altLang="zh-CN" sz="4400" b="1">
              <a:solidFill>
                <a:srgbClr val="FF0000"/>
              </a:solidFill>
              <a:latin typeface="Arial" panose="020B0604020202020204" pitchFamily="34" charset="0"/>
              <a:ea typeface="楷体_GB2312" charset="-122"/>
            </a:endParaRPr>
          </a:p>
        </p:txBody>
      </p:sp>
      <p:sp>
        <p:nvSpPr>
          <p:cNvPr id="3183" name="Text Box 5"/>
          <p:cNvSpPr/>
          <p:nvPr/>
        </p:nvSpPr>
        <p:spPr>
          <a:xfrm>
            <a:off x="4292600" y="2546350"/>
            <a:ext cx="356743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不计动滑轮重时：</a:t>
            </a:r>
            <a:endParaRPr lang="zh-CN" altLang="en-US" sz="3200" b="1">
              <a:solidFill>
                <a:schemeClr val="accent1">
                  <a:lumMod val="10000"/>
                </a:schemeClr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184" name="AutoShape 6"/>
          <p:cNvSpPr/>
          <p:nvPr/>
        </p:nvSpPr>
        <p:spPr>
          <a:xfrm>
            <a:off x="4103053" y="2686050"/>
            <a:ext cx="168275" cy="2009775"/>
          </a:xfrm>
          <a:prstGeom prst="leftBrace">
            <a:avLst>
              <a:gd name="adj1" fmla="val 99417"/>
              <a:gd name="adj2" fmla="val 50000"/>
            </a:avLst>
          </a:prstGeom>
          <a:noFill/>
          <a:ln w="76200" cap="flat" cmpd="sng">
            <a:solidFill>
              <a:srgbClr val="0066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185" name="Text Box 7"/>
          <p:cNvSpPr/>
          <p:nvPr/>
        </p:nvSpPr>
        <p:spPr>
          <a:xfrm>
            <a:off x="-179705" y="3399155"/>
            <a:ext cx="421132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</a:rPr>
              <a:t>（</a:t>
            </a:r>
            <a:r>
              <a:rPr lang="en-US" altLang="zh-CN" sz="32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</a:rPr>
              <a:t>2</a:t>
            </a:r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</a:rPr>
              <a:t>）不计绳重、摩擦</a:t>
            </a:r>
            <a:endParaRPr lang="zh-CN" altLang="en-US" sz="3200" b="1">
              <a:solidFill>
                <a:schemeClr val="accent1">
                  <a:lumMod val="10000"/>
                </a:schemeClr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3186" name="Text Box 8"/>
          <p:cNvSpPr/>
          <p:nvPr/>
        </p:nvSpPr>
        <p:spPr>
          <a:xfrm>
            <a:off x="4258945" y="3891915"/>
            <a:ext cx="3213735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考虑动滑轮重时：</a:t>
            </a:r>
            <a:endParaRPr lang="zh-CN" altLang="en-US" sz="3200" b="1">
              <a:solidFill>
                <a:schemeClr val="accent1">
                  <a:lumMod val="10000"/>
                </a:schemeClr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3187" name="组合 3186"/>
          <p:cNvGrpSpPr/>
          <p:nvPr/>
        </p:nvGrpSpPr>
        <p:grpSpPr>
          <a:xfrm>
            <a:off x="4460240" y="2971800"/>
            <a:ext cx="2524125" cy="835025"/>
            <a:chOff x="3629" y="2574"/>
            <a:chExt cx="1590" cy="526"/>
          </a:xfrm>
        </p:grpSpPr>
        <p:sp>
          <p:nvSpPr>
            <p:cNvPr id="28681" name="Text Box 10"/>
            <p:cNvSpPr/>
            <p:nvPr/>
          </p:nvSpPr>
          <p:spPr>
            <a:xfrm>
              <a:off x="3629" y="2680"/>
              <a:ext cx="1590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>
                  <a:solidFill>
                    <a:srgbClr val="FF0000"/>
                  </a:solidFill>
                  <a:latin typeface="Arial" panose="020B0604020202020204" pitchFamily="34" charset="0"/>
                  <a:ea typeface="楷体_GB2312" charset="-122"/>
                </a:rPr>
                <a:t>   F=        G</a:t>
              </a:r>
              <a:endParaRPr lang="en-US" altLang="zh-CN" sz="3200" b="1">
                <a:solidFill>
                  <a:srgbClr val="FF0000"/>
                </a:solidFill>
                <a:latin typeface="Arial" panose="020B0604020202020204" pitchFamily="34" charset="0"/>
                <a:ea typeface="楷体_GB2312" charset="-122"/>
              </a:endParaRPr>
            </a:p>
          </p:txBody>
        </p:sp>
        <p:grpSp>
          <p:nvGrpSpPr>
            <p:cNvPr id="28682" name="组合 3188"/>
            <p:cNvGrpSpPr/>
            <p:nvPr/>
          </p:nvGrpSpPr>
          <p:grpSpPr>
            <a:xfrm>
              <a:off x="4399" y="2574"/>
              <a:ext cx="283" cy="526"/>
              <a:chOff x="3987" y="3440"/>
              <a:chExt cx="283" cy="526"/>
            </a:xfrm>
          </p:grpSpPr>
          <p:sp>
            <p:nvSpPr>
              <p:cNvPr id="28683" name="Text Box 12"/>
              <p:cNvSpPr/>
              <p:nvPr/>
            </p:nvSpPr>
            <p:spPr>
              <a:xfrm>
                <a:off x="3995" y="3440"/>
                <a:ext cx="209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 b="1">
                    <a:solidFill>
                      <a:srgbClr val="FF0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1</a:t>
                </a:r>
                <a:endParaRPr lang="en-US" altLang="zh-CN" sz="2400" b="1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8684" name="Text Box 13"/>
              <p:cNvSpPr/>
              <p:nvPr/>
            </p:nvSpPr>
            <p:spPr>
              <a:xfrm>
                <a:off x="4004" y="3678"/>
                <a:ext cx="191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 b="1">
                    <a:solidFill>
                      <a:srgbClr val="FF0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n</a:t>
                </a:r>
                <a:endParaRPr lang="en-US" altLang="zh-CN" sz="2400" b="1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cxnSp>
            <p:nvCxnSpPr>
              <p:cNvPr id="28685" name="Line 14"/>
              <p:cNvCxnSpPr/>
              <p:nvPr/>
            </p:nvCxnSpPr>
            <p:spPr>
              <a:xfrm>
                <a:off x="3987" y="3704"/>
                <a:ext cx="283" cy="0"/>
              </a:xfrm>
              <a:prstGeom prst="line">
                <a:avLst/>
              </a:prstGeom>
              <a:ln w="38100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</p:grpSp>
      <p:grpSp>
        <p:nvGrpSpPr>
          <p:cNvPr id="3193" name="组合 3192"/>
          <p:cNvGrpSpPr/>
          <p:nvPr/>
        </p:nvGrpSpPr>
        <p:grpSpPr>
          <a:xfrm>
            <a:off x="4173220" y="4343400"/>
            <a:ext cx="4237038" cy="785813"/>
            <a:chOff x="3091" y="2505"/>
            <a:chExt cx="2669" cy="495"/>
          </a:xfrm>
        </p:grpSpPr>
        <p:sp>
          <p:nvSpPr>
            <p:cNvPr id="28687" name="Text Box 16"/>
            <p:cNvSpPr/>
            <p:nvPr/>
          </p:nvSpPr>
          <p:spPr>
            <a:xfrm>
              <a:off x="3091" y="2563"/>
              <a:ext cx="2669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>
                  <a:latin typeface="Arial" panose="020B0604020202020204" pitchFamily="34" charset="0"/>
                  <a:ea typeface="楷体_GB2312" charset="-122"/>
                </a:rPr>
                <a:t>    </a:t>
              </a:r>
              <a:r>
                <a:rPr lang="en-US" altLang="zh-CN" sz="3200" b="1">
                  <a:solidFill>
                    <a:srgbClr val="FF0000"/>
                  </a:solidFill>
                  <a:latin typeface="Arial" panose="020B0604020202020204" pitchFamily="34" charset="0"/>
                  <a:ea typeface="楷体_GB2312" charset="-122"/>
                </a:rPr>
                <a:t>F=    </a:t>
              </a:r>
              <a:r>
                <a:rPr lang="zh-CN" altLang="en-US" sz="3200" b="1">
                  <a:solidFill>
                    <a:srgbClr val="FF0000"/>
                  </a:solidFill>
                  <a:latin typeface="Arial" panose="020B0604020202020204" pitchFamily="34" charset="0"/>
                  <a:ea typeface="楷体_GB2312" charset="-122"/>
                </a:rPr>
                <a:t>（</a:t>
              </a:r>
              <a:r>
                <a:rPr lang="en-US" altLang="zh-CN" sz="3200" b="1">
                  <a:solidFill>
                    <a:srgbClr val="FF0000"/>
                  </a:solidFill>
                  <a:latin typeface="Arial" panose="020B0604020202020204" pitchFamily="34" charset="0"/>
                  <a:ea typeface="楷体_GB2312" charset="-122"/>
                </a:rPr>
                <a:t>G </a:t>
              </a:r>
              <a:r>
                <a:rPr lang="en-US" altLang="zh-CN" sz="3600" b="1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+</a:t>
              </a:r>
              <a:r>
                <a:rPr lang="en-US" altLang="zh-CN" b="1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 </a:t>
              </a:r>
              <a:r>
                <a:rPr lang="en-US" altLang="zh-CN" sz="3200" b="1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G</a:t>
              </a:r>
              <a:r>
                <a:rPr lang="zh-CN" altLang="en-US" sz="2000" b="1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动</a:t>
              </a:r>
              <a:r>
                <a:rPr lang="zh-CN" altLang="en-US" sz="3200" b="1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）</a:t>
              </a:r>
              <a:endParaRPr lang="zh-CN" altLang="en-US" sz="32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pSp>
          <p:nvGrpSpPr>
            <p:cNvPr id="28688" name="组合 3194"/>
            <p:cNvGrpSpPr/>
            <p:nvPr/>
          </p:nvGrpSpPr>
          <p:grpSpPr>
            <a:xfrm>
              <a:off x="3784" y="2505"/>
              <a:ext cx="274" cy="495"/>
              <a:chOff x="3987" y="3440"/>
              <a:chExt cx="283" cy="570"/>
            </a:xfrm>
          </p:grpSpPr>
          <p:sp>
            <p:nvSpPr>
              <p:cNvPr id="28689" name="Text Box 18"/>
              <p:cNvSpPr/>
              <p:nvPr/>
            </p:nvSpPr>
            <p:spPr>
              <a:xfrm>
                <a:off x="3995" y="3440"/>
                <a:ext cx="209" cy="33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 b="1">
                    <a:solidFill>
                      <a:srgbClr val="FF0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1</a:t>
                </a:r>
                <a:endParaRPr lang="en-US" altLang="zh-CN" sz="2400" b="1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8690" name="Text Box 19"/>
              <p:cNvSpPr/>
              <p:nvPr/>
            </p:nvSpPr>
            <p:spPr>
              <a:xfrm>
                <a:off x="4004" y="3679"/>
                <a:ext cx="191" cy="3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 b="1">
                    <a:solidFill>
                      <a:srgbClr val="FF0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n</a:t>
                </a:r>
                <a:endParaRPr lang="en-US" altLang="zh-CN" sz="2400" b="1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cxnSp>
            <p:nvCxnSpPr>
              <p:cNvPr id="28691" name="Line 20"/>
              <p:cNvCxnSpPr/>
              <p:nvPr/>
            </p:nvCxnSpPr>
            <p:spPr>
              <a:xfrm>
                <a:off x="3987" y="3704"/>
                <a:ext cx="283" cy="0"/>
              </a:xfrm>
              <a:prstGeom prst="line">
                <a:avLst/>
              </a:prstGeom>
              <a:ln w="38100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</p:grpSp>
      <p:sp>
        <p:nvSpPr>
          <p:cNvPr id="3199" name="Text Box 21"/>
          <p:cNvSpPr/>
          <p:nvPr/>
        </p:nvSpPr>
        <p:spPr>
          <a:xfrm>
            <a:off x="-156845" y="1068705"/>
            <a:ext cx="8844915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Arial" panose="020B0604020202020204" pitchFamily="34" charset="0"/>
                <a:ea typeface="楷体_GB2312" charset="-122"/>
              </a:rPr>
              <a:t>（</a:t>
            </a:r>
            <a:r>
              <a:rPr lang="en-US" altLang="zh-CN" sz="3200" b="1">
                <a:solidFill>
                  <a:schemeClr val="accent1">
                    <a:lumMod val="10000"/>
                  </a:schemeClr>
                </a:solidFill>
                <a:latin typeface="Arial" panose="020B0604020202020204" pitchFamily="34" charset="0"/>
                <a:ea typeface="楷体_GB2312" charset="-122"/>
              </a:rPr>
              <a:t>1</a:t>
            </a:r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Arial" panose="020B0604020202020204" pitchFamily="34" charset="0"/>
                <a:ea typeface="楷体_GB2312" charset="-122"/>
              </a:rPr>
              <a:t>）设吊起动滑轮的绳子的股数为</a:t>
            </a:r>
            <a:r>
              <a:rPr lang="en-US" altLang="zh-CN" sz="3200" b="1">
                <a:solidFill>
                  <a:schemeClr val="accent1">
                    <a:lumMod val="10000"/>
                  </a:schemeClr>
                </a:solidFill>
                <a:latin typeface="Arial" panose="020B0604020202020204" pitchFamily="34" charset="0"/>
                <a:ea typeface="楷体_GB2312" charset="-122"/>
              </a:rPr>
              <a:t>n</a:t>
            </a:r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Arial" panose="020B0604020202020204" pitchFamily="34" charset="0"/>
                <a:ea typeface="楷体_GB2312" charset="-122"/>
              </a:rPr>
              <a:t>，则关系式</a:t>
            </a:r>
            <a:r>
              <a:rPr lang="zh-CN" altLang="en-US" sz="3200" b="1">
                <a:latin typeface="Arial" panose="020B0604020202020204" pitchFamily="34" charset="0"/>
                <a:ea typeface="楷体_GB2312" charset="-122"/>
              </a:rPr>
              <a:t>：</a:t>
            </a:r>
            <a:endParaRPr lang="zh-CN" altLang="en-US" sz="3200" b="1">
              <a:solidFill>
                <a:srgbClr val="FF0000"/>
              </a:solidFill>
              <a:latin typeface="Arial" panose="020B0604020202020204" pitchFamily="34" charset="0"/>
              <a:ea typeface="楷体_GB2312" charset="-122"/>
            </a:endParaRPr>
          </a:p>
        </p:txBody>
      </p:sp>
      <p:sp>
        <p:nvSpPr>
          <p:cNvPr id="28693" name="Text Box 22"/>
          <p:cNvSpPr/>
          <p:nvPr/>
        </p:nvSpPr>
        <p:spPr>
          <a:xfrm>
            <a:off x="4937125" y="1773238"/>
            <a:ext cx="1125538" cy="3667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endParaRPr lang="zh-CN" altLang="zh-CN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201" name="Text Box 23"/>
          <p:cNvSpPr/>
          <p:nvPr/>
        </p:nvSpPr>
        <p:spPr>
          <a:xfrm>
            <a:off x="4029393" y="1575435"/>
            <a:ext cx="2335212" cy="7620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400" b="1">
                <a:solidFill>
                  <a:srgbClr val="FF0000"/>
                </a:solidFill>
                <a:latin typeface="Arial" panose="020B0604020202020204" pitchFamily="34" charset="0"/>
                <a:ea typeface="楷体_GB2312" charset="-122"/>
              </a:rPr>
              <a:t>V</a:t>
            </a:r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  <a:ea typeface="楷体_GB2312" charset="-122"/>
              </a:rPr>
              <a:t>绳</a:t>
            </a:r>
            <a:r>
              <a:rPr lang="en-US" altLang="zh-CN" sz="4400" b="1">
                <a:solidFill>
                  <a:srgbClr val="FF0000"/>
                </a:solidFill>
                <a:latin typeface="Arial" panose="020B0604020202020204" pitchFamily="34" charset="0"/>
                <a:ea typeface="楷体_GB2312" charset="-122"/>
              </a:rPr>
              <a:t>=nV</a:t>
            </a:r>
            <a:r>
              <a:rPr lang="zh-CN" altLang="en-US" sz="2400" b="1">
                <a:solidFill>
                  <a:srgbClr val="FF0000"/>
                </a:solidFill>
                <a:latin typeface="Arial" panose="020B0604020202020204" pitchFamily="34" charset="0"/>
                <a:ea typeface="楷体_GB2312" charset="-122"/>
              </a:rPr>
              <a:t>物</a:t>
            </a:r>
            <a:endParaRPr lang="zh-CN" altLang="en-US" sz="2400" b="1">
              <a:solidFill>
                <a:srgbClr val="FF0000"/>
              </a:solidFill>
              <a:latin typeface="Arial" panose="020B0604020202020204" pitchFamily="34" charset="0"/>
              <a:ea typeface="楷体_GB231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906780" y="5967730"/>
            <a:ext cx="6307455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sym typeface="+mn-ea"/>
              </a:rPr>
              <a:t>缺点：多移动距离，需要较多滑轮</a:t>
            </a:r>
            <a:endParaRPr lang="zh-CN" altLang="en-US" sz="3200" b="1">
              <a:solidFill>
                <a:schemeClr val="accent1">
                  <a:lumMod val="10000"/>
                </a:schemeClr>
              </a:solidFill>
              <a:latin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3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 additive="base">
                                        <p:cTn id="12" dur="500" fill="hold"/>
                                        <p:tgtEl>
                                          <p:spTgt spid="3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 additive="base">
                                        <p:cTn id="17" dur="500" fill="hold"/>
                                        <p:tgtEl>
                                          <p:spTgt spid="3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22" dur="500" fill="hold"/>
                                        <p:tgtEl>
                                          <p:spTgt spid="3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7" dur="500" fill="hold"/>
                                        <p:tgtEl>
                                          <p:spTgt spid="3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 additive="base">
                                        <p:cTn id="32" dur="500" fill="hold"/>
                                        <p:tgtEl>
                                          <p:spTgt spid="3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 additive="base">
                                        <p:cTn id="37" dur="500" fill="hold"/>
                                        <p:tgtEl>
                                          <p:spTgt spid="3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42" dur="500" fill="hold"/>
                                        <p:tgtEl>
                                          <p:spTgt spid="3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47" dur="500" fill="hold"/>
                                        <p:tgtEl>
                                          <p:spTgt spid="3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additive="base">
                                        <p:cTn id="52" dur="80" fill="hold"/>
                                        <p:tgtEl>
                                          <p:spTgt spid="318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 additive="base">
                                        <p:cTn id="53" dur="80" fill="hold"/>
                                        <p:tgtEl>
                                          <p:spTgt spid="318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base">
                                        <p:cTn id="54" dur="80" fill="hold"/>
                                        <p:tgtEl>
                                          <p:spTgt spid="318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81" grpId="0"/>
      <p:bldP spid="3182" grpId="1"/>
      <p:bldP spid="3183" grpId="2"/>
      <p:bldP spid="3184" grpId="3"/>
      <p:bldP spid="3185" grpId="4"/>
      <p:bldP spid="3186" grpId="5"/>
      <p:bldP spid="3199" grpId="6"/>
      <p:bldP spid="3201" grpId="7"/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ext Box 2"/>
          <p:cNvSpPr/>
          <p:nvPr/>
        </p:nvSpPr>
        <p:spPr>
          <a:xfrm>
            <a:off x="107950" y="154305"/>
            <a:ext cx="6170295" cy="6756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chemeClr val="accent1">
                    <a:lumMod val="10000"/>
                  </a:schemeClr>
                </a:solidFill>
                <a:latin typeface="Times New Roman" panose="02020603050405020304" charset="0"/>
                <a:ea typeface="宋体" panose="02010600030101010101" pitchFamily="2" charset="-122"/>
              </a:rPr>
              <a:t>5.</a:t>
            </a:r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Times New Roman" panose="02020603050405020304" charset="0"/>
                <a:ea typeface="宋体" panose="02010600030101010101" pitchFamily="2" charset="-122"/>
              </a:rPr>
              <a:t>组装滑轮组（绕线）方法</a:t>
            </a:r>
            <a:r>
              <a:rPr lang="zh-CN" altLang="en-US" sz="3800" b="1">
                <a:solidFill>
                  <a:schemeClr val="accent1">
                    <a:lumMod val="10000"/>
                  </a:schemeClr>
                </a:solidFill>
                <a:latin typeface="Times New Roman" panose="02020603050405020304" charset="0"/>
                <a:ea typeface="宋体" panose="02010600030101010101" pitchFamily="2" charset="-122"/>
              </a:rPr>
              <a:t>：</a:t>
            </a:r>
            <a:endParaRPr lang="zh-CN" altLang="en-US" sz="3800" b="1">
              <a:solidFill>
                <a:schemeClr val="accent1">
                  <a:lumMod val="10000"/>
                </a:schemeClr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22531" name="Text Box 4"/>
          <p:cNvSpPr/>
          <p:nvPr/>
        </p:nvSpPr>
        <p:spPr>
          <a:xfrm>
            <a:off x="107950" y="5234305"/>
            <a:ext cx="2423160" cy="706755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 sz="4000" b="1">
                <a:latin typeface="Times New Roman" panose="02020603050405020304" charset="0"/>
                <a:ea typeface="黑体" panose="02010609060101010101" charset="-122"/>
              </a:rPr>
              <a:t>绕线方法</a:t>
            </a:r>
            <a:endParaRPr lang="zh-CN" altLang="en-US" sz="4000" b="1">
              <a:solidFill>
                <a:srgbClr val="FF0000"/>
              </a:solidFill>
              <a:latin typeface="Times New Roman" panose="02020603050405020304" charset="0"/>
              <a:ea typeface="黑体" panose="02010609060101010101" charset="-122"/>
            </a:endParaRPr>
          </a:p>
        </p:txBody>
      </p:sp>
      <p:sp>
        <p:nvSpPr>
          <p:cNvPr id="2807" name="Text Box 5"/>
          <p:cNvSpPr/>
          <p:nvPr/>
        </p:nvSpPr>
        <p:spPr>
          <a:xfrm>
            <a:off x="4627880" y="1399540"/>
            <a:ext cx="4301490" cy="333819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当</a:t>
            </a:r>
            <a:r>
              <a:rPr lang="en-US" altLang="zh-CN" sz="32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n</a:t>
            </a:r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是奇数时，从动滑轮的挂钩出发，绕制滑轮组；</a:t>
            </a:r>
            <a:endParaRPr lang="zh-CN" altLang="en-US" sz="3200" b="1">
              <a:solidFill>
                <a:schemeClr val="accent1">
                  <a:lumMod val="10000"/>
                </a:schemeClr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当</a:t>
            </a:r>
            <a:r>
              <a:rPr lang="en-US" altLang="zh-CN" sz="32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n</a:t>
            </a:r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是偶数时，从定滑轮的挂钩出发，绕制滑轮组</a:t>
            </a:r>
            <a:r>
              <a:rPr lang="zh-CN" altLang="en-US" sz="2800" b="1">
                <a:solidFill>
                  <a:schemeClr val="accent1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。</a:t>
            </a:r>
            <a:endParaRPr lang="zh-CN" altLang="en-US" sz="2800" b="1">
              <a:solidFill>
                <a:schemeClr val="accent1">
                  <a:lumMod val="10000"/>
                </a:schemeClr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2808" name="Text Box 6"/>
          <p:cNvSpPr/>
          <p:nvPr/>
        </p:nvSpPr>
        <p:spPr>
          <a:xfrm>
            <a:off x="2847340" y="5234305"/>
            <a:ext cx="6097905" cy="7683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>
                <a:solidFill>
                  <a:schemeClr val="accent1">
                    <a:lumMod val="10000"/>
                  </a:schemeClr>
                </a:solidFill>
                <a:latin typeface="Times New Roman" panose="02020603050405020304" charset="0"/>
                <a:ea typeface="宋体" panose="02010600030101010101" pitchFamily="2" charset="-122"/>
              </a:rPr>
              <a:t>奇动偶定；从里向外</a:t>
            </a:r>
            <a:endParaRPr lang="zh-CN" altLang="en-US" sz="4400" b="1">
              <a:solidFill>
                <a:schemeClr val="accent1">
                  <a:lumMod val="10000"/>
                </a:schemeClr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grpSp>
        <p:nvGrpSpPr>
          <p:cNvPr id="2809" name="组合 2808"/>
          <p:cNvGrpSpPr/>
          <p:nvPr/>
        </p:nvGrpSpPr>
        <p:grpSpPr>
          <a:xfrm>
            <a:off x="836930" y="1736090"/>
            <a:ext cx="3307080" cy="3039771"/>
            <a:chOff x="704" y="969"/>
            <a:chExt cx="3444" cy="3260"/>
          </a:xfrm>
        </p:grpSpPr>
        <p:grpSp>
          <p:nvGrpSpPr>
            <p:cNvPr id="22535" name="组合 2809"/>
            <p:cNvGrpSpPr/>
            <p:nvPr/>
          </p:nvGrpSpPr>
          <p:grpSpPr>
            <a:xfrm>
              <a:off x="704" y="969"/>
              <a:ext cx="1159" cy="3214"/>
              <a:chOff x="704" y="969"/>
              <a:chExt cx="1159" cy="3214"/>
            </a:xfrm>
          </p:grpSpPr>
          <p:sp>
            <p:nvSpPr>
              <p:cNvPr id="22536" name="Text Box 5"/>
              <p:cNvSpPr/>
              <p:nvPr/>
            </p:nvSpPr>
            <p:spPr>
              <a:xfrm>
                <a:off x="1525" y="1574"/>
                <a:ext cx="338" cy="62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3200">
                    <a:latin typeface="Arial" panose="020B0604020202020204" pitchFamily="34" charset="0"/>
                    <a:ea typeface="宋体" panose="02010600030101010101" pitchFamily="2" charset="-122"/>
                  </a:rPr>
                  <a:t>F</a:t>
                </a:r>
                <a:endParaRPr lang="en-US" altLang="zh-CN" sz="320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grpSp>
            <p:nvGrpSpPr>
              <p:cNvPr id="22537" name="组合 2811"/>
              <p:cNvGrpSpPr/>
              <p:nvPr/>
            </p:nvGrpSpPr>
            <p:grpSpPr>
              <a:xfrm>
                <a:off x="704" y="969"/>
                <a:ext cx="1126" cy="3214"/>
                <a:chOff x="347" y="1033"/>
                <a:chExt cx="1126" cy="3214"/>
              </a:xfrm>
            </p:grpSpPr>
            <p:grpSp>
              <p:nvGrpSpPr>
                <p:cNvPr id="22538" name="组合 2812"/>
                <p:cNvGrpSpPr/>
                <p:nvPr/>
              </p:nvGrpSpPr>
              <p:grpSpPr>
                <a:xfrm>
                  <a:off x="521" y="1170"/>
                  <a:ext cx="576" cy="961"/>
                  <a:chOff x="595" y="1398"/>
                  <a:chExt cx="576" cy="961"/>
                </a:xfrm>
              </p:grpSpPr>
              <p:grpSp>
                <p:nvGrpSpPr>
                  <p:cNvPr id="22539" name="组合 2813"/>
                  <p:cNvGrpSpPr/>
                  <p:nvPr/>
                </p:nvGrpSpPr>
                <p:grpSpPr>
                  <a:xfrm>
                    <a:off x="595" y="1563"/>
                    <a:ext cx="576" cy="640"/>
                    <a:chOff x="567" y="1280"/>
                    <a:chExt cx="576" cy="640"/>
                  </a:xfrm>
                </p:grpSpPr>
                <p:sp>
                  <p:nvSpPr>
                    <p:cNvPr id="22540" name="Oval 9"/>
                    <p:cNvSpPr/>
                    <p:nvPr/>
                  </p:nvSpPr>
                  <p:spPr>
                    <a:xfrm>
                      <a:off x="567" y="1335"/>
                      <a:ext cx="576" cy="530"/>
                    </a:xfrm>
                    <a:prstGeom prst="ellipse">
                      <a:avLst/>
                    </a:prstGeom>
                    <a:solidFill>
                      <a:srgbClr val="FF0000"/>
                    </a:solidFill>
                    <a:ln w="9525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22541" name="Oval 10"/>
                    <p:cNvSpPr/>
                    <p:nvPr/>
                  </p:nvSpPr>
                  <p:spPr>
                    <a:xfrm>
                      <a:off x="677" y="1418"/>
                      <a:ext cx="356" cy="365"/>
                    </a:xfrm>
                    <a:prstGeom prst="ellipse">
                      <a:avLst/>
                    </a:prstGeom>
                    <a:solidFill>
                      <a:srgbClr val="CCECFF"/>
                    </a:solidFill>
                    <a:ln w="9525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22542" name="Rectangle 11"/>
                    <p:cNvSpPr/>
                    <p:nvPr/>
                  </p:nvSpPr>
                  <p:spPr>
                    <a:xfrm>
                      <a:off x="787" y="1280"/>
                      <a:ext cx="118" cy="640"/>
                    </a:xfrm>
                    <a:prstGeom prst="rect">
                      <a:avLst/>
                    </a:prstGeom>
                    <a:solidFill>
                      <a:srgbClr val="666633"/>
                    </a:solidFill>
                    <a:ln w="9525" cap="flat" cmpd="sng">
                      <a:solidFill>
                        <a:srgbClr val="0033CC"/>
                      </a:solidFill>
                      <a:prstDash val="solid"/>
                      <a:miter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22543" name="Oval 12"/>
                    <p:cNvSpPr/>
                    <p:nvPr/>
                  </p:nvSpPr>
                  <p:spPr>
                    <a:xfrm>
                      <a:off x="814" y="1563"/>
                      <a:ext cx="64" cy="73"/>
                    </a:xfrm>
                    <a:prstGeom prst="ellipse">
                      <a:avLst/>
                    </a:prstGeom>
                    <a:solidFill>
                      <a:srgbClr val="0033CC"/>
                    </a:solidFill>
                    <a:ln w="9525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</p:grpSp>
              <p:grpSp>
                <p:nvGrpSpPr>
                  <p:cNvPr id="22544" name="组合 2818"/>
                  <p:cNvGrpSpPr/>
                  <p:nvPr/>
                </p:nvGrpSpPr>
                <p:grpSpPr>
                  <a:xfrm>
                    <a:off x="850" y="1398"/>
                    <a:ext cx="100" cy="174"/>
                    <a:chOff x="1956" y="2085"/>
                    <a:chExt cx="100" cy="174"/>
                  </a:xfrm>
                </p:grpSpPr>
                <p:sp>
                  <p:nvSpPr>
                    <p:cNvPr id="22545" name="AutoShape 14"/>
                    <p:cNvSpPr/>
                    <p:nvPr/>
                  </p:nvSpPr>
                  <p:spPr>
                    <a:xfrm>
                      <a:off x="1956" y="2103"/>
                      <a:ext cx="100" cy="110"/>
                    </a:xfrm>
                    <a:prstGeom prst="rightBracket">
                      <a:avLst>
                        <a:gd name="adj" fmla="val 8774"/>
                      </a:avLst>
                    </a:prstGeom>
                    <a:noFill/>
                    <a:ln w="57150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cxnSp>
                  <p:nvCxnSpPr>
                    <p:cNvPr id="22546" name="Line 15"/>
                    <p:cNvCxnSpPr/>
                    <p:nvPr/>
                  </p:nvCxnSpPr>
                  <p:spPr>
                    <a:xfrm flipH="1">
                      <a:off x="1956" y="2085"/>
                      <a:ext cx="0" cy="64"/>
                    </a:xfrm>
                    <a:prstGeom prst="line">
                      <a:avLst/>
                    </a:prstGeom>
                    <a:ln w="57150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  <p:cxnSp>
                  <p:nvCxnSpPr>
                    <p:cNvPr id="22547" name="Line 16"/>
                    <p:cNvCxnSpPr/>
                    <p:nvPr/>
                  </p:nvCxnSpPr>
                  <p:spPr>
                    <a:xfrm flipH="1">
                      <a:off x="1973" y="2195"/>
                      <a:ext cx="0" cy="64"/>
                    </a:xfrm>
                    <a:prstGeom prst="line">
                      <a:avLst/>
                    </a:prstGeom>
                    <a:ln w="57150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</p:grpSp>
              <p:grpSp>
                <p:nvGrpSpPr>
                  <p:cNvPr id="22548" name="组合 2822"/>
                  <p:cNvGrpSpPr/>
                  <p:nvPr/>
                </p:nvGrpSpPr>
                <p:grpSpPr>
                  <a:xfrm rot="10560000">
                    <a:off x="813" y="2185"/>
                    <a:ext cx="100" cy="174"/>
                    <a:chOff x="1956" y="2085"/>
                    <a:chExt cx="100" cy="174"/>
                  </a:xfrm>
                </p:grpSpPr>
                <p:sp>
                  <p:nvSpPr>
                    <p:cNvPr id="22549" name="AutoShape 18"/>
                    <p:cNvSpPr/>
                    <p:nvPr/>
                  </p:nvSpPr>
                  <p:spPr>
                    <a:xfrm>
                      <a:off x="1956" y="2103"/>
                      <a:ext cx="100" cy="110"/>
                    </a:xfrm>
                    <a:prstGeom prst="rightBracket">
                      <a:avLst>
                        <a:gd name="adj" fmla="val 8774"/>
                      </a:avLst>
                    </a:prstGeom>
                    <a:noFill/>
                    <a:ln w="57150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cxnSp>
                  <p:nvCxnSpPr>
                    <p:cNvPr id="22550" name="Line 19"/>
                    <p:cNvCxnSpPr/>
                    <p:nvPr/>
                  </p:nvCxnSpPr>
                  <p:spPr>
                    <a:xfrm flipH="1">
                      <a:off x="1956" y="2085"/>
                      <a:ext cx="0" cy="64"/>
                    </a:xfrm>
                    <a:prstGeom prst="line">
                      <a:avLst/>
                    </a:prstGeom>
                    <a:ln w="57150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  <p:cxnSp>
                  <p:nvCxnSpPr>
                    <p:cNvPr id="22551" name="Line 20"/>
                    <p:cNvCxnSpPr/>
                    <p:nvPr/>
                  </p:nvCxnSpPr>
                  <p:spPr>
                    <a:xfrm flipH="1">
                      <a:off x="1973" y="2195"/>
                      <a:ext cx="0" cy="64"/>
                    </a:xfrm>
                    <a:prstGeom prst="line">
                      <a:avLst/>
                    </a:prstGeom>
                    <a:ln w="57150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</p:grpSp>
            </p:grpSp>
            <p:grpSp>
              <p:nvGrpSpPr>
                <p:cNvPr id="22552" name="组合 2826"/>
                <p:cNvGrpSpPr/>
                <p:nvPr/>
              </p:nvGrpSpPr>
              <p:grpSpPr>
                <a:xfrm>
                  <a:off x="513" y="2550"/>
                  <a:ext cx="576" cy="961"/>
                  <a:chOff x="595" y="1398"/>
                  <a:chExt cx="576" cy="961"/>
                </a:xfrm>
              </p:grpSpPr>
              <p:grpSp>
                <p:nvGrpSpPr>
                  <p:cNvPr id="22553" name="组合 2827"/>
                  <p:cNvGrpSpPr/>
                  <p:nvPr/>
                </p:nvGrpSpPr>
                <p:grpSpPr>
                  <a:xfrm>
                    <a:off x="595" y="1563"/>
                    <a:ext cx="576" cy="640"/>
                    <a:chOff x="567" y="1280"/>
                    <a:chExt cx="576" cy="640"/>
                  </a:xfrm>
                </p:grpSpPr>
                <p:sp>
                  <p:nvSpPr>
                    <p:cNvPr id="22554" name="Oval 23"/>
                    <p:cNvSpPr/>
                    <p:nvPr/>
                  </p:nvSpPr>
                  <p:spPr>
                    <a:xfrm>
                      <a:off x="567" y="1335"/>
                      <a:ext cx="576" cy="530"/>
                    </a:xfrm>
                    <a:prstGeom prst="ellipse">
                      <a:avLst/>
                    </a:prstGeom>
                    <a:solidFill>
                      <a:srgbClr val="FF0000"/>
                    </a:solidFill>
                    <a:ln w="9525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22555" name="Oval 24"/>
                    <p:cNvSpPr/>
                    <p:nvPr/>
                  </p:nvSpPr>
                  <p:spPr>
                    <a:xfrm>
                      <a:off x="677" y="1418"/>
                      <a:ext cx="356" cy="365"/>
                    </a:xfrm>
                    <a:prstGeom prst="ellipse">
                      <a:avLst/>
                    </a:prstGeom>
                    <a:solidFill>
                      <a:srgbClr val="CCECFF"/>
                    </a:solidFill>
                    <a:ln w="9525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22556" name="Rectangle 25"/>
                    <p:cNvSpPr/>
                    <p:nvPr/>
                  </p:nvSpPr>
                  <p:spPr>
                    <a:xfrm>
                      <a:off x="787" y="1280"/>
                      <a:ext cx="118" cy="640"/>
                    </a:xfrm>
                    <a:prstGeom prst="rect">
                      <a:avLst/>
                    </a:prstGeom>
                    <a:solidFill>
                      <a:srgbClr val="666633"/>
                    </a:solidFill>
                    <a:ln w="9525" cap="flat" cmpd="sng">
                      <a:solidFill>
                        <a:srgbClr val="0033CC"/>
                      </a:solidFill>
                      <a:prstDash val="solid"/>
                      <a:miter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22557" name="Oval 26"/>
                    <p:cNvSpPr/>
                    <p:nvPr/>
                  </p:nvSpPr>
                  <p:spPr>
                    <a:xfrm>
                      <a:off x="814" y="1563"/>
                      <a:ext cx="64" cy="73"/>
                    </a:xfrm>
                    <a:prstGeom prst="ellipse">
                      <a:avLst/>
                    </a:prstGeom>
                    <a:solidFill>
                      <a:srgbClr val="0033CC"/>
                    </a:solidFill>
                    <a:ln w="9525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</p:grpSp>
              <p:grpSp>
                <p:nvGrpSpPr>
                  <p:cNvPr id="22558" name="组合 2832"/>
                  <p:cNvGrpSpPr/>
                  <p:nvPr/>
                </p:nvGrpSpPr>
                <p:grpSpPr>
                  <a:xfrm>
                    <a:off x="850" y="1398"/>
                    <a:ext cx="100" cy="174"/>
                    <a:chOff x="1956" y="2085"/>
                    <a:chExt cx="100" cy="174"/>
                  </a:xfrm>
                </p:grpSpPr>
                <p:sp>
                  <p:nvSpPr>
                    <p:cNvPr id="22559" name="AutoShape 28"/>
                    <p:cNvSpPr/>
                    <p:nvPr/>
                  </p:nvSpPr>
                  <p:spPr>
                    <a:xfrm>
                      <a:off x="1956" y="2103"/>
                      <a:ext cx="100" cy="110"/>
                    </a:xfrm>
                    <a:prstGeom prst="rightBracket">
                      <a:avLst>
                        <a:gd name="adj" fmla="val 8774"/>
                      </a:avLst>
                    </a:prstGeom>
                    <a:noFill/>
                    <a:ln w="57150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cxnSp>
                  <p:nvCxnSpPr>
                    <p:cNvPr id="22560" name="Line 29"/>
                    <p:cNvCxnSpPr/>
                    <p:nvPr/>
                  </p:nvCxnSpPr>
                  <p:spPr>
                    <a:xfrm flipH="1">
                      <a:off x="1956" y="2085"/>
                      <a:ext cx="0" cy="64"/>
                    </a:xfrm>
                    <a:prstGeom prst="line">
                      <a:avLst/>
                    </a:prstGeom>
                    <a:ln w="57150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  <p:cxnSp>
                  <p:nvCxnSpPr>
                    <p:cNvPr id="22561" name="Line 30"/>
                    <p:cNvCxnSpPr/>
                    <p:nvPr/>
                  </p:nvCxnSpPr>
                  <p:spPr>
                    <a:xfrm flipH="1">
                      <a:off x="1973" y="2195"/>
                      <a:ext cx="0" cy="64"/>
                    </a:xfrm>
                    <a:prstGeom prst="line">
                      <a:avLst/>
                    </a:prstGeom>
                    <a:ln w="57150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</p:grpSp>
              <p:grpSp>
                <p:nvGrpSpPr>
                  <p:cNvPr id="22562" name="组合 2836"/>
                  <p:cNvGrpSpPr/>
                  <p:nvPr/>
                </p:nvGrpSpPr>
                <p:grpSpPr>
                  <a:xfrm rot="10560000">
                    <a:off x="813" y="2185"/>
                    <a:ext cx="100" cy="174"/>
                    <a:chOff x="1956" y="2085"/>
                    <a:chExt cx="100" cy="174"/>
                  </a:xfrm>
                </p:grpSpPr>
                <p:sp>
                  <p:nvSpPr>
                    <p:cNvPr id="22563" name="AutoShape 32"/>
                    <p:cNvSpPr/>
                    <p:nvPr/>
                  </p:nvSpPr>
                  <p:spPr>
                    <a:xfrm>
                      <a:off x="1956" y="2103"/>
                      <a:ext cx="100" cy="110"/>
                    </a:xfrm>
                    <a:prstGeom prst="rightBracket">
                      <a:avLst>
                        <a:gd name="adj" fmla="val 8774"/>
                      </a:avLst>
                    </a:prstGeom>
                    <a:noFill/>
                    <a:ln w="57150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cxnSp>
                  <p:nvCxnSpPr>
                    <p:cNvPr id="22564" name="Line 33"/>
                    <p:cNvCxnSpPr/>
                    <p:nvPr/>
                  </p:nvCxnSpPr>
                  <p:spPr>
                    <a:xfrm flipH="1">
                      <a:off x="1956" y="2085"/>
                      <a:ext cx="0" cy="64"/>
                    </a:xfrm>
                    <a:prstGeom prst="line">
                      <a:avLst/>
                    </a:prstGeom>
                    <a:ln w="57150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  <p:cxnSp>
                  <p:nvCxnSpPr>
                    <p:cNvPr id="22565" name="Line 34"/>
                    <p:cNvCxnSpPr/>
                    <p:nvPr/>
                  </p:nvCxnSpPr>
                  <p:spPr>
                    <a:xfrm flipH="1">
                      <a:off x="1973" y="2195"/>
                      <a:ext cx="0" cy="64"/>
                    </a:xfrm>
                    <a:prstGeom prst="line">
                      <a:avLst/>
                    </a:prstGeom>
                    <a:ln w="57150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</p:grpSp>
            </p:grpSp>
            <p:cxnSp>
              <p:nvCxnSpPr>
                <p:cNvPr id="22566" name="Line 35"/>
                <p:cNvCxnSpPr/>
                <p:nvPr/>
              </p:nvCxnSpPr>
              <p:spPr>
                <a:xfrm flipH="1">
                  <a:off x="814" y="1134"/>
                  <a:ext cx="0" cy="82"/>
                </a:xfrm>
                <a:prstGeom prst="line">
                  <a:avLst/>
                </a:prstGeom>
                <a:ln w="57150" cap="flat" cmpd="sng">
                  <a:solidFill>
                    <a:srgbClr val="0033CC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sp>
              <p:nvSpPr>
                <p:cNvPr id="22567" name="Rectangle 36"/>
                <p:cNvSpPr/>
                <p:nvPr/>
              </p:nvSpPr>
              <p:spPr>
                <a:xfrm>
                  <a:off x="347" y="1033"/>
                  <a:ext cx="925" cy="101"/>
                </a:xfrm>
                <a:prstGeom prst="rect">
                  <a:avLst/>
                </a:prstGeom>
                <a:gradFill rotWithShape="1">
                  <a:gsLst>
                    <a:gs pos="0">
                      <a:srgbClr val="FF9900"/>
                    </a:gs>
                    <a:gs pos="100000">
                      <a:srgbClr val="764700"/>
                    </a:gs>
                  </a:gsLst>
                  <a:lin ang="5400000"/>
                </a:gradFill>
                <a:ln w="9525" cap="flat" cmpd="sng">
                  <a:solidFill>
                    <a:srgbClr val="0033CC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cxnSp>
              <p:nvCxnSpPr>
                <p:cNvPr id="22568" name="Line 37"/>
                <p:cNvCxnSpPr/>
                <p:nvPr/>
              </p:nvCxnSpPr>
              <p:spPr>
                <a:xfrm flipH="1">
                  <a:off x="814" y="1710"/>
                  <a:ext cx="274" cy="859"/>
                </a:xfrm>
                <a:prstGeom prst="line">
                  <a:avLst/>
                </a:prstGeom>
                <a:ln w="57150" cap="flat" cmpd="sng">
                  <a:solidFill>
                    <a:srgbClr val="666633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22569" name="Line 38"/>
                <p:cNvCxnSpPr/>
                <p:nvPr/>
              </p:nvCxnSpPr>
              <p:spPr>
                <a:xfrm flipH="1">
                  <a:off x="512" y="1637"/>
                  <a:ext cx="9" cy="1380"/>
                </a:xfrm>
                <a:prstGeom prst="line">
                  <a:avLst/>
                </a:prstGeom>
                <a:ln w="57150" cap="flat" cmpd="sng">
                  <a:solidFill>
                    <a:srgbClr val="666633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22570" name="Line 39"/>
                <p:cNvCxnSpPr/>
                <p:nvPr/>
              </p:nvCxnSpPr>
              <p:spPr>
                <a:xfrm flipV="1">
                  <a:off x="1088" y="1957"/>
                  <a:ext cx="146" cy="1060"/>
                </a:xfrm>
                <a:prstGeom prst="line">
                  <a:avLst/>
                </a:prstGeom>
                <a:ln w="57150" cap="flat" cmpd="sng">
                  <a:solidFill>
                    <a:srgbClr val="666633"/>
                  </a:solidFill>
                  <a:prstDash val="solid"/>
                  <a:round/>
                  <a:headEnd type="none" w="med" len="med"/>
                  <a:tailEnd type="triangle" w="med" len="med"/>
                </a:ln>
              </p:spPr>
            </p:cxnSp>
            <p:sp>
              <p:nvSpPr>
                <p:cNvPr id="22571" name="Rectangle 40"/>
                <p:cNvSpPr/>
                <p:nvPr/>
              </p:nvSpPr>
              <p:spPr>
                <a:xfrm>
                  <a:off x="466" y="3620"/>
                  <a:ext cx="658" cy="375"/>
                </a:xfrm>
                <a:prstGeom prst="rect">
                  <a:avLst/>
                </a:prstGeom>
                <a:gradFill rotWithShape="1">
                  <a:gsLst>
                    <a:gs pos="0">
                      <a:srgbClr val="474776">
                        <a:alpha val="100000"/>
                      </a:srgbClr>
                    </a:gs>
                    <a:gs pos="50000">
                      <a:srgbClr val="9999FF">
                        <a:alpha val="100000"/>
                      </a:srgbClr>
                    </a:gs>
                    <a:gs pos="100000">
                      <a:srgbClr val="474776">
                        <a:alpha val="100000"/>
                      </a:srgbClr>
                    </a:gs>
                  </a:gsLst>
                  <a:lin ang="0"/>
                </a:gradFill>
                <a:ln w="9525" cap="flat" cmpd="sng">
                  <a:solidFill>
                    <a:srgbClr val="0033CC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cxnSp>
              <p:nvCxnSpPr>
                <p:cNvPr id="22572" name="Line 41"/>
                <p:cNvCxnSpPr/>
                <p:nvPr/>
              </p:nvCxnSpPr>
              <p:spPr>
                <a:xfrm flipH="1">
                  <a:off x="777" y="3493"/>
                  <a:ext cx="0" cy="128"/>
                </a:xfrm>
                <a:prstGeom prst="line">
                  <a:avLst/>
                </a:prstGeom>
                <a:ln w="57150" cap="flat" cmpd="sng">
                  <a:solidFill>
                    <a:srgbClr val="0033CC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sp>
              <p:nvSpPr>
                <p:cNvPr id="22573" name="Text Box 42"/>
                <p:cNvSpPr/>
                <p:nvPr/>
              </p:nvSpPr>
              <p:spPr>
                <a:xfrm>
                  <a:off x="1135" y="3621"/>
                  <a:ext cx="338" cy="626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altLang="zh-CN" sz="3200">
                      <a:latin typeface="Arial" panose="020B0604020202020204" pitchFamily="34" charset="0"/>
                      <a:ea typeface="宋体" panose="02010600030101010101" pitchFamily="2" charset="-122"/>
                    </a:rPr>
                    <a:t>G</a:t>
                  </a:r>
                  <a:endParaRPr lang="en-US" altLang="zh-CN" sz="320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</p:grpSp>
        <p:grpSp>
          <p:nvGrpSpPr>
            <p:cNvPr id="22574" name="组合 2848"/>
            <p:cNvGrpSpPr/>
            <p:nvPr/>
          </p:nvGrpSpPr>
          <p:grpSpPr>
            <a:xfrm>
              <a:off x="2852" y="1015"/>
              <a:ext cx="1296" cy="3214"/>
              <a:chOff x="3044" y="1052"/>
              <a:chExt cx="1296" cy="3214"/>
            </a:xfrm>
          </p:grpSpPr>
          <p:grpSp>
            <p:nvGrpSpPr>
              <p:cNvPr id="22575" name="组合 2849"/>
              <p:cNvGrpSpPr/>
              <p:nvPr/>
            </p:nvGrpSpPr>
            <p:grpSpPr>
              <a:xfrm>
                <a:off x="3218" y="1189"/>
                <a:ext cx="576" cy="961"/>
                <a:chOff x="595" y="1398"/>
                <a:chExt cx="576" cy="961"/>
              </a:xfrm>
            </p:grpSpPr>
            <p:grpSp>
              <p:nvGrpSpPr>
                <p:cNvPr id="22576" name="组合 2850"/>
                <p:cNvGrpSpPr/>
                <p:nvPr/>
              </p:nvGrpSpPr>
              <p:grpSpPr>
                <a:xfrm>
                  <a:off x="595" y="1563"/>
                  <a:ext cx="576" cy="640"/>
                  <a:chOff x="567" y="1280"/>
                  <a:chExt cx="576" cy="640"/>
                </a:xfrm>
              </p:grpSpPr>
              <p:sp>
                <p:nvSpPr>
                  <p:cNvPr id="22577" name="Oval 46"/>
                  <p:cNvSpPr/>
                  <p:nvPr/>
                </p:nvSpPr>
                <p:spPr>
                  <a:xfrm>
                    <a:off x="567" y="1335"/>
                    <a:ext cx="576" cy="530"/>
                  </a:xfrm>
                  <a:prstGeom prst="ellipse">
                    <a:avLst/>
                  </a:prstGeom>
                  <a:solidFill>
                    <a:srgbClr val="FF0000"/>
                  </a:solidFill>
                  <a:ln w="9525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22578" name="Oval 47"/>
                  <p:cNvSpPr/>
                  <p:nvPr/>
                </p:nvSpPr>
                <p:spPr>
                  <a:xfrm>
                    <a:off x="677" y="1418"/>
                    <a:ext cx="356" cy="365"/>
                  </a:xfrm>
                  <a:prstGeom prst="ellipse">
                    <a:avLst/>
                  </a:prstGeom>
                  <a:solidFill>
                    <a:srgbClr val="CCECFF"/>
                  </a:solidFill>
                  <a:ln w="9525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22579" name="Rectangle 48"/>
                  <p:cNvSpPr/>
                  <p:nvPr/>
                </p:nvSpPr>
                <p:spPr>
                  <a:xfrm>
                    <a:off x="787" y="1280"/>
                    <a:ext cx="118" cy="640"/>
                  </a:xfrm>
                  <a:prstGeom prst="rect">
                    <a:avLst/>
                  </a:prstGeom>
                  <a:solidFill>
                    <a:srgbClr val="666633"/>
                  </a:solidFill>
                  <a:ln w="9525" cap="flat" cmpd="sng">
                    <a:solidFill>
                      <a:srgbClr val="0033CC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22580" name="Oval 49"/>
                  <p:cNvSpPr/>
                  <p:nvPr/>
                </p:nvSpPr>
                <p:spPr>
                  <a:xfrm>
                    <a:off x="814" y="1563"/>
                    <a:ext cx="64" cy="73"/>
                  </a:xfrm>
                  <a:prstGeom prst="ellipse">
                    <a:avLst/>
                  </a:prstGeom>
                  <a:solidFill>
                    <a:srgbClr val="0033CC"/>
                  </a:solidFill>
                  <a:ln w="9525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  <p:grpSp>
              <p:nvGrpSpPr>
                <p:cNvPr id="22581" name="组合 2855"/>
                <p:cNvGrpSpPr/>
                <p:nvPr/>
              </p:nvGrpSpPr>
              <p:grpSpPr>
                <a:xfrm>
                  <a:off x="850" y="1398"/>
                  <a:ext cx="100" cy="174"/>
                  <a:chOff x="1956" y="2085"/>
                  <a:chExt cx="100" cy="174"/>
                </a:xfrm>
              </p:grpSpPr>
              <p:sp>
                <p:nvSpPr>
                  <p:cNvPr id="22582" name="AutoShape 51"/>
                  <p:cNvSpPr/>
                  <p:nvPr/>
                </p:nvSpPr>
                <p:spPr>
                  <a:xfrm>
                    <a:off x="1956" y="2103"/>
                    <a:ext cx="100" cy="110"/>
                  </a:xfrm>
                  <a:prstGeom prst="rightBracket">
                    <a:avLst>
                      <a:gd name="adj" fmla="val 8774"/>
                    </a:avLst>
                  </a:prstGeom>
                  <a:noFill/>
                  <a:ln w="5715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cxnSp>
                <p:nvCxnSpPr>
                  <p:cNvPr id="22583" name="Line 52"/>
                  <p:cNvCxnSpPr/>
                  <p:nvPr/>
                </p:nvCxnSpPr>
                <p:spPr>
                  <a:xfrm flipH="1">
                    <a:off x="1956" y="2085"/>
                    <a:ext cx="0" cy="64"/>
                  </a:xfrm>
                  <a:prstGeom prst="line">
                    <a:avLst/>
                  </a:prstGeom>
                  <a:ln w="5715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22584" name="Line 53"/>
                  <p:cNvCxnSpPr/>
                  <p:nvPr/>
                </p:nvCxnSpPr>
                <p:spPr>
                  <a:xfrm flipH="1">
                    <a:off x="1973" y="2195"/>
                    <a:ext cx="0" cy="64"/>
                  </a:xfrm>
                  <a:prstGeom prst="line">
                    <a:avLst/>
                  </a:prstGeom>
                  <a:ln w="5715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</p:grpSp>
            <p:grpSp>
              <p:nvGrpSpPr>
                <p:cNvPr id="22585" name="组合 2859"/>
                <p:cNvGrpSpPr/>
                <p:nvPr/>
              </p:nvGrpSpPr>
              <p:grpSpPr>
                <a:xfrm rot="10560000">
                  <a:off x="813" y="2185"/>
                  <a:ext cx="100" cy="174"/>
                  <a:chOff x="1956" y="2085"/>
                  <a:chExt cx="100" cy="174"/>
                </a:xfrm>
              </p:grpSpPr>
              <p:sp>
                <p:nvSpPr>
                  <p:cNvPr id="22586" name="AutoShape 55"/>
                  <p:cNvSpPr/>
                  <p:nvPr/>
                </p:nvSpPr>
                <p:spPr>
                  <a:xfrm>
                    <a:off x="1956" y="2103"/>
                    <a:ext cx="100" cy="110"/>
                  </a:xfrm>
                  <a:prstGeom prst="rightBracket">
                    <a:avLst>
                      <a:gd name="adj" fmla="val 8774"/>
                    </a:avLst>
                  </a:prstGeom>
                  <a:noFill/>
                  <a:ln w="5715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cxnSp>
                <p:nvCxnSpPr>
                  <p:cNvPr id="22587" name="Line 56"/>
                  <p:cNvCxnSpPr/>
                  <p:nvPr/>
                </p:nvCxnSpPr>
                <p:spPr>
                  <a:xfrm flipH="1">
                    <a:off x="1956" y="2085"/>
                    <a:ext cx="0" cy="64"/>
                  </a:xfrm>
                  <a:prstGeom prst="line">
                    <a:avLst/>
                  </a:prstGeom>
                  <a:ln w="5715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22588" name="Line 57"/>
                  <p:cNvCxnSpPr/>
                  <p:nvPr/>
                </p:nvCxnSpPr>
                <p:spPr>
                  <a:xfrm flipH="1">
                    <a:off x="1973" y="2195"/>
                    <a:ext cx="0" cy="64"/>
                  </a:xfrm>
                  <a:prstGeom prst="line">
                    <a:avLst/>
                  </a:prstGeom>
                  <a:ln w="5715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</p:grpSp>
          </p:grpSp>
          <p:grpSp>
            <p:nvGrpSpPr>
              <p:cNvPr id="22589" name="组合 2863"/>
              <p:cNvGrpSpPr/>
              <p:nvPr/>
            </p:nvGrpSpPr>
            <p:grpSpPr>
              <a:xfrm>
                <a:off x="3210" y="2569"/>
                <a:ext cx="576" cy="961"/>
                <a:chOff x="595" y="1398"/>
                <a:chExt cx="576" cy="961"/>
              </a:xfrm>
            </p:grpSpPr>
            <p:grpSp>
              <p:nvGrpSpPr>
                <p:cNvPr id="22590" name="组合 2864"/>
                <p:cNvGrpSpPr/>
                <p:nvPr/>
              </p:nvGrpSpPr>
              <p:grpSpPr>
                <a:xfrm>
                  <a:off x="595" y="1563"/>
                  <a:ext cx="576" cy="640"/>
                  <a:chOff x="567" y="1280"/>
                  <a:chExt cx="576" cy="640"/>
                </a:xfrm>
              </p:grpSpPr>
              <p:sp>
                <p:nvSpPr>
                  <p:cNvPr id="22591" name="Oval 60"/>
                  <p:cNvSpPr/>
                  <p:nvPr/>
                </p:nvSpPr>
                <p:spPr>
                  <a:xfrm>
                    <a:off x="567" y="1335"/>
                    <a:ext cx="576" cy="530"/>
                  </a:xfrm>
                  <a:prstGeom prst="ellipse">
                    <a:avLst/>
                  </a:prstGeom>
                  <a:solidFill>
                    <a:srgbClr val="FF0000"/>
                  </a:solidFill>
                  <a:ln w="9525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22592" name="Oval 61"/>
                  <p:cNvSpPr/>
                  <p:nvPr/>
                </p:nvSpPr>
                <p:spPr>
                  <a:xfrm>
                    <a:off x="677" y="1418"/>
                    <a:ext cx="356" cy="365"/>
                  </a:xfrm>
                  <a:prstGeom prst="ellipse">
                    <a:avLst/>
                  </a:prstGeom>
                  <a:solidFill>
                    <a:srgbClr val="CCECFF"/>
                  </a:solidFill>
                  <a:ln w="9525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22593" name="Rectangle 62"/>
                  <p:cNvSpPr/>
                  <p:nvPr/>
                </p:nvSpPr>
                <p:spPr>
                  <a:xfrm>
                    <a:off x="787" y="1280"/>
                    <a:ext cx="118" cy="640"/>
                  </a:xfrm>
                  <a:prstGeom prst="rect">
                    <a:avLst/>
                  </a:prstGeom>
                  <a:solidFill>
                    <a:srgbClr val="666633"/>
                  </a:solidFill>
                  <a:ln w="9525" cap="flat" cmpd="sng">
                    <a:solidFill>
                      <a:srgbClr val="0033CC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22594" name="Oval 63"/>
                  <p:cNvSpPr/>
                  <p:nvPr/>
                </p:nvSpPr>
                <p:spPr>
                  <a:xfrm>
                    <a:off x="814" y="1563"/>
                    <a:ext cx="64" cy="73"/>
                  </a:xfrm>
                  <a:prstGeom prst="ellipse">
                    <a:avLst/>
                  </a:prstGeom>
                  <a:solidFill>
                    <a:srgbClr val="0033CC"/>
                  </a:solidFill>
                  <a:ln w="9525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  <p:grpSp>
              <p:nvGrpSpPr>
                <p:cNvPr id="22595" name="组合 2869"/>
                <p:cNvGrpSpPr/>
                <p:nvPr/>
              </p:nvGrpSpPr>
              <p:grpSpPr>
                <a:xfrm>
                  <a:off x="850" y="1398"/>
                  <a:ext cx="100" cy="174"/>
                  <a:chOff x="1956" y="2085"/>
                  <a:chExt cx="100" cy="174"/>
                </a:xfrm>
              </p:grpSpPr>
              <p:sp>
                <p:nvSpPr>
                  <p:cNvPr id="22596" name="AutoShape 65"/>
                  <p:cNvSpPr/>
                  <p:nvPr/>
                </p:nvSpPr>
                <p:spPr>
                  <a:xfrm>
                    <a:off x="1956" y="2103"/>
                    <a:ext cx="100" cy="110"/>
                  </a:xfrm>
                  <a:prstGeom prst="rightBracket">
                    <a:avLst>
                      <a:gd name="adj" fmla="val 8774"/>
                    </a:avLst>
                  </a:prstGeom>
                  <a:noFill/>
                  <a:ln w="5715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cxnSp>
                <p:nvCxnSpPr>
                  <p:cNvPr id="22597" name="Line 66"/>
                  <p:cNvCxnSpPr/>
                  <p:nvPr/>
                </p:nvCxnSpPr>
                <p:spPr>
                  <a:xfrm flipH="1">
                    <a:off x="1956" y="2085"/>
                    <a:ext cx="0" cy="64"/>
                  </a:xfrm>
                  <a:prstGeom prst="line">
                    <a:avLst/>
                  </a:prstGeom>
                  <a:ln w="5715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22598" name="Line 67"/>
                  <p:cNvCxnSpPr/>
                  <p:nvPr/>
                </p:nvCxnSpPr>
                <p:spPr>
                  <a:xfrm flipH="1">
                    <a:off x="1973" y="2195"/>
                    <a:ext cx="0" cy="64"/>
                  </a:xfrm>
                  <a:prstGeom prst="line">
                    <a:avLst/>
                  </a:prstGeom>
                  <a:ln w="5715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</p:grpSp>
            <p:grpSp>
              <p:nvGrpSpPr>
                <p:cNvPr id="22599" name="组合 2873"/>
                <p:cNvGrpSpPr/>
                <p:nvPr/>
              </p:nvGrpSpPr>
              <p:grpSpPr>
                <a:xfrm rot="10560000">
                  <a:off x="813" y="2185"/>
                  <a:ext cx="100" cy="174"/>
                  <a:chOff x="1956" y="2085"/>
                  <a:chExt cx="100" cy="174"/>
                </a:xfrm>
              </p:grpSpPr>
              <p:sp>
                <p:nvSpPr>
                  <p:cNvPr id="22600" name="AutoShape 69"/>
                  <p:cNvSpPr/>
                  <p:nvPr/>
                </p:nvSpPr>
                <p:spPr>
                  <a:xfrm>
                    <a:off x="1956" y="2103"/>
                    <a:ext cx="100" cy="110"/>
                  </a:xfrm>
                  <a:prstGeom prst="rightBracket">
                    <a:avLst>
                      <a:gd name="adj" fmla="val 8774"/>
                    </a:avLst>
                  </a:prstGeom>
                  <a:noFill/>
                  <a:ln w="5715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cxnSp>
                <p:nvCxnSpPr>
                  <p:cNvPr id="22601" name="Line 70"/>
                  <p:cNvCxnSpPr/>
                  <p:nvPr/>
                </p:nvCxnSpPr>
                <p:spPr>
                  <a:xfrm flipH="1">
                    <a:off x="1956" y="2085"/>
                    <a:ext cx="0" cy="64"/>
                  </a:xfrm>
                  <a:prstGeom prst="line">
                    <a:avLst/>
                  </a:prstGeom>
                  <a:ln w="5715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22602" name="Line 71"/>
                  <p:cNvCxnSpPr/>
                  <p:nvPr/>
                </p:nvCxnSpPr>
                <p:spPr>
                  <a:xfrm flipH="1">
                    <a:off x="1973" y="2195"/>
                    <a:ext cx="0" cy="64"/>
                  </a:xfrm>
                  <a:prstGeom prst="line">
                    <a:avLst/>
                  </a:prstGeom>
                  <a:ln w="5715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</p:grpSp>
          </p:grpSp>
          <p:cxnSp>
            <p:nvCxnSpPr>
              <p:cNvPr id="22603" name="Line 72"/>
              <p:cNvCxnSpPr/>
              <p:nvPr/>
            </p:nvCxnSpPr>
            <p:spPr>
              <a:xfrm flipH="1">
                <a:off x="3511" y="1153"/>
                <a:ext cx="0" cy="82"/>
              </a:xfrm>
              <a:prstGeom prst="line">
                <a:avLst/>
              </a:prstGeom>
              <a:ln w="57150" cap="flat" cmpd="sng">
                <a:solidFill>
                  <a:srgbClr val="0033CC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sp>
            <p:nvSpPr>
              <p:cNvPr id="22604" name="Rectangle 73"/>
              <p:cNvSpPr/>
              <p:nvPr/>
            </p:nvSpPr>
            <p:spPr>
              <a:xfrm>
                <a:off x="3044" y="1052"/>
                <a:ext cx="925" cy="101"/>
              </a:xfrm>
              <a:prstGeom prst="rect">
                <a:avLst/>
              </a:prstGeom>
              <a:gradFill rotWithShape="1">
                <a:gsLst>
                  <a:gs pos="0">
                    <a:srgbClr val="FF9900"/>
                  </a:gs>
                  <a:gs pos="100000">
                    <a:srgbClr val="764700"/>
                  </a:gs>
                </a:gsLst>
                <a:lin ang="5400000"/>
              </a:gradFill>
              <a:ln w="9525" cap="flat" cmpd="sng">
                <a:solidFill>
                  <a:srgbClr val="0033CC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cxnSp>
            <p:nvCxnSpPr>
              <p:cNvPr id="22605" name="Line 74"/>
              <p:cNvCxnSpPr/>
              <p:nvPr/>
            </p:nvCxnSpPr>
            <p:spPr>
              <a:xfrm>
                <a:off x="3494" y="2113"/>
                <a:ext cx="292" cy="914"/>
              </a:xfrm>
              <a:prstGeom prst="line">
                <a:avLst/>
              </a:prstGeom>
              <a:ln w="57150" cap="flat" cmpd="sng">
                <a:solidFill>
                  <a:srgbClr val="666633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2606" name="Line 75"/>
              <p:cNvCxnSpPr/>
              <p:nvPr/>
            </p:nvCxnSpPr>
            <p:spPr>
              <a:xfrm flipH="1">
                <a:off x="3209" y="1656"/>
                <a:ext cx="9" cy="1380"/>
              </a:xfrm>
              <a:prstGeom prst="line">
                <a:avLst/>
              </a:prstGeom>
              <a:ln w="57150" cap="flat" cmpd="sng">
                <a:solidFill>
                  <a:srgbClr val="666633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2607" name="Line 76"/>
              <p:cNvCxnSpPr/>
              <p:nvPr/>
            </p:nvCxnSpPr>
            <p:spPr>
              <a:xfrm>
                <a:off x="3784" y="1619"/>
                <a:ext cx="210" cy="1428"/>
              </a:xfrm>
              <a:prstGeom prst="line">
                <a:avLst/>
              </a:prstGeom>
              <a:ln w="57150" cap="flat" cmpd="sng">
                <a:solidFill>
                  <a:srgbClr val="666633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</p:cxnSp>
          <p:sp>
            <p:nvSpPr>
              <p:cNvPr id="22608" name="Rectangle 77"/>
              <p:cNvSpPr/>
              <p:nvPr/>
            </p:nvSpPr>
            <p:spPr>
              <a:xfrm>
                <a:off x="3163" y="3639"/>
                <a:ext cx="658" cy="375"/>
              </a:xfrm>
              <a:prstGeom prst="rect">
                <a:avLst/>
              </a:prstGeom>
              <a:gradFill rotWithShape="1">
                <a:gsLst>
                  <a:gs pos="0">
                    <a:srgbClr val="474776">
                      <a:alpha val="100000"/>
                    </a:srgbClr>
                  </a:gs>
                  <a:gs pos="50000">
                    <a:srgbClr val="9999FF">
                      <a:alpha val="100000"/>
                    </a:srgbClr>
                  </a:gs>
                  <a:gs pos="100000">
                    <a:srgbClr val="474776">
                      <a:alpha val="100000"/>
                    </a:srgbClr>
                  </a:gs>
                </a:gsLst>
                <a:lin ang="0"/>
              </a:gradFill>
              <a:ln w="9525" cap="flat" cmpd="sng">
                <a:solidFill>
                  <a:srgbClr val="0033CC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cxnSp>
            <p:nvCxnSpPr>
              <p:cNvPr id="22609" name="Line 78"/>
              <p:cNvCxnSpPr/>
              <p:nvPr/>
            </p:nvCxnSpPr>
            <p:spPr>
              <a:xfrm flipH="1">
                <a:off x="3474" y="3512"/>
                <a:ext cx="0" cy="128"/>
              </a:xfrm>
              <a:prstGeom prst="line">
                <a:avLst/>
              </a:prstGeom>
              <a:ln w="57150" cap="flat" cmpd="sng">
                <a:solidFill>
                  <a:srgbClr val="0033CC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sp>
            <p:nvSpPr>
              <p:cNvPr id="22610" name="Text Box 79"/>
              <p:cNvSpPr/>
              <p:nvPr/>
            </p:nvSpPr>
            <p:spPr>
              <a:xfrm>
                <a:off x="4002" y="2817"/>
                <a:ext cx="338" cy="62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3200">
                    <a:latin typeface="Arial" panose="020B0604020202020204" pitchFamily="34" charset="0"/>
                    <a:ea typeface="宋体" panose="02010600030101010101" pitchFamily="2" charset="-122"/>
                  </a:rPr>
                  <a:t>F</a:t>
                </a:r>
                <a:endParaRPr lang="en-US" altLang="zh-CN" sz="320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2611" name="Text Box 80"/>
              <p:cNvSpPr/>
              <p:nvPr/>
            </p:nvSpPr>
            <p:spPr>
              <a:xfrm>
                <a:off x="3832" y="3640"/>
                <a:ext cx="338" cy="62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3200">
                    <a:latin typeface="Arial" panose="020B0604020202020204" pitchFamily="34" charset="0"/>
                    <a:ea typeface="宋体" panose="02010600030101010101" pitchFamily="2" charset="-122"/>
                  </a:rPr>
                  <a:t>G</a:t>
                </a:r>
                <a:endParaRPr lang="en-US" altLang="zh-CN" sz="320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</p:grpSp>
      <p:sp>
        <p:nvSpPr>
          <p:cNvPr id="2" name="文本框 1"/>
          <p:cNvSpPr txBox="1"/>
          <p:nvPr/>
        </p:nvSpPr>
        <p:spPr>
          <a:xfrm>
            <a:off x="331470" y="829945"/>
            <a:ext cx="660527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>
                <a:solidFill>
                  <a:schemeClr val="accent1">
                    <a:lumMod val="10000"/>
                  </a:schemeClr>
                </a:solidFill>
              </a:rPr>
              <a:t>看与滑轮直接相连的</a:t>
            </a:r>
            <a:r>
              <a:rPr lang="zh-CN" altLang="en-US" sz="32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绳子股数</a:t>
            </a:r>
            <a:r>
              <a:rPr lang="en-US" altLang="zh-CN" sz="32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n</a:t>
            </a:r>
            <a:endParaRPr lang="en-US" altLang="zh-CN" sz="3200" b="1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sym typeface="+mn-ea"/>
            </a:endParaRP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 additive="base">
                                        <p:cTn id="7" dur="500" fill="hold"/>
                                        <p:tgtEl>
                                          <p:spTgt spid="2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additive="base">
                                        <p:cTn id="12" dur="80" fill="hold"/>
                                        <p:tgtEl>
                                          <p:spTgt spid="280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00CC00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 additive="base">
                                        <p:cTn id="13" dur="80" fill="hold"/>
                                        <p:tgtEl>
                                          <p:spTgt spid="28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base">
                                        <p:cTn id="14" dur="80" fill="hold"/>
                                        <p:tgtEl>
                                          <p:spTgt spid="28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 additive="base">
                                        <p:cTn id="23" dur="500" fill="hold"/>
                                        <p:tgtEl>
                                          <p:spTgt spid="2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/>
      <p:bldP spid="2807" grpId="1"/>
      <p:bldP spid="2808" grpId="2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89" name="Line 2"/>
          <p:cNvCxnSpPr/>
          <p:nvPr/>
        </p:nvCxnSpPr>
        <p:spPr>
          <a:xfrm>
            <a:off x="1219200" y="2424113"/>
            <a:ext cx="304800" cy="1143000"/>
          </a:xfrm>
          <a:prstGeom prst="line">
            <a:avLst/>
          </a:prstGeom>
          <a:ln w="19050" cap="flat" cmpd="sng">
            <a:solidFill>
              <a:srgbClr val="0033CC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890" name="Line 3"/>
          <p:cNvCxnSpPr/>
          <p:nvPr/>
        </p:nvCxnSpPr>
        <p:spPr>
          <a:xfrm flipH="1" flipV="1">
            <a:off x="990600" y="1752600"/>
            <a:ext cx="0" cy="1905000"/>
          </a:xfrm>
          <a:prstGeom prst="line">
            <a:avLst/>
          </a:prstGeom>
          <a:ln w="19050" cap="flat" cmpd="sng">
            <a:solidFill>
              <a:srgbClr val="0033CC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893" name="Line 6"/>
          <p:cNvCxnSpPr/>
          <p:nvPr/>
        </p:nvCxnSpPr>
        <p:spPr>
          <a:xfrm flipH="1">
            <a:off x="6629400" y="1752600"/>
            <a:ext cx="0" cy="1828800"/>
          </a:xfrm>
          <a:prstGeom prst="line">
            <a:avLst/>
          </a:prstGeom>
          <a:ln w="19050" cap="flat" cmpd="sng">
            <a:solidFill>
              <a:srgbClr val="0033CC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894" name="Line 7"/>
          <p:cNvCxnSpPr/>
          <p:nvPr/>
        </p:nvCxnSpPr>
        <p:spPr>
          <a:xfrm flipV="1">
            <a:off x="6934200" y="1828800"/>
            <a:ext cx="228600" cy="1143000"/>
          </a:xfrm>
          <a:prstGeom prst="line">
            <a:avLst/>
          </a:prstGeom>
          <a:ln w="19050" cap="flat" cmpd="sng">
            <a:solidFill>
              <a:srgbClr val="0033CC"/>
            </a:solidFill>
            <a:prstDash val="solid"/>
            <a:round/>
            <a:headEnd type="none" w="med" len="med"/>
            <a:tailEnd type="none" w="med" len="med"/>
          </a:ln>
        </p:spPr>
      </p:cxnSp>
      <p:grpSp>
        <p:nvGrpSpPr>
          <p:cNvPr id="2899" name="组合 2898"/>
          <p:cNvGrpSpPr/>
          <p:nvPr/>
        </p:nvGrpSpPr>
        <p:grpSpPr>
          <a:xfrm>
            <a:off x="7129463" y="2514600"/>
            <a:ext cx="642937" cy="1219200"/>
            <a:chOff x="4491" y="1584"/>
            <a:chExt cx="405" cy="768"/>
          </a:xfrm>
        </p:grpSpPr>
        <p:cxnSp>
          <p:nvCxnSpPr>
            <p:cNvPr id="23564" name="Line 14"/>
            <p:cNvCxnSpPr/>
            <p:nvPr/>
          </p:nvCxnSpPr>
          <p:spPr>
            <a:xfrm flipV="1">
              <a:off x="4491" y="1632"/>
              <a:ext cx="144" cy="720"/>
            </a:xfrm>
            <a:prstGeom prst="line">
              <a:avLst/>
            </a:prstGeom>
            <a:ln w="19050" cap="flat" cmpd="sng">
              <a:solidFill>
                <a:srgbClr val="0033CC"/>
              </a:solidFill>
              <a:prstDash val="solid"/>
              <a:round/>
              <a:headEnd type="none" w="med" len="med"/>
              <a:tailEnd type="triangle" w="med" len="med"/>
            </a:ln>
          </p:spPr>
        </p:cxnSp>
        <p:sp>
          <p:nvSpPr>
            <p:cNvPr id="23565" name="Text Box 15"/>
            <p:cNvSpPr/>
            <p:nvPr/>
          </p:nvSpPr>
          <p:spPr>
            <a:xfrm>
              <a:off x="4656" y="1584"/>
              <a:ext cx="24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Times New Roman" panose="02020603050405020304" charset="0"/>
                  <a:ea typeface="宋体" panose="02010600030101010101" pitchFamily="2" charset="-122"/>
                </a:rPr>
                <a:t>F</a:t>
              </a:r>
              <a:endParaRPr lang="en-US" altLang="zh-CN" sz="2400"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2902" name="组合 2901"/>
          <p:cNvGrpSpPr/>
          <p:nvPr/>
        </p:nvGrpSpPr>
        <p:grpSpPr>
          <a:xfrm>
            <a:off x="1524000" y="1752600"/>
            <a:ext cx="838200" cy="1905000"/>
            <a:chOff x="960" y="1104"/>
            <a:chExt cx="528" cy="1200"/>
          </a:xfrm>
        </p:grpSpPr>
        <p:cxnSp>
          <p:nvCxnSpPr>
            <p:cNvPr id="23567" name="Line 17"/>
            <p:cNvCxnSpPr/>
            <p:nvPr/>
          </p:nvCxnSpPr>
          <p:spPr>
            <a:xfrm>
              <a:off x="960" y="1104"/>
              <a:ext cx="288" cy="1104"/>
            </a:xfrm>
            <a:prstGeom prst="line">
              <a:avLst/>
            </a:prstGeom>
            <a:ln w="19050" cap="flat" cmpd="sng">
              <a:solidFill>
                <a:srgbClr val="0033CC"/>
              </a:solidFill>
              <a:prstDash val="solid"/>
              <a:round/>
              <a:headEnd type="none" w="med" len="med"/>
              <a:tailEnd type="triangle" w="med" len="med"/>
            </a:ln>
          </p:spPr>
        </p:cxnSp>
        <p:sp>
          <p:nvSpPr>
            <p:cNvPr id="23568" name="Text Box 18"/>
            <p:cNvSpPr/>
            <p:nvPr/>
          </p:nvSpPr>
          <p:spPr>
            <a:xfrm>
              <a:off x="1296" y="2016"/>
              <a:ext cx="192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Times New Roman" panose="02020603050405020304" charset="0"/>
                  <a:ea typeface="宋体" panose="02010600030101010101" pitchFamily="2" charset="-122"/>
                </a:rPr>
                <a:t>F</a:t>
              </a:r>
              <a:endParaRPr lang="en-US" altLang="zh-CN" sz="2400"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2905" name="组合 2904"/>
          <p:cNvGrpSpPr/>
          <p:nvPr/>
        </p:nvGrpSpPr>
        <p:grpSpPr>
          <a:xfrm>
            <a:off x="685800" y="685800"/>
            <a:ext cx="1371600" cy="4662488"/>
            <a:chOff x="432" y="432"/>
            <a:chExt cx="864" cy="2937"/>
          </a:xfrm>
        </p:grpSpPr>
        <p:grpSp>
          <p:nvGrpSpPr>
            <p:cNvPr id="23570" name="组合 2905"/>
            <p:cNvGrpSpPr/>
            <p:nvPr/>
          </p:nvGrpSpPr>
          <p:grpSpPr>
            <a:xfrm>
              <a:off x="432" y="432"/>
              <a:ext cx="706" cy="2937"/>
              <a:chOff x="432" y="432"/>
              <a:chExt cx="706" cy="2937"/>
            </a:xfrm>
          </p:grpSpPr>
          <p:grpSp>
            <p:nvGrpSpPr>
              <p:cNvPr id="23571" name="组合 2906"/>
              <p:cNvGrpSpPr/>
              <p:nvPr/>
            </p:nvGrpSpPr>
            <p:grpSpPr>
              <a:xfrm>
                <a:off x="624" y="1872"/>
                <a:ext cx="340" cy="794"/>
                <a:chOff x="5232" y="2745"/>
                <a:chExt cx="340" cy="794"/>
              </a:xfrm>
            </p:grpSpPr>
            <p:grpSp>
              <p:nvGrpSpPr>
                <p:cNvPr id="23572" name="组合 2907"/>
                <p:cNvGrpSpPr/>
                <p:nvPr/>
              </p:nvGrpSpPr>
              <p:grpSpPr>
                <a:xfrm>
                  <a:off x="5232" y="2976"/>
                  <a:ext cx="340" cy="340"/>
                  <a:chOff x="4896" y="2775"/>
                  <a:chExt cx="680" cy="681"/>
                </a:xfrm>
              </p:grpSpPr>
              <p:grpSp>
                <p:nvGrpSpPr>
                  <p:cNvPr id="23573" name="组合 2908"/>
                  <p:cNvGrpSpPr/>
                  <p:nvPr/>
                </p:nvGrpSpPr>
                <p:grpSpPr>
                  <a:xfrm>
                    <a:off x="4896" y="2775"/>
                    <a:ext cx="680" cy="680"/>
                    <a:chOff x="192" y="3351"/>
                    <a:chExt cx="680" cy="680"/>
                  </a:xfrm>
                </p:grpSpPr>
                <p:sp>
                  <p:nvSpPr>
                    <p:cNvPr id="23574" name="Oval 24"/>
                    <p:cNvSpPr/>
                    <p:nvPr/>
                  </p:nvSpPr>
                  <p:spPr>
                    <a:xfrm>
                      <a:off x="192" y="3351"/>
                      <a:ext cx="680" cy="680"/>
                    </a:xfrm>
                    <a:prstGeom prst="ellipse">
                      <a:avLst/>
                    </a:prstGeom>
                    <a:solidFill>
                      <a:srgbClr val="CCECFF"/>
                    </a:solidFill>
                    <a:ln w="38100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23575" name="Oval 25"/>
                    <p:cNvSpPr/>
                    <p:nvPr/>
                  </p:nvSpPr>
                  <p:spPr>
                    <a:xfrm>
                      <a:off x="240" y="3408"/>
                      <a:ext cx="576" cy="576"/>
                    </a:xfrm>
                    <a:prstGeom prst="ellipse">
                      <a:avLst/>
                    </a:prstGeom>
                    <a:solidFill>
                      <a:srgbClr val="CCECFF"/>
                    </a:solidFill>
                    <a:ln w="38100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</p:grpSp>
              <p:sp>
                <p:nvSpPr>
                  <p:cNvPr id="23576" name="Oval 26"/>
                  <p:cNvSpPr/>
                  <p:nvPr/>
                </p:nvSpPr>
                <p:spPr>
                  <a:xfrm>
                    <a:off x="5133" y="3018"/>
                    <a:ext cx="192" cy="192"/>
                  </a:xfrm>
                  <a:prstGeom prst="ellipse">
                    <a:avLst/>
                  </a:prstGeom>
                  <a:solidFill>
                    <a:srgbClr val="007572"/>
                  </a:solidFill>
                  <a:ln w="9525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23577" name="AutoShape 27"/>
                  <p:cNvSpPr/>
                  <p:nvPr/>
                </p:nvSpPr>
                <p:spPr>
                  <a:xfrm>
                    <a:off x="5175" y="2784"/>
                    <a:ext cx="96" cy="672"/>
                  </a:xfrm>
                  <a:prstGeom prst="diamond">
                    <a:avLst/>
                  </a:prstGeom>
                  <a:solidFill>
                    <a:srgbClr val="663300"/>
                  </a:solidFill>
                  <a:ln w="9525" cap="flat" cmpd="sng">
                    <a:solidFill>
                      <a:srgbClr val="0033CC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  <p:grpSp>
              <p:nvGrpSpPr>
                <p:cNvPr id="23578" name="组合 2913"/>
                <p:cNvGrpSpPr/>
                <p:nvPr/>
              </p:nvGrpSpPr>
              <p:grpSpPr>
                <a:xfrm>
                  <a:off x="5346" y="3312"/>
                  <a:ext cx="102" cy="227"/>
                  <a:chOff x="1015" y="3264"/>
                  <a:chExt cx="148" cy="320"/>
                </a:xfrm>
              </p:grpSpPr>
              <p:sp>
                <p:nvSpPr>
                  <p:cNvPr id="23579" name="Oval 29"/>
                  <p:cNvSpPr/>
                  <p:nvPr/>
                </p:nvSpPr>
                <p:spPr>
                  <a:xfrm>
                    <a:off x="1056" y="3264"/>
                    <a:ext cx="48" cy="48"/>
                  </a:xfrm>
                  <a:prstGeom prst="ellipse">
                    <a:avLst/>
                  </a:prstGeom>
                  <a:solidFill>
                    <a:srgbClr val="CCECFF"/>
                  </a:solidFill>
                  <a:ln w="3810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23580" name="Freeform 30"/>
                  <p:cNvSpPr/>
                  <p:nvPr/>
                </p:nvSpPr>
                <p:spPr>
                  <a:xfrm>
                    <a:off x="1015" y="3310"/>
                    <a:ext cx="148" cy="274"/>
                  </a:xfrm>
                  <a:prstGeom prst="rect">
                    <a:avLst/>
                  </a:prstGeom>
                  <a:noFill/>
                  <a:ln w="3810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  <p:grpSp>
              <p:nvGrpSpPr>
                <p:cNvPr id="23581" name="组合 2916"/>
                <p:cNvGrpSpPr/>
                <p:nvPr/>
              </p:nvGrpSpPr>
              <p:grpSpPr>
                <a:xfrm flipH="1" flipV="1">
                  <a:off x="5337" y="2745"/>
                  <a:ext cx="102" cy="227"/>
                  <a:chOff x="1015" y="3264"/>
                  <a:chExt cx="148" cy="320"/>
                </a:xfrm>
              </p:grpSpPr>
              <p:sp>
                <p:nvSpPr>
                  <p:cNvPr id="23582" name="Oval 32"/>
                  <p:cNvSpPr/>
                  <p:nvPr/>
                </p:nvSpPr>
                <p:spPr>
                  <a:xfrm>
                    <a:off x="1056" y="3264"/>
                    <a:ext cx="48" cy="48"/>
                  </a:xfrm>
                  <a:prstGeom prst="ellipse">
                    <a:avLst/>
                  </a:prstGeom>
                  <a:solidFill>
                    <a:srgbClr val="CCECFF"/>
                  </a:solidFill>
                  <a:ln w="3810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23583" name="Freeform 33"/>
                  <p:cNvSpPr/>
                  <p:nvPr/>
                </p:nvSpPr>
                <p:spPr>
                  <a:xfrm>
                    <a:off x="1015" y="3310"/>
                    <a:ext cx="148" cy="274"/>
                  </a:xfrm>
                  <a:prstGeom prst="rect">
                    <a:avLst/>
                  </a:prstGeom>
                  <a:noFill/>
                  <a:ln w="3810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</p:grpSp>
          <p:grpSp>
            <p:nvGrpSpPr>
              <p:cNvPr id="23584" name="组合 2919"/>
              <p:cNvGrpSpPr/>
              <p:nvPr/>
            </p:nvGrpSpPr>
            <p:grpSpPr>
              <a:xfrm>
                <a:off x="624" y="738"/>
                <a:ext cx="340" cy="794"/>
                <a:chOff x="5232" y="2745"/>
                <a:chExt cx="340" cy="794"/>
              </a:xfrm>
            </p:grpSpPr>
            <p:grpSp>
              <p:nvGrpSpPr>
                <p:cNvPr id="23585" name="组合 2920"/>
                <p:cNvGrpSpPr/>
                <p:nvPr/>
              </p:nvGrpSpPr>
              <p:grpSpPr>
                <a:xfrm>
                  <a:off x="5232" y="2976"/>
                  <a:ext cx="340" cy="340"/>
                  <a:chOff x="4896" y="2775"/>
                  <a:chExt cx="680" cy="681"/>
                </a:xfrm>
              </p:grpSpPr>
              <p:grpSp>
                <p:nvGrpSpPr>
                  <p:cNvPr id="23586" name="组合 2921"/>
                  <p:cNvGrpSpPr/>
                  <p:nvPr/>
                </p:nvGrpSpPr>
                <p:grpSpPr>
                  <a:xfrm>
                    <a:off x="4896" y="2775"/>
                    <a:ext cx="680" cy="680"/>
                    <a:chOff x="192" y="3351"/>
                    <a:chExt cx="680" cy="680"/>
                  </a:xfrm>
                </p:grpSpPr>
                <p:sp>
                  <p:nvSpPr>
                    <p:cNvPr id="23587" name="Oval 37"/>
                    <p:cNvSpPr/>
                    <p:nvPr/>
                  </p:nvSpPr>
                  <p:spPr>
                    <a:xfrm>
                      <a:off x="192" y="3351"/>
                      <a:ext cx="680" cy="680"/>
                    </a:xfrm>
                    <a:prstGeom prst="ellipse">
                      <a:avLst/>
                    </a:prstGeom>
                    <a:solidFill>
                      <a:srgbClr val="CCECFF"/>
                    </a:solidFill>
                    <a:ln w="38100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23588" name="Oval 38"/>
                    <p:cNvSpPr/>
                    <p:nvPr/>
                  </p:nvSpPr>
                  <p:spPr>
                    <a:xfrm>
                      <a:off x="240" y="3408"/>
                      <a:ext cx="576" cy="576"/>
                    </a:xfrm>
                    <a:prstGeom prst="ellipse">
                      <a:avLst/>
                    </a:prstGeom>
                    <a:solidFill>
                      <a:srgbClr val="CCECFF"/>
                    </a:solidFill>
                    <a:ln w="38100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</p:grpSp>
              <p:sp>
                <p:nvSpPr>
                  <p:cNvPr id="23589" name="Oval 39"/>
                  <p:cNvSpPr/>
                  <p:nvPr/>
                </p:nvSpPr>
                <p:spPr>
                  <a:xfrm>
                    <a:off x="5133" y="3018"/>
                    <a:ext cx="192" cy="192"/>
                  </a:xfrm>
                  <a:prstGeom prst="ellipse">
                    <a:avLst/>
                  </a:prstGeom>
                  <a:solidFill>
                    <a:srgbClr val="007572"/>
                  </a:solidFill>
                  <a:ln w="9525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23590" name="AutoShape 40"/>
                  <p:cNvSpPr/>
                  <p:nvPr/>
                </p:nvSpPr>
                <p:spPr>
                  <a:xfrm>
                    <a:off x="5175" y="2784"/>
                    <a:ext cx="96" cy="672"/>
                  </a:xfrm>
                  <a:prstGeom prst="diamond">
                    <a:avLst/>
                  </a:prstGeom>
                  <a:solidFill>
                    <a:srgbClr val="663300"/>
                  </a:solidFill>
                  <a:ln w="9525" cap="flat" cmpd="sng">
                    <a:solidFill>
                      <a:srgbClr val="0033CC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  <p:grpSp>
              <p:nvGrpSpPr>
                <p:cNvPr id="23591" name="组合 2926"/>
                <p:cNvGrpSpPr/>
                <p:nvPr/>
              </p:nvGrpSpPr>
              <p:grpSpPr>
                <a:xfrm>
                  <a:off x="5346" y="3312"/>
                  <a:ext cx="102" cy="227"/>
                  <a:chOff x="1015" y="3264"/>
                  <a:chExt cx="148" cy="320"/>
                </a:xfrm>
              </p:grpSpPr>
              <p:sp>
                <p:nvSpPr>
                  <p:cNvPr id="23592" name="Oval 42"/>
                  <p:cNvSpPr/>
                  <p:nvPr/>
                </p:nvSpPr>
                <p:spPr>
                  <a:xfrm>
                    <a:off x="1056" y="3264"/>
                    <a:ext cx="48" cy="48"/>
                  </a:xfrm>
                  <a:prstGeom prst="ellipse">
                    <a:avLst/>
                  </a:prstGeom>
                  <a:solidFill>
                    <a:srgbClr val="CCECFF"/>
                  </a:solidFill>
                  <a:ln w="3810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23593" name="Freeform 43"/>
                  <p:cNvSpPr/>
                  <p:nvPr/>
                </p:nvSpPr>
                <p:spPr>
                  <a:xfrm>
                    <a:off x="1015" y="3310"/>
                    <a:ext cx="148" cy="274"/>
                  </a:xfrm>
                  <a:prstGeom prst="rect">
                    <a:avLst/>
                  </a:prstGeom>
                  <a:noFill/>
                  <a:ln w="3810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  <p:grpSp>
              <p:nvGrpSpPr>
                <p:cNvPr id="23594" name="组合 2929"/>
                <p:cNvGrpSpPr/>
                <p:nvPr/>
              </p:nvGrpSpPr>
              <p:grpSpPr>
                <a:xfrm flipH="1" flipV="1">
                  <a:off x="5337" y="2745"/>
                  <a:ext cx="102" cy="227"/>
                  <a:chOff x="1015" y="3264"/>
                  <a:chExt cx="148" cy="320"/>
                </a:xfrm>
              </p:grpSpPr>
              <p:sp>
                <p:nvSpPr>
                  <p:cNvPr id="23595" name="Oval 45"/>
                  <p:cNvSpPr/>
                  <p:nvPr/>
                </p:nvSpPr>
                <p:spPr>
                  <a:xfrm>
                    <a:off x="1056" y="3264"/>
                    <a:ext cx="48" cy="48"/>
                  </a:xfrm>
                  <a:prstGeom prst="ellipse">
                    <a:avLst/>
                  </a:prstGeom>
                  <a:solidFill>
                    <a:srgbClr val="CCECFF"/>
                  </a:solidFill>
                  <a:ln w="3810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23596" name="Freeform 46"/>
                  <p:cNvSpPr/>
                  <p:nvPr/>
                </p:nvSpPr>
                <p:spPr>
                  <a:xfrm>
                    <a:off x="1015" y="3310"/>
                    <a:ext cx="148" cy="274"/>
                  </a:xfrm>
                  <a:prstGeom prst="rect">
                    <a:avLst/>
                  </a:prstGeom>
                  <a:noFill/>
                  <a:ln w="3810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</p:grpSp>
          <p:grpSp>
            <p:nvGrpSpPr>
              <p:cNvPr id="23597" name="组合 2932"/>
              <p:cNvGrpSpPr/>
              <p:nvPr/>
            </p:nvGrpSpPr>
            <p:grpSpPr>
              <a:xfrm flipV="1">
                <a:off x="432" y="432"/>
                <a:ext cx="706" cy="49"/>
                <a:chOff x="4680" y="7053"/>
                <a:chExt cx="1764" cy="123"/>
              </a:xfrm>
            </p:grpSpPr>
            <p:grpSp>
              <p:nvGrpSpPr>
                <p:cNvPr id="23598" name="组合 2933"/>
                <p:cNvGrpSpPr/>
                <p:nvPr/>
              </p:nvGrpSpPr>
              <p:grpSpPr>
                <a:xfrm>
                  <a:off x="4680" y="7056"/>
                  <a:ext cx="864" cy="120"/>
                  <a:chOff x="6480" y="6239"/>
                  <a:chExt cx="864" cy="120"/>
                </a:xfrm>
              </p:grpSpPr>
              <p:cxnSp>
                <p:nvCxnSpPr>
                  <p:cNvPr id="23599" name="Line 49"/>
                  <p:cNvCxnSpPr/>
                  <p:nvPr/>
                </p:nvCxnSpPr>
                <p:spPr>
                  <a:xfrm flipH="1">
                    <a:off x="6480" y="6239"/>
                    <a:ext cx="180" cy="11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23600" name="Line 50"/>
                  <p:cNvCxnSpPr/>
                  <p:nvPr/>
                </p:nvCxnSpPr>
                <p:spPr>
                  <a:xfrm flipH="1">
                    <a:off x="6660" y="6239"/>
                    <a:ext cx="180" cy="11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23601" name="Line 51"/>
                  <p:cNvCxnSpPr/>
                  <p:nvPr/>
                </p:nvCxnSpPr>
                <p:spPr>
                  <a:xfrm flipH="1">
                    <a:off x="6840" y="6239"/>
                    <a:ext cx="180" cy="11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23602" name="Line 52"/>
                  <p:cNvCxnSpPr/>
                  <p:nvPr/>
                </p:nvCxnSpPr>
                <p:spPr>
                  <a:xfrm flipH="1">
                    <a:off x="7020" y="6239"/>
                    <a:ext cx="180" cy="11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23603" name="Line 53"/>
                  <p:cNvCxnSpPr/>
                  <p:nvPr/>
                </p:nvCxnSpPr>
                <p:spPr>
                  <a:xfrm flipH="1">
                    <a:off x="7164" y="6246"/>
                    <a:ext cx="180" cy="11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</p:grpSp>
            <p:cxnSp>
              <p:nvCxnSpPr>
                <p:cNvPr id="23604" name="Line 54"/>
                <p:cNvCxnSpPr/>
                <p:nvPr/>
              </p:nvCxnSpPr>
              <p:spPr>
                <a:xfrm>
                  <a:off x="4845" y="7053"/>
                  <a:ext cx="1593" cy="0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grpSp>
              <p:nvGrpSpPr>
                <p:cNvPr id="23605" name="组合 2940"/>
                <p:cNvGrpSpPr/>
                <p:nvPr/>
              </p:nvGrpSpPr>
              <p:grpSpPr>
                <a:xfrm>
                  <a:off x="5580" y="7056"/>
                  <a:ext cx="864" cy="120"/>
                  <a:chOff x="6480" y="6239"/>
                  <a:chExt cx="864" cy="120"/>
                </a:xfrm>
              </p:grpSpPr>
              <p:cxnSp>
                <p:nvCxnSpPr>
                  <p:cNvPr id="23606" name="Line 56"/>
                  <p:cNvCxnSpPr/>
                  <p:nvPr/>
                </p:nvCxnSpPr>
                <p:spPr>
                  <a:xfrm flipH="1">
                    <a:off x="6480" y="6239"/>
                    <a:ext cx="180" cy="11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23607" name="Line 57"/>
                  <p:cNvCxnSpPr/>
                  <p:nvPr/>
                </p:nvCxnSpPr>
                <p:spPr>
                  <a:xfrm flipH="1">
                    <a:off x="6660" y="6239"/>
                    <a:ext cx="180" cy="11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23608" name="Line 58"/>
                  <p:cNvCxnSpPr/>
                  <p:nvPr/>
                </p:nvCxnSpPr>
                <p:spPr>
                  <a:xfrm flipH="1">
                    <a:off x="6840" y="6239"/>
                    <a:ext cx="180" cy="11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23609" name="Line 59"/>
                  <p:cNvCxnSpPr/>
                  <p:nvPr/>
                </p:nvCxnSpPr>
                <p:spPr>
                  <a:xfrm flipH="1">
                    <a:off x="7020" y="6239"/>
                    <a:ext cx="180" cy="11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23610" name="Line 60"/>
                  <p:cNvCxnSpPr/>
                  <p:nvPr/>
                </p:nvCxnSpPr>
                <p:spPr>
                  <a:xfrm flipH="1">
                    <a:off x="7164" y="6246"/>
                    <a:ext cx="180" cy="11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</p:grpSp>
          </p:grpSp>
          <p:cxnSp>
            <p:nvCxnSpPr>
              <p:cNvPr id="23611" name="Line 61"/>
              <p:cNvCxnSpPr/>
              <p:nvPr/>
            </p:nvCxnSpPr>
            <p:spPr>
              <a:xfrm flipH="1">
                <a:off x="780" y="480"/>
                <a:ext cx="0" cy="288"/>
              </a:xfrm>
              <a:prstGeom prst="line">
                <a:avLst/>
              </a:prstGeom>
              <a:ln w="9525" cap="flat" cmpd="sng">
                <a:solidFill>
                  <a:srgbClr val="0033CC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grpSp>
            <p:nvGrpSpPr>
              <p:cNvPr id="23612" name="组合 2947"/>
              <p:cNvGrpSpPr/>
              <p:nvPr/>
            </p:nvGrpSpPr>
            <p:grpSpPr>
              <a:xfrm>
                <a:off x="702" y="2649"/>
                <a:ext cx="192" cy="720"/>
                <a:chOff x="768" y="3120"/>
                <a:chExt cx="192" cy="720"/>
              </a:xfrm>
            </p:grpSpPr>
            <p:sp>
              <p:nvSpPr>
                <p:cNvPr id="23613" name="Rectangle 63"/>
                <p:cNvSpPr/>
                <p:nvPr/>
              </p:nvSpPr>
              <p:spPr>
                <a:xfrm>
                  <a:off x="768" y="3216"/>
                  <a:ext cx="192" cy="144"/>
                </a:xfrm>
                <a:prstGeom prst="rect">
                  <a:avLst/>
                </a:prstGeom>
                <a:solidFill>
                  <a:srgbClr val="663300"/>
                </a:solidFill>
                <a:ln w="9525" cap="flat" cmpd="sng">
                  <a:solidFill>
                    <a:srgbClr val="0033CC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3614" name="Rectangle 64"/>
                <p:cNvSpPr/>
                <p:nvPr/>
              </p:nvSpPr>
              <p:spPr>
                <a:xfrm>
                  <a:off x="768" y="3456"/>
                  <a:ext cx="192" cy="144"/>
                </a:xfrm>
                <a:prstGeom prst="rect">
                  <a:avLst/>
                </a:prstGeom>
                <a:solidFill>
                  <a:srgbClr val="663300"/>
                </a:solidFill>
                <a:ln w="9525" cap="flat" cmpd="sng">
                  <a:solidFill>
                    <a:srgbClr val="0033CC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3615" name="Rectangle 65"/>
                <p:cNvSpPr/>
                <p:nvPr/>
              </p:nvSpPr>
              <p:spPr>
                <a:xfrm>
                  <a:off x="768" y="3696"/>
                  <a:ext cx="192" cy="144"/>
                </a:xfrm>
                <a:prstGeom prst="rect">
                  <a:avLst/>
                </a:prstGeom>
                <a:solidFill>
                  <a:srgbClr val="663300"/>
                </a:solidFill>
                <a:ln w="9525" cap="flat" cmpd="sng">
                  <a:solidFill>
                    <a:srgbClr val="0033CC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cxnSp>
              <p:nvCxnSpPr>
                <p:cNvPr id="23616" name="Line 66"/>
                <p:cNvCxnSpPr/>
                <p:nvPr/>
              </p:nvCxnSpPr>
              <p:spPr>
                <a:xfrm flipH="1">
                  <a:off x="855" y="3360"/>
                  <a:ext cx="0" cy="96"/>
                </a:xfrm>
                <a:prstGeom prst="line">
                  <a:avLst/>
                </a:prstGeom>
                <a:ln w="9525" cap="flat" cmpd="sng">
                  <a:solidFill>
                    <a:srgbClr val="0033CC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23617" name="Line 67"/>
                <p:cNvCxnSpPr/>
                <p:nvPr/>
              </p:nvCxnSpPr>
              <p:spPr>
                <a:xfrm flipH="1">
                  <a:off x="855" y="3120"/>
                  <a:ext cx="0" cy="96"/>
                </a:xfrm>
                <a:prstGeom prst="line">
                  <a:avLst/>
                </a:prstGeom>
                <a:ln w="9525" cap="flat" cmpd="sng">
                  <a:solidFill>
                    <a:srgbClr val="0033CC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23618" name="Line 68"/>
                <p:cNvCxnSpPr/>
                <p:nvPr/>
              </p:nvCxnSpPr>
              <p:spPr>
                <a:xfrm flipH="1">
                  <a:off x="855" y="3600"/>
                  <a:ext cx="0" cy="96"/>
                </a:xfrm>
                <a:prstGeom prst="line">
                  <a:avLst/>
                </a:prstGeom>
                <a:ln w="9525" cap="flat" cmpd="sng">
                  <a:solidFill>
                    <a:srgbClr val="0033CC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</p:grpSp>
        </p:grpSp>
        <p:sp>
          <p:nvSpPr>
            <p:cNvPr id="23619" name="Text Box 69"/>
            <p:cNvSpPr/>
            <p:nvPr/>
          </p:nvSpPr>
          <p:spPr>
            <a:xfrm>
              <a:off x="960" y="2880"/>
              <a:ext cx="336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Times New Roman" panose="02020603050405020304" charset="0"/>
                  <a:ea typeface="宋体" panose="02010600030101010101" pitchFamily="2" charset="-122"/>
                </a:rPr>
                <a:t>G</a:t>
              </a:r>
              <a:endParaRPr lang="en-US" altLang="zh-CN" sz="2400"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3006" name="组合 3005"/>
          <p:cNvGrpSpPr/>
          <p:nvPr/>
        </p:nvGrpSpPr>
        <p:grpSpPr>
          <a:xfrm>
            <a:off x="6248400" y="685800"/>
            <a:ext cx="1371600" cy="4648200"/>
            <a:chOff x="3936" y="432"/>
            <a:chExt cx="864" cy="2928"/>
          </a:xfrm>
        </p:grpSpPr>
        <p:grpSp>
          <p:nvGrpSpPr>
            <p:cNvPr id="23671" name="组合 3006"/>
            <p:cNvGrpSpPr/>
            <p:nvPr/>
          </p:nvGrpSpPr>
          <p:grpSpPr>
            <a:xfrm>
              <a:off x="4176" y="720"/>
              <a:ext cx="340" cy="794"/>
              <a:chOff x="5232" y="2745"/>
              <a:chExt cx="340" cy="794"/>
            </a:xfrm>
          </p:grpSpPr>
          <p:grpSp>
            <p:nvGrpSpPr>
              <p:cNvPr id="23672" name="组合 3007"/>
              <p:cNvGrpSpPr/>
              <p:nvPr/>
            </p:nvGrpSpPr>
            <p:grpSpPr>
              <a:xfrm>
                <a:off x="5232" y="2976"/>
                <a:ext cx="340" cy="340"/>
                <a:chOff x="4896" y="2775"/>
                <a:chExt cx="680" cy="681"/>
              </a:xfrm>
            </p:grpSpPr>
            <p:grpSp>
              <p:nvGrpSpPr>
                <p:cNvPr id="23673" name="组合 3008"/>
                <p:cNvGrpSpPr/>
                <p:nvPr/>
              </p:nvGrpSpPr>
              <p:grpSpPr>
                <a:xfrm>
                  <a:off x="4896" y="2775"/>
                  <a:ext cx="680" cy="680"/>
                  <a:chOff x="192" y="3351"/>
                  <a:chExt cx="680" cy="680"/>
                </a:xfrm>
              </p:grpSpPr>
              <p:sp>
                <p:nvSpPr>
                  <p:cNvPr id="23674" name="Oval 124"/>
                  <p:cNvSpPr/>
                  <p:nvPr/>
                </p:nvSpPr>
                <p:spPr>
                  <a:xfrm>
                    <a:off x="192" y="3351"/>
                    <a:ext cx="680" cy="680"/>
                  </a:xfrm>
                  <a:prstGeom prst="ellipse">
                    <a:avLst/>
                  </a:prstGeom>
                  <a:solidFill>
                    <a:srgbClr val="CCECFF"/>
                  </a:solidFill>
                  <a:ln w="3810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23675" name="Oval 125"/>
                  <p:cNvSpPr/>
                  <p:nvPr/>
                </p:nvSpPr>
                <p:spPr>
                  <a:xfrm>
                    <a:off x="240" y="3408"/>
                    <a:ext cx="576" cy="576"/>
                  </a:xfrm>
                  <a:prstGeom prst="ellipse">
                    <a:avLst/>
                  </a:prstGeom>
                  <a:solidFill>
                    <a:srgbClr val="CCECFF"/>
                  </a:solidFill>
                  <a:ln w="3810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  <p:sp>
              <p:nvSpPr>
                <p:cNvPr id="23676" name="Oval 126"/>
                <p:cNvSpPr/>
                <p:nvPr/>
              </p:nvSpPr>
              <p:spPr>
                <a:xfrm>
                  <a:off x="5133" y="3018"/>
                  <a:ext cx="192" cy="192"/>
                </a:xfrm>
                <a:prstGeom prst="ellipse">
                  <a:avLst/>
                </a:prstGeom>
                <a:solidFill>
                  <a:srgbClr val="007572"/>
                </a:solidFill>
                <a:ln w="9525" cap="flat" cmpd="sng">
                  <a:solidFill>
                    <a:srgbClr val="0033CC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3677" name="AutoShape 127"/>
                <p:cNvSpPr/>
                <p:nvPr/>
              </p:nvSpPr>
              <p:spPr>
                <a:xfrm>
                  <a:off x="5175" y="2784"/>
                  <a:ext cx="96" cy="672"/>
                </a:xfrm>
                <a:prstGeom prst="diamond">
                  <a:avLst/>
                </a:prstGeom>
                <a:solidFill>
                  <a:srgbClr val="663300"/>
                </a:solidFill>
                <a:ln w="9525" cap="flat" cmpd="sng">
                  <a:solidFill>
                    <a:srgbClr val="0033CC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  <p:grpSp>
            <p:nvGrpSpPr>
              <p:cNvPr id="23678" name="组合 3013"/>
              <p:cNvGrpSpPr/>
              <p:nvPr/>
            </p:nvGrpSpPr>
            <p:grpSpPr>
              <a:xfrm>
                <a:off x="5346" y="3312"/>
                <a:ext cx="102" cy="227"/>
                <a:chOff x="1015" y="3264"/>
                <a:chExt cx="148" cy="320"/>
              </a:xfrm>
            </p:grpSpPr>
            <p:sp>
              <p:nvSpPr>
                <p:cNvPr id="23679" name="Oval 129"/>
                <p:cNvSpPr/>
                <p:nvPr/>
              </p:nvSpPr>
              <p:spPr>
                <a:xfrm>
                  <a:off x="1056" y="3264"/>
                  <a:ext cx="48" cy="48"/>
                </a:xfrm>
                <a:prstGeom prst="ellipse">
                  <a:avLst/>
                </a:prstGeom>
                <a:solidFill>
                  <a:srgbClr val="CCECFF"/>
                </a:solidFill>
                <a:ln w="38100" cap="flat" cmpd="sng">
                  <a:solidFill>
                    <a:srgbClr val="0033CC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3680" name="Freeform 130"/>
                <p:cNvSpPr/>
                <p:nvPr/>
              </p:nvSpPr>
              <p:spPr>
                <a:xfrm>
                  <a:off x="1015" y="3310"/>
                  <a:ext cx="148" cy="274"/>
                </a:xfrm>
                <a:prstGeom prst="rect">
                  <a:avLst/>
                </a:prstGeom>
                <a:noFill/>
                <a:ln w="38100" cap="flat" cmpd="sng">
                  <a:solidFill>
                    <a:srgbClr val="0033CC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  <p:grpSp>
            <p:nvGrpSpPr>
              <p:cNvPr id="23681" name="组合 3016"/>
              <p:cNvGrpSpPr/>
              <p:nvPr/>
            </p:nvGrpSpPr>
            <p:grpSpPr>
              <a:xfrm flipH="1" flipV="1">
                <a:off x="5337" y="2745"/>
                <a:ext cx="102" cy="227"/>
                <a:chOff x="1015" y="3264"/>
                <a:chExt cx="148" cy="320"/>
              </a:xfrm>
            </p:grpSpPr>
            <p:sp>
              <p:nvSpPr>
                <p:cNvPr id="23682" name="Oval 132"/>
                <p:cNvSpPr/>
                <p:nvPr/>
              </p:nvSpPr>
              <p:spPr>
                <a:xfrm>
                  <a:off x="1056" y="3264"/>
                  <a:ext cx="48" cy="48"/>
                </a:xfrm>
                <a:prstGeom prst="ellipse">
                  <a:avLst/>
                </a:prstGeom>
                <a:solidFill>
                  <a:srgbClr val="CCECFF"/>
                </a:solidFill>
                <a:ln w="38100" cap="flat" cmpd="sng">
                  <a:solidFill>
                    <a:srgbClr val="0033CC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3683" name="Freeform 133"/>
                <p:cNvSpPr/>
                <p:nvPr/>
              </p:nvSpPr>
              <p:spPr>
                <a:xfrm>
                  <a:off x="1015" y="3310"/>
                  <a:ext cx="148" cy="274"/>
                </a:xfrm>
                <a:prstGeom prst="rect">
                  <a:avLst/>
                </a:prstGeom>
                <a:noFill/>
                <a:ln w="38100" cap="flat" cmpd="sng">
                  <a:solidFill>
                    <a:srgbClr val="0033CC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</p:grpSp>
        <p:grpSp>
          <p:nvGrpSpPr>
            <p:cNvPr id="23684" name="组合 3019"/>
            <p:cNvGrpSpPr/>
            <p:nvPr/>
          </p:nvGrpSpPr>
          <p:grpSpPr>
            <a:xfrm>
              <a:off x="4176" y="1846"/>
              <a:ext cx="340" cy="794"/>
              <a:chOff x="5232" y="2745"/>
              <a:chExt cx="340" cy="794"/>
            </a:xfrm>
          </p:grpSpPr>
          <p:grpSp>
            <p:nvGrpSpPr>
              <p:cNvPr id="23685" name="组合 3020"/>
              <p:cNvGrpSpPr/>
              <p:nvPr/>
            </p:nvGrpSpPr>
            <p:grpSpPr>
              <a:xfrm>
                <a:off x="5232" y="2976"/>
                <a:ext cx="340" cy="340"/>
                <a:chOff x="4896" y="2775"/>
                <a:chExt cx="680" cy="681"/>
              </a:xfrm>
            </p:grpSpPr>
            <p:grpSp>
              <p:nvGrpSpPr>
                <p:cNvPr id="23686" name="组合 3021"/>
                <p:cNvGrpSpPr/>
                <p:nvPr/>
              </p:nvGrpSpPr>
              <p:grpSpPr>
                <a:xfrm>
                  <a:off x="4896" y="2775"/>
                  <a:ext cx="680" cy="680"/>
                  <a:chOff x="192" y="3351"/>
                  <a:chExt cx="680" cy="680"/>
                </a:xfrm>
              </p:grpSpPr>
              <p:sp>
                <p:nvSpPr>
                  <p:cNvPr id="23687" name="Oval 137"/>
                  <p:cNvSpPr/>
                  <p:nvPr/>
                </p:nvSpPr>
                <p:spPr>
                  <a:xfrm>
                    <a:off x="192" y="3351"/>
                    <a:ext cx="680" cy="680"/>
                  </a:xfrm>
                  <a:prstGeom prst="ellipse">
                    <a:avLst/>
                  </a:prstGeom>
                  <a:solidFill>
                    <a:srgbClr val="CCECFF"/>
                  </a:solidFill>
                  <a:ln w="3810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23688" name="Oval 138"/>
                  <p:cNvSpPr/>
                  <p:nvPr/>
                </p:nvSpPr>
                <p:spPr>
                  <a:xfrm>
                    <a:off x="240" y="3408"/>
                    <a:ext cx="576" cy="576"/>
                  </a:xfrm>
                  <a:prstGeom prst="ellipse">
                    <a:avLst/>
                  </a:prstGeom>
                  <a:solidFill>
                    <a:srgbClr val="CCECFF"/>
                  </a:solidFill>
                  <a:ln w="3810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  <p:sp>
              <p:nvSpPr>
                <p:cNvPr id="23689" name="Oval 139"/>
                <p:cNvSpPr/>
                <p:nvPr/>
              </p:nvSpPr>
              <p:spPr>
                <a:xfrm>
                  <a:off x="5133" y="3018"/>
                  <a:ext cx="192" cy="192"/>
                </a:xfrm>
                <a:prstGeom prst="ellipse">
                  <a:avLst/>
                </a:prstGeom>
                <a:solidFill>
                  <a:srgbClr val="007572"/>
                </a:solidFill>
                <a:ln w="9525" cap="flat" cmpd="sng">
                  <a:solidFill>
                    <a:srgbClr val="0033CC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3690" name="AutoShape 140"/>
                <p:cNvSpPr/>
                <p:nvPr/>
              </p:nvSpPr>
              <p:spPr>
                <a:xfrm>
                  <a:off x="5175" y="2784"/>
                  <a:ext cx="96" cy="672"/>
                </a:xfrm>
                <a:prstGeom prst="diamond">
                  <a:avLst/>
                </a:prstGeom>
                <a:solidFill>
                  <a:srgbClr val="663300"/>
                </a:solidFill>
                <a:ln w="9525" cap="flat" cmpd="sng">
                  <a:solidFill>
                    <a:srgbClr val="0033CC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  <p:grpSp>
            <p:nvGrpSpPr>
              <p:cNvPr id="23691" name="组合 3026"/>
              <p:cNvGrpSpPr/>
              <p:nvPr/>
            </p:nvGrpSpPr>
            <p:grpSpPr>
              <a:xfrm>
                <a:off x="5346" y="3312"/>
                <a:ext cx="102" cy="227"/>
                <a:chOff x="1015" y="3264"/>
                <a:chExt cx="148" cy="320"/>
              </a:xfrm>
            </p:grpSpPr>
            <p:sp>
              <p:nvSpPr>
                <p:cNvPr id="23692" name="Oval 142"/>
                <p:cNvSpPr/>
                <p:nvPr/>
              </p:nvSpPr>
              <p:spPr>
                <a:xfrm>
                  <a:off x="1056" y="3264"/>
                  <a:ext cx="48" cy="48"/>
                </a:xfrm>
                <a:prstGeom prst="ellipse">
                  <a:avLst/>
                </a:prstGeom>
                <a:solidFill>
                  <a:srgbClr val="CCECFF"/>
                </a:solidFill>
                <a:ln w="38100" cap="flat" cmpd="sng">
                  <a:solidFill>
                    <a:srgbClr val="0033CC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3693" name="Freeform 143"/>
                <p:cNvSpPr/>
                <p:nvPr/>
              </p:nvSpPr>
              <p:spPr>
                <a:xfrm>
                  <a:off x="1015" y="3310"/>
                  <a:ext cx="148" cy="274"/>
                </a:xfrm>
                <a:prstGeom prst="rect">
                  <a:avLst/>
                </a:prstGeom>
                <a:noFill/>
                <a:ln w="38100" cap="flat" cmpd="sng">
                  <a:solidFill>
                    <a:srgbClr val="0033CC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  <p:grpSp>
            <p:nvGrpSpPr>
              <p:cNvPr id="23694" name="组合 3029"/>
              <p:cNvGrpSpPr/>
              <p:nvPr/>
            </p:nvGrpSpPr>
            <p:grpSpPr>
              <a:xfrm flipH="1" flipV="1">
                <a:off x="5337" y="2745"/>
                <a:ext cx="102" cy="227"/>
                <a:chOff x="1015" y="3264"/>
                <a:chExt cx="148" cy="320"/>
              </a:xfrm>
            </p:grpSpPr>
            <p:sp>
              <p:nvSpPr>
                <p:cNvPr id="23695" name="Oval 145"/>
                <p:cNvSpPr/>
                <p:nvPr/>
              </p:nvSpPr>
              <p:spPr>
                <a:xfrm>
                  <a:off x="1056" y="3264"/>
                  <a:ext cx="48" cy="48"/>
                </a:xfrm>
                <a:prstGeom prst="ellipse">
                  <a:avLst/>
                </a:prstGeom>
                <a:solidFill>
                  <a:srgbClr val="CCECFF"/>
                </a:solidFill>
                <a:ln w="38100" cap="flat" cmpd="sng">
                  <a:solidFill>
                    <a:srgbClr val="0033CC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3696" name="Freeform 146"/>
                <p:cNvSpPr/>
                <p:nvPr/>
              </p:nvSpPr>
              <p:spPr>
                <a:xfrm>
                  <a:off x="1015" y="3310"/>
                  <a:ext cx="148" cy="274"/>
                </a:xfrm>
                <a:prstGeom prst="rect">
                  <a:avLst/>
                </a:prstGeom>
                <a:noFill/>
                <a:ln w="38100" cap="flat" cmpd="sng">
                  <a:solidFill>
                    <a:srgbClr val="0033CC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</p:grpSp>
        <p:grpSp>
          <p:nvGrpSpPr>
            <p:cNvPr id="23697" name="组合 3032"/>
            <p:cNvGrpSpPr/>
            <p:nvPr/>
          </p:nvGrpSpPr>
          <p:grpSpPr>
            <a:xfrm flipV="1">
              <a:off x="3936" y="432"/>
              <a:ext cx="706" cy="49"/>
              <a:chOff x="4680" y="7053"/>
              <a:chExt cx="1764" cy="123"/>
            </a:xfrm>
          </p:grpSpPr>
          <p:grpSp>
            <p:nvGrpSpPr>
              <p:cNvPr id="23698" name="组合 3033"/>
              <p:cNvGrpSpPr/>
              <p:nvPr/>
            </p:nvGrpSpPr>
            <p:grpSpPr>
              <a:xfrm>
                <a:off x="4680" y="7056"/>
                <a:ext cx="864" cy="120"/>
                <a:chOff x="6480" y="6239"/>
                <a:chExt cx="864" cy="120"/>
              </a:xfrm>
            </p:grpSpPr>
            <p:cxnSp>
              <p:nvCxnSpPr>
                <p:cNvPr id="23699" name="Line 149"/>
                <p:cNvCxnSpPr/>
                <p:nvPr/>
              </p:nvCxnSpPr>
              <p:spPr>
                <a:xfrm flipH="1">
                  <a:off x="6480" y="6239"/>
                  <a:ext cx="180" cy="113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23700" name="Line 150"/>
                <p:cNvCxnSpPr/>
                <p:nvPr/>
              </p:nvCxnSpPr>
              <p:spPr>
                <a:xfrm flipH="1">
                  <a:off x="6660" y="6239"/>
                  <a:ext cx="180" cy="113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23701" name="Line 151"/>
                <p:cNvCxnSpPr/>
                <p:nvPr/>
              </p:nvCxnSpPr>
              <p:spPr>
                <a:xfrm flipH="1">
                  <a:off x="6840" y="6239"/>
                  <a:ext cx="180" cy="113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23702" name="Line 152"/>
                <p:cNvCxnSpPr/>
                <p:nvPr/>
              </p:nvCxnSpPr>
              <p:spPr>
                <a:xfrm flipH="1">
                  <a:off x="7020" y="6239"/>
                  <a:ext cx="180" cy="113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23703" name="Line 153"/>
                <p:cNvCxnSpPr/>
                <p:nvPr/>
              </p:nvCxnSpPr>
              <p:spPr>
                <a:xfrm flipH="1">
                  <a:off x="7164" y="6246"/>
                  <a:ext cx="180" cy="113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</p:grpSp>
          <p:cxnSp>
            <p:nvCxnSpPr>
              <p:cNvPr id="23704" name="Line 154"/>
              <p:cNvCxnSpPr/>
              <p:nvPr/>
            </p:nvCxnSpPr>
            <p:spPr>
              <a:xfrm>
                <a:off x="4845" y="7053"/>
                <a:ext cx="1593" cy="0"/>
              </a:xfrm>
              <a:prstGeom prst="line">
                <a:avLst/>
              </a:prstGeom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grpSp>
            <p:nvGrpSpPr>
              <p:cNvPr id="23705" name="组合 3040"/>
              <p:cNvGrpSpPr/>
              <p:nvPr/>
            </p:nvGrpSpPr>
            <p:grpSpPr>
              <a:xfrm>
                <a:off x="5580" y="7056"/>
                <a:ext cx="864" cy="120"/>
                <a:chOff x="6480" y="6239"/>
                <a:chExt cx="864" cy="120"/>
              </a:xfrm>
            </p:grpSpPr>
            <p:cxnSp>
              <p:nvCxnSpPr>
                <p:cNvPr id="23706" name="Line 156"/>
                <p:cNvCxnSpPr/>
                <p:nvPr/>
              </p:nvCxnSpPr>
              <p:spPr>
                <a:xfrm flipH="1">
                  <a:off x="6480" y="6239"/>
                  <a:ext cx="180" cy="113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23707" name="Line 157"/>
                <p:cNvCxnSpPr/>
                <p:nvPr/>
              </p:nvCxnSpPr>
              <p:spPr>
                <a:xfrm flipH="1">
                  <a:off x="6660" y="6239"/>
                  <a:ext cx="180" cy="113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23708" name="Line 158"/>
                <p:cNvCxnSpPr/>
                <p:nvPr/>
              </p:nvCxnSpPr>
              <p:spPr>
                <a:xfrm flipH="1">
                  <a:off x="6840" y="6239"/>
                  <a:ext cx="180" cy="113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23709" name="Line 159"/>
                <p:cNvCxnSpPr/>
                <p:nvPr/>
              </p:nvCxnSpPr>
              <p:spPr>
                <a:xfrm flipH="1">
                  <a:off x="7020" y="6239"/>
                  <a:ext cx="180" cy="113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23710" name="Line 160"/>
                <p:cNvCxnSpPr/>
                <p:nvPr/>
              </p:nvCxnSpPr>
              <p:spPr>
                <a:xfrm flipH="1">
                  <a:off x="7164" y="6246"/>
                  <a:ext cx="180" cy="113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</p:grpSp>
        </p:grpSp>
        <p:cxnSp>
          <p:nvCxnSpPr>
            <p:cNvPr id="23711" name="Line 161"/>
            <p:cNvCxnSpPr/>
            <p:nvPr/>
          </p:nvCxnSpPr>
          <p:spPr>
            <a:xfrm flipH="1">
              <a:off x="4320" y="480"/>
              <a:ext cx="0" cy="240"/>
            </a:xfrm>
            <a:prstGeom prst="line">
              <a:avLst/>
            </a:prstGeom>
            <a:ln w="9525" cap="flat" cmpd="sng">
              <a:solidFill>
                <a:srgbClr val="0033CC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grpSp>
          <p:nvGrpSpPr>
            <p:cNvPr id="23712" name="组合 3047"/>
            <p:cNvGrpSpPr/>
            <p:nvPr/>
          </p:nvGrpSpPr>
          <p:grpSpPr>
            <a:xfrm>
              <a:off x="4251" y="2640"/>
              <a:ext cx="192" cy="720"/>
              <a:chOff x="768" y="3120"/>
              <a:chExt cx="192" cy="720"/>
            </a:xfrm>
          </p:grpSpPr>
          <p:sp>
            <p:nvSpPr>
              <p:cNvPr id="23713" name="Rectangle 163"/>
              <p:cNvSpPr/>
              <p:nvPr/>
            </p:nvSpPr>
            <p:spPr>
              <a:xfrm>
                <a:off x="768" y="3216"/>
                <a:ext cx="192" cy="144"/>
              </a:xfrm>
              <a:prstGeom prst="rect">
                <a:avLst/>
              </a:prstGeom>
              <a:solidFill>
                <a:srgbClr val="663300"/>
              </a:solidFill>
              <a:ln w="9525" cap="flat" cmpd="sng">
                <a:solidFill>
                  <a:srgbClr val="0033CC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3714" name="Rectangle 164"/>
              <p:cNvSpPr/>
              <p:nvPr/>
            </p:nvSpPr>
            <p:spPr>
              <a:xfrm>
                <a:off x="768" y="3456"/>
                <a:ext cx="192" cy="144"/>
              </a:xfrm>
              <a:prstGeom prst="rect">
                <a:avLst/>
              </a:prstGeom>
              <a:solidFill>
                <a:srgbClr val="663300"/>
              </a:solidFill>
              <a:ln w="9525" cap="flat" cmpd="sng">
                <a:solidFill>
                  <a:srgbClr val="0033CC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3715" name="Rectangle 165"/>
              <p:cNvSpPr/>
              <p:nvPr/>
            </p:nvSpPr>
            <p:spPr>
              <a:xfrm>
                <a:off x="768" y="3696"/>
                <a:ext cx="192" cy="144"/>
              </a:xfrm>
              <a:prstGeom prst="rect">
                <a:avLst/>
              </a:prstGeom>
              <a:solidFill>
                <a:srgbClr val="663300"/>
              </a:solidFill>
              <a:ln w="9525" cap="flat" cmpd="sng">
                <a:solidFill>
                  <a:srgbClr val="0033CC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cxnSp>
            <p:nvCxnSpPr>
              <p:cNvPr id="23716" name="Line 166"/>
              <p:cNvCxnSpPr/>
              <p:nvPr/>
            </p:nvCxnSpPr>
            <p:spPr>
              <a:xfrm flipH="1">
                <a:off x="855" y="3360"/>
                <a:ext cx="0" cy="96"/>
              </a:xfrm>
              <a:prstGeom prst="line">
                <a:avLst/>
              </a:prstGeom>
              <a:ln w="9525" cap="flat" cmpd="sng">
                <a:solidFill>
                  <a:srgbClr val="0033CC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3717" name="Line 167"/>
              <p:cNvCxnSpPr/>
              <p:nvPr/>
            </p:nvCxnSpPr>
            <p:spPr>
              <a:xfrm flipH="1">
                <a:off x="855" y="3120"/>
                <a:ext cx="0" cy="96"/>
              </a:xfrm>
              <a:prstGeom prst="line">
                <a:avLst/>
              </a:prstGeom>
              <a:ln w="9525" cap="flat" cmpd="sng">
                <a:solidFill>
                  <a:srgbClr val="0033CC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3718" name="Line 168"/>
              <p:cNvCxnSpPr/>
              <p:nvPr/>
            </p:nvCxnSpPr>
            <p:spPr>
              <a:xfrm flipH="1">
                <a:off x="855" y="3600"/>
                <a:ext cx="0" cy="96"/>
              </a:xfrm>
              <a:prstGeom prst="line">
                <a:avLst/>
              </a:prstGeom>
              <a:ln w="9525" cap="flat" cmpd="sng">
                <a:solidFill>
                  <a:srgbClr val="0033CC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sp>
          <p:nvSpPr>
            <p:cNvPr id="23719" name="Text Box 169"/>
            <p:cNvSpPr/>
            <p:nvPr/>
          </p:nvSpPr>
          <p:spPr>
            <a:xfrm>
              <a:off x="4512" y="2880"/>
              <a:ext cx="28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Times New Roman" panose="02020603050405020304" charset="0"/>
                  <a:ea typeface="宋体" panose="02010600030101010101" pitchFamily="2" charset="-122"/>
                </a:rPr>
                <a:t>G</a:t>
              </a:r>
              <a:endParaRPr lang="en-US" altLang="zh-CN" sz="2400"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</p:grpSp>
      <p:sp>
        <p:nvSpPr>
          <p:cNvPr id="3056" name="Text Box 193"/>
          <p:cNvSpPr/>
          <p:nvPr/>
        </p:nvSpPr>
        <p:spPr>
          <a:xfrm>
            <a:off x="1905000" y="4419600"/>
            <a:ext cx="14478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chemeClr val="accent2"/>
                </a:solidFill>
                <a:latin typeface="Times New Roman" panose="02020603050405020304" charset="0"/>
                <a:ea typeface="宋体" panose="02010600030101010101" pitchFamily="2" charset="-122"/>
              </a:rPr>
              <a:t>n</a:t>
            </a:r>
            <a:r>
              <a:rPr lang="en-US" altLang="zh-CN" sz="2400" b="1">
                <a:latin typeface="Times New Roman" panose="02020603050405020304" charset="0"/>
                <a:ea typeface="宋体" panose="02010600030101010101" pitchFamily="2" charset="-122"/>
              </a:rPr>
              <a:t>=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endParaRPr lang="en-US" altLang="zh-CN" sz="24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3058" name="Text Box 195"/>
          <p:cNvSpPr/>
          <p:nvPr/>
        </p:nvSpPr>
        <p:spPr>
          <a:xfrm>
            <a:off x="7467600" y="3124200"/>
            <a:ext cx="11430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chemeClr val="accent2"/>
                </a:solidFill>
                <a:latin typeface="Times New Roman" panose="02020603050405020304" charset="0"/>
                <a:ea typeface="宋体" panose="02010600030101010101" pitchFamily="2" charset="-122"/>
              </a:rPr>
              <a:t>n</a:t>
            </a:r>
            <a:r>
              <a:rPr lang="en-US" altLang="zh-CN" sz="2400" b="1">
                <a:latin typeface="Times New Roman" panose="02020603050405020304" charset="0"/>
                <a:ea typeface="宋体" panose="02010600030101010101" pitchFamily="2" charset="-122"/>
              </a:rPr>
              <a:t>=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3</a:t>
            </a:r>
            <a:endParaRPr lang="en-US" altLang="zh-CN" sz="24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cxnSp>
        <p:nvCxnSpPr>
          <p:cNvPr id="3059" name="Line 196"/>
          <p:cNvCxnSpPr/>
          <p:nvPr/>
        </p:nvCxnSpPr>
        <p:spPr>
          <a:xfrm>
            <a:off x="838200" y="3124200"/>
            <a:ext cx="762000" cy="0"/>
          </a:xfrm>
          <a:prstGeom prst="line">
            <a:avLst/>
          </a:prstGeom>
          <a:ln w="28575" cap="flat" cmpd="sng">
            <a:solidFill>
              <a:srgbClr val="0033CC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061" name="Line 198"/>
          <p:cNvCxnSpPr/>
          <p:nvPr/>
        </p:nvCxnSpPr>
        <p:spPr>
          <a:xfrm>
            <a:off x="6400800" y="2900363"/>
            <a:ext cx="1066800" cy="0"/>
          </a:xfrm>
          <a:prstGeom prst="line">
            <a:avLst/>
          </a:prstGeom>
          <a:ln w="28575" cap="flat" cmpd="sng">
            <a:solidFill>
              <a:srgbClr val="0033CC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7" dur="500" fill="hold"/>
                                        <p:tgtEl>
                                          <p:spTgt spid="29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3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20" dur="500" fill="hold"/>
                                        <p:tgtEl>
                                          <p:spTgt spid="3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36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 additive="base">
                                        <p:cTn id="33" dur="500" fill="hold"/>
                                        <p:tgtEl>
                                          <p:spTgt spid="28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38" dur="500" fill="hold"/>
                                        <p:tgtEl>
                                          <p:spTgt spid="2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 additive="base">
                                        <p:cTn id="43" dur="500" fill="hold"/>
                                        <p:tgtEl>
                                          <p:spTgt spid="29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48" dur="500" fill="hold"/>
                                        <p:tgtEl>
                                          <p:spTgt spid="2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 additive="base">
                                        <p:cTn id="53" dur="500" fill="hold"/>
                                        <p:tgtEl>
                                          <p:spTgt spid="2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58" dur="500" fill="hold"/>
                                        <p:tgtEl>
                                          <p:spTgt spid="2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 additive="base">
                                        <p:cTn id="63" dur="500" fill="hold"/>
                                        <p:tgtEl>
                                          <p:spTgt spid="3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 additive="base">
                                        <p:cTn id="68" dur="500" fill="hold"/>
                                        <p:tgtEl>
                                          <p:spTgt spid="3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56" grpId="1"/>
      <p:bldP spid="3058" grpId="3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2"/>
          <p:cNvSpPr txBox="1"/>
          <p:nvPr/>
        </p:nvSpPr>
        <p:spPr>
          <a:xfrm>
            <a:off x="320334" y="600075"/>
            <a:ext cx="3006090" cy="65849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369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charset="-122"/>
              </a:rPr>
              <a:t>滑轮组的组装</a:t>
            </a:r>
            <a:endParaRPr lang="zh-CN" altLang="en-US" sz="3690" b="1">
              <a:solidFill>
                <a:srgbClr val="FF0000"/>
              </a:solidFill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15363" name="Rectangle 3"/>
          <p:cNvSpPr/>
          <p:nvPr/>
        </p:nvSpPr>
        <p:spPr>
          <a:xfrm>
            <a:off x="650631" y="1421423"/>
            <a:ext cx="7124065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Arial" panose="020B0604020202020204" pitchFamily="34" charset="0"/>
              </a:rPr>
              <a:t>组装滑轮组需要解决三个方面的问题：</a:t>
            </a:r>
            <a:endParaRPr lang="zh-CN" altLang="en-US" sz="3200" b="1">
              <a:solidFill>
                <a:schemeClr val="accent1">
                  <a:lumMod val="10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07365" y="2275205"/>
            <a:ext cx="8084185" cy="30460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sym typeface="+mn-ea"/>
              </a:rPr>
              <a:t>（</a:t>
            </a:r>
            <a:r>
              <a:rPr lang="en-US" altLang="zh-CN" sz="3200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sym typeface="+mn-ea"/>
              </a:rPr>
              <a:t>1</a:t>
            </a:r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sym typeface="+mn-ea"/>
              </a:rPr>
              <a:t>）确定承担物重的绳子股数：</a:t>
            </a:r>
            <a:endParaRPr lang="zh-CN" altLang="en-US" sz="3200" b="1">
              <a:solidFill>
                <a:schemeClr val="accent1">
                  <a:lumMod val="10000"/>
                </a:schemeClr>
              </a:solidFill>
              <a:latin typeface="宋体" panose="02010600030101010101" pitchFamily="2" charset="-122"/>
              <a:sym typeface="+mn-ea"/>
            </a:endParaRPr>
          </a:p>
          <a:p>
            <a:endParaRPr lang="zh-CN" altLang="en-US" sz="3200" b="1">
              <a:solidFill>
                <a:schemeClr val="accent1">
                  <a:lumMod val="10000"/>
                </a:scheme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sym typeface="+mn-ea"/>
              </a:rPr>
              <a:t>由</a:t>
            </a:r>
            <a:r>
              <a:rPr lang="en-US" altLang="zh-CN" sz="3200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sym typeface="+mn-ea"/>
              </a:rPr>
              <a:t>F=G/n</a:t>
            </a:r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sym typeface="+mn-ea"/>
              </a:rPr>
              <a:t>或</a:t>
            </a:r>
            <a:r>
              <a:rPr lang="en-US" altLang="zh-CN" sz="3200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sym typeface="+mn-ea"/>
              </a:rPr>
              <a:t>F=</a:t>
            </a:r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sym typeface="+mn-ea"/>
              </a:rPr>
              <a:t>（</a:t>
            </a:r>
            <a:r>
              <a:rPr lang="en-US" altLang="zh-CN" sz="3200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sym typeface="+mn-ea"/>
              </a:rPr>
              <a:t>G+G</a:t>
            </a:r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sym typeface="+mn-ea"/>
              </a:rPr>
              <a:t>动）</a:t>
            </a:r>
            <a:r>
              <a:rPr lang="en-US" altLang="zh-CN" sz="3200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sym typeface="+mn-ea"/>
              </a:rPr>
              <a:t>/n</a:t>
            </a:r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sym typeface="+mn-ea"/>
              </a:rPr>
              <a:t>知：</a:t>
            </a:r>
            <a:endParaRPr lang="zh-CN" altLang="en-US" sz="3200" b="1">
              <a:solidFill>
                <a:schemeClr val="accent1">
                  <a:lumMod val="10000"/>
                </a:scheme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3200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sym typeface="+mn-ea"/>
              </a:rPr>
              <a:t>n=G/F</a:t>
            </a:r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sym typeface="+mn-ea"/>
              </a:rPr>
              <a:t>或</a:t>
            </a:r>
            <a:r>
              <a:rPr lang="en-US" altLang="zh-CN" sz="3200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sym typeface="+mn-ea"/>
              </a:rPr>
              <a:t>n=</a:t>
            </a:r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sym typeface="+mn-ea"/>
              </a:rPr>
              <a:t>（</a:t>
            </a:r>
            <a:r>
              <a:rPr lang="en-US" altLang="zh-CN" sz="3200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sym typeface="+mn-ea"/>
              </a:rPr>
              <a:t>G+G</a:t>
            </a:r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sym typeface="+mn-ea"/>
              </a:rPr>
              <a:t>动）</a:t>
            </a:r>
            <a:r>
              <a:rPr lang="en-US" altLang="zh-CN" sz="3200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sym typeface="+mn-ea"/>
              </a:rPr>
              <a:t>/F</a:t>
            </a:r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sym typeface="+mn-ea"/>
              </a:rPr>
              <a:t>，</a:t>
            </a:r>
            <a:r>
              <a:rPr lang="en-US" altLang="zh-CN" sz="3200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sym typeface="+mn-ea"/>
              </a:rPr>
              <a:t>n</a:t>
            </a:r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sym typeface="+mn-ea"/>
              </a:rPr>
              <a:t>用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进位法取整数</a:t>
            </a:r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sym typeface="+mn-ea"/>
              </a:rPr>
              <a:t>。</a:t>
            </a:r>
            <a:endParaRPr lang="zh-CN" altLang="en-US" sz="3200" b="1">
              <a:solidFill>
                <a:schemeClr val="accent1">
                  <a:lumMod val="10000"/>
                </a:scheme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endParaRPr lang="zh-CN" altLang="en-US" sz="3200" b="1">
              <a:solidFill>
                <a:schemeClr val="accent1">
                  <a:lumMod val="10000"/>
                </a:schemeClr>
              </a:solidFill>
              <a:latin typeface="宋体" panose="02010600030101010101" pitchFamily="2" charset="-122"/>
              <a:sym typeface="+mn-ea"/>
            </a:endParaRPr>
          </a:p>
          <a:p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sym typeface="+mn-ea"/>
              </a:rPr>
              <a:t>也可用</a:t>
            </a:r>
            <a:r>
              <a:rPr lang="en-US" altLang="zh-CN" sz="3200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sym typeface="+mn-ea"/>
              </a:rPr>
              <a:t>n=s/h</a:t>
            </a:r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sym typeface="+mn-ea"/>
              </a:rPr>
              <a:t>来确定绳子的股数。</a:t>
            </a:r>
            <a:endParaRPr lang="zh-CN" altLang="en-US" sz="3200" b="1">
              <a:solidFill>
                <a:schemeClr val="accent1">
                  <a:lumMod val="10000"/>
                </a:schemeClr>
              </a:solidFill>
              <a:latin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97180" y="831215"/>
            <a:ext cx="8549640" cy="452310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sym typeface="+mn-ea"/>
              </a:rPr>
              <a:t>（</a:t>
            </a:r>
            <a:r>
              <a:rPr lang="en-US" altLang="zh-CN" sz="3200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sym typeface="+mn-ea"/>
              </a:rPr>
              <a:t>2</a:t>
            </a:r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sym typeface="+mn-ea"/>
              </a:rPr>
              <a:t>）确定滑轮的个数：</a:t>
            </a:r>
            <a:endParaRPr lang="zh-CN" altLang="en-US" sz="3200" b="1">
              <a:solidFill>
                <a:schemeClr val="accent1">
                  <a:lumMod val="10000"/>
                </a:scheme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sym typeface="+mn-ea"/>
              </a:rPr>
              <a:t>   当承担物重的绳子股数</a:t>
            </a:r>
            <a:r>
              <a:rPr lang="en-US" altLang="zh-CN" sz="3200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sym typeface="+mn-ea"/>
              </a:rPr>
              <a:t>n</a:t>
            </a:r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sym typeface="+mn-ea"/>
              </a:rPr>
              <a:t>为偶数时，动滑轮的个数为</a:t>
            </a:r>
            <a:r>
              <a:rPr lang="en-US" altLang="zh-CN" sz="3200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sym typeface="+mn-ea"/>
              </a:rPr>
              <a:t>n/2</a:t>
            </a:r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sym typeface="+mn-ea"/>
              </a:rPr>
              <a:t>，定滑轮的个数比动滑轮少</a:t>
            </a:r>
            <a:r>
              <a:rPr lang="en-US" altLang="zh-CN" sz="3200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sym typeface="+mn-ea"/>
              </a:rPr>
              <a:t>1</a:t>
            </a:r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sym typeface="+mn-ea"/>
              </a:rPr>
              <a:t>个。若要改变用力方向，要多增加一个定滑轮，这时定滑轮和动滑轮的个数相等。</a:t>
            </a:r>
            <a:endParaRPr lang="zh-CN" altLang="en-US" sz="3200" b="1">
              <a:solidFill>
                <a:schemeClr val="accent1">
                  <a:lumMod val="10000"/>
                </a:scheme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sym typeface="+mn-ea"/>
              </a:rPr>
              <a:t>   当</a:t>
            </a:r>
            <a:r>
              <a:rPr lang="en-US" altLang="zh-CN" sz="3200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sym typeface="+mn-ea"/>
              </a:rPr>
              <a:t>n</a:t>
            </a:r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sym typeface="+mn-ea"/>
              </a:rPr>
              <a:t>为奇数时，如不必变用力方向，这时动滑轮和定滑轮个数相等，均为（</a:t>
            </a:r>
            <a:r>
              <a:rPr lang="en-US" altLang="zh-CN" sz="3200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sym typeface="+mn-ea"/>
              </a:rPr>
              <a:t>n-1)/2</a:t>
            </a:r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sym typeface="+mn-ea"/>
              </a:rPr>
              <a:t>，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若</a:t>
            </a:r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sym typeface="+mn-ea"/>
              </a:rPr>
              <a:t>改变用力方向，则需要增加一个定滑轮。</a:t>
            </a:r>
            <a:endParaRPr lang="zh-CN" altLang="en-US" sz="3200" b="1">
              <a:solidFill>
                <a:schemeClr val="accent1">
                  <a:lumMod val="10000"/>
                </a:schemeClr>
              </a:solidFill>
              <a:latin typeface="宋体" panose="02010600030101010101" pitchFamily="2" charset="-122"/>
              <a:sym typeface="+mn-ea"/>
            </a:endParaRPr>
          </a:p>
          <a:p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口诀：一动配一定，偶数减一定，变向加一定。</a:t>
            </a:r>
            <a:endParaRPr lang="zh-CN" altLang="en-US" sz="3200" b="1">
              <a:solidFill>
                <a:srgbClr val="FF0000"/>
              </a:solidFill>
              <a:latin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5"/>
          <p:cNvGrpSpPr/>
          <p:nvPr/>
        </p:nvGrpSpPr>
        <p:grpSpPr>
          <a:xfrm>
            <a:off x="500380" y="767715"/>
            <a:ext cx="8256270" cy="5111750"/>
            <a:chOff x="0" y="0"/>
            <a:chExt cx="4490" cy="3220"/>
          </a:xfrm>
        </p:grpSpPr>
        <p:sp>
          <p:nvSpPr>
            <p:cNvPr id="32798" name="TextBox 36"/>
            <p:cNvSpPr txBox="1"/>
            <p:nvPr/>
          </p:nvSpPr>
          <p:spPr>
            <a:xfrm>
              <a:off x="0" y="0"/>
              <a:ext cx="4490" cy="15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（</a:t>
              </a:r>
              <a:r>
                <a:rPr lang="en-US" altLang="zh-CN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3</a:t>
              </a:r>
              <a:r>
                <a:rPr lang="zh-CN" altLang="en-US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）确定绳子的起点：</a:t>
              </a:r>
              <a:endParaRPr lang="zh-CN" altLang="en-US" sz="3000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r>
                <a:rPr lang="zh-CN" altLang="en-US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   当承担物重的绳子股数</a:t>
              </a:r>
              <a:r>
                <a:rPr lang="en-US" altLang="zh-CN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n</a:t>
              </a:r>
              <a:r>
                <a:rPr lang="zh-CN" altLang="en-US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为偶数时，绳子的起点在定滑轮上，当承担物重的绳子股数为奇数时，绳子的起点在动滑轮上，即按“奇动偶定”的方法确定。</a:t>
              </a:r>
              <a:endParaRPr lang="zh-CN" altLang="en-US" sz="3000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grpSp>
          <p:nvGrpSpPr>
            <p:cNvPr id="32799" name="Group 5"/>
            <p:cNvGrpSpPr/>
            <p:nvPr/>
          </p:nvGrpSpPr>
          <p:grpSpPr>
            <a:xfrm>
              <a:off x="1542" y="1514"/>
              <a:ext cx="1723" cy="1706"/>
              <a:chOff x="0" y="0"/>
              <a:chExt cx="2784" cy="3216"/>
            </a:xfrm>
          </p:grpSpPr>
          <p:pic>
            <p:nvPicPr>
              <p:cNvPr id="32800" name="Picture 6"/>
              <p:cNvPicPr>
                <a:picLocks noChangeAspect="1"/>
              </p:cNvPicPr>
              <p:nvPr/>
            </p:nvPicPr>
            <p:blipFill>
              <a:blip r:embed="rId1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>
                <a:off x="0" y="0"/>
                <a:ext cx="1020" cy="3216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32801" name="Picture 7"/>
              <p:cNvPicPr>
                <a:picLocks noChangeAspect="1"/>
              </p:cNvPicPr>
              <p:nvPr/>
            </p:nvPicPr>
            <p:blipFill>
              <a:blip r:embed="rId1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>
                <a:off x="1414" y="0"/>
                <a:ext cx="1021" cy="3216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32802" name="Line 8"/>
              <p:cNvSpPr/>
              <p:nvPr/>
            </p:nvSpPr>
            <p:spPr>
              <a:xfrm>
                <a:off x="576" y="1248"/>
                <a:ext cx="192" cy="624"/>
              </a:xfrm>
              <a:prstGeom prst="line">
                <a:avLst/>
              </a:prstGeom>
              <a:ln w="38100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sp>
            <p:nvSpPr>
              <p:cNvPr id="32803" name="Line 9"/>
              <p:cNvSpPr/>
              <p:nvPr/>
            </p:nvSpPr>
            <p:spPr>
              <a:xfrm flipH="1" flipV="1">
                <a:off x="192" y="864"/>
                <a:ext cx="0" cy="1056"/>
              </a:xfrm>
              <a:prstGeom prst="line">
                <a:avLst/>
              </a:prstGeom>
              <a:ln w="38100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sp>
            <p:nvSpPr>
              <p:cNvPr id="32804" name="Line 10"/>
              <p:cNvSpPr/>
              <p:nvPr/>
            </p:nvSpPr>
            <p:spPr>
              <a:xfrm>
                <a:off x="768" y="672"/>
                <a:ext cx="144" cy="720"/>
              </a:xfrm>
              <a:prstGeom prst="line">
                <a:avLst/>
              </a:prstGeom>
              <a:ln w="38100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  <p:txBody>
              <a:bodyPr/>
              <a:lstStyle/>
              <a:p/>
            </p:txBody>
          </p:sp>
          <p:sp>
            <p:nvSpPr>
              <p:cNvPr id="32805" name="Line 11"/>
              <p:cNvSpPr/>
              <p:nvPr/>
            </p:nvSpPr>
            <p:spPr>
              <a:xfrm flipV="1">
                <a:off x="1968" y="864"/>
                <a:ext cx="240" cy="576"/>
              </a:xfrm>
              <a:prstGeom prst="line">
                <a:avLst/>
              </a:prstGeom>
              <a:ln w="38100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sp>
            <p:nvSpPr>
              <p:cNvPr id="32806" name="Line 12"/>
              <p:cNvSpPr/>
              <p:nvPr/>
            </p:nvSpPr>
            <p:spPr>
              <a:xfrm flipH="1">
                <a:off x="1584" y="768"/>
                <a:ext cx="0" cy="1248"/>
              </a:xfrm>
              <a:prstGeom prst="line">
                <a:avLst/>
              </a:prstGeom>
              <a:ln w="38100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sp>
            <p:nvSpPr>
              <p:cNvPr id="32807" name="Line 13"/>
              <p:cNvSpPr/>
              <p:nvPr/>
            </p:nvSpPr>
            <p:spPr>
              <a:xfrm flipH="1" flipV="1">
                <a:off x="2208" y="1200"/>
                <a:ext cx="0" cy="816"/>
              </a:xfrm>
              <a:prstGeom prst="line">
                <a:avLst/>
              </a:prstGeom>
              <a:ln w="38100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  <p:txBody>
              <a:bodyPr/>
              <a:lstStyle/>
              <a:p/>
            </p:txBody>
          </p:sp>
          <p:sp>
            <p:nvSpPr>
              <p:cNvPr id="32808" name="Text Box 14"/>
              <p:cNvSpPr txBox="1"/>
              <p:nvPr/>
            </p:nvSpPr>
            <p:spPr>
              <a:xfrm>
                <a:off x="864" y="1199"/>
                <a:ext cx="383" cy="62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800" b="1">
                    <a:solidFill>
                      <a:schemeClr val="accent1">
                        <a:lumMod val="10000"/>
                      </a:schemeClr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F</a:t>
                </a:r>
                <a:endParaRPr lang="en-US" altLang="zh-CN" sz="2800" b="1" baseline="-25000">
                  <a:solidFill>
                    <a:schemeClr val="accent1">
                      <a:lumMod val="10000"/>
                    </a:schemeClr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2809" name="Text Box 15"/>
              <p:cNvSpPr txBox="1"/>
              <p:nvPr/>
            </p:nvSpPr>
            <p:spPr>
              <a:xfrm>
                <a:off x="2314" y="1225"/>
                <a:ext cx="383" cy="62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800" b="1">
                    <a:solidFill>
                      <a:schemeClr val="accent1">
                        <a:lumMod val="10000"/>
                      </a:schemeClr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F</a:t>
                </a:r>
                <a:endParaRPr lang="en-US" altLang="zh-CN" sz="2800" b="1" baseline="-25000">
                  <a:solidFill>
                    <a:schemeClr val="accent1">
                      <a:lumMod val="10000"/>
                    </a:schemeClr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2810" name="Text Box 16"/>
              <p:cNvSpPr txBox="1"/>
              <p:nvPr/>
            </p:nvSpPr>
            <p:spPr>
              <a:xfrm>
                <a:off x="625" y="2351"/>
                <a:ext cx="527" cy="61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pPr>
                  <a:spcBef>
                    <a:spcPct val="50000"/>
                  </a:spcBef>
                </a:pPr>
                <a:endParaRPr lang="en-US" altLang="zh-CN" sz="2800" b="1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2811" name="Text Box 17"/>
              <p:cNvSpPr txBox="1"/>
              <p:nvPr/>
            </p:nvSpPr>
            <p:spPr>
              <a:xfrm>
                <a:off x="2256" y="2351"/>
                <a:ext cx="528" cy="61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pPr>
                  <a:spcBef>
                    <a:spcPct val="50000"/>
                  </a:spcBef>
                </a:pPr>
                <a:endParaRPr lang="en-US" altLang="zh-CN" sz="2800" b="1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33"/>
          <p:cNvGrpSpPr/>
          <p:nvPr/>
        </p:nvGrpSpPr>
        <p:grpSpPr>
          <a:xfrm>
            <a:off x="170815" y="450850"/>
            <a:ext cx="8778875" cy="5524793"/>
            <a:chOff x="-217" y="-13"/>
            <a:chExt cx="4577" cy="3480"/>
          </a:xfrm>
        </p:grpSpPr>
        <p:sp>
          <p:nvSpPr>
            <p:cNvPr id="33822" name="TextBox 36"/>
            <p:cNvSpPr txBox="1"/>
            <p:nvPr/>
          </p:nvSpPr>
          <p:spPr>
            <a:xfrm>
              <a:off x="-217" y="-13"/>
              <a:ext cx="4577" cy="180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r>
                <a:rPr lang="zh-CN" altLang="en-US" sz="3000" b="1">
                  <a:latin typeface="宋体" panose="02010600030101010101" pitchFamily="2" charset="-122"/>
                  <a:ea typeface="宋体" panose="02010600030101010101" pitchFamily="2" charset="-122"/>
                </a:rPr>
                <a:t>    </a:t>
              </a:r>
              <a:r>
                <a:rPr lang="zh-CN" altLang="en-US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例题：某同学设计了一种如图所示的简易电梯，由图可知（　　）</a:t>
              </a:r>
              <a:endParaRPr lang="zh-CN" altLang="en-US" sz="3000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r>
                <a:rPr lang="en-US" altLang="zh-CN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   A</a:t>
              </a:r>
              <a:r>
                <a:rPr lang="zh-CN" altLang="en-US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．</a:t>
              </a:r>
              <a:r>
                <a:rPr lang="en-US" altLang="zh-CN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A</a:t>
              </a:r>
              <a:r>
                <a:rPr lang="zh-CN" altLang="en-US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是动滑轮</a:t>
              </a:r>
              <a:endParaRPr lang="zh-CN" altLang="en-US" sz="3000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r>
                <a:rPr lang="en-US" altLang="zh-CN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   B</a:t>
              </a:r>
              <a:r>
                <a:rPr lang="zh-CN" altLang="en-US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．</a:t>
              </a:r>
              <a:r>
                <a:rPr lang="en-US" altLang="zh-CN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B</a:t>
              </a:r>
              <a:r>
                <a:rPr lang="zh-CN" altLang="en-US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是定滑轮</a:t>
              </a:r>
              <a:endParaRPr lang="zh-CN" altLang="en-US" sz="3000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r>
                <a:rPr lang="en-US" altLang="zh-CN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   C</a:t>
              </a:r>
              <a:r>
                <a:rPr lang="zh-CN" altLang="en-US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．如果电动机向下拉动绳子．电梯厢将上升</a:t>
              </a:r>
              <a:endParaRPr lang="zh-CN" altLang="en-US" sz="3000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r>
                <a:rPr lang="en-US" altLang="zh-CN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   D</a:t>
              </a:r>
              <a:r>
                <a:rPr lang="zh-CN" altLang="en-US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．电梯厢运动的速度与电动机拉绳的速度相等</a:t>
              </a:r>
              <a:endParaRPr lang="zh-CN" altLang="en-US" sz="3000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pic>
          <p:nvPicPr>
            <p:cNvPr id="33823" name="Picture 32" descr="2bf8b933"/>
            <p:cNvPicPr>
              <a:picLocks noChangeAspect="1"/>
            </p:cNvPicPr>
            <p:nvPr/>
          </p:nvPicPr>
          <p:blipFill>
            <a:blip r:embed="rId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223" y="1789"/>
              <a:ext cx="1230" cy="1678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2" name="Text Box 34"/>
          <p:cNvSpPr txBox="1"/>
          <p:nvPr/>
        </p:nvSpPr>
        <p:spPr>
          <a:xfrm>
            <a:off x="2343468" y="842963"/>
            <a:ext cx="72072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C</a:t>
            </a:r>
            <a:endParaRPr lang="en-US" altLang="zh-CN" sz="3200" b="1" noProof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8" name="Text Box 2"/>
          <p:cNvSpPr/>
          <p:nvPr/>
        </p:nvSpPr>
        <p:spPr>
          <a:xfrm>
            <a:off x="179070" y="5796280"/>
            <a:ext cx="7924800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Times New Roman" panose="02020603050405020304" charset="0"/>
                <a:ea typeface="宋体" panose="02010600030101010101" pitchFamily="2" charset="-122"/>
              </a:rPr>
              <a:t>例  如图所示，拉力</a:t>
            </a:r>
            <a:r>
              <a:rPr lang="en-US" altLang="zh-CN" sz="3200" b="1">
                <a:solidFill>
                  <a:schemeClr val="accent1">
                    <a:lumMod val="10000"/>
                  </a:schemeClr>
                </a:solidFill>
                <a:latin typeface="Times New Roman" panose="02020603050405020304" charset="0"/>
                <a:ea typeface="宋体" panose="02010600030101010101" pitchFamily="2" charset="-122"/>
              </a:rPr>
              <a:t>F</a:t>
            </a:r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Times New Roman" panose="02020603050405020304" charset="0"/>
                <a:ea typeface="宋体" panose="02010600030101010101" pitchFamily="2" charset="-122"/>
              </a:rPr>
              <a:t>的大小等于</a:t>
            </a:r>
            <a:r>
              <a:rPr lang="zh-CN" altLang="en-US" sz="3200" b="1">
                <a:latin typeface="Times New Roman" panose="02020603050405020304" charset="0"/>
                <a:ea typeface="宋体" panose="02010600030101010101" pitchFamily="2" charset="-122"/>
              </a:rPr>
              <a:t>＿＿＿＿。</a:t>
            </a:r>
            <a:endParaRPr lang="zh-CN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grpSp>
        <p:nvGrpSpPr>
          <p:cNvPr id="30722" name="组合 3308"/>
          <p:cNvGrpSpPr/>
          <p:nvPr/>
        </p:nvGrpSpPr>
        <p:grpSpPr>
          <a:xfrm>
            <a:off x="1094105" y="3112770"/>
            <a:ext cx="6553200" cy="2438400"/>
            <a:chOff x="0" y="1680"/>
            <a:chExt cx="3168" cy="960"/>
          </a:xfrm>
        </p:grpSpPr>
        <p:cxnSp>
          <p:nvCxnSpPr>
            <p:cNvPr id="30723" name="Line 4"/>
            <p:cNvCxnSpPr/>
            <p:nvPr/>
          </p:nvCxnSpPr>
          <p:spPr>
            <a:xfrm>
              <a:off x="96" y="2544"/>
              <a:ext cx="2304" cy="0"/>
            </a:xfrm>
            <a:prstGeom prst="line">
              <a:avLst/>
            </a:prstGeom>
            <a:ln w="9525" cap="flat" cmpd="sng">
              <a:solidFill>
                <a:srgbClr val="0033CC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grpSp>
          <p:nvGrpSpPr>
            <p:cNvPr id="30724" name="组合 3310"/>
            <p:cNvGrpSpPr/>
            <p:nvPr/>
          </p:nvGrpSpPr>
          <p:grpSpPr>
            <a:xfrm>
              <a:off x="0" y="1680"/>
              <a:ext cx="3168" cy="960"/>
              <a:chOff x="0" y="1680"/>
              <a:chExt cx="3168" cy="960"/>
            </a:xfrm>
          </p:grpSpPr>
          <p:cxnSp>
            <p:nvCxnSpPr>
              <p:cNvPr id="30725" name="Line 6"/>
              <p:cNvCxnSpPr/>
              <p:nvPr/>
            </p:nvCxnSpPr>
            <p:spPr>
              <a:xfrm flipH="1">
                <a:off x="96" y="1872"/>
                <a:ext cx="0" cy="672"/>
              </a:xfrm>
              <a:prstGeom prst="line">
                <a:avLst/>
              </a:prstGeom>
              <a:ln w="9525" cap="flat" cmpd="sng">
                <a:solidFill>
                  <a:srgbClr val="0033CC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grpSp>
            <p:nvGrpSpPr>
              <p:cNvPr id="30726" name="组合 3312"/>
              <p:cNvGrpSpPr/>
              <p:nvPr/>
            </p:nvGrpSpPr>
            <p:grpSpPr>
              <a:xfrm>
                <a:off x="0" y="1680"/>
                <a:ext cx="3168" cy="960"/>
                <a:chOff x="0" y="1680"/>
                <a:chExt cx="3168" cy="960"/>
              </a:xfrm>
            </p:grpSpPr>
            <p:sp>
              <p:nvSpPr>
                <p:cNvPr id="30727" name="Rectangle 8"/>
                <p:cNvSpPr/>
                <p:nvPr/>
              </p:nvSpPr>
              <p:spPr>
                <a:xfrm>
                  <a:off x="2736" y="2064"/>
                  <a:ext cx="432" cy="480"/>
                </a:xfrm>
                <a:prstGeom prst="rect">
                  <a:avLst/>
                </a:prstGeom>
                <a:solidFill>
                  <a:srgbClr val="7D7DA9"/>
                </a:solidFill>
                <a:ln w="9525" cap="flat" cmpd="sng">
                  <a:solidFill>
                    <a:srgbClr val="0033CC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grpSp>
              <p:nvGrpSpPr>
                <p:cNvPr id="30728" name="组合 3314"/>
                <p:cNvGrpSpPr/>
                <p:nvPr/>
              </p:nvGrpSpPr>
              <p:grpSpPr>
                <a:xfrm>
                  <a:off x="0" y="1680"/>
                  <a:ext cx="3168" cy="960"/>
                  <a:chOff x="0" y="1680"/>
                  <a:chExt cx="3168" cy="960"/>
                </a:xfrm>
              </p:grpSpPr>
              <p:grpSp>
                <p:nvGrpSpPr>
                  <p:cNvPr id="30729" name="组合 3315"/>
                  <p:cNvGrpSpPr/>
                  <p:nvPr/>
                </p:nvGrpSpPr>
                <p:grpSpPr>
                  <a:xfrm rot="-5400000">
                    <a:off x="1811" y="1885"/>
                    <a:ext cx="340" cy="794"/>
                    <a:chOff x="5232" y="2745"/>
                    <a:chExt cx="340" cy="794"/>
                  </a:xfrm>
                </p:grpSpPr>
                <p:grpSp>
                  <p:nvGrpSpPr>
                    <p:cNvPr id="30730" name="组合 3316"/>
                    <p:cNvGrpSpPr/>
                    <p:nvPr/>
                  </p:nvGrpSpPr>
                  <p:grpSpPr>
                    <a:xfrm>
                      <a:off x="5232" y="2976"/>
                      <a:ext cx="340" cy="340"/>
                      <a:chOff x="4896" y="2775"/>
                      <a:chExt cx="680" cy="681"/>
                    </a:xfrm>
                  </p:grpSpPr>
                  <p:grpSp>
                    <p:nvGrpSpPr>
                      <p:cNvPr id="30731" name="组合 3317"/>
                      <p:cNvGrpSpPr/>
                      <p:nvPr/>
                    </p:nvGrpSpPr>
                    <p:grpSpPr>
                      <a:xfrm>
                        <a:off x="4896" y="2775"/>
                        <a:ext cx="680" cy="680"/>
                        <a:chOff x="192" y="3351"/>
                        <a:chExt cx="680" cy="680"/>
                      </a:xfrm>
                    </p:grpSpPr>
                    <p:sp>
                      <p:nvSpPr>
                        <p:cNvPr id="30732" name="Oval 13"/>
                        <p:cNvSpPr/>
                        <p:nvPr/>
                      </p:nvSpPr>
                      <p:spPr>
                        <a:xfrm>
                          <a:off x="192" y="3351"/>
                          <a:ext cx="680" cy="680"/>
                        </a:xfrm>
                        <a:prstGeom prst="ellipse">
                          <a:avLst/>
                        </a:prstGeom>
                        <a:solidFill>
                          <a:srgbClr val="CCECFF"/>
                        </a:solidFill>
                        <a:ln w="38100" cap="flat" cmpd="sng">
                          <a:solidFill>
                            <a:srgbClr val="0033CC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  <p:txBody>
                        <a:bodyPr wrap="none" anchor="ctr"/>
                        <a:lstStyle/>
                        <a:p>
                          <a:endParaRPr lang="zh-CN" altLang="en-US">
                            <a:latin typeface="Arial" panose="020B0604020202020204" pitchFamily="34" charset="0"/>
                            <a:ea typeface="宋体" panose="02010600030101010101" pitchFamily="2" charset="-122"/>
                          </a:endParaRPr>
                        </a:p>
                      </p:txBody>
                    </p:sp>
                    <p:sp>
                      <p:nvSpPr>
                        <p:cNvPr id="30733" name="Oval 14"/>
                        <p:cNvSpPr/>
                        <p:nvPr/>
                      </p:nvSpPr>
                      <p:spPr>
                        <a:xfrm>
                          <a:off x="240" y="3408"/>
                          <a:ext cx="576" cy="576"/>
                        </a:xfrm>
                        <a:prstGeom prst="ellipse">
                          <a:avLst/>
                        </a:prstGeom>
                        <a:solidFill>
                          <a:srgbClr val="CCECFF"/>
                        </a:solidFill>
                        <a:ln w="38100" cap="flat" cmpd="sng">
                          <a:solidFill>
                            <a:srgbClr val="0033CC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  <p:txBody>
                        <a:bodyPr wrap="none" anchor="ctr"/>
                        <a:lstStyle/>
                        <a:p>
                          <a:endParaRPr lang="zh-CN" altLang="en-US">
                            <a:latin typeface="Arial" panose="020B0604020202020204" pitchFamily="34" charset="0"/>
                            <a:ea typeface="宋体" panose="02010600030101010101" pitchFamily="2" charset="-122"/>
                          </a:endParaRPr>
                        </a:p>
                      </p:txBody>
                    </p:sp>
                  </p:grpSp>
                  <p:sp>
                    <p:nvSpPr>
                      <p:cNvPr id="30734" name="Oval 15"/>
                      <p:cNvSpPr/>
                      <p:nvPr/>
                    </p:nvSpPr>
                    <p:spPr>
                      <a:xfrm>
                        <a:off x="5133" y="3018"/>
                        <a:ext cx="192" cy="192"/>
                      </a:xfrm>
                      <a:prstGeom prst="ellipse">
                        <a:avLst/>
                      </a:prstGeom>
                      <a:solidFill>
                        <a:srgbClr val="007572"/>
                      </a:solidFill>
                      <a:ln w="9525" cap="flat" cmpd="sng">
                        <a:solidFill>
                          <a:srgbClr val="0033CC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 wrap="none" anchor="ctr"/>
                      <a:lstStyle/>
                      <a:p>
                        <a:endParaRPr lang="zh-CN" altLang="en-US">
                          <a:latin typeface="Arial" panose="020B0604020202020204" pitchFamily="34" charset="0"/>
                          <a:ea typeface="宋体" panose="02010600030101010101" pitchFamily="2" charset="-122"/>
                        </a:endParaRPr>
                      </a:p>
                    </p:txBody>
                  </p:sp>
                  <p:sp>
                    <p:nvSpPr>
                      <p:cNvPr id="30735" name="AutoShape 16"/>
                      <p:cNvSpPr/>
                      <p:nvPr/>
                    </p:nvSpPr>
                    <p:spPr>
                      <a:xfrm>
                        <a:off x="5175" y="2784"/>
                        <a:ext cx="96" cy="672"/>
                      </a:xfrm>
                      <a:prstGeom prst="diamond">
                        <a:avLst/>
                      </a:prstGeom>
                      <a:solidFill>
                        <a:srgbClr val="663300"/>
                      </a:solidFill>
                      <a:ln w="9525" cap="flat" cmpd="sng">
                        <a:solidFill>
                          <a:srgbClr val="0033CC"/>
                        </a:solidFill>
                        <a:prstDash val="solid"/>
                        <a:miter/>
                        <a:headEnd type="none" w="med" len="med"/>
                        <a:tailEnd type="none" w="med" len="med"/>
                      </a:ln>
                    </p:spPr>
                    <p:txBody>
                      <a:bodyPr wrap="none" anchor="ctr"/>
                      <a:lstStyle/>
                      <a:p>
                        <a:endParaRPr lang="zh-CN" altLang="en-US">
                          <a:latin typeface="Arial" panose="020B0604020202020204" pitchFamily="34" charset="0"/>
                          <a:ea typeface="宋体" panose="02010600030101010101" pitchFamily="2" charset="-122"/>
                        </a:endParaRPr>
                      </a:p>
                    </p:txBody>
                  </p:sp>
                </p:grpSp>
                <p:grpSp>
                  <p:nvGrpSpPr>
                    <p:cNvPr id="30736" name="组合 3322"/>
                    <p:cNvGrpSpPr/>
                    <p:nvPr/>
                  </p:nvGrpSpPr>
                  <p:grpSpPr>
                    <a:xfrm>
                      <a:off x="5346" y="3312"/>
                      <a:ext cx="102" cy="227"/>
                      <a:chOff x="1015" y="3264"/>
                      <a:chExt cx="148" cy="320"/>
                    </a:xfrm>
                  </p:grpSpPr>
                  <p:sp>
                    <p:nvSpPr>
                      <p:cNvPr id="30737" name="Oval 18"/>
                      <p:cNvSpPr/>
                      <p:nvPr/>
                    </p:nvSpPr>
                    <p:spPr>
                      <a:xfrm>
                        <a:off x="1056" y="3264"/>
                        <a:ext cx="48" cy="48"/>
                      </a:xfrm>
                      <a:prstGeom prst="ellipse">
                        <a:avLst/>
                      </a:prstGeom>
                      <a:solidFill>
                        <a:srgbClr val="CCECFF"/>
                      </a:solidFill>
                      <a:ln w="38100" cap="flat" cmpd="sng">
                        <a:solidFill>
                          <a:srgbClr val="0033CC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 wrap="none" anchor="ctr"/>
                      <a:lstStyle/>
                      <a:p>
                        <a:endParaRPr lang="zh-CN" altLang="en-US">
                          <a:latin typeface="Arial" panose="020B0604020202020204" pitchFamily="34" charset="0"/>
                          <a:ea typeface="宋体" panose="02010600030101010101" pitchFamily="2" charset="-122"/>
                        </a:endParaRPr>
                      </a:p>
                    </p:txBody>
                  </p:sp>
                  <p:sp>
                    <p:nvSpPr>
                      <p:cNvPr id="30738" name="Freeform 19"/>
                      <p:cNvSpPr/>
                      <p:nvPr/>
                    </p:nvSpPr>
                    <p:spPr>
                      <a:xfrm>
                        <a:off x="1015" y="3310"/>
                        <a:ext cx="148" cy="274"/>
                      </a:xfrm>
                      <a:prstGeom prst="rect">
                        <a:avLst/>
                      </a:prstGeom>
                      <a:noFill/>
                      <a:ln w="38100" cap="flat" cmpd="sng">
                        <a:solidFill>
                          <a:srgbClr val="0033CC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 anchor="t"/>
                      <a:lstStyle/>
                      <a:p>
                        <a:endParaRPr lang="zh-CN" altLang="en-US">
                          <a:latin typeface="Arial" panose="020B0604020202020204" pitchFamily="34" charset="0"/>
                          <a:ea typeface="宋体" panose="02010600030101010101" pitchFamily="2" charset="-122"/>
                        </a:endParaRPr>
                      </a:p>
                    </p:txBody>
                  </p:sp>
                </p:grpSp>
                <p:grpSp>
                  <p:nvGrpSpPr>
                    <p:cNvPr id="30739" name="组合 3325"/>
                    <p:cNvGrpSpPr/>
                    <p:nvPr/>
                  </p:nvGrpSpPr>
                  <p:grpSpPr>
                    <a:xfrm flipH="1" flipV="1">
                      <a:off x="5337" y="2745"/>
                      <a:ext cx="102" cy="227"/>
                      <a:chOff x="1015" y="3264"/>
                      <a:chExt cx="148" cy="320"/>
                    </a:xfrm>
                  </p:grpSpPr>
                  <p:sp>
                    <p:nvSpPr>
                      <p:cNvPr id="30740" name="Oval 21"/>
                      <p:cNvSpPr/>
                      <p:nvPr/>
                    </p:nvSpPr>
                    <p:spPr>
                      <a:xfrm>
                        <a:off x="1056" y="3264"/>
                        <a:ext cx="48" cy="48"/>
                      </a:xfrm>
                      <a:prstGeom prst="ellipse">
                        <a:avLst/>
                      </a:prstGeom>
                      <a:solidFill>
                        <a:srgbClr val="CCECFF"/>
                      </a:solidFill>
                      <a:ln w="38100" cap="flat" cmpd="sng">
                        <a:solidFill>
                          <a:srgbClr val="0033CC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 wrap="none" anchor="ctr"/>
                      <a:lstStyle/>
                      <a:p>
                        <a:endParaRPr lang="zh-CN" altLang="en-US">
                          <a:latin typeface="Arial" panose="020B0604020202020204" pitchFamily="34" charset="0"/>
                          <a:ea typeface="宋体" panose="02010600030101010101" pitchFamily="2" charset="-122"/>
                        </a:endParaRPr>
                      </a:p>
                    </p:txBody>
                  </p:sp>
                  <p:sp>
                    <p:nvSpPr>
                      <p:cNvPr id="30741" name="Freeform 22"/>
                      <p:cNvSpPr/>
                      <p:nvPr/>
                    </p:nvSpPr>
                    <p:spPr>
                      <a:xfrm>
                        <a:off x="1015" y="3310"/>
                        <a:ext cx="148" cy="274"/>
                      </a:xfrm>
                      <a:prstGeom prst="rect">
                        <a:avLst/>
                      </a:prstGeom>
                      <a:noFill/>
                      <a:ln w="38100" cap="flat" cmpd="sng">
                        <a:solidFill>
                          <a:srgbClr val="0033CC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 anchor="t"/>
                      <a:lstStyle/>
                      <a:p>
                        <a:endParaRPr lang="zh-CN" altLang="en-US">
                          <a:latin typeface="Arial" panose="020B0604020202020204" pitchFamily="34" charset="0"/>
                          <a:ea typeface="宋体" panose="02010600030101010101" pitchFamily="2" charset="-122"/>
                        </a:endParaRPr>
                      </a:p>
                    </p:txBody>
                  </p:sp>
                </p:grpSp>
              </p:grpSp>
              <p:grpSp>
                <p:nvGrpSpPr>
                  <p:cNvPr id="30742" name="组合 3328"/>
                  <p:cNvGrpSpPr/>
                  <p:nvPr/>
                </p:nvGrpSpPr>
                <p:grpSpPr>
                  <a:xfrm rot="-5400000">
                    <a:off x="611" y="1885"/>
                    <a:ext cx="340" cy="794"/>
                    <a:chOff x="5232" y="2745"/>
                    <a:chExt cx="340" cy="794"/>
                  </a:xfrm>
                </p:grpSpPr>
                <p:grpSp>
                  <p:nvGrpSpPr>
                    <p:cNvPr id="30743" name="组合 3329"/>
                    <p:cNvGrpSpPr/>
                    <p:nvPr/>
                  </p:nvGrpSpPr>
                  <p:grpSpPr>
                    <a:xfrm>
                      <a:off x="5232" y="2976"/>
                      <a:ext cx="340" cy="340"/>
                      <a:chOff x="4896" y="2775"/>
                      <a:chExt cx="680" cy="681"/>
                    </a:xfrm>
                  </p:grpSpPr>
                  <p:grpSp>
                    <p:nvGrpSpPr>
                      <p:cNvPr id="30744" name="组合 3330"/>
                      <p:cNvGrpSpPr/>
                      <p:nvPr/>
                    </p:nvGrpSpPr>
                    <p:grpSpPr>
                      <a:xfrm>
                        <a:off x="4896" y="2775"/>
                        <a:ext cx="680" cy="680"/>
                        <a:chOff x="192" y="3351"/>
                        <a:chExt cx="680" cy="680"/>
                      </a:xfrm>
                    </p:grpSpPr>
                    <p:sp>
                      <p:nvSpPr>
                        <p:cNvPr id="30745" name="Oval 26"/>
                        <p:cNvSpPr/>
                        <p:nvPr/>
                      </p:nvSpPr>
                      <p:spPr>
                        <a:xfrm>
                          <a:off x="192" y="3351"/>
                          <a:ext cx="680" cy="680"/>
                        </a:xfrm>
                        <a:prstGeom prst="ellipse">
                          <a:avLst/>
                        </a:prstGeom>
                        <a:solidFill>
                          <a:srgbClr val="CCECFF"/>
                        </a:solidFill>
                        <a:ln w="38100" cap="flat" cmpd="sng">
                          <a:solidFill>
                            <a:srgbClr val="0033CC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  <p:txBody>
                        <a:bodyPr wrap="none" anchor="ctr"/>
                        <a:lstStyle/>
                        <a:p>
                          <a:endParaRPr lang="zh-CN" altLang="en-US">
                            <a:latin typeface="Arial" panose="020B0604020202020204" pitchFamily="34" charset="0"/>
                            <a:ea typeface="宋体" panose="02010600030101010101" pitchFamily="2" charset="-122"/>
                          </a:endParaRPr>
                        </a:p>
                      </p:txBody>
                    </p:sp>
                    <p:sp>
                      <p:nvSpPr>
                        <p:cNvPr id="30746" name="Oval 27"/>
                        <p:cNvSpPr/>
                        <p:nvPr/>
                      </p:nvSpPr>
                      <p:spPr>
                        <a:xfrm>
                          <a:off x="240" y="3408"/>
                          <a:ext cx="576" cy="576"/>
                        </a:xfrm>
                        <a:prstGeom prst="ellipse">
                          <a:avLst/>
                        </a:prstGeom>
                        <a:solidFill>
                          <a:srgbClr val="CCECFF"/>
                        </a:solidFill>
                        <a:ln w="38100" cap="flat" cmpd="sng">
                          <a:solidFill>
                            <a:srgbClr val="0033CC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  <p:txBody>
                        <a:bodyPr wrap="none" anchor="ctr"/>
                        <a:lstStyle/>
                        <a:p>
                          <a:endParaRPr lang="zh-CN" altLang="en-US">
                            <a:latin typeface="Arial" panose="020B0604020202020204" pitchFamily="34" charset="0"/>
                            <a:ea typeface="宋体" panose="02010600030101010101" pitchFamily="2" charset="-122"/>
                          </a:endParaRPr>
                        </a:p>
                      </p:txBody>
                    </p:sp>
                  </p:grpSp>
                  <p:sp>
                    <p:nvSpPr>
                      <p:cNvPr id="30747" name="Oval 28"/>
                      <p:cNvSpPr/>
                      <p:nvPr/>
                    </p:nvSpPr>
                    <p:spPr>
                      <a:xfrm>
                        <a:off x="5133" y="3018"/>
                        <a:ext cx="192" cy="192"/>
                      </a:xfrm>
                      <a:prstGeom prst="ellipse">
                        <a:avLst/>
                      </a:prstGeom>
                      <a:solidFill>
                        <a:srgbClr val="007572"/>
                      </a:solidFill>
                      <a:ln w="9525" cap="flat" cmpd="sng">
                        <a:solidFill>
                          <a:srgbClr val="0033CC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 wrap="none" anchor="ctr"/>
                      <a:lstStyle/>
                      <a:p>
                        <a:endParaRPr lang="zh-CN" altLang="en-US">
                          <a:latin typeface="Arial" panose="020B0604020202020204" pitchFamily="34" charset="0"/>
                          <a:ea typeface="宋体" panose="02010600030101010101" pitchFamily="2" charset="-122"/>
                        </a:endParaRPr>
                      </a:p>
                    </p:txBody>
                  </p:sp>
                  <p:sp>
                    <p:nvSpPr>
                      <p:cNvPr id="30748" name="AutoShape 29"/>
                      <p:cNvSpPr/>
                      <p:nvPr/>
                    </p:nvSpPr>
                    <p:spPr>
                      <a:xfrm>
                        <a:off x="5175" y="2784"/>
                        <a:ext cx="96" cy="672"/>
                      </a:xfrm>
                      <a:prstGeom prst="diamond">
                        <a:avLst/>
                      </a:prstGeom>
                      <a:solidFill>
                        <a:srgbClr val="663300"/>
                      </a:solidFill>
                      <a:ln w="9525" cap="flat" cmpd="sng">
                        <a:solidFill>
                          <a:srgbClr val="0033CC"/>
                        </a:solidFill>
                        <a:prstDash val="solid"/>
                        <a:miter/>
                        <a:headEnd type="none" w="med" len="med"/>
                        <a:tailEnd type="none" w="med" len="med"/>
                      </a:ln>
                    </p:spPr>
                    <p:txBody>
                      <a:bodyPr wrap="none" anchor="ctr"/>
                      <a:lstStyle/>
                      <a:p>
                        <a:endParaRPr lang="zh-CN" altLang="en-US">
                          <a:latin typeface="Arial" panose="020B0604020202020204" pitchFamily="34" charset="0"/>
                          <a:ea typeface="宋体" panose="02010600030101010101" pitchFamily="2" charset="-122"/>
                        </a:endParaRPr>
                      </a:p>
                    </p:txBody>
                  </p:sp>
                </p:grpSp>
                <p:grpSp>
                  <p:nvGrpSpPr>
                    <p:cNvPr id="30749" name="组合 3335"/>
                    <p:cNvGrpSpPr/>
                    <p:nvPr/>
                  </p:nvGrpSpPr>
                  <p:grpSpPr>
                    <a:xfrm>
                      <a:off x="5346" y="3312"/>
                      <a:ext cx="102" cy="227"/>
                      <a:chOff x="1015" y="3264"/>
                      <a:chExt cx="148" cy="320"/>
                    </a:xfrm>
                  </p:grpSpPr>
                  <p:sp>
                    <p:nvSpPr>
                      <p:cNvPr id="30750" name="Oval 31"/>
                      <p:cNvSpPr/>
                      <p:nvPr/>
                    </p:nvSpPr>
                    <p:spPr>
                      <a:xfrm>
                        <a:off x="1056" y="3264"/>
                        <a:ext cx="48" cy="48"/>
                      </a:xfrm>
                      <a:prstGeom prst="ellipse">
                        <a:avLst/>
                      </a:prstGeom>
                      <a:solidFill>
                        <a:srgbClr val="CCECFF"/>
                      </a:solidFill>
                      <a:ln w="38100" cap="flat" cmpd="sng">
                        <a:solidFill>
                          <a:srgbClr val="0033CC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 wrap="none" anchor="ctr"/>
                      <a:lstStyle/>
                      <a:p>
                        <a:endParaRPr lang="zh-CN" altLang="en-US">
                          <a:latin typeface="Arial" panose="020B0604020202020204" pitchFamily="34" charset="0"/>
                          <a:ea typeface="宋体" panose="02010600030101010101" pitchFamily="2" charset="-122"/>
                        </a:endParaRPr>
                      </a:p>
                    </p:txBody>
                  </p:sp>
                  <p:sp>
                    <p:nvSpPr>
                      <p:cNvPr id="30751" name="Freeform 32"/>
                      <p:cNvSpPr/>
                      <p:nvPr/>
                    </p:nvSpPr>
                    <p:spPr>
                      <a:xfrm>
                        <a:off x="1015" y="3310"/>
                        <a:ext cx="148" cy="274"/>
                      </a:xfrm>
                      <a:prstGeom prst="rect">
                        <a:avLst/>
                      </a:prstGeom>
                      <a:noFill/>
                      <a:ln w="38100" cap="flat" cmpd="sng">
                        <a:solidFill>
                          <a:srgbClr val="0033CC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 anchor="t"/>
                      <a:lstStyle/>
                      <a:p>
                        <a:endParaRPr lang="zh-CN" altLang="en-US">
                          <a:latin typeface="Arial" panose="020B0604020202020204" pitchFamily="34" charset="0"/>
                          <a:ea typeface="宋体" panose="02010600030101010101" pitchFamily="2" charset="-122"/>
                        </a:endParaRPr>
                      </a:p>
                    </p:txBody>
                  </p:sp>
                </p:grpSp>
                <p:grpSp>
                  <p:nvGrpSpPr>
                    <p:cNvPr id="30752" name="组合 3338"/>
                    <p:cNvGrpSpPr/>
                    <p:nvPr/>
                  </p:nvGrpSpPr>
                  <p:grpSpPr>
                    <a:xfrm flipH="1" flipV="1">
                      <a:off x="5337" y="2745"/>
                      <a:ext cx="102" cy="227"/>
                      <a:chOff x="1015" y="3264"/>
                      <a:chExt cx="148" cy="320"/>
                    </a:xfrm>
                  </p:grpSpPr>
                  <p:sp>
                    <p:nvSpPr>
                      <p:cNvPr id="30753" name="Oval 34"/>
                      <p:cNvSpPr/>
                      <p:nvPr/>
                    </p:nvSpPr>
                    <p:spPr>
                      <a:xfrm>
                        <a:off x="1056" y="3264"/>
                        <a:ext cx="48" cy="48"/>
                      </a:xfrm>
                      <a:prstGeom prst="ellipse">
                        <a:avLst/>
                      </a:prstGeom>
                      <a:solidFill>
                        <a:srgbClr val="CCECFF"/>
                      </a:solidFill>
                      <a:ln w="38100" cap="flat" cmpd="sng">
                        <a:solidFill>
                          <a:srgbClr val="0033CC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 wrap="none" anchor="ctr"/>
                      <a:lstStyle/>
                      <a:p>
                        <a:endParaRPr lang="zh-CN" altLang="en-US">
                          <a:latin typeface="Arial" panose="020B0604020202020204" pitchFamily="34" charset="0"/>
                          <a:ea typeface="宋体" panose="02010600030101010101" pitchFamily="2" charset="-122"/>
                        </a:endParaRPr>
                      </a:p>
                    </p:txBody>
                  </p:sp>
                  <p:sp>
                    <p:nvSpPr>
                      <p:cNvPr id="30754" name="Freeform 35"/>
                      <p:cNvSpPr/>
                      <p:nvPr/>
                    </p:nvSpPr>
                    <p:spPr>
                      <a:xfrm>
                        <a:off x="1015" y="3310"/>
                        <a:ext cx="148" cy="274"/>
                      </a:xfrm>
                      <a:prstGeom prst="rect">
                        <a:avLst/>
                      </a:prstGeom>
                      <a:noFill/>
                      <a:ln w="38100" cap="flat" cmpd="sng">
                        <a:solidFill>
                          <a:srgbClr val="0033CC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 anchor="t"/>
                      <a:lstStyle/>
                      <a:p>
                        <a:endParaRPr lang="zh-CN" altLang="en-US">
                          <a:latin typeface="Arial" panose="020B0604020202020204" pitchFamily="34" charset="0"/>
                          <a:ea typeface="宋体" panose="02010600030101010101" pitchFamily="2" charset="-122"/>
                        </a:endParaRPr>
                      </a:p>
                    </p:txBody>
                  </p:sp>
                </p:grpSp>
              </p:grpSp>
              <p:cxnSp>
                <p:nvCxnSpPr>
                  <p:cNvPr id="30755" name="Line 36"/>
                  <p:cNvCxnSpPr/>
                  <p:nvPr/>
                </p:nvCxnSpPr>
                <p:spPr>
                  <a:xfrm rot="-5400000" flipH="1" flipV="1">
                    <a:off x="1368" y="1857"/>
                    <a:ext cx="0" cy="1200"/>
                  </a:xfrm>
                  <a:prstGeom prst="line">
                    <a:avLst/>
                  </a:prstGeom>
                  <a:ln w="1905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30756" name="Line 37"/>
                  <p:cNvCxnSpPr/>
                  <p:nvPr/>
                </p:nvCxnSpPr>
                <p:spPr>
                  <a:xfrm flipH="1" flipV="1">
                    <a:off x="816" y="2112"/>
                    <a:ext cx="768" cy="144"/>
                  </a:xfrm>
                  <a:prstGeom prst="line">
                    <a:avLst/>
                  </a:prstGeom>
                  <a:ln w="1905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30757" name="Line 38"/>
                  <p:cNvCxnSpPr/>
                  <p:nvPr/>
                </p:nvCxnSpPr>
                <p:spPr>
                  <a:xfrm flipH="1" flipV="1">
                    <a:off x="1056" y="1920"/>
                    <a:ext cx="1008" cy="192"/>
                  </a:xfrm>
                  <a:prstGeom prst="line">
                    <a:avLst/>
                  </a:prstGeom>
                  <a:ln w="1905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triangle" w="med" len="med"/>
                  </a:ln>
                </p:spPr>
              </p:cxnSp>
              <p:grpSp>
                <p:nvGrpSpPr>
                  <p:cNvPr id="30758" name="组合 3344"/>
                  <p:cNvGrpSpPr/>
                  <p:nvPr/>
                </p:nvGrpSpPr>
                <p:grpSpPr>
                  <a:xfrm>
                    <a:off x="0" y="1872"/>
                    <a:ext cx="3168" cy="768"/>
                    <a:chOff x="0" y="1872"/>
                    <a:chExt cx="3168" cy="768"/>
                  </a:xfrm>
                </p:grpSpPr>
                <p:sp>
                  <p:nvSpPr>
                    <p:cNvPr id="30759" name="Rectangle 40"/>
                    <p:cNvSpPr/>
                    <p:nvPr/>
                  </p:nvSpPr>
                  <p:spPr>
                    <a:xfrm>
                      <a:off x="0" y="1872"/>
                      <a:ext cx="96" cy="672"/>
                    </a:xfrm>
                    <a:prstGeom prst="rect">
                      <a:avLst/>
                    </a:prstGeom>
                    <a:solidFill>
                      <a:srgbClr val="C0C0C0"/>
                    </a:solidFill>
                    <a:ln w="9525" cap="flat" cmpd="sng">
                      <a:solidFill>
                        <a:srgbClr val="0033CC"/>
                      </a:solidFill>
                      <a:prstDash val="solid"/>
                      <a:miter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30760" name="Rectangle 41"/>
                    <p:cNvSpPr/>
                    <p:nvPr/>
                  </p:nvSpPr>
                  <p:spPr>
                    <a:xfrm>
                      <a:off x="0" y="2544"/>
                      <a:ext cx="3168" cy="96"/>
                    </a:xfrm>
                    <a:prstGeom prst="rect">
                      <a:avLst/>
                    </a:prstGeom>
                    <a:solidFill>
                      <a:srgbClr val="C0C0C0"/>
                    </a:solidFill>
                    <a:ln w="9525" cap="flat" cmpd="sng">
                      <a:solidFill>
                        <a:srgbClr val="0033CC"/>
                      </a:solidFill>
                      <a:prstDash val="solid"/>
                      <a:miter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</p:grpSp>
              <p:cxnSp>
                <p:nvCxnSpPr>
                  <p:cNvPr id="30761" name="Line 42"/>
                  <p:cNvCxnSpPr/>
                  <p:nvPr/>
                </p:nvCxnSpPr>
                <p:spPr>
                  <a:xfrm>
                    <a:off x="99" y="2283"/>
                    <a:ext cx="297" cy="0"/>
                  </a:xfrm>
                  <a:prstGeom prst="line">
                    <a:avLst/>
                  </a:prstGeom>
                  <a:ln w="9525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30762" name="Line 43"/>
                  <p:cNvCxnSpPr/>
                  <p:nvPr/>
                </p:nvCxnSpPr>
                <p:spPr>
                  <a:xfrm>
                    <a:off x="2361" y="2295"/>
                    <a:ext cx="384" cy="0"/>
                  </a:xfrm>
                  <a:prstGeom prst="line">
                    <a:avLst/>
                  </a:prstGeom>
                  <a:ln w="9525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sp>
                <p:nvSpPr>
                  <p:cNvPr id="30763" name="Text Box 44"/>
                  <p:cNvSpPr/>
                  <p:nvPr/>
                </p:nvSpPr>
                <p:spPr>
                  <a:xfrm>
                    <a:off x="1008" y="1680"/>
                    <a:ext cx="336" cy="180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 anchor="t"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r>
                      <a:rPr lang="en-US" altLang="zh-CN" sz="2400">
                        <a:latin typeface="Times New Roman" panose="02020603050405020304" charset="0"/>
                        <a:ea typeface="宋体" panose="02010600030101010101" pitchFamily="2" charset="-122"/>
                      </a:rPr>
                      <a:t>F</a:t>
                    </a:r>
                    <a:endParaRPr lang="en-US" altLang="zh-CN" sz="2400">
                      <a:latin typeface="Times New Roman" panose="0202060305040502030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30764" name="Text Box 45"/>
                  <p:cNvSpPr/>
                  <p:nvPr/>
                </p:nvSpPr>
                <p:spPr>
                  <a:xfrm>
                    <a:off x="2832" y="1872"/>
                    <a:ext cx="288" cy="360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 anchor="t"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r>
                      <a:rPr lang="en-US" altLang="zh-CN" sz="5400">
                        <a:latin typeface="Times New Roman" panose="02020603050405020304" charset="0"/>
                        <a:ea typeface="宋体" panose="02010600030101010101" pitchFamily="2" charset="-122"/>
                      </a:rPr>
                      <a:t>.</a:t>
                    </a:r>
                    <a:endParaRPr lang="en-US" altLang="zh-CN" sz="5400">
                      <a:latin typeface="Times New Roman" panose="02020603050405020304" charset="0"/>
                      <a:ea typeface="宋体" panose="02010600030101010101" pitchFamily="2" charset="-122"/>
                    </a:endParaRPr>
                  </a:p>
                </p:txBody>
              </p:sp>
            </p:grpSp>
          </p:grpSp>
        </p:grpSp>
      </p:grpSp>
      <p:grpSp>
        <p:nvGrpSpPr>
          <p:cNvPr id="3352" name="组合 3351"/>
          <p:cNvGrpSpPr/>
          <p:nvPr/>
        </p:nvGrpSpPr>
        <p:grpSpPr>
          <a:xfrm>
            <a:off x="6024245" y="5643880"/>
            <a:ext cx="2209800" cy="762000"/>
            <a:chOff x="4080" y="1536"/>
            <a:chExt cx="1392" cy="480"/>
          </a:xfrm>
        </p:grpSpPr>
        <p:grpSp>
          <p:nvGrpSpPr>
            <p:cNvPr id="30766" name="组合 3352"/>
            <p:cNvGrpSpPr/>
            <p:nvPr/>
          </p:nvGrpSpPr>
          <p:grpSpPr>
            <a:xfrm>
              <a:off x="4416" y="1536"/>
              <a:ext cx="336" cy="480"/>
              <a:chOff x="3264" y="1440"/>
              <a:chExt cx="336" cy="480"/>
            </a:xfrm>
          </p:grpSpPr>
          <p:cxnSp>
            <p:nvCxnSpPr>
              <p:cNvPr id="30767" name="Line 48"/>
              <p:cNvCxnSpPr/>
              <p:nvPr/>
            </p:nvCxnSpPr>
            <p:spPr>
              <a:xfrm>
                <a:off x="3264" y="1680"/>
                <a:ext cx="336" cy="0"/>
              </a:xfrm>
              <a:prstGeom prst="line">
                <a:avLst/>
              </a:prstGeom>
              <a:ln w="9525" cap="flat" cmpd="sng">
                <a:solidFill>
                  <a:srgbClr val="0033CC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sp>
            <p:nvSpPr>
              <p:cNvPr id="30768" name="Text Box 49"/>
              <p:cNvSpPr/>
              <p:nvPr/>
            </p:nvSpPr>
            <p:spPr>
              <a:xfrm>
                <a:off x="3312" y="1440"/>
                <a:ext cx="192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 b="1">
                    <a:latin typeface="Times New Roman" panose="02020603050405020304" charset="0"/>
                    <a:ea typeface="宋体" panose="02010600030101010101" pitchFamily="2" charset="-122"/>
                  </a:rPr>
                  <a:t>1</a:t>
                </a:r>
                <a:endParaRPr lang="en-US" altLang="zh-CN" sz="2400" b="1">
                  <a:latin typeface="Times New Roman" panose="0202060305040502030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0769" name="Text Box 50"/>
              <p:cNvSpPr/>
              <p:nvPr/>
            </p:nvSpPr>
            <p:spPr>
              <a:xfrm>
                <a:off x="3312" y="1632"/>
                <a:ext cx="240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 b="1">
                    <a:solidFill>
                      <a:srgbClr val="FF0000"/>
                    </a:solidFill>
                    <a:latin typeface="Times New Roman" panose="02020603050405020304" charset="0"/>
                    <a:ea typeface="宋体" panose="02010600030101010101" pitchFamily="2" charset="-122"/>
                  </a:rPr>
                  <a:t>3</a:t>
                </a:r>
                <a:endParaRPr lang="en-US" altLang="zh-CN" sz="24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30770" name="Text Box 51"/>
            <p:cNvSpPr/>
            <p:nvPr/>
          </p:nvSpPr>
          <p:spPr>
            <a:xfrm>
              <a:off x="4080" y="1632"/>
              <a:ext cx="1392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1">
                  <a:latin typeface="Times New Roman" panose="02020603050405020304" charset="0"/>
                  <a:ea typeface="宋体" panose="02010600030101010101" pitchFamily="2" charset="-122"/>
                </a:rPr>
                <a:t>F</a:t>
              </a:r>
              <a:r>
                <a:rPr lang="zh-CN" altLang="en-US" sz="2400" b="1">
                  <a:latin typeface="Times New Roman" panose="02020603050405020304" charset="0"/>
                  <a:ea typeface="宋体" panose="02010600030101010101" pitchFamily="2" charset="-122"/>
                </a:rPr>
                <a:t>＝</a:t>
              </a:r>
              <a:endParaRPr lang="zh-CN" altLang="en-US" sz="2400" b="1"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  <p:sp>
          <p:nvSpPr>
            <p:cNvPr id="30771" name="Text Box 52"/>
            <p:cNvSpPr/>
            <p:nvPr/>
          </p:nvSpPr>
          <p:spPr>
            <a:xfrm>
              <a:off x="4704" y="1632"/>
              <a:ext cx="28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1">
                  <a:solidFill>
                    <a:srgbClr val="0000FF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f</a:t>
              </a:r>
              <a:endParaRPr lang="en-US" altLang="zh-CN" sz="2400" b="1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3359" name="组合 3358"/>
          <p:cNvGrpSpPr/>
          <p:nvPr/>
        </p:nvGrpSpPr>
        <p:grpSpPr>
          <a:xfrm>
            <a:off x="7162800" y="3945255"/>
            <a:ext cx="2286000" cy="746125"/>
            <a:chOff x="2928" y="2016"/>
            <a:chExt cx="576" cy="282"/>
          </a:xfrm>
        </p:grpSpPr>
        <p:cxnSp>
          <p:nvCxnSpPr>
            <p:cNvPr id="30773" name="Line 54"/>
            <p:cNvCxnSpPr/>
            <p:nvPr/>
          </p:nvCxnSpPr>
          <p:spPr>
            <a:xfrm>
              <a:off x="2928" y="2298"/>
              <a:ext cx="384" cy="0"/>
            </a:xfrm>
            <a:prstGeom prst="line">
              <a:avLst/>
            </a:prstGeom>
            <a:ln w="19050" cap="flat" cmpd="sng">
              <a:solidFill>
                <a:srgbClr val="FF3300"/>
              </a:solidFill>
              <a:prstDash val="solid"/>
              <a:round/>
              <a:headEnd type="none" w="med" len="med"/>
              <a:tailEnd type="triangle" w="med" len="med"/>
            </a:ln>
          </p:spPr>
        </p:cxnSp>
        <p:sp>
          <p:nvSpPr>
            <p:cNvPr id="30774" name="Text Box 55"/>
            <p:cNvSpPr/>
            <p:nvPr/>
          </p:nvSpPr>
          <p:spPr>
            <a:xfrm>
              <a:off x="3168" y="2016"/>
              <a:ext cx="336" cy="17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solidFill>
                    <a:srgbClr val="FF33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f</a:t>
              </a:r>
              <a:endParaRPr lang="en-US" altLang="zh-CN" sz="2400">
                <a:solidFill>
                  <a:srgbClr val="FF3300"/>
                </a:solidFill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</p:grpSp>
      <p:sp>
        <p:nvSpPr>
          <p:cNvPr id="3" name="文本框 2"/>
          <p:cNvSpPr txBox="1"/>
          <p:nvPr/>
        </p:nvSpPr>
        <p:spPr>
          <a:xfrm>
            <a:off x="378460" y="937895"/>
            <a:ext cx="8433435" cy="22453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00080E"/>
                </a:solidFill>
              </a:rPr>
              <a:t>     </a:t>
            </a:r>
            <a:r>
              <a:rPr lang="zh-CN" altLang="en-US" sz="2800" b="1">
                <a:solidFill>
                  <a:srgbClr val="00080E"/>
                </a:solidFill>
              </a:rPr>
              <a:t>滑轮组</a:t>
            </a:r>
            <a:r>
              <a:rPr lang="zh-CN" altLang="en-US" sz="2800" b="1">
                <a:solidFill>
                  <a:srgbClr val="FF0000"/>
                </a:solidFill>
              </a:rPr>
              <a:t>竖直</a:t>
            </a:r>
            <a:r>
              <a:rPr lang="zh-CN" altLang="en-US" sz="2800" b="1">
                <a:solidFill>
                  <a:srgbClr val="00080E"/>
                </a:solidFill>
              </a:rPr>
              <a:t>方向使用时，有几股</a:t>
            </a:r>
            <a:r>
              <a:rPr lang="zh-CN" altLang="en-US" sz="2800" b="1">
                <a:solidFill>
                  <a:srgbClr val="00080E"/>
                </a:solidFill>
                <a:latin typeface="宋体" panose="02010600030101010101" pitchFamily="2" charset="-122"/>
                <a:sym typeface="+mn-ea"/>
              </a:rPr>
              <a:t>绳子承担重物，所用力是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总重</a:t>
            </a:r>
            <a:r>
              <a:rPr lang="zh-CN" altLang="en-US" sz="2800" b="1">
                <a:solidFill>
                  <a:srgbClr val="00080E"/>
                </a:solidFill>
                <a:latin typeface="宋体" panose="02010600030101010101" pitchFamily="2" charset="-122"/>
                <a:sym typeface="+mn-ea"/>
              </a:rPr>
              <a:t>的几分之一；在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水平</a:t>
            </a:r>
            <a:r>
              <a:rPr lang="zh-CN" altLang="en-US" sz="2800" b="1">
                <a:solidFill>
                  <a:srgbClr val="00080E"/>
                </a:solidFill>
                <a:latin typeface="宋体" panose="02010600030101010101" pitchFamily="2" charset="-122"/>
                <a:sym typeface="+mn-ea"/>
              </a:rPr>
              <a:t>方向使用时，有几股绳子承担水平拉力，所用的力是物体与地面之间的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摩擦力</a:t>
            </a:r>
            <a:r>
              <a:rPr lang="zh-CN" altLang="en-US" sz="2800" b="1">
                <a:solidFill>
                  <a:srgbClr val="00080E"/>
                </a:solidFill>
                <a:latin typeface="宋体" panose="02010600030101010101" pitchFamily="2" charset="-122"/>
                <a:sym typeface="+mn-ea"/>
              </a:rPr>
              <a:t>的几分之一。即竖直方向考虑竖直方向的力，水平方向考虑水平方向的力。</a:t>
            </a:r>
            <a:endParaRPr lang="zh-CN" altLang="en-US" sz="2800" b="1">
              <a:solidFill>
                <a:srgbClr val="00080E"/>
              </a:solidFill>
              <a:latin typeface="宋体" panose="02010600030101010101" pitchFamily="2" charset="-122"/>
              <a:sym typeface="+mn-ea"/>
            </a:endParaRPr>
          </a:p>
        </p:txBody>
      </p:sp>
      <p:sp>
        <p:nvSpPr>
          <p:cNvPr id="31745" name="Text Box 2"/>
          <p:cNvSpPr/>
          <p:nvPr/>
        </p:nvSpPr>
        <p:spPr>
          <a:xfrm>
            <a:off x="205740" y="277495"/>
            <a:ext cx="604139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>
                <a:solidFill>
                  <a:schemeClr val="accent4"/>
                </a:solidFill>
                <a:latin typeface="微软雅黑" panose="020B0503020204020204" charset="-122"/>
                <a:ea typeface="微软雅黑" panose="020B0503020204020204" charset="-122"/>
              </a:rPr>
              <a:t>滑轮组在水平位置的例题</a:t>
            </a:r>
            <a:endParaRPr lang="zh-CN" altLang="en-US" sz="3600">
              <a:solidFill>
                <a:schemeClr val="accent4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 additive="base">
                                        <p:cTn id="7" dur="500" fill="hold"/>
                                        <p:tgtEl>
                                          <p:spTgt spid="3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 additive="base">
                                        <p:cTn id="12" dur="500" fill="hold"/>
                                        <p:tgtEl>
                                          <p:spTgt spid="3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3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3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08" grpId="0"/>
      <p:bldP spid="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2"/>
          <p:cNvSpPr/>
          <p:nvPr/>
        </p:nvSpPr>
        <p:spPr>
          <a:xfrm>
            <a:off x="383931" y="1197220"/>
            <a:ext cx="8272097" cy="31997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585" b="1"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lang="zh-CN" altLang="en-US" sz="2585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例</a:t>
            </a:r>
            <a:r>
              <a:rPr lang="en-US" altLang="zh-CN" sz="2585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</a:t>
            </a:r>
            <a:r>
              <a:rPr lang="zh-CN" altLang="en-US" sz="2585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一辆汽车不小心陷进了泥潭中，按如图所示的甲、乙两种方法安装滑轮，均可将汽车从泥潭中拉出</a:t>
            </a:r>
            <a:r>
              <a:rPr lang="en-US" altLang="zh-CN" sz="2585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.</a:t>
            </a:r>
            <a:r>
              <a:rPr lang="zh-CN" altLang="en-US" sz="2585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如果汽车的动力比阻力小</a:t>
            </a:r>
            <a:r>
              <a:rPr lang="en-US" altLang="zh-CN" sz="2585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800N</a:t>
            </a:r>
            <a:r>
              <a:rPr lang="zh-CN" altLang="en-US" sz="2585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，则甲图中人拉动汽车的拉力至少为</a:t>
            </a:r>
            <a:r>
              <a:rPr lang="zh-CN" altLang="en-US" sz="2585" b="1" u="sng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</a:t>
            </a:r>
            <a:r>
              <a:rPr lang="en-US" altLang="zh-CN" sz="2585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N</a:t>
            </a:r>
            <a:r>
              <a:rPr lang="zh-CN" altLang="en-US" sz="2585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，乙图中人拉动汽车的拉力至少为</a:t>
            </a:r>
            <a:r>
              <a:rPr lang="zh-CN" altLang="en-US" sz="2585" b="1" u="sng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</a:t>
            </a:r>
            <a:endParaRPr lang="zh-CN" altLang="en-US" sz="2585" b="1" u="sng">
              <a:solidFill>
                <a:schemeClr val="accent1">
                  <a:lumMod val="10000"/>
                </a:scheme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2585" b="1" u="sng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</a:t>
            </a:r>
            <a:r>
              <a:rPr lang="en-US" altLang="zh-CN" sz="2585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N</a:t>
            </a:r>
            <a:r>
              <a:rPr lang="zh-CN" altLang="en-US" sz="2585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，其中比较省力的是</a:t>
            </a:r>
            <a:r>
              <a:rPr lang="zh-CN" altLang="en-US" sz="2585" b="1" u="sng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sym typeface="+mn-ea"/>
              </a:rPr>
              <a:t>        </a:t>
            </a:r>
            <a:r>
              <a:rPr lang="zh-CN" altLang="en-US" sz="2585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图</a:t>
            </a:r>
            <a:r>
              <a:rPr lang="en-US" altLang="zh-CN" sz="2585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.</a:t>
            </a:r>
            <a:r>
              <a:rPr lang="zh-CN" altLang="en-US" sz="2585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（绳与滑轮间的摩擦不计）</a:t>
            </a:r>
            <a:endParaRPr lang="zh-CN" altLang="en-US" sz="2585" b="1">
              <a:solidFill>
                <a:schemeClr val="accent1">
                  <a:lumMod val="10000"/>
                </a:scheme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49154" name="Picture 3" descr="HZX1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46435" y="4555881"/>
            <a:ext cx="4917831" cy="126609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2381250" y="2864485"/>
            <a:ext cx="75057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>
                <a:solidFill>
                  <a:srgbClr val="FF0000"/>
                </a:solidFill>
              </a:rPr>
              <a:t>800</a:t>
            </a:r>
            <a:endParaRPr lang="en-US" altLang="zh-CN" sz="2400">
              <a:solidFill>
                <a:srgbClr val="FF0000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88670" y="3387725"/>
            <a:ext cx="97409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>
                <a:solidFill>
                  <a:srgbClr val="FF0000"/>
                </a:solidFill>
              </a:rPr>
              <a:t>400</a:t>
            </a:r>
            <a:endParaRPr lang="en-US" altLang="zh-CN" sz="2400">
              <a:solidFill>
                <a:srgbClr val="FF0000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191125" y="3315970"/>
            <a:ext cx="90678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>
                <a:solidFill>
                  <a:srgbClr val="FF0000"/>
                </a:solidFill>
              </a:rPr>
              <a:t>乙</a:t>
            </a:r>
            <a:endParaRPr lang="zh-CN" altLang="en-US" sz="32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3"/>
          <p:cNvSpPr/>
          <p:nvPr/>
        </p:nvSpPr>
        <p:spPr>
          <a:xfrm>
            <a:off x="990600" y="1068070"/>
            <a:ext cx="7391400" cy="11988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2000">
                <a:solidFill>
                  <a:srgbClr val="FF33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例、</a:t>
            </a:r>
            <a:r>
              <a:rPr lang="zh-CN" altLang="en-US" sz="2000">
                <a:solidFill>
                  <a:schemeClr val="accent5">
                    <a:lumMod val="1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如图所示，用此滑轮组</a:t>
            </a:r>
            <a:r>
              <a:rPr lang="zh-CN" altLang="en-US" sz="20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匀速</a:t>
            </a:r>
            <a:r>
              <a:rPr lang="zh-CN" altLang="en-US" sz="2000">
                <a:solidFill>
                  <a:schemeClr val="accent5">
                    <a:lumMod val="1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拉动放在水平面上的物体，若物体重</a:t>
            </a:r>
            <a:r>
              <a:rPr lang="en-US" altLang="zh-CN" sz="2000">
                <a:solidFill>
                  <a:schemeClr val="accent5">
                    <a:lumMod val="1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150</a:t>
            </a:r>
            <a:r>
              <a:rPr lang="zh-CN" altLang="en-US" sz="2000">
                <a:solidFill>
                  <a:schemeClr val="accent5">
                    <a:lumMod val="1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牛，物体与水平面间的摩擦力为</a:t>
            </a:r>
            <a:r>
              <a:rPr lang="en-US" altLang="zh-CN" sz="2000">
                <a:solidFill>
                  <a:schemeClr val="accent5">
                    <a:lumMod val="1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30</a:t>
            </a:r>
            <a:r>
              <a:rPr lang="zh-CN" altLang="en-US" sz="2000">
                <a:solidFill>
                  <a:schemeClr val="accent5">
                    <a:lumMod val="1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牛，则所需拉力</a:t>
            </a:r>
            <a:r>
              <a:rPr lang="en-US" altLang="zh-CN" sz="2000">
                <a:solidFill>
                  <a:schemeClr val="accent5">
                    <a:lumMod val="1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F</a:t>
            </a:r>
            <a:r>
              <a:rPr lang="zh-CN" altLang="en-US" sz="2000">
                <a:solidFill>
                  <a:schemeClr val="accent5">
                    <a:lumMod val="1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为</a:t>
            </a:r>
            <a:r>
              <a:rPr lang="en-US" altLang="zh-CN" sz="2000">
                <a:solidFill>
                  <a:schemeClr val="accent5">
                    <a:lumMod val="1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________</a:t>
            </a:r>
            <a:r>
              <a:rPr lang="zh-CN" altLang="en-US" sz="2000">
                <a:solidFill>
                  <a:schemeClr val="accent5">
                    <a:lumMod val="1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牛。（滑轮重及摩擦均不计）</a:t>
            </a:r>
            <a:endParaRPr lang="zh-CN" altLang="en-US" sz="2000">
              <a:solidFill>
                <a:schemeClr val="accent5">
                  <a:lumMod val="1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grpSp>
        <p:nvGrpSpPr>
          <p:cNvPr id="31747" name="组合 3365"/>
          <p:cNvGrpSpPr/>
          <p:nvPr/>
        </p:nvGrpSpPr>
        <p:grpSpPr>
          <a:xfrm>
            <a:off x="609600" y="2209800"/>
            <a:ext cx="3200400" cy="914400"/>
            <a:chOff x="384" y="1200"/>
            <a:chExt cx="2016" cy="576"/>
          </a:xfrm>
        </p:grpSpPr>
        <p:grpSp>
          <p:nvGrpSpPr>
            <p:cNvPr id="31748" name="组合 3366"/>
            <p:cNvGrpSpPr/>
            <p:nvPr/>
          </p:nvGrpSpPr>
          <p:grpSpPr>
            <a:xfrm>
              <a:off x="384" y="1200"/>
              <a:ext cx="1982" cy="504"/>
              <a:chOff x="576" y="1680"/>
              <a:chExt cx="2784" cy="672"/>
            </a:xfrm>
          </p:grpSpPr>
          <p:cxnSp>
            <p:nvCxnSpPr>
              <p:cNvPr id="31749" name="Line 6"/>
              <p:cNvCxnSpPr/>
              <p:nvPr/>
            </p:nvCxnSpPr>
            <p:spPr>
              <a:xfrm>
                <a:off x="576" y="2352"/>
                <a:ext cx="2784" cy="0"/>
              </a:xfrm>
              <a:prstGeom prst="line">
                <a:avLst/>
              </a:prstGeom>
              <a:ln w="9525" cap="flat" cmpd="sng">
                <a:solidFill>
                  <a:srgbClr val="C0C0C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750" name="Line 7"/>
              <p:cNvCxnSpPr/>
              <p:nvPr/>
            </p:nvCxnSpPr>
            <p:spPr>
              <a:xfrm flipH="1" flipV="1">
                <a:off x="3312" y="1680"/>
                <a:ext cx="0" cy="672"/>
              </a:xfrm>
              <a:prstGeom prst="line">
                <a:avLst/>
              </a:prstGeom>
              <a:ln w="9525" cap="flat" cmpd="sng">
                <a:solidFill>
                  <a:srgbClr val="C0C0C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cxnSp>
          <p:nvCxnSpPr>
            <p:cNvPr id="31751" name="Line 8"/>
            <p:cNvCxnSpPr/>
            <p:nvPr/>
          </p:nvCxnSpPr>
          <p:spPr>
            <a:xfrm>
              <a:off x="418" y="1704"/>
              <a:ext cx="69" cy="72"/>
            </a:xfrm>
            <a:prstGeom prst="line">
              <a:avLst/>
            </a:prstGeom>
            <a:ln w="952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1752" name="Line 9"/>
            <p:cNvCxnSpPr/>
            <p:nvPr/>
          </p:nvCxnSpPr>
          <p:spPr>
            <a:xfrm>
              <a:off x="487" y="1704"/>
              <a:ext cx="68" cy="72"/>
            </a:xfrm>
            <a:prstGeom prst="line">
              <a:avLst/>
            </a:prstGeom>
            <a:ln w="952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1753" name="Line 10"/>
            <p:cNvCxnSpPr/>
            <p:nvPr/>
          </p:nvCxnSpPr>
          <p:spPr>
            <a:xfrm>
              <a:off x="555" y="1704"/>
              <a:ext cx="68" cy="72"/>
            </a:xfrm>
            <a:prstGeom prst="line">
              <a:avLst/>
            </a:prstGeom>
            <a:ln w="952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1754" name="Line 11"/>
            <p:cNvCxnSpPr/>
            <p:nvPr/>
          </p:nvCxnSpPr>
          <p:spPr>
            <a:xfrm>
              <a:off x="623" y="1704"/>
              <a:ext cx="69" cy="72"/>
            </a:xfrm>
            <a:prstGeom prst="line">
              <a:avLst/>
            </a:prstGeom>
            <a:ln w="952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1755" name="Line 12"/>
            <p:cNvCxnSpPr/>
            <p:nvPr/>
          </p:nvCxnSpPr>
          <p:spPr>
            <a:xfrm>
              <a:off x="828" y="1704"/>
              <a:ext cx="69" cy="72"/>
            </a:xfrm>
            <a:prstGeom prst="line">
              <a:avLst/>
            </a:prstGeom>
            <a:ln w="952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1756" name="Line 13"/>
            <p:cNvCxnSpPr/>
            <p:nvPr/>
          </p:nvCxnSpPr>
          <p:spPr>
            <a:xfrm>
              <a:off x="897" y="1704"/>
              <a:ext cx="68" cy="72"/>
            </a:xfrm>
            <a:prstGeom prst="line">
              <a:avLst/>
            </a:prstGeom>
            <a:ln w="952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1757" name="Line 14"/>
            <p:cNvCxnSpPr/>
            <p:nvPr/>
          </p:nvCxnSpPr>
          <p:spPr>
            <a:xfrm>
              <a:off x="965" y="1704"/>
              <a:ext cx="68" cy="72"/>
            </a:xfrm>
            <a:prstGeom prst="line">
              <a:avLst/>
            </a:prstGeom>
            <a:ln w="952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1758" name="Line 15"/>
            <p:cNvCxnSpPr/>
            <p:nvPr/>
          </p:nvCxnSpPr>
          <p:spPr>
            <a:xfrm>
              <a:off x="1102" y="1704"/>
              <a:ext cx="68" cy="72"/>
            </a:xfrm>
            <a:prstGeom prst="line">
              <a:avLst/>
            </a:prstGeom>
            <a:ln w="952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1759" name="Line 16"/>
            <p:cNvCxnSpPr/>
            <p:nvPr/>
          </p:nvCxnSpPr>
          <p:spPr>
            <a:xfrm>
              <a:off x="760" y="1704"/>
              <a:ext cx="68" cy="72"/>
            </a:xfrm>
            <a:prstGeom prst="line">
              <a:avLst/>
            </a:prstGeom>
            <a:ln w="952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1760" name="Line 17"/>
            <p:cNvCxnSpPr/>
            <p:nvPr/>
          </p:nvCxnSpPr>
          <p:spPr>
            <a:xfrm>
              <a:off x="692" y="1704"/>
              <a:ext cx="68" cy="72"/>
            </a:xfrm>
            <a:prstGeom prst="line">
              <a:avLst/>
            </a:prstGeom>
            <a:ln w="952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1761" name="Line 18"/>
            <p:cNvCxnSpPr/>
            <p:nvPr/>
          </p:nvCxnSpPr>
          <p:spPr>
            <a:xfrm>
              <a:off x="1170" y="1704"/>
              <a:ext cx="68" cy="72"/>
            </a:xfrm>
            <a:prstGeom prst="line">
              <a:avLst/>
            </a:prstGeom>
            <a:ln w="952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1762" name="Line 19"/>
            <p:cNvCxnSpPr/>
            <p:nvPr/>
          </p:nvCxnSpPr>
          <p:spPr>
            <a:xfrm>
              <a:off x="1033" y="1704"/>
              <a:ext cx="69" cy="72"/>
            </a:xfrm>
            <a:prstGeom prst="line">
              <a:avLst/>
            </a:prstGeom>
            <a:ln w="952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1763" name="Line 20"/>
            <p:cNvCxnSpPr/>
            <p:nvPr/>
          </p:nvCxnSpPr>
          <p:spPr>
            <a:xfrm>
              <a:off x="1238" y="1704"/>
              <a:ext cx="69" cy="72"/>
            </a:xfrm>
            <a:prstGeom prst="line">
              <a:avLst/>
            </a:prstGeom>
            <a:ln w="952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1764" name="Line 21"/>
            <p:cNvCxnSpPr/>
            <p:nvPr/>
          </p:nvCxnSpPr>
          <p:spPr>
            <a:xfrm>
              <a:off x="1307" y="1704"/>
              <a:ext cx="68" cy="72"/>
            </a:xfrm>
            <a:prstGeom prst="line">
              <a:avLst/>
            </a:prstGeom>
            <a:ln w="952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1765" name="Line 22"/>
            <p:cNvCxnSpPr/>
            <p:nvPr/>
          </p:nvCxnSpPr>
          <p:spPr>
            <a:xfrm>
              <a:off x="1375" y="1704"/>
              <a:ext cx="68" cy="72"/>
            </a:xfrm>
            <a:prstGeom prst="line">
              <a:avLst/>
            </a:prstGeom>
            <a:ln w="952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1766" name="Line 23"/>
            <p:cNvCxnSpPr/>
            <p:nvPr/>
          </p:nvCxnSpPr>
          <p:spPr>
            <a:xfrm>
              <a:off x="1443" y="1704"/>
              <a:ext cx="69" cy="72"/>
            </a:xfrm>
            <a:prstGeom prst="line">
              <a:avLst/>
            </a:prstGeom>
            <a:ln w="952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1767" name="Line 24"/>
            <p:cNvCxnSpPr/>
            <p:nvPr/>
          </p:nvCxnSpPr>
          <p:spPr>
            <a:xfrm>
              <a:off x="1648" y="1704"/>
              <a:ext cx="69" cy="72"/>
            </a:xfrm>
            <a:prstGeom prst="line">
              <a:avLst/>
            </a:prstGeom>
            <a:ln w="952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1768" name="Line 25"/>
            <p:cNvCxnSpPr/>
            <p:nvPr/>
          </p:nvCxnSpPr>
          <p:spPr>
            <a:xfrm>
              <a:off x="1717" y="1704"/>
              <a:ext cx="68" cy="72"/>
            </a:xfrm>
            <a:prstGeom prst="line">
              <a:avLst/>
            </a:prstGeom>
            <a:ln w="952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1769" name="Line 26"/>
            <p:cNvCxnSpPr/>
            <p:nvPr/>
          </p:nvCxnSpPr>
          <p:spPr>
            <a:xfrm>
              <a:off x="1785" y="1704"/>
              <a:ext cx="68" cy="72"/>
            </a:xfrm>
            <a:prstGeom prst="line">
              <a:avLst/>
            </a:prstGeom>
            <a:ln w="952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1770" name="Line 27"/>
            <p:cNvCxnSpPr/>
            <p:nvPr/>
          </p:nvCxnSpPr>
          <p:spPr>
            <a:xfrm>
              <a:off x="1922" y="1704"/>
              <a:ext cx="68" cy="72"/>
            </a:xfrm>
            <a:prstGeom prst="line">
              <a:avLst/>
            </a:prstGeom>
            <a:ln w="952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1771" name="Line 28"/>
            <p:cNvCxnSpPr/>
            <p:nvPr/>
          </p:nvCxnSpPr>
          <p:spPr>
            <a:xfrm>
              <a:off x="1580" y="1704"/>
              <a:ext cx="68" cy="72"/>
            </a:xfrm>
            <a:prstGeom prst="line">
              <a:avLst/>
            </a:prstGeom>
            <a:ln w="952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1772" name="Line 29"/>
            <p:cNvCxnSpPr/>
            <p:nvPr/>
          </p:nvCxnSpPr>
          <p:spPr>
            <a:xfrm>
              <a:off x="1512" y="1704"/>
              <a:ext cx="68" cy="72"/>
            </a:xfrm>
            <a:prstGeom prst="line">
              <a:avLst/>
            </a:prstGeom>
            <a:ln w="952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1773" name="Line 30"/>
            <p:cNvCxnSpPr/>
            <p:nvPr/>
          </p:nvCxnSpPr>
          <p:spPr>
            <a:xfrm>
              <a:off x="1990" y="1704"/>
              <a:ext cx="68" cy="72"/>
            </a:xfrm>
            <a:prstGeom prst="line">
              <a:avLst/>
            </a:prstGeom>
            <a:ln w="952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1774" name="Line 31"/>
            <p:cNvCxnSpPr/>
            <p:nvPr/>
          </p:nvCxnSpPr>
          <p:spPr>
            <a:xfrm>
              <a:off x="1853" y="1704"/>
              <a:ext cx="69" cy="72"/>
            </a:xfrm>
            <a:prstGeom prst="line">
              <a:avLst/>
            </a:prstGeom>
            <a:ln w="952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1775" name="Line 32"/>
            <p:cNvCxnSpPr/>
            <p:nvPr/>
          </p:nvCxnSpPr>
          <p:spPr>
            <a:xfrm>
              <a:off x="2058" y="1704"/>
              <a:ext cx="69" cy="72"/>
            </a:xfrm>
            <a:prstGeom prst="line">
              <a:avLst/>
            </a:prstGeom>
            <a:ln w="952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1776" name="Line 33"/>
            <p:cNvCxnSpPr/>
            <p:nvPr/>
          </p:nvCxnSpPr>
          <p:spPr>
            <a:xfrm>
              <a:off x="2127" y="1704"/>
              <a:ext cx="68" cy="72"/>
            </a:xfrm>
            <a:prstGeom prst="line">
              <a:avLst/>
            </a:prstGeom>
            <a:ln w="952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1777" name="Line 34"/>
            <p:cNvCxnSpPr/>
            <p:nvPr/>
          </p:nvCxnSpPr>
          <p:spPr>
            <a:xfrm>
              <a:off x="2195" y="1704"/>
              <a:ext cx="68" cy="72"/>
            </a:xfrm>
            <a:prstGeom prst="line">
              <a:avLst/>
            </a:prstGeom>
            <a:ln w="952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1778" name="Line 35"/>
            <p:cNvCxnSpPr/>
            <p:nvPr/>
          </p:nvCxnSpPr>
          <p:spPr>
            <a:xfrm>
              <a:off x="2263" y="1704"/>
              <a:ext cx="69" cy="72"/>
            </a:xfrm>
            <a:prstGeom prst="line">
              <a:avLst/>
            </a:prstGeom>
            <a:ln w="952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grpSp>
          <p:nvGrpSpPr>
            <p:cNvPr id="31779" name="组合 3397"/>
            <p:cNvGrpSpPr/>
            <p:nvPr/>
          </p:nvGrpSpPr>
          <p:grpSpPr>
            <a:xfrm>
              <a:off x="2332" y="1236"/>
              <a:ext cx="68" cy="288"/>
              <a:chOff x="3312" y="1728"/>
              <a:chExt cx="96" cy="384"/>
            </a:xfrm>
          </p:grpSpPr>
          <p:cxnSp>
            <p:nvCxnSpPr>
              <p:cNvPr id="31780" name="Line 37"/>
              <p:cNvCxnSpPr/>
              <p:nvPr/>
            </p:nvCxnSpPr>
            <p:spPr>
              <a:xfrm>
                <a:off x="3312" y="1728"/>
                <a:ext cx="96" cy="96"/>
              </a:xfrm>
              <a:prstGeom prst="line">
                <a:avLst/>
              </a:prstGeom>
              <a:ln w="9525" cap="flat" cmpd="sng">
                <a:solidFill>
                  <a:srgbClr val="C0C0C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781" name="Line 38"/>
              <p:cNvCxnSpPr/>
              <p:nvPr/>
            </p:nvCxnSpPr>
            <p:spPr>
              <a:xfrm>
                <a:off x="3312" y="1824"/>
                <a:ext cx="96" cy="96"/>
              </a:xfrm>
              <a:prstGeom prst="line">
                <a:avLst/>
              </a:prstGeom>
              <a:ln w="9525" cap="flat" cmpd="sng">
                <a:solidFill>
                  <a:srgbClr val="C0C0C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782" name="Line 39"/>
              <p:cNvCxnSpPr/>
              <p:nvPr/>
            </p:nvCxnSpPr>
            <p:spPr>
              <a:xfrm>
                <a:off x="3312" y="2016"/>
                <a:ext cx="96" cy="96"/>
              </a:xfrm>
              <a:prstGeom prst="line">
                <a:avLst/>
              </a:prstGeom>
              <a:ln w="9525" cap="flat" cmpd="sng">
                <a:solidFill>
                  <a:srgbClr val="C0C0C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783" name="Line 40"/>
              <p:cNvCxnSpPr/>
              <p:nvPr/>
            </p:nvCxnSpPr>
            <p:spPr>
              <a:xfrm>
                <a:off x="3312" y="1920"/>
                <a:ext cx="96" cy="96"/>
              </a:xfrm>
              <a:prstGeom prst="line">
                <a:avLst/>
              </a:prstGeom>
              <a:ln w="9525" cap="flat" cmpd="sng">
                <a:solidFill>
                  <a:srgbClr val="C0C0C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cxnSp>
          <p:nvCxnSpPr>
            <p:cNvPr id="31784" name="Line 41"/>
            <p:cNvCxnSpPr/>
            <p:nvPr/>
          </p:nvCxnSpPr>
          <p:spPr>
            <a:xfrm>
              <a:off x="2332" y="1704"/>
              <a:ext cx="68" cy="72"/>
            </a:xfrm>
            <a:prstGeom prst="line">
              <a:avLst/>
            </a:prstGeom>
            <a:ln w="952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1785" name="Line 42"/>
            <p:cNvCxnSpPr/>
            <p:nvPr/>
          </p:nvCxnSpPr>
          <p:spPr>
            <a:xfrm>
              <a:off x="2332" y="1524"/>
              <a:ext cx="68" cy="72"/>
            </a:xfrm>
            <a:prstGeom prst="line">
              <a:avLst/>
            </a:prstGeom>
            <a:ln w="952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1786" name="Line 43"/>
            <p:cNvCxnSpPr/>
            <p:nvPr/>
          </p:nvCxnSpPr>
          <p:spPr>
            <a:xfrm>
              <a:off x="2332" y="1596"/>
              <a:ext cx="68" cy="72"/>
            </a:xfrm>
            <a:prstGeom prst="line">
              <a:avLst/>
            </a:prstGeom>
            <a:ln w="952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1787" name="Line 44"/>
            <p:cNvCxnSpPr/>
            <p:nvPr/>
          </p:nvCxnSpPr>
          <p:spPr>
            <a:xfrm>
              <a:off x="2332" y="1668"/>
              <a:ext cx="68" cy="72"/>
            </a:xfrm>
            <a:prstGeom prst="line">
              <a:avLst/>
            </a:prstGeom>
            <a:ln w="952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31788" name="Rectangle 45"/>
            <p:cNvSpPr/>
            <p:nvPr/>
          </p:nvSpPr>
          <p:spPr>
            <a:xfrm>
              <a:off x="862" y="1416"/>
              <a:ext cx="311" cy="288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 w="9525" cap="flat" cmpd="sng">
              <a:solidFill>
                <a:srgbClr val="C0C0C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1789" name="Oval 46"/>
            <p:cNvSpPr/>
            <p:nvPr/>
          </p:nvSpPr>
          <p:spPr>
            <a:xfrm rot="-5400000" flipV="1">
              <a:off x="2001" y="1450"/>
              <a:ext cx="193" cy="177"/>
            </a:xfrm>
            <a:prstGeom prst="ellipse">
              <a:avLst/>
            </a:prstGeom>
            <a:solidFill>
              <a:srgbClr val="7D7DA9"/>
            </a:solidFill>
            <a:ln w="19050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1790" name="Rectangle 47"/>
            <p:cNvSpPr/>
            <p:nvPr/>
          </p:nvSpPr>
          <p:spPr>
            <a:xfrm rot="-5400000" flipV="1">
              <a:off x="2112" y="1323"/>
              <a:ext cx="22" cy="431"/>
            </a:xfrm>
            <a:prstGeom prst="rect">
              <a:avLst/>
            </a:prstGeom>
            <a:solidFill>
              <a:schemeClr val="tx1"/>
            </a:solidFill>
            <a:ln w="9525" cap="flat" cmpd="sng">
              <a:solidFill>
                <a:srgbClr val="C0C0C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1791" name="Oval 48"/>
            <p:cNvSpPr/>
            <p:nvPr/>
          </p:nvSpPr>
          <p:spPr>
            <a:xfrm rot="-5400000" flipV="1">
              <a:off x="2087" y="1526"/>
              <a:ext cx="22" cy="25"/>
            </a:xfrm>
            <a:prstGeom prst="ellipse">
              <a:avLst/>
            </a:prstGeom>
            <a:solidFill>
              <a:schemeClr val="tx1"/>
            </a:solidFill>
            <a:ln w="952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1792" name="Oval 49"/>
            <p:cNvSpPr/>
            <p:nvPr/>
          </p:nvSpPr>
          <p:spPr>
            <a:xfrm rot="5400000" flipV="1">
              <a:off x="1443" y="1450"/>
              <a:ext cx="192" cy="177"/>
            </a:xfrm>
            <a:prstGeom prst="ellipse">
              <a:avLst/>
            </a:prstGeom>
            <a:solidFill>
              <a:srgbClr val="7D7DA9"/>
            </a:solidFill>
            <a:ln w="19050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1793" name="Freeform 50"/>
            <p:cNvSpPr/>
            <p:nvPr/>
          </p:nvSpPr>
          <p:spPr>
            <a:xfrm rot="5400000" flipV="1">
              <a:off x="1760" y="1507"/>
              <a:ext cx="29" cy="63"/>
            </a:xfrm>
            <a:prstGeom prst="rect">
              <a:avLst/>
            </a:prstGeom>
            <a:noFill/>
            <a:ln w="285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1794" name="Rectangle 51"/>
            <p:cNvSpPr/>
            <p:nvPr/>
          </p:nvSpPr>
          <p:spPr>
            <a:xfrm rot="5400000" flipV="1">
              <a:off x="1522" y="1323"/>
              <a:ext cx="21" cy="431"/>
            </a:xfrm>
            <a:prstGeom prst="rect">
              <a:avLst/>
            </a:prstGeom>
            <a:solidFill>
              <a:schemeClr val="accent4"/>
            </a:solidFill>
            <a:ln w="9525" cap="flat" cmpd="sng">
              <a:solidFill>
                <a:srgbClr val="C0C0C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1795" name="Oval 52"/>
            <p:cNvSpPr/>
            <p:nvPr/>
          </p:nvSpPr>
          <p:spPr>
            <a:xfrm rot="5400000" flipV="1">
              <a:off x="1528" y="1527"/>
              <a:ext cx="21" cy="24"/>
            </a:xfrm>
            <a:prstGeom prst="ellipse">
              <a:avLst/>
            </a:prstGeom>
            <a:solidFill>
              <a:srgbClr val="FFFFFF"/>
            </a:solidFill>
            <a:ln w="952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1796" name="Freeform 53"/>
            <p:cNvSpPr/>
            <p:nvPr/>
          </p:nvSpPr>
          <p:spPr>
            <a:xfrm rot="-5400000" flipV="1">
              <a:off x="1275" y="1512"/>
              <a:ext cx="37" cy="53"/>
            </a:xfrm>
            <a:prstGeom prst="rect">
              <a:avLst/>
            </a:prstGeom>
            <a:noFill/>
            <a:ln w="285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cxnSp>
          <p:nvCxnSpPr>
            <p:cNvPr id="31797" name="Line 54"/>
            <p:cNvCxnSpPr/>
            <p:nvPr/>
          </p:nvCxnSpPr>
          <p:spPr>
            <a:xfrm rot="-5400000" flipH="1" flipV="1">
              <a:off x="1224" y="1501"/>
              <a:ext cx="0" cy="102"/>
            </a:xfrm>
            <a:prstGeom prst="line">
              <a:avLst/>
            </a:prstGeom>
            <a:ln w="19050" cap="flat" cmpd="sng">
              <a:solidFill>
                <a:schemeClr val="accent5">
                  <a:lumMod val="1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1798" name="Line 55"/>
            <p:cNvCxnSpPr/>
            <p:nvPr/>
          </p:nvCxnSpPr>
          <p:spPr>
            <a:xfrm flipV="1">
              <a:off x="1776" y="1440"/>
              <a:ext cx="336" cy="96"/>
            </a:xfrm>
            <a:prstGeom prst="line">
              <a:avLst/>
            </a:prstGeom>
            <a:ln w="19050" cap="flat" cmpd="sng">
              <a:solidFill>
                <a:schemeClr val="accent5">
                  <a:lumMod val="1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1799" name="Line 56"/>
            <p:cNvCxnSpPr/>
            <p:nvPr/>
          </p:nvCxnSpPr>
          <p:spPr>
            <a:xfrm>
              <a:off x="1536" y="1632"/>
              <a:ext cx="528" cy="0"/>
            </a:xfrm>
            <a:prstGeom prst="line">
              <a:avLst/>
            </a:prstGeom>
            <a:ln w="19050" cap="flat" cmpd="sng">
              <a:solidFill>
                <a:schemeClr val="accent1">
                  <a:lumMod val="1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1800" name="Line 57"/>
            <p:cNvCxnSpPr/>
            <p:nvPr/>
          </p:nvCxnSpPr>
          <p:spPr>
            <a:xfrm flipV="1">
              <a:off x="1536" y="1392"/>
              <a:ext cx="288" cy="48"/>
            </a:xfrm>
            <a:prstGeom prst="line">
              <a:avLst/>
            </a:prstGeom>
            <a:ln w="19050" cap="flat" cmpd="sng">
              <a:solidFill>
                <a:schemeClr val="accent5">
                  <a:lumMod val="10000"/>
                </a:schemeClr>
              </a:solidFill>
              <a:prstDash val="solid"/>
              <a:round/>
              <a:headEnd type="none" w="med" len="med"/>
              <a:tailEnd type="triangle" w="med" len="med"/>
            </a:ln>
          </p:spPr>
        </p:cxnSp>
        <p:sp>
          <p:nvSpPr>
            <p:cNvPr id="31801" name="Text Box 58"/>
            <p:cNvSpPr/>
            <p:nvPr/>
          </p:nvSpPr>
          <p:spPr>
            <a:xfrm>
              <a:off x="1776" y="1200"/>
              <a:ext cx="192" cy="25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000" b="1">
                  <a:solidFill>
                    <a:srgbClr val="FF0000"/>
                  </a:solidFill>
                  <a:latin typeface="Arial Narrow" panose="020B0606020202030204" charset="0"/>
                  <a:ea typeface="宋体" panose="02010600030101010101" pitchFamily="2" charset="-122"/>
                </a:rPr>
                <a:t>F</a:t>
              </a:r>
              <a:endParaRPr lang="en-US" altLang="zh-CN" sz="2000" b="1">
                <a:solidFill>
                  <a:srgbClr val="FF0000"/>
                </a:solidFill>
                <a:latin typeface="Arial Narrow" panose="020B0606020202030204" charset="0"/>
                <a:ea typeface="宋体" panose="02010600030101010101" pitchFamily="2" charset="-122"/>
              </a:endParaRPr>
            </a:p>
          </p:txBody>
        </p:sp>
      </p:grpSp>
      <p:sp>
        <p:nvSpPr>
          <p:cNvPr id="3421" name="Text Box 59"/>
          <p:cNvSpPr/>
          <p:nvPr/>
        </p:nvSpPr>
        <p:spPr>
          <a:xfrm>
            <a:off x="3886200" y="2209800"/>
            <a:ext cx="4343400" cy="8604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" b="1">
                <a:solidFill>
                  <a:schemeClr val="hlink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分析：</a:t>
            </a:r>
            <a:r>
              <a:rPr lang="zh-CN" altLang="en-US" sz="2000" b="1">
                <a:solidFill>
                  <a:srgbClr val="FF505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如图所示，绳子股数 </a:t>
            </a:r>
            <a:r>
              <a:rPr lang="en-US" altLang="zh-CN" sz="2000" b="1">
                <a:solidFill>
                  <a:srgbClr val="FF505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n = 3 </a:t>
            </a:r>
            <a:endParaRPr lang="en-US" altLang="zh-CN" sz="2000" b="1">
              <a:solidFill>
                <a:srgbClr val="FF505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000" b="1">
                <a:solidFill>
                  <a:srgbClr val="FF505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则拉力 </a:t>
            </a:r>
            <a:r>
              <a:rPr lang="en-US" altLang="zh-CN" sz="2000" b="1">
                <a:solidFill>
                  <a:srgbClr val="FF505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F = 1/3f</a:t>
            </a:r>
            <a:r>
              <a:rPr lang="en-US" altLang="zh-CN" sz="20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endParaRPr lang="en-US" altLang="zh-CN" sz="2000" b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422" name="Text Box 60"/>
          <p:cNvSpPr/>
          <p:nvPr/>
        </p:nvSpPr>
        <p:spPr>
          <a:xfrm>
            <a:off x="1280795" y="1790700"/>
            <a:ext cx="685800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10</a:t>
            </a:r>
            <a:endParaRPr lang="en-US" altLang="zh-CN" sz="2400" b="1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3423" name="Text Box 61"/>
          <p:cNvSpPr/>
          <p:nvPr/>
        </p:nvSpPr>
        <p:spPr>
          <a:xfrm>
            <a:off x="1066800" y="3317558"/>
            <a:ext cx="7239000" cy="11988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>
                <a:solidFill>
                  <a:srgbClr val="FF3300"/>
                </a:solidFill>
                <a:latin typeface="黑体" panose="02010609060101010101" charset="-122"/>
                <a:ea typeface="黑体" panose="02010609060101010101" charset="-122"/>
              </a:rPr>
              <a:t>例、</a:t>
            </a:r>
            <a:r>
              <a:rPr lang="zh-CN" altLang="en-US" sz="2000">
                <a:solidFill>
                  <a:schemeClr val="accent5">
                    <a:lumMod val="1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如图所示，物体重力为</a:t>
            </a:r>
            <a:r>
              <a:rPr lang="en-US" altLang="zh-CN" sz="2000">
                <a:solidFill>
                  <a:schemeClr val="accent5">
                    <a:lumMod val="1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100N</a:t>
            </a:r>
            <a:r>
              <a:rPr lang="zh-CN" altLang="en-US" sz="2000">
                <a:solidFill>
                  <a:schemeClr val="accent5">
                    <a:lumMod val="1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，在大小为</a:t>
            </a:r>
            <a:r>
              <a:rPr lang="en-US" altLang="zh-CN" sz="2000">
                <a:solidFill>
                  <a:schemeClr val="accent5">
                    <a:lumMod val="1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20N</a:t>
            </a:r>
            <a:r>
              <a:rPr lang="zh-CN" altLang="en-US" sz="2000">
                <a:solidFill>
                  <a:schemeClr val="accent5">
                    <a:lumMod val="1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的水平拉力作用下匀速前进，这时物体受到的摩擦大小等于</a:t>
            </a:r>
            <a:r>
              <a:rPr lang="en-US" altLang="zh-CN" sz="2000">
                <a:solidFill>
                  <a:schemeClr val="accent5">
                    <a:lumMod val="1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__________N</a:t>
            </a:r>
            <a:r>
              <a:rPr lang="zh-CN" altLang="en-US" sz="2000">
                <a:solidFill>
                  <a:schemeClr val="accent5">
                    <a:lumMod val="1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（滑轮重及摩擦不计）</a:t>
            </a:r>
            <a:endParaRPr lang="zh-CN" altLang="en-US" sz="2000">
              <a:solidFill>
                <a:schemeClr val="accent5">
                  <a:lumMod val="1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grpSp>
        <p:nvGrpSpPr>
          <p:cNvPr id="3424" name="组合 3423"/>
          <p:cNvGrpSpPr/>
          <p:nvPr/>
        </p:nvGrpSpPr>
        <p:grpSpPr>
          <a:xfrm>
            <a:off x="1066800" y="4572000"/>
            <a:ext cx="2819400" cy="990600"/>
            <a:chOff x="672" y="2880"/>
            <a:chExt cx="1776" cy="624"/>
          </a:xfrm>
        </p:grpSpPr>
        <p:grpSp>
          <p:nvGrpSpPr>
            <p:cNvPr id="31806" name="组合 3424"/>
            <p:cNvGrpSpPr/>
            <p:nvPr/>
          </p:nvGrpSpPr>
          <p:grpSpPr>
            <a:xfrm>
              <a:off x="672" y="2880"/>
              <a:ext cx="1776" cy="624"/>
              <a:chOff x="624" y="2928"/>
              <a:chExt cx="2208" cy="768"/>
            </a:xfrm>
          </p:grpSpPr>
          <p:grpSp>
            <p:nvGrpSpPr>
              <p:cNvPr id="31807" name="组合 3425"/>
              <p:cNvGrpSpPr/>
              <p:nvPr/>
            </p:nvGrpSpPr>
            <p:grpSpPr>
              <a:xfrm>
                <a:off x="624" y="2928"/>
                <a:ext cx="2208" cy="768"/>
                <a:chOff x="624" y="2928"/>
                <a:chExt cx="2016" cy="576"/>
              </a:xfrm>
            </p:grpSpPr>
            <p:grpSp>
              <p:nvGrpSpPr>
                <p:cNvPr id="31808" name="组合 3426"/>
                <p:cNvGrpSpPr/>
                <p:nvPr/>
              </p:nvGrpSpPr>
              <p:grpSpPr>
                <a:xfrm flipH="1">
                  <a:off x="658" y="2928"/>
                  <a:ext cx="1982" cy="504"/>
                  <a:chOff x="576" y="1680"/>
                  <a:chExt cx="2784" cy="672"/>
                </a:xfrm>
              </p:grpSpPr>
              <p:cxnSp>
                <p:nvCxnSpPr>
                  <p:cNvPr id="31809" name="Line 66"/>
                  <p:cNvCxnSpPr/>
                  <p:nvPr/>
                </p:nvCxnSpPr>
                <p:spPr>
                  <a:xfrm>
                    <a:off x="576" y="2352"/>
                    <a:ext cx="2784" cy="0"/>
                  </a:xfrm>
                  <a:prstGeom prst="line">
                    <a:avLst/>
                  </a:prstGeom>
                  <a:ln w="9525" cap="flat" cmpd="sng">
                    <a:solidFill>
                      <a:srgbClr val="C0C0C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31810" name="Line 67"/>
                  <p:cNvCxnSpPr/>
                  <p:nvPr/>
                </p:nvCxnSpPr>
                <p:spPr>
                  <a:xfrm flipH="1" flipV="1">
                    <a:off x="3312" y="1680"/>
                    <a:ext cx="0" cy="672"/>
                  </a:xfrm>
                  <a:prstGeom prst="line">
                    <a:avLst/>
                  </a:prstGeom>
                  <a:ln w="9525" cap="flat" cmpd="sng">
                    <a:solidFill>
                      <a:srgbClr val="C0C0C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</p:grpSp>
            <p:cxnSp>
              <p:nvCxnSpPr>
                <p:cNvPr id="31811" name="Line 68"/>
                <p:cNvCxnSpPr/>
                <p:nvPr/>
              </p:nvCxnSpPr>
              <p:spPr>
                <a:xfrm flipH="1">
                  <a:off x="2537" y="3432"/>
                  <a:ext cx="69" cy="72"/>
                </a:xfrm>
                <a:prstGeom prst="line">
                  <a:avLst/>
                </a:prstGeom>
                <a:ln w="9525" cap="flat" cmpd="sng">
                  <a:solidFill>
                    <a:srgbClr val="C0C0C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31812" name="Line 69"/>
                <p:cNvCxnSpPr/>
                <p:nvPr/>
              </p:nvCxnSpPr>
              <p:spPr>
                <a:xfrm flipH="1">
                  <a:off x="2469" y="3432"/>
                  <a:ext cx="68" cy="72"/>
                </a:xfrm>
                <a:prstGeom prst="line">
                  <a:avLst/>
                </a:prstGeom>
                <a:ln w="9525" cap="flat" cmpd="sng">
                  <a:solidFill>
                    <a:srgbClr val="C0C0C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31813" name="Line 70"/>
                <p:cNvCxnSpPr/>
                <p:nvPr/>
              </p:nvCxnSpPr>
              <p:spPr>
                <a:xfrm flipH="1">
                  <a:off x="2401" y="3432"/>
                  <a:ext cx="68" cy="72"/>
                </a:xfrm>
                <a:prstGeom prst="line">
                  <a:avLst/>
                </a:prstGeom>
                <a:ln w="9525" cap="flat" cmpd="sng">
                  <a:solidFill>
                    <a:srgbClr val="C0C0C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31814" name="Line 71"/>
                <p:cNvCxnSpPr/>
                <p:nvPr/>
              </p:nvCxnSpPr>
              <p:spPr>
                <a:xfrm flipH="1">
                  <a:off x="2332" y="3432"/>
                  <a:ext cx="69" cy="72"/>
                </a:xfrm>
                <a:prstGeom prst="line">
                  <a:avLst/>
                </a:prstGeom>
                <a:ln w="9525" cap="flat" cmpd="sng">
                  <a:solidFill>
                    <a:srgbClr val="C0C0C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31815" name="Line 72"/>
                <p:cNvCxnSpPr/>
                <p:nvPr/>
              </p:nvCxnSpPr>
              <p:spPr>
                <a:xfrm flipH="1">
                  <a:off x="2127" y="3432"/>
                  <a:ext cx="69" cy="72"/>
                </a:xfrm>
                <a:prstGeom prst="line">
                  <a:avLst/>
                </a:prstGeom>
                <a:ln w="9525" cap="flat" cmpd="sng">
                  <a:solidFill>
                    <a:srgbClr val="C0C0C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31816" name="Line 73"/>
                <p:cNvCxnSpPr/>
                <p:nvPr/>
              </p:nvCxnSpPr>
              <p:spPr>
                <a:xfrm flipH="1">
                  <a:off x="2059" y="3432"/>
                  <a:ext cx="68" cy="72"/>
                </a:xfrm>
                <a:prstGeom prst="line">
                  <a:avLst/>
                </a:prstGeom>
                <a:ln w="9525" cap="flat" cmpd="sng">
                  <a:solidFill>
                    <a:srgbClr val="C0C0C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31817" name="Line 74"/>
                <p:cNvCxnSpPr/>
                <p:nvPr/>
              </p:nvCxnSpPr>
              <p:spPr>
                <a:xfrm flipH="1">
                  <a:off x="1991" y="3432"/>
                  <a:ext cx="68" cy="72"/>
                </a:xfrm>
                <a:prstGeom prst="line">
                  <a:avLst/>
                </a:prstGeom>
                <a:ln w="9525" cap="flat" cmpd="sng">
                  <a:solidFill>
                    <a:srgbClr val="C0C0C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31818" name="Line 75"/>
                <p:cNvCxnSpPr/>
                <p:nvPr/>
              </p:nvCxnSpPr>
              <p:spPr>
                <a:xfrm flipH="1">
                  <a:off x="1854" y="3432"/>
                  <a:ext cx="68" cy="72"/>
                </a:xfrm>
                <a:prstGeom prst="line">
                  <a:avLst/>
                </a:prstGeom>
                <a:ln w="9525" cap="flat" cmpd="sng">
                  <a:solidFill>
                    <a:srgbClr val="C0C0C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31819" name="Line 76"/>
                <p:cNvCxnSpPr/>
                <p:nvPr/>
              </p:nvCxnSpPr>
              <p:spPr>
                <a:xfrm flipH="1">
                  <a:off x="2196" y="3432"/>
                  <a:ext cx="68" cy="72"/>
                </a:xfrm>
                <a:prstGeom prst="line">
                  <a:avLst/>
                </a:prstGeom>
                <a:ln w="9525" cap="flat" cmpd="sng">
                  <a:solidFill>
                    <a:srgbClr val="C0C0C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31820" name="Line 77"/>
                <p:cNvCxnSpPr/>
                <p:nvPr/>
              </p:nvCxnSpPr>
              <p:spPr>
                <a:xfrm flipH="1">
                  <a:off x="2264" y="3432"/>
                  <a:ext cx="68" cy="72"/>
                </a:xfrm>
                <a:prstGeom prst="line">
                  <a:avLst/>
                </a:prstGeom>
                <a:ln w="9525" cap="flat" cmpd="sng">
                  <a:solidFill>
                    <a:srgbClr val="C0C0C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31821" name="Line 78"/>
                <p:cNvCxnSpPr/>
                <p:nvPr/>
              </p:nvCxnSpPr>
              <p:spPr>
                <a:xfrm flipH="1">
                  <a:off x="1786" y="3432"/>
                  <a:ext cx="68" cy="72"/>
                </a:xfrm>
                <a:prstGeom prst="line">
                  <a:avLst/>
                </a:prstGeom>
                <a:ln w="9525" cap="flat" cmpd="sng">
                  <a:solidFill>
                    <a:srgbClr val="C0C0C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31822" name="Line 79"/>
                <p:cNvCxnSpPr/>
                <p:nvPr/>
              </p:nvCxnSpPr>
              <p:spPr>
                <a:xfrm flipH="1">
                  <a:off x="1922" y="3432"/>
                  <a:ext cx="69" cy="72"/>
                </a:xfrm>
                <a:prstGeom prst="line">
                  <a:avLst/>
                </a:prstGeom>
                <a:ln w="9525" cap="flat" cmpd="sng">
                  <a:solidFill>
                    <a:srgbClr val="C0C0C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31823" name="Line 80"/>
                <p:cNvCxnSpPr/>
                <p:nvPr/>
              </p:nvCxnSpPr>
              <p:spPr>
                <a:xfrm flipH="1">
                  <a:off x="1717" y="3432"/>
                  <a:ext cx="69" cy="72"/>
                </a:xfrm>
                <a:prstGeom prst="line">
                  <a:avLst/>
                </a:prstGeom>
                <a:ln w="9525" cap="flat" cmpd="sng">
                  <a:solidFill>
                    <a:srgbClr val="C0C0C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31824" name="Line 81"/>
                <p:cNvCxnSpPr/>
                <p:nvPr/>
              </p:nvCxnSpPr>
              <p:spPr>
                <a:xfrm flipH="1">
                  <a:off x="1649" y="3432"/>
                  <a:ext cx="68" cy="72"/>
                </a:xfrm>
                <a:prstGeom prst="line">
                  <a:avLst/>
                </a:prstGeom>
                <a:ln w="9525" cap="flat" cmpd="sng">
                  <a:solidFill>
                    <a:srgbClr val="C0C0C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31825" name="Line 82"/>
                <p:cNvCxnSpPr/>
                <p:nvPr/>
              </p:nvCxnSpPr>
              <p:spPr>
                <a:xfrm flipH="1">
                  <a:off x="1581" y="3432"/>
                  <a:ext cx="68" cy="72"/>
                </a:xfrm>
                <a:prstGeom prst="line">
                  <a:avLst/>
                </a:prstGeom>
                <a:ln w="9525" cap="flat" cmpd="sng">
                  <a:solidFill>
                    <a:srgbClr val="C0C0C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31826" name="Line 83"/>
                <p:cNvCxnSpPr/>
                <p:nvPr/>
              </p:nvCxnSpPr>
              <p:spPr>
                <a:xfrm flipH="1">
                  <a:off x="1512" y="3432"/>
                  <a:ext cx="69" cy="72"/>
                </a:xfrm>
                <a:prstGeom prst="line">
                  <a:avLst/>
                </a:prstGeom>
                <a:ln w="9525" cap="flat" cmpd="sng">
                  <a:solidFill>
                    <a:srgbClr val="C0C0C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31827" name="Line 84"/>
                <p:cNvCxnSpPr/>
                <p:nvPr/>
              </p:nvCxnSpPr>
              <p:spPr>
                <a:xfrm flipH="1">
                  <a:off x="1307" y="3432"/>
                  <a:ext cx="69" cy="72"/>
                </a:xfrm>
                <a:prstGeom prst="line">
                  <a:avLst/>
                </a:prstGeom>
                <a:ln w="9525" cap="flat" cmpd="sng">
                  <a:solidFill>
                    <a:srgbClr val="C0C0C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31828" name="Line 85"/>
                <p:cNvCxnSpPr/>
                <p:nvPr/>
              </p:nvCxnSpPr>
              <p:spPr>
                <a:xfrm flipH="1">
                  <a:off x="1239" y="3432"/>
                  <a:ext cx="68" cy="72"/>
                </a:xfrm>
                <a:prstGeom prst="line">
                  <a:avLst/>
                </a:prstGeom>
                <a:ln w="9525" cap="flat" cmpd="sng">
                  <a:solidFill>
                    <a:srgbClr val="C0C0C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31829" name="Line 86"/>
                <p:cNvCxnSpPr/>
                <p:nvPr/>
              </p:nvCxnSpPr>
              <p:spPr>
                <a:xfrm flipH="1">
                  <a:off x="1171" y="3432"/>
                  <a:ext cx="68" cy="72"/>
                </a:xfrm>
                <a:prstGeom prst="line">
                  <a:avLst/>
                </a:prstGeom>
                <a:ln w="9525" cap="flat" cmpd="sng">
                  <a:solidFill>
                    <a:srgbClr val="C0C0C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31830" name="Line 87"/>
                <p:cNvCxnSpPr/>
                <p:nvPr/>
              </p:nvCxnSpPr>
              <p:spPr>
                <a:xfrm flipH="1">
                  <a:off x="1034" y="3432"/>
                  <a:ext cx="68" cy="72"/>
                </a:xfrm>
                <a:prstGeom prst="line">
                  <a:avLst/>
                </a:prstGeom>
                <a:ln w="9525" cap="flat" cmpd="sng">
                  <a:solidFill>
                    <a:srgbClr val="C0C0C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31831" name="Line 88"/>
                <p:cNvCxnSpPr/>
                <p:nvPr/>
              </p:nvCxnSpPr>
              <p:spPr>
                <a:xfrm flipH="1">
                  <a:off x="1376" y="3432"/>
                  <a:ext cx="68" cy="72"/>
                </a:xfrm>
                <a:prstGeom prst="line">
                  <a:avLst/>
                </a:prstGeom>
                <a:ln w="9525" cap="flat" cmpd="sng">
                  <a:solidFill>
                    <a:srgbClr val="C0C0C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31832" name="Line 89"/>
                <p:cNvCxnSpPr/>
                <p:nvPr/>
              </p:nvCxnSpPr>
              <p:spPr>
                <a:xfrm flipH="1">
                  <a:off x="1444" y="3432"/>
                  <a:ext cx="68" cy="72"/>
                </a:xfrm>
                <a:prstGeom prst="line">
                  <a:avLst/>
                </a:prstGeom>
                <a:ln w="9525" cap="flat" cmpd="sng">
                  <a:solidFill>
                    <a:srgbClr val="C0C0C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31833" name="Line 90"/>
                <p:cNvCxnSpPr/>
                <p:nvPr/>
              </p:nvCxnSpPr>
              <p:spPr>
                <a:xfrm flipH="1">
                  <a:off x="966" y="3432"/>
                  <a:ext cx="68" cy="72"/>
                </a:xfrm>
                <a:prstGeom prst="line">
                  <a:avLst/>
                </a:prstGeom>
                <a:ln w="9525" cap="flat" cmpd="sng">
                  <a:solidFill>
                    <a:srgbClr val="C0C0C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31834" name="Line 91"/>
                <p:cNvCxnSpPr/>
                <p:nvPr/>
              </p:nvCxnSpPr>
              <p:spPr>
                <a:xfrm flipH="1">
                  <a:off x="1102" y="3432"/>
                  <a:ext cx="69" cy="72"/>
                </a:xfrm>
                <a:prstGeom prst="line">
                  <a:avLst/>
                </a:prstGeom>
                <a:ln w="9525" cap="flat" cmpd="sng">
                  <a:solidFill>
                    <a:srgbClr val="C0C0C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31835" name="Line 92"/>
                <p:cNvCxnSpPr/>
                <p:nvPr/>
              </p:nvCxnSpPr>
              <p:spPr>
                <a:xfrm flipH="1">
                  <a:off x="897" y="3432"/>
                  <a:ext cx="69" cy="72"/>
                </a:xfrm>
                <a:prstGeom prst="line">
                  <a:avLst/>
                </a:prstGeom>
                <a:ln w="9525" cap="flat" cmpd="sng">
                  <a:solidFill>
                    <a:srgbClr val="C0C0C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31836" name="Line 93"/>
                <p:cNvCxnSpPr/>
                <p:nvPr/>
              </p:nvCxnSpPr>
              <p:spPr>
                <a:xfrm flipH="1">
                  <a:off x="829" y="3432"/>
                  <a:ext cx="68" cy="72"/>
                </a:xfrm>
                <a:prstGeom prst="line">
                  <a:avLst/>
                </a:prstGeom>
                <a:ln w="9525" cap="flat" cmpd="sng">
                  <a:solidFill>
                    <a:srgbClr val="C0C0C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31837" name="Line 94"/>
                <p:cNvCxnSpPr/>
                <p:nvPr/>
              </p:nvCxnSpPr>
              <p:spPr>
                <a:xfrm flipH="1">
                  <a:off x="761" y="3432"/>
                  <a:ext cx="68" cy="72"/>
                </a:xfrm>
                <a:prstGeom prst="line">
                  <a:avLst/>
                </a:prstGeom>
                <a:ln w="9525" cap="flat" cmpd="sng">
                  <a:solidFill>
                    <a:srgbClr val="C0C0C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31838" name="Line 95"/>
                <p:cNvCxnSpPr/>
                <p:nvPr/>
              </p:nvCxnSpPr>
              <p:spPr>
                <a:xfrm flipH="1">
                  <a:off x="692" y="3432"/>
                  <a:ext cx="69" cy="72"/>
                </a:xfrm>
                <a:prstGeom prst="line">
                  <a:avLst/>
                </a:prstGeom>
                <a:ln w="9525" cap="flat" cmpd="sng">
                  <a:solidFill>
                    <a:srgbClr val="C0C0C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grpSp>
              <p:nvGrpSpPr>
                <p:cNvPr id="31839" name="组合 3457"/>
                <p:cNvGrpSpPr/>
                <p:nvPr/>
              </p:nvGrpSpPr>
              <p:grpSpPr>
                <a:xfrm flipH="1">
                  <a:off x="624" y="2964"/>
                  <a:ext cx="68" cy="288"/>
                  <a:chOff x="3312" y="1728"/>
                  <a:chExt cx="96" cy="384"/>
                </a:xfrm>
              </p:grpSpPr>
              <p:cxnSp>
                <p:nvCxnSpPr>
                  <p:cNvPr id="31840" name="Line 97"/>
                  <p:cNvCxnSpPr/>
                  <p:nvPr/>
                </p:nvCxnSpPr>
                <p:spPr>
                  <a:xfrm>
                    <a:off x="3312" y="1728"/>
                    <a:ext cx="96" cy="96"/>
                  </a:xfrm>
                  <a:prstGeom prst="line">
                    <a:avLst/>
                  </a:prstGeom>
                  <a:ln w="9525" cap="flat" cmpd="sng">
                    <a:solidFill>
                      <a:srgbClr val="C0C0C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31841" name="Line 98"/>
                  <p:cNvCxnSpPr/>
                  <p:nvPr/>
                </p:nvCxnSpPr>
                <p:spPr>
                  <a:xfrm>
                    <a:off x="3312" y="1824"/>
                    <a:ext cx="96" cy="96"/>
                  </a:xfrm>
                  <a:prstGeom prst="line">
                    <a:avLst/>
                  </a:prstGeom>
                  <a:ln w="9525" cap="flat" cmpd="sng">
                    <a:solidFill>
                      <a:srgbClr val="C0C0C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31842" name="Line 99"/>
                  <p:cNvCxnSpPr/>
                  <p:nvPr/>
                </p:nvCxnSpPr>
                <p:spPr>
                  <a:xfrm>
                    <a:off x="3312" y="2016"/>
                    <a:ext cx="96" cy="96"/>
                  </a:xfrm>
                  <a:prstGeom prst="line">
                    <a:avLst/>
                  </a:prstGeom>
                  <a:ln w="9525" cap="flat" cmpd="sng">
                    <a:solidFill>
                      <a:srgbClr val="C0C0C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31843" name="Line 100"/>
                  <p:cNvCxnSpPr/>
                  <p:nvPr/>
                </p:nvCxnSpPr>
                <p:spPr>
                  <a:xfrm>
                    <a:off x="3312" y="1920"/>
                    <a:ext cx="96" cy="96"/>
                  </a:xfrm>
                  <a:prstGeom prst="line">
                    <a:avLst/>
                  </a:prstGeom>
                  <a:ln w="9525" cap="flat" cmpd="sng">
                    <a:solidFill>
                      <a:srgbClr val="C0C0C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</p:grpSp>
            <p:cxnSp>
              <p:nvCxnSpPr>
                <p:cNvPr id="31844" name="Line 101"/>
                <p:cNvCxnSpPr/>
                <p:nvPr/>
              </p:nvCxnSpPr>
              <p:spPr>
                <a:xfrm flipH="1">
                  <a:off x="624" y="3432"/>
                  <a:ext cx="68" cy="72"/>
                </a:xfrm>
                <a:prstGeom prst="line">
                  <a:avLst/>
                </a:prstGeom>
                <a:ln w="9525" cap="flat" cmpd="sng">
                  <a:solidFill>
                    <a:srgbClr val="C0C0C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31845" name="Line 102"/>
                <p:cNvCxnSpPr/>
                <p:nvPr/>
              </p:nvCxnSpPr>
              <p:spPr>
                <a:xfrm flipH="1">
                  <a:off x="624" y="3252"/>
                  <a:ext cx="68" cy="72"/>
                </a:xfrm>
                <a:prstGeom prst="line">
                  <a:avLst/>
                </a:prstGeom>
                <a:ln w="9525" cap="flat" cmpd="sng">
                  <a:solidFill>
                    <a:srgbClr val="C0C0C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31846" name="Line 103"/>
                <p:cNvCxnSpPr/>
                <p:nvPr/>
              </p:nvCxnSpPr>
              <p:spPr>
                <a:xfrm flipH="1">
                  <a:off x="624" y="3324"/>
                  <a:ext cx="68" cy="72"/>
                </a:xfrm>
                <a:prstGeom prst="line">
                  <a:avLst/>
                </a:prstGeom>
                <a:ln w="9525" cap="flat" cmpd="sng">
                  <a:solidFill>
                    <a:srgbClr val="C0C0C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31847" name="Line 104"/>
                <p:cNvCxnSpPr/>
                <p:nvPr/>
              </p:nvCxnSpPr>
              <p:spPr>
                <a:xfrm flipH="1">
                  <a:off x="624" y="3396"/>
                  <a:ext cx="68" cy="72"/>
                </a:xfrm>
                <a:prstGeom prst="line">
                  <a:avLst/>
                </a:prstGeom>
                <a:ln w="9525" cap="flat" cmpd="sng">
                  <a:solidFill>
                    <a:srgbClr val="C0C0C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</p:grpSp>
          <p:sp>
            <p:nvSpPr>
              <p:cNvPr id="31848" name="Oval 105"/>
              <p:cNvSpPr/>
              <p:nvPr/>
            </p:nvSpPr>
            <p:spPr>
              <a:xfrm rot="-5400000" flipH="1" flipV="1">
                <a:off x="1512" y="3317"/>
                <a:ext cx="192" cy="177"/>
              </a:xfrm>
              <a:prstGeom prst="ellipse">
                <a:avLst/>
              </a:prstGeom>
              <a:solidFill>
                <a:srgbClr val="7D7DA9"/>
              </a:solidFill>
              <a:ln w="19050" cap="flat" cmpd="sng">
                <a:solidFill>
                  <a:srgbClr val="C0C0C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1849" name="Freeform 106"/>
              <p:cNvSpPr/>
              <p:nvPr/>
            </p:nvSpPr>
            <p:spPr>
              <a:xfrm rot="-5400000" flipH="1" flipV="1">
                <a:off x="1359" y="3374"/>
                <a:ext cx="29" cy="63"/>
              </a:xfrm>
              <a:prstGeom prst="rect">
                <a:avLst/>
              </a:prstGeom>
              <a:noFill/>
              <a:ln w="28575" cap="flat" cmpd="sng">
                <a:solidFill>
                  <a:srgbClr val="C0C0C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1850" name="Rectangle 107"/>
              <p:cNvSpPr/>
              <p:nvPr/>
            </p:nvSpPr>
            <p:spPr>
              <a:xfrm rot="-5400000" flipH="1" flipV="1">
                <a:off x="1605" y="3190"/>
                <a:ext cx="21" cy="431"/>
              </a:xfrm>
              <a:prstGeom prst="rect">
                <a:avLst/>
              </a:prstGeom>
              <a:solidFill>
                <a:srgbClr val="CCECFF"/>
              </a:solidFill>
              <a:ln w="9525" cap="flat" cmpd="sng">
                <a:solidFill>
                  <a:schemeClr val="accent5">
                    <a:lumMod val="10000"/>
                  </a:schemeClr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1851" name="Oval 108"/>
              <p:cNvSpPr/>
              <p:nvPr/>
            </p:nvSpPr>
            <p:spPr>
              <a:xfrm rot="-5400000" flipH="1" flipV="1">
                <a:off x="1598" y="3394"/>
                <a:ext cx="21" cy="24"/>
              </a:xfrm>
              <a:prstGeom prst="ellipse">
                <a:avLst/>
              </a:prstGeom>
              <a:solidFill>
                <a:srgbClr val="FFFFFF"/>
              </a:solidFill>
              <a:ln w="9525" cap="flat" cmpd="sng">
                <a:solidFill>
                  <a:srgbClr val="C0C0C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1852" name="Freeform 109"/>
              <p:cNvSpPr/>
              <p:nvPr/>
            </p:nvSpPr>
            <p:spPr>
              <a:xfrm rot="5400000" flipH="1" flipV="1">
                <a:off x="1836" y="3379"/>
                <a:ext cx="37" cy="53"/>
              </a:xfrm>
              <a:prstGeom prst="rect">
                <a:avLst/>
              </a:prstGeom>
              <a:noFill/>
              <a:ln w="28575" cap="flat" cmpd="sng">
                <a:solidFill>
                  <a:srgbClr val="C0C0C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1853" name="Rectangle 110"/>
              <p:cNvSpPr/>
              <p:nvPr/>
            </p:nvSpPr>
            <p:spPr>
              <a:xfrm>
                <a:off x="960" y="3456"/>
                <a:ext cx="192" cy="144"/>
              </a:xfrm>
              <a:prstGeom prst="rect">
                <a:avLst/>
              </a:prstGeom>
              <a:solidFill>
                <a:srgbClr val="CCECFF"/>
              </a:solidFill>
              <a:ln w="9525" cap="flat" cmpd="sng">
                <a:solidFill>
                  <a:srgbClr val="C0C0C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cxnSp>
            <p:nvCxnSpPr>
              <p:cNvPr id="31854" name="Line 111"/>
              <p:cNvCxnSpPr/>
              <p:nvPr/>
            </p:nvCxnSpPr>
            <p:spPr>
              <a:xfrm>
                <a:off x="1152" y="3504"/>
                <a:ext cx="432" cy="0"/>
              </a:xfrm>
              <a:prstGeom prst="line">
                <a:avLst/>
              </a:prstGeom>
              <a:ln w="19050" cap="flat" cmpd="sng">
                <a:solidFill>
                  <a:schemeClr val="accent5">
                    <a:lumMod val="1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855" name="Line 112"/>
              <p:cNvCxnSpPr/>
              <p:nvPr/>
            </p:nvCxnSpPr>
            <p:spPr>
              <a:xfrm flipH="1">
                <a:off x="672" y="3312"/>
                <a:ext cx="960" cy="0"/>
              </a:xfrm>
              <a:prstGeom prst="line">
                <a:avLst/>
              </a:prstGeom>
              <a:ln w="19050" cap="flat" cmpd="sng">
                <a:solidFill>
                  <a:schemeClr val="accent5">
                    <a:lumMod val="1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856" name="Line 113"/>
              <p:cNvCxnSpPr/>
              <p:nvPr/>
            </p:nvCxnSpPr>
            <p:spPr>
              <a:xfrm>
                <a:off x="1872" y="3408"/>
                <a:ext cx="192" cy="0"/>
              </a:xfrm>
              <a:prstGeom prst="line">
                <a:avLst/>
              </a:prstGeom>
              <a:ln w="19050" cap="flat" cmpd="sng">
                <a:solidFill>
                  <a:schemeClr val="accent5">
                    <a:lumMod val="10000"/>
                  </a:schemeClr>
                </a:solidFill>
                <a:prstDash val="solid"/>
                <a:round/>
                <a:headEnd type="none" w="med" len="med"/>
                <a:tailEnd type="triangle" w="med" len="med"/>
              </a:ln>
            </p:spPr>
          </p:cxnSp>
        </p:grpSp>
        <p:sp>
          <p:nvSpPr>
            <p:cNvPr id="31857" name="Text Box 114"/>
            <p:cNvSpPr/>
            <p:nvPr/>
          </p:nvSpPr>
          <p:spPr>
            <a:xfrm>
              <a:off x="1824" y="3120"/>
              <a:ext cx="336" cy="25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000" b="1">
                  <a:solidFill>
                    <a:srgbClr val="FF0000"/>
                  </a:solidFill>
                  <a:latin typeface="Arial Narrow" panose="020B0606020202030204" charset="0"/>
                  <a:ea typeface="宋体" panose="02010600030101010101" pitchFamily="2" charset="-122"/>
                </a:rPr>
                <a:t>F</a:t>
              </a:r>
              <a:endParaRPr lang="en-US" altLang="zh-CN" sz="2000" b="1">
                <a:solidFill>
                  <a:srgbClr val="FF0000"/>
                </a:solidFill>
                <a:latin typeface="Arial Narrow" panose="020B0606020202030204" charset="0"/>
                <a:ea typeface="宋体" panose="02010600030101010101" pitchFamily="2" charset="-122"/>
              </a:endParaRPr>
            </a:p>
          </p:txBody>
        </p:sp>
      </p:grpSp>
      <p:sp>
        <p:nvSpPr>
          <p:cNvPr id="3477" name="Text Box 115"/>
          <p:cNvSpPr/>
          <p:nvPr/>
        </p:nvSpPr>
        <p:spPr>
          <a:xfrm>
            <a:off x="4114800" y="4572000"/>
            <a:ext cx="4038600" cy="8604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">
                <a:solidFill>
                  <a:schemeClr val="accent4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分析：如图所示，绳子股数 </a:t>
            </a:r>
            <a:r>
              <a:rPr lang="en-US" altLang="zh-CN" sz="2000">
                <a:solidFill>
                  <a:schemeClr val="accent4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n = 2</a:t>
            </a:r>
            <a:endParaRPr lang="en-US" altLang="zh-CN" sz="2000">
              <a:solidFill>
                <a:schemeClr val="accent4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000">
                <a:solidFill>
                  <a:schemeClr val="accent4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则摩擦力 </a:t>
            </a:r>
            <a:r>
              <a:rPr lang="en-US" altLang="zh-CN" sz="2000">
                <a:solidFill>
                  <a:schemeClr val="accent4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f = </a:t>
            </a:r>
            <a:r>
              <a:rPr lang="en-US" altLang="zh-CN" sz="2000" b="1">
                <a:solidFill>
                  <a:schemeClr val="accent4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½</a:t>
            </a:r>
            <a:r>
              <a:rPr lang="en-US" altLang="zh-CN" sz="2000">
                <a:solidFill>
                  <a:schemeClr val="accent4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F</a:t>
            </a:r>
            <a:endParaRPr lang="en-US" altLang="zh-CN" sz="2000">
              <a:solidFill>
                <a:schemeClr val="accent4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478" name="Text Box 116"/>
          <p:cNvSpPr/>
          <p:nvPr/>
        </p:nvSpPr>
        <p:spPr>
          <a:xfrm>
            <a:off x="6678930" y="3733800"/>
            <a:ext cx="533400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FF0000"/>
                </a:solidFill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</a:rPr>
              <a:t>10</a:t>
            </a:r>
            <a:endParaRPr lang="en-US" altLang="zh-CN" sz="2400" b="1">
              <a:solidFill>
                <a:srgbClr val="FF0000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</a:endParaRP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34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34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15" dur="500" fill="hold"/>
                                        <p:tgtEl>
                                          <p:spTgt spid="3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 additive="base">
                                        <p:cTn id="20" dur="500" fill="hold"/>
                                        <p:tgtEl>
                                          <p:spTgt spid="3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 additive="base"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7" presetClass="entr" presetSubtype="1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4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4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4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4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21" grpId="0"/>
      <p:bldP spid="3422" grpId="1"/>
      <p:bldP spid="3423" grpId="2"/>
      <p:bldP spid="3477" grpId="3"/>
      <p:bldP spid="3478" grpId="4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4"/>
          <p:cNvSpPr txBox="1"/>
          <p:nvPr/>
        </p:nvSpPr>
        <p:spPr>
          <a:xfrm>
            <a:off x="7533005" y="1724660"/>
            <a:ext cx="48069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B</a:t>
            </a:r>
            <a:endParaRPr lang="en-US" altLang="zh-CN" sz="3200" b="1" noProof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宋体" panose="02010600030101010101" pitchFamily="2" charset="-122"/>
            </a:endParaRPr>
          </a:p>
        </p:txBody>
      </p:sp>
      <p:grpSp>
        <p:nvGrpSpPr>
          <p:cNvPr id="5" name="Group 36"/>
          <p:cNvGrpSpPr/>
          <p:nvPr/>
        </p:nvGrpSpPr>
        <p:grpSpPr>
          <a:xfrm>
            <a:off x="493735" y="796925"/>
            <a:ext cx="8324850" cy="4621213"/>
            <a:chOff x="-45" y="-356"/>
            <a:chExt cx="4355" cy="2911"/>
          </a:xfrm>
        </p:grpSpPr>
        <p:sp>
          <p:nvSpPr>
            <p:cNvPr id="34847" name="TextBox 36"/>
            <p:cNvSpPr txBox="1"/>
            <p:nvPr/>
          </p:nvSpPr>
          <p:spPr>
            <a:xfrm>
              <a:off x="-45" y="-356"/>
              <a:ext cx="4355" cy="180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sz="3000" b="1">
                  <a:latin typeface="宋体" panose="02010600030101010101" pitchFamily="2" charset="-122"/>
                  <a:ea typeface="宋体" panose="02010600030101010101" pitchFamily="2" charset="-122"/>
                </a:rPr>
                <a:t>    </a:t>
              </a:r>
              <a:r>
                <a:rPr lang="zh-CN" altLang="en-US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例题：同一物体沿相同水平地面被匀速移动，如图所示，拉力分别为</a:t>
              </a:r>
              <a:r>
                <a:rPr lang="en-US" altLang="zh-CN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F</a:t>
              </a:r>
              <a:r>
                <a:rPr lang="zh-CN" altLang="en-US" sz="24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甲</a:t>
              </a:r>
              <a:r>
                <a:rPr lang="zh-CN" altLang="en-US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、</a:t>
              </a:r>
              <a:r>
                <a:rPr lang="en-US" altLang="zh-CN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F</a:t>
              </a:r>
              <a:r>
                <a:rPr lang="zh-CN" altLang="en-US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乙</a:t>
              </a:r>
              <a:r>
                <a:rPr lang="zh-CN" altLang="en-US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、</a:t>
              </a:r>
              <a:r>
                <a:rPr lang="en-US" altLang="zh-CN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F</a:t>
              </a:r>
              <a:r>
                <a:rPr lang="zh-CN" altLang="en-US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丙</a:t>
              </a:r>
              <a:r>
                <a:rPr lang="zh-CN" altLang="en-US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，不记滑轮与轻绳间的摩擦，比较它们的大小，则（　　）</a:t>
              </a:r>
              <a:br>
                <a:rPr lang="zh-CN" altLang="en-US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</a:br>
              <a:endParaRPr lang="zh-CN" altLang="en-US" sz="3000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r>
                <a:rPr lang="en-US" altLang="zh-CN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A</a:t>
              </a:r>
              <a:r>
                <a:rPr lang="zh-CN" altLang="en-US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．</a:t>
              </a:r>
              <a:r>
                <a:rPr lang="en-US" altLang="zh-CN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F</a:t>
              </a:r>
              <a:r>
                <a:rPr lang="zh-CN" altLang="en-US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甲</a:t>
              </a:r>
              <a:r>
                <a:rPr lang="zh-CN" altLang="en-US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＜</a:t>
              </a:r>
              <a:r>
                <a:rPr lang="en-US" altLang="zh-CN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F</a:t>
              </a:r>
              <a:r>
                <a:rPr lang="zh-CN" altLang="en-US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乙</a:t>
              </a:r>
              <a:r>
                <a:rPr lang="zh-CN" altLang="en-US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＜</a:t>
              </a:r>
              <a:r>
                <a:rPr lang="en-US" altLang="zh-CN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F</a:t>
              </a:r>
              <a:r>
                <a:rPr lang="zh-CN" altLang="en-US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丙</a:t>
              </a:r>
              <a:r>
                <a:rPr lang="zh-CN" altLang="en-US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  </a:t>
              </a:r>
              <a:r>
                <a:rPr lang="en-US" altLang="zh-CN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B</a:t>
              </a:r>
              <a:r>
                <a:rPr lang="zh-CN" altLang="en-US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．</a:t>
              </a:r>
              <a:r>
                <a:rPr lang="en-US" altLang="zh-CN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F</a:t>
              </a:r>
              <a:r>
                <a:rPr lang="zh-CN" altLang="en-US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甲</a:t>
              </a:r>
              <a:r>
                <a:rPr lang="zh-CN" altLang="en-US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＞</a:t>
              </a:r>
              <a:r>
                <a:rPr lang="en-US" altLang="zh-CN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F</a:t>
              </a:r>
              <a:r>
                <a:rPr lang="zh-CN" altLang="en-US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乙</a:t>
              </a:r>
              <a:r>
                <a:rPr lang="zh-CN" altLang="en-US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＞</a:t>
              </a:r>
              <a:r>
                <a:rPr lang="en-US" altLang="zh-CN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F</a:t>
              </a:r>
              <a:r>
                <a:rPr lang="zh-CN" altLang="en-US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丙</a:t>
              </a:r>
              <a:endParaRPr lang="zh-CN" altLang="en-US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r>
                <a:rPr lang="en-US" altLang="zh-CN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C</a:t>
              </a:r>
              <a:r>
                <a:rPr lang="zh-CN" altLang="en-US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．</a:t>
              </a:r>
              <a:r>
                <a:rPr lang="en-US" altLang="zh-CN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F</a:t>
              </a:r>
              <a:r>
                <a:rPr lang="zh-CN" altLang="en-US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甲</a:t>
              </a:r>
              <a:r>
                <a:rPr lang="zh-CN" altLang="en-US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＞</a:t>
              </a:r>
              <a:r>
                <a:rPr lang="en-US" altLang="zh-CN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F</a:t>
              </a:r>
              <a:r>
                <a:rPr lang="zh-CN" altLang="en-US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乙</a:t>
              </a:r>
              <a:r>
                <a:rPr lang="en-US" altLang="zh-CN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=F</a:t>
              </a:r>
              <a:r>
                <a:rPr lang="zh-CN" altLang="en-US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丙</a:t>
              </a:r>
              <a:r>
                <a:rPr lang="zh-CN" altLang="en-US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   </a:t>
              </a:r>
              <a:r>
                <a:rPr lang="en-US" altLang="zh-CN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D</a:t>
              </a:r>
              <a:r>
                <a:rPr lang="zh-CN" altLang="en-US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．</a:t>
              </a:r>
              <a:r>
                <a:rPr lang="en-US" altLang="zh-CN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F</a:t>
              </a:r>
              <a:r>
                <a:rPr lang="zh-CN" altLang="en-US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甲</a:t>
              </a:r>
              <a:r>
                <a:rPr lang="en-US" altLang="zh-CN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=F</a:t>
              </a:r>
              <a:r>
                <a:rPr lang="zh-CN" altLang="en-US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乙</a:t>
              </a:r>
              <a:r>
                <a:rPr lang="zh-CN" altLang="en-US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＞</a:t>
              </a:r>
              <a:r>
                <a:rPr lang="en-US" altLang="zh-CN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F</a:t>
              </a:r>
              <a:r>
                <a:rPr lang="zh-CN" altLang="en-US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丙</a:t>
              </a:r>
              <a:endParaRPr lang="zh-CN" altLang="en-US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pic>
          <p:nvPicPr>
            <p:cNvPr id="34848" name="Picture 35" descr="cffa480b"/>
            <p:cNvPicPr>
              <a:picLocks noChangeAspect="1"/>
            </p:cNvPicPr>
            <p:nvPr/>
          </p:nvPicPr>
          <p:blipFill>
            <a:blip r:embed="rId1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227" y="1817"/>
              <a:ext cx="3810" cy="738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2"/>
          <p:cNvSpPr txBox="1"/>
          <p:nvPr/>
        </p:nvSpPr>
        <p:spPr>
          <a:xfrm>
            <a:off x="196411" y="431849"/>
            <a:ext cx="4431030" cy="6032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3325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charset="-122"/>
              </a:rPr>
              <a:t>补充知识：轮轴和斜面</a:t>
            </a:r>
            <a:endParaRPr lang="zh-CN" altLang="en-US" sz="3325" b="1">
              <a:solidFill>
                <a:srgbClr val="FF0000"/>
              </a:solidFill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22531" name="Text Box 3"/>
          <p:cNvSpPr txBox="1"/>
          <p:nvPr/>
        </p:nvSpPr>
        <p:spPr>
          <a:xfrm>
            <a:off x="442253" y="1343855"/>
            <a:ext cx="1508125" cy="65849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690">
                <a:solidFill>
                  <a:srgbClr val="FF0000"/>
                </a:solidFill>
                <a:latin typeface="隶书" panose="02010509060101010101" charset="-122"/>
                <a:ea typeface="隶书" panose="02010509060101010101" charset="-122"/>
              </a:rPr>
              <a:t>1.</a:t>
            </a:r>
            <a:r>
              <a:rPr lang="zh-CN" altLang="en-US" sz="3690">
                <a:solidFill>
                  <a:srgbClr val="FF0000"/>
                </a:solidFill>
                <a:latin typeface="隶书" panose="02010509060101010101" charset="-122"/>
                <a:ea typeface="隶书" panose="02010509060101010101" charset="-122"/>
              </a:rPr>
              <a:t>轮轴</a:t>
            </a:r>
            <a:endParaRPr lang="zh-CN" altLang="en-US" sz="3690">
              <a:solidFill>
                <a:srgbClr val="FF0000"/>
              </a:solidFill>
              <a:latin typeface="隶书" panose="02010509060101010101" charset="-122"/>
              <a:ea typeface="隶书" panose="02010509060101010101" charset="-122"/>
            </a:endParaRPr>
          </a:p>
        </p:txBody>
      </p:sp>
      <p:sp>
        <p:nvSpPr>
          <p:cNvPr id="22532" name="Rectangle 4"/>
          <p:cNvSpPr/>
          <p:nvPr/>
        </p:nvSpPr>
        <p:spPr>
          <a:xfrm>
            <a:off x="783981" y="2099897"/>
            <a:ext cx="7378211" cy="11271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585" b="1">
                <a:latin typeface="宋体" panose="02010600030101010101" pitchFamily="2" charset="-122"/>
              </a:rPr>
              <a:t>    </a:t>
            </a:r>
            <a:r>
              <a:rPr lang="zh-CN" altLang="en-US" sz="2585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</a:rPr>
              <a:t>阅读教材</a:t>
            </a:r>
            <a:r>
              <a:rPr lang="en-US" altLang="zh-CN" sz="2585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</a:rPr>
              <a:t>P</a:t>
            </a:r>
            <a:r>
              <a:rPr lang="en-US" altLang="zh-CN" sz="2585" b="1" baseline="-25000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</a:rPr>
              <a:t>83</a:t>
            </a:r>
            <a:r>
              <a:rPr lang="zh-CN" altLang="en-US" sz="2585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</a:rPr>
              <a:t>页</a:t>
            </a:r>
            <a:r>
              <a:rPr lang="en-US" altLang="zh-CN" sz="2585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</a:rPr>
              <a:t>《</a:t>
            </a:r>
            <a:r>
              <a:rPr lang="zh-CN" altLang="en-US" sz="2585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</a:rPr>
              <a:t>科学世界</a:t>
            </a:r>
            <a:r>
              <a:rPr lang="en-US" altLang="zh-CN" sz="2585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</a:rPr>
              <a:t>》</a:t>
            </a:r>
            <a:r>
              <a:rPr lang="zh-CN" altLang="en-US" sz="2585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</a:rPr>
              <a:t>及图</a:t>
            </a:r>
            <a:r>
              <a:rPr lang="en-US" altLang="zh-CN" sz="2585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</a:rPr>
              <a:t>12.2-5</a:t>
            </a:r>
            <a:r>
              <a:rPr lang="zh-CN" altLang="en-US" sz="2585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</a:rPr>
              <a:t>中实例，归纳它们的共同特征，总结出轮轴的概念</a:t>
            </a:r>
            <a:r>
              <a:rPr lang="en-US" altLang="zh-CN" sz="2585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</a:rPr>
              <a:t>.</a:t>
            </a:r>
            <a:endParaRPr lang="en-US" altLang="zh-CN" sz="2585" b="1">
              <a:solidFill>
                <a:schemeClr val="accent1">
                  <a:lumMod val="10000"/>
                </a:schemeClr>
              </a:solidFill>
              <a:latin typeface="宋体" panose="02010600030101010101" pitchFamily="2" charset="-122"/>
            </a:endParaRPr>
          </a:p>
        </p:txBody>
      </p:sp>
      <p:sp>
        <p:nvSpPr>
          <p:cNvPr id="22533" name="Rectangle 5"/>
          <p:cNvSpPr/>
          <p:nvPr/>
        </p:nvSpPr>
        <p:spPr>
          <a:xfrm>
            <a:off x="583223" y="3289789"/>
            <a:ext cx="6182458" cy="2489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b="1">
                <a:solidFill>
                  <a:srgbClr val="0000FF"/>
                </a:solidFill>
                <a:latin typeface="楷体_GB2312" charset="-122"/>
                <a:ea typeface="楷体_GB2312" charset="-122"/>
              </a:rPr>
              <a:t>    </a:t>
            </a:r>
            <a:r>
              <a:rPr lang="zh-CN" altLang="en-US" sz="2400" b="1">
                <a:solidFill>
                  <a:schemeClr val="accent1">
                    <a:lumMod val="10000"/>
                  </a:schemeClr>
                </a:solidFill>
                <a:latin typeface="楷体_GB2312" charset="-122"/>
                <a:ea typeface="楷体_GB2312" charset="-122"/>
              </a:rPr>
              <a:t>轮轴也相当于一个杠杆</a:t>
            </a:r>
            <a:r>
              <a:rPr lang="en-US" altLang="zh-CN" sz="2400" b="1">
                <a:solidFill>
                  <a:schemeClr val="accent1">
                    <a:lumMod val="10000"/>
                  </a:schemeClr>
                </a:solidFill>
                <a:latin typeface="楷体_GB2312" charset="-122"/>
                <a:ea typeface="楷体_GB2312" charset="-122"/>
              </a:rPr>
              <a:t>.</a:t>
            </a:r>
            <a:r>
              <a:rPr lang="zh-CN" altLang="en-US" sz="2400" b="1">
                <a:solidFill>
                  <a:schemeClr val="accent1">
                    <a:lumMod val="10000"/>
                  </a:schemeClr>
                </a:solidFill>
                <a:latin typeface="楷体_GB2312" charset="-122"/>
                <a:ea typeface="楷体_GB2312" charset="-122"/>
              </a:rPr>
              <a:t>（如图）轮和轴的中心</a:t>
            </a:r>
            <a:r>
              <a:rPr lang="en-US" altLang="zh-CN" sz="2400" b="1">
                <a:solidFill>
                  <a:schemeClr val="accent1">
                    <a:lumMod val="10000"/>
                  </a:schemeClr>
                </a:solidFill>
                <a:latin typeface="楷体_GB2312" charset="-122"/>
                <a:ea typeface="楷体_GB2312" charset="-122"/>
              </a:rPr>
              <a:t>O</a:t>
            </a:r>
            <a:r>
              <a:rPr lang="zh-CN" altLang="en-US" sz="2400" b="1">
                <a:solidFill>
                  <a:schemeClr val="accent1">
                    <a:lumMod val="10000"/>
                  </a:schemeClr>
                </a:solidFill>
                <a:latin typeface="楷体_GB2312" charset="-122"/>
                <a:ea typeface="楷体_GB2312" charset="-122"/>
              </a:rPr>
              <a:t>点是支点，作用在轮上的力</a:t>
            </a:r>
            <a:r>
              <a:rPr lang="en-US" altLang="zh-CN" sz="2400" b="1">
                <a:solidFill>
                  <a:schemeClr val="accent1">
                    <a:lumMod val="10000"/>
                  </a:schemeClr>
                </a:solidFill>
                <a:latin typeface="楷体_GB2312" charset="-122"/>
                <a:ea typeface="楷体_GB2312" charset="-122"/>
              </a:rPr>
              <a:t>F</a:t>
            </a:r>
            <a:r>
              <a:rPr lang="en-US" altLang="zh-CN" sz="2400" b="1" baseline="-25000">
                <a:solidFill>
                  <a:schemeClr val="accent1">
                    <a:lumMod val="10000"/>
                  </a:schemeClr>
                </a:solidFill>
                <a:latin typeface="楷体_GB2312" charset="-122"/>
                <a:ea typeface="楷体_GB2312" charset="-122"/>
              </a:rPr>
              <a:t>1</a:t>
            </a:r>
            <a:r>
              <a:rPr lang="zh-CN" altLang="en-US" sz="2400" b="1">
                <a:solidFill>
                  <a:schemeClr val="accent1">
                    <a:lumMod val="10000"/>
                  </a:schemeClr>
                </a:solidFill>
                <a:latin typeface="楷体_GB2312" charset="-122"/>
                <a:ea typeface="楷体_GB2312" charset="-122"/>
              </a:rPr>
              <a:t>是动力，作用在轴上的力</a:t>
            </a:r>
            <a:r>
              <a:rPr lang="en-US" altLang="zh-CN" sz="2400" b="1">
                <a:solidFill>
                  <a:schemeClr val="accent1">
                    <a:lumMod val="10000"/>
                  </a:schemeClr>
                </a:solidFill>
                <a:latin typeface="楷体_GB2312" charset="-122"/>
                <a:ea typeface="楷体_GB2312" charset="-122"/>
              </a:rPr>
              <a:t>F</a:t>
            </a:r>
            <a:r>
              <a:rPr lang="en-US" altLang="zh-CN" sz="2400" b="1" baseline="-25000">
                <a:solidFill>
                  <a:schemeClr val="accent1">
                    <a:lumMod val="10000"/>
                  </a:schemeClr>
                </a:solidFill>
                <a:latin typeface="楷体_GB2312" charset="-122"/>
                <a:ea typeface="楷体_GB2312" charset="-122"/>
              </a:rPr>
              <a:t>2</a:t>
            </a:r>
            <a:r>
              <a:rPr lang="zh-CN" altLang="en-US" sz="2400" b="1">
                <a:solidFill>
                  <a:schemeClr val="accent1">
                    <a:lumMod val="10000"/>
                  </a:schemeClr>
                </a:solidFill>
                <a:latin typeface="楷体_GB2312" charset="-122"/>
                <a:ea typeface="楷体_GB2312" charset="-122"/>
              </a:rPr>
              <a:t>为阻力，轮半径为</a:t>
            </a:r>
            <a:r>
              <a:rPr lang="en-US" altLang="zh-CN" sz="2400" b="1">
                <a:solidFill>
                  <a:schemeClr val="accent1">
                    <a:lumMod val="10000"/>
                  </a:schemeClr>
                </a:solidFill>
                <a:latin typeface="楷体_GB2312" charset="-122"/>
                <a:ea typeface="楷体_GB2312" charset="-122"/>
              </a:rPr>
              <a:t>R</a:t>
            </a:r>
            <a:r>
              <a:rPr lang="zh-CN" altLang="en-US" sz="2400" b="1">
                <a:solidFill>
                  <a:schemeClr val="accent1">
                    <a:lumMod val="10000"/>
                  </a:schemeClr>
                </a:solidFill>
                <a:latin typeface="楷体_GB2312" charset="-122"/>
                <a:ea typeface="楷体_GB2312" charset="-122"/>
              </a:rPr>
              <a:t>，轴半径为</a:t>
            </a:r>
            <a:r>
              <a:rPr lang="en-US" altLang="zh-CN" sz="2400" b="1">
                <a:solidFill>
                  <a:schemeClr val="accent1">
                    <a:lumMod val="10000"/>
                  </a:schemeClr>
                </a:solidFill>
                <a:latin typeface="楷体_GB2312" charset="-122"/>
                <a:ea typeface="楷体_GB2312" charset="-122"/>
              </a:rPr>
              <a:t>r</a:t>
            </a:r>
            <a:r>
              <a:rPr lang="zh-CN" altLang="en-US" sz="2400" b="1">
                <a:solidFill>
                  <a:schemeClr val="accent1">
                    <a:lumMod val="10000"/>
                  </a:schemeClr>
                </a:solidFill>
                <a:latin typeface="楷体_GB2312" charset="-122"/>
                <a:ea typeface="楷体_GB2312" charset="-122"/>
              </a:rPr>
              <a:t>，由杠杆平衡条件可知</a:t>
            </a:r>
            <a:r>
              <a:rPr lang="en-US" altLang="zh-CN" sz="2400" b="1" i="1">
                <a:solidFill>
                  <a:schemeClr val="accent1">
                    <a:lumMod val="10000"/>
                  </a:schemeClr>
                </a:solidFill>
                <a:latin typeface="Times New Roman" panose="02020603050405020304" charset="0"/>
                <a:ea typeface="楷体_GB2312" charset="-122"/>
              </a:rPr>
              <a:t>F</a:t>
            </a:r>
            <a:r>
              <a:rPr lang="en-US" altLang="zh-CN" sz="2400" b="1" i="1" baseline="-25000">
                <a:solidFill>
                  <a:schemeClr val="accent1">
                    <a:lumMod val="10000"/>
                  </a:schemeClr>
                </a:solidFill>
                <a:latin typeface="Times New Roman" panose="02020603050405020304" charset="0"/>
                <a:ea typeface="楷体_GB2312" charset="-122"/>
              </a:rPr>
              <a:t>1</a:t>
            </a:r>
            <a:r>
              <a:rPr lang="en-US" altLang="zh-CN" sz="2400" b="1" i="1">
                <a:solidFill>
                  <a:schemeClr val="accent1">
                    <a:lumMod val="10000"/>
                  </a:schemeClr>
                </a:solidFill>
                <a:latin typeface="Times New Roman" panose="02020603050405020304" charset="0"/>
                <a:ea typeface="楷体_GB2312" charset="-122"/>
              </a:rPr>
              <a:t>R=F</a:t>
            </a:r>
            <a:r>
              <a:rPr lang="en-US" altLang="zh-CN" sz="2400" b="1" i="1" baseline="-25000">
                <a:solidFill>
                  <a:schemeClr val="accent1">
                    <a:lumMod val="10000"/>
                  </a:schemeClr>
                </a:solidFill>
                <a:latin typeface="Times New Roman" panose="02020603050405020304" charset="0"/>
                <a:ea typeface="楷体_GB2312" charset="-122"/>
              </a:rPr>
              <a:t>2</a:t>
            </a:r>
            <a:r>
              <a:rPr lang="en-US" altLang="zh-CN" sz="2400" b="1" i="1">
                <a:solidFill>
                  <a:schemeClr val="accent1">
                    <a:lumMod val="10000"/>
                  </a:schemeClr>
                </a:solidFill>
                <a:latin typeface="Times New Roman" panose="02020603050405020304" charset="0"/>
                <a:ea typeface="楷体_GB2312" charset="-122"/>
              </a:rPr>
              <a:t>r</a:t>
            </a:r>
            <a:r>
              <a:rPr lang="zh-CN" altLang="en-US" sz="2400" b="1">
                <a:solidFill>
                  <a:schemeClr val="accent1">
                    <a:lumMod val="10000"/>
                  </a:schemeClr>
                </a:solidFill>
                <a:latin typeface="楷体_GB2312" charset="-122"/>
                <a:ea typeface="楷体_GB2312" charset="-122"/>
              </a:rPr>
              <a:t>，</a:t>
            </a:r>
            <a:r>
              <a:rPr lang="en-US" altLang="zh-CN" sz="2400" b="1" i="1">
                <a:solidFill>
                  <a:schemeClr val="accent1">
                    <a:lumMod val="10000"/>
                  </a:schemeClr>
                </a:solidFill>
                <a:latin typeface="Times New Roman" panose="02020603050405020304" charset="0"/>
                <a:ea typeface="楷体_GB2312" charset="-122"/>
              </a:rPr>
              <a:t>R</a:t>
            </a:r>
            <a:r>
              <a:rPr lang="zh-CN" altLang="en-US" sz="2400" b="1">
                <a:solidFill>
                  <a:schemeClr val="accent1">
                    <a:lumMod val="10000"/>
                  </a:schemeClr>
                </a:solidFill>
                <a:latin typeface="Times New Roman" panose="02020603050405020304" charset="0"/>
                <a:ea typeface="楷体_GB2312" charset="-122"/>
              </a:rPr>
              <a:t>＞</a:t>
            </a:r>
            <a:r>
              <a:rPr lang="en-US" altLang="zh-CN" sz="2400" b="1" i="1">
                <a:solidFill>
                  <a:schemeClr val="accent1">
                    <a:lumMod val="10000"/>
                  </a:schemeClr>
                </a:solidFill>
                <a:latin typeface="Times New Roman" panose="02020603050405020304" charset="0"/>
                <a:ea typeface="楷体_GB2312" charset="-122"/>
              </a:rPr>
              <a:t>r</a:t>
            </a:r>
            <a:r>
              <a:rPr lang="zh-CN" altLang="en-US" sz="2400" b="1" i="1">
                <a:solidFill>
                  <a:schemeClr val="accent1">
                    <a:lumMod val="10000"/>
                  </a:schemeClr>
                </a:solidFill>
                <a:latin typeface="Times New Roman" panose="02020603050405020304" charset="0"/>
                <a:ea typeface="楷体_GB2312" charset="-122"/>
              </a:rPr>
              <a:t>，</a:t>
            </a:r>
            <a:r>
              <a:rPr lang="en-US" altLang="zh-CN" sz="2400" b="1" i="1">
                <a:solidFill>
                  <a:schemeClr val="accent1">
                    <a:lumMod val="10000"/>
                  </a:schemeClr>
                </a:solidFill>
                <a:latin typeface="Times New Roman" panose="02020603050405020304" charset="0"/>
                <a:ea typeface="楷体_GB2312" charset="-122"/>
              </a:rPr>
              <a:t>F</a:t>
            </a:r>
            <a:r>
              <a:rPr lang="en-US" altLang="zh-CN" sz="2400" b="1" i="1" baseline="-25000">
                <a:solidFill>
                  <a:schemeClr val="accent1">
                    <a:lumMod val="10000"/>
                  </a:schemeClr>
                </a:solidFill>
                <a:latin typeface="Times New Roman" panose="02020603050405020304" charset="0"/>
                <a:ea typeface="楷体_GB2312" charset="-122"/>
              </a:rPr>
              <a:t>1</a:t>
            </a:r>
            <a:r>
              <a:rPr lang="zh-CN" altLang="en-US" sz="2400" b="1">
                <a:solidFill>
                  <a:schemeClr val="accent1">
                    <a:lumMod val="10000"/>
                  </a:schemeClr>
                </a:solidFill>
                <a:latin typeface="Times New Roman" panose="02020603050405020304" charset="0"/>
                <a:ea typeface="楷体_GB2312" charset="-122"/>
              </a:rPr>
              <a:t>＜</a:t>
            </a:r>
            <a:r>
              <a:rPr lang="en-US" altLang="zh-CN" sz="2400" b="1" i="1">
                <a:solidFill>
                  <a:schemeClr val="accent1">
                    <a:lumMod val="10000"/>
                  </a:schemeClr>
                </a:solidFill>
                <a:latin typeface="Times New Roman" panose="02020603050405020304" charset="0"/>
                <a:ea typeface="楷体_GB2312" charset="-122"/>
              </a:rPr>
              <a:t>F</a:t>
            </a:r>
            <a:r>
              <a:rPr lang="en-US" altLang="zh-CN" sz="2400" b="1" i="1" baseline="-25000">
                <a:solidFill>
                  <a:schemeClr val="accent1">
                    <a:lumMod val="10000"/>
                  </a:schemeClr>
                </a:solidFill>
                <a:latin typeface="Times New Roman" panose="02020603050405020304" charset="0"/>
                <a:ea typeface="楷体_GB2312" charset="-122"/>
              </a:rPr>
              <a:t>2</a:t>
            </a:r>
            <a:r>
              <a:rPr lang="zh-CN" altLang="en-US" sz="2400" b="1">
                <a:solidFill>
                  <a:schemeClr val="accent1">
                    <a:lumMod val="10000"/>
                  </a:schemeClr>
                </a:solidFill>
                <a:latin typeface="楷体_GB2312" charset="-122"/>
                <a:ea typeface="楷体_GB2312" charset="-122"/>
              </a:rPr>
              <a:t>，所以轮轴省力</a:t>
            </a:r>
            <a:r>
              <a:rPr lang="en-US" altLang="zh-CN" sz="2400" b="1">
                <a:solidFill>
                  <a:schemeClr val="accent1">
                    <a:lumMod val="10000"/>
                  </a:schemeClr>
                </a:solidFill>
                <a:latin typeface="楷体_GB2312" charset="-122"/>
                <a:ea typeface="楷体_GB2312" charset="-122"/>
              </a:rPr>
              <a:t>.</a:t>
            </a:r>
            <a:endParaRPr lang="en-US" altLang="zh-CN" sz="2400" b="1">
              <a:solidFill>
                <a:schemeClr val="accent1">
                  <a:lumMod val="10000"/>
                </a:schemeClr>
              </a:solidFill>
              <a:latin typeface="楷体_GB2312" charset="-122"/>
              <a:ea typeface="楷体_GB2312" charset="-122"/>
            </a:endParaRPr>
          </a:p>
        </p:txBody>
      </p:sp>
      <p:pic>
        <p:nvPicPr>
          <p:cNvPr id="22534" name="Picture 6" descr="HZX16-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99031" y="3562350"/>
            <a:ext cx="1699846" cy="192698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/>
      <p:bldP spid="22532" grpId="0"/>
      <p:bldP spid="22533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1"/>
          <p:cNvGrpSpPr/>
          <p:nvPr/>
        </p:nvGrpSpPr>
        <p:grpSpPr>
          <a:xfrm>
            <a:off x="369570" y="1694815"/>
            <a:ext cx="8272780" cy="3296413"/>
            <a:chOff x="635" y="363"/>
            <a:chExt cx="3778" cy="3103"/>
          </a:xfrm>
        </p:grpSpPr>
        <p:sp>
          <p:nvSpPr>
            <p:cNvPr id="41986" name="Rectangle 5"/>
            <p:cNvSpPr/>
            <p:nvPr/>
          </p:nvSpPr>
          <p:spPr>
            <a:xfrm>
              <a:off x="1179" y="3003"/>
              <a:ext cx="847" cy="46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r>
                <a:rPr lang="zh-CN" altLang="en-US" sz="2600" b="1">
                  <a:latin typeface="Times New Roman" panose="02020603050405020304" charset="0"/>
                  <a:ea typeface="黑体" panose="02010609060101010101" charset="-122"/>
                </a:rPr>
                <a:t>螺丝刀  </a:t>
              </a:r>
              <a:endParaRPr lang="zh-CN" altLang="en-US" sz="2600" b="1">
                <a:latin typeface="Times New Roman" panose="02020603050405020304" charset="0"/>
                <a:ea typeface="黑体" panose="02010609060101010101" charset="-122"/>
              </a:endParaRPr>
            </a:p>
          </p:txBody>
        </p:sp>
        <p:sp>
          <p:nvSpPr>
            <p:cNvPr id="41987" name="Rectangle 6"/>
            <p:cNvSpPr/>
            <p:nvPr/>
          </p:nvSpPr>
          <p:spPr>
            <a:xfrm>
              <a:off x="3096" y="3003"/>
              <a:ext cx="1317" cy="46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r>
                <a:rPr lang="zh-CN" altLang="en-US" sz="2600" b="1">
                  <a:latin typeface="Times New Roman" panose="02020603050405020304" charset="0"/>
                  <a:ea typeface="黑体" panose="02010609060101010101" charset="-122"/>
                </a:rPr>
                <a:t>单车的踏板   </a:t>
              </a:r>
              <a:endParaRPr lang="zh-CN" altLang="en-US" sz="2600" b="1">
                <a:latin typeface="Times New Roman" panose="02020603050405020304" charset="0"/>
                <a:ea typeface="黑体" panose="02010609060101010101" charset="-122"/>
              </a:endParaRPr>
            </a:p>
          </p:txBody>
        </p:sp>
        <p:grpSp>
          <p:nvGrpSpPr>
            <p:cNvPr id="41988" name="Group 40"/>
            <p:cNvGrpSpPr/>
            <p:nvPr/>
          </p:nvGrpSpPr>
          <p:grpSpPr>
            <a:xfrm>
              <a:off x="635" y="363"/>
              <a:ext cx="3758" cy="2585"/>
              <a:chOff x="635" y="363"/>
              <a:chExt cx="3758" cy="2585"/>
            </a:xfrm>
          </p:grpSpPr>
          <p:pic>
            <p:nvPicPr>
              <p:cNvPr id="41989" name="Picture 2" descr="31"/>
              <p:cNvPicPr>
                <a:picLocks noChangeAspect="1"/>
              </p:cNvPicPr>
              <p:nvPr/>
            </p:nvPicPr>
            <p:blipFill>
              <a:blip r:embed="rId1"/>
              <a:stretch>
                <a:fillRect/>
              </a:stretch>
            </p:blipFill>
            <p:spPr>
              <a:xfrm>
                <a:off x="907" y="408"/>
                <a:ext cx="1063" cy="1379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41990" name="Rectangle 3"/>
              <p:cNvSpPr/>
              <p:nvPr/>
            </p:nvSpPr>
            <p:spPr>
              <a:xfrm>
                <a:off x="1089" y="1950"/>
                <a:ext cx="846" cy="46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r>
                  <a:rPr lang="zh-CN" altLang="en-US" sz="2600" b="1">
                    <a:latin typeface="Times New Roman" panose="02020603050405020304" charset="0"/>
                    <a:ea typeface="黑体" panose="02010609060101010101" charset="-122"/>
                  </a:rPr>
                  <a:t>船舵      </a:t>
                </a:r>
                <a:endParaRPr lang="zh-CN" altLang="en-US" sz="2600" b="1">
                  <a:latin typeface="Times New Roman" panose="02020603050405020304" charset="0"/>
                  <a:ea typeface="黑体" panose="02010609060101010101" charset="-122"/>
                </a:endParaRPr>
              </a:p>
            </p:txBody>
          </p:sp>
          <p:sp>
            <p:nvSpPr>
              <p:cNvPr id="41991" name="Rectangle 4"/>
              <p:cNvSpPr/>
              <p:nvPr/>
            </p:nvSpPr>
            <p:spPr>
              <a:xfrm>
                <a:off x="3039" y="1406"/>
                <a:ext cx="1212" cy="46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r>
                  <a:rPr lang="zh-CN" altLang="en-US" sz="2600" b="1">
                    <a:latin typeface="Times New Roman" panose="02020603050405020304" charset="0"/>
                    <a:ea typeface="黑体" panose="02010609060101010101" charset="-122"/>
                  </a:rPr>
                  <a:t>门的把手     </a:t>
                </a:r>
                <a:endParaRPr lang="zh-CN" altLang="en-US" sz="2600" b="1">
                  <a:latin typeface="Times New Roman" panose="02020603050405020304" charset="0"/>
                  <a:ea typeface="黑体" panose="02010609060101010101" charset="-122"/>
                </a:endParaRPr>
              </a:p>
            </p:txBody>
          </p:sp>
          <p:pic>
            <p:nvPicPr>
              <p:cNvPr id="41992" name="Picture 7" descr="32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2812" y="363"/>
                <a:ext cx="1404" cy="1039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41993" name="Picture 8" descr="34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761" y="1877"/>
                <a:ext cx="1632" cy="1071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41995" name="Picture 10" descr="87"/>
              <p:cNvPicPr>
                <a:picLocks noChangeAspect="1"/>
              </p:cNvPicPr>
              <p:nvPr/>
            </p:nvPicPr>
            <p:blipFill>
              <a:blip r:embed="rId4"/>
              <a:srcRect t="30798" b="41283"/>
              <a:stretch>
                <a:fillRect/>
              </a:stretch>
            </p:blipFill>
            <p:spPr>
              <a:xfrm>
                <a:off x="635" y="2404"/>
                <a:ext cx="1742" cy="486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</p:grpSp>
      <p:sp>
        <p:nvSpPr>
          <p:cNvPr id="3" name="文本框 2"/>
          <p:cNvSpPr txBox="1"/>
          <p:nvPr/>
        </p:nvSpPr>
        <p:spPr>
          <a:xfrm>
            <a:off x="368935" y="186690"/>
            <a:ext cx="8273415" cy="22453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400" b="1">
                <a:latin typeface="宋体" panose="02010600030101010101" pitchFamily="2" charset="-122"/>
                <a:sym typeface="+mn-ea"/>
              </a:rPr>
              <a:t> </a:t>
            </a:r>
            <a:r>
              <a:rPr lang="zh-CN" altLang="en-US" sz="2800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sym typeface="+mn-ea"/>
              </a:rPr>
              <a:t>由一个轴和一个大轮组成能绕共同的轴线转动的简单机械，实质是一个可以连续转动的杠杆，使用轮轴可以省力。</a:t>
            </a:r>
            <a:r>
              <a:rPr lang="zh-CN" altLang="en-US" sz="2800" b="1">
                <a:solidFill>
                  <a:schemeClr val="accent1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轮轴是变形杠杆，动力作用在轮上可省力。</a:t>
            </a:r>
            <a:endParaRPr lang="en-US" altLang="zh-CN" sz="2800" b="1">
              <a:solidFill>
                <a:schemeClr val="accent1">
                  <a:lumMod val="10000"/>
                </a:schemeClr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endParaRPr lang="en-US" altLang="zh-CN" sz="2800" b="1">
              <a:solidFill>
                <a:schemeClr val="accent1">
                  <a:lumMod val="10000"/>
                </a:schemeClr>
              </a:solidFill>
              <a:latin typeface="黑体" panose="02010609060101010101" charset="-122"/>
              <a:ea typeface="黑体" panose="02010609060101010101" charset="-122"/>
              <a:sym typeface="+mn-ea"/>
            </a:endParaRPr>
          </a:p>
        </p:txBody>
      </p:sp>
      <p:sp>
        <p:nvSpPr>
          <p:cNvPr id="23556" name="Rectangle 4"/>
          <p:cNvSpPr/>
          <p:nvPr/>
        </p:nvSpPr>
        <p:spPr>
          <a:xfrm>
            <a:off x="369570" y="5074285"/>
            <a:ext cx="8496935" cy="16510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600" b="1">
                <a:solidFill>
                  <a:srgbClr val="FF00FF"/>
                </a:solidFill>
                <a:latin typeface="宋体" panose="02010600030101010101" pitchFamily="2" charset="-122"/>
              </a:rPr>
              <a:t>    注意：轮轴使用时，当轮半径是轴半径的</a:t>
            </a:r>
            <a:r>
              <a:rPr lang="en-US" altLang="zh-CN" sz="2600" b="1">
                <a:solidFill>
                  <a:srgbClr val="FF00FF"/>
                </a:solidFill>
                <a:latin typeface="宋体" panose="02010600030101010101" pitchFamily="2" charset="-122"/>
              </a:rPr>
              <a:t>n</a:t>
            </a:r>
            <a:r>
              <a:rPr lang="zh-CN" altLang="en-US" sz="2600" b="1">
                <a:solidFill>
                  <a:srgbClr val="FF00FF"/>
                </a:solidFill>
                <a:latin typeface="宋体" panose="02010600030101010101" pitchFamily="2" charset="-122"/>
              </a:rPr>
              <a:t>倍时，在不计摩擦情况下，作用在轮上的力的大小为作用在轴上的力的大小的</a:t>
            </a:r>
            <a:r>
              <a:rPr lang="en-US" altLang="zh-CN" sz="2600" b="1">
                <a:solidFill>
                  <a:srgbClr val="FF00FF"/>
                </a:solidFill>
                <a:latin typeface="宋体" panose="02010600030101010101" pitchFamily="2" charset="-122"/>
              </a:rPr>
              <a:t>n</a:t>
            </a:r>
            <a:r>
              <a:rPr lang="zh-CN" altLang="en-US" sz="2600" b="1">
                <a:solidFill>
                  <a:srgbClr val="FF00FF"/>
                </a:solidFill>
                <a:latin typeface="宋体" panose="02010600030101010101" pitchFamily="2" charset="-122"/>
              </a:rPr>
              <a:t>分之一</a:t>
            </a:r>
            <a:r>
              <a:rPr lang="en-US" altLang="zh-CN" sz="2600" b="1">
                <a:solidFill>
                  <a:srgbClr val="FF00FF"/>
                </a:solidFill>
                <a:latin typeface="宋体" panose="02010600030101010101" pitchFamily="2" charset="-122"/>
              </a:rPr>
              <a:t>.</a:t>
            </a:r>
            <a:endParaRPr lang="zh-CN" altLang="en-US" sz="2600" b="1">
              <a:solidFill>
                <a:srgbClr val="FF00FF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6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2"/>
          <p:cNvSpPr/>
          <p:nvPr/>
        </p:nvSpPr>
        <p:spPr>
          <a:xfrm>
            <a:off x="363220" y="596265"/>
            <a:ext cx="5257800" cy="503238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>
              <a:lnSpc>
                <a:spcPct val="90000"/>
              </a:lnSpc>
            </a:pPr>
            <a:r>
              <a:rPr lang="en-US" altLang="zh-CN" sz="3600">
                <a:solidFill>
                  <a:srgbClr val="FF0000"/>
                </a:solidFill>
                <a:latin typeface="Calibri Light" panose="020F0302020204030204" pitchFamily="34" charset="0"/>
                <a:ea typeface="宋体" panose="02010600030101010101" pitchFamily="2" charset="-122"/>
              </a:rPr>
              <a:t>2.</a:t>
            </a:r>
            <a:r>
              <a:rPr lang="zh-CN" altLang="en-US" sz="3600">
                <a:solidFill>
                  <a:srgbClr val="FF0000"/>
                </a:solidFill>
                <a:latin typeface="Calibri Light" panose="020F0302020204030204" pitchFamily="34" charset="0"/>
                <a:ea typeface="宋体" panose="02010600030101010101" pitchFamily="2" charset="-122"/>
              </a:rPr>
              <a:t>斜面</a:t>
            </a:r>
            <a:endParaRPr lang="zh-CN" altLang="en-US" sz="3600">
              <a:solidFill>
                <a:srgbClr val="FF0000"/>
              </a:solidFill>
              <a:latin typeface="Calibri Light" panose="020F03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2" name="TextBox 36"/>
          <p:cNvSpPr txBox="1"/>
          <p:nvPr/>
        </p:nvSpPr>
        <p:spPr>
          <a:xfrm>
            <a:off x="1757680" y="596265"/>
            <a:ext cx="7817485" cy="55308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000" b="1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zh-CN" altLang="en-US" sz="3000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是一个费距离但省力的简单机械。</a:t>
            </a:r>
            <a:endParaRPr lang="zh-CN" altLang="en-US" sz="3000" b="1">
              <a:solidFill>
                <a:schemeClr val="accent1">
                  <a:lumMod val="10000"/>
                </a:scheme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5" name="Group 47"/>
          <p:cNvGrpSpPr>
            <a:grpSpLocks noChangeAspect="1"/>
          </p:cNvGrpSpPr>
          <p:nvPr/>
        </p:nvGrpSpPr>
        <p:grpSpPr>
          <a:xfrm>
            <a:off x="1619250" y="3284538"/>
            <a:ext cx="7092950" cy="2513012"/>
            <a:chOff x="0" y="0"/>
            <a:chExt cx="4468" cy="1583"/>
          </a:xfrm>
        </p:grpSpPr>
        <p:pic>
          <p:nvPicPr>
            <p:cNvPr id="43039" name="Picture 9" descr="39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2540" y="0"/>
              <a:ext cx="1928" cy="1583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3040" name="Picture 10" descr="40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91"/>
              <a:ext cx="2449" cy="1384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4" name="文本框 3"/>
          <p:cNvSpPr txBox="1"/>
          <p:nvPr/>
        </p:nvSpPr>
        <p:spPr>
          <a:xfrm>
            <a:off x="330200" y="1328420"/>
            <a:ext cx="8554085" cy="147002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sz="3200" b="1">
                <a:solidFill>
                  <a:srgbClr val="FF00FF"/>
                </a:solidFill>
                <a:latin typeface="楷体_GB2312" charset="-122"/>
                <a:ea typeface="楷体_GB2312" charset="-122"/>
                <a:sym typeface="+mn-ea"/>
              </a:rPr>
              <a:t>注意：斜面长是斜面高度的</a:t>
            </a:r>
            <a:r>
              <a:rPr lang="en-US" altLang="zh-CN" sz="3200" b="1">
                <a:solidFill>
                  <a:srgbClr val="FF00FF"/>
                </a:solidFill>
                <a:latin typeface="楷体_GB2312" charset="-122"/>
                <a:ea typeface="楷体_GB2312" charset="-122"/>
                <a:sym typeface="+mn-ea"/>
              </a:rPr>
              <a:t>n</a:t>
            </a:r>
            <a:r>
              <a:rPr lang="zh-CN" altLang="en-US" sz="3200" b="1">
                <a:solidFill>
                  <a:srgbClr val="FF00FF"/>
                </a:solidFill>
                <a:latin typeface="楷体_GB2312" charset="-122"/>
                <a:ea typeface="楷体_GB2312" charset="-122"/>
                <a:sym typeface="+mn-ea"/>
              </a:rPr>
              <a:t>倍时，在不计摩擦</a:t>
            </a:r>
            <a:endParaRPr lang="zh-CN" altLang="en-US" sz="3200" b="1">
              <a:solidFill>
                <a:srgbClr val="FF00FF"/>
              </a:solidFill>
              <a:latin typeface="楷体_GB2312" charset="-122"/>
              <a:ea typeface="楷体_GB2312" charset="-122"/>
              <a:sym typeface="+mn-ea"/>
            </a:endParaRPr>
          </a:p>
          <a:p>
            <a:pPr>
              <a:lnSpc>
                <a:spcPct val="140000"/>
              </a:lnSpc>
            </a:pPr>
            <a:r>
              <a:rPr lang="zh-CN" altLang="en-US" sz="3200" b="1">
                <a:solidFill>
                  <a:srgbClr val="FF00FF"/>
                </a:solidFill>
                <a:latin typeface="楷体_GB2312" charset="-122"/>
                <a:ea typeface="楷体_GB2312" charset="-122"/>
                <a:sym typeface="+mn-ea"/>
              </a:rPr>
              <a:t>的情况下，所用的推力为物重的</a:t>
            </a:r>
            <a:r>
              <a:rPr lang="en-US" altLang="zh-CN" sz="3200" b="1">
                <a:solidFill>
                  <a:srgbClr val="FF00FF"/>
                </a:solidFill>
                <a:latin typeface="楷体_GB2312" charset="-122"/>
                <a:ea typeface="楷体_GB2312" charset="-122"/>
                <a:sym typeface="+mn-ea"/>
              </a:rPr>
              <a:t>n</a:t>
            </a:r>
            <a:r>
              <a:rPr lang="zh-CN" altLang="en-US" sz="3200" b="1">
                <a:solidFill>
                  <a:srgbClr val="FF00FF"/>
                </a:solidFill>
                <a:latin typeface="楷体_GB2312" charset="-122"/>
                <a:ea typeface="楷体_GB2312" charset="-122"/>
                <a:sym typeface="+mn-ea"/>
              </a:rPr>
              <a:t>分之一</a:t>
            </a:r>
            <a:r>
              <a:rPr lang="en-US" altLang="zh-CN" sz="3200" b="1">
                <a:solidFill>
                  <a:srgbClr val="FF00FF"/>
                </a:solidFill>
                <a:latin typeface="楷体_GB2312" charset="-122"/>
                <a:ea typeface="楷体_GB2312" charset="-122"/>
                <a:sym typeface="+mn-ea"/>
              </a:rPr>
              <a:t>.</a:t>
            </a:r>
            <a:endParaRPr lang="en-US" altLang="zh-CN" sz="3200" b="1">
              <a:solidFill>
                <a:srgbClr val="FF00FF"/>
              </a:solidFill>
              <a:latin typeface="楷体_GB2312" charset="-122"/>
              <a:ea typeface="楷体_GB2312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2"/>
          <p:cNvSpPr/>
          <p:nvPr/>
        </p:nvSpPr>
        <p:spPr>
          <a:xfrm>
            <a:off x="325120" y="384175"/>
            <a:ext cx="5257800" cy="503238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>
              <a:lnSpc>
                <a:spcPct val="90000"/>
              </a:lnSpc>
            </a:pPr>
            <a:r>
              <a:rPr lang="en-US" altLang="zh-CN" sz="2800">
                <a:solidFill>
                  <a:srgbClr val="FF0000"/>
                </a:solidFill>
                <a:latin typeface="Calibri Light" panose="020F0302020204030204" pitchFamily="34" charset="0"/>
                <a:ea typeface="宋体" panose="02010600030101010101" pitchFamily="2" charset="-122"/>
              </a:rPr>
              <a:t> </a:t>
            </a:r>
            <a:r>
              <a:rPr lang="zh-CN" altLang="en-US" sz="2800">
                <a:solidFill>
                  <a:srgbClr val="FF0000"/>
                </a:solidFill>
                <a:latin typeface="Calibri Light" panose="020F0302020204030204" pitchFamily="34" charset="0"/>
                <a:ea typeface="宋体" panose="02010600030101010101" pitchFamily="2" charset="-122"/>
              </a:rPr>
              <a:t>轮轴和斜面</a:t>
            </a:r>
            <a:endParaRPr lang="en-US" altLang="zh-CN" sz="2800">
              <a:solidFill>
                <a:srgbClr val="FF0000"/>
              </a:solidFill>
              <a:latin typeface="Calibri Light" panose="020F0302020204030204" pitchFamily="34" charset="0"/>
              <a:ea typeface="宋体" panose="02010600030101010101" pitchFamily="2" charset="-122"/>
            </a:endParaRPr>
          </a:p>
        </p:txBody>
      </p:sp>
      <p:grpSp>
        <p:nvGrpSpPr>
          <p:cNvPr id="2" name="Group 39"/>
          <p:cNvGrpSpPr/>
          <p:nvPr/>
        </p:nvGrpSpPr>
        <p:grpSpPr>
          <a:xfrm>
            <a:off x="678180" y="1144905"/>
            <a:ext cx="8070215" cy="5187950"/>
            <a:chOff x="0" y="0"/>
            <a:chExt cx="4355" cy="3268"/>
          </a:xfrm>
        </p:grpSpPr>
        <p:sp>
          <p:nvSpPr>
            <p:cNvPr id="44035" name="TextBox 36"/>
            <p:cNvSpPr txBox="1"/>
            <p:nvPr/>
          </p:nvSpPr>
          <p:spPr>
            <a:xfrm>
              <a:off x="0" y="0"/>
              <a:ext cx="4355" cy="209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sz="3000" b="1">
                  <a:latin typeface="宋体" panose="02010600030101010101" pitchFamily="2" charset="-122"/>
                  <a:ea typeface="宋体" panose="02010600030101010101" pitchFamily="2" charset="-122"/>
                </a:rPr>
                <a:t>    </a:t>
              </a:r>
              <a:r>
                <a:rPr lang="zh-CN" altLang="en-US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例题：人们在生产劳动的过程中表现出了非凡的创造性和聪明才智</a:t>
              </a:r>
              <a:r>
                <a:rPr lang="en-US" altLang="zh-CN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,</a:t>
              </a:r>
              <a:r>
                <a:rPr lang="zh-CN" altLang="en-US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如图甲是使用扳手拧螺母，它其实是一个</a:t>
              </a:r>
              <a:r>
                <a:rPr lang="zh-CN" altLang="en-US" sz="3000" b="1" u="sng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       </a:t>
              </a:r>
              <a:r>
                <a:rPr lang="zh-CN" altLang="en-US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。当作用在手柄上的力为</a:t>
              </a:r>
              <a:r>
                <a:rPr lang="en-US" altLang="zh-CN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F1</a:t>
              </a:r>
              <a:r>
                <a:rPr lang="zh-CN" altLang="en-US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时，则拧开螺母的力</a:t>
              </a:r>
              <a:r>
                <a:rPr lang="en-US" altLang="zh-CN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F2</a:t>
              </a:r>
              <a:r>
                <a:rPr lang="en-US" altLang="zh-CN" sz="3000" b="1" u="sng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     </a:t>
              </a:r>
              <a:r>
                <a:rPr lang="en-US" altLang="zh-CN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F1</a:t>
              </a:r>
              <a:r>
                <a:rPr lang="zh-CN" altLang="en-US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（选填</a:t>
              </a:r>
              <a:r>
                <a:rPr lang="en-US" altLang="zh-CN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&gt;</a:t>
              </a:r>
              <a:r>
                <a:rPr lang="zh-CN" altLang="en-US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、</a:t>
              </a:r>
              <a:r>
                <a:rPr lang="en-US" altLang="zh-CN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&lt;</a:t>
              </a:r>
              <a:r>
                <a:rPr lang="zh-CN" altLang="en-US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或</a:t>
              </a:r>
              <a:r>
                <a:rPr lang="en-US" altLang="zh-CN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=</a:t>
              </a:r>
              <a:r>
                <a:rPr lang="zh-CN" altLang="en-US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），如图乙是工人将货物搬运到车上的情形，工人这样做利用的科学知识是</a:t>
              </a:r>
              <a:r>
                <a:rPr lang="zh-CN" altLang="en-US" sz="3000" b="1" u="sng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               </a:t>
              </a:r>
              <a:r>
                <a:rPr lang="zh-CN" altLang="en-US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。</a:t>
              </a:r>
              <a:r>
                <a:rPr lang="zh-CN" altLang="en-US" sz="3000" b="1" u="sng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 </a:t>
              </a:r>
              <a:endParaRPr lang="zh-CN" altLang="en-US" sz="3000" b="1" u="sng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pic>
          <p:nvPicPr>
            <p:cNvPr id="44036" name="Picture 33" descr="e69e6d6e"/>
            <p:cNvPicPr>
              <a:picLocks noChangeAspect="1"/>
            </p:cNvPicPr>
            <p:nvPr/>
          </p:nvPicPr>
          <p:blipFill>
            <a:blip r:embed="rId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82" y="2414"/>
              <a:ext cx="1588" cy="589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4037" name="Picture 10" descr="40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450" y="2323"/>
              <a:ext cx="1315" cy="59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4038" name="Text Box 35"/>
            <p:cNvSpPr txBox="1"/>
            <p:nvPr/>
          </p:nvSpPr>
          <p:spPr>
            <a:xfrm>
              <a:off x="635" y="2958"/>
              <a:ext cx="498" cy="31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600" b="1">
                  <a:latin typeface="Arial" panose="020B0604020202020204" pitchFamily="34" charset="0"/>
                  <a:ea typeface="宋体" panose="02010600030101010101" pitchFamily="2" charset="-122"/>
                </a:rPr>
                <a:t>甲</a:t>
              </a:r>
              <a:endParaRPr lang="zh-CN" altLang="en-US" sz="2600" b="1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4039" name="Text Box 36"/>
            <p:cNvSpPr txBox="1"/>
            <p:nvPr/>
          </p:nvSpPr>
          <p:spPr>
            <a:xfrm>
              <a:off x="2903" y="2958"/>
              <a:ext cx="498" cy="31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600" b="1">
                  <a:latin typeface="Arial" panose="020B0604020202020204" pitchFamily="34" charset="0"/>
                  <a:ea typeface="宋体" panose="02010600030101010101" pitchFamily="2" charset="-122"/>
                </a:rPr>
                <a:t>乙</a:t>
              </a:r>
              <a:endParaRPr lang="zh-CN" altLang="en-US" sz="2600" b="1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3" name="Text Box 40"/>
          <p:cNvSpPr txBox="1"/>
          <p:nvPr/>
        </p:nvSpPr>
        <p:spPr>
          <a:xfrm>
            <a:off x="4355783" y="1975485"/>
            <a:ext cx="1152525" cy="5492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0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轮轴</a:t>
            </a:r>
            <a:endParaRPr lang="zh-CN" altLang="en-US" sz="30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" name="Text Box 41"/>
          <p:cNvSpPr txBox="1"/>
          <p:nvPr/>
        </p:nvSpPr>
        <p:spPr>
          <a:xfrm>
            <a:off x="6344603" y="2524760"/>
            <a:ext cx="115252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&gt;</a:t>
            </a:r>
            <a:endParaRPr lang="en-US" altLang="zh-CN" sz="3600" b="1" noProof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宋体" panose="02010600030101010101" pitchFamily="2" charset="-122"/>
            </a:endParaRPr>
          </a:p>
        </p:txBody>
      </p:sp>
      <p:sp>
        <p:nvSpPr>
          <p:cNvPr id="5" name="Text Box 42"/>
          <p:cNvSpPr txBox="1"/>
          <p:nvPr/>
        </p:nvSpPr>
        <p:spPr>
          <a:xfrm>
            <a:off x="1704658" y="3854450"/>
            <a:ext cx="2087562" cy="5492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0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斜面省力</a:t>
            </a:r>
            <a:endParaRPr lang="zh-CN" altLang="en-US" sz="30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" fill="hold"/>
                                        <p:tgtEl>
                                          <p:spTgt spid="3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" fill="hold"/>
                                        <p:tgtEl>
                                          <p:spTgt spid="4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" fill="hold"/>
                                        <p:tgtEl>
                                          <p:spTgt spid="5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04" name="组合 3203"/>
          <p:cNvGrpSpPr/>
          <p:nvPr/>
        </p:nvGrpSpPr>
        <p:grpSpPr>
          <a:xfrm>
            <a:off x="6755130" y="1700530"/>
            <a:ext cx="1224915" cy="3838575"/>
            <a:chOff x="3530" y="845"/>
            <a:chExt cx="938" cy="3266"/>
          </a:xfrm>
        </p:grpSpPr>
        <p:sp>
          <p:nvSpPr>
            <p:cNvPr id="29698" name="Oval 3"/>
            <p:cNvSpPr/>
            <p:nvPr/>
          </p:nvSpPr>
          <p:spPr>
            <a:xfrm rot="-5400000" flipV="1">
              <a:off x="3970" y="3344"/>
              <a:ext cx="103" cy="102"/>
            </a:xfrm>
            <a:prstGeom prst="ellipse">
              <a:avLst/>
            </a:prstGeom>
            <a:solidFill>
              <a:srgbClr val="FFFFFF"/>
            </a:solidFill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9699" name="Rectangle 4"/>
            <p:cNvSpPr/>
            <p:nvPr/>
          </p:nvSpPr>
          <p:spPr>
            <a:xfrm rot="-5400000" flipV="1">
              <a:off x="3918" y="3284"/>
              <a:ext cx="129" cy="96"/>
            </a:xfrm>
            <a:prstGeom prst="rect">
              <a:avLst/>
            </a:prstGeom>
            <a:solidFill>
              <a:srgbClr val="FFFFFF"/>
            </a:solidFill>
            <a:ln w="28575" cap="flat" cmpd="sng">
              <a:solidFill>
                <a:srgbClr val="FFFF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9700" name="Oval 5"/>
            <p:cNvSpPr/>
            <p:nvPr/>
          </p:nvSpPr>
          <p:spPr>
            <a:xfrm rot="-5400000" flipV="1">
              <a:off x="3968" y="1947"/>
              <a:ext cx="104" cy="102"/>
            </a:xfrm>
            <a:prstGeom prst="ellipse">
              <a:avLst/>
            </a:prstGeom>
            <a:solidFill>
              <a:srgbClr val="FFFFFF"/>
            </a:solidFill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9701" name="Rectangle 6"/>
            <p:cNvSpPr/>
            <p:nvPr/>
          </p:nvSpPr>
          <p:spPr>
            <a:xfrm rot="-5400000" flipV="1">
              <a:off x="3916" y="1886"/>
              <a:ext cx="130" cy="96"/>
            </a:xfrm>
            <a:prstGeom prst="rect">
              <a:avLst/>
            </a:prstGeom>
            <a:solidFill>
              <a:srgbClr val="FFFFFF"/>
            </a:solidFill>
            <a:ln w="28575" cap="flat" cmpd="sng">
              <a:solidFill>
                <a:srgbClr val="FFFF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9702" name="Oval 7"/>
            <p:cNvSpPr/>
            <p:nvPr/>
          </p:nvSpPr>
          <p:spPr>
            <a:xfrm>
              <a:off x="3943" y="2519"/>
              <a:ext cx="102" cy="104"/>
            </a:xfrm>
            <a:prstGeom prst="ellipse">
              <a:avLst/>
            </a:prstGeom>
            <a:solidFill>
              <a:srgbClr val="FFFFFF"/>
            </a:solidFill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9703" name="Rectangle 8"/>
            <p:cNvSpPr/>
            <p:nvPr/>
          </p:nvSpPr>
          <p:spPr>
            <a:xfrm>
              <a:off x="3992" y="2560"/>
              <a:ext cx="127" cy="99"/>
            </a:xfrm>
            <a:prstGeom prst="rect">
              <a:avLst/>
            </a:prstGeom>
            <a:solidFill>
              <a:srgbClr val="FFFFFF"/>
            </a:solidFill>
            <a:ln w="28575" cap="flat" cmpd="sng">
              <a:solidFill>
                <a:srgbClr val="FFFF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9704" name="Oval 9"/>
            <p:cNvSpPr/>
            <p:nvPr/>
          </p:nvSpPr>
          <p:spPr>
            <a:xfrm>
              <a:off x="3943" y="1125"/>
              <a:ext cx="102" cy="104"/>
            </a:xfrm>
            <a:prstGeom prst="ellipse">
              <a:avLst/>
            </a:prstGeom>
            <a:solidFill>
              <a:srgbClr val="FFFFFF"/>
            </a:solidFill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9705" name="Rectangle 10"/>
            <p:cNvSpPr/>
            <p:nvPr/>
          </p:nvSpPr>
          <p:spPr>
            <a:xfrm>
              <a:off x="3992" y="1167"/>
              <a:ext cx="127" cy="97"/>
            </a:xfrm>
            <a:prstGeom prst="rect">
              <a:avLst/>
            </a:prstGeom>
            <a:solidFill>
              <a:srgbClr val="FFFFFF"/>
            </a:solidFill>
            <a:ln w="28575" cap="flat" cmpd="sng">
              <a:solidFill>
                <a:srgbClr val="FFFF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pSp>
          <p:nvGrpSpPr>
            <p:cNvPr id="29706" name="组合 3212"/>
            <p:cNvGrpSpPr/>
            <p:nvPr/>
          </p:nvGrpSpPr>
          <p:grpSpPr>
            <a:xfrm>
              <a:off x="3709" y="1127"/>
              <a:ext cx="583" cy="919"/>
              <a:chOff x="3464" y="3135"/>
              <a:chExt cx="854" cy="1413"/>
            </a:xfrm>
          </p:grpSpPr>
          <p:sp>
            <p:nvSpPr>
              <p:cNvPr id="29707" name="Oval 12"/>
              <p:cNvSpPr/>
              <p:nvPr/>
            </p:nvSpPr>
            <p:spPr>
              <a:xfrm>
                <a:off x="3464" y="3420"/>
                <a:ext cx="854" cy="854"/>
              </a:xfrm>
              <a:prstGeom prst="ellipse">
                <a:avLst/>
              </a:prstGeom>
              <a:solidFill>
                <a:srgbClr val="FFFFFF"/>
              </a:solidFill>
              <a:ln w="285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9708" name="Rectangle 13"/>
              <p:cNvSpPr/>
              <p:nvPr/>
            </p:nvSpPr>
            <p:spPr>
              <a:xfrm>
                <a:off x="3854" y="3375"/>
                <a:ext cx="76" cy="945"/>
              </a:xfrm>
              <a:prstGeom prst="rect">
                <a:avLst/>
              </a:prstGeom>
              <a:solidFill>
                <a:srgbClr val="FFFFFF"/>
              </a:solidFill>
              <a:ln w="28575" cap="flat" cmpd="sng">
                <a:solidFill>
                  <a:srgbClr val="0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grpSp>
            <p:nvGrpSpPr>
              <p:cNvPr id="29709" name="组合 3215"/>
              <p:cNvGrpSpPr/>
              <p:nvPr/>
            </p:nvGrpSpPr>
            <p:grpSpPr>
              <a:xfrm flipH="1">
                <a:off x="3802" y="3135"/>
                <a:ext cx="92" cy="225"/>
                <a:chOff x="3810" y="2835"/>
                <a:chExt cx="92" cy="225"/>
              </a:xfrm>
            </p:grpSpPr>
            <p:sp>
              <p:nvSpPr>
                <p:cNvPr id="29710" name="Arc 15"/>
                <p:cNvSpPr/>
                <p:nvPr/>
              </p:nvSpPr>
              <p:spPr>
                <a:xfrm>
                  <a:off x="3820" y="2835"/>
                  <a:ext cx="82" cy="150"/>
                </a:xfrm>
                <a:prstGeom prst="rect">
                  <a:avLst/>
                </a:prstGeom>
                <a:noFill/>
                <a:ln w="2857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cxnSp>
              <p:nvCxnSpPr>
                <p:cNvPr id="29711" name="Line 16"/>
                <p:cNvCxnSpPr/>
                <p:nvPr/>
              </p:nvCxnSpPr>
              <p:spPr>
                <a:xfrm flipH="1">
                  <a:off x="3810" y="2985"/>
                  <a:ext cx="0" cy="75"/>
                </a:xfrm>
                <a:prstGeom prst="line">
                  <a:avLst/>
                </a:prstGeom>
                <a:ln w="2857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</p:grpSp>
          <p:grpSp>
            <p:nvGrpSpPr>
              <p:cNvPr id="29712" name="组合 3218"/>
              <p:cNvGrpSpPr/>
              <p:nvPr/>
            </p:nvGrpSpPr>
            <p:grpSpPr>
              <a:xfrm flipV="1">
                <a:off x="3902" y="4323"/>
                <a:ext cx="92" cy="225"/>
                <a:chOff x="3810" y="2835"/>
                <a:chExt cx="92" cy="225"/>
              </a:xfrm>
            </p:grpSpPr>
            <p:sp>
              <p:nvSpPr>
                <p:cNvPr id="29713" name="Arc 18"/>
                <p:cNvSpPr/>
                <p:nvPr/>
              </p:nvSpPr>
              <p:spPr>
                <a:xfrm>
                  <a:off x="3820" y="2835"/>
                  <a:ext cx="82" cy="150"/>
                </a:xfrm>
                <a:prstGeom prst="rect">
                  <a:avLst/>
                </a:prstGeom>
                <a:noFill/>
                <a:ln w="2857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cxnSp>
              <p:nvCxnSpPr>
                <p:cNvPr id="29714" name="Line 19"/>
                <p:cNvCxnSpPr/>
                <p:nvPr/>
              </p:nvCxnSpPr>
              <p:spPr>
                <a:xfrm flipH="1">
                  <a:off x="3810" y="2985"/>
                  <a:ext cx="0" cy="75"/>
                </a:xfrm>
                <a:prstGeom prst="line">
                  <a:avLst/>
                </a:prstGeom>
                <a:ln w="2857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</p:grpSp>
        </p:grpSp>
        <p:grpSp>
          <p:nvGrpSpPr>
            <p:cNvPr id="29715" name="组合 3221"/>
            <p:cNvGrpSpPr/>
            <p:nvPr/>
          </p:nvGrpSpPr>
          <p:grpSpPr>
            <a:xfrm>
              <a:off x="3713" y="2522"/>
              <a:ext cx="581" cy="920"/>
              <a:chOff x="3464" y="3135"/>
              <a:chExt cx="854" cy="1413"/>
            </a:xfrm>
          </p:grpSpPr>
          <p:sp>
            <p:nvSpPr>
              <p:cNvPr id="29716" name="Oval 21"/>
              <p:cNvSpPr/>
              <p:nvPr/>
            </p:nvSpPr>
            <p:spPr>
              <a:xfrm>
                <a:off x="3464" y="3420"/>
                <a:ext cx="854" cy="854"/>
              </a:xfrm>
              <a:prstGeom prst="ellipse">
                <a:avLst/>
              </a:prstGeom>
              <a:solidFill>
                <a:srgbClr val="FFFFFF"/>
              </a:solidFill>
              <a:ln w="285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9717" name="Rectangle 22"/>
              <p:cNvSpPr/>
              <p:nvPr/>
            </p:nvSpPr>
            <p:spPr>
              <a:xfrm>
                <a:off x="3854" y="3375"/>
                <a:ext cx="76" cy="945"/>
              </a:xfrm>
              <a:prstGeom prst="rect">
                <a:avLst/>
              </a:prstGeom>
              <a:solidFill>
                <a:srgbClr val="FFFFFF"/>
              </a:solidFill>
              <a:ln w="28575" cap="flat" cmpd="sng">
                <a:solidFill>
                  <a:srgbClr val="0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grpSp>
            <p:nvGrpSpPr>
              <p:cNvPr id="29718" name="组合 3224"/>
              <p:cNvGrpSpPr/>
              <p:nvPr/>
            </p:nvGrpSpPr>
            <p:grpSpPr>
              <a:xfrm flipH="1">
                <a:off x="3802" y="3135"/>
                <a:ext cx="92" cy="225"/>
                <a:chOff x="3810" y="2835"/>
                <a:chExt cx="92" cy="225"/>
              </a:xfrm>
            </p:grpSpPr>
            <p:sp>
              <p:nvSpPr>
                <p:cNvPr id="29719" name="Arc 24"/>
                <p:cNvSpPr/>
                <p:nvPr/>
              </p:nvSpPr>
              <p:spPr>
                <a:xfrm>
                  <a:off x="3820" y="2835"/>
                  <a:ext cx="82" cy="150"/>
                </a:xfrm>
                <a:prstGeom prst="rect">
                  <a:avLst/>
                </a:prstGeom>
                <a:noFill/>
                <a:ln w="2857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cxnSp>
              <p:nvCxnSpPr>
                <p:cNvPr id="29720" name="Line 25"/>
                <p:cNvCxnSpPr/>
                <p:nvPr/>
              </p:nvCxnSpPr>
              <p:spPr>
                <a:xfrm flipH="1">
                  <a:off x="3810" y="2985"/>
                  <a:ext cx="0" cy="75"/>
                </a:xfrm>
                <a:prstGeom prst="line">
                  <a:avLst/>
                </a:prstGeom>
                <a:ln w="2857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</p:grpSp>
          <p:grpSp>
            <p:nvGrpSpPr>
              <p:cNvPr id="29721" name="组合 3227"/>
              <p:cNvGrpSpPr/>
              <p:nvPr/>
            </p:nvGrpSpPr>
            <p:grpSpPr>
              <a:xfrm flipV="1">
                <a:off x="3902" y="4323"/>
                <a:ext cx="92" cy="225"/>
                <a:chOff x="3810" y="2835"/>
                <a:chExt cx="92" cy="225"/>
              </a:xfrm>
            </p:grpSpPr>
            <p:sp>
              <p:nvSpPr>
                <p:cNvPr id="29722" name="Arc 27"/>
                <p:cNvSpPr/>
                <p:nvPr/>
              </p:nvSpPr>
              <p:spPr>
                <a:xfrm>
                  <a:off x="3820" y="2835"/>
                  <a:ext cx="82" cy="150"/>
                </a:xfrm>
                <a:prstGeom prst="rect">
                  <a:avLst/>
                </a:prstGeom>
                <a:noFill/>
                <a:ln w="2857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cxnSp>
              <p:nvCxnSpPr>
                <p:cNvPr id="29723" name="Line 28"/>
                <p:cNvCxnSpPr/>
                <p:nvPr/>
              </p:nvCxnSpPr>
              <p:spPr>
                <a:xfrm flipH="1">
                  <a:off x="3810" y="2985"/>
                  <a:ext cx="0" cy="75"/>
                </a:xfrm>
                <a:prstGeom prst="line">
                  <a:avLst/>
                </a:prstGeom>
                <a:ln w="2857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</p:grpSp>
        </p:grpSp>
        <p:cxnSp>
          <p:nvCxnSpPr>
            <p:cNvPr id="29724" name="Line 29"/>
            <p:cNvCxnSpPr/>
            <p:nvPr/>
          </p:nvCxnSpPr>
          <p:spPr>
            <a:xfrm flipH="1">
              <a:off x="4292" y="1571"/>
              <a:ext cx="0" cy="1425"/>
            </a:xfrm>
            <a:prstGeom prst="line">
              <a:avLst/>
            </a:prstGeom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9725" name="Line 30"/>
            <p:cNvCxnSpPr/>
            <p:nvPr/>
          </p:nvCxnSpPr>
          <p:spPr>
            <a:xfrm flipH="1" flipV="1">
              <a:off x="3704" y="1622"/>
              <a:ext cx="286" cy="888"/>
            </a:xfrm>
            <a:prstGeom prst="line">
              <a:avLst/>
            </a:prstGeom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9726" name="Line 31"/>
            <p:cNvCxnSpPr/>
            <p:nvPr/>
          </p:nvCxnSpPr>
          <p:spPr>
            <a:xfrm flipH="1" flipV="1">
              <a:off x="3530" y="2021"/>
              <a:ext cx="193" cy="1034"/>
            </a:xfrm>
            <a:prstGeom prst="line">
              <a:avLst/>
            </a:prstGeom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triangle" w="med" len="med"/>
            </a:ln>
          </p:spPr>
        </p:cxnSp>
        <p:cxnSp>
          <p:nvCxnSpPr>
            <p:cNvPr id="29727" name="Line 32"/>
            <p:cNvCxnSpPr/>
            <p:nvPr/>
          </p:nvCxnSpPr>
          <p:spPr>
            <a:xfrm flipH="1">
              <a:off x="4020" y="3443"/>
              <a:ext cx="6" cy="668"/>
            </a:xfrm>
            <a:prstGeom prst="line">
              <a:avLst/>
            </a:prstGeom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grpSp>
          <p:nvGrpSpPr>
            <p:cNvPr id="29728" name="组合 3234"/>
            <p:cNvGrpSpPr/>
            <p:nvPr/>
          </p:nvGrpSpPr>
          <p:grpSpPr>
            <a:xfrm flipH="1" flipV="1">
              <a:off x="3556" y="845"/>
              <a:ext cx="912" cy="85"/>
              <a:chOff x="2760" y="2640"/>
              <a:chExt cx="1338" cy="130"/>
            </a:xfrm>
          </p:grpSpPr>
          <p:cxnSp>
            <p:nvCxnSpPr>
              <p:cNvPr id="29729" name="Line 34"/>
              <p:cNvCxnSpPr/>
              <p:nvPr/>
            </p:nvCxnSpPr>
            <p:spPr>
              <a:xfrm flipH="1">
                <a:off x="2760" y="2648"/>
                <a:ext cx="120" cy="122"/>
              </a:xfrm>
              <a:prstGeom prst="line">
                <a:avLst/>
              </a:prstGeom>
              <a:ln w="285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9730" name="Line 35"/>
              <p:cNvCxnSpPr/>
              <p:nvPr/>
            </p:nvCxnSpPr>
            <p:spPr>
              <a:xfrm flipH="1">
                <a:off x="2880" y="2648"/>
                <a:ext cx="121" cy="122"/>
              </a:xfrm>
              <a:prstGeom prst="line">
                <a:avLst/>
              </a:prstGeom>
              <a:ln w="285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9731" name="Line 36"/>
              <p:cNvCxnSpPr/>
              <p:nvPr/>
            </p:nvCxnSpPr>
            <p:spPr>
              <a:xfrm flipH="1">
                <a:off x="3001" y="2648"/>
                <a:ext cx="120" cy="122"/>
              </a:xfrm>
              <a:prstGeom prst="line">
                <a:avLst/>
              </a:prstGeom>
              <a:ln w="285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9732" name="Line 37"/>
              <p:cNvCxnSpPr/>
              <p:nvPr/>
            </p:nvCxnSpPr>
            <p:spPr>
              <a:xfrm flipH="1">
                <a:off x="3121" y="2648"/>
                <a:ext cx="120" cy="122"/>
              </a:xfrm>
              <a:prstGeom prst="line">
                <a:avLst/>
              </a:prstGeom>
              <a:ln w="285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9733" name="Line 38"/>
              <p:cNvCxnSpPr/>
              <p:nvPr/>
            </p:nvCxnSpPr>
            <p:spPr>
              <a:xfrm flipH="1">
                <a:off x="3241" y="2648"/>
                <a:ext cx="120" cy="122"/>
              </a:xfrm>
              <a:prstGeom prst="line">
                <a:avLst/>
              </a:prstGeom>
              <a:ln w="285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9734" name="Line 39"/>
              <p:cNvCxnSpPr/>
              <p:nvPr/>
            </p:nvCxnSpPr>
            <p:spPr>
              <a:xfrm flipH="1">
                <a:off x="3361" y="2648"/>
                <a:ext cx="121" cy="122"/>
              </a:xfrm>
              <a:prstGeom prst="line">
                <a:avLst/>
              </a:prstGeom>
              <a:ln w="285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9735" name="Line 40"/>
              <p:cNvCxnSpPr/>
              <p:nvPr/>
            </p:nvCxnSpPr>
            <p:spPr>
              <a:xfrm flipH="1">
                <a:off x="3482" y="2648"/>
                <a:ext cx="120" cy="122"/>
              </a:xfrm>
              <a:prstGeom prst="line">
                <a:avLst/>
              </a:prstGeom>
              <a:ln w="285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9736" name="Line 41"/>
              <p:cNvCxnSpPr/>
              <p:nvPr/>
            </p:nvCxnSpPr>
            <p:spPr>
              <a:xfrm flipH="1">
                <a:off x="3602" y="2648"/>
                <a:ext cx="120" cy="122"/>
              </a:xfrm>
              <a:prstGeom prst="line">
                <a:avLst/>
              </a:prstGeom>
              <a:ln w="285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9737" name="Line 42"/>
              <p:cNvCxnSpPr/>
              <p:nvPr/>
            </p:nvCxnSpPr>
            <p:spPr>
              <a:xfrm flipH="1">
                <a:off x="3722" y="2648"/>
                <a:ext cx="120" cy="122"/>
              </a:xfrm>
              <a:prstGeom prst="line">
                <a:avLst/>
              </a:prstGeom>
              <a:ln w="285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9738" name="Line 43"/>
              <p:cNvCxnSpPr/>
              <p:nvPr/>
            </p:nvCxnSpPr>
            <p:spPr>
              <a:xfrm flipH="1">
                <a:off x="3842" y="2648"/>
                <a:ext cx="121" cy="122"/>
              </a:xfrm>
              <a:prstGeom prst="line">
                <a:avLst/>
              </a:prstGeom>
              <a:ln w="285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9739" name="Line 44"/>
              <p:cNvCxnSpPr/>
              <p:nvPr/>
            </p:nvCxnSpPr>
            <p:spPr>
              <a:xfrm flipH="1">
                <a:off x="3963" y="2648"/>
                <a:ext cx="120" cy="122"/>
              </a:xfrm>
              <a:prstGeom prst="line">
                <a:avLst/>
              </a:prstGeom>
              <a:ln w="285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9740" name="Line 45"/>
              <p:cNvCxnSpPr/>
              <p:nvPr/>
            </p:nvCxnSpPr>
            <p:spPr>
              <a:xfrm>
                <a:off x="2783" y="2640"/>
                <a:ext cx="1315" cy="0"/>
              </a:xfrm>
              <a:prstGeom prst="line">
                <a:avLst/>
              </a:prstGeom>
              <a:ln w="285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cxnSp>
          <p:nvCxnSpPr>
            <p:cNvPr id="29741" name="Line 46"/>
            <p:cNvCxnSpPr/>
            <p:nvPr/>
          </p:nvCxnSpPr>
          <p:spPr>
            <a:xfrm flipH="1" flipV="1">
              <a:off x="3997" y="923"/>
              <a:ext cx="0" cy="204"/>
            </a:xfrm>
            <a:prstGeom prst="line">
              <a:avLst/>
            </a:prstGeom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29742" name="Oval 47"/>
            <p:cNvSpPr/>
            <p:nvPr/>
          </p:nvSpPr>
          <p:spPr>
            <a:xfrm>
              <a:off x="3971" y="1558"/>
              <a:ext cx="53" cy="53"/>
            </a:xfrm>
            <a:prstGeom prst="ellipse">
              <a:avLst/>
            </a:prstGeom>
            <a:solidFill>
              <a:srgbClr val="000000"/>
            </a:solidFill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9743" name="Oval 48"/>
            <p:cNvSpPr/>
            <p:nvPr/>
          </p:nvSpPr>
          <p:spPr>
            <a:xfrm>
              <a:off x="3976" y="2959"/>
              <a:ext cx="53" cy="55"/>
            </a:xfrm>
            <a:prstGeom prst="ellipse">
              <a:avLst/>
            </a:prstGeom>
            <a:solidFill>
              <a:srgbClr val="000000"/>
            </a:solidFill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9744" name="Rectangle 49"/>
            <p:cNvSpPr/>
            <p:nvPr/>
          </p:nvSpPr>
          <p:spPr>
            <a:xfrm>
              <a:off x="3870" y="3580"/>
              <a:ext cx="310" cy="131"/>
            </a:xfrm>
            <a:prstGeom prst="rect">
              <a:avLst/>
            </a:prstGeom>
            <a:solidFill>
              <a:srgbClr val="FFFFFF"/>
            </a:solidFill>
            <a:ln w="2857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9745" name="Rectangle 50"/>
            <p:cNvSpPr/>
            <p:nvPr/>
          </p:nvSpPr>
          <p:spPr>
            <a:xfrm>
              <a:off x="3870" y="3779"/>
              <a:ext cx="310" cy="130"/>
            </a:xfrm>
            <a:prstGeom prst="rect">
              <a:avLst/>
            </a:prstGeom>
            <a:solidFill>
              <a:srgbClr val="FFFFFF"/>
            </a:solidFill>
            <a:ln w="2857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9746" name="Rectangle 51"/>
            <p:cNvSpPr/>
            <p:nvPr/>
          </p:nvSpPr>
          <p:spPr>
            <a:xfrm>
              <a:off x="3868" y="3978"/>
              <a:ext cx="310" cy="129"/>
            </a:xfrm>
            <a:prstGeom prst="rect">
              <a:avLst/>
            </a:prstGeom>
            <a:solidFill>
              <a:srgbClr val="FFFFFF"/>
            </a:solidFill>
            <a:ln w="2857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29747" name="组合 3253"/>
          <p:cNvGrpSpPr/>
          <p:nvPr/>
        </p:nvGrpSpPr>
        <p:grpSpPr>
          <a:xfrm>
            <a:off x="1906905" y="1555750"/>
            <a:ext cx="1295400" cy="3912235"/>
            <a:chOff x="476" y="799"/>
            <a:chExt cx="912" cy="3266"/>
          </a:xfrm>
        </p:grpSpPr>
        <p:sp>
          <p:nvSpPr>
            <p:cNvPr id="29748" name="Oval 94"/>
            <p:cNvSpPr/>
            <p:nvPr/>
          </p:nvSpPr>
          <p:spPr>
            <a:xfrm rot="-5400000" flipV="1">
              <a:off x="890" y="3298"/>
              <a:ext cx="103" cy="102"/>
            </a:xfrm>
            <a:prstGeom prst="ellipse">
              <a:avLst/>
            </a:prstGeom>
            <a:solidFill>
              <a:srgbClr val="FFFFFF"/>
            </a:solidFill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9749" name="Rectangle 95"/>
            <p:cNvSpPr/>
            <p:nvPr/>
          </p:nvSpPr>
          <p:spPr>
            <a:xfrm rot="-5400000" flipV="1">
              <a:off x="838" y="3238"/>
              <a:ext cx="129" cy="96"/>
            </a:xfrm>
            <a:prstGeom prst="rect">
              <a:avLst/>
            </a:prstGeom>
            <a:solidFill>
              <a:srgbClr val="FFFFFF"/>
            </a:solidFill>
            <a:ln w="28575" cap="flat" cmpd="sng">
              <a:solidFill>
                <a:srgbClr val="FFFF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9750" name="Oval 96"/>
            <p:cNvSpPr/>
            <p:nvPr/>
          </p:nvSpPr>
          <p:spPr>
            <a:xfrm rot="-5400000" flipV="1">
              <a:off x="888" y="1901"/>
              <a:ext cx="104" cy="102"/>
            </a:xfrm>
            <a:prstGeom prst="ellipse">
              <a:avLst/>
            </a:prstGeom>
            <a:solidFill>
              <a:srgbClr val="FFFFFF"/>
            </a:solidFill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9751" name="Rectangle 97"/>
            <p:cNvSpPr/>
            <p:nvPr/>
          </p:nvSpPr>
          <p:spPr>
            <a:xfrm rot="-5400000" flipV="1">
              <a:off x="836" y="1840"/>
              <a:ext cx="130" cy="96"/>
            </a:xfrm>
            <a:prstGeom prst="rect">
              <a:avLst/>
            </a:prstGeom>
            <a:solidFill>
              <a:srgbClr val="FFFFFF"/>
            </a:solidFill>
            <a:ln w="28575" cap="flat" cmpd="sng">
              <a:solidFill>
                <a:srgbClr val="FFFF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9752" name="Oval 98"/>
            <p:cNvSpPr/>
            <p:nvPr/>
          </p:nvSpPr>
          <p:spPr>
            <a:xfrm>
              <a:off x="863" y="2473"/>
              <a:ext cx="102" cy="104"/>
            </a:xfrm>
            <a:prstGeom prst="ellipse">
              <a:avLst/>
            </a:prstGeom>
            <a:solidFill>
              <a:srgbClr val="FFFFFF"/>
            </a:solidFill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9753" name="Rectangle 99"/>
            <p:cNvSpPr/>
            <p:nvPr/>
          </p:nvSpPr>
          <p:spPr>
            <a:xfrm>
              <a:off x="912" y="2514"/>
              <a:ext cx="127" cy="99"/>
            </a:xfrm>
            <a:prstGeom prst="rect">
              <a:avLst/>
            </a:prstGeom>
            <a:solidFill>
              <a:srgbClr val="FFFFFF"/>
            </a:solidFill>
            <a:ln w="28575" cap="flat" cmpd="sng">
              <a:solidFill>
                <a:srgbClr val="FFFF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9754" name="Oval 100"/>
            <p:cNvSpPr/>
            <p:nvPr/>
          </p:nvSpPr>
          <p:spPr>
            <a:xfrm>
              <a:off x="863" y="1079"/>
              <a:ext cx="102" cy="104"/>
            </a:xfrm>
            <a:prstGeom prst="ellipse">
              <a:avLst/>
            </a:prstGeom>
            <a:solidFill>
              <a:srgbClr val="FFFFFF"/>
            </a:solidFill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9755" name="Rectangle 101"/>
            <p:cNvSpPr/>
            <p:nvPr/>
          </p:nvSpPr>
          <p:spPr>
            <a:xfrm>
              <a:off x="912" y="1121"/>
              <a:ext cx="127" cy="97"/>
            </a:xfrm>
            <a:prstGeom prst="rect">
              <a:avLst/>
            </a:prstGeom>
            <a:solidFill>
              <a:srgbClr val="FFFFFF"/>
            </a:solidFill>
            <a:ln w="28575" cap="flat" cmpd="sng">
              <a:solidFill>
                <a:srgbClr val="FFFF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pSp>
          <p:nvGrpSpPr>
            <p:cNvPr id="29756" name="组合 3262"/>
            <p:cNvGrpSpPr/>
            <p:nvPr/>
          </p:nvGrpSpPr>
          <p:grpSpPr>
            <a:xfrm>
              <a:off x="629" y="1081"/>
              <a:ext cx="583" cy="919"/>
              <a:chOff x="3464" y="3135"/>
              <a:chExt cx="854" cy="1413"/>
            </a:xfrm>
          </p:grpSpPr>
          <p:sp>
            <p:nvSpPr>
              <p:cNvPr id="29757" name="Oval 103"/>
              <p:cNvSpPr/>
              <p:nvPr/>
            </p:nvSpPr>
            <p:spPr>
              <a:xfrm>
                <a:off x="3464" y="3420"/>
                <a:ext cx="854" cy="854"/>
              </a:xfrm>
              <a:prstGeom prst="ellipse">
                <a:avLst/>
              </a:prstGeom>
              <a:solidFill>
                <a:srgbClr val="FFFFFF"/>
              </a:solidFill>
              <a:ln w="285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9758" name="Rectangle 104"/>
              <p:cNvSpPr/>
              <p:nvPr/>
            </p:nvSpPr>
            <p:spPr>
              <a:xfrm>
                <a:off x="3854" y="3375"/>
                <a:ext cx="76" cy="945"/>
              </a:xfrm>
              <a:prstGeom prst="rect">
                <a:avLst/>
              </a:prstGeom>
              <a:solidFill>
                <a:srgbClr val="FFFFFF"/>
              </a:solidFill>
              <a:ln w="28575" cap="flat" cmpd="sng">
                <a:solidFill>
                  <a:srgbClr val="0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grpSp>
            <p:nvGrpSpPr>
              <p:cNvPr id="29759" name="组合 3265"/>
              <p:cNvGrpSpPr/>
              <p:nvPr/>
            </p:nvGrpSpPr>
            <p:grpSpPr>
              <a:xfrm flipH="1">
                <a:off x="3802" y="3135"/>
                <a:ext cx="92" cy="225"/>
                <a:chOff x="3810" y="2835"/>
                <a:chExt cx="92" cy="225"/>
              </a:xfrm>
            </p:grpSpPr>
            <p:sp>
              <p:nvSpPr>
                <p:cNvPr id="29760" name="Arc 106"/>
                <p:cNvSpPr/>
                <p:nvPr/>
              </p:nvSpPr>
              <p:spPr>
                <a:xfrm>
                  <a:off x="3820" y="2835"/>
                  <a:ext cx="82" cy="150"/>
                </a:xfrm>
                <a:prstGeom prst="rect">
                  <a:avLst/>
                </a:prstGeom>
                <a:noFill/>
                <a:ln w="2857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cxnSp>
              <p:nvCxnSpPr>
                <p:cNvPr id="29761" name="Line 107"/>
                <p:cNvCxnSpPr/>
                <p:nvPr/>
              </p:nvCxnSpPr>
              <p:spPr>
                <a:xfrm flipH="1">
                  <a:off x="3810" y="2985"/>
                  <a:ext cx="0" cy="75"/>
                </a:xfrm>
                <a:prstGeom prst="line">
                  <a:avLst/>
                </a:prstGeom>
                <a:ln w="2857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</p:grpSp>
          <p:grpSp>
            <p:nvGrpSpPr>
              <p:cNvPr id="29762" name="组合 3268"/>
              <p:cNvGrpSpPr/>
              <p:nvPr/>
            </p:nvGrpSpPr>
            <p:grpSpPr>
              <a:xfrm flipV="1">
                <a:off x="3902" y="4323"/>
                <a:ext cx="92" cy="225"/>
                <a:chOff x="3810" y="2835"/>
                <a:chExt cx="92" cy="225"/>
              </a:xfrm>
            </p:grpSpPr>
            <p:sp>
              <p:nvSpPr>
                <p:cNvPr id="29763" name="Arc 109"/>
                <p:cNvSpPr/>
                <p:nvPr/>
              </p:nvSpPr>
              <p:spPr>
                <a:xfrm>
                  <a:off x="3820" y="2835"/>
                  <a:ext cx="82" cy="150"/>
                </a:xfrm>
                <a:prstGeom prst="rect">
                  <a:avLst/>
                </a:prstGeom>
                <a:noFill/>
                <a:ln w="2857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cxnSp>
              <p:nvCxnSpPr>
                <p:cNvPr id="29764" name="Line 110"/>
                <p:cNvCxnSpPr/>
                <p:nvPr/>
              </p:nvCxnSpPr>
              <p:spPr>
                <a:xfrm flipH="1">
                  <a:off x="3810" y="2985"/>
                  <a:ext cx="0" cy="75"/>
                </a:xfrm>
                <a:prstGeom prst="line">
                  <a:avLst/>
                </a:prstGeom>
                <a:ln w="2857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</p:grpSp>
        </p:grpSp>
        <p:grpSp>
          <p:nvGrpSpPr>
            <p:cNvPr id="29765" name="组合 3271"/>
            <p:cNvGrpSpPr/>
            <p:nvPr/>
          </p:nvGrpSpPr>
          <p:grpSpPr>
            <a:xfrm>
              <a:off x="633" y="2476"/>
              <a:ext cx="581" cy="920"/>
              <a:chOff x="3464" y="3135"/>
              <a:chExt cx="854" cy="1413"/>
            </a:xfrm>
          </p:grpSpPr>
          <p:sp>
            <p:nvSpPr>
              <p:cNvPr id="29766" name="Oval 112"/>
              <p:cNvSpPr/>
              <p:nvPr/>
            </p:nvSpPr>
            <p:spPr>
              <a:xfrm>
                <a:off x="3464" y="3420"/>
                <a:ext cx="854" cy="854"/>
              </a:xfrm>
              <a:prstGeom prst="ellipse">
                <a:avLst/>
              </a:prstGeom>
              <a:solidFill>
                <a:srgbClr val="FFFFFF"/>
              </a:solidFill>
              <a:ln w="285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9767" name="Rectangle 113"/>
              <p:cNvSpPr/>
              <p:nvPr/>
            </p:nvSpPr>
            <p:spPr>
              <a:xfrm>
                <a:off x="3854" y="3375"/>
                <a:ext cx="76" cy="945"/>
              </a:xfrm>
              <a:prstGeom prst="rect">
                <a:avLst/>
              </a:prstGeom>
              <a:solidFill>
                <a:srgbClr val="FFFFFF"/>
              </a:solidFill>
              <a:ln w="28575" cap="flat" cmpd="sng">
                <a:solidFill>
                  <a:srgbClr val="0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grpSp>
            <p:nvGrpSpPr>
              <p:cNvPr id="29768" name="组合 3274"/>
              <p:cNvGrpSpPr/>
              <p:nvPr/>
            </p:nvGrpSpPr>
            <p:grpSpPr>
              <a:xfrm flipH="1">
                <a:off x="3802" y="3135"/>
                <a:ext cx="92" cy="225"/>
                <a:chOff x="3810" y="2835"/>
                <a:chExt cx="92" cy="225"/>
              </a:xfrm>
            </p:grpSpPr>
            <p:sp>
              <p:nvSpPr>
                <p:cNvPr id="29769" name="Arc 115"/>
                <p:cNvSpPr/>
                <p:nvPr/>
              </p:nvSpPr>
              <p:spPr>
                <a:xfrm>
                  <a:off x="3820" y="2835"/>
                  <a:ext cx="82" cy="150"/>
                </a:xfrm>
                <a:prstGeom prst="rect">
                  <a:avLst/>
                </a:prstGeom>
                <a:noFill/>
                <a:ln w="2857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cxnSp>
              <p:nvCxnSpPr>
                <p:cNvPr id="29770" name="Line 116"/>
                <p:cNvCxnSpPr/>
                <p:nvPr/>
              </p:nvCxnSpPr>
              <p:spPr>
                <a:xfrm flipH="1">
                  <a:off x="3810" y="2985"/>
                  <a:ext cx="0" cy="75"/>
                </a:xfrm>
                <a:prstGeom prst="line">
                  <a:avLst/>
                </a:prstGeom>
                <a:ln w="2857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</p:grpSp>
          <p:grpSp>
            <p:nvGrpSpPr>
              <p:cNvPr id="29771" name="组合 3277"/>
              <p:cNvGrpSpPr/>
              <p:nvPr/>
            </p:nvGrpSpPr>
            <p:grpSpPr>
              <a:xfrm flipV="1">
                <a:off x="3902" y="4323"/>
                <a:ext cx="92" cy="225"/>
                <a:chOff x="3810" y="2835"/>
                <a:chExt cx="92" cy="225"/>
              </a:xfrm>
            </p:grpSpPr>
            <p:sp>
              <p:nvSpPr>
                <p:cNvPr id="29772" name="Arc 118"/>
                <p:cNvSpPr/>
                <p:nvPr/>
              </p:nvSpPr>
              <p:spPr>
                <a:xfrm>
                  <a:off x="3820" y="2835"/>
                  <a:ext cx="82" cy="150"/>
                </a:xfrm>
                <a:prstGeom prst="rect">
                  <a:avLst/>
                </a:prstGeom>
                <a:noFill/>
                <a:ln w="2857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cxnSp>
              <p:nvCxnSpPr>
                <p:cNvPr id="29773" name="Line 119"/>
                <p:cNvCxnSpPr/>
                <p:nvPr/>
              </p:nvCxnSpPr>
              <p:spPr>
                <a:xfrm flipH="1">
                  <a:off x="3810" y="2985"/>
                  <a:ext cx="0" cy="75"/>
                </a:xfrm>
                <a:prstGeom prst="line">
                  <a:avLst/>
                </a:prstGeom>
                <a:ln w="2857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</p:grpSp>
        </p:grpSp>
        <p:cxnSp>
          <p:nvCxnSpPr>
            <p:cNvPr id="29774" name="Line 120"/>
            <p:cNvCxnSpPr/>
            <p:nvPr/>
          </p:nvCxnSpPr>
          <p:spPr>
            <a:xfrm flipH="1">
              <a:off x="634" y="1525"/>
              <a:ext cx="0" cy="1425"/>
            </a:xfrm>
            <a:prstGeom prst="line">
              <a:avLst/>
            </a:prstGeom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9775" name="Line 121"/>
            <p:cNvCxnSpPr/>
            <p:nvPr/>
          </p:nvCxnSpPr>
          <p:spPr>
            <a:xfrm flipH="1" flipV="1">
              <a:off x="920" y="1997"/>
              <a:ext cx="286" cy="888"/>
            </a:xfrm>
            <a:prstGeom prst="line">
              <a:avLst/>
            </a:prstGeom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9776" name="Line 122"/>
            <p:cNvCxnSpPr/>
            <p:nvPr/>
          </p:nvCxnSpPr>
          <p:spPr>
            <a:xfrm flipH="1">
              <a:off x="940" y="3397"/>
              <a:ext cx="6" cy="668"/>
            </a:xfrm>
            <a:prstGeom prst="line">
              <a:avLst/>
            </a:prstGeom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grpSp>
          <p:nvGrpSpPr>
            <p:cNvPr id="29777" name="组合 3283"/>
            <p:cNvGrpSpPr/>
            <p:nvPr/>
          </p:nvGrpSpPr>
          <p:grpSpPr>
            <a:xfrm flipH="1" flipV="1">
              <a:off x="476" y="799"/>
              <a:ext cx="912" cy="85"/>
              <a:chOff x="2760" y="2640"/>
              <a:chExt cx="1338" cy="130"/>
            </a:xfrm>
          </p:grpSpPr>
          <p:cxnSp>
            <p:nvCxnSpPr>
              <p:cNvPr id="29778" name="Line 124"/>
              <p:cNvCxnSpPr/>
              <p:nvPr/>
            </p:nvCxnSpPr>
            <p:spPr>
              <a:xfrm flipH="1">
                <a:off x="2760" y="2648"/>
                <a:ext cx="120" cy="122"/>
              </a:xfrm>
              <a:prstGeom prst="line">
                <a:avLst/>
              </a:prstGeom>
              <a:ln w="285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9779" name="Line 125"/>
              <p:cNvCxnSpPr/>
              <p:nvPr/>
            </p:nvCxnSpPr>
            <p:spPr>
              <a:xfrm flipH="1">
                <a:off x="2880" y="2648"/>
                <a:ext cx="121" cy="122"/>
              </a:xfrm>
              <a:prstGeom prst="line">
                <a:avLst/>
              </a:prstGeom>
              <a:ln w="285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9780" name="Line 126"/>
              <p:cNvCxnSpPr/>
              <p:nvPr/>
            </p:nvCxnSpPr>
            <p:spPr>
              <a:xfrm flipH="1">
                <a:off x="3001" y="2648"/>
                <a:ext cx="120" cy="122"/>
              </a:xfrm>
              <a:prstGeom prst="line">
                <a:avLst/>
              </a:prstGeom>
              <a:ln w="285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9781" name="Line 127"/>
              <p:cNvCxnSpPr/>
              <p:nvPr/>
            </p:nvCxnSpPr>
            <p:spPr>
              <a:xfrm flipH="1">
                <a:off x="3121" y="2648"/>
                <a:ext cx="120" cy="122"/>
              </a:xfrm>
              <a:prstGeom prst="line">
                <a:avLst/>
              </a:prstGeom>
              <a:ln w="285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9782" name="Line 128"/>
              <p:cNvCxnSpPr/>
              <p:nvPr/>
            </p:nvCxnSpPr>
            <p:spPr>
              <a:xfrm flipH="1">
                <a:off x="3241" y="2648"/>
                <a:ext cx="120" cy="122"/>
              </a:xfrm>
              <a:prstGeom prst="line">
                <a:avLst/>
              </a:prstGeom>
              <a:ln w="285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9783" name="Line 129"/>
              <p:cNvCxnSpPr/>
              <p:nvPr/>
            </p:nvCxnSpPr>
            <p:spPr>
              <a:xfrm flipH="1">
                <a:off x="3361" y="2648"/>
                <a:ext cx="121" cy="122"/>
              </a:xfrm>
              <a:prstGeom prst="line">
                <a:avLst/>
              </a:prstGeom>
              <a:ln w="285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9784" name="Line 130"/>
              <p:cNvCxnSpPr/>
              <p:nvPr/>
            </p:nvCxnSpPr>
            <p:spPr>
              <a:xfrm flipH="1">
                <a:off x="3482" y="2648"/>
                <a:ext cx="120" cy="122"/>
              </a:xfrm>
              <a:prstGeom prst="line">
                <a:avLst/>
              </a:prstGeom>
              <a:ln w="285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9785" name="Line 131"/>
              <p:cNvCxnSpPr/>
              <p:nvPr/>
            </p:nvCxnSpPr>
            <p:spPr>
              <a:xfrm flipH="1">
                <a:off x="3602" y="2648"/>
                <a:ext cx="120" cy="122"/>
              </a:xfrm>
              <a:prstGeom prst="line">
                <a:avLst/>
              </a:prstGeom>
              <a:ln w="285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9786" name="Line 132"/>
              <p:cNvCxnSpPr/>
              <p:nvPr/>
            </p:nvCxnSpPr>
            <p:spPr>
              <a:xfrm flipH="1">
                <a:off x="3722" y="2648"/>
                <a:ext cx="120" cy="122"/>
              </a:xfrm>
              <a:prstGeom prst="line">
                <a:avLst/>
              </a:prstGeom>
              <a:ln w="285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9787" name="Line 133"/>
              <p:cNvCxnSpPr/>
              <p:nvPr/>
            </p:nvCxnSpPr>
            <p:spPr>
              <a:xfrm flipH="1">
                <a:off x="3842" y="2648"/>
                <a:ext cx="121" cy="122"/>
              </a:xfrm>
              <a:prstGeom prst="line">
                <a:avLst/>
              </a:prstGeom>
              <a:ln w="285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9788" name="Line 134"/>
              <p:cNvCxnSpPr/>
              <p:nvPr/>
            </p:nvCxnSpPr>
            <p:spPr>
              <a:xfrm flipH="1">
                <a:off x="3963" y="2648"/>
                <a:ext cx="120" cy="122"/>
              </a:xfrm>
              <a:prstGeom prst="line">
                <a:avLst/>
              </a:prstGeom>
              <a:ln w="285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9789" name="Line 135"/>
              <p:cNvCxnSpPr/>
              <p:nvPr/>
            </p:nvCxnSpPr>
            <p:spPr>
              <a:xfrm>
                <a:off x="2783" y="2640"/>
                <a:ext cx="1315" cy="0"/>
              </a:xfrm>
              <a:prstGeom prst="line">
                <a:avLst/>
              </a:prstGeom>
              <a:ln w="285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cxnSp>
          <p:nvCxnSpPr>
            <p:cNvPr id="29790" name="Line 136"/>
            <p:cNvCxnSpPr/>
            <p:nvPr/>
          </p:nvCxnSpPr>
          <p:spPr>
            <a:xfrm flipH="1" flipV="1">
              <a:off x="917" y="877"/>
              <a:ext cx="0" cy="204"/>
            </a:xfrm>
            <a:prstGeom prst="line">
              <a:avLst/>
            </a:prstGeom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29791" name="Oval 137"/>
            <p:cNvSpPr/>
            <p:nvPr/>
          </p:nvSpPr>
          <p:spPr>
            <a:xfrm>
              <a:off x="891" y="1512"/>
              <a:ext cx="53" cy="53"/>
            </a:xfrm>
            <a:prstGeom prst="ellipse">
              <a:avLst/>
            </a:prstGeom>
            <a:solidFill>
              <a:srgbClr val="000000"/>
            </a:solidFill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9792" name="Oval 138"/>
            <p:cNvSpPr/>
            <p:nvPr/>
          </p:nvSpPr>
          <p:spPr>
            <a:xfrm>
              <a:off x="896" y="2913"/>
              <a:ext cx="53" cy="55"/>
            </a:xfrm>
            <a:prstGeom prst="ellipse">
              <a:avLst/>
            </a:prstGeom>
            <a:solidFill>
              <a:srgbClr val="000000"/>
            </a:solidFill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9793" name="Rectangle 139"/>
            <p:cNvSpPr/>
            <p:nvPr/>
          </p:nvSpPr>
          <p:spPr>
            <a:xfrm>
              <a:off x="790" y="3534"/>
              <a:ext cx="310" cy="131"/>
            </a:xfrm>
            <a:prstGeom prst="rect">
              <a:avLst/>
            </a:prstGeom>
            <a:solidFill>
              <a:srgbClr val="FFFFFF"/>
            </a:solidFill>
            <a:ln w="2857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9794" name="Rectangle 140"/>
            <p:cNvSpPr/>
            <p:nvPr/>
          </p:nvSpPr>
          <p:spPr>
            <a:xfrm>
              <a:off x="790" y="3733"/>
              <a:ext cx="310" cy="130"/>
            </a:xfrm>
            <a:prstGeom prst="rect">
              <a:avLst/>
            </a:prstGeom>
            <a:solidFill>
              <a:srgbClr val="FFFFFF"/>
            </a:solidFill>
            <a:ln w="2857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9795" name="Rectangle 141"/>
            <p:cNvSpPr/>
            <p:nvPr/>
          </p:nvSpPr>
          <p:spPr>
            <a:xfrm>
              <a:off x="788" y="3932"/>
              <a:ext cx="310" cy="129"/>
            </a:xfrm>
            <a:prstGeom prst="rect">
              <a:avLst/>
            </a:prstGeom>
            <a:solidFill>
              <a:srgbClr val="FFFFFF"/>
            </a:solidFill>
            <a:ln w="2857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cxnSp>
          <p:nvCxnSpPr>
            <p:cNvPr id="29796" name="Line 143"/>
            <p:cNvCxnSpPr/>
            <p:nvPr/>
          </p:nvCxnSpPr>
          <p:spPr>
            <a:xfrm rot="-10500000" flipH="1" flipV="1">
              <a:off x="1174" y="1470"/>
              <a:ext cx="99" cy="641"/>
            </a:xfrm>
            <a:prstGeom prst="line">
              <a:avLst/>
            </a:prstGeom>
            <a:ln w="38100" cap="flat" cmpd="sng">
              <a:solidFill>
                <a:srgbClr val="000000"/>
              </a:solidFill>
              <a:prstDash val="solid"/>
              <a:round/>
              <a:headEnd type="none" w="med" len="med"/>
              <a:tailEnd type="triangle" w="med" len="med"/>
            </a:ln>
          </p:spPr>
        </p:cxnSp>
      </p:grpSp>
      <p:sp>
        <p:nvSpPr>
          <p:cNvPr id="29797" name="Text Box 192"/>
          <p:cNvSpPr/>
          <p:nvPr/>
        </p:nvSpPr>
        <p:spPr>
          <a:xfrm>
            <a:off x="3201988" y="2876550"/>
            <a:ext cx="557212" cy="8239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800">
                <a:latin typeface="Arial" panose="020B0604020202020204" pitchFamily="34" charset="0"/>
                <a:ea typeface="宋体" panose="02010600030101010101" pitchFamily="2" charset="-122"/>
              </a:rPr>
              <a:t>F</a:t>
            </a:r>
            <a:endParaRPr lang="en-US" altLang="zh-CN" sz="48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9798" name="Text Box 193"/>
          <p:cNvSpPr/>
          <p:nvPr/>
        </p:nvSpPr>
        <p:spPr>
          <a:xfrm>
            <a:off x="620395" y="666115"/>
            <a:ext cx="7877810" cy="645160"/>
          </a:xfrm>
          <a:prstGeom prst="rect">
            <a:avLst/>
          </a:prstGeom>
          <a:gradFill flip="none"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0"/>
          </a:gradFill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600" b="1">
                <a:solidFill>
                  <a:srgbClr val="9933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1.</a:t>
            </a:r>
            <a:r>
              <a:rPr lang="zh-CN" altLang="en-US" sz="3600" b="1">
                <a:solidFill>
                  <a:srgbClr val="9933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若物重</a:t>
            </a:r>
            <a:r>
              <a:rPr lang="en-US" altLang="zh-CN" sz="3600" b="1">
                <a:solidFill>
                  <a:srgbClr val="9933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100N</a:t>
            </a:r>
            <a:r>
              <a:rPr lang="zh-CN" altLang="en-US" sz="3600" b="1">
                <a:solidFill>
                  <a:srgbClr val="9933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，一个滑轮重</a:t>
            </a:r>
            <a:r>
              <a:rPr lang="en-US" altLang="zh-CN" sz="3600" b="1">
                <a:solidFill>
                  <a:srgbClr val="9933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20N</a:t>
            </a:r>
            <a:r>
              <a:rPr lang="zh-CN" altLang="en-US" sz="3600" b="1">
                <a:solidFill>
                  <a:srgbClr val="9933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，求</a:t>
            </a:r>
            <a:r>
              <a:rPr lang="en-US" altLang="zh-CN" sz="3600" b="1">
                <a:solidFill>
                  <a:srgbClr val="9933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F</a:t>
            </a:r>
            <a:r>
              <a:rPr lang="zh-CN" altLang="en-US" sz="3600" b="1">
                <a:solidFill>
                  <a:srgbClr val="9933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？</a:t>
            </a:r>
            <a:endParaRPr lang="zh-CN" altLang="en-US" sz="3600" b="1">
              <a:solidFill>
                <a:srgbClr val="99330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2" name="Text Box 192"/>
          <p:cNvSpPr/>
          <p:nvPr/>
        </p:nvSpPr>
        <p:spPr>
          <a:xfrm>
            <a:off x="6098223" y="2867660"/>
            <a:ext cx="557212" cy="8239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800">
                <a:latin typeface="Arial" panose="020B0604020202020204" pitchFamily="34" charset="0"/>
                <a:ea typeface="宋体" panose="02010600030101010101" pitchFamily="2" charset="-122"/>
              </a:rPr>
              <a:t>F</a:t>
            </a:r>
            <a:endParaRPr lang="en-US" altLang="zh-CN" sz="48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687830" y="5623560"/>
            <a:ext cx="187642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>
                <a:solidFill>
                  <a:schemeClr val="accent1">
                    <a:lumMod val="10000"/>
                  </a:schemeClr>
                </a:solidFill>
                <a:latin typeface="Times New Roman" panose="02020603050405020304" charset="0"/>
                <a:ea typeface="微软雅黑" panose="020B0503020204020204" charset="-122"/>
                <a:cs typeface="Times New Roman" panose="02020603050405020304" charset="0"/>
              </a:rPr>
              <a:t>F=60N</a:t>
            </a:r>
            <a:endParaRPr lang="en-US" altLang="zh-CN" sz="3200">
              <a:solidFill>
                <a:schemeClr val="accent1">
                  <a:lumMod val="10000"/>
                </a:schemeClr>
              </a:solidFill>
              <a:latin typeface="Times New Roman" panose="02020603050405020304" charset="0"/>
              <a:ea typeface="微软雅黑" panose="020B0503020204020204" charset="-122"/>
              <a:cs typeface="Times New Roman" panose="02020603050405020304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097905" y="5539740"/>
            <a:ext cx="145415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ea typeface="微软雅黑" panose="020B0503020204020204" charset="-122"/>
                <a:cs typeface="Times New Roman" panose="02020603050405020304" charset="0"/>
              </a:rPr>
              <a:t>F=40N</a:t>
            </a:r>
            <a:endParaRPr lang="en-US" altLang="zh-CN" sz="3200">
              <a:solidFill>
                <a:srgbClr val="FF0000"/>
              </a:solidFill>
              <a:latin typeface="Times New Roman" panose="02020603050405020304" charset="0"/>
              <a:ea typeface="微软雅黑" panose="020B0503020204020204" charset="-122"/>
              <a:cs typeface="Times New Roman" panose="02020603050405020304" charset="0"/>
            </a:endParaRP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36"/>
          <p:cNvSpPr txBox="1"/>
          <p:nvPr/>
        </p:nvSpPr>
        <p:spPr>
          <a:xfrm>
            <a:off x="180340" y="41275"/>
            <a:ext cx="8747125" cy="35693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000" b="1">
                <a:latin typeface="宋体" panose="02010600030101010101" pitchFamily="2" charset="-122"/>
                <a:ea typeface="宋体" panose="02010600030101010101" pitchFamily="2" charset="-122"/>
              </a:rPr>
              <a:t>  </a:t>
            </a:r>
            <a:r>
              <a:rPr lang="en-US" altLang="zh-CN" sz="2800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2. </a:t>
            </a:r>
            <a:r>
              <a:rPr lang="zh-CN" altLang="en-US" sz="2800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气化铁路的高压输电线，无论在严冬还是盛夏都要绷直，才能使高压线与列车的电极接触良好，这就必须对高压线施加恒定的拉力．为此，工程师设计了如图甲所示的恒拉力系统，其简化原理图如图乙所示．实际测量得到每个水泥块的体积为</a:t>
            </a:r>
            <a:r>
              <a:rPr lang="en-US" altLang="zh-CN" sz="2800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1.5×10</a:t>
            </a:r>
            <a:r>
              <a:rPr lang="en-US" altLang="zh-CN" sz="2800" b="1" baseline="30000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-2</a:t>
            </a:r>
            <a:r>
              <a:rPr lang="en-US" altLang="zh-CN" sz="2800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m</a:t>
            </a:r>
            <a:r>
              <a:rPr lang="en-US" altLang="zh-CN" sz="2800" b="1" baseline="30000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2800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，共悬挂</a:t>
            </a:r>
            <a:r>
              <a:rPr lang="en-US" altLang="zh-CN" sz="2800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20</a:t>
            </a:r>
            <a:r>
              <a:rPr lang="zh-CN" altLang="en-US" sz="2800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个水泥块．已知水泥块的密度为</a:t>
            </a:r>
            <a:r>
              <a:rPr lang="en-US" altLang="zh-CN" sz="2800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2.6×10</a:t>
            </a:r>
            <a:r>
              <a:rPr lang="en-US" altLang="zh-CN" sz="2800" b="1" baseline="30000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en-US" altLang="zh-CN" sz="2800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kg/m</a:t>
            </a:r>
            <a:r>
              <a:rPr lang="en-US" altLang="zh-CN" sz="2800" b="1" baseline="30000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2800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r>
              <a:rPr lang="en-US" altLang="zh-CN" sz="2800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g</a:t>
            </a:r>
            <a:r>
              <a:rPr lang="zh-CN" altLang="en-US" sz="2800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取</a:t>
            </a:r>
            <a:r>
              <a:rPr lang="en-US" altLang="zh-CN" sz="2800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10N/kg</a:t>
            </a:r>
            <a:r>
              <a:rPr lang="zh-CN" altLang="en-US" sz="2800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．（不计滑轮和钢丝绳的重力和一切摩擦）求：</a:t>
            </a:r>
            <a:endParaRPr lang="zh-CN" altLang="en-US" sz="2800" b="1">
              <a:solidFill>
                <a:schemeClr val="accent1">
                  <a:lumMod val="10000"/>
                </a:scheme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5" name="Group 33"/>
          <p:cNvGrpSpPr/>
          <p:nvPr/>
        </p:nvGrpSpPr>
        <p:grpSpPr>
          <a:xfrm>
            <a:off x="139700" y="3517943"/>
            <a:ext cx="8648148" cy="3157495"/>
            <a:chOff x="0" y="-189"/>
            <a:chExt cx="4355" cy="2781"/>
          </a:xfrm>
        </p:grpSpPr>
        <p:sp>
          <p:nvSpPr>
            <p:cNvPr id="36894" name="TextBox 36"/>
            <p:cNvSpPr txBox="1"/>
            <p:nvPr/>
          </p:nvSpPr>
          <p:spPr>
            <a:xfrm>
              <a:off x="0" y="-189"/>
              <a:ext cx="4355" cy="170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algn="l"/>
              <a:r>
                <a:rPr lang="zh-CN" altLang="en-US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（</a:t>
              </a:r>
              <a:r>
                <a:rPr lang="en-US" altLang="zh-CN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1</a:t>
              </a:r>
              <a:r>
                <a:rPr lang="zh-CN" altLang="en-US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）每个水泥块的重力是多少？</a:t>
              </a:r>
              <a:br>
                <a:rPr lang="zh-CN" altLang="en-US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</a:br>
              <a:r>
                <a:rPr lang="zh-CN" altLang="en-US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（</a:t>
              </a:r>
              <a:r>
                <a:rPr lang="en-US" altLang="zh-CN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2</a:t>
              </a:r>
              <a:r>
                <a:rPr lang="zh-CN" altLang="en-US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）请指出图乙中的动滑轮和定滑轮分别是哪个？</a:t>
              </a:r>
              <a:br>
                <a:rPr lang="zh-CN" altLang="en-US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</a:br>
              <a:r>
                <a:rPr lang="zh-CN" altLang="en-US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（</a:t>
              </a:r>
              <a:r>
                <a:rPr lang="en-US" altLang="zh-CN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3</a:t>
              </a:r>
              <a:r>
                <a:rPr lang="zh-CN" altLang="en-US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）滑轮组对高压线的拉力是多大？</a:t>
              </a:r>
              <a:br>
                <a:rPr lang="zh-CN" altLang="en-US" sz="3000" b="1">
                  <a:latin typeface="宋体" panose="02010600030101010101" pitchFamily="2" charset="-122"/>
                  <a:ea typeface="宋体" panose="02010600030101010101" pitchFamily="2" charset="-122"/>
                </a:rPr>
              </a:br>
              <a:endParaRPr lang="zh-CN" altLang="en-US" sz="3000" b="1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pic>
          <p:nvPicPr>
            <p:cNvPr id="36895" name="Picture 32" descr="a40155f6"/>
            <p:cNvPicPr>
              <a:picLocks noChangeAspect="1"/>
            </p:cNvPicPr>
            <p:nvPr/>
          </p:nvPicPr>
          <p:blipFill>
            <a:blip r:embed="rId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lum bright="-12000"/>
            </a:blip>
            <a:stretch>
              <a:fillRect/>
            </a:stretch>
          </p:blipFill>
          <p:spPr>
            <a:xfrm>
              <a:off x="1225" y="1110"/>
              <a:ext cx="3130" cy="1482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38"/>
          <p:cNvGrpSpPr/>
          <p:nvPr/>
        </p:nvGrpSpPr>
        <p:grpSpPr>
          <a:xfrm>
            <a:off x="645795" y="750541"/>
            <a:ext cx="8497570" cy="5170195"/>
            <a:chOff x="0" y="46"/>
            <a:chExt cx="4355" cy="2817"/>
          </a:xfrm>
        </p:grpSpPr>
        <p:sp>
          <p:nvSpPr>
            <p:cNvPr id="37918" name="TextBox 36"/>
            <p:cNvSpPr txBox="1"/>
            <p:nvPr/>
          </p:nvSpPr>
          <p:spPr>
            <a:xfrm>
              <a:off x="0" y="46"/>
              <a:ext cx="4355" cy="281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sz="3000" b="1">
                  <a:latin typeface="宋体" panose="02010600030101010101" pitchFamily="2" charset="-122"/>
                  <a:ea typeface="宋体" panose="02010600030101010101" pitchFamily="2" charset="-122"/>
                </a:rPr>
                <a:t>    </a:t>
              </a:r>
              <a:r>
                <a:rPr lang="zh-CN" altLang="en-US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解：（</a:t>
              </a:r>
              <a:r>
                <a:rPr lang="en-US" altLang="zh-CN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1</a:t>
              </a:r>
              <a:r>
                <a:rPr lang="zh-CN" altLang="en-US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） </a:t>
              </a:r>
              <a:r>
                <a:rPr lang="en-US" altLang="zh-CN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G=mg=ρgV=2.6×10</a:t>
              </a:r>
              <a:endParaRPr lang="en-US" altLang="zh-CN" sz="3000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r>
                <a:rPr lang="en-US" altLang="zh-CN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    kg/m </a:t>
              </a:r>
              <a:r>
                <a:rPr lang="en-US" altLang="zh-CN" sz="3000" b="1">
                  <a:solidFill>
                    <a:schemeClr val="accent1">
                      <a:lumMod val="10000"/>
                    </a:schemeClr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×</a:t>
              </a:r>
              <a:r>
                <a:rPr lang="en-US" altLang="zh-CN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10N/kg×1.5×10  m </a:t>
              </a:r>
              <a:endParaRPr lang="en-US" altLang="zh-CN" sz="3000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r>
                <a:rPr lang="en-US" altLang="zh-CN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    =3.9×10  N</a:t>
              </a:r>
              <a:r>
                <a:rPr lang="zh-CN" altLang="en-US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；</a:t>
              </a:r>
              <a:br>
                <a:rPr lang="zh-CN" altLang="en-US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</a:br>
              <a:r>
                <a:rPr lang="zh-CN" altLang="en-US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（</a:t>
              </a:r>
              <a:r>
                <a:rPr lang="en-US" altLang="zh-CN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2</a:t>
              </a:r>
              <a:r>
                <a:rPr lang="zh-CN" altLang="en-US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）由图可知，</a:t>
              </a:r>
              <a:r>
                <a:rPr lang="en-US" altLang="zh-CN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AB</a:t>
              </a:r>
              <a:r>
                <a:rPr lang="zh-CN" altLang="en-US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的转轴固定，</a:t>
              </a:r>
              <a:r>
                <a:rPr lang="en-US" altLang="zh-CN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A</a:t>
              </a:r>
              <a:r>
                <a:rPr lang="zh-CN" altLang="en-US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、</a:t>
              </a:r>
              <a:r>
                <a:rPr lang="en-US" altLang="zh-CN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B</a:t>
              </a:r>
              <a:r>
                <a:rPr lang="zh-CN" altLang="en-US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为定滑轮，</a:t>
              </a:r>
              <a:r>
                <a:rPr lang="en-US" altLang="zh-CN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C</a:t>
              </a:r>
              <a:r>
                <a:rPr lang="zh-CN" altLang="en-US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可以左右移动为动滑轮；</a:t>
              </a:r>
              <a:br>
                <a:rPr lang="zh-CN" altLang="en-US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</a:br>
              <a:r>
                <a:rPr lang="zh-CN" altLang="en-US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（</a:t>
              </a:r>
              <a:r>
                <a:rPr lang="en-US" altLang="zh-CN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3</a:t>
              </a:r>
              <a:r>
                <a:rPr lang="zh-CN" altLang="en-US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）悬挂</a:t>
              </a:r>
              <a:r>
                <a:rPr lang="en-US" altLang="zh-CN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20</a:t>
              </a:r>
              <a:r>
                <a:rPr lang="zh-CN" altLang="en-US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个水泥块，</a:t>
              </a:r>
              <a:endParaRPr lang="zh-CN" altLang="en-US" sz="3000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r>
                <a:rPr lang="zh-CN" altLang="en-US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     </a:t>
              </a:r>
              <a:r>
                <a:rPr lang="en-US" altLang="zh-CN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F</a:t>
              </a:r>
              <a:r>
                <a:rPr lang="en-US" altLang="zh-CN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1</a:t>
              </a:r>
              <a:r>
                <a:rPr lang="en-US" altLang="zh-CN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=20G=20×3.9×10 N</a:t>
              </a:r>
              <a:r>
                <a:rPr lang="zh-CN" altLang="en-US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；</a:t>
              </a:r>
              <a:br>
                <a:rPr lang="zh-CN" altLang="en-US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</a:br>
              <a:r>
                <a:rPr lang="zh-CN" altLang="en-US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   ∵</a:t>
              </a:r>
              <a:r>
                <a:rPr lang="en-US" altLang="zh-CN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F</a:t>
              </a:r>
              <a:r>
                <a:rPr lang="en-US" altLang="zh-CN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1</a:t>
              </a:r>
              <a:r>
                <a:rPr lang="en-US" altLang="zh-CN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=13F</a:t>
              </a:r>
              <a:r>
                <a:rPr lang="en-US" altLang="zh-CN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2</a:t>
              </a:r>
              <a:br>
                <a:rPr lang="en-US" altLang="zh-CN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</a:br>
              <a:r>
                <a:rPr lang="en-US" altLang="zh-CN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   ∴</a:t>
              </a:r>
              <a:r>
                <a:rPr lang="zh-CN" altLang="en-US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电线的拉力为：</a:t>
              </a:r>
              <a:endParaRPr lang="zh-CN" altLang="en-US" sz="3000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r>
                <a:rPr lang="en-US" altLang="zh-CN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F</a:t>
              </a:r>
              <a:r>
                <a:rPr lang="en-US" altLang="zh-CN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2</a:t>
              </a:r>
              <a:r>
                <a:rPr lang="en-US" altLang="zh-CN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=3F</a:t>
              </a:r>
              <a:r>
                <a:rPr lang="en-US" altLang="zh-CN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1</a:t>
              </a:r>
              <a:r>
                <a:rPr lang="en-US" altLang="zh-CN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=3×20×3.9×10N</a:t>
              </a:r>
              <a:endParaRPr lang="en-US" altLang="zh-CN" sz="3000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r>
                <a:rPr lang="en-US" altLang="zh-CN" sz="3000" b="1">
                  <a:solidFill>
                    <a:schemeClr val="accent1">
                      <a:lumMod val="10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       =2.34×10 N</a:t>
              </a:r>
              <a:endParaRPr lang="en-US" altLang="zh-CN" sz="3000" b="1">
                <a:solidFill>
                  <a:schemeClr val="accent1">
                    <a:lumMod val="1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7919" name="Text Box 32"/>
            <p:cNvSpPr txBox="1"/>
            <p:nvPr/>
          </p:nvSpPr>
          <p:spPr>
            <a:xfrm>
              <a:off x="2606" y="294"/>
              <a:ext cx="272" cy="20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b="1">
                  <a:latin typeface="宋体" panose="02010600030101010101" pitchFamily="2" charset="-122"/>
                  <a:ea typeface="宋体" panose="02010600030101010101" pitchFamily="2" charset="-122"/>
                </a:rPr>
                <a:t>-3</a:t>
              </a:r>
              <a:endParaRPr lang="en-US" altLang="zh-CN" b="1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7920" name="Text Box 33"/>
            <p:cNvSpPr txBox="1"/>
            <p:nvPr/>
          </p:nvSpPr>
          <p:spPr>
            <a:xfrm>
              <a:off x="3114" y="46"/>
              <a:ext cx="272" cy="20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b="1">
                  <a:latin typeface="宋体" panose="02010600030101010101" pitchFamily="2" charset="-122"/>
                  <a:ea typeface="宋体" panose="02010600030101010101" pitchFamily="2" charset="-122"/>
                </a:rPr>
                <a:t>3</a:t>
              </a:r>
              <a:endParaRPr lang="en-US" altLang="zh-CN" b="1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7921" name="Text Box 34"/>
            <p:cNvSpPr txBox="1"/>
            <p:nvPr/>
          </p:nvSpPr>
          <p:spPr>
            <a:xfrm>
              <a:off x="788" y="294"/>
              <a:ext cx="272" cy="20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b="1">
                  <a:latin typeface="宋体" panose="02010600030101010101" pitchFamily="2" charset="-122"/>
                  <a:ea typeface="宋体" panose="02010600030101010101" pitchFamily="2" charset="-122"/>
                </a:rPr>
                <a:t>3</a:t>
              </a:r>
              <a:endParaRPr lang="en-US" altLang="zh-CN" b="1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7922" name="Text Box 35"/>
            <p:cNvSpPr txBox="1"/>
            <p:nvPr/>
          </p:nvSpPr>
          <p:spPr>
            <a:xfrm>
              <a:off x="1208" y="564"/>
              <a:ext cx="272" cy="20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b="1">
                  <a:latin typeface="宋体" panose="02010600030101010101" pitchFamily="2" charset="-122"/>
                  <a:ea typeface="宋体" panose="02010600030101010101" pitchFamily="2" charset="-122"/>
                </a:rPr>
                <a:t>2</a:t>
              </a:r>
              <a:endParaRPr lang="en-US" altLang="zh-CN" b="1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7923" name="Text Box 36"/>
            <p:cNvSpPr txBox="1"/>
            <p:nvPr/>
          </p:nvSpPr>
          <p:spPr>
            <a:xfrm>
              <a:off x="2223" y="1493"/>
              <a:ext cx="272" cy="20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b="1">
                  <a:latin typeface="宋体" panose="02010600030101010101" pitchFamily="2" charset="-122"/>
                  <a:ea typeface="宋体" panose="02010600030101010101" pitchFamily="2" charset="-122"/>
                </a:rPr>
                <a:t>2</a:t>
              </a:r>
              <a:endParaRPr lang="en-US" altLang="zh-CN" b="1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7924" name="Text Box 37"/>
            <p:cNvSpPr txBox="1"/>
            <p:nvPr/>
          </p:nvSpPr>
          <p:spPr>
            <a:xfrm>
              <a:off x="1582" y="2524"/>
              <a:ext cx="352" cy="20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b="1">
                  <a:latin typeface="宋体" panose="02010600030101010101" pitchFamily="2" charset="-122"/>
                  <a:ea typeface="宋体" panose="02010600030101010101" pitchFamily="2" charset="-122"/>
                </a:rPr>
                <a:t>4</a:t>
              </a:r>
              <a:endParaRPr lang="en-US" altLang="zh-CN" b="1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" name="Rectangle 2"/>
          <p:cNvSpPr>
            <a:spLocks noGrp="1"/>
          </p:cNvSpPr>
          <p:nvPr>
            <p:ph type="title" idx="4294967295"/>
          </p:nvPr>
        </p:nvSpPr>
        <p:spPr>
          <a:xfrm>
            <a:off x="539750" y="0"/>
            <a:ext cx="8229600" cy="1143000"/>
          </a:xfrm>
          <a:ln>
            <a:noFill/>
            <a:miter/>
          </a:ln>
        </p:spPr>
        <p:txBody>
          <a:bodyPr wrap="square" lIns="91440" tIns="45720" rIns="91440" bIns="45720" anchor="ctr"/>
          <a:lstStyle/>
          <a:p>
            <a:r>
              <a:rPr lang="zh-CN" altLang="en-US"/>
              <a:t>滑轮组小结</a:t>
            </a:r>
            <a:endParaRPr lang="zh-CN" altLang="en-US"/>
          </a:p>
        </p:txBody>
      </p:sp>
      <p:sp>
        <p:nvSpPr>
          <p:cNvPr id="3482" name="Rectangle 3"/>
          <p:cNvSpPr>
            <a:spLocks noGrp="1"/>
          </p:cNvSpPr>
          <p:nvPr>
            <p:ph idx="4294967295"/>
          </p:nvPr>
        </p:nvSpPr>
        <p:spPr>
          <a:xfrm>
            <a:off x="805815" y="1108075"/>
            <a:ext cx="7952105" cy="3025140"/>
          </a:xfrm>
          <a:ln>
            <a:noFill/>
            <a:miter/>
          </a:ln>
        </p:spPr>
        <p:txBody>
          <a:bodyPr wrap="square" lIns="91440" tIns="45720" rIns="91440" bIns="45720" anchor="t"/>
          <a:lstStyle/>
          <a:p>
            <a:pPr>
              <a:lnSpc>
                <a:spcPct val="110000"/>
              </a:lnSpc>
            </a:pPr>
            <a:r>
              <a:rPr lang="en-US" altLang="zh-CN" sz="2400" b="1">
                <a:solidFill>
                  <a:schemeClr val="accent1">
                    <a:lumMod val="10000"/>
                  </a:schemeClr>
                </a:solidFill>
              </a:rPr>
              <a:t>1.</a:t>
            </a:r>
            <a:r>
              <a:rPr lang="zh-CN" altLang="en-US" sz="2400" b="1">
                <a:solidFill>
                  <a:schemeClr val="accent1">
                    <a:lumMod val="10000"/>
                  </a:schemeClr>
                </a:solidFill>
              </a:rPr>
              <a:t>定义：动滑轮和定滑轮的组合。</a:t>
            </a:r>
            <a:endParaRPr lang="zh-CN" altLang="en-US" sz="1600">
              <a:solidFill>
                <a:schemeClr val="accent1">
                  <a:lumMod val="10000"/>
                </a:schemeClr>
              </a:solidFill>
            </a:endParaRPr>
          </a:p>
          <a:p>
            <a:pPr>
              <a:lnSpc>
                <a:spcPct val="110000"/>
              </a:lnSpc>
            </a:pPr>
            <a:r>
              <a:rPr lang="en-US" altLang="zh-CN" sz="2400" b="1">
                <a:solidFill>
                  <a:schemeClr val="accent1">
                    <a:lumMod val="10000"/>
                  </a:schemeClr>
                </a:solidFill>
              </a:rPr>
              <a:t>2.</a:t>
            </a:r>
            <a:r>
              <a:rPr lang="zh-CN" altLang="en-US" sz="2400" b="1">
                <a:solidFill>
                  <a:schemeClr val="accent1">
                    <a:lumMod val="10000"/>
                  </a:schemeClr>
                </a:solidFill>
              </a:rPr>
              <a:t>特点：既可省力，又能改变力的方向，但要费距离。</a:t>
            </a:r>
            <a:endParaRPr lang="zh-CN" altLang="en-US" sz="2400" b="1">
              <a:solidFill>
                <a:schemeClr val="accent1">
                  <a:lumMod val="10000"/>
                </a:schemeClr>
              </a:solidFill>
            </a:endParaRPr>
          </a:p>
          <a:p>
            <a:pPr>
              <a:lnSpc>
                <a:spcPct val="80000"/>
              </a:lnSpc>
              <a:buNone/>
            </a:pPr>
            <a:endParaRPr lang="zh-CN" altLang="en-US" sz="4800"/>
          </a:p>
          <a:p>
            <a:pPr>
              <a:lnSpc>
                <a:spcPct val="80000"/>
              </a:lnSpc>
              <a:buNone/>
            </a:pPr>
            <a:endParaRPr lang="zh-CN" altLang="en-US" sz="4800"/>
          </a:p>
          <a:p>
            <a:pPr>
              <a:lnSpc>
                <a:spcPct val="80000"/>
              </a:lnSpc>
              <a:buNone/>
            </a:pPr>
            <a:endParaRPr lang="zh-CN" altLang="en-US" sz="4800"/>
          </a:p>
          <a:p>
            <a:pPr>
              <a:lnSpc>
                <a:spcPct val="80000"/>
              </a:lnSpc>
              <a:buNone/>
            </a:pPr>
            <a:endParaRPr lang="zh-CN" altLang="en-US" sz="4800"/>
          </a:p>
          <a:p>
            <a:pPr>
              <a:lnSpc>
                <a:spcPct val="80000"/>
              </a:lnSpc>
              <a:buNone/>
            </a:pPr>
            <a:endParaRPr lang="zh-CN" altLang="en-US" sz="4800"/>
          </a:p>
        </p:txBody>
      </p:sp>
      <p:sp>
        <p:nvSpPr>
          <p:cNvPr id="3483" name="Text Box 4"/>
          <p:cNvSpPr/>
          <p:nvPr/>
        </p:nvSpPr>
        <p:spPr>
          <a:xfrm>
            <a:off x="1258888" y="2133600"/>
            <a:ext cx="3240087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省力</a:t>
            </a:r>
            <a:r>
              <a:rPr lang="zh-CN" altLang="en-US" sz="2400">
                <a:latin typeface="Arial" panose="020B0604020202020204" pitchFamily="34" charset="0"/>
                <a:ea typeface="宋体" panose="02010600030101010101" pitchFamily="2" charset="-122"/>
              </a:rPr>
              <a:t>：</a:t>
            </a:r>
            <a:r>
              <a:rPr lang="en-US" altLang="zh-CN" sz="2400">
                <a:latin typeface="Arial" panose="020B0604020202020204" pitchFamily="34" charset="0"/>
                <a:ea typeface="宋体" panose="02010600030101010101" pitchFamily="2" charset="-122"/>
              </a:rPr>
              <a:t>F=1</a:t>
            </a:r>
            <a:r>
              <a:rPr lang="zh-CN" altLang="en-US" sz="2400">
                <a:latin typeface="Arial" panose="020B0604020202020204" pitchFamily="34" charset="0"/>
                <a:ea typeface="宋体" panose="02010600030101010101" pitchFamily="2" charset="-122"/>
              </a:rPr>
              <a:t>／</a:t>
            </a:r>
            <a:r>
              <a:rPr lang="en-US" altLang="zh-CN" sz="2400">
                <a:latin typeface="Arial" panose="020B0604020202020204" pitchFamily="34" charset="0"/>
                <a:ea typeface="宋体" panose="02010600030101010101" pitchFamily="2" charset="-122"/>
              </a:rPr>
              <a:t>n G</a:t>
            </a:r>
            <a:endParaRPr lang="en-US" altLang="zh-CN" sz="24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484" name="Text Box 5"/>
          <p:cNvSpPr/>
          <p:nvPr/>
        </p:nvSpPr>
        <p:spPr>
          <a:xfrm>
            <a:off x="1258888" y="2565400"/>
            <a:ext cx="295275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费距离</a:t>
            </a:r>
            <a:r>
              <a:rPr lang="zh-CN" altLang="en-US" sz="2400">
                <a:latin typeface="Arial" panose="020B0604020202020204" pitchFamily="34" charset="0"/>
                <a:ea typeface="宋体" panose="02010600030101010101" pitchFamily="2" charset="-122"/>
              </a:rPr>
              <a:t>：</a:t>
            </a:r>
            <a:r>
              <a:rPr lang="en-US" altLang="zh-CN" sz="2800">
                <a:latin typeface="Arial" panose="020B0604020202020204" pitchFamily="34" charset="0"/>
                <a:ea typeface="宋体" panose="02010600030101010101" pitchFamily="2" charset="-122"/>
              </a:rPr>
              <a:t>s</a:t>
            </a:r>
            <a:r>
              <a:rPr lang="en-US" altLang="zh-CN" sz="2400">
                <a:latin typeface="Arial" panose="020B0604020202020204" pitchFamily="34" charset="0"/>
                <a:ea typeface="宋体" panose="02010600030101010101" pitchFamily="2" charset="-122"/>
              </a:rPr>
              <a:t>=nh</a:t>
            </a:r>
            <a:endParaRPr lang="en-US" altLang="zh-CN" sz="12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485" name="Text Box 6"/>
          <p:cNvSpPr/>
          <p:nvPr/>
        </p:nvSpPr>
        <p:spPr>
          <a:xfrm>
            <a:off x="827405" y="3141980"/>
            <a:ext cx="7520305" cy="8350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en-US" altLang="zh-CN" sz="2200" b="1">
                <a:solidFill>
                  <a:schemeClr val="accent1">
                    <a:lumMod val="1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 n</a:t>
            </a:r>
            <a:r>
              <a:rPr lang="zh-CN" altLang="en-US" sz="2200" b="1">
                <a:solidFill>
                  <a:schemeClr val="accent1">
                    <a:lumMod val="1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为直接承担总重力的绳子段数，即连在动滑轮上的绳子段数。）</a:t>
            </a:r>
            <a:endParaRPr lang="zh-CN" altLang="en-US" sz="2200" b="1">
              <a:solidFill>
                <a:schemeClr val="accent1">
                  <a:lumMod val="1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486" name="Text Box 7"/>
          <p:cNvSpPr/>
          <p:nvPr/>
        </p:nvSpPr>
        <p:spPr>
          <a:xfrm>
            <a:off x="1258888" y="4581525"/>
            <a:ext cx="6911975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chemeClr val="accent1">
                    <a:lumMod val="10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n</a:t>
            </a:r>
            <a:r>
              <a:rPr lang="zh-CN" altLang="en-US" sz="2400" b="1">
                <a:solidFill>
                  <a:schemeClr val="accent1">
                    <a:lumMod val="10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是偶数时，绳子始端固定在定滑轮上；</a:t>
            </a:r>
            <a:endParaRPr lang="zh-CN" altLang="en-US" sz="2400" b="1">
              <a:solidFill>
                <a:schemeClr val="accent1">
                  <a:lumMod val="10000"/>
                </a:schemeClr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487" name="Text Box 8"/>
          <p:cNvSpPr/>
          <p:nvPr/>
        </p:nvSpPr>
        <p:spPr>
          <a:xfrm>
            <a:off x="1258888" y="5013325"/>
            <a:ext cx="5616575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chemeClr val="accent1">
                    <a:lumMod val="10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n</a:t>
            </a:r>
            <a:r>
              <a:rPr lang="zh-CN" altLang="en-US" sz="2400" b="1">
                <a:solidFill>
                  <a:schemeClr val="accent1">
                    <a:lumMod val="10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是奇数时，绳子始端固定在动滑轮上。</a:t>
            </a:r>
            <a:endParaRPr lang="zh-CN" altLang="en-US" sz="2400" b="1">
              <a:solidFill>
                <a:schemeClr val="accent1">
                  <a:lumMod val="10000"/>
                </a:schemeClr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488" name="Text Box 9"/>
          <p:cNvSpPr/>
          <p:nvPr/>
        </p:nvSpPr>
        <p:spPr>
          <a:xfrm>
            <a:off x="3348038" y="2133600"/>
            <a:ext cx="403225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chemeClr val="accent5">
                    <a:lumMod val="10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（拉力</a:t>
            </a:r>
            <a:r>
              <a:rPr lang="en-US" altLang="zh-CN" sz="2400" b="1">
                <a:solidFill>
                  <a:schemeClr val="accent5">
                    <a:lumMod val="10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F</a:t>
            </a:r>
            <a:r>
              <a:rPr lang="zh-CN" altLang="en-US" sz="2400" b="1">
                <a:solidFill>
                  <a:schemeClr val="accent5">
                    <a:lumMod val="10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与</a:t>
            </a:r>
            <a:r>
              <a:rPr lang="zh-CN" altLang="en-US" sz="24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总重力</a:t>
            </a:r>
            <a:r>
              <a:rPr lang="en-US" altLang="zh-CN" sz="2400" b="1">
                <a:solidFill>
                  <a:schemeClr val="accent5">
                    <a:lumMod val="10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G</a:t>
            </a:r>
            <a:r>
              <a:rPr lang="zh-CN" altLang="en-US" sz="2400" b="1">
                <a:solidFill>
                  <a:schemeClr val="accent5">
                    <a:lumMod val="10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的关系）</a:t>
            </a:r>
            <a:endParaRPr lang="zh-CN" altLang="en-US" sz="2400" b="1">
              <a:solidFill>
                <a:schemeClr val="accent5">
                  <a:lumMod val="10000"/>
                </a:schemeClr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489" name="Text Box 10"/>
          <p:cNvSpPr/>
          <p:nvPr/>
        </p:nvSpPr>
        <p:spPr>
          <a:xfrm>
            <a:off x="3132455" y="2636520"/>
            <a:ext cx="4822825" cy="3987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>
                <a:solidFill>
                  <a:schemeClr val="accent1">
                    <a:lumMod val="10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zh-CN" altLang="en-US" sz="2000" b="1">
                <a:solidFill>
                  <a:schemeClr val="accent5">
                    <a:lumMod val="10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绳子自由端与动滑轮移动距离的关系）</a:t>
            </a:r>
            <a:endParaRPr lang="zh-CN" altLang="en-US" sz="2000" b="1">
              <a:solidFill>
                <a:schemeClr val="accent5">
                  <a:lumMod val="10000"/>
                </a:schemeClr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490" name="Text Box 11"/>
          <p:cNvSpPr/>
          <p:nvPr/>
        </p:nvSpPr>
        <p:spPr>
          <a:xfrm>
            <a:off x="826770" y="5445125"/>
            <a:ext cx="7777480" cy="81470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 b="1">
                <a:solidFill>
                  <a:srgbClr val="FF33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 n</a:t>
            </a:r>
            <a:r>
              <a:rPr lang="zh-CN" altLang="en-US" sz="2000" b="1">
                <a:solidFill>
                  <a:srgbClr val="FF33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为直接承担总重力的绳子段数，即连在动滑轮上的绳子段数。）</a:t>
            </a:r>
            <a:endParaRPr lang="zh-CN" altLang="en-US" b="1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endParaRPr lang="en-US" altLang="zh-CN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827405" y="4145915"/>
            <a:ext cx="4450080" cy="4356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80000"/>
              </a:lnSpc>
              <a:buNone/>
            </a:pPr>
            <a:r>
              <a:rPr lang="en-US" altLang="zh-CN" sz="2800">
                <a:solidFill>
                  <a:schemeClr val="accent1">
                    <a:lumMod val="1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3.</a:t>
            </a:r>
            <a:r>
              <a:rPr lang="zh-CN" altLang="en-US" sz="2800">
                <a:solidFill>
                  <a:schemeClr val="accent1">
                    <a:lumMod val="1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组装的规律：</a:t>
            </a:r>
            <a:r>
              <a:rPr lang="zh-CN" altLang="en-US" sz="2800">
                <a:solidFill>
                  <a:srgbClr val="FF33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“偶定奇动”</a:t>
            </a:r>
            <a:endParaRPr lang="zh-CN" altLang="en-US" sz="28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 additive="base">
                                        <p:cTn id="7" dur="2000" fill="hold"/>
                                        <p:tgtEl>
                                          <p:spTgt spid="3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additive="base">
                                        <p:cTn id="20" dur="80" fill="hold"/>
                                        <p:tgtEl>
                                          <p:spTgt spid="348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 additive="base">
                                        <p:cTn id="21" dur="80" fill="hold"/>
                                        <p:tgtEl>
                                          <p:spTgt spid="348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base">
                                        <p:cTn id="22" dur="80" fill="hold"/>
                                        <p:tgtEl>
                                          <p:spTgt spid="348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4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34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29" dur="1000" fill="hold"/>
                                        <p:tgtEl>
                                          <p:spTgt spid="34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7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additive="base">
                                        <p:cTn id="34" dur="80" fill="hold"/>
                                        <p:tgtEl>
                                          <p:spTgt spid="348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 additive="base">
                                        <p:cTn id="35" dur="80" fill="hold"/>
                                        <p:tgtEl>
                                          <p:spTgt spid="348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base">
                                        <p:cTn id="36" dur="80" fill="hold"/>
                                        <p:tgtEl>
                                          <p:spTgt spid="348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5" presetClass="entr" presetSubtype="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34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34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43" dur="1000" fill="hold"/>
                                        <p:tgtEl>
                                          <p:spTgt spid="3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48" dur="770" decel="100000" fill="hold"/>
                                        <p:tgtEl>
                                          <p:spTgt spid="3485"/>
                                        </p:tgtEl>
                                      </p:cBhvr>
                                    </p:animEffect>
                                    <p:animScale>
                                      <p:cBhvr additive="base">
                                        <p:cTn id="49" dur="770" decel="100000" fill="hold"/>
                                        <p:tgtEl>
                                          <p:spTgt spid="348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 additive="base">
                                        <p:cTn id="5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48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 additive="base">
                                        <p:cTn id="51" dur="770" fill="hold"/>
                                        <p:tgtEl>
                                          <p:spTgt spid="3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 additive="base">
                                        <p:cTn id="5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 additive="base">
                                        <p:cTn id="53" dur="770" fill="hold"/>
                                        <p:tgtEl>
                                          <p:spTgt spid="3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 additive="base">
                                        <p:cTn id="5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8" presetClass="entr" presetSubtype="0" accel="5000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 additive="base">
                                        <p:cTn id="64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4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78" decel="50000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8" presetClass="entr" presetSubtype="0" accel="5000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 additive="base">
                                        <p:cTn id="73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4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78" decel="50000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4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4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8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0">
                                            <p:txEl>
                                              <p:charRg st="0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15000" fill="hold"/>
                                        <p:tgtEl>
                                          <p:spTgt spid="3490">
                                            <p:txEl>
                                              <p:charRg st="0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15000" fill="hold"/>
                                        <p:tgtEl>
                                          <p:spTgt spid="3490">
                                            <p:txEl>
                                              <p:charRg st="0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0">
                                            <p:txEl>
                                              <p:charRg st="0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1000" fill="hold"/>
                                        <p:tgtEl>
                                          <p:spTgt spid="3490">
                                            <p:txEl>
                                              <p:charRg st="0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1000" fill="hold"/>
                                        <p:tgtEl>
                                          <p:spTgt spid="3490">
                                            <p:txEl>
                                              <p:charRg st="0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1000" fill="hold"/>
                                        <p:tgtEl>
                                          <p:spTgt spid="3490">
                                            <p:txEl>
                                              <p:charRg st="0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1000" fill="hold"/>
                                        <p:tgtEl>
                                          <p:spTgt spid="3490">
                                            <p:txEl>
                                              <p:charRg st="0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" grpId="0"/>
      <p:bldP spid="3483" grpId="1"/>
      <p:bldP spid="3484" grpId="2"/>
      <p:bldP spid="3485" grpId="3"/>
      <p:bldP spid="3486" grpId="4"/>
      <p:bldP spid="3487" grpId="5"/>
      <p:bldP spid="3489" grpId="6"/>
      <p:bldP spid="3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841" name="Line 2"/>
          <p:cNvCxnSpPr/>
          <p:nvPr/>
        </p:nvCxnSpPr>
        <p:spPr>
          <a:xfrm>
            <a:off x="1371600" y="2957513"/>
            <a:ext cx="304800" cy="1143000"/>
          </a:xfrm>
          <a:prstGeom prst="line">
            <a:avLst/>
          </a:prstGeom>
          <a:ln w="19050" cap="flat" cmpd="sng">
            <a:solidFill>
              <a:srgbClr val="0033CC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5842" name="Line 3"/>
          <p:cNvCxnSpPr/>
          <p:nvPr/>
        </p:nvCxnSpPr>
        <p:spPr>
          <a:xfrm flipH="1" flipV="1">
            <a:off x="1143000" y="2286000"/>
            <a:ext cx="0" cy="1905000"/>
          </a:xfrm>
          <a:prstGeom prst="line">
            <a:avLst/>
          </a:prstGeom>
          <a:ln w="19050" cap="flat" cmpd="sng">
            <a:solidFill>
              <a:srgbClr val="0033CC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5843" name="Line 4"/>
          <p:cNvCxnSpPr/>
          <p:nvPr/>
        </p:nvCxnSpPr>
        <p:spPr>
          <a:xfrm flipH="1">
            <a:off x="4419600" y="2209800"/>
            <a:ext cx="0" cy="1447800"/>
          </a:xfrm>
          <a:prstGeom prst="line">
            <a:avLst/>
          </a:prstGeom>
          <a:ln w="19050" cap="flat" cmpd="sng">
            <a:solidFill>
              <a:srgbClr val="0033CC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5844" name="Line 5"/>
          <p:cNvCxnSpPr/>
          <p:nvPr/>
        </p:nvCxnSpPr>
        <p:spPr>
          <a:xfrm flipH="1">
            <a:off x="3886200" y="1295400"/>
            <a:ext cx="0" cy="2362200"/>
          </a:xfrm>
          <a:prstGeom prst="line">
            <a:avLst/>
          </a:prstGeom>
          <a:ln w="19050" cap="flat" cmpd="sng">
            <a:solidFill>
              <a:srgbClr val="0033CC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5845" name="Line 6"/>
          <p:cNvCxnSpPr/>
          <p:nvPr/>
        </p:nvCxnSpPr>
        <p:spPr>
          <a:xfrm flipH="1">
            <a:off x="6781800" y="2286000"/>
            <a:ext cx="0" cy="1828800"/>
          </a:xfrm>
          <a:prstGeom prst="line">
            <a:avLst/>
          </a:prstGeom>
          <a:ln w="19050" cap="flat" cmpd="sng">
            <a:solidFill>
              <a:srgbClr val="0033CC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5846" name="Line 7"/>
          <p:cNvCxnSpPr/>
          <p:nvPr/>
        </p:nvCxnSpPr>
        <p:spPr>
          <a:xfrm flipV="1">
            <a:off x="7086600" y="2362200"/>
            <a:ext cx="228600" cy="1143000"/>
          </a:xfrm>
          <a:prstGeom prst="line">
            <a:avLst/>
          </a:prstGeom>
          <a:ln w="19050" cap="flat" cmpd="sng">
            <a:solidFill>
              <a:srgbClr val="0033CC"/>
            </a:solidFill>
            <a:prstDash val="solid"/>
            <a:round/>
            <a:headEnd type="none" w="med" len="med"/>
            <a:tailEnd type="none" w="med" len="med"/>
          </a:ln>
        </p:spPr>
      </p:cxnSp>
      <p:grpSp>
        <p:nvGrpSpPr>
          <p:cNvPr id="35847" name="组合 3511"/>
          <p:cNvGrpSpPr/>
          <p:nvPr/>
        </p:nvGrpSpPr>
        <p:grpSpPr>
          <a:xfrm>
            <a:off x="4967288" y="2209800"/>
            <a:ext cx="595312" cy="1447800"/>
            <a:chOff x="3033" y="1056"/>
            <a:chExt cx="375" cy="912"/>
          </a:xfrm>
        </p:grpSpPr>
        <p:cxnSp>
          <p:nvCxnSpPr>
            <p:cNvPr id="35848" name="Line 9"/>
            <p:cNvCxnSpPr/>
            <p:nvPr/>
          </p:nvCxnSpPr>
          <p:spPr>
            <a:xfrm flipH="1">
              <a:off x="3033" y="1056"/>
              <a:ext cx="0" cy="816"/>
            </a:xfrm>
            <a:prstGeom prst="line">
              <a:avLst/>
            </a:prstGeom>
            <a:ln w="19050" cap="flat" cmpd="sng">
              <a:solidFill>
                <a:srgbClr val="0033CC"/>
              </a:solidFill>
              <a:prstDash val="solid"/>
              <a:round/>
              <a:headEnd type="none" w="med" len="med"/>
              <a:tailEnd type="triangle" w="med" len="med"/>
            </a:ln>
          </p:spPr>
        </p:cxnSp>
        <p:sp>
          <p:nvSpPr>
            <p:cNvPr id="35849" name="Text Box 10"/>
            <p:cNvSpPr/>
            <p:nvPr/>
          </p:nvSpPr>
          <p:spPr>
            <a:xfrm>
              <a:off x="3072" y="1680"/>
              <a:ext cx="336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Times New Roman" panose="02020603050405020304" charset="0"/>
                  <a:ea typeface="宋体" panose="02010600030101010101" pitchFamily="2" charset="-122"/>
                </a:rPr>
                <a:t>F</a:t>
              </a:r>
              <a:endParaRPr lang="en-US" altLang="zh-CN" sz="2400"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35850" name="组合 3514"/>
          <p:cNvGrpSpPr/>
          <p:nvPr/>
        </p:nvGrpSpPr>
        <p:grpSpPr>
          <a:xfrm>
            <a:off x="7281863" y="3048000"/>
            <a:ext cx="642937" cy="1219200"/>
            <a:chOff x="4491" y="1584"/>
            <a:chExt cx="405" cy="768"/>
          </a:xfrm>
        </p:grpSpPr>
        <p:cxnSp>
          <p:nvCxnSpPr>
            <p:cNvPr id="35851" name="Line 12"/>
            <p:cNvCxnSpPr/>
            <p:nvPr/>
          </p:nvCxnSpPr>
          <p:spPr>
            <a:xfrm flipV="1">
              <a:off x="4491" y="1632"/>
              <a:ext cx="144" cy="720"/>
            </a:xfrm>
            <a:prstGeom prst="line">
              <a:avLst/>
            </a:prstGeom>
            <a:ln w="19050" cap="flat" cmpd="sng">
              <a:solidFill>
                <a:srgbClr val="0033CC"/>
              </a:solidFill>
              <a:prstDash val="solid"/>
              <a:round/>
              <a:headEnd type="none" w="med" len="med"/>
              <a:tailEnd type="triangle" w="med" len="med"/>
            </a:ln>
          </p:spPr>
        </p:cxnSp>
        <p:sp>
          <p:nvSpPr>
            <p:cNvPr id="35852" name="Text Box 13"/>
            <p:cNvSpPr/>
            <p:nvPr/>
          </p:nvSpPr>
          <p:spPr>
            <a:xfrm>
              <a:off x="4656" y="1584"/>
              <a:ext cx="24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Times New Roman" panose="02020603050405020304" charset="0"/>
                  <a:ea typeface="宋体" panose="02010600030101010101" pitchFamily="2" charset="-122"/>
                </a:rPr>
                <a:t>F</a:t>
              </a:r>
              <a:endParaRPr lang="en-US" altLang="zh-CN" sz="2400"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35853" name="组合 3517"/>
          <p:cNvGrpSpPr/>
          <p:nvPr/>
        </p:nvGrpSpPr>
        <p:grpSpPr>
          <a:xfrm>
            <a:off x="1676400" y="2286000"/>
            <a:ext cx="838200" cy="1905000"/>
            <a:chOff x="960" y="1104"/>
            <a:chExt cx="528" cy="1200"/>
          </a:xfrm>
        </p:grpSpPr>
        <p:cxnSp>
          <p:nvCxnSpPr>
            <p:cNvPr id="35854" name="Line 15"/>
            <p:cNvCxnSpPr/>
            <p:nvPr/>
          </p:nvCxnSpPr>
          <p:spPr>
            <a:xfrm>
              <a:off x="960" y="1104"/>
              <a:ext cx="288" cy="1104"/>
            </a:xfrm>
            <a:prstGeom prst="line">
              <a:avLst/>
            </a:prstGeom>
            <a:ln w="19050" cap="flat" cmpd="sng">
              <a:solidFill>
                <a:srgbClr val="0033CC"/>
              </a:solidFill>
              <a:prstDash val="solid"/>
              <a:round/>
              <a:headEnd type="none" w="med" len="med"/>
              <a:tailEnd type="triangle" w="med" len="med"/>
            </a:ln>
          </p:spPr>
        </p:cxnSp>
        <p:sp>
          <p:nvSpPr>
            <p:cNvPr id="35855" name="Text Box 16"/>
            <p:cNvSpPr/>
            <p:nvPr/>
          </p:nvSpPr>
          <p:spPr>
            <a:xfrm>
              <a:off x="1296" y="2016"/>
              <a:ext cx="192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Times New Roman" panose="02020603050405020304" charset="0"/>
                  <a:ea typeface="宋体" panose="02010600030101010101" pitchFamily="2" charset="-122"/>
                </a:rPr>
                <a:t>F</a:t>
              </a:r>
              <a:endParaRPr lang="en-US" altLang="zh-CN" sz="2400"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35856" name="组合 3520"/>
          <p:cNvGrpSpPr/>
          <p:nvPr/>
        </p:nvGrpSpPr>
        <p:grpSpPr>
          <a:xfrm>
            <a:off x="838200" y="1219200"/>
            <a:ext cx="1371600" cy="4662488"/>
            <a:chOff x="432" y="432"/>
            <a:chExt cx="864" cy="2937"/>
          </a:xfrm>
        </p:grpSpPr>
        <p:grpSp>
          <p:nvGrpSpPr>
            <p:cNvPr id="35857" name="组合 3521"/>
            <p:cNvGrpSpPr/>
            <p:nvPr/>
          </p:nvGrpSpPr>
          <p:grpSpPr>
            <a:xfrm>
              <a:off x="432" y="432"/>
              <a:ext cx="706" cy="2937"/>
              <a:chOff x="432" y="432"/>
              <a:chExt cx="706" cy="2937"/>
            </a:xfrm>
          </p:grpSpPr>
          <p:grpSp>
            <p:nvGrpSpPr>
              <p:cNvPr id="35858" name="组合 3522"/>
              <p:cNvGrpSpPr/>
              <p:nvPr/>
            </p:nvGrpSpPr>
            <p:grpSpPr>
              <a:xfrm>
                <a:off x="624" y="1872"/>
                <a:ext cx="340" cy="794"/>
                <a:chOff x="5232" y="2745"/>
                <a:chExt cx="340" cy="794"/>
              </a:xfrm>
            </p:grpSpPr>
            <p:grpSp>
              <p:nvGrpSpPr>
                <p:cNvPr id="35859" name="组合 3523"/>
                <p:cNvGrpSpPr/>
                <p:nvPr/>
              </p:nvGrpSpPr>
              <p:grpSpPr>
                <a:xfrm>
                  <a:off x="5232" y="2976"/>
                  <a:ext cx="340" cy="340"/>
                  <a:chOff x="4896" y="2775"/>
                  <a:chExt cx="680" cy="681"/>
                </a:xfrm>
              </p:grpSpPr>
              <p:grpSp>
                <p:nvGrpSpPr>
                  <p:cNvPr id="35860" name="组合 3524"/>
                  <p:cNvGrpSpPr/>
                  <p:nvPr/>
                </p:nvGrpSpPr>
                <p:grpSpPr>
                  <a:xfrm>
                    <a:off x="4896" y="2775"/>
                    <a:ext cx="680" cy="680"/>
                    <a:chOff x="192" y="3351"/>
                    <a:chExt cx="680" cy="680"/>
                  </a:xfrm>
                </p:grpSpPr>
                <p:sp>
                  <p:nvSpPr>
                    <p:cNvPr id="35861" name="Oval 22"/>
                    <p:cNvSpPr/>
                    <p:nvPr/>
                  </p:nvSpPr>
                  <p:spPr>
                    <a:xfrm>
                      <a:off x="192" y="3351"/>
                      <a:ext cx="680" cy="680"/>
                    </a:xfrm>
                    <a:prstGeom prst="ellipse">
                      <a:avLst/>
                    </a:prstGeom>
                    <a:solidFill>
                      <a:srgbClr val="CCECFF"/>
                    </a:solidFill>
                    <a:ln w="38100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35862" name="Oval 23"/>
                    <p:cNvSpPr/>
                    <p:nvPr/>
                  </p:nvSpPr>
                  <p:spPr>
                    <a:xfrm>
                      <a:off x="240" y="3408"/>
                      <a:ext cx="576" cy="576"/>
                    </a:xfrm>
                    <a:prstGeom prst="ellipse">
                      <a:avLst/>
                    </a:prstGeom>
                    <a:solidFill>
                      <a:srgbClr val="CCECFF"/>
                    </a:solidFill>
                    <a:ln w="38100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</p:grpSp>
              <p:sp>
                <p:nvSpPr>
                  <p:cNvPr id="35863" name="Oval 24"/>
                  <p:cNvSpPr/>
                  <p:nvPr/>
                </p:nvSpPr>
                <p:spPr>
                  <a:xfrm>
                    <a:off x="5133" y="3018"/>
                    <a:ext cx="192" cy="192"/>
                  </a:xfrm>
                  <a:prstGeom prst="ellipse">
                    <a:avLst/>
                  </a:prstGeom>
                  <a:solidFill>
                    <a:srgbClr val="007572"/>
                  </a:solidFill>
                  <a:ln w="9525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35864" name="AutoShape 25"/>
                  <p:cNvSpPr/>
                  <p:nvPr/>
                </p:nvSpPr>
                <p:spPr>
                  <a:xfrm>
                    <a:off x="5175" y="2784"/>
                    <a:ext cx="96" cy="672"/>
                  </a:xfrm>
                  <a:prstGeom prst="diamond">
                    <a:avLst/>
                  </a:prstGeom>
                  <a:solidFill>
                    <a:srgbClr val="663300"/>
                  </a:solidFill>
                  <a:ln w="9525" cap="flat" cmpd="sng">
                    <a:solidFill>
                      <a:srgbClr val="0033CC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  <p:grpSp>
              <p:nvGrpSpPr>
                <p:cNvPr id="35865" name="组合 3529"/>
                <p:cNvGrpSpPr/>
                <p:nvPr/>
              </p:nvGrpSpPr>
              <p:grpSpPr>
                <a:xfrm>
                  <a:off x="5346" y="3312"/>
                  <a:ext cx="102" cy="227"/>
                  <a:chOff x="1015" y="3264"/>
                  <a:chExt cx="148" cy="320"/>
                </a:xfrm>
              </p:grpSpPr>
              <p:sp>
                <p:nvSpPr>
                  <p:cNvPr id="35866" name="Oval 27"/>
                  <p:cNvSpPr/>
                  <p:nvPr/>
                </p:nvSpPr>
                <p:spPr>
                  <a:xfrm>
                    <a:off x="1056" y="3264"/>
                    <a:ext cx="48" cy="48"/>
                  </a:xfrm>
                  <a:prstGeom prst="ellipse">
                    <a:avLst/>
                  </a:prstGeom>
                  <a:solidFill>
                    <a:srgbClr val="CCECFF"/>
                  </a:solidFill>
                  <a:ln w="3810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35867" name="Freeform 28"/>
                  <p:cNvSpPr/>
                  <p:nvPr/>
                </p:nvSpPr>
                <p:spPr>
                  <a:xfrm>
                    <a:off x="1015" y="3310"/>
                    <a:ext cx="148" cy="274"/>
                  </a:xfrm>
                  <a:prstGeom prst="rect">
                    <a:avLst/>
                  </a:prstGeom>
                  <a:noFill/>
                  <a:ln w="3810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  <p:grpSp>
              <p:nvGrpSpPr>
                <p:cNvPr id="35868" name="组合 3532"/>
                <p:cNvGrpSpPr/>
                <p:nvPr/>
              </p:nvGrpSpPr>
              <p:grpSpPr>
                <a:xfrm flipH="1" flipV="1">
                  <a:off x="5337" y="2745"/>
                  <a:ext cx="102" cy="227"/>
                  <a:chOff x="1015" y="3264"/>
                  <a:chExt cx="148" cy="320"/>
                </a:xfrm>
              </p:grpSpPr>
              <p:sp>
                <p:nvSpPr>
                  <p:cNvPr id="35869" name="Oval 30"/>
                  <p:cNvSpPr/>
                  <p:nvPr/>
                </p:nvSpPr>
                <p:spPr>
                  <a:xfrm>
                    <a:off x="1056" y="3264"/>
                    <a:ext cx="48" cy="48"/>
                  </a:xfrm>
                  <a:prstGeom prst="ellipse">
                    <a:avLst/>
                  </a:prstGeom>
                  <a:solidFill>
                    <a:srgbClr val="CCECFF"/>
                  </a:solidFill>
                  <a:ln w="3810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35870" name="Freeform 31"/>
                  <p:cNvSpPr/>
                  <p:nvPr/>
                </p:nvSpPr>
                <p:spPr>
                  <a:xfrm>
                    <a:off x="1015" y="3310"/>
                    <a:ext cx="148" cy="274"/>
                  </a:xfrm>
                  <a:prstGeom prst="rect">
                    <a:avLst/>
                  </a:prstGeom>
                  <a:noFill/>
                  <a:ln w="3810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</p:grpSp>
          <p:grpSp>
            <p:nvGrpSpPr>
              <p:cNvPr id="35871" name="组合 3535"/>
              <p:cNvGrpSpPr/>
              <p:nvPr/>
            </p:nvGrpSpPr>
            <p:grpSpPr>
              <a:xfrm>
                <a:off x="624" y="738"/>
                <a:ext cx="340" cy="794"/>
                <a:chOff x="5232" y="2745"/>
                <a:chExt cx="340" cy="794"/>
              </a:xfrm>
            </p:grpSpPr>
            <p:grpSp>
              <p:nvGrpSpPr>
                <p:cNvPr id="35872" name="组合 3536"/>
                <p:cNvGrpSpPr/>
                <p:nvPr/>
              </p:nvGrpSpPr>
              <p:grpSpPr>
                <a:xfrm>
                  <a:off x="5232" y="2976"/>
                  <a:ext cx="340" cy="340"/>
                  <a:chOff x="4896" y="2775"/>
                  <a:chExt cx="680" cy="681"/>
                </a:xfrm>
              </p:grpSpPr>
              <p:grpSp>
                <p:nvGrpSpPr>
                  <p:cNvPr id="35873" name="组合 3537"/>
                  <p:cNvGrpSpPr/>
                  <p:nvPr/>
                </p:nvGrpSpPr>
                <p:grpSpPr>
                  <a:xfrm>
                    <a:off x="4896" y="2775"/>
                    <a:ext cx="680" cy="680"/>
                    <a:chOff x="192" y="3351"/>
                    <a:chExt cx="680" cy="680"/>
                  </a:xfrm>
                </p:grpSpPr>
                <p:sp>
                  <p:nvSpPr>
                    <p:cNvPr id="35874" name="Oval 35"/>
                    <p:cNvSpPr/>
                    <p:nvPr/>
                  </p:nvSpPr>
                  <p:spPr>
                    <a:xfrm>
                      <a:off x="192" y="3351"/>
                      <a:ext cx="680" cy="680"/>
                    </a:xfrm>
                    <a:prstGeom prst="ellipse">
                      <a:avLst/>
                    </a:prstGeom>
                    <a:solidFill>
                      <a:srgbClr val="CCECFF"/>
                    </a:solidFill>
                    <a:ln w="38100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35875" name="Oval 36"/>
                    <p:cNvSpPr/>
                    <p:nvPr/>
                  </p:nvSpPr>
                  <p:spPr>
                    <a:xfrm>
                      <a:off x="240" y="3408"/>
                      <a:ext cx="576" cy="576"/>
                    </a:xfrm>
                    <a:prstGeom prst="ellipse">
                      <a:avLst/>
                    </a:prstGeom>
                    <a:solidFill>
                      <a:srgbClr val="CCECFF"/>
                    </a:solidFill>
                    <a:ln w="38100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</p:grpSp>
              <p:sp>
                <p:nvSpPr>
                  <p:cNvPr id="35876" name="Oval 37"/>
                  <p:cNvSpPr/>
                  <p:nvPr/>
                </p:nvSpPr>
                <p:spPr>
                  <a:xfrm>
                    <a:off x="5133" y="3018"/>
                    <a:ext cx="192" cy="192"/>
                  </a:xfrm>
                  <a:prstGeom prst="ellipse">
                    <a:avLst/>
                  </a:prstGeom>
                  <a:solidFill>
                    <a:srgbClr val="007572"/>
                  </a:solidFill>
                  <a:ln w="9525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35877" name="AutoShape 38"/>
                  <p:cNvSpPr/>
                  <p:nvPr/>
                </p:nvSpPr>
                <p:spPr>
                  <a:xfrm>
                    <a:off x="5175" y="2784"/>
                    <a:ext cx="96" cy="672"/>
                  </a:xfrm>
                  <a:prstGeom prst="diamond">
                    <a:avLst/>
                  </a:prstGeom>
                  <a:solidFill>
                    <a:srgbClr val="663300"/>
                  </a:solidFill>
                  <a:ln w="9525" cap="flat" cmpd="sng">
                    <a:solidFill>
                      <a:srgbClr val="0033CC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  <p:grpSp>
              <p:nvGrpSpPr>
                <p:cNvPr id="35878" name="组合 3542"/>
                <p:cNvGrpSpPr/>
                <p:nvPr/>
              </p:nvGrpSpPr>
              <p:grpSpPr>
                <a:xfrm>
                  <a:off x="5346" y="3312"/>
                  <a:ext cx="102" cy="227"/>
                  <a:chOff x="1015" y="3264"/>
                  <a:chExt cx="148" cy="320"/>
                </a:xfrm>
              </p:grpSpPr>
              <p:sp>
                <p:nvSpPr>
                  <p:cNvPr id="35879" name="Oval 40"/>
                  <p:cNvSpPr/>
                  <p:nvPr/>
                </p:nvSpPr>
                <p:spPr>
                  <a:xfrm>
                    <a:off x="1056" y="3264"/>
                    <a:ext cx="48" cy="48"/>
                  </a:xfrm>
                  <a:prstGeom prst="ellipse">
                    <a:avLst/>
                  </a:prstGeom>
                  <a:solidFill>
                    <a:srgbClr val="CCECFF"/>
                  </a:solidFill>
                  <a:ln w="3810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35880" name="Freeform 41"/>
                  <p:cNvSpPr/>
                  <p:nvPr/>
                </p:nvSpPr>
                <p:spPr>
                  <a:xfrm>
                    <a:off x="1015" y="3310"/>
                    <a:ext cx="148" cy="274"/>
                  </a:xfrm>
                  <a:prstGeom prst="rect">
                    <a:avLst/>
                  </a:prstGeom>
                  <a:noFill/>
                  <a:ln w="3810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  <p:grpSp>
              <p:nvGrpSpPr>
                <p:cNvPr id="35881" name="组合 3545"/>
                <p:cNvGrpSpPr/>
                <p:nvPr/>
              </p:nvGrpSpPr>
              <p:grpSpPr>
                <a:xfrm flipH="1" flipV="1">
                  <a:off x="5337" y="2745"/>
                  <a:ext cx="102" cy="227"/>
                  <a:chOff x="1015" y="3264"/>
                  <a:chExt cx="148" cy="320"/>
                </a:xfrm>
              </p:grpSpPr>
              <p:sp>
                <p:nvSpPr>
                  <p:cNvPr id="35882" name="Oval 43"/>
                  <p:cNvSpPr/>
                  <p:nvPr/>
                </p:nvSpPr>
                <p:spPr>
                  <a:xfrm>
                    <a:off x="1056" y="3264"/>
                    <a:ext cx="48" cy="48"/>
                  </a:xfrm>
                  <a:prstGeom prst="ellipse">
                    <a:avLst/>
                  </a:prstGeom>
                  <a:solidFill>
                    <a:srgbClr val="CCECFF"/>
                  </a:solidFill>
                  <a:ln w="3810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35883" name="Freeform 44"/>
                  <p:cNvSpPr/>
                  <p:nvPr/>
                </p:nvSpPr>
                <p:spPr>
                  <a:xfrm>
                    <a:off x="1015" y="3310"/>
                    <a:ext cx="148" cy="274"/>
                  </a:xfrm>
                  <a:prstGeom prst="rect">
                    <a:avLst/>
                  </a:prstGeom>
                  <a:noFill/>
                  <a:ln w="3810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</p:grpSp>
          <p:grpSp>
            <p:nvGrpSpPr>
              <p:cNvPr id="35884" name="组合 3548"/>
              <p:cNvGrpSpPr/>
              <p:nvPr/>
            </p:nvGrpSpPr>
            <p:grpSpPr>
              <a:xfrm flipV="1">
                <a:off x="432" y="432"/>
                <a:ext cx="706" cy="49"/>
                <a:chOff x="4680" y="7053"/>
                <a:chExt cx="1764" cy="123"/>
              </a:xfrm>
            </p:grpSpPr>
            <p:grpSp>
              <p:nvGrpSpPr>
                <p:cNvPr id="35885" name="组合 3549"/>
                <p:cNvGrpSpPr/>
                <p:nvPr/>
              </p:nvGrpSpPr>
              <p:grpSpPr>
                <a:xfrm>
                  <a:off x="4680" y="7056"/>
                  <a:ext cx="864" cy="120"/>
                  <a:chOff x="6480" y="6239"/>
                  <a:chExt cx="864" cy="120"/>
                </a:xfrm>
              </p:grpSpPr>
              <p:cxnSp>
                <p:nvCxnSpPr>
                  <p:cNvPr id="35886" name="Line 47"/>
                  <p:cNvCxnSpPr/>
                  <p:nvPr/>
                </p:nvCxnSpPr>
                <p:spPr>
                  <a:xfrm flipH="1">
                    <a:off x="6480" y="6239"/>
                    <a:ext cx="180" cy="11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35887" name="Line 48"/>
                  <p:cNvCxnSpPr/>
                  <p:nvPr/>
                </p:nvCxnSpPr>
                <p:spPr>
                  <a:xfrm flipH="1">
                    <a:off x="6660" y="6239"/>
                    <a:ext cx="180" cy="11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35888" name="Line 49"/>
                  <p:cNvCxnSpPr/>
                  <p:nvPr/>
                </p:nvCxnSpPr>
                <p:spPr>
                  <a:xfrm flipH="1">
                    <a:off x="6840" y="6239"/>
                    <a:ext cx="180" cy="11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35889" name="Line 50"/>
                  <p:cNvCxnSpPr/>
                  <p:nvPr/>
                </p:nvCxnSpPr>
                <p:spPr>
                  <a:xfrm flipH="1">
                    <a:off x="7020" y="6239"/>
                    <a:ext cx="180" cy="11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35890" name="Line 51"/>
                  <p:cNvCxnSpPr/>
                  <p:nvPr/>
                </p:nvCxnSpPr>
                <p:spPr>
                  <a:xfrm flipH="1">
                    <a:off x="7164" y="6246"/>
                    <a:ext cx="180" cy="11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</p:grpSp>
            <p:cxnSp>
              <p:nvCxnSpPr>
                <p:cNvPr id="35891" name="Line 52"/>
                <p:cNvCxnSpPr/>
                <p:nvPr/>
              </p:nvCxnSpPr>
              <p:spPr>
                <a:xfrm>
                  <a:off x="4845" y="7053"/>
                  <a:ext cx="1593" cy="0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grpSp>
              <p:nvGrpSpPr>
                <p:cNvPr id="35892" name="组合 3556"/>
                <p:cNvGrpSpPr/>
                <p:nvPr/>
              </p:nvGrpSpPr>
              <p:grpSpPr>
                <a:xfrm>
                  <a:off x="5580" y="7056"/>
                  <a:ext cx="864" cy="120"/>
                  <a:chOff x="6480" y="6239"/>
                  <a:chExt cx="864" cy="120"/>
                </a:xfrm>
              </p:grpSpPr>
              <p:cxnSp>
                <p:nvCxnSpPr>
                  <p:cNvPr id="35893" name="Line 54"/>
                  <p:cNvCxnSpPr/>
                  <p:nvPr/>
                </p:nvCxnSpPr>
                <p:spPr>
                  <a:xfrm flipH="1">
                    <a:off x="6480" y="6239"/>
                    <a:ext cx="180" cy="11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35894" name="Line 55"/>
                  <p:cNvCxnSpPr/>
                  <p:nvPr/>
                </p:nvCxnSpPr>
                <p:spPr>
                  <a:xfrm flipH="1">
                    <a:off x="6660" y="6239"/>
                    <a:ext cx="180" cy="11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35895" name="Line 56"/>
                  <p:cNvCxnSpPr/>
                  <p:nvPr/>
                </p:nvCxnSpPr>
                <p:spPr>
                  <a:xfrm flipH="1">
                    <a:off x="6840" y="6239"/>
                    <a:ext cx="180" cy="11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35896" name="Line 57"/>
                  <p:cNvCxnSpPr/>
                  <p:nvPr/>
                </p:nvCxnSpPr>
                <p:spPr>
                  <a:xfrm flipH="1">
                    <a:off x="7020" y="6239"/>
                    <a:ext cx="180" cy="11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35897" name="Line 58"/>
                  <p:cNvCxnSpPr/>
                  <p:nvPr/>
                </p:nvCxnSpPr>
                <p:spPr>
                  <a:xfrm flipH="1">
                    <a:off x="7164" y="6246"/>
                    <a:ext cx="180" cy="11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</p:grpSp>
          </p:grpSp>
          <p:cxnSp>
            <p:nvCxnSpPr>
              <p:cNvPr id="35898" name="Line 59"/>
              <p:cNvCxnSpPr/>
              <p:nvPr/>
            </p:nvCxnSpPr>
            <p:spPr>
              <a:xfrm flipH="1">
                <a:off x="780" y="480"/>
                <a:ext cx="0" cy="288"/>
              </a:xfrm>
              <a:prstGeom prst="line">
                <a:avLst/>
              </a:prstGeom>
              <a:ln w="9525" cap="flat" cmpd="sng">
                <a:solidFill>
                  <a:srgbClr val="0033CC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grpSp>
            <p:nvGrpSpPr>
              <p:cNvPr id="35899" name="组合 3563"/>
              <p:cNvGrpSpPr/>
              <p:nvPr/>
            </p:nvGrpSpPr>
            <p:grpSpPr>
              <a:xfrm>
                <a:off x="702" y="2649"/>
                <a:ext cx="192" cy="720"/>
                <a:chOff x="768" y="3120"/>
                <a:chExt cx="192" cy="720"/>
              </a:xfrm>
            </p:grpSpPr>
            <p:sp>
              <p:nvSpPr>
                <p:cNvPr id="35900" name="Rectangle 61"/>
                <p:cNvSpPr/>
                <p:nvPr/>
              </p:nvSpPr>
              <p:spPr>
                <a:xfrm>
                  <a:off x="768" y="3216"/>
                  <a:ext cx="192" cy="144"/>
                </a:xfrm>
                <a:prstGeom prst="rect">
                  <a:avLst/>
                </a:prstGeom>
                <a:solidFill>
                  <a:srgbClr val="663300"/>
                </a:solidFill>
                <a:ln w="9525" cap="flat" cmpd="sng">
                  <a:solidFill>
                    <a:srgbClr val="0033CC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35901" name="Rectangle 62"/>
                <p:cNvSpPr/>
                <p:nvPr/>
              </p:nvSpPr>
              <p:spPr>
                <a:xfrm>
                  <a:off x="768" y="3456"/>
                  <a:ext cx="192" cy="144"/>
                </a:xfrm>
                <a:prstGeom prst="rect">
                  <a:avLst/>
                </a:prstGeom>
                <a:solidFill>
                  <a:srgbClr val="663300"/>
                </a:solidFill>
                <a:ln w="9525" cap="flat" cmpd="sng">
                  <a:solidFill>
                    <a:srgbClr val="0033CC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35902" name="Rectangle 63"/>
                <p:cNvSpPr/>
                <p:nvPr/>
              </p:nvSpPr>
              <p:spPr>
                <a:xfrm>
                  <a:off x="768" y="3696"/>
                  <a:ext cx="192" cy="144"/>
                </a:xfrm>
                <a:prstGeom prst="rect">
                  <a:avLst/>
                </a:prstGeom>
                <a:solidFill>
                  <a:srgbClr val="663300"/>
                </a:solidFill>
                <a:ln w="9525" cap="flat" cmpd="sng">
                  <a:solidFill>
                    <a:srgbClr val="0033CC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cxnSp>
              <p:nvCxnSpPr>
                <p:cNvPr id="35903" name="Line 64"/>
                <p:cNvCxnSpPr/>
                <p:nvPr/>
              </p:nvCxnSpPr>
              <p:spPr>
                <a:xfrm flipH="1">
                  <a:off x="855" y="3360"/>
                  <a:ext cx="0" cy="96"/>
                </a:xfrm>
                <a:prstGeom prst="line">
                  <a:avLst/>
                </a:prstGeom>
                <a:ln w="9525" cap="flat" cmpd="sng">
                  <a:solidFill>
                    <a:srgbClr val="0033CC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35904" name="Line 65"/>
                <p:cNvCxnSpPr/>
                <p:nvPr/>
              </p:nvCxnSpPr>
              <p:spPr>
                <a:xfrm flipH="1">
                  <a:off x="855" y="3120"/>
                  <a:ext cx="0" cy="96"/>
                </a:xfrm>
                <a:prstGeom prst="line">
                  <a:avLst/>
                </a:prstGeom>
                <a:ln w="9525" cap="flat" cmpd="sng">
                  <a:solidFill>
                    <a:srgbClr val="0033CC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35905" name="Line 66"/>
                <p:cNvCxnSpPr/>
                <p:nvPr/>
              </p:nvCxnSpPr>
              <p:spPr>
                <a:xfrm flipH="1">
                  <a:off x="855" y="3600"/>
                  <a:ext cx="0" cy="96"/>
                </a:xfrm>
                <a:prstGeom prst="line">
                  <a:avLst/>
                </a:prstGeom>
                <a:ln w="9525" cap="flat" cmpd="sng">
                  <a:solidFill>
                    <a:srgbClr val="0033CC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</p:grpSp>
        </p:grpSp>
        <p:sp>
          <p:nvSpPr>
            <p:cNvPr id="35906" name="Text Box 67"/>
            <p:cNvSpPr/>
            <p:nvPr/>
          </p:nvSpPr>
          <p:spPr>
            <a:xfrm>
              <a:off x="960" y="2880"/>
              <a:ext cx="336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Times New Roman" panose="02020603050405020304" charset="0"/>
                  <a:ea typeface="宋体" panose="02010600030101010101" pitchFamily="2" charset="-122"/>
                </a:rPr>
                <a:t>G</a:t>
              </a:r>
              <a:endParaRPr lang="en-US" altLang="zh-CN" sz="2400"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35907" name="组合 3571"/>
          <p:cNvGrpSpPr/>
          <p:nvPr/>
        </p:nvGrpSpPr>
        <p:grpSpPr>
          <a:xfrm>
            <a:off x="3733800" y="1219200"/>
            <a:ext cx="1225550" cy="4162425"/>
            <a:chOff x="2256" y="432"/>
            <a:chExt cx="772" cy="2622"/>
          </a:xfrm>
        </p:grpSpPr>
        <p:grpSp>
          <p:nvGrpSpPr>
            <p:cNvPr id="35908" name="组合 3572"/>
            <p:cNvGrpSpPr/>
            <p:nvPr/>
          </p:nvGrpSpPr>
          <p:grpSpPr>
            <a:xfrm>
              <a:off x="2688" y="672"/>
              <a:ext cx="340" cy="794"/>
              <a:chOff x="5232" y="2745"/>
              <a:chExt cx="340" cy="794"/>
            </a:xfrm>
          </p:grpSpPr>
          <p:grpSp>
            <p:nvGrpSpPr>
              <p:cNvPr id="35909" name="组合 3573"/>
              <p:cNvGrpSpPr/>
              <p:nvPr/>
            </p:nvGrpSpPr>
            <p:grpSpPr>
              <a:xfrm>
                <a:off x="5232" y="2976"/>
                <a:ext cx="340" cy="340"/>
                <a:chOff x="4896" y="2775"/>
                <a:chExt cx="680" cy="681"/>
              </a:xfrm>
            </p:grpSpPr>
            <p:grpSp>
              <p:nvGrpSpPr>
                <p:cNvPr id="35910" name="组合 3574"/>
                <p:cNvGrpSpPr/>
                <p:nvPr/>
              </p:nvGrpSpPr>
              <p:grpSpPr>
                <a:xfrm>
                  <a:off x="4896" y="2775"/>
                  <a:ext cx="680" cy="680"/>
                  <a:chOff x="192" y="3351"/>
                  <a:chExt cx="680" cy="680"/>
                </a:xfrm>
              </p:grpSpPr>
              <p:sp>
                <p:nvSpPr>
                  <p:cNvPr id="35911" name="Oval 72"/>
                  <p:cNvSpPr/>
                  <p:nvPr/>
                </p:nvSpPr>
                <p:spPr>
                  <a:xfrm>
                    <a:off x="192" y="3351"/>
                    <a:ext cx="680" cy="680"/>
                  </a:xfrm>
                  <a:prstGeom prst="ellipse">
                    <a:avLst/>
                  </a:prstGeom>
                  <a:solidFill>
                    <a:srgbClr val="CCECFF"/>
                  </a:solidFill>
                  <a:ln w="3810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35912" name="Oval 73"/>
                  <p:cNvSpPr/>
                  <p:nvPr/>
                </p:nvSpPr>
                <p:spPr>
                  <a:xfrm>
                    <a:off x="240" y="3408"/>
                    <a:ext cx="576" cy="576"/>
                  </a:xfrm>
                  <a:prstGeom prst="ellipse">
                    <a:avLst/>
                  </a:prstGeom>
                  <a:solidFill>
                    <a:srgbClr val="CCECFF"/>
                  </a:solidFill>
                  <a:ln w="3810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  <p:sp>
              <p:nvSpPr>
                <p:cNvPr id="35913" name="Oval 74"/>
                <p:cNvSpPr/>
                <p:nvPr/>
              </p:nvSpPr>
              <p:spPr>
                <a:xfrm>
                  <a:off x="5133" y="3018"/>
                  <a:ext cx="192" cy="192"/>
                </a:xfrm>
                <a:prstGeom prst="ellipse">
                  <a:avLst/>
                </a:prstGeom>
                <a:solidFill>
                  <a:srgbClr val="007572"/>
                </a:solidFill>
                <a:ln w="9525" cap="flat" cmpd="sng">
                  <a:solidFill>
                    <a:srgbClr val="0033CC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35914" name="AutoShape 75"/>
                <p:cNvSpPr/>
                <p:nvPr/>
              </p:nvSpPr>
              <p:spPr>
                <a:xfrm>
                  <a:off x="5175" y="2784"/>
                  <a:ext cx="96" cy="672"/>
                </a:xfrm>
                <a:prstGeom prst="diamond">
                  <a:avLst/>
                </a:prstGeom>
                <a:solidFill>
                  <a:srgbClr val="663300"/>
                </a:solidFill>
                <a:ln w="9525" cap="flat" cmpd="sng">
                  <a:solidFill>
                    <a:srgbClr val="0033CC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  <p:grpSp>
            <p:nvGrpSpPr>
              <p:cNvPr id="35915" name="组合 3579"/>
              <p:cNvGrpSpPr/>
              <p:nvPr/>
            </p:nvGrpSpPr>
            <p:grpSpPr>
              <a:xfrm>
                <a:off x="5346" y="3312"/>
                <a:ext cx="102" cy="227"/>
                <a:chOff x="1015" y="3264"/>
                <a:chExt cx="148" cy="320"/>
              </a:xfrm>
            </p:grpSpPr>
            <p:sp>
              <p:nvSpPr>
                <p:cNvPr id="35916" name="Oval 77"/>
                <p:cNvSpPr/>
                <p:nvPr/>
              </p:nvSpPr>
              <p:spPr>
                <a:xfrm>
                  <a:off x="1056" y="3264"/>
                  <a:ext cx="48" cy="48"/>
                </a:xfrm>
                <a:prstGeom prst="ellipse">
                  <a:avLst/>
                </a:prstGeom>
                <a:solidFill>
                  <a:srgbClr val="CCECFF"/>
                </a:solidFill>
                <a:ln w="38100" cap="flat" cmpd="sng">
                  <a:solidFill>
                    <a:srgbClr val="0033CC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35917" name="Freeform 78"/>
                <p:cNvSpPr/>
                <p:nvPr/>
              </p:nvSpPr>
              <p:spPr>
                <a:xfrm>
                  <a:off x="1015" y="3310"/>
                  <a:ext cx="148" cy="274"/>
                </a:xfrm>
                <a:prstGeom prst="rect">
                  <a:avLst/>
                </a:prstGeom>
                <a:noFill/>
                <a:ln w="38100" cap="flat" cmpd="sng">
                  <a:solidFill>
                    <a:srgbClr val="0033CC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  <p:grpSp>
            <p:nvGrpSpPr>
              <p:cNvPr id="35918" name="组合 3582"/>
              <p:cNvGrpSpPr/>
              <p:nvPr/>
            </p:nvGrpSpPr>
            <p:grpSpPr>
              <a:xfrm flipH="1" flipV="1">
                <a:off x="5337" y="2745"/>
                <a:ext cx="102" cy="227"/>
                <a:chOff x="1015" y="3264"/>
                <a:chExt cx="148" cy="320"/>
              </a:xfrm>
            </p:grpSpPr>
            <p:sp>
              <p:nvSpPr>
                <p:cNvPr id="35919" name="Oval 80"/>
                <p:cNvSpPr/>
                <p:nvPr/>
              </p:nvSpPr>
              <p:spPr>
                <a:xfrm>
                  <a:off x="1056" y="3264"/>
                  <a:ext cx="48" cy="48"/>
                </a:xfrm>
                <a:prstGeom prst="ellipse">
                  <a:avLst/>
                </a:prstGeom>
                <a:solidFill>
                  <a:srgbClr val="CCECFF"/>
                </a:solidFill>
                <a:ln w="38100" cap="flat" cmpd="sng">
                  <a:solidFill>
                    <a:srgbClr val="0033CC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35920" name="Freeform 81"/>
                <p:cNvSpPr/>
                <p:nvPr/>
              </p:nvSpPr>
              <p:spPr>
                <a:xfrm>
                  <a:off x="1015" y="3310"/>
                  <a:ext cx="148" cy="274"/>
                </a:xfrm>
                <a:prstGeom prst="rect">
                  <a:avLst/>
                </a:prstGeom>
                <a:noFill/>
                <a:ln w="38100" cap="flat" cmpd="sng">
                  <a:solidFill>
                    <a:srgbClr val="0033CC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</p:grpSp>
        <p:grpSp>
          <p:nvGrpSpPr>
            <p:cNvPr id="35921" name="组合 3585"/>
            <p:cNvGrpSpPr/>
            <p:nvPr/>
          </p:nvGrpSpPr>
          <p:grpSpPr>
            <a:xfrm>
              <a:off x="2352" y="1536"/>
              <a:ext cx="340" cy="794"/>
              <a:chOff x="5232" y="2745"/>
              <a:chExt cx="340" cy="794"/>
            </a:xfrm>
          </p:grpSpPr>
          <p:grpSp>
            <p:nvGrpSpPr>
              <p:cNvPr id="35922" name="组合 3586"/>
              <p:cNvGrpSpPr/>
              <p:nvPr/>
            </p:nvGrpSpPr>
            <p:grpSpPr>
              <a:xfrm>
                <a:off x="5232" y="2976"/>
                <a:ext cx="340" cy="340"/>
                <a:chOff x="4896" y="2775"/>
                <a:chExt cx="680" cy="681"/>
              </a:xfrm>
            </p:grpSpPr>
            <p:grpSp>
              <p:nvGrpSpPr>
                <p:cNvPr id="35923" name="组合 3587"/>
                <p:cNvGrpSpPr/>
                <p:nvPr/>
              </p:nvGrpSpPr>
              <p:grpSpPr>
                <a:xfrm>
                  <a:off x="4896" y="2775"/>
                  <a:ext cx="680" cy="680"/>
                  <a:chOff x="192" y="3351"/>
                  <a:chExt cx="680" cy="680"/>
                </a:xfrm>
              </p:grpSpPr>
              <p:sp>
                <p:nvSpPr>
                  <p:cNvPr id="35924" name="Oval 85"/>
                  <p:cNvSpPr/>
                  <p:nvPr/>
                </p:nvSpPr>
                <p:spPr>
                  <a:xfrm>
                    <a:off x="192" y="3351"/>
                    <a:ext cx="680" cy="680"/>
                  </a:xfrm>
                  <a:prstGeom prst="ellipse">
                    <a:avLst/>
                  </a:prstGeom>
                  <a:solidFill>
                    <a:srgbClr val="CCECFF"/>
                  </a:solidFill>
                  <a:ln w="3810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35925" name="Oval 86"/>
                  <p:cNvSpPr/>
                  <p:nvPr/>
                </p:nvSpPr>
                <p:spPr>
                  <a:xfrm>
                    <a:off x="240" y="3408"/>
                    <a:ext cx="576" cy="576"/>
                  </a:xfrm>
                  <a:prstGeom prst="ellipse">
                    <a:avLst/>
                  </a:prstGeom>
                  <a:solidFill>
                    <a:srgbClr val="CCECFF"/>
                  </a:solidFill>
                  <a:ln w="3810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  <p:sp>
              <p:nvSpPr>
                <p:cNvPr id="35926" name="Oval 87"/>
                <p:cNvSpPr/>
                <p:nvPr/>
              </p:nvSpPr>
              <p:spPr>
                <a:xfrm>
                  <a:off x="5133" y="3018"/>
                  <a:ext cx="192" cy="192"/>
                </a:xfrm>
                <a:prstGeom prst="ellipse">
                  <a:avLst/>
                </a:prstGeom>
                <a:solidFill>
                  <a:srgbClr val="007572"/>
                </a:solidFill>
                <a:ln w="9525" cap="flat" cmpd="sng">
                  <a:solidFill>
                    <a:srgbClr val="0033CC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35927" name="AutoShape 88"/>
                <p:cNvSpPr/>
                <p:nvPr/>
              </p:nvSpPr>
              <p:spPr>
                <a:xfrm>
                  <a:off x="5175" y="2784"/>
                  <a:ext cx="96" cy="672"/>
                </a:xfrm>
                <a:prstGeom prst="diamond">
                  <a:avLst/>
                </a:prstGeom>
                <a:solidFill>
                  <a:srgbClr val="663300"/>
                </a:solidFill>
                <a:ln w="9525" cap="flat" cmpd="sng">
                  <a:solidFill>
                    <a:srgbClr val="0033CC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  <p:grpSp>
            <p:nvGrpSpPr>
              <p:cNvPr id="35928" name="组合 3592"/>
              <p:cNvGrpSpPr/>
              <p:nvPr/>
            </p:nvGrpSpPr>
            <p:grpSpPr>
              <a:xfrm>
                <a:off x="5346" y="3312"/>
                <a:ext cx="102" cy="227"/>
                <a:chOff x="1015" y="3264"/>
                <a:chExt cx="148" cy="320"/>
              </a:xfrm>
            </p:grpSpPr>
            <p:sp>
              <p:nvSpPr>
                <p:cNvPr id="35929" name="Oval 90"/>
                <p:cNvSpPr/>
                <p:nvPr/>
              </p:nvSpPr>
              <p:spPr>
                <a:xfrm>
                  <a:off x="1056" y="3264"/>
                  <a:ext cx="48" cy="48"/>
                </a:xfrm>
                <a:prstGeom prst="ellipse">
                  <a:avLst/>
                </a:prstGeom>
                <a:solidFill>
                  <a:srgbClr val="CCECFF"/>
                </a:solidFill>
                <a:ln w="38100" cap="flat" cmpd="sng">
                  <a:solidFill>
                    <a:srgbClr val="0033CC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35930" name="Freeform 91"/>
                <p:cNvSpPr/>
                <p:nvPr/>
              </p:nvSpPr>
              <p:spPr>
                <a:xfrm>
                  <a:off x="1015" y="3310"/>
                  <a:ext cx="148" cy="274"/>
                </a:xfrm>
                <a:prstGeom prst="rect">
                  <a:avLst/>
                </a:prstGeom>
                <a:noFill/>
                <a:ln w="38100" cap="flat" cmpd="sng">
                  <a:solidFill>
                    <a:srgbClr val="0033CC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  <p:grpSp>
            <p:nvGrpSpPr>
              <p:cNvPr id="35931" name="组合 3595"/>
              <p:cNvGrpSpPr/>
              <p:nvPr/>
            </p:nvGrpSpPr>
            <p:grpSpPr>
              <a:xfrm flipH="1" flipV="1">
                <a:off x="5337" y="2745"/>
                <a:ext cx="102" cy="227"/>
                <a:chOff x="1015" y="3264"/>
                <a:chExt cx="148" cy="320"/>
              </a:xfrm>
            </p:grpSpPr>
            <p:sp>
              <p:nvSpPr>
                <p:cNvPr id="35932" name="Oval 93"/>
                <p:cNvSpPr/>
                <p:nvPr/>
              </p:nvSpPr>
              <p:spPr>
                <a:xfrm>
                  <a:off x="1056" y="3264"/>
                  <a:ext cx="48" cy="48"/>
                </a:xfrm>
                <a:prstGeom prst="ellipse">
                  <a:avLst/>
                </a:prstGeom>
                <a:solidFill>
                  <a:srgbClr val="CCECFF"/>
                </a:solidFill>
                <a:ln w="38100" cap="flat" cmpd="sng">
                  <a:solidFill>
                    <a:srgbClr val="0033CC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35933" name="Freeform 94"/>
                <p:cNvSpPr/>
                <p:nvPr/>
              </p:nvSpPr>
              <p:spPr>
                <a:xfrm>
                  <a:off x="1015" y="3310"/>
                  <a:ext cx="148" cy="274"/>
                </a:xfrm>
                <a:prstGeom prst="rect">
                  <a:avLst/>
                </a:prstGeom>
                <a:noFill/>
                <a:ln w="38100" cap="flat" cmpd="sng">
                  <a:solidFill>
                    <a:srgbClr val="0033CC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</p:grpSp>
        <p:grpSp>
          <p:nvGrpSpPr>
            <p:cNvPr id="35934" name="组合 3598"/>
            <p:cNvGrpSpPr/>
            <p:nvPr/>
          </p:nvGrpSpPr>
          <p:grpSpPr>
            <a:xfrm flipV="1">
              <a:off x="2256" y="432"/>
              <a:ext cx="706" cy="49"/>
              <a:chOff x="4680" y="7053"/>
              <a:chExt cx="1764" cy="123"/>
            </a:xfrm>
          </p:grpSpPr>
          <p:grpSp>
            <p:nvGrpSpPr>
              <p:cNvPr id="35935" name="组合 3599"/>
              <p:cNvGrpSpPr/>
              <p:nvPr/>
            </p:nvGrpSpPr>
            <p:grpSpPr>
              <a:xfrm>
                <a:off x="4680" y="7056"/>
                <a:ext cx="864" cy="120"/>
                <a:chOff x="6480" y="6239"/>
                <a:chExt cx="864" cy="120"/>
              </a:xfrm>
            </p:grpSpPr>
            <p:cxnSp>
              <p:nvCxnSpPr>
                <p:cNvPr id="35936" name="Line 97"/>
                <p:cNvCxnSpPr/>
                <p:nvPr/>
              </p:nvCxnSpPr>
              <p:spPr>
                <a:xfrm flipH="1">
                  <a:off x="6480" y="6239"/>
                  <a:ext cx="180" cy="113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35937" name="Line 98"/>
                <p:cNvCxnSpPr/>
                <p:nvPr/>
              </p:nvCxnSpPr>
              <p:spPr>
                <a:xfrm flipH="1">
                  <a:off x="6660" y="6239"/>
                  <a:ext cx="180" cy="113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35938" name="Line 99"/>
                <p:cNvCxnSpPr/>
                <p:nvPr/>
              </p:nvCxnSpPr>
              <p:spPr>
                <a:xfrm flipH="1">
                  <a:off x="6840" y="6239"/>
                  <a:ext cx="180" cy="113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35939" name="Line 100"/>
                <p:cNvCxnSpPr/>
                <p:nvPr/>
              </p:nvCxnSpPr>
              <p:spPr>
                <a:xfrm flipH="1">
                  <a:off x="7020" y="6239"/>
                  <a:ext cx="180" cy="113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35940" name="Line 101"/>
                <p:cNvCxnSpPr/>
                <p:nvPr/>
              </p:nvCxnSpPr>
              <p:spPr>
                <a:xfrm flipH="1">
                  <a:off x="7164" y="6246"/>
                  <a:ext cx="180" cy="113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</p:grpSp>
          <p:cxnSp>
            <p:nvCxnSpPr>
              <p:cNvPr id="35941" name="Line 102"/>
              <p:cNvCxnSpPr/>
              <p:nvPr/>
            </p:nvCxnSpPr>
            <p:spPr>
              <a:xfrm>
                <a:off x="4845" y="7053"/>
                <a:ext cx="1593" cy="0"/>
              </a:xfrm>
              <a:prstGeom prst="line">
                <a:avLst/>
              </a:prstGeom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grpSp>
            <p:nvGrpSpPr>
              <p:cNvPr id="35942" name="组合 3606"/>
              <p:cNvGrpSpPr/>
              <p:nvPr/>
            </p:nvGrpSpPr>
            <p:grpSpPr>
              <a:xfrm>
                <a:off x="5580" y="7056"/>
                <a:ext cx="864" cy="120"/>
                <a:chOff x="6480" y="6239"/>
                <a:chExt cx="864" cy="120"/>
              </a:xfrm>
            </p:grpSpPr>
            <p:cxnSp>
              <p:nvCxnSpPr>
                <p:cNvPr id="35943" name="Line 104"/>
                <p:cNvCxnSpPr/>
                <p:nvPr/>
              </p:nvCxnSpPr>
              <p:spPr>
                <a:xfrm flipH="1">
                  <a:off x="6480" y="6239"/>
                  <a:ext cx="180" cy="113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35944" name="Line 105"/>
                <p:cNvCxnSpPr/>
                <p:nvPr/>
              </p:nvCxnSpPr>
              <p:spPr>
                <a:xfrm flipH="1">
                  <a:off x="6660" y="6239"/>
                  <a:ext cx="180" cy="113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35945" name="Line 106"/>
                <p:cNvCxnSpPr/>
                <p:nvPr/>
              </p:nvCxnSpPr>
              <p:spPr>
                <a:xfrm flipH="1">
                  <a:off x="6840" y="6239"/>
                  <a:ext cx="180" cy="113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35946" name="Line 107"/>
                <p:cNvCxnSpPr/>
                <p:nvPr/>
              </p:nvCxnSpPr>
              <p:spPr>
                <a:xfrm flipH="1">
                  <a:off x="7020" y="6239"/>
                  <a:ext cx="180" cy="113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35947" name="Line 108"/>
                <p:cNvCxnSpPr/>
                <p:nvPr/>
              </p:nvCxnSpPr>
              <p:spPr>
                <a:xfrm flipH="1">
                  <a:off x="7164" y="6246"/>
                  <a:ext cx="180" cy="113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</p:grpSp>
        </p:grpSp>
        <p:cxnSp>
          <p:nvCxnSpPr>
            <p:cNvPr id="35948" name="Line 109"/>
            <p:cNvCxnSpPr/>
            <p:nvPr/>
          </p:nvCxnSpPr>
          <p:spPr>
            <a:xfrm flipH="1">
              <a:off x="2832" y="480"/>
              <a:ext cx="0" cy="192"/>
            </a:xfrm>
            <a:prstGeom prst="line">
              <a:avLst/>
            </a:prstGeom>
            <a:ln w="9525" cap="flat" cmpd="sng">
              <a:solidFill>
                <a:srgbClr val="0033CC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grpSp>
          <p:nvGrpSpPr>
            <p:cNvPr id="35949" name="组合 3613"/>
            <p:cNvGrpSpPr/>
            <p:nvPr/>
          </p:nvGrpSpPr>
          <p:grpSpPr>
            <a:xfrm>
              <a:off x="2427" y="2334"/>
              <a:ext cx="192" cy="720"/>
              <a:chOff x="768" y="3120"/>
              <a:chExt cx="192" cy="720"/>
            </a:xfrm>
          </p:grpSpPr>
          <p:sp>
            <p:nvSpPr>
              <p:cNvPr id="35950" name="Rectangle 111"/>
              <p:cNvSpPr/>
              <p:nvPr/>
            </p:nvSpPr>
            <p:spPr>
              <a:xfrm>
                <a:off x="768" y="3216"/>
                <a:ext cx="192" cy="144"/>
              </a:xfrm>
              <a:prstGeom prst="rect">
                <a:avLst/>
              </a:prstGeom>
              <a:solidFill>
                <a:srgbClr val="663300"/>
              </a:solidFill>
              <a:ln w="9525" cap="flat" cmpd="sng">
                <a:solidFill>
                  <a:srgbClr val="0033CC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5951" name="Rectangle 112"/>
              <p:cNvSpPr/>
              <p:nvPr/>
            </p:nvSpPr>
            <p:spPr>
              <a:xfrm>
                <a:off x="768" y="3456"/>
                <a:ext cx="192" cy="144"/>
              </a:xfrm>
              <a:prstGeom prst="rect">
                <a:avLst/>
              </a:prstGeom>
              <a:solidFill>
                <a:srgbClr val="663300"/>
              </a:solidFill>
              <a:ln w="9525" cap="flat" cmpd="sng">
                <a:solidFill>
                  <a:srgbClr val="0033CC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5952" name="Rectangle 113"/>
              <p:cNvSpPr/>
              <p:nvPr/>
            </p:nvSpPr>
            <p:spPr>
              <a:xfrm>
                <a:off x="768" y="3696"/>
                <a:ext cx="192" cy="144"/>
              </a:xfrm>
              <a:prstGeom prst="rect">
                <a:avLst/>
              </a:prstGeom>
              <a:solidFill>
                <a:srgbClr val="663300"/>
              </a:solidFill>
              <a:ln w="9525" cap="flat" cmpd="sng">
                <a:solidFill>
                  <a:srgbClr val="0033CC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cxnSp>
            <p:nvCxnSpPr>
              <p:cNvPr id="35953" name="Line 114"/>
              <p:cNvCxnSpPr/>
              <p:nvPr/>
            </p:nvCxnSpPr>
            <p:spPr>
              <a:xfrm flipH="1">
                <a:off x="855" y="3360"/>
                <a:ext cx="0" cy="96"/>
              </a:xfrm>
              <a:prstGeom prst="line">
                <a:avLst/>
              </a:prstGeom>
              <a:ln w="9525" cap="flat" cmpd="sng">
                <a:solidFill>
                  <a:srgbClr val="0033CC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5954" name="Line 115"/>
              <p:cNvCxnSpPr/>
              <p:nvPr/>
            </p:nvCxnSpPr>
            <p:spPr>
              <a:xfrm flipH="1">
                <a:off x="855" y="3120"/>
                <a:ext cx="0" cy="96"/>
              </a:xfrm>
              <a:prstGeom prst="line">
                <a:avLst/>
              </a:prstGeom>
              <a:ln w="9525" cap="flat" cmpd="sng">
                <a:solidFill>
                  <a:srgbClr val="0033CC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5955" name="Line 116"/>
              <p:cNvCxnSpPr/>
              <p:nvPr/>
            </p:nvCxnSpPr>
            <p:spPr>
              <a:xfrm flipH="1">
                <a:off x="855" y="3600"/>
                <a:ext cx="0" cy="96"/>
              </a:xfrm>
              <a:prstGeom prst="line">
                <a:avLst/>
              </a:prstGeom>
              <a:ln w="9525" cap="flat" cmpd="sng">
                <a:solidFill>
                  <a:srgbClr val="0033CC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sp>
          <p:nvSpPr>
            <p:cNvPr id="35956" name="Text Box 117"/>
            <p:cNvSpPr/>
            <p:nvPr/>
          </p:nvSpPr>
          <p:spPr>
            <a:xfrm>
              <a:off x="2640" y="2592"/>
              <a:ext cx="336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Times New Roman" panose="02020603050405020304" charset="0"/>
                  <a:ea typeface="宋体" panose="02010600030101010101" pitchFamily="2" charset="-122"/>
                </a:rPr>
                <a:t>G</a:t>
              </a:r>
              <a:endParaRPr lang="en-US" altLang="zh-CN" sz="2400"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35957" name="组合 3621"/>
          <p:cNvGrpSpPr/>
          <p:nvPr/>
        </p:nvGrpSpPr>
        <p:grpSpPr>
          <a:xfrm>
            <a:off x="6400800" y="1219200"/>
            <a:ext cx="1371600" cy="4648200"/>
            <a:chOff x="3936" y="432"/>
            <a:chExt cx="864" cy="2928"/>
          </a:xfrm>
        </p:grpSpPr>
        <p:grpSp>
          <p:nvGrpSpPr>
            <p:cNvPr id="35958" name="组合 3622"/>
            <p:cNvGrpSpPr/>
            <p:nvPr/>
          </p:nvGrpSpPr>
          <p:grpSpPr>
            <a:xfrm>
              <a:off x="4176" y="720"/>
              <a:ext cx="340" cy="794"/>
              <a:chOff x="5232" y="2745"/>
              <a:chExt cx="340" cy="794"/>
            </a:xfrm>
          </p:grpSpPr>
          <p:grpSp>
            <p:nvGrpSpPr>
              <p:cNvPr id="35959" name="组合 3623"/>
              <p:cNvGrpSpPr/>
              <p:nvPr/>
            </p:nvGrpSpPr>
            <p:grpSpPr>
              <a:xfrm>
                <a:off x="5232" y="2976"/>
                <a:ext cx="340" cy="340"/>
                <a:chOff x="4896" y="2775"/>
                <a:chExt cx="680" cy="681"/>
              </a:xfrm>
            </p:grpSpPr>
            <p:grpSp>
              <p:nvGrpSpPr>
                <p:cNvPr id="35960" name="组合 3624"/>
                <p:cNvGrpSpPr/>
                <p:nvPr/>
              </p:nvGrpSpPr>
              <p:grpSpPr>
                <a:xfrm>
                  <a:off x="4896" y="2775"/>
                  <a:ext cx="680" cy="680"/>
                  <a:chOff x="192" y="3351"/>
                  <a:chExt cx="680" cy="680"/>
                </a:xfrm>
              </p:grpSpPr>
              <p:sp>
                <p:nvSpPr>
                  <p:cNvPr id="35961" name="Oval 122"/>
                  <p:cNvSpPr/>
                  <p:nvPr/>
                </p:nvSpPr>
                <p:spPr>
                  <a:xfrm>
                    <a:off x="192" y="3351"/>
                    <a:ext cx="680" cy="680"/>
                  </a:xfrm>
                  <a:prstGeom prst="ellipse">
                    <a:avLst/>
                  </a:prstGeom>
                  <a:solidFill>
                    <a:srgbClr val="CCECFF"/>
                  </a:solidFill>
                  <a:ln w="3810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35962" name="Oval 123"/>
                  <p:cNvSpPr/>
                  <p:nvPr/>
                </p:nvSpPr>
                <p:spPr>
                  <a:xfrm>
                    <a:off x="240" y="3408"/>
                    <a:ext cx="576" cy="576"/>
                  </a:xfrm>
                  <a:prstGeom prst="ellipse">
                    <a:avLst/>
                  </a:prstGeom>
                  <a:solidFill>
                    <a:srgbClr val="CCECFF"/>
                  </a:solidFill>
                  <a:ln w="3810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  <p:sp>
              <p:nvSpPr>
                <p:cNvPr id="35963" name="Oval 124"/>
                <p:cNvSpPr/>
                <p:nvPr/>
              </p:nvSpPr>
              <p:spPr>
                <a:xfrm>
                  <a:off x="5133" y="3018"/>
                  <a:ext cx="192" cy="192"/>
                </a:xfrm>
                <a:prstGeom prst="ellipse">
                  <a:avLst/>
                </a:prstGeom>
                <a:solidFill>
                  <a:srgbClr val="007572"/>
                </a:solidFill>
                <a:ln w="9525" cap="flat" cmpd="sng">
                  <a:solidFill>
                    <a:srgbClr val="0033CC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35964" name="AutoShape 125"/>
                <p:cNvSpPr/>
                <p:nvPr/>
              </p:nvSpPr>
              <p:spPr>
                <a:xfrm>
                  <a:off x="5175" y="2784"/>
                  <a:ext cx="96" cy="672"/>
                </a:xfrm>
                <a:prstGeom prst="diamond">
                  <a:avLst/>
                </a:prstGeom>
                <a:solidFill>
                  <a:srgbClr val="663300"/>
                </a:solidFill>
                <a:ln w="9525" cap="flat" cmpd="sng">
                  <a:solidFill>
                    <a:srgbClr val="0033CC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  <p:grpSp>
            <p:nvGrpSpPr>
              <p:cNvPr id="35965" name="组合 3629"/>
              <p:cNvGrpSpPr/>
              <p:nvPr/>
            </p:nvGrpSpPr>
            <p:grpSpPr>
              <a:xfrm>
                <a:off x="5346" y="3312"/>
                <a:ext cx="102" cy="227"/>
                <a:chOff x="1015" y="3264"/>
                <a:chExt cx="148" cy="320"/>
              </a:xfrm>
            </p:grpSpPr>
            <p:sp>
              <p:nvSpPr>
                <p:cNvPr id="35966" name="Oval 127"/>
                <p:cNvSpPr/>
                <p:nvPr/>
              </p:nvSpPr>
              <p:spPr>
                <a:xfrm>
                  <a:off x="1056" y="3264"/>
                  <a:ext cx="48" cy="48"/>
                </a:xfrm>
                <a:prstGeom prst="ellipse">
                  <a:avLst/>
                </a:prstGeom>
                <a:solidFill>
                  <a:srgbClr val="CCECFF"/>
                </a:solidFill>
                <a:ln w="38100" cap="flat" cmpd="sng">
                  <a:solidFill>
                    <a:srgbClr val="0033CC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35967" name="Freeform 128"/>
                <p:cNvSpPr/>
                <p:nvPr/>
              </p:nvSpPr>
              <p:spPr>
                <a:xfrm>
                  <a:off x="1015" y="3310"/>
                  <a:ext cx="148" cy="274"/>
                </a:xfrm>
                <a:prstGeom prst="rect">
                  <a:avLst/>
                </a:prstGeom>
                <a:noFill/>
                <a:ln w="38100" cap="flat" cmpd="sng">
                  <a:solidFill>
                    <a:srgbClr val="0033CC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  <p:grpSp>
            <p:nvGrpSpPr>
              <p:cNvPr id="35968" name="组合 3632"/>
              <p:cNvGrpSpPr/>
              <p:nvPr/>
            </p:nvGrpSpPr>
            <p:grpSpPr>
              <a:xfrm flipH="1" flipV="1">
                <a:off x="5337" y="2745"/>
                <a:ext cx="102" cy="227"/>
                <a:chOff x="1015" y="3264"/>
                <a:chExt cx="148" cy="320"/>
              </a:xfrm>
            </p:grpSpPr>
            <p:sp>
              <p:nvSpPr>
                <p:cNvPr id="35969" name="Oval 130"/>
                <p:cNvSpPr/>
                <p:nvPr/>
              </p:nvSpPr>
              <p:spPr>
                <a:xfrm>
                  <a:off x="1056" y="3264"/>
                  <a:ext cx="48" cy="48"/>
                </a:xfrm>
                <a:prstGeom prst="ellipse">
                  <a:avLst/>
                </a:prstGeom>
                <a:solidFill>
                  <a:srgbClr val="CCECFF"/>
                </a:solidFill>
                <a:ln w="38100" cap="flat" cmpd="sng">
                  <a:solidFill>
                    <a:srgbClr val="0033CC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35970" name="Freeform 131"/>
                <p:cNvSpPr/>
                <p:nvPr/>
              </p:nvSpPr>
              <p:spPr>
                <a:xfrm>
                  <a:off x="1015" y="3310"/>
                  <a:ext cx="148" cy="274"/>
                </a:xfrm>
                <a:prstGeom prst="rect">
                  <a:avLst/>
                </a:prstGeom>
                <a:noFill/>
                <a:ln w="38100" cap="flat" cmpd="sng">
                  <a:solidFill>
                    <a:srgbClr val="0033CC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</p:grpSp>
        <p:grpSp>
          <p:nvGrpSpPr>
            <p:cNvPr id="35971" name="组合 3635"/>
            <p:cNvGrpSpPr/>
            <p:nvPr/>
          </p:nvGrpSpPr>
          <p:grpSpPr>
            <a:xfrm>
              <a:off x="4176" y="1846"/>
              <a:ext cx="340" cy="794"/>
              <a:chOff x="5232" y="2745"/>
              <a:chExt cx="340" cy="794"/>
            </a:xfrm>
          </p:grpSpPr>
          <p:grpSp>
            <p:nvGrpSpPr>
              <p:cNvPr id="35972" name="组合 3636"/>
              <p:cNvGrpSpPr/>
              <p:nvPr/>
            </p:nvGrpSpPr>
            <p:grpSpPr>
              <a:xfrm>
                <a:off x="5232" y="2976"/>
                <a:ext cx="340" cy="340"/>
                <a:chOff x="4896" y="2775"/>
                <a:chExt cx="680" cy="681"/>
              </a:xfrm>
            </p:grpSpPr>
            <p:grpSp>
              <p:nvGrpSpPr>
                <p:cNvPr id="35973" name="组合 3637"/>
                <p:cNvGrpSpPr/>
                <p:nvPr/>
              </p:nvGrpSpPr>
              <p:grpSpPr>
                <a:xfrm>
                  <a:off x="4896" y="2775"/>
                  <a:ext cx="680" cy="680"/>
                  <a:chOff x="192" y="3351"/>
                  <a:chExt cx="680" cy="680"/>
                </a:xfrm>
              </p:grpSpPr>
              <p:sp>
                <p:nvSpPr>
                  <p:cNvPr id="35974" name="Oval 135"/>
                  <p:cNvSpPr/>
                  <p:nvPr/>
                </p:nvSpPr>
                <p:spPr>
                  <a:xfrm>
                    <a:off x="192" y="3351"/>
                    <a:ext cx="680" cy="680"/>
                  </a:xfrm>
                  <a:prstGeom prst="ellipse">
                    <a:avLst/>
                  </a:prstGeom>
                  <a:solidFill>
                    <a:srgbClr val="CCECFF"/>
                  </a:solidFill>
                  <a:ln w="3810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35975" name="Oval 136"/>
                  <p:cNvSpPr/>
                  <p:nvPr/>
                </p:nvSpPr>
                <p:spPr>
                  <a:xfrm>
                    <a:off x="240" y="3408"/>
                    <a:ext cx="576" cy="576"/>
                  </a:xfrm>
                  <a:prstGeom prst="ellipse">
                    <a:avLst/>
                  </a:prstGeom>
                  <a:solidFill>
                    <a:srgbClr val="CCECFF"/>
                  </a:solidFill>
                  <a:ln w="3810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  <p:sp>
              <p:nvSpPr>
                <p:cNvPr id="35976" name="Oval 137"/>
                <p:cNvSpPr/>
                <p:nvPr/>
              </p:nvSpPr>
              <p:spPr>
                <a:xfrm>
                  <a:off x="5133" y="3018"/>
                  <a:ext cx="192" cy="192"/>
                </a:xfrm>
                <a:prstGeom prst="ellipse">
                  <a:avLst/>
                </a:prstGeom>
                <a:solidFill>
                  <a:srgbClr val="007572"/>
                </a:solidFill>
                <a:ln w="9525" cap="flat" cmpd="sng">
                  <a:solidFill>
                    <a:srgbClr val="0033CC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35977" name="AutoShape 138"/>
                <p:cNvSpPr/>
                <p:nvPr/>
              </p:nvSpPr>
              <p:spPr>
                <a:xfrm>
                  <a:off x="5175" y="2784"/>
                  <a:ext cx="96" cy="672"/>
                </a:xfrm>
                <a:prstGeom prst="diamond">
                  <a:avLst/>
                </a:prstGeom>
                <a:solidFill>
                  <a:srgbClr val="663300"/>
                </a:solidFill>
                <a:ln w="9525" cap="flat" cmpd="sng">
                  <a:solidFill>
                    <a:srgbClr val="0033CC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  <p:grpSp>
            <p:nvGrpSpPr>
              <p:cNvPr id="35978" name="组合 3642"/>
              <p:cNvGrpSpPr/>
              <p:nvPr/>
            </p:nvGrpSpPr>
            <p:grpSpPr>
              <a:xfrm>
                <a:off x="5346" y="3312"/>
                <a:ext cx="102" cy="227"/>
                <a:chOff x="1015" y="3264"/>
                <a:chExt cx="148" cy="320"/>
              </a:xfrm>
            </p:grpSpPr>
            <p:sp>
              <p:nvSpPr>
                <p:cNvPr id="35979" name="Oval 140"/>
                <p:cNvSpPr/>
                <p:nvPr/>
              </p:nvSpPr>
              <p:spPr>
                <a:xfrm>
                  <a:off x="1056" y="3264"/>
                  <a:ext cx="48" cy="48"/>
                </a:xfrm>
                <a:prstGeom prst="ellipse">
                  <a:avLst/>
                </a:prstGeom>
                <a:solidFill>
                  <a:srgbClr val="CCECFF"/>
                </a:solidFill>
                <a:ln w="38100" cap="flat" cmpd="sng">
                  <a:solidFill>
                    <a:srgbClr val="0033CC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35980" name="Freeform 141"/>
                <p:cNvSpPr/>
                <p:nvPr/>
              </p:nvSpPr>
              <p:spPr>
                <a:xfrm>
                  <a:off x="1015" y="3310"/>
                  <a:ext cx="148" cy="274"/>
                </a:xfrm>
                <a:prstGeom prst="rect">
                  <a:avLst/>
                </a:prstGeom>
                <a:noFill/>
                <a:ln w="38100" cap="flat" cmpd="sng">
                  <a:solidFill>
                    <a:srgbClr val="0033CC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  <p:grpSp>
            <p:nvGrpSpPr>
              <p:cNvPr id="35981" name="组合 3645"/>
              <p:cNvGrpSpPr/>
              <p:nvPr/>
            </p:nvGrpSpPr>
            <p:grpSpPr>
              <a:xfrm flipH="1" flipV="1">
                <a:off x="5337" y="2745"/>
                <a:ext cx="102" cy="227"/>
                <a:chOff x="1015" y="3264"/>
                <a:chExt cx="148" cy="320"/>
              </a:xfrm>
            </p:grpSpPr>
            <p:sp>
              <p:nvSpPr>
                <p:cNvPr id="35982" name="Oval 143"/>
                <p:cNvSpPr/>
                <p:nvPr/>
              </p:nvSpPr>
              <p:spPr>
                <a:xfrm>
                  <a:off x="1056" y="3264"/>
                  <a:ext cx="48" cy="48"/>
                </a:xfrm>
                <a:prstGeom prst="ellipse">
                  <a:avLst/>
                </a:prstGeom>
                <a:solidFill>
                  <a:srgbClr val="CCECFF"/>
                </a:solidFill>
                <a:ln w="38100" cap="flat" cmpd="sng">
                  <a:solidFill>
                    <a:srgbClr val="0033CC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35983" name="Freeform 144"/>
                <p:cNvSpPr/>
                <p:nvPr/>
              </p:nvSpPr>
              <p:spPr>
                <a:xfrm>
                  <a:off x="1015" y="3310"/>
                  <a:ext cx="148" cy="274"/>
                </a:xfrm>
                <a:prstGeom prst="rect">
                  <a:avLst/>
                </a:prstGeom>
                <a:noFill/>
                <a:ln w="38100" cap="flat" cmpd="sng">
                  <a:solidFill>
                    <a:srgbClr val="0033CC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</p:grpSp>
        <p:grpSp>
          <p:nvGrpSpPr>
            <p:cNvPr id="35984" name="组合 3648"/>
            <p:cNvGrpSpPr/>
            <p:nvPr/>
          </p:nvGrpSpPr>
          <p:grpSpPr>
            <a:xfrm flipV="1">
              <a:off x="3936" y="432"/>
              <a:ext cx="706" cy="49"/>
              <a:chOff x="4680" y="7053"/>
              <a:chExt cx="1764" cy="123"/>
            </a:xfrm>
          </p:grpSpPr>
          <p:grpSp>
            <p:nvGrpSpPr>
              <p:cNvPr id="35985" name="组合 3649"/>
              <p:cNvGrpSpPr/>
              <p:nvPr/>
            </p:nvGrpSpPr>
            <p:grpSpPr>
              <a:xfrm>
                <a:off x="4680" y="7056"/>
                <a:ext cx="864" cy="120"/>
                <a:chOff x="6480" y="6239"/>
                <a:chExt cx="864" cy="120"/>
              </a:xfrm>
            </p:grpSpPr>
            <p:cxnSp>
              <p:nvCxnSpPr>
                <p:cNvPr id="35986" name="Line 147"/>
                <p:cNvCxnSpPr/>
                <p:nvPr/>
              </p:nvCxnSpPr>
              <p:spPr>
                <a:xfrm flipH="1">
                  <a:off x="6480" y="6239"/>
                  <a:ext cx="180" cy="113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35987" name="Line 148"/>
                <p:cNvCxnSpPr/>
                <p:nvPr/>
              </p:nvCxnSpPr>
              <p:spPr>
                <a:xfrm flipH="1">
                  <a:off x="6660" y="6239"/>
                  <a:ext cx="180" cy="113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35988" name="Line 149"/>
                <p:cNvCxnSpPr/>
                <p:nvPr/>
              </p:nvCxnSpPr>
              <p:spPr>
                <a:xfrm flipH="1">
                  <a:off x="6840" y="6239"/>
                  <a:ext cx="180" cy="113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35989" name="Line 150"/>
                <p:cNvCxnSpPr/>
                <p:nvPr/>
              </p:nvCxnSpPr>
              <p:spPr>
                <a:xfrm flipH="1">
                  <a:off x="7020" y="6239"/>
                  <a:ext cx="180" cy="113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35990" name="Line 151"/>
                <p:cNvCxnSpPr/>
                <p:nvPr/>
              </p:nvCxnSpPr>
              <p:spPr>
                <a:xfrm flipH="1">
                  <a:off x="7164" y="6246"/>
                  <a:ext cx="180" cy="113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</p:grpSp>
          <p:cxnSp>
            <p:nvCxnSpPr>
              <p:cNvPr id="35991" name="Line 152"/>
              <p:cNvCxnSpPr/>
              <p:nvPr/>
            </p:nvCxnSpPr>
            <p:spPr>
              <a:xfrm>
                <a:off x="4845" y="7053"/>
                <a:ext cx="1593" cy="0"/>
              </a:xfrm>
              <a:prstGeom prst="line">
                <a:avLst/>
              </a:prstGeom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grpSp>
            <p:nvGrpSpPr>
              <p:cNvPr id="35992" name="组合 3656"/>
              <p:cNvGrpSpPr/>
              <p:nvPr/>
            </p:nvGrpSpPr>
            <p:grpSpPr>
              <a:xfrm>
                <a:off x="5580" y="7056"/>
                <a:ext cx="864" cy="120"/>
                <a:chOff x="6480" y="6239"/>
                <a:chExt cx="864" cy="120"/>
              </a:xfrm>
            </p:grpSpPr>
            <p:cxnSp>
              <p:nvCxnSpPr>
                <p:cNvPr id="35993" name="Line 154"/>
                <p:cNvCxnSpPr/>
                <p:nvPr/>
              </p:nvCxnSpPr>
              <p:spPr>
                <a:xfrm flipH="1">
                  <a:off x="6480" y="6239"/>
                  <a:ext cx="180" cy="113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35994" name="Line 155"/>
                <p:cNvCxnSpPr/>
                <p:nvPr/>
              </p:nvCxnSpPr>
              <p:spPr>
                <a:xfrm flipH="1">
                  <a:off x="6660" y="6239"/>
                  <a:ext cx="180" cy="113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35995" name="Line 156"/>
                <p:cNvCxnSpPr/>
                <p:nvPr/>
              </p:nvCxnSpPr>
              <p:spPr>
                <a:xfrm flipH="1">
                  <a:off x="6840" y="6239"/>
                  <a:ext cx="180" cy="113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35996" name="Line 157"/>
                <p:cNvCxnSpPr/>
                <p:nvPr/>
              </p:nvCxnSpPr>
              <p:spPr>
                <a:xfrm flipH="1">
                  <a:off x="7020" y="6239"/>
                  <a:ext cx="180" cy="113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35997" name="Line 158"/>
                <p:cNvCxnSpPr/>
                <p:nvPr/>
              </p:nvCxnSpPr>
              <p:spPr>
                <a:xfrm flipH="1">
                  <a:off x="7164" y="6246"/>
                  <a:ext cx="180" cy="113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</p:grpSp>
        </p:grpSp>
        <p:cxnSp>
          <p:nvCxnSpPr>
            <p:cNvPr id="35998" name="Line 159"/>
            <p:cNvCxnSpPr/>
            <p:nvPr/>
          </p:nvCxnSpPr>
          <p:spPr>
            <a:xfrm flipH="1">
              <a:off x="4320" y="480"/>
              <a:ext cx="0" cy="240"/>
            </a:xfrm>
            <a:prstGeom prst="line">
              <a:avLst/>
            </a:prstGeom>
            <a:ln w="9525" cap="flat" cmpd="sng">
              <a:solidFill>
                <a:srgbClr val="0033CC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grpSp>
          <p:nvGrpSpPr>
            <p:cNvPr id="35999" name="组合 3663"/>
            <p:cNvGrpSpPr/>
            <p:nvPr/>
          </p:nvGrpSpPr>
          <p:grpSpPr>
            <a:xfrm>
              <a:off x="4251" y="2640"/>
              <a:ext cx="192" cy="720"/>
              <a:chOff x="768" y="3120"/>
              <a:chExt cx="192" cy="720"/>
            </a:xfrm>
          </p:grpSpPr>
          <p:sp>
            <p:nvSpPr>
              <p:cNvPr id="36000" name="Rectangle 161"/>
              <p:cNvSpPr/>
              <p:nvPr/>
            </p:nvSpPr>
            <p:spPr>
              <a:xfrm>
                <a:off x="768" y="3216"/>
                <a:ext cx="192" cy="144"/>
              </a:xfrm>
              <a:prstGeom prst="rect">
                <a:avLst/>
              </a:prstGeom>
              <a:solidFill>
                <a:srgbClr val="663300"/>
              </a:solidFill>
              <a:ln w="9525" cap="flat" cmpd="sng">
                <a:solidFill>
                  <a:srgbClr val="0033CC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6001" name="Rectangle 162"/>
              <p:cNvSpPr/>
              <p:nvPr/>
            </p:nvSpPr>
            <p:spPr>
              <a:xfrm>
                <a:off x="768" y="3456"/>
                <a:ext cx="192" cy="144"/>
              </a:xfrm>
              <a:prstGeom prst="rect">
                <a:avLst/>
              </a:prstGeom>
              <a:solidFill>
                <a:srgbClr val="663300"/>
              </a:solidFill>
              <a:ln w="9525" cap="flat" cmpd="sng">
                <a:solidFill>
                  <a:srgbClr val="0033CC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6002" name="Rectangle 163"/>
              <p:cNvSpPr/>
              <p:nvPr/>
            </p:nvSpPr>
            <p:spPr>
              <a:xfrm>
                <a:off x="768" y="3696"/>
                <a:ext cx="192" cy="144"/>
              </a:xfrm>
              <a:prstGeom prst="rect">
                <a:avLst/>
              </a:prstGeom>
              <a:solidFill>
                <a:srgbClr val="663300"/>
              </a:solidFill>
              <a:ln w="9525" cap="flat" cmpd="sng">
                <a:solidFill>
                  <a:srgbClr val="0033CC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cxnSp>
            <p:nvCxnSpPr>
              <p:cNvPr id="36003" name="Line 164"/>
              <p:cNvCxnSpPr/>
              <p:nvPr/>
            </p:nvCxnSpPr>
            <p:spPr>
              <a:xfrm flipH="1">
                <a:off x="855" y="3360"/>
                <a:ext cx="0" cy="96"/>
              </a:xfrm>
              <a:prstGeom prst="line">
                <a:avLst/>
              </a:prstGeom>
              <a:ln w="9525" cap="flat" cmpd="sng">
                <a:solidFill>
                  <a:srgbClr val="0033CC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6004" name="Line 165"/>
              <p:cNvCxnSpPr/>
              <p:nvPr/>
            </p:nvCxnSpPr>
            <p:spPr>
              <a:xfrm flipH="1">
                <a:off x="855" y="3120"/>
                <a:ext cx="0" cy="96"/>
              </a:xfrm>
              <a:prstGeom prst="line">
                <a:avLst/>
              </a:prstGeom>
              <a:ln w="9525" cap="flat" cmpd="sng">
                <a:solidFill>
                  <a:srgbClr val="0033CC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6005" name="Line 166"/>
              <p:cNvCxnSpPr/>
              <p:nvPr/>
            </p:nvCxnSpPr>
            <p:spPr>
              <a:xfrm flipH="1">
                <a:off x="855" y="3600"/>
                <a:ext cx="0" cy="96"/>
              </a:xfrm>
              <a:prstGeom prst="line">
                <a:avLst/>
              </a:prstGeom>
              <a:ln w="9525" cap="flat" cmpd="sng">
                <a:solidFill>
                  <a:srgbClr val="0033CC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sp>
          <p:nvSpPr>
            <p:cNvPr id="36006" name="Text Box 167"/>
            <p:cNvSpPr/>
            <p:nvPr/>
          </p:nvSpPr>
          <p:spPr>
            <a:xfrm>
              <a:off x="4512" y="2880"/>
              <a:ext cx="28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Times New Roman" panose="02020603050405020304" charset="0"/>
                  <a:ea typeface="宋体" panose="02010600030101010101" pitchFamily="2" charset="-122"/>
                </a:rPr>
                <a:t>G</a:t>
              </a:r>
              <a:endParaRPr lang="en-US" altLang="zh-CN" sz="2400"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3672" name="组合 3671"/>
          <p:cNvGrpSpPr/>
          <p:nvPr/>
        </p:nvGrpSpPr>
        <p:grpSpPr>
          <a:xfrm>
            <a:off x="838200" y="6019800"/>
            <a:ext cx="2209800" cy="762000"/>
            <a:chOff x="4080" y="1536"/>
            <a:chExt cx="1392" cy="480"/>
          </a:xfrm>
        </p:grpSpPr>
        <p:grpSp>
          <p:nvGrpSpPr>
            <p:cNvPr id="36008" name="组合 3672"/>
            <p:cNvGrpSpPr/>
            <p:nvPr/>
          </p:nvGrpSpPr>
          <p:grpSpPr>
            <a:xfrm>
              <a:off x="4416" y="1536"/>
              <a:ext cx="336" cy="480"/>
              <a:chOff x="3264" y="1440"/>
              <a:chExt cx="336" cy="480"/>
            </a:xfrm>
          </p:grpSpPr>
          <p:cxnSp>
            <p:nvCxnSpPr>
              <p:cNvPr id="36009" name="Line 170"/>
              <p:cNvCxnSpPr/>
              <p:nvPr/>
            </p:nvCxnSpPr>
            <p:spPr>
              <a:xfrm>
                <a:off x="3264" y="1680"/>
                <a:ext cx="336" cy="0"/>
              </a:xfrm>
              <a:prstGeom prst="line">
                <a:avLst/>
              </a:prstGeom>
              <a:ln w="9525" cap="flat" cmpd="sng">
                <a:solidFill>
                  <a:srgbClr val="0033CC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sp>
            <p:nvSpPr>
              <p:cNvPr id="36010" name="Text Box 171"/>
              <p:cNvSpPr/>
              <p:nvPr/>
            </p:nvSpPr>
            <p:spPr>
              <a:xfrm>
                <a:off x="3312" y="1440"/>
                <a:ext cx="192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>
                    <a:latin typeface="Times New Roman" panose="02020603050405020304" charset="0"/>
                    <a:ea typeface="宋体" panose="02010600030101010101" pitchFamily="2" charset="-122"/>
                  </a:rPr>
                  <a:t>1</a:t>
                </a:r>
                <a:endParaRPr lang="en-US" altLang="zh-CN" sz="2400">
                  <a:latin typeface="Times New Roman" panose="0202060305040502030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6011" name="Text Box 172"/>
              <p:cNvSpPr/>
              <p:nvPr/>
            </p:nvSpPr>
            <p:spPr>
              <a:xfrm>
                <a:off x="3312" y="1632"/>
                <a:ext cx="240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 b="1">
                    <a:solidFill>
                      <a:srgbClr val="FF0000"/>
                    </a:solidFill>
                    <a:latin typeface="Times New Roman" panose="02020603050405020304" charset="0"/>
                    <a:ea typeface="宋体" panose="02010600030101010101" pitchFamily="2" charset="-122"/>
                  </a:rPr>
                  <a:t>2</a:t>
                </a:r>
                <a:endParaRPr lang="en-US" altLang="zh-CN" sz="24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36012" name="Text Box 173"/>
            <p:cNvSpPr/>
            <p:nvPr/>
          </p:nvSpPr>
          <p:spPr>
            <a:xfrm>
              <a:off x="4080" y="1632"/>
              <a:ext cx="1392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Times New Roman" panose="02020603050405020304" charset="0"/>
                  <a:ea typeface="宋体" panose="02010600030101010101" pitchFamily="2" charset="-122"/>
                </a:rPr>
                <a:t>F</a:t>
              </a:r>
              <a:r>
                <a:rPr lang="zh-CN" altLang="en-US" sz="2400">
                  <a:latin typeface="Times New Roman" panose="02020603050405020304" charset="0"/>
                  <a:ea typeface="宋体" panose="02010600030101010101" pitchFamily="2" charset="-122"/>
                </a:rPr>
                <a:t>＝</a:t>
              </a:r>
              <a:endParaRPr lang="zh-CN" altLang="en-US" sz="2400"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  <p:sp>
          <p:nvSpPr>
            <p:cNvPr id="36013" name="Text Box 174"/>
            <p:cNvSpPr/>
            <p:nvPr/>
          </p:nvSpPr>
          <p:spPr>
            <a:xfrm>
              <a:off x="4704" y="1632"/>
              <a:ext cx="28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Times New Roman" panose="02020603050405020304" charset="0"/>
                  <a:ea typeface="宋体" panose="02010600030101010101" pitchFamily="2" charset="-122"/>
                </a:rPr>
                <a:t>G</a:t>
              </a:r>
              <a:endParaRPr lang="en-US" altLang="zh-CN" sz="2400"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3679" name="组合 3678"/>
          <p:cNvGrpSpPr/>
          <p:nvPr/>
        </p:nvGrpSpPr>
        <p:grpSpPr>
          <a:xfrm>
            <a:off x="6248400" y="6019800"/>
            <a:ext cx="2209800" cy="762000"/>
            <a:chOff x="4080" y="1536"/>
            <a:chExt cx="1392" cy="480"/>
          </a:xfrm>
        </p:grpSpPr>
        <p:grpSp>
          <p:nvGrpSpPr>
            <p:cNvPr id="36015" name="组合 3679"/>
            <p:cNvGrpSpPr/>
            <p:nvPr/>
          </p:nvGrpSpPr>
          <p:grpSpPr>
            <a:xfrm>
              <a:off x="4416" y="1536"/>
              <a:ext cx="336" cy="480"/>
              <a:chOff x="3264" y="1440"/>
              <a:chExt cx="336" cy="480"/>
            </a:xfrm>
          </p:grpSpPr>
          <p:cxnSp>
            <p:nvCxnSpPr>
              <p:cNvPr id="36016" name="Line 177"/>
              <p:cNvCxnSpPr/>
              <p:nvPr/>
            </p:nvCxnSpPr>
            <p:spPr>
              <a:xfrm>
                <a:off x="3264" y="1680"/>
                <a:ext cx="336" cy="0"/>
              </a:xfrm>
              <a:prstGeom prst="line">
                <a:avLst/>
              </a:prstGeom>
              <a:ln w="9525" cap="flat" cmpd="sng">
                <a:solidFill>
                  <a:srgbClr val="0033CC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sp>
            <p:nvSpPr>
              <p:cNvPr id="36017" name="Text Box 178"/>
              <p:cNvSpPr/>
              <p:nvPr/>
            </p:nvSpPr>
            <p:spPr>
              <a:xfrm>
                <a:off x="3312" y="1440"/>
                <a:ext cx="192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>
                    <a:latin typeface="Times New Roman" panose="02020603050405020304" charset="0"/>
                    <a:ea typeface="宋体" panose="02010600030101010101" pitchFamily="2" charset="-122"/>
                  </a:rPr>
                  <a:t>1</a:t>
                </a:r>
                <a:endParaRPr lang="en-US" altLang="zh-CN" sz="2400">
                  <a:latin typeface="Times New Roman" panose="0202060305040502030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6018" name="Text Box 179"/>
              <p:cNvSpPr/>
              <p:nvPr/>
            </p:nvSpPr>
            <p:spPr>
              <a:xfrm>
                <a:off x="3312" y="1632"/>
                <a:ext cx="240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>
                    <a:solidFill>
                      <a:srgbClr val="FF0000"/>
                    </a:solidFill>
                    <a:latin typeface="Times New Roman" panose="02020603050405020304" charset="0"/>
                    <a:ea typeface="宋体" panose="02010600030101010101" pitchFamily="2" charset="-122"/>
                  </a:rPr>
                  <a:t>3</a:t>
                </a:r>
                <a:endParaRPr lang="en-US" altLang="zh-CN" sz="24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36019" name="Text Box 180"/>
            <p:cNvSpPr/>
            <p:nvPr/>
          </p:nvSpPr>
          <p:spPr>
            <a:xfrm>
              <a:off x="4080" y="1632"/>
              <a:ext cx="1392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Times New Roman" panose="02020603050405020304" charset="0"/>
                  <a:ea typeface="宋体" panose="02010600030101010101" pitchFamily="2" charset="-122"/>
                </a:rPr>
                <a:t>F</a:t>
              </a:r>
              <a:r>
                <a:rPr lang="zh-CN" altLang="en-US" sz="2400">
                  <a:latin typeface="Times New Roman" panose="02020603050405020304" charset="0"/>
                  <a:ea typeface="宋体" panose="02010600030101010101" pitchFamily="2" charset="-122"/>
                </a:rPr>
                <a:t>＝</a:t>
              </a:r>
              <a:endParaRPr lang="zh-CN" altLang="en-US" sz="2400"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  <p:sp>
          <p:nvSpPr>
            <p:cNvPr id="36020" name="Text Box 181"/>
            <p:cNvSpPr/>
            <p:nvPr/>
          </p:nvSpPr>
          <p:spPr>
            <a:xfrm>
              <a:off x="4704" y="1632"/>
              <a:ext cx="28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Times New Roman" panose="02020603050405020304" charset="0"/>
                  <a:ea typeface="宋体" panose="02010600030101010101" pitchFamily="2" charset="-122"/>
                </a:rPr>
                <a:t>G</a:t>
              </a:r>
              <a:endParaRPr lang="en-US" altLang="zh-CN" sz="2400"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3686" name="组合 3685"/>
          <p:cNvGrpSpPr/>
          <p:nvPr/>
        </p:nvGrpSpPr>
        <p:grpSpPr>
          <a:xfrm>
            <a:off x="3429000" y="6019800"/>
            <a:ext cx="2209800" cy="762000"/>
            <a:chOff x="4080" y="1536"/>
            <a:chExt cx="1392" cy="480"/>
          </a:xfrm>
        </p:grpSpPr>
        <p:grpSp>
          <p:nvGrpSpPr>
            <p:cNvPr id="36022" name="组合 3686"/>
            <p:cNvGrpSpPr/>
            <p:nvPr/>
          </p:nvGrpSpPr>
          <p:grpSpPr>
            <a:xfrm>
              <a:off x="4416" y="1536"/>
              <a:ext cx="336" cy="480"/>
              <a:chOff x="3264" y="1440"/>
              <a:chExt cx="336" cy="480"/>
            </a:xfrm>
          </p:grpSpPr>
          <p:cxnSp>
            <p:nvCxnSpPr>
              <p:cNvPr id="36023" name="Line 184"/>
              <p:cNvCxnSpPr/>
              <p:nvPr/>
            </p:nvCxnSpPr>
            <p:spPr>
              <a:xfrm>
                <a:off x="3264" y="1680"/>
                <a:ext cx="336" cy="0"/>
              </a:xfrm>
              <a:prstGeom prst="line">
                <a:avLst/>
              </a:prstGeom>
              <a:ln w="9525" cap="flat" cmpd="sng">
                <a:solidFill>
                  <a:srgbClr val="0033CC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sp>
            <p:nvSpPr>
              <p:cNvPr id="36024" name="Text Box 185"/>
              <p:cNvSpPr/>
              <p:nvPr/>
            </p:nvSpPr>
            <p:spPr>
              <a:xfrm>
                <a:off x="3312" y="1440"/>
                <a:ext cx="192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>
                    <a:latin typeface="Times New Roman" panose="02020603050405020304" charset="0"/>
                    <a:ea typeface="宋体" panose="02010600030101010101" pitchFamily="2" charset="-122"/>
                  </a:rPr>
                  <a:t>1</a:t>
                </a:r>
                <a:endParaRPr lang="en-US" altLang="zh-CN" sz="2400">
                  <a:latin typeface="Times New Roman" panose="0202060305040502030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6025" name="Text Box 186"/>
              <p:cNvSpPr/>
              <p:nvPr/>
            </p:nvSpPr>
            <p:spPr>
              <a:xfrm>
                <a:off x="3312" y="1632"/>
                <a:ext cx="240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 b="1">
                    <a:solidFill>
                      <a:srgbClr val="FF0000"/>
                    </a:solidFill>
                    <a:latin typeface="Times New Roman" panose="02020603050405020304" charset="0"/>
                    <a:ea typeface="宋体" panose="02010600030101010101" pitchFamily="2" charset="-122"/>
                  </a:rPr>
                  <a:t>2</a:t>
                </a:r>
                <a:endParaRPr lang="en-US" altLang="zh-CN" sz="24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36026" name="Text Box 187"/>
            <p:cNvSpPr/>
            <p:nvPr/>
          </p:nvSpPr>
          <p:spPr>
            <a:xfrm>
              <a:off x="4080" y="1632"/>
              <a:ext cx="1392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Times New Roman" panose="02020603050405020304" charset="0"/>
                  <a:ea typeface="宋体" panose="02010600030101010101" pitchFamily="2" charset="-122"/>
                </a:rPr>
                <a:t>F</a:t>
              </a:r>
              <a:r>
                <a:rPr lang="zh-CN" altLang="en-US" sz="2400">
                  <a:latin typeface="Times New Roman" panose="02020603050405020304" charset="0"/>
                  <a:ea typeface="宋体" panose="02010600030101010101" pitchFamily="2" charset="-122"/>
                </a:rPr>
                <a:t>＝</a:t>
              </a:r>
              <a:endParaRPr lang="zh-CN" altLang="en-US" sz="2400"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  <p:sp>
          <p:nvSpPr>
            <p:cNvPr id="36027" name="Text Box 188"/>
            <p:cNvSpPr/>
            <p:nvPr/>
          </p:nvSpPr>
          <p:spPr>
            <a:xfrm>
              <a:off x="4704" y="1632"/>
              <a:ext cx="28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Times New Roman" panose="02020603050405020304" charset="0"/>
                  <a:ea typeface="宋体" panose="02010600030101010101" pitchFamily="2" charset="-122"/>
                </a:rPr>
                <a:t>G</a:t>
              </a:r>
              <a:endParaRPr lang="en-US" altLang="zh-CN" sz="2400"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</p:grpSp>
      <p:sp>
        <p:nvSpPr>
          <p:cNvPr id="36028" name="Text Box 189"/>
          <p:cNvSpPr/>
          <p:nvPr/>
        </p:nvSpPr>
        <p:spPr>
          <a:xfrm>
            <a:off x="0" y="63500"/>
            <a:ext cx="8699500" cy="10668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            </a:t>
            </a:r>
            <a:r>
              <a:rPr lang="en-US" altLang="zh-CN" sz="3200" b="1">
                <a:solidFill>
                  <a:schemeClr val="accent1">
                    <a:lumMod val="10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、指出下列各图中拉力</a:t>
            </a:r>
            <a:r>
              <a:rPr lang="en-US" altLang="zh-CN" sz="3200" b="1">
                <a:solidFill>
                  <a:schemeClr val="accent1">
                    <a:lumMod val="10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F</a:t>
            </a:r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与物重的关系（不计动滑轮重和摩擦）</a:t>
            </a:r>
            <a:endParaRPr lang="zh-CN" altLang="en-US" sz="3200" b="1">
              <a:solidFill>
                <a:schemeClr val="accent1">
                  <a:lumMod val="10000"/>
                </a:schemeClr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6029" name="Text Box 190"/>
          <p:cNvSpPr/>
          <p:nvPr/>
        </p:nvSpPr>
        <p:spPr>
          <a:xfrm>
            <a:off x="0" y="-63500"/>
            <a:ext cx="1463675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>
                <a:solidFill>
                  <a:srgbClr val="FF0000"/>
                </a:solidFill>
                <a:latin typeface="Arial" panose="020B0604020202020204" pitchFamily="34" charset="0"/>
                <a:ea typeface="隶书" panose="02010509060101010101" charset="-122"/>
              </a:rPr>
              <a:t>练习</a:t>
            </a:r>
            <a:r>
              <a:rPr lang="en-US" altLang="zh-CN" sz="4000">
                <a:solidFill>
                  <a:srgbClr val="FF0000"/>
                </a:solidFill>
                <a:latin typeface="Arial" panose="020B0604020202020204" pitchFamily="34" charset="0"/>
                <a:ea typeface="隶书" panose="02010509060101010101" charset="-122"/>
              </a:rPr>
              <a:t>:</a:t>
            </a:r>
            <a:endParaRPr lang="en-US" altLang="zh-CN" sz="4000">
              <a:solidFill>
                <a:srgbClr val="FF0000"/>
              </a:solidFill>
              <a:latin typeface="Arial" panose="020B0604020202020204" pitchFamily="34" charset="0"/>
              <a:ea typeface="隶书" panose="02010509060101010101" charset="-122"/>
            </a:endParaRP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6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6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6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6865" name="Line 2"/>
          <p:cNvCxnSpPr/>
          <p:nvPr/>
        </p:nvCxnSpPr>
        <p:spPr>
          <a:xfrm flipV="1">
            <a:off x="990600" y="2362200"/>
            <a:ext cx="152400" cy="990600"/>
          </a:xfrm>
          <a:prstGeom prst="line">
            <a:avLst/>
          </a:prstGeom>
          <a:ln w="19050" cap="flat" cmpd="sng">
            <a:solidFill>
              <a:srgbClr val="0033CC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6866" name="Line 3"/>
          <p:cNvCxnSpPr/>
          <p:nvPr/>
        </p:nvCxnSpPr>
        <p:spPr>
          <a:xfrm flipH="1">
            <a:off x="776288" y="2362200"/>
            <a:ext cx="0" cy="1600200"/>
          </a:xfrm>
          <a:prstGeom prst="line">
            <a:avLst/>
          </a:prstGeom>
          <a:ln w="19050" cap="flat" cmpd="sng">
            <a:solidFill>
              <a:srgbClr val="0033CC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6867" name="Line 4"/>
          <p:cNvCxnSpPr/>
          <p:nvPr/>
        </p:nvCxnSpPr>
        <p:spPr>
          <a:xfrm flipV="1">
            <a:off x="1157288" y="1828800"/>
            <a:ext cx="76200" cy="2057400"/>
          </a:xfrm>
          <a:prstGeom prst="line">
            <a:avLst/>
          </a:prstGeom>
          <a:ln w="19050" cap="flat" cmpd="sng">
            <a:solidFill>
              <a:srgbClr val="0033CC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6868" name="Line 5"/>
          <p:cNvCxnSpPr/>
          <p:nvPr/>
        </p:nvCxnSpPr>
        <p:spPr>
          <a:xfrm flipH="1">
            <a:off x="671513" y="1766888"/>
            <a:ext cx="0" cy="2590800"/>
          </a:xfrm>
          <a:prstGeom prst="line">
            <a:avLst/>
          </a:prstGeom>
          <a:ln w="19050" cap="flat" cmpd="sng">
            <a:solidFill>
              <a:srgbClr val="0033CC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6869" name="Text Box 6"/>
          <p:cNvSpPr/>
          <p:nvPr/>
        </p:nvSpPr>
        <p:spPr>
          <a:xfrm>
            <a:off x="1866583" y="336550"/>
            <a:ext cx="5562600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chemeClr val="accent1">
                    <a:lumMod val="10000"/>
                  </a:schemeClr>
                </a:solidFill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Times New Roman" panose="02020603050405020304" charset="0"/>
                <a:ea typeface="宋体" panose="02010600030101010101" pitchFamily="2" charset="-122"/>
              </a:rPr>
              <a:t>、在下图所示的滑轮组中</a:t>
            </a:r>
            <a:endParaRPr lang="zh-CN" altLang="en-US" sz="3200" b="1">
              <a:solidFill>
                <a:schemeClr val="accent1">
                  <a:lumMod val="10000"/>
                </a:schemeClr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36870" name="Text Box 7"/>
          <p:cNvSpPr/>
          <p:nvPr/>
        </p:nvSpPr>
        <p:spPr>
          <a:xfrm>
            <a:off x="1676400" y="1249363"/>
            <a:ext cx="7239000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chemeClr val="accent1">
                    <a:lumMod val="10000"/>
                  </a:schemeClr>
                </a:solidFill>
                <a:effectLst/>
                <a:latin typeface="黑体" panose="02010609060101010101" charset="-122"/>
                <a:ea typeface="黑体" panose="02010609060101010101" charset="-122"/>
              </a:rPr>
              <a:t>(a)</a:t>
            </a:r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effectLst/>
                <a:latin typeface="黑体" panose="02010609060101010101" charset="-122"/>
                <a:ea typeface="黑体" panose="02010609060101010101" charset="-122"/>
              </a:rPr>
              <a:t>若动滑轮重</a:t>
            </a:r>
            <a:r>
              <a:rPr lang="en-US" altLang="zh-CN" sz="3200" b="1">
                <a:solidFill>
                  <a:schemeClr val="accent1">
                    <a:lumMod val="10000"/>
                  </a:schemeClr>
                </a:solidFill>
                <a:effectLst/>
                <a:latin typeface="黑体" panose="02010609060101010101" charset="-122"/>
                <a:ea typeface="黑体" panose="02010609060101010101" charset="-122"/>
              </a:rPr>
              <a:t>G</a:t>
            </a:r>
            <a:r>
              <a:rPr lang="zh-CN" altLang="en-US" sz="3200" b="1" baseline="-25000">
                <a:solidFill>
                  <a:schemeClr val="accent1">
                    <a:lumMod val="10000"/>
                  </a:schemeClr>
                </a:solidFill>
                <a:effectLst/>
                <a:latin typeface="黑体" panose="02010609060101010101" charset="-122"/>
                <a:ea typeface="黑体" panose="02010609060101010101" charset="-122"/>
              </a:rPr>
              <a:t>动</a:t>
            </a:r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effectLst/>
                <a:latin typeface="黑体" panose="02010609060101010101" charset="-122"/>
                <a:ea typeface="黑体" panose="02010609060101010101" charset="-122"/>
              </a:rPr>
              <a:t>不计，拉力</a:t>
            </a:r>
            <a:r>
              <a:rPr lang="en-US" altLang="zh-CN" sz="3200" b="1">
                <a:solidFill>
                  <a:schemeClr val="accent1">
                    <a:lumMod val="10000"/>
                  </a:schemeClr>
                </a:solidFill>
                <a:effectLst/>
                <a:latin typeface="黑体" panose="02010609060101010101" charset="-122"/>
                <a:ea typeface="黑体" panose="02010609060101010101" charset="-122"/>
              </a:rPr>
              <a:t>F</a:t>
            </a:r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effectLst/>
                <a:latin typeface="黑体" panose="02010609060101010101" charset="-122"/>
                <a:ea typeface="黑体" panose="02010609060101010101" charset="-122"/>
              </a:rPr>
              <a:t>是多少？</a:t>
            </a:r>
            <a:endParaRPr lang="zh-CN" altLang="en-US" sz="3200" b="1">
              <a:solidFill>
                <a:schemeClr val="accent1">
                  <a:lumMod val="10000"/>
                </a:schemeClr>
              </a:solidFill>
              <a:effectLst/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36871" name="Text Box 8"/>
          <p:cNvSpPr/>
          <p:nvPr/>
        </p:nvSpPr>
        <p:spPr>
          <a:xfrm>
            <a:off x="1800225" y="2879725"/>
            <a:ext cx="7010400" cy="10668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>
                <a:solidFill>
                  <a:schemeClr val="accent1">
                    <a:lumMod val="10000"/>
                  </a:schemeClr>
                </a:solidFill>
                <a:latin typeface="Times New Roman" panose="02020603050405020304" charset="0"/>
                <a:ea typeface="宋体" panose="02010600030101010101" pitchFamily="2" charset="-122"/>
              </a:rPr>
              <a:t>(</a:t>
            </a:r>
            <a:r>
              <a:rPr lang="en-US" altLang="zh-CN" sz="3200" b="1">
                <a:solidFill>
                  <a:schemeClr val="accent1">
                    <a:lumMod val="10000"/>
                  </a:schemeClr>
                </a:solidFill>
                <a:latin typeface="Times New Roman" panose="02020603050405020304" charset="0"/>
                <a:ea typeface="宋体" panose="02010600030101010101" pitchFamily="2" charset="-122"/>
              </a:rPr>
              <a:t>b)</a:t>
            </a:r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Times New Roman" panose="02020603050405020304" charset="0"/>
                <a:ea typeface="宋体" panose="02010600030101010101" pitchFamily="2" charset="-122"/>
              </a:rPr>
              <a:t>若动滑轮重</a:t>
            </a:r>
            <a:r>
              <a:rPr lang="en-US" altLang="zh-CN" sz="3200" b="1">
                <a:solidFill>
                  <a:schemeClr val="accent1">
                    <a:lumMod val="10000"/>
                  </a:schemeClr>
                </a:solidFill>
                <a:latin typeface="Times New Roman" panose="02020603050405020304" charset="0"/>
                <a:ea typeface="宋体" panose="02010600030101010101" pitchFamily="2" charset="-122"/>
              </a:rPr>
              <a:t>G</a:t>
            </a:r>
            <a:r>
              <a:rPr lang="zh-CN" altLang="en-US" sz="3200" b="1" baseline="-25000">
                <a:solidFill>
                  <a:schemeClr val="accent1">
                    <a:lumMod val="10000"/>
                  </a:schemeClr>
                </a:solidFill>
                <a:latin typeface="Times New Roman" panose="02020603050405020304" charset="0"/>
                <a:ea typeface="宋体" panose="02010600030101010101" pitchFamily="2" charset="-122"/>
              </a:rPr>
              <a:t>动</a:t>
            </a:r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Times New Roman" panose="02020603050405020304" charset="0"/>
                <a:ea typeface="宋体" panose="02010600030101010101" pitchFamily="2" charset="-122"/>
              </a:rPr>
              <a:t>不能忽略，那么图中的拉力</a:t>
            </a:r>
            <a:r>
              <a:rPr lang="en-US" altLang="zh-CN" sz="3200" b="1">
                <a:solidFill>
                  <a:schemeClr val="accent1">
                    <a:lumMod val="10000"/>
                  </a:schemeClr>
                </a:solidFill>
                <a:latin typeface="Times New Roman" panose="02020603050405020304" charset="0"/>
                <a:ea typeface="宋体" panose="02010600030101010101" pitchFamily="2" charset="-122"/>
              </a:rPr>
              <a:t>F</a:t>
            </a:r>
            <a:r>
              <a:rPr lang="zh-CN" altLang="en-US" sz="3200" b="1">
                <a:solidFill>
                  <a:schemeClr val="accent1">
                    <a:lumMod val="10000"/>
                  </a:schemeClr>
                </a:solidFill>
                <a:latin typeface="Times New Roman" panose="02020603050405020304" charset="0"/>
                <a:ea typeface="宋体" panose="02010600030101010101" pitchFamily="2" charset="-122"/>
              </a:rPr>
              <a:t>应等于多少？</a:t>
            </a:r>
            <a:endParaRPr lang="zh-CN" altLang="en-US" sz="3200" b="1">
              <a:solidFill>
                <a:schemeClr val="accent1">
                  <a:lumMod val="10000"/>
                </a:schemeClr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grpSp>
        <p:nvGrpSpPr>
          <p:cNvPr id="36872" name="组合 3703"/>
          <p:cNvGrpSpPr/>
          <p:nvPr/>
        </p:nvGrpSpPr>
        <p:grpSpPr>
          <a:xfrm>
            <a:off x="304800" y="838200"/>
            <a:ext cx="1295400" cy="5334000"/>
            <a:chOff x="144" y="720"/>
            <a:chExt cx="816" cy="3360"/>
          </a:xfrm>
        </p:grpSpPr>
        <p:sp>
          <p:nvSpPr>
            <p:cNvPr id="36873" name="Text Box 10"/>
            <p:cNvSpPr/>
            <p:nvPr/>
          </p:nvSpPr>
          <p:spPr>
            <a:xfrm>
              <a:off x="144" y="2736"/>
              <a:ext cx="336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Times New Roman" panose="02020603050405020304" charset="0"/>
                  <a:ea typeface="宋体" panose="02010600030101010101" pitchFamily="2" charset="-122"/>
                </a:rPr>
                <a:t>G</a:t>
              </a:r>
              <a:r>
                <a:rPr lang="en-US" altLang="zh-CN" sz="2400" baseline="30000">
                  <a:latin typeface="Times New Roman" panose="02020603050405020304" charset="0"/>
                  <a:ea typeface="宋体" panose="02010600030101010101" pitchFamily="2" charset="-122"/>
                </a:rPr>
                <a:t>/</a:t>
              </a:r>
              <a:endParaRPr lang="en-US" altLang="zh-CN" sz="2400" baseline="30000"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  <p:grpSp>
          <p:nvGrpSpPr>
            <p:cNvPr id="36874" name="组合 3705"/>
            <p:cNvGrpSpPr/>
            <p:nvPr/>
          </p:nvGrpSpPr>
          <p:grpSpPr>
            <a:xfrm>
              <a:off x="192" y="720"/>
              <a:ext cx="768" cy="3360"/>
              <a:chOff x="192" y="720"/>
              <a:chExt cx="768" cy="3360"/>
            </a:xfrm>
          </p:grpSpPr>
          <p:grpSp>
            <p:nvGrpSpPr>
              <p:cNvPr id="36875" name="组合 3706"/>
              <p:cNvGrpSpPr/>
              <p:nvPr/>
            </p:nvGrpSpPr>
            <p:grpSpPr>
              <a:xfrm>
                <a:off x="384" y="912"/>
                <a:ext cx="340" cy="1116"/>
                <a:chOff x="384" y="952"/>
                <a:chExt cx="340" cy="1116"/>
              </a:xfrm>
            </p:grpSpPr>
            <p:grpSp>
              <p:nvGrpSpPr>
                <p:cNvPr id="36876" name="组合 3707"/>
                <p:cNvGrpSpPr/>
                <p:nvPr/>
              </p:nvGrpSpPr>
              <p:grpSpPr>
                <a:xfrm>
                  <a:off x="441" y="1518"/>
                  <a:ext cx="227" cy="550"/>
                  <a:chOff x="864" y="1789"/>
                  <a:chExt cx="227" cy="550"/>
                </a:xfrm>
              </p:grpSpPr>
              <p:grpSp>
                <p:nvGrpSpPr>
                  <p:cNvPr id="36877" name="组合 3708"/>
                  <p:cNvGrpSpPr/>
                  <p:nvPr/>
                </p:nvGrpSpPr>
                <p:grpSpPr>
                  <a:xfrm flipH="1" flipV="1">
                    <a:off x="921" y="1789"/>
                    <a:ext cx="87" cy="83"/>
                    <a:chOff x="1015" y="3264"/>
                    <a:chExt cx="148" cy="320"/>
                  </a:xfrm>
                </p:grpSpPr>
                <p:sp>
                  <p:nvSpPr>
                    <p:cNvPr id="36878" name="Oval 15"/>
                    <p:cNvSpPr/>
                    <p:nvPr/>
                  </p:nvSpPr>
                  <p:spPr>
                    <a:xfrm>
                      <a:off x="1056" y="3264"/>
                      <a:ext cx="48" cy="48"/>
                    </a:xfrm>
                    <a:prstGeom prst="ellipse">
                      <a:avLst/>
                    </a:prstGeom>
                    <a:solidFill>
                      <a:srgbClr val="CCECFF"/>
                    </a:solidFill>
                    <a:ln w="38100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36879" name="Freeform 16"/>
                    <p:cNvSpPr/>
                    <p:nvPr/>
                  </p:nvSpPr>
                  <p:spPr>
                    <a:xfrm>
                      <a:off x="1015" y="3310"/>
                      <a:ext cx="148" cy="274"/>
                    </a:xfrm>
                    <a:prstGeom prst="rect">
                      <a:avLst/>
                    </a:prstGeom>
                    <a:noFill/>
                    <a:ln w="38100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anchor="t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</p:grpSp>
              <p:grpSp>
                <p:nvGrpSpPr>
                  <p:cNvPr id="36880" name="组合 3711"/>
                  <p:cNvGrpSpPr/>
                  <p:nvPr/>
                </p:nvGrpSpPr>
                <p:grpSpPr>
                  <a:xfrm>
                    <a:off x="864" y="1872"/>
                    <a:ext cx="227" cy="227"/>
                    <a:chOff x="4896" y="2775"/>
                    <a:chExt cx="680" cy="681"/>
                  </a:xfrm>
                </p:grpSpPr>
                <p:grpSp>
                  <p:nvGrpSpPr>
                    <p:cNvPr id="36881" name="组合 3712"/>
                    <p:cNvGrpSpPr/>
                    <p:nvPr/>
                  </p:nvGrpSpPr>
                  <p:grpSpPr>
                    <a:xfrm>
                      <a:off x="4896" y="2775"/>
                      <a:ext cx="680" cy="680"/>
                      <a:chOff x="192" y="3351"/>
                      <a:chExt cx="680" cy="680"/>
                    </a:xfrm>
                  </p:grpSpPr>
                  <p:sp>
                    <p:nvSpPr>
                      <p:cNvPr id="36882" name="Oval 19"/>
                      <p:cNvSpPr/>
                      <p:nvPr/>
                    </p:nvSpPr>
                    <p:spPr>
                      <a:xfrm>
                        <a:off x="192" y="3351"/>
                        <a:ext cx="680" cy="680"/>
                      </a:xfrm>
                      <a:prstGeom prst="ellipse">
                        <a:avLst/>
                      </a:prstGeom>
                      <a:solidFill>
                        <a:srgbClr val="CCECFF"/>
                      </a:solidFill>
                      <a:ln w="38100" cap="flat" cmpd="sng">
                        <a:solidFill>
                          <a:srgbClr val="0033CC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 wrap="none" anchor="ctr"/>
                      <a:lstStyle/>
                      <a:p>
                        <a:endParaRPr lang="zh-CN" altLang="en-US">
                          <a:latin typeface="Arial" panose="020B0604020202020204" pitchFamily="34" charset="0"/>
                          <a:ea typeface="宋体" panose="02010600030101010101" pitchFamily="2" charset="-122"/>
                        </a:endParaRPr>
                      </a:p>
                    </p:txBody>
                  </p:sp>
                  <p:sp>
                    <p:nvSpPr>
                      <p:cNvPr id="36883" name="Oval 20"/>
                      <p:cNvSpPr/>
                      <p:nvPr/>
                    </p:nvSpPr>
                    <p:spPr>
                      <a:xfrm>
                        <a:off x="240" y="3408"/>
                        <a:ext cx="576" cy="576"/>
                      </a:xfrm>
                      <a:prstGeom prst="ellipse">
                        <a:avLst/>
                      </a:prstGeom>
                      <a:solidFill>
                        <a:srgbClr val="CCECFF"/>
                      </a:solidFill>
                      <a:ln w="38100" cap="flat" cmpd="sng">
                        <a:solidFill>
                          <a:srgbClr val="0033CC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 wrap="none" anchor="ctr"/>
                      <a:lstStyle/>
                      <a:p>
                        <a:endParaRPr lang="zh-CN" altLang="en-US">
                          <a:latin typeface="Arial" panose="020B0604020202020204" pitchFamily="34" charset="0"/>
                          <a:ea typeface="宋体" panose="02010600030101010101" pitchFamily="2" charset="-122"/>
                        </a:endParaRPr>
                      </a:p>
                    </p:txBody>
                  </p:sp>
                </p:grpSp>
                <p:sp>
                  <p:nvSpPr>
                    <p:cNvPr id="36884" name="Oval 21"/>
                    <p:cNvSpPr/>
                    <p:nvPr/>
                  </p:nvSpPr>
                  <p:spPr>
                    <a:xfrm>
                      <a:off x="5133" y="3018"/>
                      <a:ext cx="192" cy="192"/>
                    </a:xfrm>
                    <a:prstGeom prst="ellipse">
                      <a:avLst/>
                    </a:prstGeom>
                    <a:solidFill>
                      <a:srgbClr val="007572"/>
                    </a:solidFill>
                    <a:ln w="9525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36885" name="AutoShape 22"/>
                    <p:cNvSpPr/>
                    <p:nvPr/>
                  </p:nvSpPr>
                  <p:spPr>
                    <a:xfrm>
                      <a:off x="5175" y="2784"/>
                      <a:ext cx="96" cy="672"/>
                    </a:xfrm>
                    <a:prstGeom prst="diamond">
                      <a:avLst/>
                    </a:prstGeom>
                    <a:solidFill>
                      <a:srgbClr val="663300"/>
                    </a:solidFill>
                    <a:ln w="9525" cap="flat" cmpd="sng">
                      <a:solidFill>
                        <a:srgbClr val="0033CC"/>
                      </a:solidFill>
                      <a:prstDash val="solid"/>
                      <a:miter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</p:grpSp>
              <p:grpSp>
                <p:nvGrpSpPr>
                  <p:cNvPr id="36886" name="组合 3717"/>
                  <p:cNvGrpSpPr/>
                  <p:nvPr/>
                </p:nvGrpSpPr>
                <p:grpSpPr>
                  <a:xfrm>
                    <a:off x="930" y="2112"/>
                    <a:ext cx="102" cy="227"/>
                    <a:chOff x="1015" y="3264"/>
                    <a:chExt cx="148" cy="320"/>
                  </a:xfrm>
                </p:grpSpPr>
                <p:sp>
                  <p:nvSpPr>
                    <p:cNvPr id="36887" name="Oval 24"/>
                    <p:cNvSpPr/>
                    <p:nvPr/>
                  </p:nvSpPr>
                  <p:spPr>
                    <a:xfrm>
                      <a:off x="1056" y="3264"/>
                      <a:ext cx="48" cy="48"/>
                    </a:xfrm>
                    <a:prstGeom prst="ellipse">
                      <a:avLst/>
                    </a:prstGeom>
                    <a:solidFill>
                      <a:srgbClr val="CCECFF"/>
                    </a:solidFill>
                    <a:ln w="38100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36888" name="Freeform 25"/>
                    <p:cNvSpPr/>
                    <p:nvPr/>
                  </p:nvSpPr>
                  <p:spPr>
                    <a:xfrm>
                      <a:off x="1015" y="3310"/>
                      <a:ext cx="148" cy="274"/>
                    </a:xfrm>
                    <a:prstGeom prst="rect">
                      <a:avLst/>
                    </a:prstGeom>
                    <a:noFill/>
                    <a:ln w="38100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anchor="t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</p:grpSp>
            </p:grpSp>
            <p:grpSp>
              <p:nvGrpSpPr>
                <p:cNvPr id="36889" name="组合 3720"/>
                <p:cNvGrpSpPr/>
                <p:nvPr/>
              </p:nvGrpSpPr>
              <p:grpSpPr>
                <a:xfrm>
                  <a:off x="384" y="1183"/>
                  <a:ext cx="340" cy="340"/>
                  <a:chOff x="4896" y="2775"/>
                  <a:chExt cx="680" cy="681"/>
                </a:xfrm>
              </p:grpSpPr>
              <p:grpSp>
                <p:nvGrpSpPr>
                  <p:cNvPr id="36890" name="组合 3721"/>
                  <p:cNvGrpSpPr/>
                  <p:nvPr/>
                </p:nvGrpSpPr>
                <p:grpSpPr>
                  <a:xfrm>
                    <a:off x="4896" y="2775"/>
                    <a:ext cx="680" cy="680"/>
                    <a:chOff x="192" y="3351"/>
                    <a:chExt cx="680" cy="680"/>
                  </a:xfrm>
                </p:grpSpPr>
                <p:sp>
                  <p:nvSpPr>
                    <p:cNvPr id="36891" name="Oval 28"/>
                    <p:cNvSpPr/>
                    <p:nvPr/>
                  </p:nvSpPr>
                  <p:spPr>
                    <a:xfrm>
                      <a:off x="192" y="3351"/>
                      <a:ext cx="680" cy="680"/>
                    </a:xfrm>
                    <a:prstGeom prst="ellipse">
                      <a:avLst/>
                    </a:prstGeom>
                    <a:solidFill>
                      <a:srgbClr val="CCECFF"/>
                    </a:solidFill>
                    <a:ln w="38100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36892" name="Oval 29"/>
                    <p:cNvSpPr/>
                    <p:nvPr/>
                  </p:nvSpPr>
                  <p:spPr>
                    <a:xfrm>
                      <a:off x="240" y="3408"/>
                      <a:ext cx="576" cy="576"/>
                    </a:xfrm>
                    <a:prstGeom prst="ellipse">
                      <a:avLst/>
                    </a:prstGeom>
                    <a:solidFill>
                      <a:srgbClr val="CCECFF"/>
                    </a:solidFill>
                    <a:ln w="38100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</p:grpSp>
              <p:sp>
                <p:nvSpPr>
                  <p:cNvPr id="36893" name="Oval 30"/>
                  <p:cNvSpPr/>
                  <p:nvPr/>
                </p:nvSpPr>
                <p:spPr>
                  <a:xfrm>
                    <a:off x="5133" y="3018"/>
                    <a:ext cx="192" cy="192"/>
                  </a:xfrm>
                  <a:prstGeom prst="ellipse">
                    <a:avLst/>
                  </a:prstGeom>
                  <a:solidFill>
                    <a:srgbClr val="007572"/>
                  </a:solidFill>
                  <a:ln w="9525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36894" name="AutoShape 31"/>
                  <p:cNvSpPr/>
                  <p:nvPr/>
                </p:nvSpPr>
                <p:spPr>
                  <a:xfrm>
                    <a:off x="5175" y="2784"/>
                    <a:ext cx="96" cy="672"/>
                  </a:xfrm>
                  <a:prstGeom prst="diamond">
                    <a:avLst/>
                  </a:prstGeom>
                  <a:solidFill>
                    <a:srgbClr val="663300"/>
                  </a:solidFill>
                  <a:ln w="9525" cap="flat" cmpd="sng">
                    <a:solidFill>
                      <a:srgbClr val="0033CC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  <p:grpSp>
              <p:nvGrpSpPr>
                <p:cNvPr id="36895" name="组合 3726"/>
                <p:cNvGrpSpPr/>
                <p:nvPr/>
              </p:nvGrpSpPr>
              <p:grpSpPr>
                <a:xfrm>
                  <a:off x="519" y="1528"/>
                  <a:ext cx="72" cy="57"/>
                  <a:chOff x="1015" y="3264"/>
                  <a:chExt cx="148" cy="320"/>
                </a:xfrm>
              </p:grpSpPr>
              <p:sp>
                <p:nvSpPr>
                  <p:cNvPr id="36896" name="Oval 33"/>
                  <p:cNvSpPr/>
                  <p:nvPr/>
                </p:nvSpPr>
                <p:spPr>
                  <a:xfrm>
                    <a:off x="1056" y="3264"/>
                    <a:ext cx="48" cy="48"/>
                  </a:xfrm>
                  <a:prstGeom prst="ellipse">
                    <a:avLst/>
                  </a:prstGeom>
                  <a:solidFill>
                    <a:srgbClr val="CCECFF"/>
                  </a:solidFill>
                  <a:ln w="3810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36897" name="Freeform 34"/>
                  <p:cNvSpPr/>
                  <p:nvPr/>
                </p:nvSpPr>
                <p:spPr>
                  <a:xfrm>
                    <a:off x="1015" y="3310"/>
                    <a:ext cx="148" cy="274"/>
                  </a:xfrm>
                  <a:prstGeom prst="rect">
                    <a:avLst/>
                  </a:prstGeom>
                  <a:noFill/>
                  <a:ln w="3810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  <p:grpSp>
              <p:nvGrpSpPr>
                <p:cNvPr id="36898" name="组合 3729"/>
                <p:cNvGrpSpPr/>
                <p:nvPr/>
              </p:nvGrpSpPr>
              <p:grpSpPr>
                <a:xfrm flipH="1" flipV="1">
                  <a:off x="489" y="952"/>
                  <a:ext cx="102" cy="227"/>
                  <a:chOff x="1015" y="3264"/>
                  <a:chExt cx="148" cy="320"/>
                </a:xfrm>
              </p:grpSpPr>
              <p:sp>
                <p:nvSpPr>
                  <p:cNvPr id="36899" name="Oval 36"/>
                  <p:cNvSpPr/>
                  <p:nvPr/>
                </p:nvSpPr>
                <p:spPr>
                  <a:xfrm>
                    <a:off x="1056" y="3264"/>
                    <a:ext cx="48" cy="48"/>
                  </a:xfrm>
                  <a:prstGeom prst="ellipse">
                    <a:avLst/>
                  </a:prstGeom>
                  <a:solidFill>
                    <a:srgbClr val="CCECFF"/>
                  </a:solidFill>
                  <a:ln w="3810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36900" name="Freeform 37"/>
                  <p:cNvSpPr/>
                  <p:nvPr/>
                </p:nvSpPr>
                <p:spPr>
                  <a:xfrm>
                    <a:off x="1015" y="3310"/>
                    <a:ext cx="148" cy="274"/>
                  </a:xfrm>
                  <a:prstGeom prst="rect">
                    <a:avLst/>
                  </a:prstGeom>
                  <a:noFill/>
                  <a:ln w="3810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</p:grpSp>
          <p:grpSp>
            <p:nvGrpSpPr>
              <p:cNvPr id="36901" name="组合 3732"/>
              <p:cNvGrpSpPr/>
              <p:nvPr/>
            </p:nvGrpSpPr>
            <p:grpSpPr>
              <a:xfrm>
                <a:off x="384" y="2304"/>
                <a:ext cx="340" cy="1067"/>
                <a:chOff x="384" y="2666"/>
                <a:chExt cx="340" cy="1067"/>
              </a:xfrm>
            </p:grpSpPr>
            <p:grpSp>
              <p:nvGrpSpPr>
                <p:cNvPr id="36902" name="组合 3733"/>
                <p:cNvGrpSpPr/>
                <p:nvPr/>
              </p:nvGrpSpPr>
              <p:grpSpPr>
                <a:xfrm>
                  <a:off x="384" y="3119"/>
                  <a:ext cx="340" cy="614"/>
                  <a:chOff x="3216" y="2484"/>
                  <a:chExt cx="340" cy="614"/>
                </a:xfrm>
              </p:grpSpPr>
              <p:grpSp>
                <p:nvGrpSpPr>
                  <p:cNvPr id="36903" name="组合 3734"/>
                  <p:cNvGrpSpPr/>
                  <p:nvPr/>
                </p:nvGrpSpPr>
                <p:grpSpPr>
                  <a:xfrm>
                    <a:off x="3216" y="2535"/>
                    <a:ext cx="340" cy="340"/>
                    <a:chOff x="4896" y="2775"/>
                    <a:chExt cx="680" cy="681"/>
                  </a:xfrm>
                </p:grpSpPr>
                <p:grpSp>
                  <p:nvGrpSpPr>
                    <p:cNvPr id="36904" name="组合 3735"/>
                    <p:cNvGrpSpPr/>
                    <p:nvPr/>
                  </p:nvGrpSpPr>
                  <p:grpSpPr>
                    <a:xfrm>
                      <a:off x="4896" y="2775"/>
                      <a:ext cx="680" cy="680"/>
                      <a:chOff x="192" y="3351"/>
                      <a:chExt cx="680" cy="680"/>
                    </a:xfrm>
                  </p:grpSpPr>
                  <p:sp>
                    <p:nvSpPr>
                      <p:cNvPr id="36905" name="Oval 42"/>
                      <p:cNvSpPr/>
                      <p:nvPr/>
                    </p:nvSpPr>
                    <p:spPr>
                      <a:xfrm>
                        <a:off x="192" y="3351"/>
                        <a:ext cx="680" cy="680"/>
                      </a:xfrm>
                      <a:prstGeom prst="ellipse">
                        <a:avLst/>
                      </a:prstGeom>
                      <a:solidFill>
                        <a:srgbClr val="CCECFF"/>
                      </a:solidFill>
                      <a:ln w="38100" cap="flat" cmpd="sng">
                        <a:solidFill>
                          <a:srgbClr val="0033CC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 wrap="none" anchor="ctr"/>
                      <a:lstStyle/>
                      <a:p>
                        <a:endParaRPr lang="zh-CN" altLang="en-US">
                          <a:latin typeface="Arial" panose="020B0604020202020204" pitchFamily="34" charset="0"/>
                          <a:ea typeface="宋体" panose="02010600030101010101" pitchFamily="2" charset="-122"/>
                        </a:endParaRPr>
                      </a:p>
                    </p:txBody>
                  </p:sp>
                  <p:sp>
                    <p:nvSpPr>
                      <p:cNvPr id="36906" name="Oval 43"/>
                      <p:cNvSpPr/>
                      <p:nvPr/>
                    </p:nvSpPr>
                    <p:spPr>
                      <a:xfrm>
                        <a:off x="240" y="3408"/>
                        <a:ext cx="576" cy="576"/>
                      </a:xfrm>
                      <a:prstGeom prst="ellipse">
                        <a:avLst/>
                      </a:prstGeom>
                      <a:solidFill>
                        <a:srgbClr val="CCECFF"/>
                      </a:solidFill>
                      <a:ln w="38100" cap="flat" cmpd="sng">
                        <a:solidFill>
                          <a:srgbClr val="0033CC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 wrap="none" anchor="ctr"/>
                      <a:lstStyle/>
                      <a:p>
                        <a:endParaRPr lang="zh-CN" altLang="en-US">
                          <a:latin typeface="Arial" panose="020B0604020202020204" pitchFamily="34" charset="0"/>
                          <a:ea typeface="宋体" panose="02010600030101010101" pitchFamily="2" charset="-122"/>
                        </a:endParaRPr>
                      </a:p>
                    </p:txBody>
                  </p:sp>
                </p:grpSp>
                <p:sp>
                  <p:nvSpPr>
                    <p:cNvPr id="36907" name="Oval 44"/>
                    <p:cNvSpPr/>
                    <p:nvPr/>
                  </p:nvSpPr>
                  <p:spPr>
                    <a:xfrm>
                      <a:off x="5133" y="3018"/>
                      <a:ext cx="192" cy="192"/>
                    </a:xfrm>
                    <a:prstGeom prst="ellipse">
                      <a:avLst/>
                    </a:prstGeom>
                    <a:solidFill>
                      <a:srgbClr val="007572"/>
                    </a:solidFill>
                    <a:ln w="9525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36908" name="AutoShape 45"/>
                    <p:cNvSpPr/>
                    <p:nvPr/>
                  </p:nvSpPr>
                  <p:spPr>
                    <a:xfrm>
                      <a:off x="5175" y="2784"/>
                      <a:ext cx="96" cy="672"/>
                    </a:xfrm>
                    <a:prstGeom prst="diamond">
                      <a:avLst/>
                    </a:prstGeom>
                    <a:solidFill>
                      <a:srgbClr val="663300"/>
                    </a:solidFill>
                    <a:ln w="9525" cap="flat" cmpd="sng">
                      <a:solidFill>
                        <a:srgbClr val="0033CC"/>
                      </a:solidFill>
                      <a:prstDash val="solid"/>
                      <a:miter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</p:grpSp>
              <p:grpSp>
                <p:nvGrpSpPr>
                  <p:cNvPr id="36909" name="组合 3740"/>
                  <p:cNvGrpSpPr/>
                  <p:nvPr/>
                </p:nvGrpSpPr>
                <p:grpSpPr>
                  <a:xfrm>
                    <a:off x="3330" y="2871"/>
                    <a:ext cx="102" cy="227"/>
                    <a:chOff x="1015" y="3264"/>
                    <a:chExt cx="148" cy="320"/>
                  </a:xfrm>
                </p:grpSpPr>
                <p:sp>
                  <p:nvSpPr>
                    <p:cNvPr id="36910" name="Oval 47"/>
                    <p:cNvSpPr/>
                    <p:nvPr/>
                  </p:nvSpPr>
                  <p:spPr>
                    <a:xfrm>
                      <a:off x="1056" y="3264"/>
                      <a:ext cx="48" cy="48"/>
                    </a:xfrm>
                    <a:prstGeom prst="ellipse">
                      <a:avLst/>
                    </a:prstGeom>
                    <a:solidFill>
                      <a:srgbClr val="CCECFF"/>
                    </a:solidFill>
                    <a:ln w="38100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36911" name="Freeform 48"/>
                    <p:cNvSpPr/>
                    <p:nvPr/>
                  </p:nvSpPr>
                  <p:spPr>
                    <a:xfrm>
                      <a:off x="1015" y="3310"/>
                      <a:ext cx="148" cy="274"/>
                    </a:xfrm>
                    <a:prstGeom prst="rect">
                      <a:avLst/>
                    </a:prstGeom>
                    <a:noFill/>
                    <a:ln w="38100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anchor="t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</p:grpSp>
              <p:grpSp>
                <p:nvGrpSpPr>
                  <p:cNvPr id="36912" name="组合 3743"/>
                  <p:cNvGrpSpPr/>
                  <p:nvPr/>
                </p:nvGrpSpPr>
                <p:grpSpPr>
                  <a:xfrm flipH="1" flipV="1">
                    <a:off x="3360" y="2484"/>
                    <a:ext cx="63" cy="47"/>
                    <a:chOff x="1015" y="3264"/>
                    <a:chExt cx="148" cy="320"/>
                  </a:xfrm>
                </p:grpSpPr>
                <p:sp>
                  <p:nvSpPr>
                    <p:cNvPr id="36913" name="Oval 50"/>
                    <p:cNvSpPr/>
                    <p:nvPr/>
                  </p:nvSpPr>
                  <p:spPr>
                    <a:xfrm>
                      <a:off x="1056" y="3264"/>
                      <a:ext cx="48" cy="48"/>
                    </a:xfrm>
                    <a:prstGeom prst="ellipse">
                      <a:avLst/>
                    </a:prstGeom>
                    <a:solidFill>
                      <a:srgbClr val="CCECFF"/>
                    </a:solidFill>
                    <a:ln w="38100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36914" name="Freeform 51"/>
                    <p:cNvSpPr/>
                    <p:nvPr/>
                  </p:nvSpPr>
                  <p:spPr>
                    <a:xfrm>
                      <a:off x="1015" y="3310"/>
                      <a:ext cx="148" cy="274"/>
                    </a:xfrm>
                    <a:prstGeom prst="rect">
                      <a:avLst/>
                    </a:prstGeom>
                    <a:noFill/>
                    <a:ln w="38100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anchor="t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</p:grpSp>
            </p:grpSp>
            <p:grpSp>
              <p:nvGrpSpPr>
                <p:cNvPr id="36915" name="组合 3746"/>
                <p:cNvGrpSpPr/>
                <p:nvPr/>
              </p:nvGrpSpPr>
              <p:grpSpPr>
                <a:xfrm>
                  <a:off x="445" y="2666"/>
                  <a:ext cx="227" cy="510"/>
                  <a:chOff x="1300" y="2112"/>
                  <a:chExt cx="227" cy="510"/>
                </a:xfrm>
              </p:grpSpPr>
              <p:grpSp>
                <p:nvGrpSpPr>
                  <p:cNvPr id="36916" name="组合 3747"/>
                  <p:cNvGrpSpPr/>
                  <p:nvPr/>
                </p:nvGrpSpPr>
                <p:grpSpPr>
                  <a:xfrm>
                    <a:off x="1300" y="2343"/>
                    <a:ext cx="227" cy="227"/>
                    <a:chOff x="4896" y="2775"/>
                    <a:chExt cx="680" cy="681"/>
                  </a:xfrm>
                </p:grpSpPr>
                <p:grpSp>
                  <p:nvGrpSpPr>
                    <p:cNvPr id="36917" name="组合 3748"/>
                    <p:cNvGrpSpPr/>
                    <p:nvPr/>
                  </p:nvGrpSpPr>
                  <p:grpSpPr>
                    <a:xfrm>
                      <a:off x="4896" y="2775"/>
                      <a:ext cx="680" cy="680"/>
                      <a:chOff x="192" y="3351"/>
                      <a:chExt cx="680" cy="680"/>
                    </a:xfrm>
                  </p:grpSpPr>
                  <p:sp>
                    <p:nvSpPr>
                      <p:cNvPr id="36918" name="Oval 55"/>
                      <p:cNvSpPr/>
                      <p:nvPr/>
                    </p:nvSpPr>
                    <p:spPr>
                      <a:xfrm>
                        <a:off x="192" y="3351"/>
                        <a:ext cx="680" cy="680"/>
                      </a:xfrm>
                      <a:prstGeom prst="ellipse">
                        <a:avLst/>
                      </a:prstGeom>
                      <a:solidFill>
                        <a:srgbClr val="CCECFF"/>
                      </a:solidFill>
                      <a:ln w="38100" cap="flat" cmpd="sng">
                        <a:solidFill>
                          <a:srgbClr val="0033CC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 wrap="none" anchor="ctr"/>
                      <a:lstStyle/>
                      <a:p>
                        <a:endParaRPr lang="zh-CN" altLang="en-US">
                          <a:latin typeface="Arial" panose="020B0604020202020204" pitchFamily="34" charset="0"/>
                          <a:ea typeface="宋体" panose="02010600030101010101" pitchFamily="2" charset="-122"/>
                        </a:endParaRPr>
                      </a:p>
                    </p:txBody>
                  </p:sp>
                  <p:sp>
                    <p:nvSpPr>
                      <p:cNvPr id="36919" name="Oval 56"/>
                      <p:cNvSpPr/>
                      <p:nvPr/>
                    </p:nvSpPr>
                    <p:spPr>
                      <a:xfrm>
                        <a:off x="240" y="3408"/>
                        <a:ext cx="576" cy="576"/>
                      </a:xfrm>
                      <a:prstGeom prst="ellipse">
                        <a:avLst/>
                      </a:prstGeom>
                      <a:solidFill>
                        <a:srgbClr val="CCECFF"/>
                      </a:solidFill>
                      <a:ln w="38100" cap="flat" cmpd="sng">
                        <a:solidFill>
                          <a:srgbClr val="0033CC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 wrap="none" anchor="ctr"/>
                      <a:lstStyle/>
                      <a:p>
                        <a:endParaRPr lang="zh-CN" altLang="en-US">
                          <a:latin typeface="Arial" panose="020B0604020202020204" pitchFamily="34" charset="0"/>
                          <a:ea typeface="宋体" panose="02010600030101010101" pitchFamily="2" charset="-122"/>
                        </a:endParaRPr>
                      </a:p>
                    </p:txBody>
                  </p:sp>
                </p:grpSp>
                <p:sp>
                  <p:nvSpPr>
                    <p:cNvPr id="36920" name="Oval 57"/>
                    <p:cNvSpPr/>
                    <p:nvPr/>
                  </p:nvSpPr>
                  <p:spPr>
                    <a:xfrm>
                      <a:off x="5133" y="3018"/>
                      <a:ext cx="192" cy="192"/>
                    </a:xfrm>
                    <a:prstGeom prst="ellipse">
                      <a:avLst/>
                    </a:prstGeom>
                    <a:solidFill>
                      <a:srgbClr val="007572"/>
                    </a:solidFill>
                    <a:ln w="9525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36921" name="AutoShape 58"/>
                    <p:cNvSpPr/>
                    <p:nvPr/>
                  </p:nvSpPr>
                  <p:spPr>
                    <a:xfrm>
                      <a:off x="5175" y="2784"/>
                      <a:ext cx="96" cy="672"/>
                    </a:xfrm>
                    <a:prstGeom prst="diamond">
                      <a:avLst/>
                    </a:prstGeom>
                    <a:solidFill>
                      <a:srgbClr val="663300"/>
                    </a:solidFill>
                    <a:ln w="9525" cap="flat" cmpd="sng">
                      <a:solidFill>
                        <a:srgbClr val="0033CC"/>
                      </a:solidFill>
                      <a:prstDash val="solid"/>
                      <a:miter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</p:grpSp>
              <p:grpSp>
                <p:nvGrpSpPr>
                  <p:cNvPr id="36922" name="组合 3753"/>
                  <p:cNvGrpSpPr/>
                  <p:nvPr/>
                </p:nvGrpSpPr>
                <p:grpSpPr>
                  <a:xfrm>
                    <a:off x="1392" y="2565"/>
                    <a:ext cx="47" cy="57"/>
                    <a:chOff x="1015" y="3264"/>
                    <a:chExt cx="148" cy="320"/>
                  </a:xfrm>
                </p:grpSpPr>
                <p:sp>
                  <p:nvSpPr>
                    <p:cNvPr id="36923" name="Oval 60"/>
                    <p:cNvSpPr/>
                    <p:nvPr/>
                  </p:nvSpPr>
                  <p:spPr>
                    <a:xfrm>
                      <a:off x="1056" y="3264"/>
                      <a:ext cx="48" cy="48"/>
                    </a:xfrm>
                    <a:prstGeom prst="ellipse">
                      <a:avLst/>
                    </a:prstGeom>
                    <a:solidFill>
                      <a:srgbClr val="CCECFF"/>
                    </a:solidFill>
                    <a:ln w="38100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36924" name="Freeform 61"/>
                    <p:cNvSpPr/>
                    <p:nvPr/>
                  </p:nvSpPr>
                  <p:spPr>
                    <a:xfrm>
                      <a:off x="1015" y="3310"/>
                      <a:ext cx="148" cy="274"/>
                    </a:xfrm>
                    <a:prstGeom prst="rect">
                      <a:avLst/>
                    </a:prstGeom>
                    <a:noFill/>
                    <a:ln w="38100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anchor="t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</p:grpSp>
              <p:grpSp>
                <p:nvGrpSpPr>
                  <p:cNvPr id="36925" name="组合 3756"/>
                  <p:cNvGrpSpPr/>
                  <p:nvPr/>
                </p:nvGrpSpPr>
                <p:grpSpPr>
                  <a:xfrm flipH="1" flipV="1">
                    <a:off x="1353" y="2112"/>
                    <a:ext cx="102" cy="227"/>
                    <a:chOff x="1015" y="3264"/>
                    <a:chExt cx="148" cy="320"/>
                  </a:xfrm>
                </p:grpSpPr>
                <p:sp>
                  <p:nvSpPr>
                    <p:cNvPr id="36926" name="Oval 63"/>
                    <p:cNvSpPr/>
                    <p:nvPr/>
                  </p:nvSpPr>
                  <p:spPr>
                    <a:xfrm>
                      <a:off x="1056" y="3264"/>
                      <a:ext cx="48" cy="48"/>
                    </a:xfrm>
                    <a:prstGeom prst="ellipse">
                      <a:avLst/>
                    </a:prstGeom>
                    <a:solidFill>
                      <a:srgbClr val="CCECFF"/>
                    </a:solidFill>
                    <a:ln w="38100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36927" name="Freeform 64"/>
                    <p:cNvSpPr/>
                    <p:nvPr/>
                  </p:nvSpPr>
                  <p:spPr>
                    <a:xfrm>
                      <a:off x="1015" y="3310"/>
                      <a:ext cx="148" cy="274"/>
                    </a:xfrm>
                    <a:prstGeom prst="rect">
                      <a:avLst/>
                    </a:prstGeom>
                    <a:noFill/>
                    <a:ln w="38100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anchor="t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</p:grpSp>
            </p:grpSp>
          </p:grpSp>
          <p:grpSp>
            <p:nvGrpSpPr>
              <p:cNvPr id="36928" name="组合 3759"/>
              <p:cNvGrpSpPr/>
              <p:nvPr/>
            </p:nvGrpSpPr>
            <p:grpSpPr>
              <a:xfrm>
                <a:off x="462" y="3360"/>
                <a:ext cx="192" cy="720"/>
                <a:chOff x="768" y="3120"/>
                <a:chExt cx="192" cy="720"/>
              </a:xfrm>
            </p:grpSpPr>
            <p:sp>
              <p:nvSpPr>
                <p:cNvPr id="36929" name="Rectangle 66"/>
                <p:cNvSpPr/>
                <p:nvPr/>
              </p:nvSpPr>
              <p:spPr>
                <a:xfrm>
                  <a:off x="768" y="3216"/>
                  <a:ext cx="192" cy="144"/>
                </a:xfrm>
                <a:prstGeom prst="rect">
                  <a:avLst/>
                </a:prstGeom>
                <a:solidFill>
                  <a:srgbClr val="663300"/>
                </a:solidFill>
                <a:ln w="9525" cap="flat" cmpd="sng">
                  <a:solidFill>
                    <a:srgbClr val="0033CC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36930" name="Rectangle 67"/>
                <p:cNvSpPr/>
                <p:nvPr/>
              </p:nvSpPr>
              <p:spPr>
                <a:xfrm>
                  <a:off x="768" y="3456"/>
                  <a:ext cx="192" cy="144"/>
                </a:xfrm>
                <a:prstGeom prst="rect">
                  <a:avLst/>
                </a:prstGeom>
                <a:solidFill>
                  <a:srgbClr val="663300"/>
                </a:solidFill>
                <a:ln w="9525" cap="flat" cmpd="sng">
                  <a:solidFill>
                    <a:srgbClr val="0033CC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36931" name="Rectangle 68"/>
                <p:cNvSpPr/>
                <p:nvPr/>
              </p:nvSpPr>
              <p:spPr>
                <a:xfrm>
                  <a:off x="768" y="3696"/>
                  <a:ext cx="192" cy="144"/>
                </a:xfrm>
                <a:prstGeom prst="rect">
                  <a:avLst/>
                </a:prstGeom>
                <a:solidFill>
                  <a:srgbClr val="663300"/>
                </a:solidFill>
                <a:ln w="9525" cap="flat" cmpd="sng">
                  <a:solidFill>
                    <a:srgbClr val="0033CC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cxnSp>
              <p:nvCxnSpPr>
                <p:cNvPr id="36932" name="Line 69"/>
                <p:cNvCxnSpPr/>
                <p:nvPr/>
              </p:nvCxnSpPr>
              <p:spPr>
                <a:xfrm flipH="1">
                  <a:off x="855" y="3360"/>
                  <a:ext cx="0" cy="96"/>
                </a:xfrm>
                <a:prstGeom prst="line">
                  <a:avLst/>
                </a:prstGeom>
                <a:ln w="9525" cap="flat" cmpd="sng">
                  <a:solidFill>
                    <a:srgbClr val="0033CC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36933" name="Line 70"/>
                <p:cNvCxnSpPr/>
                <p:nvPr/>
              </p:nvCxnSpPr>
              <p:spPr>
                <a:xfrm flipH="1">
                  <a:off x="855" y="3120"/>
                  <a:ext cx="0" cy="96"/>
                </a:xfrm>
                <a:prstGeom prst="line">
                  <a:avLst/>
                </a:prstGeom>
                <a:ln w="9525" cap="flat" cmpd="sng">
                  <a:solidFill>
                    <a:srgbClr val="0033CC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36934" name="Line 71"/>
                <p:cNvCxnSpPr/>
                <p:nvPr/>
              </p:nvCxnSpPr>
              <p:spPr>
                <a:xfrm flipH="1">
                  <a:off x="855" y="3600"/>
                  <a:ext cx="0" cy="96"/>
                </a:xfrm>
                <a:prstGeom prst="line">
                  <a:avLst/>
                </a:prstGeom>
                <a:ln w="9525" cap="flat" cmpd="sng">
                  <a:solidFill>
                    <a:srgbClr val="0033CC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</p:grpSp>
          <p:grpSp>
            <p:nvGrpSpPr>
              <p:cNvPr id="36935" name="组合 3766"/>
              <p:cNvGrpSpPr/>
              <p:nvPr/>
            </p:nvGrpSpPr>
            <p:grpSpPr>
              <a:xfrm flipV="1">
                <a:off x="192" y="720"/>
                <a:ext cx="706" cy="49"/>
                <a:chOff x="4680" y="7053"/>
                <a:chExt cx="1764" cy="123"/>
              </a:xfrm>
            </p:grpSpPr>
            <p:grpSp>
              <p:nvGrpSpPr>
                <p:cNvPr id="36936" name="组合 3767"/>
                <p:cNvGrpSpPr/>
                <p:nvPr/>
              </p:nvGrpSpPr>
              <p:grpSpPr>
                <a:xfrm>
                  <a:off x="4680" y="7056"/>
                  <a:ext cx="864" cy="120"/>
                  <a:chOff x="6480" y="6239"/>
                  <a:chExt cx="864" cy="120"/>
                </a:xfrm>
              </p:grpSpPr>
              <p:cxnSp>
                <p:nvCxnSpPr>
                  <p:cNvPr id="36937" name="Line 74"/>
                  <p:cNvCxnSpPr/>
                  <p:nvPr/>
                </p:nvCxnSpPr>
                <p:spPr>
                  <a:xfrm flipH="1">
                    <a:off x="6480" y="6239"/>
                    <a:ext cx="180" cy="11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36938" name="Line 75"/>
                  <p:cNvCxnSpPr/>
                  <p:nvPr/>
                </p:nvCxnSpPr>
                <p:spPr>
                  <a:xfrm flipH="1">
                    <a:off x="6660" y="6239"/>
                    <a:ext cx="180" cy="11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36939" name="Line 76"/>
                  <p:cNvCxnSpPr/>
                  <p:nvPr/>
                </p:nvCxnSpPr>
                <p:spPr>
                  <a:xfrm flipH="1">
                    <a:off x="6840" y="6239"/>
                    <a:ext cx="180" cy="11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36940" name="Line 77"/>
                  <p:cNvCxnSpPr/>
                  <p:nvPr/>
                </p:nvCxnSpPr>
                <p:spPr>
                  <a:xfrm flipH="1">
                    <a:off x="7020" y="6239"/>
                    <a:ext cx="180" cy="11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36941" name="Line 78"/>
                  <p:cNvCxnSpPr/>
                  <p:nvPr/>
                </p:nvCxnSpPr>
                <p:spPr>
                  <a:xfrm flipH="1">
                    <a:off x="7164" y="6246"/>
                    <a:ext cx="180" cy="11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</p:grpSp>
            <p:cxnSp>
              <p:nvCxnSpPr>
                <p:cNvPr id="36942" name="Line 79"/>
                <p:cNvCxnSpPr/>
                <p:nvPr/>
              </p:nvCxnSpPr>
              <p:spPr>
                <a:xfrm>
                  <a:off x="4845" y="7053"/>
                  <a:ext cx="1593" cy="0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grpSp>
              <p:nvGrpSpPr>
                <p:cNvPr id="36943" name="组合 3774"/>
                <p:cNvGrpSpPr/>
                <p:nvPr/>
              </p:nvGrpSpPr>
              <p:grpSpPr>
                <a:xfrm>
                  <a:off x="5580" y="7056"/>
                  <a:ext cx="864" cy="120"/>
                  <a:chOff x="6480" y="6239"/>
                  <a:chExt cx="864" cy="120"/>
                </a:xfrm>
              </p:grpSpPr>
              <p:cxnSp>
                <p:nvCxnSpPr>
                  <p:cNvPr id="36944" name="Line 81"/>
                  <p:cNvCxnSpPr/>
                  <p:nvPr/>
                </p:nvCxnSpPr>
                <p:spPr>
                  <a:xfrm flipH="1">
                    <a:off x="6480" y="6239"/>
                    <a:ext cx="180" cy="11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36945" name="Line 82"/>
                  <p:cNvCxnSpPr/>
                  <p:nvPr/>
                </p:nvCxnSpPr>
                <p:spPr>
                  <a:xfrm flipH="1">
                    <a:off x="6660" y="6239"/>
                    <a:ext cx="180" cy="11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36946" name="Line 83"/>
                  <p:cNvCxnSpPr/>
                  <p:nvPr/>
                </p:nvCxnSpPr>
                <p:spPr>
                  <a:xfrm flipH="1">
                    <a:off x="6840" y="6239"/>
                    <a:ext cx="180" cy="11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36947" name="Line 84"/>
                  <p:cNvCxnSpPr/>
                  <p:nvPr/>
                </p:nvCxnSpPr>
                <p:spPr>
                  <a:xfrm flipH="1">
                    <a:off x="7020" y="6239"/>
                    <a:ext cx="180" cy="11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36948" name="Line 85"/>
                  <p:cNvCxnSpPr/>
                  <p:nvPr/>
                </p:nvCxnSpPr>
                <p:spPr>
                  <a:xfrm flipH="1">
                    <a:off x="7164" y="6246"/>
                    <a:ext cx="180" cy="11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</p:grpSp>
          </p:grpSp>
          <p:cxnSp>
            <p:nvCxnSpPr>
              <p:cNvPr id="36949" name="Line 86"/>
              <p:cNvCxnSpPr/>
              <p:nvPr/>
            </p:nvCxnSpPr>
            <p:spPr>
              <a:xfrm flipH="1">
                <a:off x="537" y="768"/>
                <a:ext cx="0" cy="144"/>
              </a:xfrm>
              <a:prstGeom prst="line">
                <a:avLst/>
              </a:prstGeom>
              <a:ln w="19050" cap="flat" cmpd="sng">
                <a:solidFill>
                  <a:srgbClr val="0033CC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sp>
            <p:nvSpPr>
              <p:cNvPr id="36950" name="Text Box 87"/>
              <p:cNvSpPr/>
              <p:nvPr/>
            </p:nvSpPr>
            <p:spPr>
              <a:xfrm>
                <a:off x="624" y="3648"/>
                <a:ext cx="336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>
                    <a:latin typeface="Times New Roman" panose="02020603050405020304" charset="0"/>
                    <a:ea typeface="宋体" panose="02010600030101010101" pitchFamily="2" charset="-122"/>
                  </a:rPr>
                  <a:t>G</a:t>
                </a:r>
                <a:endParaRPr lang="en-US" altLang="zh-CN" sz="2400">
                  <a:latin typeface="Times New Roman" panose="02020603050405020304" charset="0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36951" name="组合 3782"/>
          <p:cNvGrpSpPr/>
          <p:nvPr/>
        </p:nvGrpSpPr>
        <p:grpSpPr>
          <a:xfrm>
            <a:off x="1219200" y="3200400"/>
            <a:ext cx="381000" cy="1219200"/>
            <a:chOff x="720" y="2208"/>
            <a:chExt cx="240" cy="768"/>
          </a:xfrm>
        </p:grpSpPr>
        <p:cxnSp>
          <p:nvCxnSpPr>
            <p:cNvPr id="36952" name="Line 89"/>
            <p:cNvCxnSpPr/>
            <p:nvPr/>
          </p:nvCxnSpPr>
          <p:spPr>
            <a:xfrm flipV="1">
              <a:off x="720" y="2400"/>
              <a:ext cx="48" cy="576"/>
            </a:xfrm>
            <a:prstGeom prst="line">
              <a:avLst/>
            </a:prstGeom>
            <a:ln w="19050" cap="flat" cmpd="sng">
              <a:solidFill>
                <a:srgbClr val="0033CC"/>
              </a:solidFill>
              <a:prstDash val="solid"/>
              <a:round/>
              <a:headEnd type="none" w="med" len="med"/>
              <a:tailEnd type="triangle" w="med" len="med"/>
            </a:ln>
          </p:spPr>
        </p:cxnSp>
        <p:sp>
          <p:nvSpPr>
            <p:cNvPr id="36953" name="Text Box 90"/>
            <p:cNvSpPr/>
            <p:nvPr/>
          </p:nvSpPr>
          <p:spPr>
            <a:xfrm>
              <a:off x="720" y="2208"/>
              <a:ext cx="24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Times New Roman" panose="02020603050405020304" charset="0"/>
                  <a:ea typeface="宋体" panose="02010600030101010101" pitchFamily="2" charset="-122"/>
                </a:rPr>
                <a:t>F</a:t>
              </a:r>
              <a:endParaRPr lang="en-US" altLang="zh-CN" sz="2400"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3786" name="组合 3785"/>
          <p:cNvGrpSpPr/>
          <p:nvPr/>
        </p:nvGrpSpPr>
        <p:grpSpPr>
          <a:xfrm>
            <a:off x="3048000" y="1858963"/>
            <a:ext cx="1828800" cy="1036637"/>
            <a:chOff x="1680" y="1728"/>
            <a:chExt cx="1152" cy="653"/>
          </a:xfrm>
        </p:grpSpPr>
        <p:grpSp>
          <p:nvGrpSpPr>
            <p:cNvPr id="36955" name="组合 3786"/>
            <p:cNvGrpSpPr/>
            <p:nvPr/>
          </p:nvGrpSpPr>
          <p:grpSpPr>
            <a:xfrm>
              <a:off x="2160" y="1728"/>
              <a:ext cx="336" cy="653"/>
              <a:chOff x="2208" y="1680"/>
              <a:chExt cx="336" cy="653"/>
            </a:xfrm>
          </p:grpSpPr>
          <p:cxnSp>
            <p:nvCxnSpPr>
              <p:cNvPr id="36956" name="Line 93"/>
              <p:cNvCxnSpPr/>
              <p:nvPr/>
            </p:nvCxnSpPr>
            <p:spPr>
              <a:xfrm>
                <a:off x="2208" y="2016"/>
                <a:ext cx="336" cy="0"/>
              </a:xfrm>
              <a:prstGeom prst="line">
                <a:avLst/>
              </a:prstGeom>
              <a:ln w="9525" cap="flat" cmpd="sng">
                <a:solidFill>
                  <a:srgbClr val="0033CC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sp>
            <p:nvSpPr>
              <p:cNvPr id="36957" name="Text Box 94"/>
              <p:cNvSpPr/>
              <p:nvPr/>
            </p:nvSpPr>
            <p:spPr>
              <a:xfrm>
                <a:off x="2256" y="1680"/>
                <a:ext cx="192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3200">
                    <a:latin typeface="Times New Roman" panose="02020603050405020304" charset="0"/>
                    <a:ea typeface="宋体" panose="02010600030101010101" pitchFamily="2" charset="-122"/>
                  </a:rPr>
                  <a:t>1</a:t>
                </a:r>
                <a:endParaRPr lang="en-US" altLang="zh-CN" sz="3200">
                  <a:latin typeface="Times New Roman" panose="0202060305040502030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6958" name="Text Box 95"/>
              <p:cNvSpPr/>
              <p:nvPr/>
            </p:nvSpPr>
            <p:spPr>
              <a:xfrm>
                <a:off x="2256" y="1968"/>
                <a:ext cx="240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3200" b="1">
                    <a:solidFill>
                      <a:srgbClr val="FF0000"/>
                    </a:solidFill>
                    <a:latin typeface="Times New Roman" panose="02020603050405020304" charset="0"/>
                    <a:ea typeface="宋体" panose="02010600030101010101" pitchFamily="2" charset="-122"/>
                  </a:rPr>
                  <a:t>5</a:t>
                </a:r>
                <a:endParaRPr lang="en-US" altLang="zh-CN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36959" name="Text Box 96"/>
            <p:cNvSpPr/>
            <p:nvPr/>
          </p:nvSpPr>
          <p:spPr>
            <a:xfrm>
              <a:off x="1680" y="1872"/>
              <a:ext cx="528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>
                  <a:latin typeface="Times New Roman" panose="02020603050405020304" charset="0"/>
                  <a:ea typeface="宋体" panose="02010600030101010101" pitchFamily="2" charset="-122"/>
                </a:rPr>
                <a:t>F</a:t>
              </a:r>
              <a:r>
                <a:rPr lang="zh-CN" altLang="en-US" sz="3200">
                  <a:latin typeface="Times New Roman" panose="02020603050405020304" charset="0"/>
                  <a:ea typeface="宋体" panose="02010600030101010101" pitchFamily="2" charset="-122"/>
                </a:rPr>
                <a:t>＝</a:t>
              </a:r>
              <a:endParaRPr lang="zh-CN" altLang="en-US" sz="3200"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  <p:sp>
          <p:nvSpPr>
            <p:cNvPr id="36960" name="Text Box 97"/>
            <p:cNvSpPr/>
            <p:nvPr/>
          </p:nvSpPr>
          <p:spPr>
            <a:xfrm>
              <a:off x="2544" y="1872"/>
              <a:ext cx="288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>
                  <a:latin typeface="Times New Roman" panose="02020603050405020304" charset="0"/>
                  <a:ea typeface="宋体" panose="02010600030101010101" pitchFamily="2" charset="-122"/>
                </a:rPr>
                <a:t>G</a:t>
              </a:r>
              <a:endParaRPr lang="en-US" altLang="zh-CN" sz="3200"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3793" name="组合 3792"/>
          <p:cNvGrpSpPr/>
          <p:nvPr/>
        </p:nvGrpSpPr>
        <p:grpSpPr>
          <a:xfrm>
            <a:off x="3033713" y="3951288"/>
            <a:ext cx="3108325" cy="1036637"/>
            <a:chOff x="1911" y="2489"/>
            <a:chExt cx="1958" cy="653"/>
          </a:xfrm>
        </p:grpSpPr>
        <p:cxnSp>
          <p:nvCxnSpPr>
            <p:cNvPr id="36962" name="Line 99"/>
            <p:cNvCxnSpPr/>
            <p:nvPr/>
          </p:nvCxnSpPr>
          <p:spPr>
            <a:xfrm>
              <a:off x="2391" y="2825"/>
              <a:ext cx="336" cy="0"/>
            </a:xfrm>
            <a:prstGeom prst="line">
              <a:avLst/>
            </a:prstGeom>
            <a:ln w="9525" cap="flat" cmpd="sng">
              <a:solidFill>
                <a:srgbClr val="0033CC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36963" name="Text Box 100"/>
            <p:cNvSpPr/>
            <p:nvPr/>
          </p:nvSpPr>
          <p:spPr>
            <a:xfrm>
              <a:off x="2439" y="2489"/>
              <a:ext cx="192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>
                  <a:latin typeface="Times New Roman" panose="02020603050405020304" charset="0"/>
                  <a:ea typeface="宋体" panose="02010600030101010101" pitchFamily="2" charset="-122"/>
                </a:rPr>
                <a:t>1</a:t>
              </a:r>
              <a:endParaRPr lang="en-US" altLang="zh-CN" sz="3200"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  <p:sp>
          <p:nvSpPr>
            <p:cNvPr id="36964" name="Text Box 101"/>
            <p:cNvSpPr/>
            <p:nvPr/>
          </p:nvSpPr>
          <p:spPr>
            <a:xfrm>
              <a:off x="2439" y="2777"/>
              <a:ext cx="240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5</a:t>
              </a:r>
              <a:endParaRPr lang="en-US" altLang="zh-CN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  <p:sp>
          <p:nvSpPr>
            <p:cNvPr id="36965" name="Text Box 102"/>
            <p:cNvSpPr/>
            <p:nvPr/>
          </p:nvSpPr>
          <p:spPr>
            <a:xfrm>
              <a:off x="1911" y="2662"/>
              <a:ext cx="576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>
                  <a:latin typeface="Times New Roman" panose="02020603050405020304" charset="0"/>
                  <a:ea typeface="宋体" panose="02010600030101010101" pitchFamily="2" charset="-122"/>
                </a:rPr>
                <a:t>F</a:t>
              </a:r>
              <a:r>
                <a:rPr lang="zh-CN" altLang="en-US" sz="3200">
                  <a:latin typeface="Times New Roman" panose="02020603050405020304" charset="0"/>
                  <a:ea typeface="宋体" panose="02010600030101010101" pitchFamily="2" charset="-122"/>
                </a:rPr>
                <a:t>＝</a:t>
              </a:r>
              <a:endParaRPr lang="zh-CN" altLang="en-US" sz="3200"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  <p:sp>
          <p:nvSpPr>
            <p:cNvPr id="36966" name="Text Box 103"/>
            <p:cNvSpPr/>
            <p:nvPr/>
          </p:nvSpPr>
          <p:spPr>
            <a:xfrm>
              <a:off x="2727" y="2614"/>
              <a:ext cx="1142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>
                  <a:latin typeface="Times New Roman" panose="02020603050405020304" charset="0"/>
                  <a:ea typeface="宋体" panose="02010600030101010101" pitchFamily="2" charset="-122"/>
                </a:rPr>
                <a:t>(G+ </a:t>
              </a:r>
              <a:r>
                <a:rPr lang="en-US" altLang="zh-CN"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G</a:t>
              </a:r>
              <a:r>
                <a:rPr lang="zh-CN" altLang="en-US" sz="3200" b="1" baseline="-25000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动</a:t>
              </a:r>
              <a:r>
                <a:rPr lang="en-US" altLang="zh-CN" sz="3200">
                  <a:latin typeface="Times New Roman" panose="02020603050405020304" charset="0"/>
                  <a:ea typeface="宋体" panose="02010600030101010101" pitchFamily="2" charset="-122"/>
                </a:rPr>
                <a:t>)</a:t>
              </a:r>
              <a:endParaRPr lang="en-US" altLang="zh-CN" sz="3200"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2"/>
          <p:cNvSpPr/>
          <p:nvPr/>
        </p:nvSpPr>
        <p:spPr>
          <a:xfrm>
            <a:off x="0" y="2776538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37890" name="Object 2"/>
          <p:cNvGraphicFramePr>
            <a:graphicFrameLocks noChangeAspect="1"/>
          </p:cNvGraphicFramePr>
          <p:nvPr/>
        </p:nvGraphicFramePr>
        <p:xfrm>
          <a:off x="0" y="817245"/>
          <a:ext cx="9144000" cy="4014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" name="" r:id="rId1" imgW="4943475" imgH="2181225" progId="Paint.Picture">
                  <p:embed/>
                </p:oleObj>
              </mc:Choice>
              <mc:Fallback>
                <p:oleObj name="" r:id="rId1" imgW="4943475" imgH="2181225" progId="Paint.Picture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0" y="817245"/>
                        <a:ext cx="9144000" cy="40147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891" name="Text Box 4"/>
          <p:cNvSpPr/>
          <p:nvPr/>
        </p:nvSpPr>
        <p:spPr>
          <a:xfrm>
            <a:off x="0" y="0"/>
            <a:ext cx="8656638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3</a:t>
            </a:r>
            <a:r>
              <a:rPr lang="zh-CN" altLang="en-US" sz="32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、请按要求在下图中画出绳子的绕法：</a:t>
            </a:r>
            <a:r>
              <a:rPr lang="zh-CN" altLang="en-US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 </a:t>
            </a:r>
            <a:endParaRPr lang="zh-CN" altLang="en-US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37892" name="Rectangle 5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7893" name="Rectangle 6"/>
          <p:cNvSpPr/>
          <p:nvPr/>
        </p:nvSpPr>
        <p:spPr>
          <a:xfrm>
            <a:off x="0" y="3233738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37894" name="组合 3805"/>
          <p:cNvGrpSpPr/>
          <p:nvPr/>
        </p:nvGrpSpPr>
        <p:grpSpPr>
          <a:xfrm>
            <a:off x="199390" y="4752658"/>
            <a:ext cx="1770063" cy="1095375"/>
            <a:chOff x="0" y="2671"/>
            <a:chExt cx="1115" cy="690"/>
          </a:xfrm>
        </p:grpSpPr>
        <p:sp>
          <p:nvSpPr>
            <p:cNvPr id="37895" name="Text Box 8"/>
            <p:cNvSpPr/>
            <p:nvPr/>
          </p:nvSpPr>
          <p:spPr>
            <a:xfrm>
              <a:off x="0" y="2842"/>
              <a:ext cx="1115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>
                  <a:latin typeface="Arial" panose="020B0604020202020204" pitchFamily="34" charset="0"/>
                  <a:ea typeface="宋体" panose="02010600030101010101" pitchFamily="2" charset="-122"/>
                </a:rPr>
                <a:t>F=    G</a:t>
              </a:r>
              <a:endParaRPr lang="en-US" altLang="zh-CN" sz="32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aphicFrame>
          <p:nvGraphicFramePr>
            <p:cNvPr id="37896" name="Object 6"/>
            <p:cNvGraphicFramePr>
              <a:graphicFrameLocks noChangeAspect="1"/>
            </p:cNvGraphicFramePr>
            <p:nvPr/>
          </p:nvGraphicFramePr>
          <p:xfrm>
            <a:off x="392" y="2671"/>
            <a:ext cx="269" cy="69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4" name="" r:id="rId3" imgW="152400" imgH="128905" progId="Equation.3">
                    <p:embed/>
                  </p:oleObj>
                </mc:Choice>
                <mc:Fallback>
                  <p:oleObj name="" r:id="rId3" imgW="152400" imgH="128905" progId="Equation.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392" y="2671"/>
                          <a:ext cx="269" cy="69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37897" name="Rectangle 10"/>
          <p:cNvSpPr/>
          <p:nvPr/>
        </p:nvSpPr>
        <p:spPr>
          <a:xfrm>
            <a:off x="0" y="3233738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37898" name="组合 3809"/>
          <p:cNvGrpSpPr/>
          <p:nvPr/>
        </p:nvGrpSpPr>
        <p:grpSpPr>
          <a:xfrm>
            <a:off x="2227263" y="4832350"/>
            <a:ext cx="1770062" cy="1016000"/>
            <a:chOff x="1357" y="2748"/>
            <a:chExt cx="1115" cy="640"/>
          </a:xfrm>
        </p:grpSpPr>
        <p:sp>
          <p:nvSpPr>
            <p:cNvPr id="37899" name="Text Box 12"/>
            <p:cNvSpPr/>
            <p:nvPr/>
          </p:nvSpPr>
          <p:spPr>
            <a:xfrm>
              <a:off x="1357" y="2880"/>
              <a:ext cx="1115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>
                  <a:latin typeface="Arial" panose="020B0604020202020204" pitchFamily="34" charset="0"/>
                  <a:ea typeface="宋体" panose="02010600030101010101" pitchFamily="2" charset="-122"/>
                </a:rPr>
                <a:t>F=      G</a:t>
              </a:r>
              <a:endParaRPr lang="en-US" altLang="zh-CN" sz="32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aphicFrame>
          <p:nvGraphicFramePr>
            <p:cNvPr id="37900" name="Object 5"/>
            <p:cNvGraphicFramePr>
              <a:graphicFrameLocks noChangeAspect="1"/>
            </p:cNvGraphicFramePr>
            <p:nvPr/>
          </p:nvGraphicFramePr>
          <p:xfrm>
            <a:off x="1824" y="2748"/>
            <a:ext cx="234" cy="6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5" name="" r:id="rId5" imgW="139700" imgH="120015" progId="Equation.3">
                    <p:embed/>
                  </p:oleObj>
                </mc:Choice>
                <mc:Fallback>
                  <p:oleObj name="" r:id="rId5" imgW="139700" imgH="120015" progId="Equation.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1824" y="2748"/>
                          <a:ext cx="234" cy="64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37901" name="Rectangle 14"/>
          <p:cNvSpPr/>
          <p:nvPr/>
        </p:nvSpPr>
        <p:spPr>
          <a:xfrm>
            <a:off x="0" y="3233738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37902" name="组合 3813"/>
          <p:cNvGrpSpPr/>
          <p:nvPr/>
        </p:nvGrpSpPr>
        <p:grpSpPr>
          <a:xfrm>
            <a:off x="4621213" y="4956175"/>
            <a:ext cx="1770062" cy="1016000"/>
            <a:chOff x="2911" y="3122"/>
            <a:chExt cx="1115" cy="640"/>
          </a:xfrm>
        </p:grpSpPr>
        <p:sp>
          <p:nvSpPr>
            <p:cNvPr id="37903" name="Text Box 16"/>
            <p:cNvSpPr/>
            <p:nvPr/>
          </p:nvSpPr>
          <p:spPr>
            <a:xfrm>
              <a:off x="2911" y="3283"/>
              <a:ext cx="1115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>
                  <a:latin typeface="Arial" panose="020B0604020202020204" pitchFamily="34" charset="0"/>
                  <a:ea typeface="宋体" panose="02010600030101010101" pitchFamily="2" charset="-122"/>
                </a:rPr>
                <a:t>F=      G</a:t>
              </a:r>
              <a:endParaRPr lang="en-US" altLang="zh-CN" sz="32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aphicFrame>
          <p:nvGraphicFramePr>
            <p:cNvPr id="37904" name="Object 4"/>
            <p:cNvGraphicFramePr>
              <a:graphicFrameLocks noChangeAspect="1"/>
            </p:cNvGraphicFramePr>
            <p:nvPr/>
          </p:nvGraphicFramePr>
          <p:xfrm>
            <a:off x="3379" y="3122"/>
            <a:ext cx="250" cy="6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6" name="" r:id="rId7" imgW="152400" imgH="128905" progId="Equation.3">
                    <p:embed/>
                  </p:oleObj>
                </mc:Choice>
                <mc:Fallback>
                  <p:oleObj name="" r:id="rId7" imgW="152400" imgH="128905" progId="Equation.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8"/>
                        <a:stretch>
                          <a:fillRect/>
                        </a:stretch>
                      </p:blipFill>
                      <p:spPr>
                        <a:xfrm>
                          <a:off x="3379" y="3122"/>
                          <a:ext cx="250" cy="64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37905" name="Rectangle 18"/>
          <p:cNvSpPr/>
          <p:nvPr/>
        </p:nvSpPr>
        <p:spPr>
          <a:xfrm>
            <a:off x="0" y="3233738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37906" name="组合 3817"/>
          <p:cNvGrpSpPr/>
          <p:nvPr/>
        </p:nvGrpSpPr>
        <p:grpSpPr>
          <a:xfrm>
            <a:off x="7119938" y="4832350"/>
            <a:ext cx="1770062" cy="1246188"/>
            <a:chOff x="4485" y="3044"/>
            <a:chExt cx="1115" cy="785"/>
          </a:xfrm>
        </p:grpSpPr>
        <p:sp>
          <p:nvSpPr>
            <p:cNvPr id="37907" name="Text Box 20"/>
            <p:cNvSpPr/>
            <p:nvPr/>
          </p:nvSpPr>
          <p:spPr>
            <a:xfrm>
              <a:off x="4485" y="3273"/>
              <a:ext cx="1115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>
                  <a:latin typeface="Arial" panose="020B0604020202020204" pitchFamily="34" charset="0"/>
                  <a:ea typeface="宋体" panose="02010600030101010101" pitchFamily="2" charset="-122"/>
                </a:rPr>
                <a:t>F=      G</a:t>
              </a:r>
              <a:endParaRPr lang="en-US" altLang="zh-CN" sz="32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aphicFrame>
          <p:nvGraphicFramePr>
            <p:cNvPr id="37908" name="Object 3"/>
            <p:cNvGraphicFramePr>
              <a:graphicFrameLocks noChangeAspect="1"/>
            </p:cNvGraphicFramePr>
            <p:nvPr/>
          </p:nvGraphicFramePr>
          <p:xfrm>
            <a:off x="4915" y="3044"/>
            <a:ext cx="287" cy="78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7" name="" r:id="rId9" imgW="139700" imgH="116840" progId="Equation.3">
                    <p:embed/>
                  </p:oleObj>
                </mc:Choice>
                <mc:Fallback>
                  <p:oleObj name="" r:id="rId9" imgW="139700" imgH="116840" progId="Equation.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0"/>
                        <a:stretch>
                          <a:fillRect/>
                        </a:stretch>
                      </p:blipFill>
                      <p:spPr>
                        <a:xfrm>
                          <a:off x="4915" y="3044"/>
                          <a:ext cx="287" cy="785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3821" name="Text Box 22"/>
          <p:cNvSpPr/>
          <p:nvPr/>
        </p:nvSpPr>
        <p:spPr>
          <a:xfrm>
            <a:off x="0" y="5995988"/>
            <a:ext cx="8153400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方法：奇动偶定</a:t>
            </a:r>
            <a:r>
              <a:rPr lang="zh-CN" altLang="en-US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 </a:t>
            </a:r>
            <a:r>
              <a:rPr lang="zh-CN" altLang="en-US" sz="32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；</a:t>
            </a:r>
            <a:r>
              <a:rPr lang="zh-CN" altLang="en-US" sz="36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从里向外</a:t>
            </a:r>
            <a:endParaRPr lang="zh-CN" altLang="en-US" sz="3600" b="1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cxnSp>
        <p:nvCxnSpPr>
          <p:cNvPr id="3822" name="Line 23"/>
          <p:cNvCxnSpPr/>
          <p:nvPr/>
        </p:nvCxnSpPr>
        <p:spPr>
          <a:xfrm flipV="1">
            <a:off x="3048000" y="1740853"/>
            <a:ext cx="334963" cy="639762"/>
          </a:xfrm>
          <a:prstGeom prst="line">
            <a:avLst/>
          </a:prstGeom>
          <a:ln w="57150" cap="flat" cmpd="sng">
            <a:solidFill>
              <a:srgbClr val="0033CC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823" name="Line 24"/>
          <p:cNvCxnSpPr/>
          <p:nvPr/>
        </p:nvCxnSpPr>
        <p:spPr>
          <a:xfrm>
            <a:off x="2697163" y="1577023"/>
            <a:ext cx="15875" cy="1263650"/>
          </a:xfrm>
          <a:prstGeom prst="line">
            <a:avLst/>
          </a:prstGeom>
          <a:ln w="38100" cap="flat" cmpd="sng">
            <a:solidFill>
              <a:srgbClr val="0033CC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824" name="Line 25"/>
          <p:cNvCxnSpPr/>
          <p:nvPr/>
        </p:nvCxnSpPr>
        <p:spPr>
          <a:xfrm flipV="1">
            <a:off x="3397250" y="1824355"/>
            <a:ext cx="106363" cy="928688"/>
          </a:xfrm>
          <a:prstGeom prst="line">
            <a:avLst/>
          </a:prstGeom>
          <a:ln w="38100" cap="flat" cmpd="sng">
            <a:solidFill>
              <a:srgbClr val="0033CC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3825" name="Line 26"/>
          <p:cNvCxnSpPr/>
          <p:nvPr/>
        </p:nvCxnSpPr>
        <p:spPr>
          <a:xfrm>
            <a:off x="838200" y="2002473"/>
            <a:ext cx="288925" cy="639762"/>
          </a:xfrm>
          <a:prstGeom prst="line">
            <a:avLst/>
          </a:prstGeom>
          <a:ln w="38100" cap="flat" cmpd="sng">
            <a:solidFill>
              <a:srgbClr val="0033CC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826" name="Line 27"/>
          <p:cNvCxnSpPr/>
          <p:nvPr/>
        </p:nvCxnSpPr>
        <p:spPr>
          <a:xfrm flipH="1" flipV="1">
            <a:off x="457200" y="1550035"/>
            <a:ext cx="0" cy="1203325"/>
          </a:xfrm>
          <a:prstGeom prst="line">
            <a:avLst/>
          </a:prstGeom>
          <a:ln w="38100" cap="flat" cmpd="sng">
            <a:solidFill>
              <a:srgbClr val="0033CC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827" name="Line 28"/>
          <p:cNvCxnSpPr/>
          <p:nvPr/>
        </p:nvCxnSpPr>
        <p:spPr>
          <a:xfrm>
            <a:off x="1143000" y="1484948"/>
            <a:ext cx="136525" cy="1112837"/>
          </a:xfrm>
          <a:prstGeom prst="line">
            <a:avLst/>
          </a:prstGeom>
          <a:ln w="38100" cap="flat" cmpd="sng">
            <a:solidFill>
              <a:srgbClr val="0033CC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3828" name="Line 29"/>
          <p:cNvCxnSpPr/>
          <p:nvPr/>
        </p:nvCxnSpPr>
        <p:spPr>
          <a:xfrm>
            <a:off x="5516563" y="2403793"/>
            <a:ext cx="122237" cy="547687"/>
          </a:xfrm>
          <a:prstGeom prst="line">
            <a:avLst/>
          </a:prstGeom>
          <a:ln w="38100" cap="flat" cmpd="sng">
            <a:solidFill>
              <a:srgbClr val="0033CC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829" name="Line 30"/>
          <p:cNvCxnSpPr/>
          <p:nvPr/>
        </p:nvCxnSpPr>
        <p:spPr>
          <a:xfrm flipV="1">
            <a:off x="5287963" y="2154873"/>
            <a:ext cx="15875" cy="868362"/>
          </a:xfrm>
          <a:prstGeom prst="line">
            <a:avLst/>
          </a:prstGeom>
          <a:ln w="38100" cap="flat" cmpd="sng">
            <a:solidFill>
              <a:srgbClr val="0033CC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830" name="Line 31"/>
          <p:cNvCxnSpPr/>
          <p:nvPr/>
        </p:nvCxnSpPr>
        <p:spPr>
          <a:xfrm>
            <a:off x="5654675" y="2154873"/>
            <a:ext cx="182563" cy="1433512"/>
          </a:xfrm>
          <a:prstGeom prst="line">
            <a:avLst/>
          </a:prstGeom>
          <a:ln w="38100" cap="flat" cmpd="sng">
            <a:solidFill>
              <a:srgbClr val="0033CC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831" name="Line 32"/>
          <p:cNvCxnSpPr/>
          <p:nvPr/>
        </p:nvCxnSpPr>
        <p:spPr>
          <a:xfrm flipV="1">
            <a:off x="5121275" y="1570990"/>
            <a:ext cx="14288" cy="2089150"/>
          </a:xfrm>
          <a:prstGeom prst="line">
            <a:avLst/>
          </a:prstGeom>
          <a:ln w="38100" cap="flat" cmpd="sng">
            <a:solidFill>
              <a:srgbClr val="0033CC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832" name="Line 33"/>
          <p:cNvCxnSpPr/>
          <p:nvPr/>
        </p:nvCxnSpPr>
        <p:spPr>
          <a:xfrm>
            <a:off x="5821363" y="1499235"/>
            <a:ext cx="334962" cy="1768475"/>
          </a:xfrm>
          <a:prstGeom prst="line">
            <a:avLst/>
          </a:prstGeom>
          <a:ln w="38100" cap="flat" cmpd="sng">
            <a:solidFill>
              <a:srgbClr val="0033CC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3833" name="Line 34"/>
          <p:cNvCxnSpPr/>
          <p:nvPr/>
        </p:nvCxnSpPr>
        <p:spPr>
          <a:xfrm flipV="1">
            <a:off x="7970838" y="2145030"/>
            <a:ext cx="152400" cy="487363"/>
          </a:xfrm>
          <a:prstGeom prst="line">
            <a:avLst/>
          </a:prstGeom>
          <a:ln w="38100" cap="flat" cmpd="sng">
            <a:solidFill>
              <a:srgbClr val="0033CC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834" name="Line 35"/>
          <p:cNvCxnSpPr/>
          <p:nvPr/>
        </p:nvCxnSpPr>
        <p:spPr>
          <a:xfrm flipH="1">
            <a:off x="7742238" y="2226628"/>
            <a:ext cx="46037" cy="854075"/>
          </a:xfrm>
          <a:prstGeom prst="line">
            <a:avLst/>
          </a:prstGeom>
          <a:ln w="38100" cap="flat" cmpd="sng">
            <a:solidFill>
              <a:srgbClr val="0033CC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835" name="Line 36"/>
          <p:cNvCxnSpPr/>
          <p:nvPr/>
        </p:nvCxnSpPr>
        <p:spPr>
          <a:xfrm flipV="1">
            <a:off x="8107363" y="1647190"/>
            <a:ext cx="182562" cy="1479550"/>
          </a:xfrm>
          <a:prstGeom prst="line">
            <a:avLst/>
          </a:prstGeom>
          <a:ln w="38100" cap="flat" cmpd="sng">
            <a:solidFill>
              <a:srgbClr val="0033CC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836" name="Line 37"/>
          <p:cNvCxnSpPr/>
          <p:nvPr/>
        </p:nvCxnSpPr>
        <p:spPr>
          <a:xfrm flipH="1">
            <a:off x="7604125" y="1718945"/>
            <a:ext cx="0" cy="2089150"/>
          </a:xfrm>
          <a:prstGeom prst="line">
            <a:avLst/>
          </a:prstGeom>
          <a:ln w="38100" cap="flat" cmpd="sng">
            <a:solidFill>
              <a:srgbClr val="0033CC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837" name="Line 38"/>
          <p:cNvCxnSpPr/>
          <p:nvPr/>
        </p:nvCxnSpPr>
        <p:spPr>
          <a:xfrm flipV="1">
            <a:off x="8289925" y="1960880"/>
            <a:ext cx="214313" cy="1600200"/>
          </a:xfrm>
          <a:prstGeom prst="line">
            <a:avLst/>
          </a:prstGeom>
          <a:ln w="38100" cap="flat" cmpd="sng">
            <a:solidFill>
              <a:srgbClr val="0033CC"/>
            </a:solidFill>
            <a:prstDash val="solid"/>
            <a:round/>
            <a:headEnd type="none" w="med" len="med"/>
            <a:tailEnd type="triangle" w="med" len="med"/>
          </a:ln>
        </p:spPr>
      </p:cxn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 fill="hold"/>
                                        <p:tgtEl>
                                          <p:spTgt spid="3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 additive="base">
                                        <p:cTn id="12" dur="1000" fill="hold"/>
                                        <p:tgtEl>
                                          <p:spTgt spid="3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 additive="base"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16" dur="1000" fill="hold"/>
                                        <p:tgtEl>
                                          <p:spTgt spid="3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2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 additive="base"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 additive="base">
                                        <p:cTn id="20" dur="1000" fill="hold"/>
                                        <p:tgtEl>
                                          <p:spTgt spid="3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25" dur="1000" fill="hold"/>
                                        <p:tgtEl>
                                          <p:spTgt spid="3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 additive="base"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 additive="base">
                                        <p:cTn id="29" dur="1000" fill="hold"/>
                                        <p:tgtEl>
                                          <p:spTgt spid="3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 additive="base"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33" dur="1000" fill="hold"/>
                                        <p:tgtEl>
                                          <p:spTgt spid="3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 additive="base">
                                        <p:cTn id="38" dur="1000" fill="hold"/>
                                        <p:tgtEl>
                                          <p:spTgt spid="3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 additive="base"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42" dur="1000" fill="hold"/>
                                        <p:tgtEl>
                                          <p:spTgt spid="3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22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 additive="base"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 additive="base">
                                        <p:cTn id="46" dur="1000" fill="hold"/>
                                        <p:tgtEl>
                                          <p:spTgt spid="38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000"/>
                            </p:stCondLst>
                            <p:childTnLst>
                              <p:par>
                                <p:cTn id="48" presetID="22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 additive="base"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50" dur="500" fill="hold"/>
                                        <p:tgtEl>
                                          <p:spTgt spid="38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9500"/>
                            </p:stCondLst>
                            <p:childTnLst>
                              <p:par>
                                <p:cTn id="52" presetID="22" presetClass="entr" presetSubtype="1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 additive="base"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 additive="base">
                                        <p:cTn id="54" dur="1000" fill="hold"/>
                                        <p:tgtEl>
                                          <p:spTgt spid="38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59" dur="500" fill="hold"/>
                                        <p:tgtEl>
                                          <p:spTgt spid="38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2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 additive="base"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 additive="base">
                                        <p:cTn id="63" dur="1000" fill="hold"/>
                                        <p:tgtEl>
                                          <p:spTgt spid="38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22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 additive="base"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67" dur="500" fill="hold"/>
                                        <p:tgtEl>
                                          <p:spTgt spid="38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22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 additive="base"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 additive="base">
                                        <p:cTn id="71" dur="1000" fill="hold"/>
                                        <p:tgtEl>
                                          <p:spTgt spid="38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22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 additive="base"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75" dur="1000" fill="hold"/>
                                        <p:tgtEl>
                                          <p:spTgt spid="38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21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0" name="Text Box 2"/>
          <p:cNvSpPr/>
          <p:nvPr/>
        </p:nvSpPr>
        <p:spPr>
          <a:xfrm>
            <a:off x="0" y="0"/>
            <a:ext cx="3505200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chemeClr val="accent1">
                    <a:lumMod val="10000"/>
                  </a:schemeClr>
                </a:solidFill>
                <a:latin typeface="Times New Roman" panose="02020603050405020304" charset="0"/>
                <a:ea typeface="宋体" panose="02010600030101010101" pitchFamily="2" charset="-122"/>
              </a:rPr>
              <a:t>巩固练习：</a:t>
            </a:r>
            <a:endParaRPr lang="zh-CN" altLang="en-US" sz="2800" b="1">
              <a:solidFill>
                <a:schemeClr val="accent1">
                  <a:lumMod val="10000"/>
                </a:schemeClr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3841" name="Text Box 3"/>
          <p:cNvSpPr/>
          <p:nvPr/>
        </p:nvSpPr>
        <p:spPr>
          <a:xfrm>
            <a:off x="152400" y="457200"/>
            <a:ext cx="8610600" cy="13731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chemeClr val="accent1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1</a:t>
            </a:r>
            <a:r>
              <a:rPr lang="zh-CN" altLang="en-US" sz="2800" b="1">
                <a:solidFill>
                  <a:schemeClr val="accent1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：如下图</a:t>
            </a:r>
            <a:r>
              <a:rPr lang="en-US" altLang="zh-CN" sz="2800" b="1">
                <a:solidFill>
                  <a:schemeClr val="accent1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(a)</a:t>
            </a:r>
            <a:r>
              <a:rPr lang="zh-CN" altLang="en-US" sz="2800" b="1">
                <a:solidFill>
                  <a:schemeClr val="accent1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所示，物体</a:t>
            </a:r>
            <a:r>
              <a:rPr lang="en-US" altLang="zh-CN" sz="2800" b="1">
                <a:solidFill>
                  <a:schemeClr val="accent1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B</a:t>
            </a:r>
            <a:r>
              <a:rPr lang="zh-CN" altLang="en-US" sz="2800" b="1">
                <a:solidFill>
                  <a:schemeClr val="accent1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重</a:t>
            </a:r>
            <a:r>
              <a:rPr lang="en-US" altLang="zh-CN" sz="2800" b="1">
                <a:solidFill>
                  <a:schemeClr val="accent1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100N</a:t>
            </a:r>
            <a:r>
              <a:rPr lang="zh-CN" altLang="en-US" sz="2800" b="1">
                <a:solidFill>
                  <a:schemeClr val="accent1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，在力</a:t>
            </a:r>
            <a:r>
              <a:rPr lang="en-US" altLang="zh-CN" sz="2800" b="1">
                <a:solidFill>
                  <a:schemeClr val="accent1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F</a:t>
            </a:r>
            <a:r>
              <a:rPr lang="zh-CN" altLang="en-US" sz="2800" b="1">
                <a:solidFill>
                  <a:schemeClr val="accent1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作用下匀速上升时，</a:t>
            </a:r>
            <a:r>
              <a:rPr lang="en-US" altLang="zh-CN" sz="2800" b="1">
                <a:solidFill>
                  <a:schemeClr val="accent1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F</a:t>
            </a:r>
            <a:r>
              <a:rPr lang="zh-CN" altLang="en-US" sz="2800" b="1">
                <a:solidFill>
                  <a:schemeClr val="accent1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应等于＿＿＿</a:t>
            </a:r>
            <a:r>
              <a:rPr lang="en-US" altLang="zh-CN" sz="2800" b="1">
                <a:solidFill>
                  <a:schemeClr val="accent1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N</a:t>
            </a:r>
            <a:r>
              <a:rPr lang="zh-CN" altLang="en-US" sz="2800" b="1">
                <a:solidFill>
                  <a:schemeClr val="accent1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（不计摩擦）改变拉力</a:t>
            </a:r>
            <a:r>
              <a:rPr lang="en-US" altLang="zh-CN" sz="2800" b="1">
                <a:solidFill>
                  <a:schemeClr val="accent1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F</a:t>
            </a:r>
            <a:r>
              <a:rPr lang="zh-CN" altLang="en-US" sz="2800" b="1">
                <a:solidFill>
                  <a:schemeClr val="accent1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的方向，力</a:t>
            </a:r>
            <a:r>
              <a:rPr lang="en-US" altLang="zh-CN" sz="2800" b="1">
                <a:solidFill>
                  <a:schemeClr val="accent1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F</a:t>
            </a:r>
            <a:r>
              <a:rPr lang="zh-CN" altLang="en-US" sz="2800" b="1">
                <a:solidFill>
                  <a:schemeClr val="accent1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的大小将</a:t>
            </a:r>
            <a:r>
              <a:rPr lang="zh-CN" altLang="en-US" sz="2800" b="1" u="sng">
                <a:solidFill>
                  <a:schemeClr val="accent1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       </a:t>
            </a:r>
            <a:r>
              <a:rPr lang="zh-CN" altLang="en-US" sz="2800" b="1">
                <a:solidFill>
                  <a:schemeClr val="accent1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（不变、变大、变小）</a:t>
            </a:r>
            <a:endParaRPr lang="zh-CN" altLang="en-US" sz="2800" b="1">
              <a:solidFill>
                <a:schemeClr val="accent1">
                  <a:lumMod val="10000"/>
                </a:schemeClr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grpSp>
        <p:nvGrpSpPr>
          <p:cNvPr id="3842" name="组合 3841"/>
          <p:cNvGrpSpPr/>
          <p:nvPr/>
        </p:nvGrpSpPr>
        <p:grpSpPr>
          <a:xfrm>
            <a:off x="990600" y="2103438"/>
            <a:ext cx="2057400" cy="1900237"/>
            <a:chOff x="624" y="1104"/>
            <a:chExt cx="1296" cy="1197"/>
          </a:xfrm>
        </p:grpSpPr>
        <p:sp>
          <p:nvSpPr>
            <p:cNvPr id="38916" name="Text Box 5"/>
            <p:cNvSpPr/>
            <p:nvPr/>
          </p:nvSpPr>
          <p:spPr>
            <a:xfrm>
              <a:off x="931" y="2013"/>
              <a:ext cx="605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>
                  <a:solidFill>
                    <a:schemeClr val="accent1">
                      <a:lumMod val="10000"/>
                    </a:schemeClr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图</a:t>
              </a:r>
              <a:r>
                <a:rPr lang="en-US" altLang="zh-CN" sz="2400">
                  <a:solidFill>
                    <a:schemeClr val="accent1">
                      <a:lumMod val="10000"/>
                    </a:schemeClr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(a)</a:t>
              </a:r>
              <a:endParaRPr lang="en-US" altLang="zh-CN" sz="2400">
                <a:solidFill>
                  <a:schemeClr val="accent1">
                    <a:lumMod val="10000"/>
                  </a:schemeClr>
                </a:solidFill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  <p:grpSp>
          <p:nvGrpSpPr>
            <p:cNvPr id="38917" name="组合 3843"/>
            <p:cNvGrpSpPr/>
            <p:nvPr/>
          </p:nvGrpSpPr>
          <p:grpSpPr>
            <a:xfrm>
              <a:off x="624" y="1104"/>
              <a:ext cx="1296" cy="1044"/>
              <a:chOff x="624" y="1104"/>
              <a:chExt cx="1296" cy="1044"/>
            </a:xfrm>
          </p:grpSpPr>
          <p:grpSp>
            <p:nvGrpSpPr>
              <p:cNvPr id="38918" name="组合 3844"/>
              <p:cNvGrpSpPr/>
              <p:nvPr/>
            </p:nvGrpSpPr>
            <p:grpSpPr>
              <a:xfrm>
                <a:off x="714" y="1508"/>
                <a:ext cx="117" cy="640"/>
                <a:chOff x="4752" y="939"/>
                <a:chExt cx="192" cy="558"/>
              </a:xfrm>
            </p:grpSpPr>
            <p:sp>
              <p:nvSpPr>
                <p:cNvPr id="38919" name="Rectangle 8"/>
                <p:cNvSpPr/>
                <p:nvPr/>
              </p:nvSpPr>
              <p:spPr>
                <a:xfrm>
                  <a:off x="4752" y="1305"/>
                  <a:ext cx="192" cy="192"/>
                </a:xfrm>
                <a:prstGeom prst="rect">
                  <a:avLst/>
                </a:prstGeom>
                <a:solidFill>
                  <a:srgbClr val="0033CC"/>
                </a:solidFill>
                <a:ln w="19050" cap="flat" cmpd="sng">
                  <a:solidFill>
                    <a:srgbClr val="0033CC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>
                    <a:solidFill>
                      <a:schemeClr val="accent1">
                        <a:lumMod val="10000"/>
                      </a:schemeClr>
                    </a:solidFill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cxnSp>
              <p:nvCxnSpPr>
                <p:cNvPr id="38920" name="Line 9"/>
                <p:cNvCxnSpPr/>
                <p:nvPr/>
              </p:nvCxnSpPr>
              <p:spPr>
                <a:xfrm flipH="1">
                  <a:off x="4848" y="939"/>
                  <a:ext cx="0" cy="384"/>
                </a:xfrm>
                <a:prstGeom prst="line">
                  <a:avLst/>
                </a:prstGeom>
                <a:ln w="19050" cap="flat" cmpd="sng">
                  <a:solidFill>
                    <a:srgbClr val="0033CC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</p:grpSp>
          <p:grpSp>
            <p:nvGrpSpPr>
              <p:cNvPr id="38921" name="组合 3847"/>
              <p:cNvGrpSpPr/>
              <p:nvPr/>
            </p:nvGrpSpPr>
            <p:grpSpPr>
              <a:xfrm>
                <a:off x="692" y="1104"/>
                <a:ext cx="478" cy="698"/>
                <a:chOff x="4875" y="288"/>
                <a:chExt cx="672" cy="995"/>
              </a:xfrm>
            </p:grpSpPr>
            <p:grpSp>
              <p:nvGrpSpPr>
                <p:cNvPr id="38922" name="组合 3848"/>
                <p:cNvGrpSpPr/>
                <p:nvPr/>
              </p:nvGrpSpPr>
              <p:grpSpPr>
                <a:xfrm>
                  <a:off x="4875" y="288"/>
                  <a:ext cx="672" cy="792"/>
                  <a:chOff x="4875" y="288"/>
                  <a:chExt cx="672" cy="792"/>
                </a:xfrm>
              </p:grpSpPr>
              <p:grpSp>
                <p:nvGrpSpPr>
                  <p:cNvPr id="38923" name="组合 3849"/>
                  <p:cNvGrpSpPr/>
                  <p:nvPr/>
                </p:nvGrpSpPr>
                <p:grpSpPr>
                  <a:xfrm>
                    <a:off x="4875" y="288"/>
                    <a:ext cx="672" cy="684"/>
                    <a:chOff x="219" y="3024"/>
                    <a:chExt cx="672" cy="684"/>
                  </a:xfrm>
                </p:grpSpPr>
                <p:grpSp>
                  <p:nvGrpSpPr>
                    <p:cNvPr id="38924" name="组合 3850"/>
                    <p:cNvGrpSpPr/>
                    <p:nvPr/>
                  </p:nvGrpSpPr>
                  <p:grpSpPr>
                    <a:xfrm>
                      <a:off x="219" y="3024"/>
                      <a:ext cx="672" cy="96"/>
                      <a:chOff x="288" y="288"/>
                      <a:chExt cx="672" cy="96"/>
                    </a:xfrm>
                  </p:grpSpPr>
                  <p:cxnSp>
                    <p:nvCxnSpPr>
                      <p:cNvPr id="38925" name="Line 14"/>
                      <p:cNvCxnSpPr/>
                      <p:nvPr/>
                    </p:nvCxnSpPr>
                    <p:spPr>
                      <a:xfrm>
                        <a:off x="288" y="384"/>
                        <a:ext cx="624" cy="0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33CC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</p:cxnSp>
                  <p:cxnSp>
                    <p:nvCxnSpPr>
                      <p:cNvPr id="38926" name="Line 15"/>
                      <p:cNvCxnSpPr/>
                      <p:nvPr/>
                    </p:nvCxnSpPr>
                    <p:spPr>
                      <a:xfrm flipH="1">
                        <a:off x="288" y="288"/>
                        <a:ext cx="96" cy="96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33CC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</p:cxnSp>
                  <p:cxnSp>
                    <p:nvCxnSpPr>
                      <p:cNvPr id="38927" name="Line 16"/>
                      <p:cNvCxnSpPr/>
                      <p:nvPr/>
                    </p:nvCxnSpPr>
                    <p:spPr>
                      <a:xfrm flipH="1">
                        <a:off x="345" y="288"/>
                        <a:ext cx="96" cy="96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33CC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</p:cxnSp>
                  <p:cxnSp>
                    <p:nvCxnSpPr>
                      <p:cNvPr id="38928" name="Line 17"/>
                      <p:cNvCxnSpPr/>
                      <p:nvPr/>
                    </p:nvCxnSpPr>
                    <p:spPr>
                      <a:xfrm flipH="1">
                        <a:off x="423" y="288"/>
                        <a:ext cx="96" cy="96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33CC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</p:cxnSp>
                  <p:cxnSp>
                    <p:nvCxnSpPr>
                      <p:cNvPr id="38929" name="Line 18"/>
                      <p:cNvCxnSpPr/>
                      <p:nvPr/>
                    </p:nvCxnSpPr>
                    <p:spPr>
                      <a:xfrm flipH="1">
                        <a:off x="480" y="288"/>
                        <a:ext cx="96" cy="96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33CC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</p:cxnSp>
                  <p:cxnSp>
                    <p:nvCxnSpPr>
                      <p:cNvPr id="38930" name="Line 19"/>
                      <p:cNvCxnSpPr/>
                      <p:nvPr/>
                    </p:nvCxnSpPr>
                    <p:spPr>
                      <a:xfrm flipH="1">
                        <a:off x="540" y="288"/>
                        <a:ext cx="96" cy="96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33CC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</p:cxnSp>
                  <p:cxnSp>
                    <p:nvCxnSpPr>
                      <p:cNvPr id="38931" name="Line 20"/>
                      <p:cNvCxnSpPr/>
                      <p:nvPr/>
                    </p:nvCxnSpPr>
                    <p:spPr>
                      <a:xfrm flipH="1">
                        <a:off x="609" y="288"/>
                        <a:ext cx="96" cy="96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33CC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</p:cxnSp>
                  <p:cxnSp>
                    <p:nvCxnSpPr>
                      <p:cNvPr id="38932" name="Line 21"/>
                      <p:cNvCxnSpPr/>
                      <p:nvPr/>
                    </p:nvCxnSpPr>
                    <p:spPr>
                      <a:xfrm flipH="1">
                        <a:off x="675" y="288"/>
                        <a:ext cx="96" cy="96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33CC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</p:cxnSp>
                  <p:cxnSp>
                    <p:nvCxnSpPr>
                      <p:cNvPr id="38933" name="Line 22"/>
                      <p:cNvCxnSpPr/>
                      <p:nvPr/>
                    </p:nvCxnSpPr>
                    <p:spPr>
                      <a:xfrm flipH="1">
                        <a:off x="738" y="288"/>
                        <a:ext cx="96" cy="96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33CC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</p:cxnSp>
                  <p:cxnSp>
                    <p:nvCxnSpPr>
                      <p:cNvPr id="38934" name="Line 23"/>
                      <p:cNvCxnSpPr/>
                      <p:nvPr/>
                    </p:nvCxnSpPr>
                    <p:spPr>
                      <a:xfrm flipH="1">
                        <a:off x="807" y="288"/>
                        <a:ext cx="96" cy="96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33CC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</p:cxnSp>
                  <p:cxnSp>
                    <p:nvCxnSpPr>
                      <p:cNvPr id="38935" name="Line 24"/>
                      <p:cNvCxnSpPr/>
                      <p:nvPr/>
                    </p:nvCxnSpPr>
                    <p:spPr>
                      <a:xfrm flipH="1">
                        <a:off x="864" y="288"/>
                        <a:ext cx="96" cy="96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33CC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</p:cxnSp>
                </p:grpSp>
                <p:cxnSp>
                  <p:nvCxnSpPr>
                    <p:cNvPr id="38936" name="Line 25"/>
                    <p:cNvCxnSpPr/>
                    <p:nvPr/>
                  </p:nvCxnSpPr>
                  <p:spPr>
                    <a:xfrm flipH="1">
                      <a:off x="525" y="3120"/>
                      <a:ext cx="0" cy="288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  <p:cxnSp>
                  <p:nvCxnSpPr>
                    <p:cNvPr id="38937" name="Line 26"/>
                    <p:cNvCxnSpPr/>
                    <p:nvPr/>
                  </p:nvCxnSpPr>
                  <p:spPr>
                    <a:xfrm flipH="1">
                      <a:off x="522" y="3372"/>
                      <a:ext cx="0" cy="336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</p:grpSp>
              <p:grpSp>
                <p:nvGrpSpPr>
                  <p:cNvPr id="38938" name="组合 3864"/>
                  <p:cNvGrpSpPr/>
                  <p:nvPr/>
                </p:nvGrpSpPr>
                <p:grpSpPr>
                  <a:xfrm>
                    <a:off x="4992" y="672"/>
                    <a:ext cx="408" cy="408"/>
                    <a:chOff x="4848" y="615"/>
                    <a:chExt cx="680" cy="681"/>
                  </a:xfrm>
                </p:grpSpPr>
                <p:grpSp>
                  <p:nvGrpSpPr>
                    <p:cNvPr id="38939" name="组合 3865"/>
                    <p:cNvGrpSpPr/>
                    <p:nvPr/>
                  </p:nvGrpSpPr>
                  <p:grpSpPr>
                    <a:xfrm>
                      <a:off x="4848" y="615"/>
                      <a:ext cx="680" cy="680"/>
                      <a:chOff x="192" y="3351"/>
                      <a:chExt cx="680" cy="680"/>
                    </a:xfrm>
                  </p:grpSpPr>
                  <p:sp>
                    <p:nvSpPr>
                      <p:cNvPr id="38940" name="Oval 29"/>
                      <p:cNvSpPr/>
                      <p:nvPr/>
                    </p:nvSpPr>
                    <p:spPr>
                      <a:xfrm>
                        <a:off x="192" y="3351"/>
                        <a:ext cx="680" cy="680"/>
                      </a:xfrm>
                      <a:prstGeom prst="ellipse">
                        <a:avLst/>
                      </a:prstGeom>
                      <a:solidFill>
                        <a:srgbClr val="CCECFF"/>
                      </a:solidFill>
                      <a:ln w="38100" cap="flat" cmpd="sng">
                        <a:solidFill>
                          <a:srgbClr val="0033CC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 wrap="none" anchor="ctr"/>
                      <a:lstStyle/>
                      <a:p>
                        <a:endParaRPr lang="zh-CN" altLang="en-US">
                          <a:solidFill>
                            <a:schemeClr val="accent1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endParaRPr>
                      </a:p>
                    </p:txBody>
                  </p:sp>
                  <p:sp>
                    <p:nvSpPr>
                      <p:cNvPr id="38941" name="Oval 30"/>
                      <p:cNvSpPr/>
                      <p:nvPr/>
                    </p:nvSpPr>
                    <p:spPr>
                      <a:xfrm>
                        <a:off x="240" y="3408"/>
                        <a:ext cx="576" cy="576"/>
                      </a:xfrm>
                      <a:prstGeom prst="ellipse">
                        <a:avLst/>
                      </a:prstGeom>
                      <a:solidFill>
                        <a:srgbClr val="CCECFF"/>
                      </a:solidFill>
                      <a:ln w="38100" cap="flat" cmpd="sng">
                        <a:solidFill>
                          <a:srgbClr val="0033CC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 wrap="none" anchor="ctr"/>
                      <a:lstStyle/>
                      <a:p>
                        <a:endParaRPr lang="zh-CN" altLang="en-US">
                          <a:solidFill>
                            <a:schemeClr val="accent1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endParaRPr>
                      </a:p>
                    </p:txBody>
                  </p:sp>
                </p:grpSp>
                <p:sp>
                  <p:nvSpPr>
                    <p:cNvPr id="38942" name="Oval 31"/>
                    <p:cNvSpPr/>
                    <p:nvPr/>
                  </p:nvSpPr>
                  <p:spPr>
                    <a:xfrm>
                      <a:off x="5085" y="858"/>
                      <a:ext cx="192" cy="192"/>
                    </a:xfrm>
                    <a:prstGeom prst="ellipse">
                      <a:avLst/>
                    </a:prstGeom>
                    <a:solidFill>
                      <a:srgbClr val="007572"/>
                    </a:solidFill>
                    <a:ln w="9525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solidFill>
                          <a:schemeClr val="accent1">
                            <a:lumMod val="10000"/>
                          </a:schemeClr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38943" name="AutoShape 32"/>
                    <p:cNvSpPr/>
                    <p:nvPr/>
                  </p:nvSpPr>
                  <p:spPr>
                    <a:xfrm>
                      <a:off x="5127" y="624"/>
                      <a:ext cx="96" cy="672"/>
                    </a:xfrm>
                    <a:prstGeom prst="diamond">
                      <a:avLst/>
                    </a:prstGeom>
                    <a:solidFill>
                      <a:srgbClr val="663300"/>
                    </a:solidFill>
                    <a:ln w="9525" cap="flat" cmpd="sng">
                      <a:solidFill>
                        <a:srgbClr val="0033CC"/>
                      </a:solidFill>
                      <a:prstDash val="solid"/>
                      <a:miter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solidFill>
                          <a:schemeClr val="accent1">
                            <a:lumMod val="10000"/>
                          </a:schemeClr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</p:grpSp>
            </p:grpSp>
            <p:grpSp>
              <p:nvGrpSpPr>
                <p:cNvPr id="38944" name="组合 3870"/>
                <p:cNvGrpSpPr/>
                <p:nvPr/>
              </p:nvGrpSpPr>
              <p:grpSpPr>
                <a:xfrm>
                  <a:off x="5145" y="1056"/>
                  <a:ext cx="102" cy="227"/>
                  <a:chOff x="1015" y="3264"/>
                  <a:chExt cx="148" cy="320"/>
                </a:xfrm>
              </p:grpSpPr>
              <p:sp>
                <p:nvSpPr>
                  <p:cNvPr id="38945" name="Oval 34"/>
                  <p:cNvSpPr/>
                  <p:nvPr/>
                </p:nvSpPr>
                <p:spPr>
                  <a:xfrm>
                    <a:off x="1056" y="3264"/>
                    <a:ext cx="48" cy="48"/>
                  </a:xfrm>
                  <a:prstGeom prst="ellipse">
                    <a:avLst/>
                  </a:prstGeom>
                  <a:solidFill>
                    <a:srgbClr val="CCECFF"/>
                  </a:solidFill>
                  <a:ln w="3810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solidFill>
                        <a:schemeClr val="accent1">
                          <a:lumMod val="10000"/>
                        </a:schemeClr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38946" name="Freeform 35"/>
                  <p:cNvSpPr/>
                  <p:nvPr/>
                </p:nvSpPr>
                <p:spPr>
                  <a:xfrm>
                    <a:off x="1015" y="3310"/>
                    <a:ext cx="148" cy="274"/>
                  </a:xfrm>
                  <a:prstGeom prst="rect">
                    <a:avLst/>
                  </a:prstGeom>
                  <a:noFill/>
                  <a:ln w="3810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lstStyle/>
                  <a:p>
                    <a:endParaRPr lang="zh-CN" altLang="en-US">
                      <a:solidFill>
                        <a:schemeClr val="accent1">
                          <a:lumMod val="10000"/>
                        </a:schemeClr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</p:grpSp>
          <p:cxnSp>
            <p:nvCxnSpPr>
              <p:cNvPr id="38947" name="Line 36"/>
              <p:cNvCxnSpPr/>
              <p:nvPr/>
            </p:nvCxnSpPr>
            <p:spPr>
              <a:xfrm>
                <a:off x="995" y="1388"/>
                <a:ext cx="682" cy="337"/>
              </a:xfrm>
              <a:prstGeom prst="line">
                <a:avLst/>
              </a:prstGeom>
              <a:ln w="19050" cap="flat" cmpd="sng">
                <a:solidFill>
                  <a:srgbClr val="0033CC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</p:cxnSp>
          <p:sp>
            <p:nvSpPr>
              <p:cNvPr id="38948" name="Text Box 37"/>
              <p:cNvSpPr/>
              <p:nvPr/>
            </p:nvSpPr>
            <p:spPr>
              <a:xfrm>
                <a:off x="1647" y="1610"/>
                <a:ext cx="273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>
                    <a:solidFill>
                      <a:schemeClr val="accent1">
                        <a:lumMod val="10000"/>
                      </a:schemeClr>
                    </a:solidFill>
                    <a:latin typeface="Times New Roman" panose="02020603050405020304" charset="0"/>
                    <a:ea typeface="宋体" panose="02010600030101010101" pitchFamily="2" charset="-122"/>
                  </a:rPr>
                  <a:t>F</a:t>
                </a:r>
                <a:endParaRPr lang="en-US" altLang="zh-CN" sz="2400">
                  <a:solidFill>
                    <a:schemeClr val="accent1">
                      <a:lumMod val="10000"/>
                    </a:schemeClr>
                  </a:solidFill>
                  <a:latin typeface="Times New Roman" panose="02020603050405020304" charset="0"/>
                  <a:ea typeface="宋体" panose="02010600030101010101" pitchFamily="2" charset="-122"/>
                </a:endParaRPr>
              </a:p>
            </p:txBody>
          </p:sp>
          <p:cxnSp>
            <p:nvCxnSpPr>
              <p:cNvPr id="38949" name="Line 38"/>
              <p:cNvCxnSpPr/>
              <p:nvPr/>
            </p:nvCxnSpPr>
            <p:spPr>
              <a:xfrm flipH="1" flipV="1">
                <a:off x="624" y="1845"/>
                <a:ext cx="0" cy="303"/>
              </a:xfrm>
              <a:prstGeom prst="line">
                <a:avLst/>
              </a:prstGeom>
              <a:ln w="9525" cap="flat" cmpd="sng">
                <a:solidFill>
                  <a:srgbClr val="0033CC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</p:cxnSp>
        </p:grpSp>
      </p:grpSp>
      <p:sp>
        <p:nvSpPr>
          <p:cNvPr id="3877" name="Text Box 39"/>
          <p:cNvSpPr/>
          <p:nvPr/>
        </p:nvSpPr>
        <p:spPr>
          <a:xfrm>
            <a:off x="76200" y="5121275"/>
            <a:ext cx="8915400" cy="13731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chemeClr val="accent1">
                    <a:lumMod val="10000"/>
                  </a:schemeClr>
                </a:solidFill>
                <a:latin typeface="Times New Roman" panose="02020603050405020304" charset="0"/>
                <a:ea typeface="宋体" panose="02010600030101010101" pitchFamily="2" charset="-122"/>
              </a:rPr>
              <a:t>2: </a:t>
            </a:r>
            <a:r>
              <a:rPr lang="zh-CN" altLang="en-US" sz="2800" b="1">
                <a:solidFill>
                  <a:schemeClr val="accent1">
                    <a:lumMod val="10000"/>
                  </a:schemeClr>
                </a:solidFill>
                <a:latin typeface="Times New Roman" panose="02020603050405020304" charset="0"/>
                <a:ea typeface="宋体" panose="02010600030101010101" pitchFamily="2" charset="-122"/>
              </a:rPr>
              <a:t>如上图</a:t>
            </a:r>
            <a:r>
              <a:rPr lang="en-US" altLang="zh-CN" sz="2800" b="1">
                <a:solidFill>
                  <a:schemeClr val="accent1">
                    <a:lumMod val="10000"/>
                  </a:schemeClr>
                </a:solidFill>
                <a:latin typeface="Times New Roman" panose="02020603050405020304" charset="0"/>
                <a:ea typeface="宋体" panose="02010600030101010101" pitchFamily="2" charset="-122"/>
              </a:rPr>
              <a:t>(b)</a:t>
            </a:r>
            <a:r>
              <a:rPr lang="zh-CN" altLang="en-US" sz="2800" b="1">
                <a:solidFill>
                  <a:schemeClr val="accent1">
                    <a:lumMod val="10000"/>
                  </a:schemeClr>
                </a:solidFill>
                <a:latin typeface="Times New Roman" panose="02020603050405020304" charset="0"/>
                <a:ea typeface="宋体" panose="02010600030101010101" pitchFamily="2" charset="-122"/>
              </a:rPr>
              <a:t>所示，物体</a:t>
            </a:r>
            <a:r>
              <a:rPr lang="en-US" altLang="zh-CN" sz="2800" b="1">
                <a:solidFill>
                  <a:schemeClr val="accent1">
                    <a:lumMod val="10000"/>
                  </a:schemeClr>
                </a:solidFill>
                <a:latin typeface="Times New Roman" panose="02020603050405020304" charset="0"/>
                <a:ea typeface="宋体" panose="02010600030101010101" pitchFamily="2" charset="-122"/>
              </a:rPr>
              <a:t>A</a:t>
            </a:r>
            <a:r>
              <a:rPr lang="zh-CN" altLang="en-US" sz="2800" b="1">
                <a:solidFill>
                  <a:schemeClr val="accent1">
                    <a:lumMod val="10000"/>
                  </a:schemeClr>
                </a:solidFill>
                <a:latin typeface="Times New Roman" panose="02020603050405020304" charset="0"/>
                <a:ea typeface="宋体" panose="02010600030101010101" pitchFamily="2" charset="-122"/>
              </a:rPr>
              <a:t>重为</a:t>
            </a:r>
            <a:r>
              <a:rPr lang="en-US" altLang="zh-CN" sz="2800" b="1">
                <a:solidFill>
                  <a:schemeClr val="accent1">
                    <a:lumMod val="10000"/>
                  </a:schemeClr>
                </a:solidFill>
                <a:latin typeface="Times New Roman" panose="02020603050405020304" charset="0"/>
                <a:ea typeface="宋体" panose="02010600030101010101" pitchFamily="2" charset="-122"/>
              </a:rPr>
              <a:t>100N</a:t>
            </a:r>
            <a:r>
              <a:rPr lang="zh-CN" altLang="en-US" sz="2800" b="1">
                <a:solidFill>
                  <a:schemeClr val="accent1">
                    <a:lumMod val="10000"/>
                  </a:schemeClr>
                </a:solidFill>
                <a:latin typeface="Times New Roman" panose="02020603050405020304" charset="0"/>
                <a:ea typeface="宋体" panose="02010600030101010101" pitchFamily="2" charset="-122"/>
              </a:rPr>
              <a:t>，挂重物的钩子承受的拉力是＿＿＿＿</a:t>
            </a:r>
            <a:r>
              <a:rPr lang="en-US" altLang="zh-CN" sz="2800" b="1">
                <a:solidFill>
                  <a:schemeClr val="accent1">
                    <a:lumMod val="10000"/>
                  </a:schemeClr>
                </a:solidFill>
                <a:latin typeface="Times New Roman" panose="02020603050405020304" charset="0"/>
                <a:ea typeface="宋体" panose="02010600030101010101" pitchFamily="2" charset="-122"/>
              </a:rPr>
              <a:t>N</a:t>
            </a:r>
            <a:r>
              <a:rPr lang="zh-CN" altLang="en-US" sz="2800" b="1">
                <a:solidFill>
                  <a:schemeClr val="accent1">
                    <a:lumMod val="10000"/>
                  </a:schemeClr>
                </a:solidFill>
                <a:latin typeface="Times New Roman" panose="02020603050405020304" charset="0"/>
                <a:ea typeface="宋体" panose="02010600030101010101" pitchFamily="2" charset="-122"/>
              </a:rPr>
              <a:t>。人匀速拉绳子的力是＿＿＿＿</a:t>
            </a:r>
            <a:r>
              <a:rPr lang="en-US" altLang="zh-CN" sz="2800" b="1">
                <a:solidFill>
                  <a:schemeClr val="accent1">
                    <a:lumMod val="10000"/>
                  </a:schemeClr>
                </a:solidFill>
                <a:latin typeface="Times New Roman" panose="02020603050405020304" charset="0"/>
                <a:ea typeface="宋体" panose="02010600030101010101" pitchFamily="2" charset="-122"/>
              </a:rPr>
              <a:t>N</a:t>
            </a:r>
            <a:r>
              <a:rPr lang="zh-CN" altLang="en-US" sz="2800" b="1">
                <a:solidFill>
                  <a:schemeClr val="accent1">
                    <a:lumMod val="10000"/>
                  </a:schemeClr>
                </a:solidFill>
                <a:latin typeface="Times New Roman" panose="02020603050405020304" charset="0"/>
                <a:ea typeface="宋体" panose="02010600030101010101" pitchFamily="2" charset="-122"/>
              </a:rPr>
              <a:t>（动滑轮自重不计）</a:t>
            </a:r>
            <a:endParaRPr lang="zh-CN" altLang="en-US" sz="2800" b="1">
              <a:solidFill>
                <a:schemeClr val="accent1">
                  <a:lumMod val="10000"/>
                </a:schemeClr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grpSp>
        <p:nvGrpSpPr>
          <p:cNvPr id="3878" name="组合 3877"/>
          <p:cNvGrpSpPr/>
          <p:nvPr/>
        </p:nvGrpSpPr>
        <p:grpSpPr>
          <a:xfrm>
            <a:off x="4894263" y="2057400"/>
            <a:ext cx="3062287" cy="2971800"/>
            <a:chOff x="2151" y="1104"/>
            <a:chExt cx="1929" cy="1872"/>
          </a:xfrm>
        </p:grpSpPr>
        <p:cxnSp>
          <p:nvCxnSpPr>
            <p:cNvPr id="38952" name="Line 41"/>
            <p:cNvCxnSpPr/>
            <p:nvPr/>
          </p:nvCxnSpPr>
          <p:spPr>
            <a:xfrm>
              <a:off x="2208" y="2514"/>
              <a:ext cx="1872" cy="0"/>
            </a:xfrm>
            <a:prstGeom prst="line">
              <a:avLst/>
            </a:prstGeom>
            <a:ln w="9525" cap="flat" cmpd="sng">
              <a:solidFill>
                <a:srgbClr val="0033CC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grpSp>
          <p:nvGrpSpPr>
            <p:cNvPr id="38953" name="组合 3879"/>
            <p:cNvGrpSpPr/>
            <p:nvPr/>
          </p:nvGrpSpPr>
          <p:grpSpPr>
            <a:xfrm>
              <a:off x="2151" y="1104"/>
              <a:ext cx="1906" cy="1872"/>
              <a:chOff x="2151" y="1104"/>
              <a:chExt cx="1906" cy="1872"/>
            </a:xfrm>
          </p:grpSpPr>
          <p:grpSp>
            <p:nvGrpSpPr>
              <p:cNvPr id="38954" name="组合 3880"/>
              <p:cNvGrpSpPr/>
              <p:nvPr/>
            </p:nvGrpSpPr>
            <p:grpSpPr>
              <a:xfrm>
                <a:off x="2592" y="1104"/>
                <a:ext cx="1050" cy="1872"/>
                <a:chOff x="2592" y="1104"/>
                <a:chExt cx="1050" cy="1872"/>
              </a:xfrm>
            </p:grpSpPr>
            <p:grpSp>
              <p:nvGrpSpPr>
                <p:cNvPr id="38955" name="组合 3881"/>
                <p:cNvGrpSpPr/>
                <p:nvPr/>
              </p:nvGrpSpPr>
              <p:grpSpPr>
                <a:xfrm>
                  <a:off x="2592" y="1104"/>
                  <a:ext cx="537" cy="1296"/>
                  <a:chOff x="2496" y="1392"/>
                  <a:chExt cx="537" cy="1296"/>
                </a:xfrm>
              </p:grpSpPr>
              <p:grpSp>
                <p:nvGrpSpPr>
                  <p:cNvPr id="38956" name="组合 3882"/>
                  <p:cNvGrpSpPr/>
                  <p:nvPr/>
                </p:nvGrpSpPr>
                <p:grpSpPr>
                  <a:xfrm>
                    <a:off x="2795" y="1531"/>
                    <a:ext cx="235" cy="460"/>
                    <a:chOff x="5232" y="2745"/>
                    <a:chExt cx="340" cy="794"/>
                  </a:xfrm>
                </p:grpSpPr>
                <p:grpSp>
                  <p:nvGrpSpPr>
                    <p:cNvPr id="38957" name="组合 3883"/>
                    <p:cNvGrpSpPr/>
                    <p:nvPr/>
                  </p:nvGrpSpPr>
                  <p:grpSpPr>
                    <a:xfrm>
                      <a:off x="5232" y="2976"/>
                      <a:ext cx="340" cy="340"/>
                      <a:chOff x="4896" y="2775"/>
                      <a:chExt cx="680" cy="681"/>
                    </a:xfrm>
                  </p:grpSpPr>
                  <p:grpSp>
                    <p:nvGrpSpPr>
                      <p:cNvPr id="38958" name="组合 3884"/>
                      <p:cNvGrpSpPr/>
                      <p:nvPr/>
                    </p:nvGrpSpPr>
                    <p:grpSpPr>
                      <a:xfrm>
                        <a:off x="4896" y="2775"/>
                        <a:ext cx="680" cy="680"/>
                        <a:chOff x="192" y="3351"/>
                        <a:chExt cx="680" cy="680"/>
                      </a:xfrm>
                    </p:grpSpPr>
                    <p:sp>
                      <p:nvSpPr>
                        <p:cNvPr id="38959" name="Oval 48"/>
                        <p:cNvSpPr/>
                        <p:nvPr/>
                      </p:nvSpPr>
                      <p:spPr>
                        <a:xfrm>
                          <a:off x="192" y="3351"/>
                          <a:ext cx="680" cy="680"/>
                        </a:xfrm>
                        <a:prstGeom prst="ellipse">
                          <a:avLst/>
                        </a:prstGeom>
                        <a:solidFill>
                          <a:srgbClr val="CCECFF"/>
                        </a:solidFill>
                        <a:ln w="38100" cap="flat" cmpd="sng">
                          <a:solidFill>
                            <a:srgbClr val="0033CC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  <p:txBody>
                        <a:bodyPr wrap="none" anchor="ctr"/>
                        <a:lstStyle/>
                        <a:p>
                          <a:endParaRPr lang="zh-CN" altLang="en-US">
                            <a:solidFill>
                              <a:schemeClr val="accent1">
                                <a:lumMod val="10000"/>
                              </a:schemeClr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endParaRPr>
                        </a:p>
                      </p:txBody>
                    </p:sp>
                    <p:sp>
                      <p:nvSpPr>
                        <p:cNvPr id="38960" name="Oval 49"/>
                        <p:cNvSpPr/>
                        <p:nvPr/>
                      </p:nvSpPr>
                      <p:spPr>
                        <a:xfrm>
                          <a:off x="240" y="3408"/>
                          <a:ext cx="576" cy="576"/>
                        </a:xfrm>
                        <a:prstGeom prst="ellipse">
                          <a:avLst/>
                        </a:prstGeom>
                        <a:solidFill>
                          <a:srgbClr val="CCECFF"/>
                        </a:solidFill>
                        <a:ln w="38100" cap="flat" cmpd="sng">
                          <a:solidFill>
                            <a:srgbClr val="0033CC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  <p:txBody>
                        <a:bodyPr wrap="none" anchor="ctr"/>
                        <a:lstStyle/>
                        <a:p>
                          <a:endParaRPr lang="zh-CN" altLang="en-US">
                            <a:solidFill>
                              <a:schemeClr val="accent1">
                                <a:lumMod val="10000"/>
                              </a:schemeClr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endParaRPr>
                        </a:p>
                      </p:txBody>
                    </p:sp>
                  </p:grpSp>
                  <p:sp>
                    <p:nvSpPr>
                      <p:cNvPr id="38961" name="Oval 50"/>
                      <p:cNvSpPr/>
                      <p:nvPr/>
                    </p:nvSpPr>
                    <p:spPr>
                      <a:xfrm>
                        <a:off x="5133" y="3018"/>
                        <a:ext cx="192" cy="192"/>
                      </a:xfrm>
                      <a:prstGeom prst="ellipse">
                        <a:avLst/>
                      </a:prstGeom>
                      <a:solidFill>
                        <a:srgbClr val="007572"/>
                      </a:solidFill>
                      <a:ln w="9525" cap="flat" cmpd="sng">
                        <a:solidFill>
                          <a:srgbClr val="0033CC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 wrap="none" anchor="ctr"/>
                      <a:lstStyle/>
                      <a:p>
                        <a:endParaRPr lang="zh-CN" altLang="en-US">
                          <a:solidFill>
                            <a:schemeClr val="accent1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endParaRPr>
                      </a:p>
                    </p:txBody>
                  </p:sp>
                  <p:sp>
                    <p:nvSpPr>
                      <p:cNvPr id="38962" name="AutoShape 51"/>
                      <p:cNvSpPr/>
                      <p:nvPr/>
                    </p:nvSpPr>
                    <p:spPr>
                      <a:xfrm>
                        <a:off x="5175" y="2784"/>
                        <a:ext cx="96" cy="672"/>
                      </a:xfrm>
                      <a:prstGeom prst="diamond">
                        <a:avLst/>
                      </a:prstGeom>
                      <a:solidFill>
                        <a:srgbClr val="663300"/>
                      </a:solidFill>
                      <a:ln w="9525" cap="flat" cmpd="sng">
                        <a:solidFill>
                          <a:srgbClr val="0033CC"/>
                        </a:solidFill>
                        <a:prstDash val="solid"/>
                        <a:miter/>
                        <a:headEnd type="none" w="med" len="med"/>
                        <a:tailEnd type="none" w="med" len="med"/>
                      </a:ln>
                    </p:spPr>
                    <p:txBody>
                      <a:bodyPr wrap="none" anchor="ctr"/>
                      <a:lstStyle/>
                      <a:p>
                        <a:endParaRPr lang="zh-CN" altLang="en-US">
                          <a:solidFill>
                            <a:schemeClr val="accent1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endParaRPr>
                      </a:p>
                    </p:txBody>
                  </p:sp>
                </p:grpSp>
                <p:grpSp>
                  <p:nvGrpSpPr>
                    <p:cNvPr id="38963" name="组合 3889"/>
                    <p:cNvGrpSpPr/>
                    <p:nvPr/>
                  </p:nvGrpSpPr>
                  <p:grpSpPr>
                    <a:xfrm>
                      <a:off x="5346" y="3312"/>
                      <a:ext cx="102" cy="227"/>
                      <a:chOff x="1015" y="3264"/>
                      <a:chExt cx="148" cy="320"/>
                    </a:xfrm>
                  </p:grpSpPr>
                  <p:sp>
                    <p:nvSpPr>
                      <p:cNvPr id="38964" name="Oval 53"/>
                      <p:cNvSpPr/>
                      <p:nvPr/>
                    </p:nvSpPr>
                    <p:spPr>
                      <a:xfrm>
                        <a:off x="1056" y="3264"/>
                        <a:ext cx="48" cy="48"/>
                      </a:xfrm>
                      <a:prstGeom prst="ellipse">
                        <a:avLst/>
                      </a:prstGeom>
                      <a:solidFill>
                        <a:srgbClr val="CCECFF"/>
                      </a:solidFill>
                      <a:ln w="38100" cap="flat" cmpd="sng">
                        <a:solidFill>
                          <a:srgbClr val="0033CC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 wrap="none" anchor="ctr"/>
                      <a:lstStyle/>
                      <a:p>
                        <a:endParaRPr lang="zh-CN" altLang="en-US">
                          <a:solidFill>
                            <a:schemeClr val="accent1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endParaRPr>
                      </a:p>
                    </p:txBody>
                  </p:sp>
                  <p:sp>
                    <p:nvSpPr>
                      <p:cNvPr id="38965" name="Freeform 54"/>
                      <p:cNvSpPr/>
                      <p:nvPr/>
                    </p:nvSpPr>
                    <p:spPr>
                      <a:xfrm>
                        <a:off x="1015" y="3310"/>
                        <a:ext cx="148" cy="274"/>
                      </a:xfrm>
                      <a:prstGeom prst="rect">
                        <a:avLst/>
                      </a:prstGeom>
                      <a:noFill/>
                      <a:ln w="38100" cap="flat" cmpd="sng">
                        <a:solidFill>
                          <a:srgbClr val="0033CC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 anchor="t"/>
                      <a:lstStyle/>
                      <a:p>
                        <a:endParaRPr lang="zh-CN" altLang="en-US">
                          <a:solidFill>
                            <a:schemeClr val="accent1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endParaRPr>
                      </a:p>
                    </p:txBody>
                  </p:sp>
                </p:grpSp>
                <p:grpSp>
                  <p:nvGrpSpPr>
                    <p:cNvPr id="38966" name="组合 3892"/>
                    <p:cNvGrpSpPr/>
                    <p:nvPr/>
                  </p:nvGrpSpPr>
                  <p:grpSpPr>
                    <a:xfrm flipH="1" flipV="1">
                      <a:off x="5337" y="2745"/>
                      <a:ext cx="102" cy="227"/>
                      <a:chOff x="1015" y="3264"/>
                      <a:chExt cx="148" cy="320"/>
                    </a:xfrm>
                  </p:grpSpPr>
                  <p:sp>
                    <p:nvSpPr>
                      <p:cNvPr id="38967" name="Oval 56"/>
                      <p:cNvSpPr/>
                      <p:nvPr/>
                    </p:nvSpPr>
                    <p:spPr>
                      <a:xfrm>
                        <a:off x="1056" y="3264"/>
                        <a:ext cx="48" cy="48"/>
                      </a:xfrm>
                      <a:prstGeom prst="ellipse">
                        <a:avLst/>
                      </a:prstGeom>
                      <a:solidFill>
                        <a:srgbClr val="CCECFF"/>
                      </a:solidFill>
                      <a:ln w="38100" cap="flat" cmpd="sng">
                        <a:solidFill>
                          <a:srgbClr val="0033CC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 wrap="none" anchor="ctr"/>
                      <a:lstStyle/>
                      <a:p>
                        <a:endParaRPr lang="zh-CN" altLang="en-US">
                          <a:solidFill>
                            <a:schemeClr val="accent1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endParaRPr>
                      </a:p>
                    </p:txBody>
                  </p:sp>
                  <p:sp>
                    <p:nvSpPr>
                      <p:cNvPr id="38968" name="Freeform 57"/>
                      <p:cNvSpPr/>
                      <p:nvPr/>
                    </p:nvSpPr>
                    <p:spPr>
                      <a:xfrm>
                        <a:off x="1015" y="3310"/>
                        <a:ext cx="148" cy="274"/>
                      </a:xfrm>
                      <a:prstGeom prst="rect">
                        <a:avLst/>
                      </a:prstGeom>
                      <a:noFill/>
                      <a:ln w="38100" cap="flat" cmpd="sng">
                        <a:solidFill>
                          <a:srgbClr val="0033CC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 anchor="t"/>
                      <a:lstStyle/>
                      <a:p>
                        <a:endParaRPr lang="zh-CN" altLang="en-US">
                          <a:solidFill>
                            <a:schemeClr val="accent1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endParaRPr>
                      </a:p>
                    </p:txBody>
                  </p:sp>
                </p:grpSp>
              </p:grpSp>
              <p:grpSp>
                <p:nvGrpSpPr>
                  <p:cNvPr id="38969" name="组合 3895"/>
                  <p:cNvGrpSpPr/>
                  <p:nvPr/>
                </p:nvGrpSpPr>
                <p:grpSpPr>
                  <a:xfrm>
                    <a:off x="2496" y="1392"/>
                    <a:ext cx="537" cy="1296"/>
                    <a:chOff x="2496" y="1392"/>
                    <a:chExt cx="537" cy="1296"/>
                  </a:xfrm>
                </p:grpSpPr>
                <p:cxnSp>
                  <p:nvCxnSpPr>
                    <p:cNvPr id="38970" name="Line 59"/>
                    <p:cNvCxnSpPr/>
                    <p:nvPr/>
                  </p:nvCxnSpPr>
                  <p:spPr>
                    <a:xfrm flipH="1">
                      <a:off x="2674" y="2493"/>
                      <a:ext cx="0" cy="56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  <p:grpSp>
                  <p:nvGrpSpPr>
                    <p:cNvPr id="38971" name="组合 3897"/>
                    <p:cNvGrpSpPr/>
                    <p:nvPr/>
                  </p:nvGrpSpPr>
                  <p:grpSpPr>
                    <a:xfrm>
                      <a:off x="2562" y="2031"/>
                      <a:ext cx="235" cy="460"/>
                      <a:chOff x="5232" y="2745"/>
                      <a:chExt cx="340" cy="794"/>
                    </a:xfrm>
                  </p:grpSpPr>
                  <p:grpSp>
                    <p:nvGrpSpPr>
                      <p:cNvPr id="38972" name="组合 3898"/>
                      <p:cNvGrpSpPr/>
                      <p:nvPr/>
                    </p:nvGrpSpPr>
                    <p:grpSpPr>
                      <a:xfrm>
                        <a:off x="5232" y="2976"/>
                        <a:ext cx="340" cy="340"/>
                        <a:chOff x="4896" y="2775"/>
                        <a:chExt cx="680" cy="681"/>
                      </a:xfrm>
                    </p:grpSpPr>
                    <p:grpSp>
                      <p:nvGrpSpPr>
                        <p:cNvPr id="38973" name="组合 3899"/>
                        <p:cNvGrpSpPr/>
                        <p:nvPr/>
                      </p:nvGrpSpPr>
                      <p:grpSpPr>
                        <a:xfrm>
                          <a:off x="4896" y="2775"/>
                          <a:ext cx="680" cy="680"/>
                          <a:chOff x="192" y="3351"/>
                          <a:chExt cx="680" cy="680"/>
                        </a:xfrm>
                      </p:grpSpPr>
                      <p:sp>
                        <p:nvSpPr>
                          <p:cNvPr id="38974" name="Oval 63"/>
                          <p:cNvSpPr/>
                          <p:nvPr/>
                        </p:nvSpPr>
                        <p:spPr>
                          <a:xfrm>
                            <a:off x="192" y="3351"/>
                            <a:ext cx="680" cy="680"/>
                          </a:xfrm>
                          <a:prstGeom prst="ellipse">
                            <a:avLst/>
                          </a:prstGeom>
                          <a:solidFill>
                            <a:srgbClr val="CCECFF"/>
                          </a:solidFill>
                          <a:ln w="38100" cap="flat" cmpd="sng">
                            <a:solidFill>
                              <a:srgbClr val="0033CC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  <p:txBody>
                          <a:bodyPr wrap="none" anchor="ctr"/>
                          <a:lstStyle/>
                          <a:p>
                            <a:endParaRPr lang="zh-CN" altLang="en-US">
                              <a:solidFill>
                                <a:schemeClr val="accent1">
                                  <a:lumMod val="10000"/>
                                </a:schemeClr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endParaRPr>
                          </a:p>
                        </p:txBody>
                      </p:sp>
                      <p:sp>
                        <p:nvSpPr>
                          <p:cNvPr id="38975" name="Oval 64"/>
                          <p:cNvSpPr/>
                          <p:nvPr/>
                        </p:nvSpPr>
                        <p:spPr>
                          <a:xfrm>
                            <a:off x="240" y="3408"/>
                            <a:ext cx="576" cy="576"/>
                          </a:xfrm>
                          <a:prstGeom prst="ellipse">
                            <a:avLst/>
                          </a:prstGeom>
                          <a:solidFill>
                            <a:srgbClr val="CCECFF"/>
                          </a:solidFill>
                          <a:ln w="38100" cap="flat" cmpd="sng">
                            <a:solidFill>
                              <a:srgbClr val="0033CC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  <p:txBody>
                          <a:bodyPr wrap="none" anchor="ctr"/>
                          <a:lstStyle/>
                          <a:p>
                            <a:endParaRPr lang="zh-CN" altLang="en-US">
                              <a:solidFill>
                                <a:schemeClr val="accent1">
                                  <a:lumMod val="10000"/>
                                </a:schemeClr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endParaRPr>
                          </a:p>
                        </p:txBody>
                      </p:sp>
                    </p:grpSp>
                    <p:sp>
                      <p:nvSpPr>
                        <p:cNvPr id="38976" name="Oval 65"/>
                        <p:cNvSpPr/>
                        <p:nvPr/>
                      </p:nvSpPr>
                      <p:spPr>
                        <a:xfrm>
                          <a:off x="5133" y="3018"/>
                          <a:ext cx="192" cy="192"/>
                        </a:xfrm>
                        <a:prstGeom prst="ellipse">
                          <a:avLst/>
                        </a:prstGeom>
                        <a:solidFill>
                          <a:srgbClr val="007572"/>
                        </a:solidFill>
                        <a:ln w="9525" cap="flat" cmpd="sng">
                          <a:solidFill>
                            <a:srgbClr val="0033CC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  <p:txBody>
                        <a:bodyPr wrap="none" anchor="ctr"/>
                        <a:lstStyle/>
                        <a:p>
                          <a:endParaRPr lang="zh-CN" altLang="en-US">
                            <a:solidFill>
                              <a:schemeClr val="accent1">
                                <a:lumMod val="10000"/>
                              </a:schemeClr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endParaRPr>
                        </a:p>
                      </p:txBody>
                    </p:sp>
                    <p:sp>
                      <p:nvSpPr>
                        <p:cNvPr id="38977" name="AutoShape 66"/>
                        <p:cNvSpPr/>
                        <p:nvPr/>
                      </p:nvSpPr>
                      <p:spPr>
                        <a:xfrm>
                          <a:off x="5175" y="2784"/>
                          <a:ext cx="96" cy="672"/>
                        </a:xfrm>
                        <a:prstGeom prst="diamond">
                          <a:avLst/>
                        </a:prstGeom>
                        <a:solidFill>
                          <a:srgbClr val="663300"/>
                        </a:solidFill>
                        <a:ln w="9525" cap="flat" cmpd="sng">
                          <a:solidFill>
                            <a:srgbClr val="0033CC"/>
                          </a:solidFill>
                          <a:prstDash val="solid"/>
                          <a:miter/>
                          <a:headEnd type="none" w="med" len="med"/>
                          <a:tailEnd type="none" w="med" len="med"/>
                        </a:ln>
                      </p:spPr>
                      <p:txBody>
                        <a:bodyPr wrap="none" anchor="ctr"/>
                        <a:lstStyle/>
                        <a:p>
                          <a:endParaRPr lang="zh-CN" altLang="en-US">
                            <a:solidFill>
                              <a:schemeClr val="accent1">
                                <a:lumMod val="10000"/>
                              </a:schemeClr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endParaRPr>
                        </a:p>
                      </p:txBody>
                    </p:sp>
                  </p:grpSp>
                  <p:grpSp>
                    <p:nvGrpSpPr>
                      <p:cNvPr id="38978" name="组合 3904"/>
                      <p:cNvGrpSpPr/>
                      <p:nvPr/>
                    </p:nvGrpSpPr>
                    <p:grpSpPr>
                      <a:xfrm>
                        <a:off x="5346" y="3312"/>
                        <a:ext cx="102" cy="227"/>
                        <a:chOff x="1015" y="3264"/>
                        <a:chExt cx="148" cy="320"/>
                      </a:xfrm>
                    </p:grpSpPr>
                    <p:sp>
                      <p:nvSpPr>
                        <p:cNvPr id="38979" name="Oval 68"/>
                        <p:cNvSpPr/>
                        <p:nvPr/>
                      </p:nvSpPr>
                      <p:spPr>
                        <a:xfrm>
                          <a:off x="1056" y="3264"/>
                          <a:ext cx="48" cy="48"/>
                        </a:xfrm>
                        <a:prstGeom prst="ellipse">
                          <a:avLst/>
                        </a:prstGeom>
                        <a:solidFill>
                          <a:srgbClr val="CCECFF"/>
                        </a:solidFill>
                        <a:ln w="38100" cap="flat" cmpd="sng">
                          <a:solidFill>
                            <a:srgbClr val="0033CC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  <p:txBody>
                        <a:bodyPr wrap="none" anchor="ctr"/>
                        <a:lstStyle/>
                        <a:p>
                          <a:endParaRPr lang="zh-CN" altLang="en-US">
                            <a:solidFill>
                              <a:schemeClr val="accent1">
                                <a:lumMod val="10000"/>
                              </a:schemeClr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endParaRPr>
                        </a:p>
                      </p:txBody>
                    </p:sp>
                    <p:sp>
                      <p:nvSpPr>
                        <p:cNvPr id="38980" name="Freeform 69"/>
                        <p:cNvSpPr/>
                        <p:nvPr/>
                      </p:nvSpPr>
                      <p:spPr>
                        <a:xfrm>
                          <a:off x="1015" y="3310"/>
                          <a:ext cx="148" cy="274"/>
                        </a:xfrm>
                        <a:prstGeom prst="rect">
                          <a:avLst/>
                        </a:prstGeom>
                        <a:noFill/>
                        <a:ln w="38100" cap="flat" cmpd="sng">
                          <a:solidFill>
                            <a:srgbClr val="0033CC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  <p:txBody>
                        <a:bodyPr anchor="t"/>
                        <a:lstStyle/>
                        <a:p>
                          <a:endParaRPr lang="zh-CN" altLang="en-US">
                            <a:solidFill>
                              <a:schemeClr val="accent1">
                                <a:lumMod val="10000"/>
                              </a:schemeClr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endParaRPr>
                        </a:p>
                      </p:txBody>
                    </p:sp>
                  </p:grpSp>
                  <p:grpSp>
                    <p:nvGrpSpPr>
                      <p:cNvPr id="38981" name="组合 3907"/>
                      <p:cNvGrpSpPr/>
                      <p:nvPr/>
                    </p:nvGrpSpPr>
                    <p:grpSpPr>
                      <a:xfrm flipH="1" flipV="1">
                        <a:off x="5337" y="2745"/>
                        <a:ext cx="102" cy="227"/>
                        <a:chOff x="1015" y="3264"/>
                        <a:chExt cx="148" cy="320"/>
                      </a:xfrm>
                    </p:grpSpPr>
                    <p:sp>
                      <p:nvSpPr>
                        <p:cNvPr id="38982" name="Oval 71"/>
                        <p:cNvSpPr/>
                        <p:nvPr/>
                      </p:nvSpPr>
                      <p:spPr>
                        <a:xfrm>
                          <a:off x="1056" y="3264"/>
                          <a:ext cx="48" cy="48"/>
                        </a:xfrm>
                        <a:prstGeom prst="ellipse">
                          <a:avLst/>
                        </a:prstGeom>
                        <a:solidFill>
                          <a:srgbClr val="CCECFF"/>
                        </a:solidFill>
                        <a:ln w="38100" cap="flat" cmpd="sng">
                          <a:solidFill>
                            <a:srgbClr val="0033CC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  <p:txBody>
                        <a:bodyPr wrap="none" anchor="ctr"/>
                        <a:lstStyle/>
                        <a:p>
                          <a:endParaRPr lang="zh-CN" altLang="en-US">
                            <a:solidFill>
                              <a:schemeClr val="accent1">
                                <a:lumMod val="10000"/>
                              </a:schemeClr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endParaRPr>
                        </a:p>
                      </p:txBody>
                    </p:sp>
                    <p:sp>
                      <p:nvSpPr>
                        <p:cNvPr id="38983" name="Freeform 72"/>
                        <p:cNvSpPr/>
                        <p:nvPr/>
                      </p:nvSpPr>
                      <p:spPr>
                        <a:xfrm>
                          <a:off x="1015" y="3310"/>
                          <a:ext cx="148" cy="274"/>
                        </a:xfrm>
                        <a:prstGeom prst="rect">
                          <a:avLst/>
                        </a:prstGeom>
                        <a:noFill/>
                        <a:ln w="38100" cap="flat" cmpd="sng">
                          <a:solidFill>
                            <a:srgbClr val="0033CC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  <p:txBody>
                        <a:bodyPr anchor="t"/>
                        <a:lstStyle/>
                        <a:p>
                          <a:endParaRPr lang="zh-CN" altLang="en-US">
                            <a:solidFill>
                              <a:schemeClr val="accent1">
                                <a:lumMod val="10000"/>
                              </a:schemeClr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endParaRPr>
                        </a:p>
                      </p:txBody>
                    </p:sp>
                  </p:grpSp>
                </p:grpSp>
                <p:grpSp>
                  <p:nvGrpSpPr>
                    <p:cNvPr id="38984" name="组合 3910"/>
                    <p:cNvGrpSpPr/>
                    <p:nvPr/>
                  </p:nvGrpSpPr>
                  <p:grpSpPr>
                    <a:xfrm flipV="1">
                      <a:off x="2496" y="1392"/>
                      <a:ext cx="488" cy="28"/>
                      <a:chOff x="4680" y="7053"/>
                      <a:chExt cx="1764" cy="123"/>
                    </a:xfrm>
                  </p:grpSpPr>
                  <p:grpSp>
                    <p:nvGrpSpPr>
                      <p:cNvPr id="38985" name="组合 3911"/>
                      <p:cNvGrpSpPr/>
                      <p:nvPr/>
                    </p:nvGrpSpPr>
                    <p:grpSpPr>
                      <a:xfrm>
                        <a:off x="4680" y="7056"/>
                        <a:ext cx="864" cy="120"/>
                        <a:chOff x="6480" y="6239"/>
                        <a:chExt cx="864" cy="120"/>
                      </a:xfrm>
                    </p:grpSpPr>
                    <p:cxnSp>
                      <p:nvCxnSpPr>
                        <p:cNvPr id="38986" name="Line 75"/>
                        <p:cNvCxnSpPr/>
                        <p:nvPr/>
                      </p:nvCxnSpPr>
                      <p:spPr>
                        <a:xfrm flipH="1">
                          <a:off x="6480" y="6239"/>
                          <a:ext cx="180" cy="113"/>
                        </a:xfrm>
                        <a:prstGeom prst="line">
                          <a:avLst/>
                        </a:prstGeom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</p:cxnSp>
                    <p:cxnSp>
                      <p:nvCxnSpPr>
                        <p:cNvPr id="38987" name="Line 76"/>
                        <p:cNvCxnSpPr/>
                        <p:nvPr/>
                      </p:nvCxnSpPr>
                      <p:spPr>
                        <a:xfrm flipH="1">
                          <a:off x="6660" y="6239"/>
                          <a:ext cx="180" cy="113"/>
                        </a:xfrm>
                        <a:prstGeom prst="line">
                          <a:avLst/>
                        </a:prstGeom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</p:cxnSp>
                    <p:cxnSp>
                      <p:nvCxnSpPr>
                        <p:cNvPr id="38988" name="Line 77"/>
                        <p:cNvCxnSpPr/>
                        <p:nvPr/>
                      </p:nvCxnSpPr>
                      <p:spPr>
                        <a:xfrm flipH="1">
                          <a:off x="6840" y="6239"/>
                          <a:ext cx="180" cy="113"/>
                        </a:xfrm>
                        <a:prstGeom prst="line">
                          <a:avLst/>
                        </a:prstGeom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</p:cxnSp>
                    <p:cxnSp>
                      <p:nvCxnSpPr>
                        <p:cNvPr id="38989" name="Line 78"/>
                        <p:cNvCxnSpPr/>
                        <p:nvPr/>
                      </p:nvCxnSpPr>
                      <p:spPr>
                        <a:xfrm flipH="1">
                          <a:off x="7020" y="6239"/>
                          <a:ext cx="180" cy="113"/>
                        </a:xfrm>
                        <a:prstGeom prst="line">
                          <a:avLst/>
                        </a:prstGeom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</p:cxnSp>
                    <p:cxnSp>
                      <p:nvCxnSpPr>
                        <p:cNvPr id="38990" name="Line 79"/>
                        <p:cNvCxnSpPr/>
                        <p:nvPr/>
                      </p:nvCxnSpPr>
                      <p:spPr>
                        <a:xfrm flipH="1">
                          <a:off x="7164" y="6246"/>
                          <a:ext cx="180" cy="113"/>
                        </a:xfrm>
                        <a:prstGeom prst="line">
                          <a:avLst/>
                        </a:prstGeom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</p:cxnSp>
                  </p:grpSp>
                  <p:cxnSp>
                    <p:nvCxnSpPr>
                      <p:cNvPr id="38991" name="Line 80"/>
                      <p:cNvCxnSpPr/>
                      <p:nvPr/>
                    </p:nvCxnSpPr>
                    <p:spPr>
                      <a:xfrm>
                        <a:off x="4845" y="7053"/>
                        <a:ext cx="1593" cy="0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</p:cxnSp>
                  <p:grpSp>
                    <p:nvGrpSpPr>
                      <p:cNvPr id="38992" name="组合 3918"/>
                      <p:cNvGrpSpPr/>
                      <p:nvPr/>
                    </p:nvGrpSpPr>
                    <p:grpSpPr>
                      <a:xfrm>
                        <a:off x="5580" y="7056"/>
                        <a:ext cx="864" cy="120"/>
                        <a:chOff x="6480" y="6239"/>
                        <a:chExt cx="864" cy="120"/>
                      </a:xfrm>
                    </p:grpSpPr>
                    <p:cxnSp>
                      <p:nvCxnSpPr>
                        <p:cNvPr id="38993" name="Line 82"/>
                        <p:cNvCxnSpPr/>
                        <p:nvPr/>
                      </p:nvCxnSpPr>
                      <p:spPr>
                        <a:xfrm flipH="1">
                          <a:off x="6480" y="6239"/>
                          <a:ext cx="180" cy="113"/>
                        </a:xfrm>
                        <a:prstGeom prst="line">
                          <a:avLst/>
                        </a:prstGeom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</p:cxnSp>
                    <p:cxnSp>
                      <p:nvCxnSpPr>
                        <p:cNvPr id="38994" name="Line 83"/>
                        <p:cNvCxnSpPr/>
                        <p:nvPr/>
                      </p:nvCxnSpPr>
                      <p:spPr>
                        <a:xfrm flipH="1">
                          <a:off x="6660" y="6239"/>
                          <a:ext cx="180" cy="113"/>
                        </a:xfrm>
                        <a:prstGeom prst="line">
                          <a:avLst/>
                        </a:prstGeom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</p:cxnSp>
                    <p:cxnSp>
                      <p:nvCxnSpPr>
                        <p:cNvPr id="38995" name="Line 84"/>
                        <p:cNvCxnSpPr/>
                        <p:nvPr/>
                      </p:nvCxnSpPr>
                      <p:spPr>
                        <a:xfrm flipH="1">
                          <a:off x="6840" y="6239"/>
                          <a:ext cx="180" cy="113"/>
                        </a:xfrm>
                        <a:prstGeom prst="line">
                          <a:avLst/>
                        </a:prstGeom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</p:cxnSp>
                    <p:cxnSp>
                      <p:nvCxnSpPr>
                        <p:cNvPr id="38996" name="Line 85"/>
                        <p:cNvCxnSpPr/>
                        <p:nvPr/>
                      </p:nvCxnSpPr>
                      <p:spPr>
                        <a:xfrm flipH="1">
                          <a:off x="7020" y="6239"/>
                          <a:ext cx="180" cy="113"/>
                        </a:xfrm>
                        <a:prstGeom prst="line">
                          <a:avLst/>
                        </a:prstGeom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</p:cxnSp>
                    <p:cxnSp>
                      <p:nvCxnSpPr>
                        <p:cNvPr id="38997" name="Line 86"/>
                        <p:cNvCxnSpPr/>
                        <p:nvPr/>
                      </p:nvCxnSpPr>
                      <p:spPr>
                        <a:xfrm flipH="1">
                          <a:off x="7164" y="6246"/>
                          <a:ext cx="180" cy="113"/>
                        </a:xfrm>
                        <a:prstGeom prst="line">
                          <a:avLst/>
                        </a:prstGeom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</p:cxnSp>
                  </p:grpSp>
                </p:grpSp>
                <p:cxnSp>
                  <p:nvCxnSpPr>
                    <p:cNvPr id="38998" name="Line 87"/>
                    <p:cNvCxnSpPr/>
                    <p:nvPr/>
                  </p:nvCxnSpPr>
                  <p:spPr>
                    <a:xfrm flipH="1">
                      <a:off x="2562" y="1420"/>
                      <a:ext cx="0" cy="861"/>
                    </a:xfrm>
                    <a:prstGeom prst="line">
                      <a:avLst/>
                    </a:prstGeom>
                    <a:ln w="19050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  <p:sp>
                  <p:nvSpPr>
                    <p:cNvPr id="38999" name="Rectangle 88"/>
                    <p:cNvSpPr/>
                    <p:nvPr/>
                  </p:nvSpPr>
                  <p:spPr>
                    <a:xfrm>
                      <a:off x="2596" y="2549"/>
                      <a:ext cx="151" cy="139"/>
                    </a:xfrm>
                    <a:prstGeom prst="rect">
                      <a:avLst/>
                    </a:prstGeom>
                    <a:solidFill>
                      <a:srgbClr val="663300"/>
                    </a:solidFill>
                    <a:ln w="9525" cap="flat" cmpd="sng">
                      <a:solidFill>
                        <a:srgbClr val="0033CC"/>
                      </a:solidFill>
                      <a:prstDash val="solid"/>
                      <a:miter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solidFill>
                          <a:schemeClr val="accent1">
                            <a:lumMod val="10000"/>
                          </a:schemeClr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grpSp>
                  <p:nvGrpSpPr>
                    <p:cNvPr id="39000" name="组合 3926"/>
                    <p:cNvGrpSpPr/>
                    <p:nvPr/>
                  </p:nvGrpSpPr>
                  <p:grpSpPr>
                    <a:xfrm>
                      <a:off x="2795" y="1420"/>
                      <a:ext cx="238" cy="851"/>
                      <a:chOff x="2795" y="1420"/>
                      <a:chExt cx="238" cy="851"/>
                    </a:xfrm>
                  </p:grpSpPr>
                  <p:cxnSp>
                    <p:nvCxnSpPr>
                      <p:cNvPr id="39001" name="Line 90"/>
                      <p:cNvCxnSpPr/>
                      <p:nvPr/>
                    </p:nvCxnSpPr>
                    <p:spPr>
                      <a:xfrm flipH="1">
                        <a:off x="2894" y="1420"/>
                        <a:ext cx="0" cy="111"/>
                      </a:xfrm>
                      <a:prstGeom prst="line">
                        <a:avLst/>
                      </a:prstGeom>
                      <a:ln w="19050" cap="flat" cmpd="sng">
                        <a:solidFill>
                          <a:srgbClr val="0033CC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</p:cxnSp>
                  <p:cxnSp>
                    <p:nvCxnSpPr>
                      <p:cNvPr id="39002" name="Line 91"/>
                      <p:cNvCxnSpPr/>
                      <p:nvPr/>
                    </p:nvCxnSpPr>
                    <p:spPr>
                      <a:xfrm flipH="1">
                        <a:off x="3033" y="1753"/>
                        <a:ext cx="0" cy="473"/>
                      </a:xfrm>
                      <a:prstGeom prst="line">
                        <a:avLst/>
                      </a:prstGeom>
                      <a:ln w="19050" cap="flat" cmpd="sng">
                        <a:solidFill>
                          <a:srgbClr val="0033CC"/>
                        </a:solidFill>
                        <a:prstDash val="solid"/>
                        <a:round/>
                        <a:headEnd type="none" w="med" len="med"/>
                        <a:tailEnd type="triangle" w="med" len="med"/>
                      </a:ln>
                    </p:spPr>
                  </p:cxnSp>
                  <p:cxnSp>
                    <p:nvCxnSpPr>
                      <p:cNvPr id="39003" name="Line 92"/>
                      <p:cNvCxnSpPr/>
                      <p:nvPr/>
                    </p:nvCxnSpPr>
                    <p:spPr>
                      <a:xfrm flipH="1">
                        <a:off x="2795" y="1771"/>
                        <a:ext cx="0" cy="500"/>
                      </a:xfrm>
                      <a:prstGeom prst="line">
                        <a:avLst/>
                      </a:prstGeom>
                      <a:ln w="19050" cap="flat" cmpd="sng">
                        <a:solidFill>
                          <a:srgbClr val="0033CC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</p:cxnSp>
                </p:grpSp>
              </p:grpSp>
            </p:grpSp>
            <p:sp>
              <p:nvSpPr>
                <p:cNvPr id="39004" name="Text Box 93"/>
                <p:cNvSpPr/>
                <p:nvPr/>
              </p:nvSpPr>
              <p:spPr>
                <a:xfrm>
                  <a:off x="2736" y="2688"/>
                  <a:ext cx="672" cy="28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zh-CN" altLang="en-US" sz="2400">
                      <a:solidFill>
                        <a:schemeClr val="accent1">
                          <a:lumMod val="10000"/>
                        </a:schemeClr>
                      </a:solidFill>
                      <a:latin typeface="Times New Roman" panose="02020603050405020304" charset="0"/>
                      <a:ea typeface="宋体" panose="02010600030101010101" pitchFamily="2" charset="-122"/>
                    </a:rPr>
                    <a:t>图</a:t>
                  </a:r>
                  <a:r>
                    <a:rPr lang="en-US" altLang="zh-CN" sz="2400">
                      <a:solidFill>
                        <a:schemeClr val="accent1">
                          <a:lumMod val="10000"/>
                        </a:schemeClr>
                      </a:solidFill>
                      <a:latin typeface="Times New Roman" panose="02020603050405020304" charset="0"/>
                      <a:ea typeface="宋体" panose="02010600030101010101" pitchFamily="2" charset="-122"/>
                    </a:rPr>
                    <a:t>(b)</a:t>
                  </a:r>
                  <a:endParaRPr lang="en-US" altLang="zh-CN" sz="2400">
                    <a:solidFill>
                      <a:schemeClr val="accent1">
                        <a:lumMod val="10000"/>
                      </a:schemeClr>
                    </a:solidFill>
                    <a:latin typeface="Times New Roman" panose="02020603050405020304" charset="0"/>
                    <a:ea typeface="宋体" panose="02010600030101010101" pitchFamily="2" charset="-122"/>
                  </a:endParaRPr>
                </a:p>
              </p:txBody>
            </p:sp>
            <p:grpSp>
              <p:nvGrpSpPr>
                <p:cNvPr id="39005" name="组合 3931"/>
                <p:cNvGrpSpPr/>
                <p:nvPr/>
              </p:nvGrpSpPr>
              <p:grpSpPr>
                <a:xfrm>
                  <a:off x="3120" y="1644"/>
                  <a:ext cx="522" cy="883"/>
                  <a:chOff x="3120" y="1644"/>
                  <a:chExt cx="522" cy="883"/>
                </a:xfrm>
              </p:grpSpPr>
              <p:grpSp>
                <p:nvGrpSpPr>
                  <p:cNvPr id="39006" name="组合 3932"/>
                  <p:cNvGrpSpPr/>
                  <p:nvPr/>
                </p:nvGrpSpPr>
                <p:grpSpPr>
                  <a:xfrm>
                    <a:off x="3120" y="1644"/>
                    <a:ext cx="522" cy="880"/>
                    <a:chOff x="4114" y="1296"/>
                    <a:chExt cx="522" cy="880"/>
                  </a:xfrm>
                </p:grpSpPr>
                <p:sp>
                  <p:nvSpPr>
                    <p:cNvPr id="39007" name="Oval 96"/>
                    <p:cNvSpPr/>
                    <p:nvPr/>
                  </p:nvSpPr>
                  <p:spPr>
                    <a:xfrm>
                      <a:off x="4368" y="1296"/>
                      <a:ext cx="96" cy="240"/>
                    </a:xfrm>
                    <a:prstGeom prst="ellipse">
                      <a:avLst/>
                    </a:prstGeom>
                    <a:solidFill>
                      <a:srgbClr val="FFFFFF"/>
                    </a:solidFill>
                    <a:ln w="9525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solidFill>
                          <a:schemeClr val="accent1">
                            <a:lumMod val="10000"/>
                          </a:schemeClr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cxnSp>
                  <p:nvCxnSpPr>
                    <p:cNvPr id="39008" name="Line 97"/>
                    <p:cNvCxnSpPr/>
                    <p:nvPr/>
                  </p:nvCxnSpPr>
                  <p:spPr>
                    <a:xfrm>
                      <a:off x="4416" y="1536"/>
                      <a:ext cx="48" cy="288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  <p:sp>
                  <p:nvSpPr>
                    <p:cNvPr id="39009" name="Freeform 98"/>
                    <p:cNvSpPr/>
                    <p:nvPr/>
                  </p:nvSpPr>
                  <p:spPr>
                    <a:xfrm>
                      <a:off x="4378" y="1829"/>
                      <a:ext cx="84" cy="228"/>
                    </a:xfrm>
                    <a:prstGeom prst="rect">
                      <a:avLst/>
                    </a:prstGeom>
                    <a:noFill/>
                    <a:ln w="9525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anchor="t"/>
                    <a:lstStyle/>
                    <a:p>
                      <a:endParaRPr lang="zh-CN" altLang="en-US">
                        <a:solidFill>
                          <a:schemeClr val="accent1">
                            <a:lumMod val="10000"/>
                          </a:schemeClr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39010" name="Freeform 99"/>
                    <p:cNvSpPr/>
                    <p:nvPr/>
                  </p:nvSpPr>
                  <p:spPr>
                    <a:xfrm>
                      <a:off x="4471" y="1847"/>
                      <a:ext cx="165" cy="329"/>
                    </a:xfrm>
                    <a:prstGeom prst="rect">
                      <a:avLst/>
                    </a:prstGeom>
                    <a:noFill/>
                    <a:ln w="9525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anchor="t"/>
                    <a:lstStyle/>
                    <a:p>
                      <a:endParaRPr lang="zh-CN" altLang="en-US">
                        <a:solidFill>
                          <a:schemeClr val="accent1">
                            <a:lumMod val="10000"/>
                          </a:schemeClr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cxnSp>
                  <p:nvCxnSpPr>
                    <p:cNvPr id="39011" name="Line 100"/>
                    <p:cNvCxnSpPr/>
                    <p:nvPr/>
                  </p:nvCxnSpPr>
                  <p:spPr>
                    <a:xfrm>
                      <a:off x="4128" y="1536"/>
                      <a:ext cx="288" cy="96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  <p:sp>
                  <p:nvSpPr>
                    <p:cNvPr id="39012" name="Freeform 101"/>
                    <p:cNvSpPr/>
                    <p:nvPr/>
                  </p:nvSpPr>
                  <p:spPr>
                    <a:xfrm>
                      <a:off x="4114" y="1573"/>
                      <a:ext cx="331" cy="146"/>
                    </a:xfrm>
                    <a:prstGeom prst="rect">
                      <a:avLst/>
                    </a:prstGeom>
                    <a:noFill/>
                    <a:ln w="9525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anchor="t"/>
                    <a:lstStyle/>
                    <a:p>
                      <a:endParaRPr lang="zh-CN" altLang="en-US">
                        <a:solidFill>
                          <a:schemeClr val="accent1">
                            <a:lumMod val="10000"/>
                          </a:schemeClr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</p:grpSp>
              <p:sp>
                <p:nvSpPr>
                  <p:cNvPr id="39013" name="Freeform 102"/>
                  <p:cNvSpPr/>
                  <p:nvPr/>
                </p:nvSpPr>
                <p:spPr>
                  <a:xfrm>
                    <a:off x="3335" y="2369"/>
                    <a:ext cx="56" cy="158"/>
                  </a:xfrm>
                  <a:prstGeom prst="rect">
                    <a:avLst/>
                  </a:prstGeom>
                  <a:noFill/>
                  <a:ln w="9525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lstStyle/>
                  <a:p>
                    <a:endParaRPr lang="zh-CN" altLang="en-US">
                      <a:solidFill>
                        <a:schemeClr val="accent1">
                          <a:lumMod val="10000"/>
                        </a:schemeClr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</p:grpSp>
          <p:grpSp>
            <p:nvGrpSpPr>
              <p:cNvPr id="39014" name="组合 3940"/>
              <p:cNvGrpSpPr/>
              <p:nvPr/>
            </p:nvGrpSpPr>
            <p:grpSpPr>
              <a:xfrm>
                <a:off x="2151" y="2517"/>
                <a:ext cx="706" cy="49"/>
                <a:chOff x="4680" y="7053"/>
                <a:chExt cx="1764" cy="123"/>
              </a:xfrm>
            </p:grpSpPr>
            <p:grpSp>
              <p:nvGrpSpPr>
                <p:cNvPr id="39015" name="组合 3941"/>
                <p:cNvGrpSpPr/>
                <p:nvPr/>
              </p:nvGrpSpPr>
              <p:grpSpPr>
                <a:xfrm>
                  <a:off x="4680" y="7056"/>
                  <a:ext cx="864" cy="120"/>
                  <a:chOff x="6480" y="6239"/>
                  <a:chExt cx="864" cy="120"/>
                </a:xfrm>
              </p:grpSpPr>
              <p:cxnSp>
                <p:nvCxnSpPr>
                  <p:cNvPr id="39016" name="Line 105"/>
                  <p:cNvCxnSpPr/>
                  <p:nvPr/>
                </p:nvCxnSpPr>
                <p:spPr>
                  <a:xfrm flipH="1">
                    <a:off x="6480" y="6239"/>
                    <a:ext cx="180" cy="11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39017" name="Line 106"/>
                  <p:cNvCxnSpPr/>
                  <p:nvPr/>
                </p:nvCxnSpPr>
                <p:spPr>
                  <a:xfrm flipH="1">
                    <a:off x="6660" y="6239"/>
                    <a:ext cx="180" cy="11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39018" name="Line 107"/>
                  <p:cNvCxnSpPr/>
                  <p:nvPr/>
                </p:nvCxnSpPr>
                <p:spPr>
                  <a:xfrm flipH="1">
                    <a:off x="6840" y="6239"/>
                    <a:ext cx="180" cy="11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39019" name="Line 108"/>
                  <p:cNvCxnSpPr/>
                  <p:nvPr/>
                </p:nvCxnSpPr>
                <p:spPr>
                  <a:xfrm flipH="1">
                    <a:off x="7020" y="6239"/>
                    <a:ext cx="180" cy="11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39020" name="Line 109"/>
                  <p:cNvCxnSpPr/>
                  <p:nvPr/>
                </p:nvCxnSpPr>
                <p:spPr>
                  <a:xfrm flipH="1">
                    <a:off x="7164" y="6246"/>
                    <a:ext cx="180" cy="11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</p:grpSp>
            <p:cxnSp>
              <p:nvCxnSpPr>
                <p:cNvPr id="39021" name="Line 110"/>
                <p:cNvCxnSpPr/>
                <p:nvPr/>
              </p:nvCxnSpPr>
              <p:spPr>
                <a:xfrm>
                  <a:off x="4845" y="7053"/>
                  <a:ext cx="1593" cy="0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grpSp>
              <p:nvGrpSpPr>
                <p:cNvPr id="39022" name="组合 3948"/>
                <p:cNvGrpSpPr/>
                <p:nvPr/>
              </p:nvGrpSpPr>
              <p:grpSpPr>
                <a:xfrm>
                  <a:off x="5580" y="7056"/>
                  <a:ext cx="864" cy="120"/>
                  <a:chOff x="6480" y="6239"/>
                  <a:chExt cx="864" cy="120"/>
                </a:xfrm>
              </p:grpSpPr>
              <p:cxnSp>
                <p:nvCxnSpPr>
                  <p:cNvPr id="39023" name="Line 112"/>
                  <p:cNvCxnSpPr/>
                  <p:nvPr/>
                </p:nvCxnSpPr>
                <p:spPr>
                  <a:xfrm flipH="1">
                    <a:off x="6480" y="6239"/>
                    <a:ext cx="180" cy="11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39024" name="Line 113"/>
                  <p:cNvCxnSpPr/>
                  <p:nvPr/>
                </p:nvCxnSpPr>
                <p:spPr>
                  <a:xfrm flipH="1">
                    <a:off x="6660" y="6239"/>
                    <a:ext cx="180" cy="11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39025" name="Line 114"/>
                  <p:cNvCxnSpPr/>
                  <p:nvPr/>
                </p:nvCxnSpPr>
                <p:spPr>
                  <a:xfrm flipH="1">
                    <a:off x="6840" y="6239"/>
                    <a:ext cx="180" cy="11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39026" name="Line 115"/>
                  <p:cNvCxnSpPr/>
                  <p:nvPr/>
                </p:nvCxnSpPr>
                <p:spPr>
                  <a:xfrm flipH="1">
                    <a:off x="7020" y="6239"/>
                    <a:ext cx="180" cy="11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39027" name="Line 116"/>
                  <p:cNvCxnSpPr/>
                  <p:nvPr/>
                </p:nvCxnSpPr>
                <p:spPr>
                  <a:xfrm flipH="1">
                    <a:off x="7164" y="6246"/>
                    <a:ext cx="180" cy="11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</p:grpSp>
          </p:grpSp>
          <p:grpSp>
            <p:nvGrpSpPr>
              <p:cNvPr id="39028" name="组合 3954"/>
              <p:cNvGrpSpPr/>
              <p:nvPr/>
            </p:nvGrpSpPr>
            <p:grpSpPr>
              <a:xfrm>
                <a:off x="2850" y="2514"/>
                <a:ext cx="706" cy="49"/>
                <a:chOff x="4680" y="7053"/>
                <a:chExt cx="1764" cy="123"/>
              </a:xfrm>
            </p:grpSpPr>
            <p:grpSp>
              <p:nvGrpSpPr>
                <p:cNvPr id="39029" name="组合 3955"/>
                <p:cNvGrpSpPr/>
                <p:nvPr/>
              </p:nvGrpSpPr>
              <p:grpSpPr>
                <a:xfrm>
                  <a:off x="4680" y="7056"/>
                  <a:ext cx="864" cy="120"/>
                  <a:chOff x="6480" y="6239"/>
                  <a:chExt cx="864" cy="120"/>
                </a:xfrm>
              </p:grpSpPr>
              <p:cxnSp>
                <p:nvCxnSpPr>
                  <p:cNvPr id="39030" name="Line 119"/>
                  <p:cNvCxnSpPr/>
                  <p:nvPr/>
                </p:nvCxnSpPr>
                <p:spPr>
                  <a:xfrm flipH="1">
                    <a:off x="6480" y="6239"/>
                    <a:ext cx="180" cy="11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39031" name="Line 120"/>
                  <p:cNvCxnSpPr/>
                  <p:nvPr/>
                </p:nvCxnSpPr>
                <p:spPr>
                  <a:xfrm flipH="1">
                    <a:off x="6660" y="6239"/>
                    <a:ext cx="180" cy="11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39032" name="Line 121"/>
                  <p:cNvCxnSpPr/>
                  <p:nvPr/>
                </p:nvCxnSpPr>
                <p:spPr>
                  <a:xfrm flipH="1">
                    <a:off x="6840" y="6239"/>
                    <a:ext cx="180" cy="11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39033" name="Line 122"/>
                  <p:cNvCxnSpPr/>
                  <p:nvPr/>
                </p:nvCxnSpPr>
                <p:spPr>
                  <a:xfrm flipH="1">
                    <a:off x="7020" y="6239"/>
                    <a:ext cx="180" cy="11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39034" name="Line 123"/>
                  <p:cNvCxnSpPr/>
                  <p:nvPr/>
                </p:nvCxnSpPr>
                <p:spPr>
                  <a:xfrm flipH="1">
                    <a:off x="7164" y="6246"/>
                    <a:ext cx="180" cy="11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</p:grpSp>
            <p:cxnSp>
              <p:nvCxnSpPr>
                <p:cNvPr id="39035" name="Line 124"/>
                <p:cNvCxnSpPr/>
                <p:nvPr/>
              </p:nvCxnSpPr>
              <p:spPr>
                <a:xfrm>
                  <a:off x="4845" y="7053"/>
                  <a:ext cx="1593" cy="0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grpSp>
              <p:nvGrpSpPr>
                <p:cNvPr id="39036" name="组合 3962"/>
                <p:cNvGrpSpPr/>
                <p:nvPr/>
              </p:nvGrpSpPr>
              <p:grpSpPr>
                <a:xfrm>
                  <a:off x="5580" y="7056"/>
                  <a:ext cx="864" cy="120"/>
                  <a:chOff x="6480" y="6239"/>
                  <a:chExt cx="864" cy="120"/>
                </a:xfrm>
              </p:grpSpPr>
              <p:cxnSp>
                <p:nvCxnSpPr>
                  <p:cNvPr id="39037" name="Line 126"/>
                  <p:cNvCxnSpPr/>
                  <p:nvPr/>
                </p:nvCxnSpPr>
                <p:spPr>
                  <a:xfrm flipH="1">
                    <a:off x="6480" y="6239"/>
                    <a:ext cx="180" cy="11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39038" name="Line 127"/>
                  <p:cNvCxnSpPr/>
                  <p:nvPr/>
                </p:nvCxnSpPr>
                <p:spPr>
                  <a:xfrm flipH="1">
                    <a:off x="6660" y="6239"/>
                    <a:ext cx="180" cy="11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39039" name="Line 128"/>
                  <p:cNvCxnSpPr/>
                  <p:nvPr/>
                </p:nvCxnSpPr>
                <p:spPr>
                  <a:xfrm flipH="1">
                    <a:off x="6840" y="6239"/>
                    <a:ext cx="180" cy="11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39040" name="Line 129"/>
                  <p:cNvCxnSpPr/>
                  <p:nvPr/>
                </p:nvCxnSpPr>
                <p:spPr>
                  <a:xfrm flipH="1">
                    <a:off x="7020" y="6239"/>
                    <a:ext cx="180" cy="11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39041" name="Line 130"/>
                  <p:cNvCxnSpPr/>
                  <p:nvPr/>
                </p:nvCxnSpPr>
                <p:spPr>
                  <a:xfrm flipH="1">
                    <a:off x="7164" y="6246"/>
                    <a:ext cx="180" cy="11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</p:grpSp>
          </p:grpSp>
          <p:grpSp>
            <p:nvGrpSpPr>
              <p:cNvPr id="39042" name="组合 3968"/>
              <p:cNvGrpSpPr/>
              <p:nvPr/>
            </p:nvGrpSpPr>
            <p:grpSpPr>
              <a:xfrm>
                <a:off x="3351" y="2517"/>
                <a:ext cx="706" cy="49"/>
                <a:chOff x="4680" y="7053"/>
                <a:chExt cx="1764" cy="123"/>
              </a:xfrm>
            </p:grpSpPr>
            <p:grpSp>
              <p:nvGrpSpPr>
                <p:cNvPr id="39043" name="组合 3969"/>
                <p:cNvGrpSpPr/>
                <p:nvPr/>
              </p:nvGrpSpPr>
              <p:grpSpPr>
                <a:xfrm>
                  <a:off x="4680" y="7056"/>
                  <a:ext cx="864" cy="120"/>
                  <a:chOff x="6480" y="6239"/>
                  <a:chExt cx="864" cy="120"/>
                </a:xfrm>
              </p:grpSpPr>
              <p:cxnSp>
                <p:nvCxnSpPr>
                  <p:cNvPr id="39044" name="Line 133"/>
                  <p:cNvCxnSpPr/>
                  <p:nvPr/>
                </p:nvCxnSpPr>
                <p:spPr>
                  <a:xfrm flipH="1">
                    <a:off x="6480" y="6239"/>
                    <a:ext cx="180" cy="11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39045" name="Line 134"/>
                  <p:cNvCxnSpPr/>
                  <p:nvPr/>
                </p:nvCxnSpPr>
                <p:spPr>
                  <a:xfrm flipH="1">
                    <a:off x="6660" y="6239"/>
                    <a:ext cx="180" cy="11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39046" name="Line 135"/>
                  <p:cNvCxnSpPr/>
                  <p:nvPr/>
                </p:nvCxnSpPr>
                <p:spPr>
                  <a:xfrm flipH="1">
                    <a:off x="6840" y="6239"/>
                    <a:ext cx="180" cy="11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39047" name="Line 136"/>
                  <p:cNvCxnSpPr/>
                  <p:nvPr/>
                </p:nvCxnSpPr>
                <p:spPr>
                  <a:xfrm flipH="1">
                    <a:off x="7020" y="6239"/>
                    <a:ext cx="180" cy="11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39048" name="Line 137"/>
                  <p:cNvCxnSpPr/>
                  <p:nvPr/>
                </p:nvCxnSpPr>
                <p:spPr>
                  <a:xfrm flipH="1">
                    <a:off x="7164" y="6246"/>
                    <a:ext cx="180" cy="11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</p:grpSp>
            <p:cxnSp>
              <p:nvCxnSpPr>
                <p:cNvPr id="39049" name="Line 138"/>
                <p:cNvCxnSpPr/>
                <p:nvPr/>
              </p:nvCxnSpPr>
              <p:spPr>
                <a:xfrm>
                  <a:off x="4845" y="7053"/>
                  <a:ext cx="1593" cy="0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grpSp>
              <p:nvGrpSpPr>
                <p:cNvPr id="39050" name="组合 3976"/>
                <p:cNvGrpSpPr/>
                <p:nvPr/>
              </p:nvGrpSpPr>
              <p:grpSpPr>
                <a:xfrm>
                  <a:off x="5580" y="7056"/>
                  <a:ext cx="864" cy="120"/>
                  <a:chOff x="6480" y="6239"/>
                  <a:chExt cx="864" cy="120"/>
                </a:xfrm>
              </p:grpSpPr>
              <p:cxnSp>
                <p:nvCxnSpPr>
                  <p:cNvPr id="39051" name="Line 140"/>
                  <p:cNvCxnSpPr/>
                  <p:nvPr/>
                </p:nvCxnSpPr>
                <p:spPr>
                  <a:xfrm flipH="1">
                    <a:off x="6480" y="6239"/>
                    <a:ext cx="180" cy="11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39052" name="Line 141"/>
                  <p:cNvCxnSpPr/>
                  <p:nvPr/>
                </p:nvCxnSpPr>
                <p:spPr>
                  <a:xfrm flipH="1">
                    <a:off x="6660" y="6239"/>
                    <a:ext cx="180" cy="11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39053" name="Line 142"/>
                  <p:cNvCxnSpPr/>
                  <p:nvPr/>
                </p:nvCxnSpPr>
                <p:spPr>
                  <a:xfrm flipH="1">
                    <a:off x="6840" y="6239"/>
                    <a:ext cx="180" cy="11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39054" name="Line 143"/>
                  <p:cNvCxnSpPr/>
                  <p:nvPr/>
                </p:nvCxnSpPr>
                <p:spPr>
                  <a:xfrm flipH="1">
                    <a:off x="7020" y="6239"/>
                    <a:ext cx="180" cy="11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39055" name="Line 144"/>
                  <p:cNvCxnSpPr/>
                  <p:nvPr/>
                </p:nvCxnSpPr>
                <p:spPr>
                  <a:xfrm flipH="1">
                    <a:off x="7164" y="6246"/>
                    <a:ext cx="180" cy="11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</p:grpSp>
          </p:grpSp>
        </p:grpSp>
      </p:grpSp>
      <p:sp>
        <p:nvSpPr>
          <p:cNvPr id="3983" name="Text Box 145"/>
          <p:cNvSpPr/>
          <p:nvPr/>
        </p:nvSpPr>
        <p:spPr>
          <a:xfrm>
            <a:off x="3048000" y="928688"/>
            <a:ext cx="838200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A50021"/>
                </a:solidFill>
                <a:latin typeface="Times New Roman" panose="02020603050405020304" charset="0"/>
                <a:ea typeface="宋体" panose="02010600030101010101" pitchFamily="2" charset="-122"/>
              </a:rPr>
              <a:t>100</a:t>
            </a:r>
            <a:endParaRPr lang="en-US" altLang="zh-CN" sz="2800" b="1">
              <a:solidFill>
                <a:srgbClr val="A50021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3984" name="Text Box 146"/>
          <p:cNvSpPr/>
          <p:nvPr/>
        </p:nvSpPr>
        <p:spPr>
          <a:xfrm>
            <a:off x="1981200" y="5500688"/>
            <a:ext cx="762000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A50021"/>
                </a:solidFill>
                <a:latin typeface="Times New Roman" panose="02020603050405020304" charset="0"/>
                <a:ea typeface="宋体" panose="02010600030101010101" pitchFamily="2" charset="-122"/>
              </a:rPr>
              <a:t>100</a:t>
            </a:r>
            <a:endParaRPr lang="en-US" altLang="zh-CN" sz="2800" b="1">
              <a:solidFill>
                <a:srgbClr val="A50021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3985" name="Text Box 147"/>
          <p:cNvSpPr/>
          <p:nvPr/>
        </p:nvSpPr>
        <p:spPr>
          <a:xfrm>
            <a:off x="7391400" y="5486400"/>
            <a:ext cx="685800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A50021"/>
                </a:solidFill>
                <a:latin typeface="Times New Roman" panose="02020603050405020304" charset="0"/>
                <a:ea typeface="宋体" panose="02010600030101010101" pitchFamily="2" charset="-122"/>
              </a:rPr>
              <a:t>50</a:t>
            </a:r>
            <a:endParaRPr lang="en-US" altLang="zh-CN" sz="2800" b="1">
              <a:solidFill>
                <a:srgbClr val="A50021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3986" name="Text Box 148"/>
          <p:cNvSpPr/>
          <p:nvPr/>
        </p:nvSpPr>
        <p:spPr>
          <a:xfrm>
            <a:off x="3108325" y="1309688"/>
            <a:ext cx="1127125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A50021"/>
                </a:solidFill>
                <a:latin typeface="Times New Roman" panose="02020603050405020304" charset="0"/>
                <a:ea typeface="宋体" panose="02010600030101010101" pitchFamily="2" charset="-122"/>
              </a:rPr>
              <a:t>不变</a:t>
            </a:r>
            <a:endParaRPr lang="zh-CN" altLang="en-US" sz="2800" b="1">
              <a:solidFill>
                <a:srgbClr val="A50021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 additive="base">
                                        <p:cTn id="11" dur="500" fill="hold"/>
                                        <p:tgtEl>
                                          <p:spTgt spid="38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16" dur="500" fill="hold"/>
                                        <p:tgtEl>
                                          <p:spTgt spid="3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ntr" presetSubtype="16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9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9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3" presetClass="entr" presetSubtype="16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9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9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 additive="base">
                                        <p:cTn id="33" dur="500" fill="hold"/>
                                        <p:tgtEl>
                                          <p:spTgt spid="38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38" dur="500" fill="hold"/>
                                        <p:tgtEl>
                                          <p:spTgt spid="38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16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9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9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3" presetClass="entr" presetSubtype="16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9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9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40" grpId="0"/>
      <p:bldP spid="3841" grpId="1"/>
      <p:bldP spid="3877" grpId="2"/>
      <p:bldP spid="3983" grpId="3"/>
      <p:bldP spid="3984" grpId="4"/>
      <p:bldP spid="3985" grpId="5"/>
      <p:bldP spid="3986" grpId="6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89" name="Text Box 2"/>
          <p:cNvSpPr/>
          <p:nvPr/>
        </p:nvSpPr>
        <p:spPr>
          <a:xfrm>
            <a:off x="0" y="304800"/>
            <a:ext cx="8915400" cy="9461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chemeClr val="accent1">
                    <a:lumMod val="10000"/>
                  </a:schemeClr>
                </a:solidFill>
                <a:latin typeface="Times New Roman" panose="02020603050405020304" charset="0"/>
                <a:ea typeface="宋体" panose="02010600030101010101" pitchFamily="2" charset="-122"/>
              </a:rPr>
              <a:t>3:</a:t>
            </a:r>
            <a:r>
              <a:rPr lang="zh-CN" altLang="en-US" sz="2800" b="1">
                <a:solidFill>
                  <a:schemeClr val="accent1">
                    <a:lumMod val="10000"/>
                  </a:schemeClr>
                </a:solidFill>
                <a:latin typeface="Times New Roman" panose="02020603050405020304" charset="0"/>
                <a:ea typeface="宋体" panose="02010600030101010101" pitchFamily="2" charset="-122"/>
              </a:rPr>
              <a:t>如图所示的四个滑轮组中，图＿＿＿可省一半力，图＿＿＿最费力，图＿＿＿＿和图＿＿＿＿用力大小一样。</a:t>
            </a:r>
            <a:endParaRPr lang="zh-CN" altLang="en-US" sz="2800" b="1">
              <a:solidFill>
                <a:schemeClr val="accent1">
                  <a:lumMod val="10000"/>
                </a:schemeClr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grpSp>
        <p:nvGrpSpPr>
          <p:cNvPr id="3990" name="组合 3989"/>
          <p:cNvGrpSpPr/>
          <p:nvPr/>
        </p:nvGrpSpPr>
        <p:grpSpPr>
          <a:xfrm>
            <a:off x="595313" y="1828800"/>
            <a:ext cx="906462" cy="4038600"/>
            <a:chOff x="375" y="1152"/>
            <a:chExt cx="571" cy="2544"/>
          </a:xfrm>
        </p:grpSpPr>
        <p:grpSp>
          <p:nvGrpSpPr>
            <p:cNvPr id="39939" name="组合 3990"/>
            <p:cNvGrpSpPr/>
            <p:nvPr/>
          </p:nvGrpSpPr>
          <p:grpSpPr>
            <a:xfrm>
              <a:off x="375" y="1152"/>
              <a:ext cx="571" cy="1776"/>
              <a:chOff x="375" y="1152"/>
              <a:chExt cx="571" cy="1776"/>
            </a:xfrm>
          </p:grpSpPr>
          <p:grpSp>
            <p:nvGrpSpPr>
              <p:cNvPr id="39940" name="组合 3991"/>
              <p:cNvGrpSpPr/>
              <p:nvPr/>
            </p:nvGrpSpPr>
            <p:grpSpPr>
              <a:xfrm>
                <a:off x="384" y="1152"/>
                <a:ext cx="562" cy="788"/>
                <a:chOff x="384" y="1152"/>
                <a:chExt cx="562" cy="788"/>
              </a:xfrm>
            </p:grpSpPr>
            <p:grpSp>
              <p:nvGrpSpPr>
                <p:cNvPr id="39941" name="组合 3992"/>
                <p:cNvGrpSpPr/>
                <p:nvPr/>
              </p:nvGrpSpPr>
              <p:grpSpPr>
                <a:xfrm flipV="1">
                  <a:off x="384" y="1152"/>
                  <a:ext cx="562" cy="37"/>
                  <a:chOff x="4680" y="7053"/>
                  <a:chExt cx="1764" cy="123"/>
                </a:xfrm>
              </p:grpSpPr>
              <p:grpSp>
                <p:nvGrpSpPr>
                  <p:cNvPr id="39942" name="组合 3993"/>
                  <p:cNvGrpSpPr/>
                  <p:nvPr/>
                </p:nvGrpSpPr>
                <p:grpSpPr>
                  <a:xfrm>
                    <a:off x="4680" y="7056"/>
                    <a:ext cx="864" cy="120"/>
                    <a:chOff x="6480" y="6239"/>
                    <a:chExt cx="864" cy="120"/>
                  </a:xfrm>
                </p:grpSpPr>
                <p:cxnSp>
                  <p:nvCxnSpPr>
                    <p:cNvPr id="39943" name="Line 8"/>
                    <p:cNvCxnSpPr/>
                    <p:nvPr/>
                  </p:nvCxnSpPr>
                  <p:spPr>
                    <a:xfrm flipH="1">
                      <a:off x="6480" y="6239"/>
                      <a:ext cx="180" cy="113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  <p:cxnSp>
                  <p:nvCxnSpPr>
                    <p:cNvPr id="39944" name="Line 9"/>
                    <p:cNvCxnSpPr/>
                    <p:nvPr/>
                  </p:nvCxnSpPr>
                  <p:spPr>
                    <a:xfrm flipH="1">
                      <a:off x="6660" y="6239"/>
                      <a:ext cx="180" cy="113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  <p:cxnSp>
                  <p:nvCxnSpPr>
                    <p:cNvPr id="39945" name="Line 10"/>
                    <p:cNvCxnSpPr/>
                    <p:nvPr/>
                  </p:nvCxnSpPr>
                  <p:spPr>
                    <a:xfrm flipH="1">
                      <a:off x="6840" y="6239"/>
                      <a:ext cx="180" cy="113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  <p:cxnSp>
                  <p:nvCxnSpPr>
                    <p:cNvPr id="39946" name="Line 11"/>
                    <p:cNvCxnSpPr/>
                    <p:nvPr/>
                  </p:nvCxnSpPr>
                  <p:spPr>
                    <a:xfrm flipH="1">
                      <a:off x="7020" y="6239"/>
                      <a:ext cx="180" cy="113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  <p:cxnSp>
                  <p:nvCxnSpPr>
                    <p:cNvPr id="39947" name="Line 12"/>
                    <p:cNvCxnSpPr/>
                    <p:nvPr/>
                  </p:nvCxnSpPr>
                  <p:spPr>
                    <a:xfrm flipH="1">
                      <a:off x="7164" y="6246"/>
                      <a:ext cx="180" cy="113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</p:grpSp>
              <p:cxnSp>
                <p:nvCxnSpPr>
                  <p:cNvPr id="39948" name="Line 13"/>
                  <p:cNvCxnSpPr/>
                  <p:nvPr/>
                </p:nvCxnSpPr>
                <p:spPr>
                  <a:xfrm>
                    <a:off x="4845" y="7053"/>
                    <a:ext cx="1593" cy="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grpSp>
                <p:nvGrpSpPr>
                  <p:cNvPr id="39949" name="组合 4000"/>
                  <p:cNvGrpSpPr/>
                  <p:nvPr/>
                </p:nvGrpSpPr>
                <p:grpSpPr>
                  <a:xfrm>
                    <a:off x="5580" y="7056"/>
                    <a:ext cx="864" cy="120"/>
                    <a:chOff x="6480" y="6239"/>
                    <a:chExt cx="864" cy="120"/>
                  </a:xfrm>
                </p:grpSpPr>
                <p:cxnSp>
                  <p:nvCxnSpPr>
                    <p:cNvPr id="39950" name="Line 15"/>
                    <p:cNvCxnSpPr/>
                    <p:nvPr/>
                  </p:nvCxnSpPr>
                  <p:spPr>
                    <a:xfrm flipH="1">
                      <a:off x="6480" y="6239"/>
                      <a:ext cx="180" cy="113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  <p:cxnSp>
                  <p:nvCxnSpPr>
                    <p:cNvPr id="39951" name="Line 16"/>
                    <p:cNvCxnSpPr/>
                    <p:nvPr/>
                  </p:nvCxnSpPr>
                  <p:spPr>
                    <a:xfrm flipH="1">
                      <a:off x="6660" y="6239"/>
                      <a:ext cx="180" cy="113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  <p:cxnSp>
                  <p:nvCxnSpPr>
                    <p:cNvPr id="39952" name="Line 17"/>
                    <p:cNvCxnSpPr/>
                    <p:nvPr/>
                  </p:nvCxnSpPr>
                  <p:spPr>
                    <a:xfrm flipH="1">
                      <a:off x="6840" y="6239"/>
                      <a:ext cx="180" cy="113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  <p:cxnSp>
                  <p:nvCxnSpPr>
                    <p:cNvPr id="39953" name="Line 18"/>
                    <p:cNvCxnSpPr/>
                    <p:nvPr/>
                  </p:nvCxnSpPr>
                  <p:spPr>
                    <a:xfrm flipH="1">
                      <a:off x="7020" y="6239"/>
                      <a:ext cx="180" cy="113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  <p:cxnSp>
                  <p:nvCxnSpPr>
                    <p:cNvPr id="39954" name="Line 19"/>
                    <p:cNvCxnSpPr/>
                    <p:nvPr/>
                  </p:nvCxnSpPr>
                  <p:spPr>
                    <a:xfrm flipH="1">
                      <a:off x="7164" y="6246"/>
                      <a:ext cx="180" cy="113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</p:grpSp>
            </p:grpSp>
            <p:grpSp>
              <p:nvGrpSpPr>
                <p:cNvPr id="39955" name="组合 4006"/>
                <p:cNvGrpSpPr/>
                <p:nvPr/>
              </p:nvGrpSpPr>
              <p:grpSpPr>
                <a:xfrm>
                  <a:off x="460" y="1189"/>
                  <a:ext cx="271" cy="751"/>
                  <a:chOff x="1248" y="720"/>
                  <a:chExt cx="340" cy="986"/>
                </a:xfrm>
              </p:grpSpPr>
              <p:grpSp>
                <p:nvGrpSpPr>
                  <p:cNvPr id="39956" name="组合 4007"/>
                  <p:cNvGrpSpPr/>
                  <p:nvPr/>
                </p:nvGrpSpPr>
                <p:grpSpPr>
                  <a:xfrm>
                    <a:off x="1248" y="912"/>
                    <a:ext cx="340" cy="794"/>
                    <a:chOff x="5232" y="2745"/>
                    <a:chExt cx="340" cy="794"/>
                  </a:xfrm>
                </p:grpSpPr>
                <p:grpSp>
                  <p:nvGrpSpPr>
                    <p:cNvPr id="39957" name="组合 4008"/>
                    <p:cNvGrpSpPr/>
                    <p:nvPr/>
                  </p:nvGrpSpPr>
                  <p:grpSpPr>
                    <a:xfrm>
                      <a:off x="5232" y="2976"/>
                      <a:ext cx="340" cy="340"/>
                      <a:chOff x="4896" y="2775"/>
                      <a:chExt cx="680" cy="681"/>
                    </a:xfrm>
                  </p:grpSpPr>
                  <p:grpSp>
                    <p:nvGrpSpPr>
                      <p:cNvPr id="39958" name="组合 4009"/>
                      <p:cNvGrpSpPr/>
                      <p:nvPr/>
                    </p:nvGrpSpPr>
                    <p:grpSpPr>
                      <a:xfrm>
                        <a:off x="4896" y="2775"/>
                        <a:ext cx="680" cy="680"/>
                        <a:chOff x="192" y="3351"/>
                        <a:chExt cx="680" cy="680"/>
                      </a:xfrm>
                    </p:grpSpPr>
                    <p:sp>
                      <p:nvSpPr>
                        <p:cNvPr id="39959" name="Oval 24"/>
                        <p:cNvSpPr/>
                        <p:nvPr/>
                      </p:nvSpPr>
                      <p:spPr>
                        <a:xfrm>
                          <a:off x="192" y="3351"/>
                          <a:ext cx="680" cy="680"/>
                        </a:xfrm>
                        <a:prstGeom prst="ellipse">
                          <a:avLst/>
                        </a:prstGeom>
                        <a:solidFill>
                          <a:srgbClr val="CCECFF"/>
                        </a:solidFill>
                        <a:ln w="38100" cap="flat" cmpd="sng">
                          <a:solidFill>
                            <a:srgbClr val="0033CC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  <p:txBody>
                        <a:bodyPr wrap="none" anchor="ctr"/>
                        <a:lstStyle/>
                        <a:p>
                          <a:endParaRPr lang="zh-CN" altLang="en-US">
                            <a:latin typeface="Arial" panose="020B0604020202020204" pitchFamily="34" charset="0"/>
                            <a:ea typeface="宋体" panose="02010600030101010101" pitchFamily="2" charset="-122"/>
                          </a:endParaRPr>
                        </a:p>
                      </p:txBody>
                    </p:sp>
                    <p:sp>
                      <p:nvSpPr>
                        <p:cNvPr id="39960" name="Oval 25"/>
                        <p:cNvSpPr/>
                        <p:nvPr/>
                      </p:nvSpPr>
                      <p:spPr>
                        <a:xfrm>
                          <a:off x="240" y="3408"/>
                          <a:ext cx="576" cy="576"/>
                        </a:xfrm>
                        <a:prstGeom prst="ellipse">
                          <a:avLst/>
                        </a:prstGeom>
                        <a:solidFill>
                          <a:srgbClr val="CCECFF"/>
                        </a:solidFill>
                        <a:ln w="38100" cap="flat" cmpd="sng">
                          <a:solidFill>
                            <a:srgbClr val="0033CC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  <p:txBody>
                        <a:bodyPr wrap="none" anchor="ctr"/>
                        <a:lstStyle/>
                        <a:p>
                          <a:endParaRPr lang="zh-CN" altLang="en-US">
                            <a:latin typeface="Arial" panose="020B0604020202020204" pitchFamily="34" charset="0"/>
                            <a:ea typeface="宋体" panose="02010600030101010101" pitchFamily="2" charset="-122"/>
                          </a:endParaRPr>
                        </a:p>
                      </p:txBody>
                    </p:sp>
                  </p:grpSp>
                  <p:sp>
                    <p:nvSpPr>
                      <p:cNvPr id="39961" name="Oval 26"/>
                      <p:cNvSpPr/>
                      <p:nvPr/>
                    </p:nvSpPr>
                    <p:spPr>
                      <a:xfrm>
                        <a:off x="5133" y="3018"/>
                        <a:ext cx="192" cy="192"/>
                      </a:xfrm>
                      <a:prstGeom prst="ellipse">
                        <a:avLst/>
                      </a:prstGeom>
                      <a:solidFill>
                        <a:srgbClr val="007572"/>
                      </a:solidFill>
                      <a:ln w="9525" cap="flat" cmpd="sng">
                        <a:solidFill>
                          <a:srgbClr val="0033CC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 wrap="none" anchor="ctr"/>
                      <a:lstStyle/>
                      <a:p>
                        <a:endParaRPr lang="zh-CN" altLang="en-US">
                          <a:latin typeface="Arial" panose="020B0604020202020204" pitchFamily="34" charset="0"/>
                          <a:ea typeface="宋体" panose="02010600030101010101" pitchFamily="2" charset="-122"/>
                        </a:endParaRPr>
                      </a:p>
                    </p:txBody>
                  </p:sp>
                  <p:sp>
                    <p:nvSpPr>
                      <p:cNvPr id="39962" name="AutoShape 27"/>
                      <p:cNvSpPr/>
                      <p:nvPr/>
                    </p:nvSpPr>
                    <p:spPr>
                      <a:xfrm>
                        <a:off x="5175" y="2784"/>
                        <a:ext cx="96" cy="672"/>
                      </a:xfrm>
                      <a:prstGeom prst="diamond">
                        <a:avLst/>
                      </a:prstGeom>
                      <a:solidFill>
                        <a:srgbClr val="663300"/>
                      </a:solidFill>
                      <a:ln w="9525" cap="flat" cmpd="sng">
                        <a:solidFill>
                          <a:srgbClr val="0033CC"/>
                        </a:solidFill>
                        <a:prstDash val="solid"/>
                        <a:miter/>
                        <a:headEnd type="none" w="med" len="med"/>
                        <a:tailEnd type="none" w="med" len="med"/>
                      </a:ln>
                    </p:spPr>
                    <p:txBody>
                      <a:bodyPr wrap="none" anchor="ctr"/>
                      <a:lstStyle/>
                      <a:p>
                        <a:endParaRPr lang="zh-CN" altLang="en-US">
                          <a:latin typeface="Arial" panose="020B0604020202020204" pitchFamily="34" charset="0"/>
                          <a:ea typeface="宋体" panose="02010600030101010101" pitchFamily="2" charset="-122"/>
                        </a:endParaRPr>
                      </a:p>
                    </p:txBody>
                  </p:sp>
                </p:grpSp>
                <p:grpSp>
                  <p:nvGrpSpPr>
                    <p:cNvPr id="39963" name="组合 4014"/>
                    <p:cNvGrpSpPr/>
                    <p:nvPr/>
                  </p:nvGrpSpPr>
                  <p:grpSpPr>
                    <a:xfrm>
                      <a:off x="5346" y="3312"/>
                      <a:ext cx="102" cy="227"/>
                      <a:chOff x="1015" y="3264"/>
                      <a:chExt cx="148" cy="320"/>
                    </a:xfrm>
                  </p:grpSpPr>
                  <p:sp>
                    <p:nvSpPr>
                      <p:cNvPr id="39964" name="Oval 29"/>
                      <p:cNvSpPr/>
                      <p:nvPr/>
                    </p:nvSpPr>
                    <p:spPr>
                      <a:xfrm>
                        <a:off x="1056" y="3264"/>
                        <a:ext cx="48" cy="48"/>
                      </a:xfrm>
                      <a:prstGeom prst="ellipse">
                        <a:avLst/>
                      </a:prstGeom>
                      <a:solidFill>
                        <a:srgbClr val="CCECFF"/>
                      </a:solidFill>
                      <a:ln w="38100" cap="flat" cmpd="sng">
                        <a:solidFill>
                          <a:srgbClr val="0033CC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 wrap="none" anchor="ctr"/>
                      <a:lstStyle/>
                      <a:p>
                        <a:endParaRPr lang="zh-CN" altLang="en-US">
                          <a:latin typeface="Arial" panose="020B0604020202020204" pitchFamily="34" charset="0"/>
                          <a:ea typeface="宋体" panose="02010600030101010101" pitchFamily="2" charset="-122"/>
                        </a:endParaRPr>
                      </a:p>
                    </p:txBody>
                  </p:sp>
                  <p:sp>
                    <p:nvSpPr>
                      <p:cNvPr id="39965" name="Freeform 30"/>
                      <p:cNvSpPr/>
                      <p:nvPr/>
                    </p:nvSpPr>
                    <p:spPr>
                      <a:xfrm>
                        <a:off x="1015" y="3310"/>
                        <a:ext cx="148" cy="274"/>
                      </a:xfrm>
                      <a:prstGeom prst="rect">
                        <a:avLst/>
                      </a:prstGeom>
                      <a:noFill/>
                      <a:ln w="38100" cap="flat" cmpd="sng">
                        <a:solidFill>
                          <a:srgbClr val="0033CC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 anchor="t"/>
                      <a:lstStyle/>
                      <a:p>
                        <a:endParaRPr lang="zh-CN" altLang="en-US">
                          <a:latin typeface="Arial" panose="020B0604020202020204" pitchFamily="34" charset="0"/>
                          <a:ea typeface="宋体" panose="02010600030101010101" pitchFamily="2" charset="-122"/>
                        </a:endParaRPr>
                      </a:p>
                    </p:txBody>
                  </p:sp>
                </p:grpSp>
                <p:grpSp>
                  <p:nvGrpSpPr>
                    <p:cNvPr id="39966" name="组合 4017"/>
                    <p:cNvGrpSpPr/>
                    <p:nvPr/>
                  </p:nvGrpSpPr>
                  <p:grpSpPr>
                    <a:xfrm flipH="1" flipV="1">
                      <a:off x="5337" y="2745"/>
                      <a:ext cx="102" cy="227"/>
                      <a:chOff x="1015" y="3264"/>
                      <a:chExt cx="148" cy="320"/>
                    </a:xfrm>
                  </p:grpSpPr>
                  <p:sp>
                    <p:nvSpPr>
                      <p:cNvPr id="39967" name="Oval 32"/>
                      <p:cNvSpPr/>
                      <p:nvPr/>
                    </p:nvSpPr>
                    <p:spPr>
                      <a:xfrm>
                        <a:off x="1056" y="3264"/>
                        <a:ext cx="48" cy="48"/>
                      </a:xfrm>
                      <a:prstGeom prst="ellipse">
                        <a:avLst/>
                      </a:prstGeom>
                      <a:solidFill>
                        <a:srgbClr val="CCECFF"/>
                      </a:solidFill>
                      <a:ln w="38100" cap="flat" cmpd="sng">
                        <a:solidFill>
                          <a:srgbClr val="0033CC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 wrap="none" anchor="ctr"/>
                      <a:lstStyle/>
                      <a:p>
                        <a:endParaRPr lang="zh-CN" altLang="en-US">
                          <a:latin typeface="Arial" panose="020B0604020202020204" pitchFamily="34" charset="0"/>
                          <a:ea typeface="宋体" panose="02010600030101010101" pitchFamily="2" charset="-122"/>
                        </a:endParaRPr>
                      </a:p>
                    </p:txBody>
                  </p:sp>
                  <p:sp>
                    <p:nvSpPr>
                      <p:cNvPr id="39968" name="Freeform 33"/>
                      <p:cNvSpPr/>
                      <p:nvPr/>
                    </p:nvSpPr>
                    <p:spPr>
                      <a:xfrm>
                        <a:off x="1015" y="3310"/>
                        <a:ext cx="148" cy="274"/>
                      </a:xfrm>
                      <a:prstGeom prst="rect">
                        <a:avLst/>
                      </a:prstGeom>
                      <a:noFill/>
                      <a:ln w="38100" cap="flat" cmpd="sng">
                        <a:solidFill>
                          <a:srgbClr val="0033CC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 anchor="t"/>
                      <a:lstStyle/>
                      <a:p>
                        <a:endParaRPr lang="zh-CN" altLang="en-US">
                          <a:latin typeface="Arial" panose="020B0604020202020204" pitchFamily="34" charset="0"/>
                          <a:ea typeface="宋体" panose="02010600030101010101" pitchFamily="2" charset="-122"/>
                        </a:endParaRPr>
                      </a:p>
                    </p:txBody>
                  </p:sp>
                </p:grpSp>
              </p:grpSp>
              <p:cxnSp>
                <p:nvCxnSpPr>
                  <p:cNvPr id="39969" name="Line 34"/>
                  <p:cNvCxnSpPr/>
                  <p:nvPr/>
                </p:nvCxnSpPr>
                <p:spPr>
                  <a:xfrm flipH="1">
                    <a:off x="1392" y="720"/>
                    <a:ext cx="0" cy="192"/>
                  </a:xfrm>
                  <a:prstGeom prst="line">
                    <a:avLst/>
                  </a:prstGeom>
                  <a:ln w="9525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</p:grpSp>
          </p:grpSp>
          <p:grpSp>
            <p:nvGrpSpPr>
              <p:cNvPr id="39970" name="组合 4021"/>
              <p:cNvGrpSpPr/>
              <p:nvPr/>
            </p:nvGrpSpPr>
            <p:grpSpPr>
              <a:xfrm>
                <a:off x="460" y="2137"/>
                <a:ext cx="271" cy="791"/>
                <a:chOff x="460" y="1993"/>
                <a:chExt cx="271" cy="791"/>
              </a:xfrm>
            </p:grpSpPr>
            <p:grpSp>
              <p:nvGrpSpPr>
                <p:cNvPr id="39971" name="组合 4022"/>
                <p:cNvGrpSpPr/>
                <p:nvPr/>
              </p:nvGrpSpPr>
              <p:grpSpPr>
                <a:xfrm>
                  <a:off x="460" y="1993"/>
                  <a:ext cx="271" cy="605"/>
                  <a:chOff x="5232" y="2745"/>
                  <a:chExt cx="340" cy="794"/>
                </a:xfrm>
              </p:grpSpPr>
              <p:grpSp>
                <p:nvGrpSpPr>
                  <p:cNvPr id="39972" name="组合 4023"/>
                  <p:cNvGrpSpPr/>
                  <p:nvPr/>
                </p:nvGrpSpPr>
                <p:grpSpPr>
                  <a:xfrm>
                    <a:off x="5232" y="2976"/>
                    <a:ext cx="340" cy="340"/>
                    <a:chOff x="4896" y="2775"/>
                    <a:chExt cx="680" cy="681"/>
                  </a:xfrm>
                </p:grpSpPr>
                <p:grpSp>
                  <p:nvGrpSpPr>
                    <p:cNvPr id="39973" name="组合 4024"/>
                    <p:cNvGrpSpPr/>
                    <p:nvPr/>
                  </p:nvGrpSpPr>
                  <p:grpSpPr>
                    <a:xfrm>
                      <a:off x="4896" y="2775"/>
                      <a:ext cx="680" cy="680"/>
                      <a:chOff x="192" y="3351"/>
                      <a:chExt cx="680" cy="680"/>
                    </a:xfrm>
                  </p:grpSpPr>
                  <p:sp>
                    <p:nvSpPr>
                      <p:cNvPr id="39974" name="Oval 39"/>
                      <p:cNvSpPr/>
                      <p:nvPr/>
                    </p:nvSpPr>
                    <p:spPr>
                      <a:xfrm>
                        <a:off x="192" y="3351"/>
                        <a:ext cx="680" cy="680"/>
                      </a:xfrm>
                      <a:prstGeom prst="ellipse">
                        <a:avLst/>
                      </a:prstGeom>
                      <a:solidFill>
                        <a:srgbClr val="CCECFF"/>
                      </a:solidFill>
                      <a:ln w="38100" cap="flat" cmpd="sng">
                        <a:solidFill>
                          <a:srgbClr val="0033CC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 wrap="none" anchor="ctr"/>
                      <a:lstStyle/>
                      <a:p>
                        <a:endParaRPr lang="zh-CN" altLang="en-US">
                          <a:latin typeface="Arial" panose="020B0604020202020204" pitchFamily="34" charset="0"/>
                          <a:ea typeface="宋体" panose="02010600030101010101" pitchFamily="2" charset="-122"/>
                        </a:endParaRPr>
                      </a:p>
                    </p:txBody>
                  </p:sp>
                  <p:sp>
                    <p:nvSpPr>
                      <p:cNvPr id="39975" name="Oval 40"/>
                      <p:cNvSpPr/>
                      <p:nvPr/>
                    </p:nvSpPr>
                    <p:spPr>
                      <a:xfrm>
                        <a:off x="240" y="3408"/>
                        <a:ext cx="576" cy="576"/>
                      </a:xfrm>
                      <a:prstGeom prst="ellipse">
                        <a:avLst/>
                      </a:prstGeom>
                      <a:solidFill>
                        <a:srgbClr val="CCECFF"/>
                      </a:solidFill>
                      <a:ln w="38100" cap="flat" cmpd="sng">
                        <a:solidFill>
                          <a:srgbClr val="0033CC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 wrap="none" anchor="ctr"/>
                      <a:lstStyle/>
                      <a:p>
                        <a:endParaRPr lang="zh-CN" altLang="en-US">
                          <a:latin typeface="Arial" panose="020B0604020202020204" pitchFamily="34" charset="0"/>
                          <a:ea typeface="宋体" panose="02010600030101010101" pitchFamily="2" charset="-122"/>
                        </a:endParaRPr>
                      </a:p>
                    </p:txBody>
                  </p:sp>
                </p:grpSp>
                <p:sp>
                  <p:nvSpPr>
                    <p:cNvPr id="39976" name="Oval 41"/>
                    <p:cNvSpPr/>
                    <p:nvPr/>
                  </p:nvSpPr>
                  <p:spPr>
                    <a:xfrm>
                      <a:off x="5133" y="3018"/>
                      <a:ext cx="192" cy="192"/>
                    </a:xfrm>
                    <a:prstGeom prst="ellipse">
                      <a:avLst/>
                    </a:prstGeom>
                    <a:solidFill>
                      <a:srgbClr val="007572"/>
                    </a:solidFill>
                    <a:ln w="9525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39977" name="AutoShape 42"/>
                    <p:cNvSpPr/>
                    <p:nvPr/>
                  </p:nvSpPr>
                  <p:spPr>
                    <a:xfrm>
                      <a:off x="5175" y="2784"/>
                      <a:ext cx="96" cy="672"/>
                    </a:xfrm>
                    <a:prstGeom prst="diamond">
                      <a:avLst/>
                    </a:prstGeom>
                    <a:solidFill>
                      <a:srgbClr val="663300"/>
                    </a:solidFill>
                    <a:ln w="9525" cap="flat" cmpd="sng">
                      <a:solidFill>
                        <a:srgbClr val="0033CC"/>
                      </a:solidFill>
                      <a:prstDash val="solid"/>
                      <a:miter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</p:grpSp>
              <p:grpSp>
                <p:nvGrpSpPr>
                  <p:cNvPr id="39978" name="组合 4029"/>
                  <p:cNvGrpSpPr/>
                  <p:nvPr/>
                </p:nvGrpSpPr>
                <p:grpSpPr>
                  <a:xfrm>
                    <a:off x="5346" y="3312"/>
                    <a:ext cx="102" cy="227"/>
                    <a:chOff x="1015" y="3264"/>
                    <a:chExt cx="148" cy="320"/>
                  </a:xfrm>
                </p:grpSpPr>
                <p:sp>
                  <p:nvSpPr>
                    <p:cNvPr id="39979" name="Oval 44"/>
                    <p:cNvSpPr/>
                    <p:nvPr/>
                  </p:nvSpPr>
                  <p:spPr>
                    <a:xfrm>
                      <a:off x="1056" y="3264"/>
                      <a:ext cx="48" cy="48"/>
                    </a:xfrm>
                    <a:prstGeom prst="ellipse">
                      <a:avLst/>
                    </a:prstGeom>
                    <a:solidFill>
                      <a:srgbClr val="CCECFF"/>
                    </a:solidFill>
                    <a:ln w="38100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39980" name="Freeform 45"/>
                    <p:cNvSpPr/>
                    <p:nvPr/>
                  </p:nvSpPr>
                  <p:spPr>
                    <a:xfrm>
                      <a:off x="1015" y="3310"/>
                      <a:ext cx="148" cy="274"/>
                    </a:xfrm>
                    <a:prstGeom prst="rect">
                      <a:avLst/>
                    </a:prstGeom>
                    <a:noFill/>
                    <a:ln w="38100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anchor="t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</p:grpSp>
              <p:grpSp>
                <p:nvGrpSpPr>
                  <p:cNvPr id="39981" name="组合 4032"/>
                  <p:cNvGrpSpPr/>
                  <p:nvPr/>
                </p:nvGrpSpPr>
                <p:grpSpPr>
                  <a:xfrm flipH="1" flipV="1">
                    <a:off x="5337" y="2745"/>
                    <a:ext cx="102" cy="227"/>
                    <a:chOff x="1015" y="3264"/>
                    <a:chExt cx="148" cy="320"/>
                  </a:xfrm>
                </p:grpSpPr>
                <p:sp>
                  <p:nvSpPr>
                    <p:cNvPr id="39982" name="Oval 47"/>
                    <p:cNvSpPr/>
                    <p:nvPr/>
                  </p:nvSpPr>
                  <p:spPr>
                    <a:xfrm>
                      <a:off x="1056" y="3264"/>
                      <a:ext cx="48" cy="48"/>
                    </a:xfrm>
                    <a:prstGeom prst="ellipse">
                      <a:avLst/>
                    </a:prstGeom>
                    <a:solidFill>
                      <a:srgbClr val="CCECFF"/>
                    </a:solidFill>
                    <a:ln w="38100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39983" name="Freeform 48"/>
                    <p:cNvSpPr/>
                    <p:nvPr/>
                  </p:nvSpPr>
                  <p:spPr>
                    <a:xfrm>
                      <a:off x="1015" y="3310"/>
                      <a:ext cx="148" cy="274"/>
                    </a:xfrm>
                    <a:prstGeom prst="rect">
                      <a:avLst/>
                    </a:prstGeom>
                    <a:noFill/>
                    <a:ln w="38100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anchor="t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</p:grpSp>
            </p:grpSp>
            <p:sp>
              <p:nvSpPr>
                <p:cNvPr id="39984" name="Rectangle 49"/>
                <p:cNvSpPr/>
                <p:nvPr/>
              </p:nvSpPr>
              <p:spPr>
                <a:xfrm>
                  <a:off x="520" y="2674"/>
                  <a:ext cx="153" cy="110"/>
                </a:xfrm>
                <a:prstGeom prst="rect">
                  <a:avLst/>
                </a:prstGeom>
                <a:solidFill>
                  <a:srgbClr val="663300"/>
                </a:solidFill>
                <a:ln w="9525" cap="flat" cmpd="sng">
                  <a:solidFill>
                    <a:srgbClr val="0033CC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cxnSp>
              <p:nvCxnSpPr>
                <p:cNvPr id="39985" name="Line 50"/>
                <p:cNvCxnSpPr/>
                <p:nvPr/>
              </p:nvCxnSpPr>
              <p:spPr>
                <a:xfrm flipH="1">
                  <a:off x="589" y="2601"/>
                  <a:ext cx="0" cy="73"/>
                </a:xfrm>
                <a:prstGeom prst="line">
                  <a:avLst/>
                </a:prstGeom>
                <a:ln w="9525" cap="flat" cmpd="sng">
                  <a:solidFill>
                    <a:srgbClr val="0033CC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</p:grpSp>
          <p:cxnSp>
            <p:nvCxnSpPr>
              <p:cNvPr id="39986" name="Line 51"/>
              <p:cNvCxnSpPr/>
              <p:nvPr/>
            </p:nvCxnSpPr>
            <p:spPr>
              <a:xfrm flipH="1" flipV="1">
                <a:off x="480" y="1680"/>
                <a:ext cx="96" cy="480"/>
              </a:xfrm>
              <a:prstGeom prst="line">
                <a:avLst/>
              </a:prstGeom>
              <a:ln w="19050" cap="flat" cmpd="sng">
                <a:solidFill>
                  <a:srgbClr val="0033CC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9987" name="Line 52"/>
              <p:cNvCxnSpPr/>
              <p:nvPr/>
            </p:nvCxnSpPr>
            <p:spPr>
              <a:xfrm flipH="1">
                <a:off x="729" y="1632"/>
                <a:ext cx="0" cy="816"/>
              </a:xfrm>
              <a:prstGeom prst="line">
                <a:avLst/>
              </a:prstGeom>
              <a:ln w="19050" cap="flat" cmpd="sng">
                <a:solidFill>
                  <a:srgbClr val="0033CC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9988" name="Line 53"/>
              <p:cNvCxnSpPr/>
              <p:nvPr/>
            </p:nvCxnSpPr>
            <p:spPr>
              <a:xfrm flipH="1" flipV="1">
                <a:off x="375" y="2208"/>
                <a:ext cx="96" cy="288"/>
              </a:xfrm>
              <a:prstGeom prst="line">
                <a:avLst/>
              </a:prstGeom>
              <a:ln w="19050" cap="flat" cmpd="sng">
                <a:solidFill>
                  <a:srgbClr val="0033CC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</p:cxnSp>
        </p:grpSp>
        <p:sp>
          <p:nvSpPr>
            <p:cNvPr id="39989" name="Text Box 54"/>
            <p:cNvSpPr/>
            <p:nvPr/>
          </p:nvSpPr>
          <p:spPr>
            <a:xfrm>
              <a:off x="432" y="3408"/>
              <a:ext cx="384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Times New Roman" panose="02020603050405020304" charset="0"/>
                  <a:ea typeface="宋体" panose="02010600030101010101" pitchFamily="2" charset="-122"/>
                </a:rPr>
                <a:t>(a)</a:t>
              </a:r>
              <a:endParaRPr lang="en-US" altLang="zh-CN" sz="2400"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4042" name="组合 4041"/>
          <p:cNvGrpSpPr/>
          <p:nvPr/>
        </p:nvGrpSpPr>
        <p:grpSpPr>
          <a:xfrm>
            <a:off x="2438400" y="1828800"/>
            <a:ext cx="1066800" cy="4038600"/>
            <a:chOff x="1536" y="1152"/>
            <a:chExt cx="672" cy="2544"/>
          </a:xfrm>
        </p:grpSpPr>
        <p:grpSp>
          <p:nvGrpSpPr>
            <p:cNvPr id="39991" name="组合 4042"/>
            <p:cNvGrpSpPr/>
            <p:nvPr/>
          </p:nvGrpSpPr>
          <p:grpSpPr>
            <a:xfrm flipH="1">
              <a:off x="1536" y="1152"/>
              <a:ext cx="633" cy="1536"/>
              <a:chOff x="2256" y="432"/>
              <a:chExt cx="777" cy="2142"/>
            </a:xfrm>
          </p:grpSpPr>
          <p:grpSp>
            <p:nvGrpSpPr>
              <p:cNvPr id="39992" name="组合 4043"/>
              <p:cNvGrpSpPr/>
              <p:nvPr/>
            </p:nvGrpSpPr>
            <p:grpSpPr>
              <a:xfrm>
                <a:off x="2688" y="672"/>
                <a:ext cx="340" cy="794"/>
                <a:chOff x="5232" y="2745"/>
                <a:chExt cx="340" cy="794"/>
              </a:xfrm>
            </p:grpSpPr>
            <p:grpSp>
              <p:nvGrpSpPr>
                <p:cNvPr id="39993" name="组合 4044"/>
                <p:cNvGrpSpPr/>
                <p:nvPr/>
              </p:nvGrpSpPr>
              <p:grpSpPr>
                <a:xfrm>
                  <a:off x="5232" y="2976"/>
                  <a:ext cx="340" cy="340"/>
                  <a:chOff x="4896" y="2775"/>
                  <a:chExt cx="680" cy="681"/>
                </a:xfrm>
              </p:grpSpPr>
              <p:grpSp>
                <p:nvGrpSpPr>
                  <p:cNvPr id="39994" name="组合 4045"/>
                  <p:cNvGrpSpPr/>
                  <p:nvPr/>
                </p:nvGrpSpPr>
                <p:grpSpPr>
                  <a:xfrm>
                    <a:off x="4896" y="2775"/>
                    <a:ext cx="680" cy="680"/>
                    <a:chOff x="192" y="3351"/>
                    <a:chExt cx="680" cy="680"/>
                  </a:xfrm>
                </p:grpSpPr>
                <p:sp>
                  <p:nvSpPr>
                    <p:cNvPr id="39995" name="Oval 60"/>
                    <p:cNvSpPr/>
                    <p:nvPr/>
                  </p:nvSpPr>
                  <p:spPr>
                    <a:xfrm>
                      <a:off x="192" y="3351"/>
                      <a:ext cx="680" cy="680"/>
                    </a:xfrm>
                    <a:prstGeom prst="ellipse">
                      <a:avLst/>
                    </a:prstGeom>
                    <a:solidFill>
                      <a:srgbClr val="CCECFF"/>
                    </a:solidFill>
                    <a:ln w="38100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39996" name="Oval 61"/>
                    <p:cNvSpPr/>
                    <p:nvPr/>
                  </p:nvSpPr>
                  <p:spPr>
                    <a:xfrm>
                      <a:off x="240" y="3408"/>
                      <a:ext cx="576" cy="576"/>
                    </a:xfrm>
                    <a:prstGeom prst="ellipse">
                      <a:avLst/>
                    </a:prstGeom>
                    <a:solidFill>
                      <a:srgbClr val="CCECFF"/>
                    </a:solidFill>
                    <a:ln w="38100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</p:grpSp>
              <p:sp>
                <p:nvSpPr>
                  <p:cNvPr id="39997" name="Oval 62"/>
                  <p:cNvSpPr/>
                  <p:nvPr/>
                </p:nvSpPr>
                <p:spPr>
                  <a:xfrm>
                    <a:off x="5133" y="3018"/>
                    <a:ext cx="192" cy="192"/>
                  </a:xfrm>
                  <a:prstGeom prst="ellipse">
                    <a:avLst/>
                  </a:prstGeom>
                  <a:solidFill>
                    <a:srgbClr val="007572"/>
                  </a:solidFill>
                  <a:ln w="9525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39998" name="AutoShape 63"/>
                  <p:cNvSpPr/>
                  <p:nvPr/>
                </p:nvSpPr>
                <p:spPr>
                  <a:xfrm>
                    <a:off x="5175" y="2784"/>
                    <a:ext cx="96" cy="672"/>
                  </a:xfrm>
                  <a:prstGeom prst="diamond">
                    <a:avLst/>
                  </a:prstGeom>
                  <a:solidFill>
                    <a:srgbClr val="663300"/>
                  </a:solidFill>
                  <a:ln w="9525" cap="flat" cmpd="sng">
                    <a:solidFill>
                      <a:srgbClr val="0033CC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  <p:grpSp>
              <p:nvGrpSpPr>
                <p:cNvPr id="39999" name="组合 4050"/>
                <p:cNvGrpSpPr/>
                <p:nvPr/>
              </p:nvGrpSpPr>
              <p:grpSpPr>
                <a:xfrm>
                  <a:off x="5346" y="3312"/>
                  <a:ext cx="102" cy="227"/>
                  <a:chOff x="1015" y="3264"/>
                  <a:chExt cx="148" cy="320"/>
                </a:xfrm>
              </p:grpSpPr>
              <p:sp>
                <p:nvSpPr>
                  <p:cNvPr id="40000" name="Oval 65"/>
                  <p:cNvSpPr/>
                  <p:nvPr/>
                </p:nvSpPr>
                <p:spPr>
                  <a:xfrm>
                    <a:off x="1056" y="3264"/>
                    <a:ext cx="48" cy="48"/>
                  </a:xfrm>
                  <a:prstGeom prst="ellipse">
                    <a:avLst/>
                  </a:prstGeom>
                  <a:solidFill>
                    <a:srgbClr val="CCECFF"/>
                  </a:solidFill>
                  <a:ln w="3810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40001" name="Freeform 66"/>
                  <p:cNvSpPr/>
                  <p:nvPr/>
                </p:nvSpPr>
                <p:spPr>
                  <a:xfrm>
                    <a:off x="1015" y="3310"/>
                    <a:ext cx="148" cy="274"/>
                  </a:xfrm>
                  <a:prstGeom prst="rect">
                    <a:avLst/>
                  </a:prstGeom>
                  <a:noFill/>
                  <a:ln w="3810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  <p:grpSp>
              <p:nvGrpSpPr>
                <p:cNvPr id="40002" name="组合 4053"/>
                <p:cNvGrpSpPr/>
                <p:nvPr/>
              </p:nvGrpSpPr>
              <p:grpSpPr>
                <a:xfrm flipH="1" flipV="1">
                  <a:off x="5337" y="2745"/>
                  <a:ext cx="102" cy="227"/>
                  <a:chOff x="1015" y="3264"/>
                  <a:chExt cx="148" cy="320"/>
                </a:xfrm>
              </p:grpSpPr>
              <p:sp>
                <p:nvSpPr>
                  <p:cNvPr id="40003" name="Oval 68"/>
                  <p:cNvSpPr/>
                  <p:nvPr/>
                </p:nvSpPr>
                <p:spPr>
                  <a:xfrm>
                    <a:off x="1056" y="3264"/>
                    <a:ext cx="48" cy="48"/>
                  </a:xfrm>
                  <a:prstGeom prst="ellipse">
                    <a:avLst/>
                  </a:prstGeom>
                  <a:solidFill>
                    <a:srgbClr val="CCECFF"/>
                  </a:solidFill>
                  <a:ln w="3810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40004" name="Freeform 69"/>
                  <p:cNvSpPr/>
                  <p:nvPr/>
                </p:nvSpPr>
                <p:spPr>
                  <a:xfrm>
                    <a:off x="1015" y="3310"/>
                    <a:ext cx="148" cy="274"/>
                  </a:xfrm>
                  <a:prstGeom prst="rect">
                    <a:avLst/>
                  </a:prstGeom>
                  <a:noFill/>
                  <a:ln w="3810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</p:grpSp>
          <p:grpSp>
            <p:nvGrpSpPr>
              <p:cNvPr id="40005" name="组合 4056"/>
              <p:cNvGrpSpPr/>
              <p:nvPr/>
            </p:nvGrpSpPr>
            <p:grpSpPr>
              <a:xfrm>
                <a:off x="2352" y="1536"/>
                <a:ext cx="340" cy="794"/>
                <a:chOff x="5232" y="2745"/>
                <a:chExt cx="340" cy="794"/>
              </a:xfrm>
            </p:grpSpPr>
            <p:grpSp>
              <p:nvGrpSpPr>
                <p:cNvPr id="40006" name="组合 4057"/>
                <p:cNvGrpSpPr/>
                <p:nvPr/>
              </p:nvGrpSpPr>
              <p:grpSpPr>
                <a:xfrm>
                  <a:off x="5232" y="2976"/>
                  <a:ext cx="340" cy="340"/>
                  <a:chOff x="4896" y="2775"/>
                  <a:chExt cx="680" cy="681"/>
                </a:xfrm>
              </p:grpSpPr>
              <p:grpSp>
                <p:nvGrpSpPr>
                  <p:cNvPr id="40007" name="组合 4058"/>
                  <p:cNvGrpSpPr/>
                  <p:nvPr/>
                </p:nvGrpSpPr>
                <p:grpSpPr>
                  <a:xfrm>
                    <a:off x="4896" y="2775"/>
                    <a:ext cx="680" cy="680"/>
                    <a:chOff x="192" y="3351"/>
                    <a:chExt cx="680" cy="680"/>
                  </a:xfrm>
                </p:grpSpPr>
                <p:sp>
                  <p:nvSpPr>
                    <p:cNvPr id="40008" name="Oval 73"/>
                    <p:cNvSpPr/>
                    <p:nvPr/>
                  </p:nvSpPr>
                  <p:spPr>
                    <a:xfrm>
                      <a:off x="192" y="3351"/>
                      <a:ext cx="680" cy="680"/>
                    </a:xfrm>
                    <a:prstGeom prst="ellipse">
                      <a:avLst/>
                    </a:prstGeom>
                    <a:solidFill>
                      <a:srgbClr val="CCECFF"/>
                    </a:solidFill>
                    <a:ln w="38100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40009" name="Oval 74"/>
                    <p:cNvSpPr/>
                    <p:nvPr/>
                  </p:nvSpPr>
                  <p:spPr>
                    <a:xfrm>
                      <a:off x="240" y="3408"/>
                      <a:ext cx="576" cy="576"/>
                    </a:xfrm>
                    <a:prstGeom prst="ellipse">
                      <a:avLst/>
                    </a:prstGeom>
                    <a:solidFill>
                      <a:srgbClr val="CCECFF"/>
                    </a:solidFill>
                    <a:ln w="38100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</p:grpSp>
              <p:sp>
                <p:nvSpPr>
                  <p:cNvPr id="40010" name="Oval 75"/>
                  <p:cNvSpPr/>
                  <p:nvPr/>
                </p:nvSpPr>
                <p:spPr>
                  <a:xfrm>
                    <a:off x="5133" y="3018"/>
                    <a:ext cx="192" cy="192"/>
                  </a:xfrm>
                  <a:prstGeom prst="ellipse">
                    <a:avLst/>
                  </a:prstGeom>
                  <a:solidFill>
                    <a:srgbClr val="007572"/>
                  </a:solidFill>
                  <a:ln w="9525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40011" name="AutoShape 76"/>
                  <p:cNvSpPr/>
                  <p:nvPr/>
                </p:nvSpPr>
                <p:spPr>
                  <a:xfrm>
                    <a:off x="5175" y="2784"/>
                    <a:ext cx="96" cy="672"/>
                  </a:xfrm>
                  <a:prstGeom prst="diamond">
                    <a:avLst/>
                  </a:prstGeom>
                  <a:solidFill>
                    <a:srgbClr val="663300"/>
                  </a:solidFill>
                  <a:ln w="9525" cap="flat" cmpd="sng">
                    <a:solidFill>
                      <a:srgbClr val="0033CC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  <p:grpSp>
              <p:nvGrpSpPr>
                <p:cNvPr id="40012" name="组合 4063"/>
                <p:cNvGrpSpPr/>
                <p:nvPr/>
              </p:nvGrpSpPr>
              <p:grpSpPr>
                <a:xfrm>
                  <a:off x="5346" y="3312"/>
                  <a:ext cx="102" cy="227"/>
                  <a:chOff x="1015" y="3264"/>
                  <a:chExt cx="148" cy="320"/>
                </a:xfrm>
              </p:grpSpPr>
              <p:sp>
                <p:nvSpPr>
                  <p:cNvPr id="40013" name="Oval 78"/>
                  <p:cNvSpPr/>
                  <p:nvPr/>
                </p:nvSpPr>
                <p:spPr>
                  <a:xfrm>
                    <a:off x="1056" y="3264"/>
                    <a:ext cx="48" cy="48"/>
                  </a:xfrm>
                  <a:prstGeom prst="ellipse">
                    <a:avLst/>
                  </a:prstGeom>
                  <a:solidFill>
                    <a:srgbClr val="CCECFF"/>
                  </a:solidFill>
                  <a:ln w="3810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40014" name="Freeform 79"/>
                  <p:cNvSpPr/>
                  <p:nvPr/>
                </p:nvSpPr>
                <p:spPr>
                  <a:xfrm>
                    <a:off x="1015" y="3310"/>
                    <a:ext cx="148" cy="274"/>
                  </a:xfrm>
                  <a:prstGeom prst="rect">
                    <a:avLst/>
                  </a:prstGeom>
                  <a:noFill/>
                  <a:ln w="3810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  <p:grpSp>
              <p:nvGrpSpPr>
                <p:cNvPr id="40015" name="组合 4066"/>
                <p:cNvGrpSpPr/>
                <p:nvPr/>
              </p:nvGrpSpPr>
              <p:grpSpPr>
                <a:xfrm flipH="1" flipV="1">
                  <a:off x="5337" y="2745"/>
                  <a:ext cx="102" cy="227"/>
                  <a:chOff x="1015" y="3264"/>
                  <a:chExt cx="148" cy="320"/>
                </a:xfrm>
              </p:grpSpPr>
              <p:sp>
                <p:nvSpPr>
                  <p:cNvPr id="40016" name="Oval 81"/>
                  <p:cNvSpPr/>
                  <p:nvPr/>
                </p:nvSpPr>
                <p:spPr>
                  <a:xfrm>
                    <a:off x="1056" y="3264"/>
                    <a:ext cx="48" cy="48"/>
                  </a:xfrm>
                  <a:prstGeom prst="ellipse">
                    <a:avLst/>
                  </a:prstGeom>
                  <a:solidFill>
                    <a:srgbClr val="CCECFF"/>
                  </a:solidFill>
                  <a:ln w="3810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40017" name="Freeform 82"/>
                  <p:cNvSpPr/>
                  <p:nvPr/>
                </p:nvSpPr>
                <p:spPr>
                  <a:xfrm>
                    <a:off x="1015" y="3310"/>
                    <a:ext cx="148" cy="274"/>
                  </a:xfrm>
                  <a:prstGeom prst="rect">
                    <a:avLst/>
                  </a:prstGeom>
                  <a:noFill/>
                  <a:ln w="3810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</p:grpSp>
          <p:grpSp>
            <p:nvGrpSpPr>
              <p:cNvPr id="40018" name="组合 4069"/>
              <p:cNvGrpSpPr/>
              <p:nvPr/>
            </p:nvGrpSpPr>
            <p:grpSpPr>
              <a:xfrm flipV="1">
                <a:off x="2256" y="432"/>
                <a:ext cx="706" cy="49"/>
                <a:chOff x="4680" y="7053"/>
                <a:chExt cx="1764" cy="123"/>
              </a:xfrm>
            </p:grpSpPr>
            <p:grpSp>
              <p:nvGrpSpPr>
                <p:cNvPr id="40019" name="组合 4070"/>
                <p:cNvGrpSpPr/>
                <p:nvPr/>
              </p:nvGrpSpPr>
              <p:grpSpPr>
                <a:xfrm>
                  <a:off x="4680" y="7056"/>
                  <a:ext cx="864" cy="120"/>
                  <a:chOff x="6480" y="6239"/>
                  <a:chExt cx="864" cy="120"/>
                </a:xfrm>
              </p:grpSpPr>
              <p:cxnSp>
                <p:nvCxnSpPr>
                  <p:cNvPr id="40020" name="Line 85"/>
                  <p:cNvCxnSpPr/>
                  <p:nvPr/>
                </p:nvCxnSpPr>
                <p:spPr>
                  <a:xfrm flipH="1">
                    <a:off x="6480" y="6239"/>
                    <a:ext cx="180" cy="11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40021" name="Line 86"/>
                  <p:cNvCxnSpPr/>
                  <p:nvPr/>
                </p:nvCxnSpPr>
                <p:spPr>
                  <a:xfrm flipH="1">
                    <a:off x="6660" y="6239"/>
                    <a:ext cx="180" cy="11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40022" name="Line 87"/>
                  <p:cNvCxnSpPr/>
                  <p:nvPr/>
                </p:nvCxnSpPr>
                <p:spPr>
                  <a:xfrm flipH="1">
                    <a:off x="6840" y="6239"/>
                    <a:ext cx="180" cy="11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40023" name="Line 88"/>
                  <p:cNvCxnSpPr/>
                  <p:nvPr/>
                </p:nvCxnSpPr>
                <p:spPr>
                  <a:xfrm flipH="1">
                    <a:off x="7020" y="6239"/>
                    <a:ext cx="180" cy="11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40024" name="Line 89"/>
                  <p:cNvCxnSpPr/>
                  <p:nvPr/>
                </p:nvCxnSpPr>
                <p:spPr>
                  <a:xfrm flipH="1">
                    <a:off x="7164" y="6246"/>
                    <a:ext cx="180" cy="11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</p:grpSp>
            <p:cxnSp>
              <p:nvCxnSpPr>
                <p:cNvPr id="40025" name="Line 90"/>
                <p:cNvCxnSpPr/>
                <p:nvPr/>
              </p:nvCxnSpPr>
              <p:spPr>
                <a:xfrm>
                  <a:off x="4845" y="7053"/>
                  <a:ext cx="1593" cy="0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grpSp>
              <p:nvGrpSpPr>
                <p:cNvPr id="40026" name="组合 4077"/>
                <p:cNvGrpSpPr/>
                <p:nvPr/>
              </p:nvGrpSpPr>
              <p:grpSpPr>
                <a:xfrm>
                  <a:off x="5580" y="7056"/>
                  <a:ext cx="864" cy="120"/>
                  <a:chOff x="6480" y="6239"/>
                  <a:chExt cx="864" cy="120"/>
                </a:xfrm>
              </p:grpSpPr>
              <p:cxnSp>
                <p:nvCxnSpPr>
                  <p:cNvPr id="40027" name="Line 92"/>
                  <p:cNvCxnSpPr/>
                  <p:nvPr/>
                </p:nvCxnSpPr>
                <p:spPr>
                  <a:xfrm flipH="1">
                    <a:off x="6480" y="6239"/>
                    <a:ext cx="180" cy="11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40028" name="Line 93"/>
                  <p:cNvCxnSpPr/>
                  <p:nvPr/>
                </p:nvCxnSpPr>
                <p:spPr>
                  <a:xfrm flipH="1">
                    <a:off x="6660" y="6239"/>
                    <a:ext cx="180" cy="11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40029" name="Line 94"/>
                  <p:cNvCxnSpPr/>
                  <p:nvPr/>
                </p:nvCxnSpPr>
                <p:spPr>
                  <a:xfrm flipH="1">
                    <a:off x="6840" y="6239"/>
                    <a:ext cx="180" cy="11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40030" name="Line 95"/>
                  <p:cNvCxnSpPr/>
                  <p:nvPr/>
                </p:nvCxnSpPr>
                <p:spPr>
                  <a:xfrm flipH="1">
                    <a:off x="7020" y="6239"/>
                    <a:ext cx="180" cy="11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40031" name="Line 96"/>
                  <p:cNvCxnSpPr/>
                  <p:nvPr/>
                </p:nvCxnSpPr>
                <p:spPr>
                  <a:xfrm flipH="1">
                    <a:off x="7164" y="6246"/>
                    <a:ext cx="180" cy="113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</p:grpSp>
          </p:grpSp>
          <p:cxnSp>
            <p:nvCxnSpPr>
              <p:cNvPr id="40032" name="Line 97"/>
              <p:cNvCxnSpPr/>
              <p:nvPr/>
            </p:nvCxnSpPr>
            <p:spPr>
              <a:xfrm flipH="1">
                <a:off x="2352" y="480"/>
                <a:ext cx="0" cy="1488"/>
              </a:xfrm>
              <a:prstGeom prst="line">
                <a:avLst/>
              </a:prstGeom>
              <a:ln w="19050" cap="flat" cmpd="sng">
                <a:solidFill>
                  <a:srgbClr val="0033CC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0033" name="Line 98"/>
              <p:cNvCxnSpPr/>
              <p:nvPr/>
            </p:nvCxnSpPr>
            <p:spPr>
              <a:xfrm flipH="1">
                <a:off x="3033" y="1056"/>
                <a:ext cx="0" cy="816"/>
              </a:xfrm>
              <a:prstGeom prst="line">
                <a:avLst/>
              </a:prstGeom>
              <a:ln w="19050" cap="flat" cmpd="sng">
                <a:solidFill>
                  <a:srgbClr val="0033CC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</p:cxnSp>
          <p:cxnSp>
            <p:nvCxnSpPr>
              <p:cNvPr id="40034" name="Line 99"/>
              <p:cNvCxnSpPr/>
              <p:nvPr/>
            </p:nvCxnSpPr>
            <p:spPr>
              <a:xfrm flipH="1">
                <a:off x="2832" y="480"/>
                <a:ext cx="0" cy="192"/>
              </a:xfrm>
              <a:prstGeom prst="line">
                <a:avLst/>
              </a:prstGeom>
              <a:ln w="19050" cap="flat" cmpd="sng">
                <a:solidFill>
                  <a:srgbClr val="0033CC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sp>
            <p:nvSpPr>
              <p:cNvPr id="40035" name="Rectangle 100"/>
              <p:cNvSpPr/>
              <p:nvPr/>
            </p:nvSpPr>
            <p:spPr>
              <a:xfrm>
                <a:off x="2427" y="2430"/>
                <a:ext cx="192" cy="144"/>
              </a:xfrm>
              <a:prstGeom prst="rect">
                <a:avLst/>
              </a:prstGeom>
              <a:solidFill>
                <a:srgbClr val="663300"/>
              </a:solidFill>
              <a:ln w="9525" cap="flat" cmpd="sng">
                <a:solidFill>
                  <a:srgbClr val="0033CC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cxnSp>
            <p:nvCxnSpPr>
              <p:cNvPr id="40036" name="Line 101"/>
              <p:cNvCxnSpPr/>
              <p:nvPr/>
            </p:nvCxnSpPr>
            <p:spPr>
              <a:xfrm flipH="1">
                <a:off x="2514" y="2334"/>
                <a:ext cx="0" cy="96"/>
              </a:xfrm>
              <a:prstGeom prst="line">
                <a:avLst/>
              </a:prstGeom>
              <a:ln w="9525" cap="flat" cmpd="sng">
                <a:solidFill>
                  <a:srgbClr val="0033CC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0037" name="Line 102"/>
              <p:cNvCxnSpPr/>
              <p:nvPr/>
            </p:nvCxnSpPr>
            <p:spPr>
              <a:xfrm flipH="1">
                <a:off x="2679" y="1104"/>
                <a:ext cx="0" cy="816"/>
              </a:xfrm>
              <a:prstGeom prst="line">
                <a:avLst/>
              </a:prstGeom>
              <a:ln w="19050" cap="flat" cmpd="sng">
                <a:solidFill>
                  <a:srgbClr val="0033CC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sp>
          <p:nvSpPr>
            <p:cNvPr id="40038" name="Text Box 103"/>
            <p:cNvSpPr/>
            <p:nvPr/>
          </p:nvSpPr>
          <p:spPr>
            <a:xfrm>
              <a:off x="1776" y="3408"/>
              <a:ext cx="432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Times New Roman" panose="02020603050405020304" charset="0"/>
                  <a:ea typeface="宋体" panose="02010600030101010101" pitchFamily="2" charset="-122"/>
                </a:rPr>
                <a:t>(b)</a:t>
              </a:r>
              <a:endParaRPr lang="en-US" altLang="zh-CN" sz="2400"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4091" name="组合 4090"/>
          <p:cNvGrpSpPr/>
          <p:nvPr/>
        </p:nvGrpSpPr>
        <p:grpSpPr>
          <a:xfrm>
            <a:off x="4457700" y="1828800"/>
            <a:ext cx="1247775" cy="4038600"/>
            <a:chOff x="2808" y="1152"/>
            <a:chExt cx="786" cy="2544"/>
          </a:xfrm>
        </p:grpSpPr>
        <p:grpSp>
          <p:nvGrpSpPr>
            <p:cNvPr id="40040" name="组合 4091"/>
            <p:cNvGrpSpPr/>
            <p:nvPr/>
          </p:nvGrpSpPr>
          <p:grpSpPr>
            <a:xfrm>
              <a:off x="2808" y="1152"/>
              <a:ext cx="786" cy="1632"/>
              <a:chOff x="2808" y="1152"/>
              <a:chExt cx="786" cy="1632"/>
            </a:xfrm>
          </p:grpSpPr>
          <p:cxnSp>
            <p:nvCxnSpPr>
              <p:cNvPr id="40041" name="Line 106"/>
              <p:cNvCxnSpPr/>
              <p:nvPr/>
            </p:nvCxnSpPr>
            <p:spPr>
              <a:xfrm flipH="1">
                <a:off x="3546" y="2736"/>
                <a:ext cx="48" cy="48"/>
              </a:xfrm>
              <a:prstGeom prst="line">
                <a:avLst/>
              </a:prstGeom>
              <a:ln w="9525" cap="flat" cmpd="sng">
                <a:solidFill>
                  <a:srgbClr val="0033CC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grpSp>
            <p:nvGrpSpPr>
              <p:cNvPr id="40042" name="组合 4093"/>
              <p:cNvGrpSpPr/>
              <p:nvPr/>
            </p:nvGrpSpPr>
            <p:grpSpPr>
              <a:xfrm>
                <a:off x="2808" y="1152"/>
                <a:ext cx="768" cy="1632"/>
                <a:chOff x="2808" y="1152"/>
                <a:chExt cx="768" cy="1632"/>
              </a:xfrm>
            </p:grpSpPr>
            <p:grpSp>
              <p:nvGrpSpPr>
                <p:cNvPr id="40043" name="组合 4094"/>
                <p:cNvGrpSpPr/>
                <p:nvPr/>
              </p:nvGrpSpPr>
              <p:grpSpPr>
                <a:xfrm>
                  <a:off x="2808" y="1152"/>
                  <a:ext cx="768" cy="1584"/>
                  <a:chOff x="2832" y="1152"/>
                  <a:chExt cx="768" cy="1584"/>
                </a:xfrm>
              </p:grpSpPr>
              <p:grpSp>
                <p:nvGrpSpPr>
                  <p:cNvPr id="40044" name="组合 4095"/>
                  <p:cNvGrpSpPr/>
                  <p:nvPr/>
                </p:nvGrpSpPr>
                <p:grpSpPr>
                  <a:xfrm flipH="1">
                    <a:off x="2909" y="1327"/>
                    <a:ext cx="259" cy="577"/>
                    <a:chOff x="5232" y="2745"/>
                    <a:chExt cx="340" cy="794"/>
                  </a:xfrm>
                </p:grpSpPr>
                <p:grpSp>
                  <p:nvGrpSpPr>
                    <p:cNvPr id="40045" name="组合 4096"/>
                    <p:cNvGrpSpPr/>
                    <p:nvPr/>
                  </p:nvGrpSpPr>
                  <p:grpSpPr>
                    <a:xfrm>
                      <a:off x="5232" y="2976"/>
                      <a:ext cx="340" cy="340"/>
                      <a:chOff x="4896" y="2775"/>
                      <a:chExt cx="680" cy="681"/>
                    </a:xfrm>
                  </p:grpSpPr>
                  <p:grpSp>
                    <p:nvGrpSpPr>
                      <p:cNvPr id="40046" name="组合 4097"/>
                      <p:cNvGrpSpPr/>
                      <p:nvPr/>
                    </p:nvGrpSpPr>
                    <p:grpSpPr>
                      <a:xfrm>
                        <a:off x="4896" y="2775"/>
                        <a:ext cx="680" cy="680"/>
                        <a:chOff x="192" y="3351"/>
                        <a:chExt cx="680" cy="680"/>
                      </a:xfrm>
                    </p:grpSpPr>
                    <p:sp>
                      <p:nvSpPr>
                        <p:cNvPr id="40047" name="Oval 112"/>
                        <p:cNvSpPr/>
                        <p:nvPr/>
                      </p:nvSpPr>
                      <p:spPr>
                        <a:xfrm>
                          <a:off x="192" y="3351"/>
                          <a:ext cx="680" cy="680"/>
                        </a:xfrm>
                        <a:prstGeom prst="ellipse">
                          <a:avLst/>
                        </a:prstGeom>
                        <a:solidFill>
                          <a:srgbClr val="CCECFF"/>
                        </a:solidFill>
                        <a:ln w="38100" cap="flat" cmpd="sng">
                          <a:solidFill>
                            <a:srgbClr val="0033CC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  <p:txBody>
                        <a:bodyPr wrap="none" anchor="ctr"/>
                        <a:lstStyle/>
                        <a:p>
                          <a:endParaRPr lang="zh-CN" altLang="en-US">
                            <a:latin typeface="Arial" panose="020B0604020202020204" pitchFamily="34" charset="0"/>
                            <a:ea typeface="宋体" panose="02010600030101010101" pitchFamily="2" charset="-122"/>
                          </a:endParaRPr>
                        </a:p>
                      </p:txBody>
                    </p:sp>
                    <p:sp>
                      <p:nvSpPr>
                        <p:cNvPr id="40048" name="Oval 113"/>
                        <p:cNvSpPr/>
                        <p:nvPr/>
                      </p:nvSpPr>
                      <p:spPr>
                        <a:xfrm>
                          <a:off x="240" y="3408"/>
                          <a:ext cx="576" cy="576"/>
                        </a:xfrm>
                        <a:prstGeom prst="ellipse">
                          <a:avLst/>
                        </a:prstGeom>
                        <a:solidFill>
                          <a:srgbClr val="CCECFF"/>
                        </a:solidFill>
                        <a:ln w="38100" cap="flat" cmpd="sng">
                          <a:solidFill>
                            <a:srgbClr val="0033CC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  <p:txBody>
                        <a:bodyPr wrap="none" anchor="ctr"/>
                        <a:lstStyle/>
                        <a:p>
                          <a:endParaRPr lang="zh-CN" altLang="en-US">
                            <a:latin typeface="Arial" panose="020B0604020202020204" pitchFamily="34" charset="0"/>
                            <a:ea typeface="宋体" panose="02010600030101010101" pitchFamily="2" charset="-122"/>
                          </a:endParaRPr>
                        </a:p>
                      </p:txBody>
                    </p:sp>
                  </p:grpSp>
                  <p:sp>
                    <p:nvSpPr>
                      <p:cNvPr id="40049" name="Oval 114"/>
                      <p:cNvSpPr/>
                      <p:nvPr/>
                    </p:nvSpPr>
                    <p:spPr>
                      <a:xfrm>
                        <a:off x="5133" y="3018"/>
                        <a:ext cx="192" cy="192"/>
                      </a:xfrm>
                      <a:prstGeom prst="ellipse">
                        <a:avLst/>
                      </a:prstGeom>
                      <a:solidFill>
                        <a:srgbClr val="007572"/>
                      </a:solidFill>
                      <a:ln w="9525" cap="flat" cmpd="sng">
                        <a:solidFill>
                          <a:srgbClr val="0033CC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 wrap="none" anchor="ctr"/>
                      <a:lstStyle/>
                      <a:p>
                        <a:endParaRPr lang="zh-CN" altLang="en-US">
                          <a:latin typeface="Arial" panose="020B0604020202020204" pitchFamily="34" charset="0"/>
                          <a:ea typeface="宋体" panose="02010600030101010101" pitchFamily="2" charset="-122"/>
                        </a:endParaRPr>
                      </a:p>
                    </p:txBody>
                  </p:sp>
                  <p:sp>
                    <p:nvSpPr>
                      <p:cNvPr id="40050" name="AutoShape 115"/>
                      <p:cNvSpPr/>
                      <p:nvPr/>
                    </p:nvSpPr>
                    <p:spPr>
                      <a:xfrm>
                        <a:off x="5175" y="2784"/>
                        <a:ext cx="96" cy="672"/>
                      </a:xfrm>
                      <a:prstGeom prst="diamond">
                        <a:avLst/>
                      </a:prstGeom>
                      <a:solidFill>
                        <a:srgbClr val="663300"/>
                      </a:solidFill>
                      <a:ln w="9525" cap="flat" cmpd="sng">
                        <a:solidFill>
                          <a:srgbClr val="0033CC"/>
                        </a:solidFill>
                        <a:prstDash val="solid"/>
                        <a:miter/>
                        <a:headEnd type="none" w="med" len="med"/>
                        <a:tailEnd type="none" w="med" len="med"/>
                      </a:ln>
                    </p:spPr>
                    <p:txBody>
                      <a:bodyPr wrap="none" anchor="ctr"/>
                      <a:lstStyle/>
                      <a:p>
                        <a:endParaRPr lang="zh-CN" altLang="en-US">
                          <a:latin typeface="Arial" panose="020B0604020202020204" pitchFamily="34" charset="0"/>
                          <a:ea typeface="宋体" panose="02010600030101010101" pitchFamily="2" charset="-122"/>
                        </a:endParaRPr>
                      </a:p>
                    </p:txBody>
                  </p:sp>
                </p:grpSp>
                <p:grpSp>
                  <p:nvGrpSpPr>
                    <p:cNvPr id="40051" name="组合 4102"/>
                    <p:cNvGrpSpPr/>
                    <p:nvPr/>
                  </p:nvGrpSpPr>
                  <p:grpSpPr>
                    <a:xfrm>
                      <a:off x="5346" y="3312"/>
                      <a:ext cx="102" cy="227"/>
                      <a:chOff x="1015" y="3264"/>
                      <a:chExt cx="148" cy="320"/>
                    </a:xfrm>
                  </p:grpSpPr>
                  <p:sp>
                    <p:nvSpPr>
                      <p:cNvPr id="40052" name="Oval 117"/>
                      <p:cNvSpPr/>
                      <p:nvPr/>
                    </p:nvSpPr>
                    <p:spPr>
                      <a:xfrm>
                        <a:off x="1056" y="3264"/>
                        <a:ext cx="48" cy="48"/>
                      </a:xfrm>
                      <a:prstGeom prst="ellipse">
                        <a:avLst/>
                      </a:prstGeom>
                      <a:solidFill>
                        <a:srgbClr val="CCECFF"/>
                      </a:solidFill>
                      <a:ln w="38100" cap="flat" cmpd="sng">
                        <a:solidFill>
                          <a:srgbClr val="0033CC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 wrap="none" anchor="ctr"/>
                      <a:lstStyle/>
                      <a:p>
                        <a:endParaRPr lang="zh-CN" altLang="en-US">
                          <a:latin typeface="Arial" panose="020B0604020202020204" pitchFamily="34" charset="0"/>
                          <a:ea typeface="宋体" panose="02010600030101010101" pitchFamily="2" charset="-122"/>
                        </a:endParaRPr>
                      </a:p>
                    </p:txBody>
                  </p:sp>
                  <p:sp>
                    <p:nvSpPr>
                      <p:cNvPr id="40053" name="Freeform 118"/>
                      <p:cNvSpPr/>
                      <p:nvPr/>
                    </p:nvSpPr>
                    <p:spPr>
                      <a:xfrm>
                        <a:off x="1015" y="3310"/>
                        <a:ext cx="148" cy="274"/>
                      </a:xfrm>
                      <a:prstGeom prst="rect">
                        <a:avLst/>
                      </a:prstGeom>
                      <a:noFill/>
                      <a:ln w="38100" cap="flat" cmpd="sng">
                        <a:solidFill>
                          <a:srgbClr val="0033CC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 anchor="t"/>
                      <a:lstStyle/>
                      <a:p>
                        <a:endParaRPr lang="zh-CN" altLang="en-US">
                          <a:latin typeface="Arial" panose="020B0604020202020204" pitchFamily="34" charset="0"/>
                          <a:ea typeface="宋体" panose="02010600030101010101" pitchFamily="2" charset="-122"/>
                        </a:endParaRPr>
                      </a:p>
                    </p:txBody>
                  </p:sp>
                </p:grpSp>
                <p:grpSp>
                  <p:nvGrpSpPr>
                    <p:cNvPr id="40054" name="组合 4105"/>
                    <p:cNvGrpSpPr/>
                    <p:nvPr/>
                  </p:nvGrpSpPr>
                  <p:grpSpPr>
                    <a:xfrm flipH="1" flipV="1">
                      <a:off x="5337" y="2745"/>
                      <a:ext cx="102" cy="227"/>
                      <a:chOff x="1015" y="3264"/>
                      <a:chExt cx="148" cy="320"/>
                    </a:xfrm>
                  </p:grpSpPr>
                  <p:sp>
                    <p:nvSpPr>
                      <p:cNvPr id="40055" name="Oval 120"/>
                      <p:cNvSpPr/>
                      <p:nvPr/>
                    </p:nvSpPr>
                    <p:spPr>
                      <a:xfrm>
                        <a:off x="1056" y="3264"/>
                        <a:ext cx="48" cy="48"/>
                      </a:xfrm>
                      <a:prstGeom prst="ellipse">
                        <a:avLst/>
                      </a:prstGeom>
                      <a:solidFill>
                        <a:srgbClr val="CCECFF"/>
                      </a:solidFill>
                      <a:ln w="38100" cap="flat" cmpd="sng">
                        <a:solidFill>
                          <a:srgbClr val="0033CC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 wrap="none" anchor="ctr"/>
                      <a:lstStyle/>
                      <a:p>
                        <a:endParaRPr lang="zh-CN" altLang="en-US">
                          <a:latin typeface="Arial" panose="020B0604020202020204" pitchFamily="34" charset="0"/>
                          <a:ea typeface="宋体" panose="02010600030101010101" pitchFamily="2" charset="-122"/>
                        </a:endParaRPr>
                      </a:p>
                    </p:txBody>
                  </p:sp>
                  <p:sp>
                    <p:nvSpPr>
                      <p:cNvPr id="40056" name="Freeform 121"/>
                      <p:cNvSpPr/>
                      <p:nvPr/>
                    </p:nvSpPr>
                    <p:spPr>
                      <a:xfrm>
                        <a:off x="1015" y="3310"/>
                        <a:ext cx="148" cy="274"/>
                      </a:xfrm>
                      <a:prstGeom prst="rect">
                        <a:avLst/>
                      </a:prstGeom>
                      <a:noFill/>
                      <a:ln w="38100" cap="flat" cmpd="sng">
                        <a:solidFill>
                          <a:srgbClr val="0033CC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 anchor="t"/>
                      <a:lstStyle/>
                      <a:p>
                        <a:endParaRPr lang="zh-CN" altLang="en-US">
                          <a:latin typeface="Arial" panose="020B0604020202020204" pitchFamily="34" charset="0"/>
                          <a:ea typeface="宋体" panose="02010600030101010101" pitchFamily="2" charset="-122"/>
                        </a:endParaRPr>
                      </a:p>
                    </p:txBody>
                  </p:sp>
                </p:grpSp>
              </p:grpSp>
              <p:grpSp>
                <p:nvGrpSpPr>
                  <p:cNvPr id="40057" name="组合 4108"/>
                  <p:cNvGrpSpPr/>
                  <p:nvPr/>
                </p:nvGrpSpPr>
                <p:grpSpPr>
                  <a:xfrm flipH="1">
                    <a:off x="3165" y="1955"/>
                    <a:ext cx="259" cy="577"/>
                    <a:chOff x="5232" y="2745"/>
                    <a:chExt cx="340" cy="794"/>
                  </a:xfrm>
                </p:grpSpPr>
                <p:grpSp>
                  <p:nvGrpSpPr>
                    <p:cNvPr id="40058" name="组合 4109"/>
                    <p:cNvGrpSpPr/>
                    <p:nvPr/>
                  </p:nvGrpSpPr>
                  <p:grpSpPr>
                    <a:xfrm>
                      <a:off x="5232" y="2976"/>
                      <a:ext cx="340" cy="340"/>
                      <a:chOff x="4896" y="2775"/>
                      <a:chExt cx="680" cy="681"/>
                    </a:xfrm>
                  </p:grpSpPr>
                  <p:grpSp>
                    <p:nvGrpSpPr>
                      <p:cNvPr id="40059" name="组合 4110"/>
                      <p:cNvGrpSpPr/>
                      <p:nvPr/>
                    </p:nvGrpSpPr>
                    <p:grpSpPr>
                      <a:xfrm>
                        <a:off x="4896" y="2775"/>
                        <a:ext cx="680" cy="680"/>
                        <a:chOff x="192" y="3351"/>
                        <a:chExt cx="680" cy="680"/>
                      </a:xfrm>
                    </p:grpSpPr>
                    <p:sp>
                      <p:nvSpPr>
                        <p:cNvPr id="40060" name="Oval 125"/>
                        <p:cNvSpPr/>
                        <p:nvPr/>
                      </p:nvSpPr>
                      <p:spPr>
                        <a:xfrm>
                          <a:off x="192" y="3351"/>
                          <a:ext cx="680" cy="680"/>
                        </a:xfrm>
                        <a:prstGeom prst="ellipse">
                          <a:avLst/>
                        </a:prstGeom>
                        <a:solidFill>
                          <a:srgbClr val="CCECFF"/>
                        </a:solidFill>
                        <a:ln w="38100" cap="flat" cmpd="sng">
                          <a:solidFill>
                            <a:srgbClr val="0033CC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  <p:txBody>
                        <a:bodyPr wrap="none" anchor="ctr"/>
                        <a:lstStyle/>
                        <a:p>
                          <a:endParaRPr lang="zh-CN" altLang="en-US">
                            <a:latin typeface="Arial" panose="020B0604020202020204" pitchFamily="34" charset="0"/>
                            <a:ea typeface="宋体" panose="02010600030101010101" pitchFamily="2" charset="-122"/>
                          </a:endParaRPr>
                        </a:p>
                      </p:txBody>
                    </p:sp>
                    <p:sp>
                      <p:nvSpPr>
                        <p:cNvPr id="40061" name="Oval 126"/>
                        <p:cNvSpPr/>
                        <p:nvPr/>
                      </p:nvSpPr>
                      <p:spPr>
                        <a:xfrm>
                          <a:off x="240" y="3408"/>
                          <a:ext cx="576" cy="576"/>
                        </a:xfrm>
                        <a:prstGeom prst="ellipse">
                          <a:avLst/>
                        </a:prstGeom>
                        <a:solidFill>
                          <a:srgbClr val="CCECFF"/>
                        </a:solidFill>
                        <a:ln w="38100" cap="flat" cmpd="sng">
                          <a:solidFill>
                            <a:srgbClr val="0033CC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  <p:txBody>
                        <a:bodyPr wrap="none" anchor="ctr"/>
                        <a:lstStyle/>
                        <a:p>
                          <a:endParaRPr lang="zh-CN" altLang="en-US">
                            <a:latin typeface="Arial" panose="020B0604020202020204" pitchFamily="34" charset="0"/>
                            <a:ea typeface="宋体" panose="02010600030101010101" pitchFamily="2" charset="-122"/>
                          </a:endParaRPr>
                        </a:p>
                      </p:txBody>
                    </p:sp>
                  </p:grpSp>
                  <p:sp>
                    <p:nvSpPr>
                      <p:cNvPr id="40062" name="Oval 127"/>
                      <p:cNvSpPr/>
                      <p:nvPr/>
                    </p:nvSpPr>
                    <p:spPr>
                      <a:xfrm>
                        <a:off x="5133" y="3018"/>
                        <a:ext cx="192" cy="192"/>
                      </a:xfrm>
                      <a:prstGeom prst="ellipse">
                        <a:avLst/>
                      </a:prstGeom>
                      <a:solidFill>
                        <a:srgbClr val="007572"/>
                      </a:solidFill>
                      <a:ln w="9525" cap="flat" cmpd="sng">
                        <a:solidFill>
                          <a:srgbClr val="0033CC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 wrap="none" anchor="ctr"/>
                      <a:lstStyle/>
                      <a:p>
                        <a:endParaRPr lang="zh-CN" altLang="en-US">
                          <a:latin typeface="Arial" panose="020B0604020202020204" pitchFamily="34" charset="0"/>
                          <a:ea typeface="宋体" panose="02010600030101010101" pitchFamily="2" charset="-122"/>
                        </a:endParaRPr>
                      </a:p>
                    </p:txBody>
                  </p:sp>
                  <p:sp>
                    <p:nvSpPr>
                      <p:cNvPr id="40063" name="AutoShape 128"/>
                      <p:cNvSpPr/>
                      <p:nvPr/>
                    </p:nvSpPr>
                    <p:spPr>
                      <a:xfrm>
                        <a:off x="5175" y="2784"/>
                        <a:ext cx="96" cy="672"/>
                      </a:xfrm>
                      <a:prstGeom prst="diamond">
                        <a:avLst/>
                      </a:prstGeom>
                      <a:solidFill>
                        <a:srgbClr val="663300"/>
                      </a:solidFill>
                      <a:ln w="9525" cap="flat" cmpd="sng">
                        <a:solidFill>
                          <a:srgbClr val="0033CC"/>
                        </a:solidFill>
                        <a:prstDash val="solid"/>
                        <a:miter/>
                        <a:headEnd type="none" w="med" len="med"/>
                        <a:tailEnd type="none" w="med" len="med"/>
                      </a:ln>
                    </p:spPr>
                    <p:txBody>
                      <a:bodyPr wrap="none" anchor="ctr"/>
                      <a:lstStyle/>
                      <a:p>
                        <a:endParaRPr lang="zh-CN" altLang="en-US">
                          <a:latin typeface="Arial" panose="020B0604020202020204" pitchFamily="34" charset="0"/>
                          <a:ea typeface="宋体" panose="02010600030101010101" pitchFamily="2" charset="-122"/>
                        </a:endParaRPr>
                      </a:p>
                    </p:txBody>
                  </p:sp>
                </p:grpSp>
                <p:grpSp>
                  <p:nvGrpSpPr>
                    <p:cNvPr id="40064" name="组合 4115"/>
                    <p:cNvGrpSpPr/>
                    <p:nvPr/>
                  </p:nvGrpSpPr>
                  <p:grpSpPr>
                    <a:xfrm>
                      <a:off x="5346" y="3312"/>
                      <a:ext cx="102" cy="227"/>
                      <a:chOff x="1015" y="3264"/>
                      <a:chExt cx="148" cy="320"/>
                    </a:xfrm>
                  </p:grpSpPr>
                  <p:sp>
                    <p:nvSpPr>
                      <p:cNvPr id="40065" name="Oval 130"/>
                      <p:cNvSpPr/>
                      <p:nvPr/>
                    </p:nvSpPr>
                    <p:spPr>
                      <a:xfrm>
                        <a:off x="1056" y="3264"/>
                        <a:ext cx="48" cy="48"/>
                      </a:xfrm>
                      <a:prstGeom prst="ellipse">
                        <a:avLst/>
                      </a:prstGeom>
                      <a:solidFill>
                        <a:srgbClr val="CCECFF"/>
                      </a:solidFill>
                      <a:ln w="38100" cap="flat" cmpd="sng">
                        <a:solidFill>
                          <a:srgbClr val="0033CC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 wrap="none" anchor="ctr"/>
                      <a:lstStyle/>
                      <a:p>
                        <a:endParaRPr lang="zh-CN" altLang="en-US">
                          <a:latin typeface="Arial" panose="020B0604020202020204" pitchFamily="34" charset="0"/>
                          <a:ea typeface="宋体" panose="02010600030101010101" pitchFamily="2" charset="-122"/>
                        </a:endParaRPr>
                      </a:p>
                    </p:txBody>
                  </p:sp>
                  <p:sp>
                    <p:nvSpPr>
                      <p:cNvPr id="40066" name="Freeform 131"/>
                      <p:cNvSpPr/>
                      <p:nvPr/>
                    </p:nvSpPr>
                    <p:spPr>
                      <a:xfrm>
                        <a:off x="1015" y="3310"/>
                        <a:ext cx="148" cy="274"/>
                      </a:xfrm>
                      <a:prstGeom prst="rect">
                        <a:avLst/>
                      </a:prstGeom>
                      <a:noFill/>
                      <a:ln w="38100" cap="flat" cmpd="sng">
                        <a:solidFill>
                          <a:srgbClr val="0033CC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 anchor="t"/>
                      <a:lstStyle/>
                      <a:p>
                        <a:endParaRPr lang="zh-CN" altLang="en-US">
                          <a:latin typeface="Arial" panose="020B0604020202020204" pitchFamily="34" charset="0"/>
                          <a:ea typeface="宋体" panose="02010600030101010101" pitchFamily="2" charset="-122"/>
                        </a:endParaRPr>
                      </a:p>
                    </p:txBody>
                  </p:sp>
                </p:grpSp>
                <p:grpSp>
                  <p:nvGrpSpPr>
                    <p:cNvPr id="40067" name="组合 4118"/>
                    <p:cNvGrpSpPr/>
                    <p:nvPr/>
                  </p:nvGrpSpPr>
                  <p:grpSpPr>
                    <a:xfrm flipH="1" flipV="1">
                      <a:off x="5337" y="2745"/>
                      <a:ext cx="102" cy="227"/>
                      <a:chOff x="1015" y="3264"/>
                      <a:chExt cx="148" cy="320"/>
                    </a:xfrm>
                  </p:grpSpPr>
                  <p:sp>
                    <p:nvSpPr>
                      <p:cNvPr id="40068" name="Oval 133"/>
                      <p:cNvSpPr/>
                      <p:nvPr/>
                    </p:nvSpPr>
                    <p:spPr>
                      <a:xfrm>
                        <a:off x="1056" y="3264"/>
                        <a:ext cx="48" cy="48"/>
                      </a:xfrm>
                      <a:prstGeom prst="ellipse">
                        <a:avLst/>
                      </a:prstGeom>
                      <a:solidFill>
                        <a:srgbClr val="CCECFF"/>
                      </a:solidFill>
                      <a:ln w="38100" cap="flat" cmpd="sng">
                        <a:solidFill>
                          <a:srgbClr val="0033CC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 wrap="none" anchor="ctr"/>
                      <a:lstStyle/>
                      <a:p>
                        <a:endParaRPr lang="zh-CN" altLang="en-US">
                          <a:latin typeface="Arial" panose="020B0604020202020204" pitchFamily="34" charset="0"/>
                          <a:ea typeface="宋体" panose="02010600030101010101" pitchFamily="2" charset="-122"/>
                        </a:endParaRPr>
                      </a:p>
                    </p:txBody>
                  </p:sp>
                  <p:sp>
                    <p:nvSpPr>
                      <p:cNvPr id="40069" name="Freeform 134"/>
                      <p:cNvSpPr/>
                      <p:nvPr/>
                    </p:nvSpPr>
                    <p:spPr>
                      <a:xfrm>
                        <a:off x="1015" y="3310"/>
                        <a:ext cx="148" cy="274"/>
                      </a:xfrm>
                      <a:prstGeom prst="rect">
                        <a:avLst/>
                      </a:prstGeom>
                      <a:noFill/>
                      <a:ln w="38100" cap="flat" cmpd="sng">
                        <a:solidFill>
                          <a:srgbClr val="0033CC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 anchor="t"/>
                      <a:lstStyle/>
                      <a:p>
                        <a:endParaRPr lang="zh-CN" altLang="en-US">
                          <a:latin typeface="Arial" panose="020B0604020202020204" pitchFamily="34" charset="0"/>
                          <a:ea typeface="宋体" panose="02010600030101010101" pitchFamily="2" charset="-122"/>
                        </a:endParaRPr>
                      </a:p>
                    </p:txBody>
                  </p:sp>
                </p:grpSp>
              </p:grpSp>
              <p:grpSp>
                <p:nvGrpSpPr>
                  <p:cNvPr id="40070" name="组合 4121"/>
                  <p:cNvGrpSpPr/>
                  <p:nvPr/>
                </p:nvGrpSpPr>
                <p:grpSpPr>
                  <a:xfrm flipH="1" flipV="1">
                    <a:off x="2959" y="1152"/>
                    <a:ext cx="538" cy="36"/>
                    <a:chOff x="4680" y="7053"/>
                    <a:chExt cx="1764" cy="123"/>
                  </a:xfrm>
                </p:grpSpPr>
                <p:grpSp>
                  <p:nvGrpSpPr>
                    <p:cNvPr id="40071" name="组合 4122"/>
                    <p:cNvGrpSpPr/>
                    <p:nvPr/>
                  </p:nvGrpSpPr>
                  <p:grpSpPr>
                    <a:xfrm>
                      <a:off x="4680" y="7056"/>
                      <a:ext cx="864" cy="120"/>
                      <a:chOff x="6480" y="6239"/>
                      <a:chExt cx="864" cy="120"/>
                    </a:xfrm>
                  </p:grpSpPr>
                  <p:cxnSp>
                    <p:nvCxnSpPr>
                      <p:cNvPr id="40072" name="Line 137"/>
                      <p:cNvCxnSpPr/>
                      <p:nvPr/>
                    </p:nvCxnSpPr>
                    <p:spPr>
                      <a:xfrm flipH="1">
                        <a:off x="6480" y="6239"/>
                        <a:ext cx="180" cy="113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</p:cxnSp>
                  <p:cxnSp>
                    <p:nvCxnSpPr>
                      <p:cNvPr id="40073" name="Line 138"/>
                      <p:cNvCxnSpPr/>
                      <p:nvPr/>
                    </p:nvCxnSpPr>
                    <p:spPr>
                      <a:xfrm flipH="1">
                        <a:off x="6660" y="6239"/>
                        <a:ext cx="180" cy="113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</p:cxnSp>
                  <p:cxnSp>
                    <p:nvCxnSpPr>
                      <p:cNvPr id="40074" name="Line 139"/>
                      <p:cNvCxnSpPr/>
                      <p:nvPr/>
                    </p:nvCxnSpPr>
                    <p:spPr>
                      <a:xfrm flipH="1">
                        <a:off x="6840" y="6239"/>
                        <a:ext cx="180" cy="113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</p:cxnSp>
                  <p:cxnSp>
                    <p:nvCxnSpPr>
                      <p:cNvPr id="40075" name="Line 140"/>
                      <p:cNvCxnSpPr/>
                      <p:nvPr/>
                    </p:nvCxnSpPr>
                    <p:spPr>
                      <a:xfrm flipH="1">
                        <a:off x="7020" y="6239"/>
                        <a:ext cx="180" cy="113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</p:cxnSp>
                  <p:cxnSp>
                    <p:nvCxnSpPr>
                      <p:cNvPr id="40076" name="Line 141"/>
                      <p:cNvCxnSpPr/>
                      <p:nvPr/>
                    </p:nvCxnSpPr>
                    <p:spPr>
                      <a:xfrm flipH="1">
                        <a:off x="7164" y="6246"/>
                        <a:ext cx="180" cy="113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</p:cxnSp>
                </p:grpSp>
                <p:cxnSp>
                  <p:nvCxnSpPr>
                    <p:cNvPr id="40077" name="Line 142"/>
                    <p:cNvCxnSpPr/>
                    <p:nvPr/>
                  </p:nvCxnSpPr>
                  <p:spPr>
                    <a:xfrm>
                      <a:off x="4845" y="7053"/>
                      <a:ext cx="1593" cy="0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  <p:grpSp>
                  <p:nvGrpSpPr>
                    <p:cNvPr id="40078" name="组合 4129"/>
                    <p:cNvGrpSpPr/>
                    <p:nvPr/>
                  </p:nvGrpSpPr>
                  <p:grpSpPr>
                    <a:xfrm>
                      <a:off x="5580" y="7056"/>
                      <a:ext cx="864" cy="120"/>
                      <a:chOff x="6480" y="6239"/>
                      <a:chExt cx="864" cy="120"/>
                    </a:xfrm>
                  </p:grpSpPr>
                  <p:cxnSp>
                    <p:nvCxnSpPr>
                      <p:cNvPr id="40079" name="Line 144"/>
                      <p:cNvCxnSpPr/>
                      <p:nvPr/>
                    </p:nvCxnSpPr>
                    <p:spPr>
                      <a:xfrm flipH="1">
                        <a:off x="6480" y="6239"/>
                        <a:ext cx="180" cy="113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</p:cxnSp>
                  <p:cxnSp>
                    <p:nvCxnSpPr>
                      <p:cNvPr id="40080" name="Line 145"/>
                      <p:cNvCxnSpPr/>
                      <p:nvPr/>
                    </p:nvCxnSpPr>
                    <p:spPr>
                      <a:xfrm flipH="1">
                        <a:off x="6660" y="6239"/>
                        <a:ext cx="180" cy="113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</p:cxnSp>
                  <p:cxnSp>
                    <p:nvCxnSpPr>
                      <p:cNvPr id="40081" name="Line 146"/>
                      <p:cNvCxnSpPr/>
                      <p:nvPr/>
                    </p:nvCxnSpPr>
                    <p:spPr>
                      <a:xfrm flipH="1">
                        <a:off x="6840" y="6239"/>
                        <a:ext cx="180" cy="113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</p:cxnSp>
                  <p:cxnSp>
                    <p:nvCxnSpPr>
                      <p:cNvPr id="40082" name="Line 147"/>
                      <p:cNvCxnSpPr/>
                      <p:nvPr/>
                    </p:nvCxnSpPr>
                    <p:spPr>
                      <a:xfrm flipH="1">
                        <a:off x="7020" y="6239"/>
                        <a:ext cx="180" cy="113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</p:cxnSp>
                  <p:cxnSp>
                    <p:nvCxnSpPr>
                      <p:cNvPr id="40083" name="Line 148"/>
                      <p:cNvCxnSpPr/>
                      <p:nvPr/>
                    </p:nvCxnSpPr>
                    <p:spPr>
                      <a:xfrm flipH="1">
                        <a:off x="7164" y="6246"/>
                        <a:ext cx="180" cy="113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</p:cxnSp>
                </p:grpSp>
              </p:grpSp>
              <p:cxnSp>
                <p:nvCxnSpPr>
                  <p:cNvPr id="40084" name="Line 149"/>
                  <p:cNvCxnSpPr/>
                  <p:nvPr/>
                </p:nvCxnSpPr>
                <p:spPr>
                  <a:xfrm rot="-10800000" flipH="1">
                    <a:off x="3424" y="1656"/>
                    <a:ext cx="0" cy="593"/>
                  </a:xfrm>
                  <a:prstGeom prst="line">
                    <a:avLst/>
                  </a:prstGeom>
                  <a:ln w="1905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triangle" w="med" len="med"/>
                  </a:ln>
                </p:spPr>
              </p:cxnSp>
              <p:sp>
                <p:nvSpPr>
                  <p:cNvPr id="40085" name="Rectangle 150"/>
                  <p:cNvSpPr/>
                  <p:nvPr/>
                </p:nvSpPr>
                <p:spPr>
                  <a:xfrm flipH="1">
                    <a:off x="2832" y="2158"/>
                    <a:ext cx="146" cy="105"/>
                  </a:xfrm>
                  <a:prstGeom prst="rect">
                    <a:avLst/>
                  </a:prstGeom>
                  <a:solidFill>
                    <a:srgbClr val="663300"/>
                  </a:solidFill>
                  <a:ln w="9525" cap="flat" cmpd="sng">
                    <a:solidFill>
                      <a:srgbClr val="0033CC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cxnSp>
                <p:nvCxnSpPr>
                  <p:cNvPr id="40086" name="Line 151"/>
                  <p:cNvCxnSpPr/>
                  <p:nvPr/>
                </p:nvCxnSpPr>
                <p:spPr>
                  <a:xfrm flipH="1">
                    <a:off x="2905" y="1606"/>
                    <a:ext cx="0" cy="559"/>
                  </a:xfrm>
                  <a:prstGeom prst="line">
                    <a:avLst/>
                  </a:prstGeom>
                  <a:ln w="1905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40087" name="Line 152"/>
                  <p:cNvCxnSpPr/>
                  <p:nvPr/>
                </p:nvCxnSpPr>
                <p:spPr>
                  <a:xfrm flipH="1">
                    <a:off x="3161" y="1641"/>
                    <a:ext cx="0" cy="628"/>
                  </a:xfrm>
                  <a:prstGeom prst="line">
                    <a:avLst/>
                  </a:prstGeom>
                  <a:ln w="1905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40088" name="Line 153"/>
                  <p:cNvCxnSpPr/>
                  <p:nvPr/>
                </p:nvCxnSpPr>
                <p:spPr>
                  <a:xfrm flipH="1">
                    <a:off x="3291" y="2527"/>
                    <a:ext cx="0" cy="209"/>
                  </a:xfrm>
                  <a:prstGeom prst="line">
                    <a:avLst/>
                  </a:prstGeom>
                  <a:ln w="1905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40089" name="Line 154"/>
                  <p:cNvCxnSpPr/>
                  <p:nvPr/>
                </p:nvCxnSpPr>
                <p:spPr>
                  <a:xfrm>
                    <a:off x="3051" y="2723"/>
                    <a:ext cx="549" cy="0"/>
                  </a:xfrm>
                  <a:prstGeom prst="line">
                    <a:avLst/>
                  </a:prstGeom>
                  <a:ln w="9525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40090" name="Line 155"/>
                  <p:cNvCxnSpPr/>
                  <p:nvPr/>
                </p:nvCxnSpPr>
                <p:spPr>
                  <a:xfrm flipH="1">
                    <a:off x="3042" y="1191"/>
                    <a:ext cx="0" cy="144"/>
                  </a:xfrm>
                  <a:prstGeom prst="line">
                    <a:avLst/>
                  </a:prstGeom>
                  <a:ln w="1905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</p:grpSp>
            <p:cxnSp>
              <p:nvCxnSpPr>
                <p:cNvPr id="40091" name="Line 156"/>
                <p:cNvCxnSpPr/>
                <p:nvPr/>
              </p:nvCxnSpPr>
              <p:spPr>
                <a:xfrm flipH="1">
                  <a:off x="3036" y="2736"/>
                  <a:ext cx="48" cy="48"/>
                </a:xfrm>
                <a:prstGeom prst="line">
                  <a:avLst/>
                </a:prstGeom>
                <a:ln w="9525" cap="flat" cmpd="sng">
                  <a:solidFill>
                    <a:srgbClr val="0033CC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40092" name="Line 157"/>
                <p:cNvCxnSpPr/>
                <p:nvPr/>
              </p:nvCxnSpPr>
              <p:spPr>
                <a:xfrm flipH="1">
                  <a:off x="3096" y="2736"/>
                  <a:ext cx="48" cy="48"/>
                </a:xfrm>
                <a:prstGeom prst="line">
                  <a:avLst/>
                </a:prstGeom>
                <a:ln w="9525" cap="flat" cmpd="sng">
                  <a:solidFill>
                    <a:srgbClr val="0033CC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40093" name="Line 158"/>
                <p:cNvCxnSpPr/>
                <p:nvPr/>
              </p:nvCxnSpPr>
              <p:spPr>
                <a:xfrm flipH="1">
                  <a:off x="3144" y="2736"/>
                  <a:ext cx="48" cy="48"/>
                </a:xfrm>
                <a:prstGeom prst="line">
                  <a:avLst/>
                </a:prstGeom>
                <a:ln w="9525" cap="flat" cmpd="sng">
                  <a:solidFill>
                    <a:srgbClr val="0033CC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40094" name="Line 159"/>
                <p:cNvCxnSpPr/>
                <p:nvPr/>
              </p:nvCxnSpPr>
              <p:spPr>
                <a:xfrm flipH="1">
                  <a:off x="3192" y="2736"/>
                  <a:ext cx="48" cy="48"/>
                </a:xfrm>
                <a:prstGeom prst="line">
                  <a:avLst/>
                </a:prstGeom>
                <a:ln w="9525" cap="flat" cmpd="sng">
                  <a:solidFill>
                    <a:srgbClr val="0033CC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40095" name="Line 160"/>
                <p:cNvCxnSpPr/>
                <p:nvPr/>
              </p:nvCxnSpPr>
              <p:spPr>
                <a:xfrm flipH="1">
                  <a:off x="3252" y="2736"/>
                  <a:ext cx="48" cy="48"/>
                </a:xfrm>
                <a:prstGeom prst="line">
                  <a:avLst/>
                </a:prstGeom>
                <a:ln w="9525" cap="flat" cmpd="sng">
                  <a:solidFill>
                    <a:srgbClr val="0033CC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40096" name="Line 161"/>
                <p:cNvCxnSpPr/>
                <p:nvPr/>
              </p:nvCxnSpPr>
              <p:spPr>
                <a:xfrm flipH="1">
                  <a:off x="3312" y="2736"/>
                  <a:ext cx="48" cy="48"/>
                </a:xfrm>
                <a:prstGeom prst="line">
                  <a:avLst/>
                </a:prstGeom>
                <a:ln w="9525" cap="flat" cmpd="sng">
                  <a:solidFill>
                    <a:srgbClr val="0033CC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40097" name="Line 162"/>
                <p:cNvCxnSpPr/>
                <p:nvPr/>
              </p:nvCxnSpPr>
              <p:spPr>
                <a:xfrm flipH="1">
                  <a:off x="3390" y="2736"/>
                  <a:ext cx="48" cy="48"/>
                </a:xfrm>
                <a:prstGeom prst="line">
                  <a:avLst/>
                </a:prstGeom>
                <a:ln w="9525" cap="flat" cmpd="sng">
                  <a:solidFill>
                    <a:srgbClr val="0033CC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40098" name="Line 163"/>
                <p:cNvCxnSpPr/>
                <p:nvPr/>
              </p:nvCxnSpPr>
              <p:spPr>
                <a:xfrm flipH="1">
                  <a:off x="3438" y="2736"/>
                  <a:ext cx="48" cy="48"/>
                </a:xfrm>
                <a:prstGeom prst="line">
                  <a:avLst/>
                </a:prstGeom>
                <a:ln w="9525" cap="flat" cmpd="sng">
                  <a:solidFill>
                    <a:srgbClr val="0033CC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40099" name="Line 164"/>
                <p:cNvCxnSpPr/>
                <p:nvPr/>
              </p:nvCxnSpPr>
              <p:spPr>
                <a:xfrm flipH="1">
                  <a:off x="3486" y="2736"/>
                  <a:ext cx="48" cy="48"/>
                </a:xfrm>
                <a:prstGeom prst="line">
                  <a:avLst/>
                </a:prstGeom>
                <a:ln w="9525" cap="flat" cmpd="sng">
                  <a:solidFill>
                    <a:srgbClr val="0033CC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40100" name="Line 165"/>
                <p:cNvCxnSpPr/>
                <p:nvPr/>
              </p:nvCxnSpPr>
              <p:spPr>
                <a:xfrm flipH="1">
                  <a:off x="2979" y="2736"/>
                  <a:ext cx="48" cy="48"/>
                </a:xfrm>
                <a:prstGeom prst="line">
                  <a:avLst/>
                </a:prstGeom>
                <a:ln w="9525" cap="flat" cmpd="sng">
                  <a:solidFill>
                    <a:srgbClr val="0033CC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</p:grpSp>
        </p:grpSp>
        <p:sp>
          <p:nvSpPr>
            <p:cNvPr id="40101" name="Text Box 166"/>
            <p:cNvSpPr/>
            <p:nvPr/>
          </p:nvSpPr>
          <p:spPr>
            <a:xfrm>
              <a:off x="3072" y="3408"/>
              <a:ext cx="432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Times New Roman" panose="02020603050405020304" charset="0"/>
                  <a:ea typeface="宋体" panose="02010600030101010101" pitchFamily="2" charset="-122"/>
                </a:rPr>
                <a:t>(c)</a:t>
              </a:r>
              <a:endParaRPr lang="en-US" altLang="zh-CN" sz="2400"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4154" name="组合 4153"/>
          <p:cNvGrpSpPr/>
          <p:nvPr/>
        </p:nvGrpSpPr>
        <p:grpSpPr>
          <a:xfrm>
            <a:off x="6477000" y="1828800"/>
            <a:ext cx="892175" cy="4038600"/>
            <a:chOff x="4080" y="1152"/>
            <a:chExt cx="562" cy="2544"/>
          </a:xfrm>
        </p:grpSpPr>
        <p:grpSp>
          <p:nvGrpSpPr>
            <p:cNvPr id="40103" name="组合 4154"/>
            <p:cNvGrpSpPr/>
            <p:nvPr/>
          </p:nvGrpSpPr>
          <p:grpSpPr>
            <a:xfrm>
              <a:off x="4080" y="1152"/>
              <a:ext cx="562" cy="2112"/>
              <a:chOff x="4560" y="816"/>
              <a:chExt cx="706" cy="2649"/>
            </a:xfrm>
          </p:grpSpPr>
          <p:grpSp>
            <p:nvGrpSpPr>
              <p:cNvPr id="40104" name="组合 4155"/>
              <p:cNvGrpSpPr/>
              <p:nvPr/>
            </p:nvGrpSpPr>
            <p:grpSpPr>
              <a:xfrm>
                <a:off x="4704" y="2448"/>
                <a:ext cx="340" cy="794"/>
                <a:chOff x="5232" y="2745"/>
                <a:chExt cx="340" cy="794"/>
              </a:xfrm>
            </p:grpSpPr>
            <p:grpSp>
              <p:nvGrpSpPr>
                <p:cNvPr id="40105" name="组合 4156"/>
                <p:cNvGrpSpPr/>
                <p:nvPr/>
              </p:nvGrpSpPr>
              <p:grpSpPr>
                <a:xfrm>
                  <a:off x="5232" y="2976"/>
                  <a:ext cx="340" cy="340"/>
                  <a:chOff x="4896" y="2775"/>
                  <a:chExt cx="680" cy="681"/>
                </a:xfrm>
              </p:grpSpPr>
              <p:grpSp>
                <p:nvGrpSpPr>
                  <p:cNvPr id="40106" name="组合 4157"/>
                  <p:cNvGrpSpPr/>
                  <p:nvPr/>
                </p:nvGrpSpPr>
                <p:grpSpPr>
                  <a:xfrm>
                    <a:off x="4896" y="2775"/>
                    <a:ext cx="680" cy="680"/>
                    <a:chOff x="192" y="3351"/>
                    <a:chExt cx="680" cy="680"/>
                  </a:xfrm>
                </p:grpSpPr>
                <p:sp>
                  <p:nvSpPr>
                    <p:cNvPr id="40107" name="Oval 172"/>
                    <p:cNvSpPr/>
                    <p:nvPr/>
                  </p:nvSpPr>
                  <p:spPr>
                    <a:xfrm>
                      <a:off x="192" y="3351"/>
                      <a:ext cx="680" cy="680"/>
                    </a:xfrm>
                    <a:prstGeom prst="ellipse">
                      <a:avLst/>
                    </a:prstGeom>
                    <a:solidFill>
                      <a:srgbClr val="CCECFF"/>
                    </a:solidFill>
                    <a:ln w="38100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40108" name="Oval 173"/>
                    <p:cNvSpPr/>
                    <p:nvPr/>
                  </p:nvSpPr>
                  <p:spPr>
                    <a:xfrm>
                      <a:off x="240" y="3408"/>
                      <a:ext cx="576" cy="576"/>
                    </a:xfrm>
                    <a:prstGeom prst="ellipse">
                      <a:avLst/>
                    </a:prstGeom>
                    <a:solidFill>
                      <a:srgbClr val="CCECFF"/>
                    </a:solidFill>
                    <a:ln w="38100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</p:grpSp>
              <p:sp>
                <p:nvSpPr>
                  <p:cNvPr id="40109" name="Oval 174"/>
                  <p:cNvSpPr/>
                  <p:nvPr/>
                </p:nvSpPr>
                <p:spPr>
                  <a:xfrm>
                    <a:off x="5133" y="3018"/>
                    <a:ext cx="192" cy="192"/>
                  </a:xfrm>
                  <a:prstGeom prst="ellipse">
                    <a:avLst/>
                  </a:prstGeom>
                  <a:solidFill>
                    <a:srgbClr val="007572"/>
                  </a:solidFill>
                  <a:ln w="9525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40110" name="AutoShape 175"/>
                  <p:cNvSpPr/>
                  <p:nvPr/>
                </p:nvSpPr>
                <p:spPr>
                  <a:xfrm>
                    <a:off x="5175" y="2784"/>
                    <a:ext cx="96" cy="672"/>
                  </a:xfrm>
                  <a:prstGeom prst="diamond">
                    <a:avLst/>
                  </a:prstGeom>
                  <a:solidFill>
                    <a:srgbClr val="663300"/>
                  </a:solidFill>
                  <a:ln w="9525" cap="flat" cmpd="sng">
                    <a:solidFill>
                      <a:srgbClr val="0033CC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  <p:grpSp>
              <p:nvGrpSpPr>
                <p:cNvPr id="40111" name="组合 4162"/>
                <p:cNvGrpSpPr/>
                <p:nvPr/>
              </p:nvGrpSpPr>
              <p:grpSpPr>
                <a:xfrm>
                  <a:off x="5346" y="3312"/>
                  <a:ext cx="102" cy="227"/>
                  <a:chOff x="1015" y="3264"/>
                  <a:chExt cx="148" cy="320"/>
                </a:xfrm>
              </p:grpSpPr>
              <p:sp>
                <p:nvSpPr>
                  <p:cNvPr id="40112" name="Oval 177"/>
                  <p:cNvSpPr/>
                  <p:nvPr/>
                </p:nvSpPr>
                <p:spPr>
                  <a:xfrm>
                    <a:off x="1056" y="3264"/>
                    <a:ext cx="48" cy="48"/>
                  </a:xfrm>
                  <a:prstGeom prst="ellipse">
                    <a:avLst/>
                  </a:prstGeom>
                  <a:solidFill>
                    <a:srgbClr val="CCECFF"/>
                  </a:solidFill>
                  <a:ln w="3810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40113" name="Freeform 178"/>
                  <p:cNvSpPr/>
                  <p:nvPr/>
                </p:nvSpPr>
                <p:spPr>
                  <a:xfrm>
                    <a:off x="1015" y="3310"/>
                    <a:ext cx="148" cy="274"/>
                  </a:xfrm>
                  <a:prstGeom prst="rect">
                    <a:avLst/>
                  </a:prstGeom>
                  <a:noFill/>
                  <a:ln w="3810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  <p:grpSp>
              <p:nvGrpSpPr>
                <p:cNvPr id="40114" name="组合 4165"/>
                <p:cNvGrpSpPr/>
                <p:nvPr/>
              </p:nvGrpSpPr>
              <p:grpSpPr>
                <a:xfrm flipH="1" flipV="1">
                  <a:off x="5337" y="2745"/>
                  <a:ext cx="102" cy="227"/>
                  <a:chOff x="1015" y="3264"/>
                  <a:chExt cx="148" cy="320"/>
                </a:xfrm>
              </p:grpSpPr>
              <p:sp>
                <p:nvSpPr>
                  <p:cNvPr id="40115" name="Oval 180"/>
                  <p:cNvSpPr/>
                  <p:nvPr/>
                </p:nvSpPr>
                <p:spPr>
                  <a:xfrm>
                    <a:off x="1056" y="3264"/>
                    <a:ext cx="48" cy="48"/>
                  </a:xfrm>
                  <a:prstGeom prst="ellipse">
                    <a:avLst/>
                  </a:prstGeom>
                  <a:solidFill>
                    <a:srgbClr val="CCECFF"/>
                  </a:solidFill>
                  <a:ln w="3810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40116" name="Freeform 181"/>
                  <p:cNvSpPr/>
                  <p:nvPr/>
                </p:nvSpPr>
                <p:spPr>
                  <a:xfrm>
                    <a:off x="1015" y="3310"/>
                    <a:ext cx="148" cy="274"/>
                  </a:xfrm>
                  <a:prstGeom prst="rect">
                    <a:avLst/>
                  </a:prstGeom>
                  <a:noFill/>
                  <a:ln w="38100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</p:grpSp>
          <p:grpSp>
            <p:nvGrpSpPr>
              <p:cNvPr id="40117" name="组合 4168"/>
              <p:cNvGrpSpPr/>
              <p:nvPr/>
            </p:nvGrpSpPr>
            <p:grpSpPr>
              <a:xfrm>
                <a:off x="4773" y="3234"/>
                <a:ext cx="192" cy="231"/>
                <a:chOff x="3744" y="3081"/>
                <a:chExt cx="192" cy="231"/>
              </a:xfrm>
            </p:grpSpPr>
            <p:sp>
              <p:nvSpPr>
                <p:cNvPr id="40118" name="Rectangle 183"/>
                <p:cNvSpPr/>
                <p:nvPr/>
              </p:nvSpPr>
              <p:spPr>
                <a:xfrm>
                  <a:off x="3744" y="3168"/>
                  <a:ext cx="192" cy="144"/>
                </a:xfrm>
                <a:prstGeom prst="rect">
                  <a:avLst/>
                </a:prstGeom>
                <a:solidFill>
                  <a:srgbClr val="663300"/>
                </a:solidFill>
                <a:ln w="9525" cap="flat" cmpd="sng">
                  <a:solidFill>
                    <a:srgbClr val="0033CC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cxnSp>
              <p:nvCxnSpPr>
                <p:cNvPr id="40119" name="Line 184"/>
                <p:cNvCxnSpPr/>
                <p:nvPr/>
              </p:nvCxnSpPr>
              <p:spPr>
                <a:xfrm flipH="1">
                  <a:off x="3831" y="3081"/>
                  <a:ext cx="0" cy="96"/>
                </a:xfrm>
                <a:prstGeom prst="line">
                  <a:avLst/>
                </a:prstGeom>
                <a:ln w="9525" cap="flat" cmpd="sng">
                  <a:solidFill>
                    <a:srgbClr val="0033CC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</p:grpSp>
          <p:grpSp>
            <p:nvGrpSpPr>
              <p:cNvPr id="40120" name="组合 4171"/>
              <p:cNvGrpSpPr/>
              <p:nvPr/>
            </p:nvGrpSpPr>
            <p:grpSpPr>
              <a:xfrm>
                <a:off x="4560" y="816"/>
                <a:ext cx="706" cy="1317"/>
                <a:chOff x="4560" y="816"/>
                <a:chExt cx="706" cy="1317"/>
              </a:xfrm>
            </p:grpSpPr>
            <p:grpSp>
              <p:nvGrpSpPr>
                <p:cNvPr id="40121" name="组合 4172"/>
                <p:cNvGrpSpPr/>
                <p:nvPr/>
              </p:nvGrpSpPr>
              <p:grpSpPr>
                <a:xfrm>
                  <a:off x="4560" y="816"/>
                  <a:ext cx="706" cy="864"/>
                  <a:chOff x="4560" y="816"/>
                  <a:chExt cx="706" cy="864"/>
                </a:xfrm>
              </p:grpSpPr>
              <p:grpSp>
                <p:nvGrpSpPr>
                  <p:cNvPr id="40122" name="组合 4173"/>
                  <p:cNvGrpSpPr/>
                  <p:nvPr/>
                </p:nvGrpSpPr>
                <p:grpSpPr>
                  <a:xfrm>
                    <a:off x="4704" y="1287"/>
                    <a:ext cx="340" cy="340"/>
                    <a:chOff x="4896" y="2775"/>
                    <a:chExt cx="680" cy="681"/>
                  </a:xfrm>
                </p:grpSpPr>
                <p:grpSp>
                  <p:nvGrpSpPr>
                    <p:cNvPr id="40123" name="组合 4174"/>
                    <p:cNvGrpSpPr/>
                    <p:nvPr/>
                  </p:nvGrpSpPr>
                  <p:grpSpPr>
                    <a:xfrm>
                      <a:off x="4896" y="2775"/>
                      <a:ext cx="680" cy="680"/>
                      <a:chOff x="192" y="3351"/>
                      <a:chExt cx="680" cy="680"/>
                    </a:xfrm>
                  </p:grpSpPr>
                  <p:sp>
                    <p:nvSpPr>
                      <p:cNvPr id="40124" name="Oval 189"/>
                      <p:cNvSpPr/>
                      <p:nvPr/>
                    </p:nvSpPr>
                    <p:spPr>
                      <a:xfrm>
                        <a:off x="192" y="3351"/>
                        <a:ext cx="680" cy="680"/>
                      </a:xfrm>
                      <a:prstGeom prst="ellipse">
                        <a:avLst/>
                      </a:prstGeom>
                      <a:solidFill>
                        <a:srgbClr val="CCECFF"/>
                      </a:solidFill>
                      <a:ln w="38100" cap="flat" cmpd="sng">
                        <a:solidFill>
                          <a:srgbClr val="0033CC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 wrap="none" anchor="ctr"/>
                      <a:lstStyle/>
                      <a:p>
                        <a:endParaRPr lang="zh-CN" altLang="en-US">
                          <a:latin typeface="Arial" panose="020B0604020202020204" pitchFamily="34" charset="0"/>
                          <a:ea typeface="宋体" panose="02010600030101010101" pitchFamily="2" charset="-122"/>
                        </a:endParaRPr>
                      </a:p>
                    </p:txBody>
                  </p:sp>
                  <p:sp>
                    <p:nvSpPr>
                      <p:cNvPr id="40125" name="Oval 190"/>
                      <p:cNvSpPr/>
                      <p:nvPr/>
                    </p:nvSpPr>
                    <p:spPr>
                      <a:xfrm>
                        <a:off x="240" y="3408"/>
                        <a:ext cx="576" cy="576"/>
                      </a:xfrm>
                      <a:prstGeom prst="ellipse">
                        <a:avLst/>
                      </a:prstGeom>
                      <a:solidFill>
                        <a:srgbClr val="CCECFF"/>
                      </a:solidFill>
                      <a:ln w="38100" cap="flat" cmpd="sng">
                        <a:solidFill>
                          <a:srgbClr val="0033CC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 wrap="none" anchor="ctr"/>
                      <a:lstStyle/>
                      <a:p>
                        <a:endParaRPr lang="zh-CN" altLang="en-US">
                          <a:latin typeface="Arial" panose="020B0604020202020204" pitchFamily="34" charset="0"/>
                          <a:ea typeface="宋体" panose="02010600030101010101" pitchFamily="2" charset="-122"/>
                        </a:endParaRPr>
                      </a:p>
                    </p:txBody>
                  </p:sp>
                </p:grpSp>
                <p:sp>
                  <p:nvSpPr>
                    <p:cNvPr id="40126" name="Oval 191"/>
                    <p:cNvSpPr/>
                    <p:nvPr/>
                  </p:nvSpPr>
                  <p:spPr>
                    <a:xfrm>
                      <a:off x="5133" y="3018"/>
                      <a:ext cx="192" cy="192"/>
                    </a:xfrm>
                    <a:prstGeom prst="ellipse">
                      <a:avLst/>
                    </a:prstGeom>
                    <a:solidFill>
                      <a:srgbClr val="007572"/>
                    </a:solidFill>
                    <a:ln w="9525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40127" name="AutoShape 192"/>
                    <p:cNvSpPr/>
                    <p:nvPr/>
                  </p:nvSpPr>
                  <p:spPr>
                    <a:xfrm>
                      <a:off x="5175" y="2784"/>
                      <a:ext cx="96" cy="672"/>
                    </a:xfrm>
                    <a:prstGeom prst="diamond">
                      <a:avLst/>
                    </a:prstGeom>
                    <a:solidFill>
                      <a:srgbClr val="663300"/>
                    </a:solidFill>
                    <a:ln w="9525" cap="flat" cmpd="sng">
                      <a:solidFill>
                        <a:srgbClr val="0033CC"/>
                      </a:solidFill>
                      <a:prstDash val="solid"/>
                      <a:miter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</p:grpSp>
              <p:grpSp>
                <p:nvGrpSpPr>
                  <p:cNvPr id="40128" name="组合 4179"/>
                  <p:cNvGrpSpPr/>
                  <p:nvPr/>
                </p:nvGrpSpPr>
                <p:grpSpPr>
                  <a:xfrm>
                    <a:off x="4848" y="1623"/>
                    <a:ext cx="48" cy="57"/>
                    <a:chOff x="1015" y="3264"/>
                    <a:chExt cx="148" cy="320"/>
                  </a:xfrm>
                </p:grpSpPr>
                <p:sp>
                  <p:nvSpPr>
                    <p:cNvPr id="40129" name="Oval 194"/>
                    <p:cNvSpPr/>
                    <p:nvPr/>
                  </p:nvSpPr>
                  <p:spPr>
                    <a:xfrm>
                      <a:off x="1056" y="3264"/>
                      <a:ext cx="48" cy="48"/>
                    </a:xfrm>
                    <a:prstGeom prst="ellipse">
                      <a:avLst/>
                    </a:prstGeom>
                    <a:solidFill>
                      <a:srgbClr val="CCECFF"/>
                    </a:solidFill>
                    <a:ln w="38100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40130" name="Freeform 195"/>
                    <p:cNvSpPr/>
                    <p:nvPr/>
                  </p:nvSpPr>
                  <p:spPr>
                    <a:xfrm>
                      <a:off x="1015" y="3310"/>
                      <a:ext cx="148" cy="274"/>
                    </a:xfrm>
                    <a:prstGeom prst="rect">
                      <a:avLst/>
                    </a:prstGeom>
                    <a:noFill/>
                    <a:ln w="38100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anchor="t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</p:grpSp>
              <p:grpSp>
                <p:nvGrpSpPr>
                  <p:cNvPr id="40131" name="组合 4182"/>
                  <p:cNvGrpSpPr/>
                  <p:nvPr/>
                </p:nvGrpSpPr>
                <p:grpSpPr>
                  <a:xfrm flipH="1" flipV="1">
                    <a:off x="4809" y="1056"/>
                    <a:ext cx="102" cy="227"/>
                    <a:chOff x="1015" y="3264"/>
                    <a:chExt cx="148" cy="320"/>
                  </a:xfrm>
                </p:grpSpPr>
                <p:sp>
                  <p:nvSpPr>
                    <p:cNvPr id="40132" name="Oval 197"/>
                    <p:cNvSpPr/>
                    <p:nvPr/>
                  </p:nvSpPr>
                  <p:spPr>
                    <a:xfrm>
                      <a:off x="1056" y="3264"/>
                      <a:ext cx="48" cy="48"/>
                    </a:xfrm>
                    <a:prstGeom prst="ellipse">
                      <a:avLst/>
                    </a:prstGeom>
                    <a:solidFill>
                      <a:srgbClr val="CCECFF"/>
                    </a:solidFill>
                    <a:ln w="38100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40133" name="Freeform 198"/>
                    <p:cNvSpPr/>
                    <p:nvPr/>
                  </p:nvSpPr>
                  <p:spPr>
                    <a:xfrm>
                      <a:off x="1015" y="3310"/>
                      <a:ext cx="148" cy="274"/>
                    </a:xfrm>
                    <a:prstGeom prst="rect">
                      <a:avLst/>
                    </a:prstGeom>
                    <a:noFill/>
                    <a:ln w="38100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anchor="t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</p:grpSp>
              <p:grpSp>
                <p:nvGrpSpPr>
                  <p:cNvPr id="40134" name="组合 4185"/>
                  <p:cNvGrpSpPr/>
                  <p:nvPr/>
                </p:nvGrpSpPr>
                <p:grpSpPr>
                  <a:xfrm flipV="1">
                    <a:off x="4560" y="816"/>
                    <a:ext cx="706" cy="49"/>
                    <a:chOff x="4680" y="7053"/>
                    <a:chExt cx="1764" cy="123"/>
                  </a:xfrm>
                </p:grpSpPr>
                <p:grpSp>
                  <p:nvGrpSpPr>
                    <p:cNvPr id="40135" name="组合 4186"/>
                    <p:cNvGrpSpPr/>
                    <p:nvPr/>
                  </p:nvGrpSpPr>
                  <p:grpSpPr>
                    <a:xfrm>
                      <a:off x="4680" y="7056"/>
                      <a:ext cx="864" cy="120"/>
                      <a:chOff x="6480" y="6239"/>
                      <a:chExt cx="864" cy="120"/>
                    </a:xfrm>
                  </p:grpSpPr>
                  <p:cxnSp>
                    <p:nvCxnSpPr>
                      <p:cNvPr id="40136" name="Line 201"/>
                      <p:cNvCxnSpPr/>
                      <p:nvPr/>
                    </p:nvCxnSpPr>
                    <p:spPr>
                      <a:xfrm flipH="1">
                        <a:off x="6480" y="6239"/>
                        <a:ext cx="180" cy="113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</p:cxnSp>
                  <p:cxnSp>
                    <p:nvCxnSpPr>
                      <p:cNvPr id="40137" name="Line 202"/>
                      <p:cNvCxnSpPr/>
                      <p:nvPr/>
                    </p:nvCxnSpPr>
                    <p:spPr>
                      <a:xfrm flipH="1">
                        <a:off x="6660" y="6239"/>
                        <a:ext cx="180" cy="113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</p:cxnSp>
                  <p:cxnSp>
                    <p:nvCxnSpPr>
                      <p:cNvPr id="40138" name="Line 203"/>
                      <p:cNvCxnSpPr/>
                      <p:nvPr/>
                    </p:nvCxnSpPr>
                    <p:spPr>
                      <a:xfrm flipH="1">
                        <a:off x="6840" y="6239"/>
                        <a:ext cx="180" cy="113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</p:cxnSp>
                  <p:cxnSp>
                    <p:nvCxnSpPr>
                      <p:cNvPr id="40139" name="Line 204"/>
                      <p:cNvCxnSpPr/>
                      <p:nvPr/>
                    </p:nvCxnSpPr>
                    <p:spPr>
                      <a:xfrm flipH="1">
                        <a:off x="7020" y="6239"/>
                        <a:ext cx="180" cy="113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</p:cxnSp>
                  <p:cxnSp>
                    <p:nvCxnSpPr>
                      <p:cNvPr id="40140" name="Line 205"/>
                      <p:cNvCxnSpPr/>
                      <p:nvPr/>
                    </p:nvCxnSpPr>
                    <p:spPr>
                      <a:xfrm flipH="1">
                        <a:off x="7164" y="6246"/>
                        <a:ext cx="180" cy="113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</p:cxnSp>
                </p:grpSp>
                <p:cxnSp>
                  <p:nvCxnSpPr>
                    <p:cNvPr id="40141" name="Line 206"/>
                    <p:cNvCxnSpPr/>
                    <p:nvPr/>
                  </p:nvCxnSpPr>
                  <p:spPr>
                    <a:xfrm>
                      <a:off x="4845" y="7053"/>
                      <a:ext cx="1593" cy="0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  <p:grpSp>
                  <p:nvGrpSpPr>
                    <p:cNvPr id="40142" name="组合 4193"/>
                    <p:cNvGrpSpPr/>
                    <p:nvPr/>
                  </p:nvGrpSpPr>
                  <p:grpSpPr>
                    <a:xfrm>
                      <a:off x="5580" y="7056"/>
                      <a:ext cx="864" cy="120"/>
                      <a:chOff x="6480" y="6239"/>
                      <a:chExt cx="864" cy="120"/>
                    </a:xfrm>
                  </p:grpSpPr>
                  <p:cxnSp>
                    <p:nvCxnSpPr>
                      <p:cNvPr id="40143" name="Line 208"/>
                      <p:cNvCxnSpPr/>
                      <p:nvPr/>
                    </p:nvCxnSpPr>
                    <p:spPr>
                      <a:xfrm flipH="1">
                        <a:off x="6480" y="6239"/>
                        <a:ext cx="180" cy="113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</p:cxnSp>
                  <p:cxnSp>
                    <p:nvCxnSpPr>
                      <p:cNvPr id="40144" name="Line 209"/>
                      <p:cNvCxnSpPr/>
                      <p:nvPr/>
                    </p:nvCxnSpPr>
                    <p:spPr>
                      <a:xfrm flipH="1">
                        <a:off x="6660" y="6239"/>
                        <a:ext cx="180" cy="113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</p:cxnSp>
                  <p:cxnSp>
                    <p:nvCxnSpPr>
                      <p:cNvPr id="40145" name="Line 210"/>
                      <p:cNvCxnSpPr/>
                      <p:nvPr/>
                    </p:nvCxnSpPr>
                    <p:spPr>
                      <a:xfrm flipH="1">
                        <a:off x="6840" y="6239"/>
                        <a:ext cx="180" cy="113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</p:cxnSp>
                  <p:cxnSp>
                    <p:nvCxnSpPr>
                      <p:cNvPr id="40146" name="Line 211"/>
                      <p:cNvCxnSpPr/>
                      <p:nvPr/>
                    </p:nvCxnSpPr>
                    <p:spPr>
                      <a:xfrm flipH="1">
                        <a:off x="7020" y="6239"/>
                        <a:ext cx="180" cy="113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</p:cxnSp>
                  <p:cxnSp>
                    <p:nvCxnSpPr>
                      <p:cNvPr id="40147" name="Line 212"/>
                      <p:cNvCxnSpPr/>
                      <p:nvPr/>
                    </p:nvCxnSpPr>
                    <p:spPr>
                      <a:xfrm flipH="1">
                        <a:off x="7164" y="6246"/>
                        <a:ext cx="180" cy="113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</p:cxnSp>
                </p:grpSp>
              </p:grpSp>
              <p:cxnSp>
                <p:nvCxnSpPr>
                  <p:cNvPr id="40148" name="Line 213"/>
                  <p:cNvCxnSpPr/>
                  <p:nvPr/>
                </p:nvCxnSpPr>
                <p:spPr>
                  <a:xfrm flipH="1">
                    <a:off x="4848" y="864"/>
                    <a:ext cx="0" cy="192"/>
                  </a:xfrm>
                  <a:prstGeom prst="line">
                    <a:avLst/>
                  </a:prstGeom>
                  <a:ln w="9525" cap="flat" cmpd="sng">
                    <a:solidFill>
                      <a:srgbClr val="0033CC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</p:grpSp>
            <p:grpSp>
              <p:nvGrpSpPr>
                <p:cNvPr id="40149" name="组合 4200"/>
                <p:cNvGrpSpPr/>
                <p:nvPr/>
              </p:nvGrpSpPr>
              <p:grpSpPr>
                <a:xfrm>
                  <a:off x="4761" y="1632"/>
                  <a:ext cx="227" cy="501"/>
                  <a:chOff x="1584" y="3108"/>
                  <a:chExt cx="227" cy="501"/>
                </a:xfrm>
              </p:grpSpPr>
              <p:grpSp>
                <p:nvGrpSpPr>
                  <p:cNvPr id="40150" name="组合 4201"/>
                  <p:cNvGrpSpPr/>
                  <p:nvPr/>
                </p:nvGrpSpPr>
                <p:grpSpPr>
                  <a:xfrm>
                    <a:off x="1584" y="3216"/>
                    <a:ext cx="227" cy="227"/>
                    <a:chOff x="4896" y="2775"/>
                    <a:chExt cx="680" cy="681"/>
                  </a:xfrm>
                </p:grpSpPr>
                <p:grpSp>
                  <p:nvGrpSpPr>
                    <p:cNvPr id="40151" name="组合 4202"/>
                    <p:cNvGrpSpPr/>
                    <p:nvPr/>
                  </p:nvGrpSpPr>
                  <p:grpSpPr>
                    <a:xfrm>
                      <a:off x="4896" y="2775"/>
                      <a:ext cx="680" cy="680"/>
                      <a:chOff x="192" y="3351"/>
                      <a:chExt cx="680" cy="680"/>
                    </a:xfrm>
                  </p:grpSpPr>
                  <p:sp>
                    <p:nvSpPr>
                      <p:cNvPr id="40152" name="Oval 217"/>
                      <p:cNvSpPr/>
                      <p:nvPr/>
                    </p:nvSpPr>
                    <p:spPr>
                      <a:xfrm>
                        <a:off x="192" y="3351"/>
                        <a:ext cx="680" cy="680"/>
                      </a:xfrm>
                      <a:prstGeom prst="ellipse">
                        <a:avLst/>
                      </a:prstGeom>
                      <a:solidFill>
                        <a:srgbClr val="CCECFF"/>
                      </a:solidFill>
                      <a:ln w="38100" cap="flat" cmpd="sng">
                        <a:solidFill>
                          <a:srgbClr val="0033CC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 wrap="none" anchor="ctr"/>
                      <a:lstStyle/>
                      <a:p>
                        <a:endParaRPr lang="zh-CN" altLang="en-US">
                          <a:latin typeface="Arial" panose="020B0604020202020204" pitchFamily="34" charset="0"/>
                          <a:ea typeface="宋体" panose="02010600030101010101" pitchFamily="2" charset="-122"/>
                        </a:endParaRPr>
                      </a:p>
                    </p:txBody>
                  </p:sp>
                  <p:sp>
                    <p:nvSpPr>
                      <p:cNvPr id="40153" name="Oval 218"/>
                      <p:cNvSpPr/>
                      <p:nvPr/>
                    </p:nvSpPr>
                    <p:spPr>
                      <a:xfrm>
                        <a:off x="240" y="3408"/>
                        <a:ext cx="576" cy="576"/>
                      </a:xfrm>
                      <a:prstGeom prst="ellipse">
                        <a:avLst/>
                      </a:prstGeom>
                      <a:solidFill>
                        <a:srgbClr val="CCECFF"/>
                      </a:solidFill>
                      <a:ln w="38100" cap="flat" cmpd="sng">
                        <a:solidFill>
                          <a:srgbClr val="0033CC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 wrap="none" anchor="ctr"/>
                      <a:lstStyle/>
                      <a:p>
                        <a:endParaRPr lang="zh-CN" altLang="en-US">
                          <a:latin typeface="Arial" panose="020B0604020202020204" pitchFamily="34" charset="0"/>
                          <a:ea typeface="宋体" panose="02010600030101010101" pitchFamily="2" charset="-122"/>
                        </a:endParaRPr>
                      </a:p>
                    </p:txBody>
                  </p:sp>
                </p:grpSp>
                <p:sp>
                  <p:nvSpPr>
                    <p:cNvPr id="40154" name="Oval 219"/>
                    <p:cNvSpPr/>
                    <p:nvPr/>
                  </p:nvSpPr>
                  <p:spPr>
                    <a:xfrm>
                      <a:off x="5133" y="3018"/>
                      <a:ext cx="192" cy="192"/>
                    </a:xfrm>
                    <a:prstGeom prst="ellipse">
                      <a:avLst/>
                    </a:prstGeom>
                    <a:solidFill>
                      <a:srgbClr val="007572"/>
                    </a:solidFill>
                    <a:ln w="9525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40155" name="AutoShape 220"/>
                    <p:cNvSpPr/>
                    <p:nvPr/>
                  </p:nvSpPr>
                  <p:spPr>
                    <a:xfrm>
                      <a:off x="5175" y="2784"/>
                      <a:ext cx="96" cy="672"/>
                    </a:xfrm>
                    <a:prstGeom prst="diamond">
                      <a:avLst/>
                    </a:prstGeom>
                    <a:solidFill>
                      <a:srgbClr val="663300"/>
                    </a:solidFill>
                    <a:ln w="9525" cap="flat" cmpd="sng">
                      <a:solidFill>
                        <a:srgbClr val="0033CC"/>
                      </a:solidFill>
                      <a:prstDash val="solid"/>
                      <a:miter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</p:grpSp>
              <p:grpSp>
                <p:nvGrpSpPr>
                  <p:cNvPr id="40156" name="组合 4207"/>
                  <p:cNvGrpSpPr/>
                  <p:nvPr/>
                </p:nvGrpSpPr>
                <p:grpSpPr>
                  <a:xfrm>
                    <a:off x="1659" y="3456"/>
                    <a:ext cx="72" cy="153"/>
                    <a:chOff x="1015" y="3264"/>
                    <a:chExt cx="148" cy="320"/>
                  </a:xfrm>
                </p:grpSpPr>
                <p:sp>
                  <p:nvSpPr>
                    <p:cNvPr id="40157" name="Oval 222"/>
                    <p:cNvSpPr/>
                    <p:nvPr/>
                  </p:nvSpPr>
                  <p:spPr>
                    <a:xfrm>
                      <a:off x="1056" y="3264"/>
                      <a:ext cx="48" cy="48"/>
                    </a:xfrm>
                    <a:prstGeom prst="ellipse">
                      <a:avLst/>
                    </a:prstGeom>
                    <a:solidFill>
                      <a:srgbClr val="CCECFF"/>
                    </a:solidFill>
                    <a:ln w="38100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40158" name="Freeform 223"/>
                    <p:cNvSpPr/>
                    <p:nvPr/>
                  </p:nvSpPr>
                  <p:spPr>
                    <a:xfrm>
                      <a:off x="1015" y="3310"/>
                      <a:ext cx="148" cy="274"/>
                    </a:xfrm>
                    <a:prstGeom prst="rect">
                      <a:avLst/>
                    </a:prstGeom>
                    <a:noFill/>
                    <a:ln w="38100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anchor="t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</p:grpSp>
              <p:grpSp>
                <p:nvGrpSpPr>
                  <p:cNvPr id="40159" name="组合 4210"/>
                  <p:cNvGrpSpPr/>
                  <p:nvPr/>
                </p:nvGrpSpPr>
                <p:grpSpPr>
                  <a:xfrm flipH="1" flipV="1">
                    <a:off x="1662" y="3108"/>
                    <a:ext cx="63" cy="83"/>
                    <a:chOff x="1015" y="3264"/>
                    <a:chExt cx="148" cy="320"/>
                  </a:xfrm>
                </p:grpSpPr>
                <p:sp>
                  <p:nvSpPr>
                    <p:cNvPr id="40160" name="Oval 225"/>
                    <p:cNvSpPr/>
                    <p:nvPr/>
                  </p:nvSpPr>
                  <p:spPr>
                    <a:xfrm>
                      <a:off x="1056" y="3264"/>
                      <a:ext cx="48" cy="48"/>
                    </a:xfrm>
                    <a:prstGeom prst="ellipse">
                      <a:avLst/>
                    </a:prstGeom>
                    <a:solidFill>
                      <a:srgbClr val="CCECFF"/>
                    </a:solidFill>
                    <a:ln w="38100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40161" name="Freeform 226"/>
                    <p:cNvSpPr/>
                    <p:nvPr/>
                  </p:nvSpPr>
                  <p:spPr>
                    <a:xfrm>
                      <a:off x="1015" y="3310"/>
                      <a:ext cx="148" cy="274"/>
                    </a:xfrm>
                    <a:prstGeom prst="rect">
                      <a:avLst/>
                    </a:prstGeom>
                    <a:noFill/>
                    <a:ln w="38100" cap="flat" cmpd="sng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anchor="t"/>
                    <a:lstStyle/>
                    <a:p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</p:grpSp>
            </p:grpSp>
          </p:grpSp>
          <p:cxnSp>
            <p:nvCxnSpPr>
              <p:cNvPr id="40162" name="Line 227"/>
              <p:cNvCxnSpPr/>
              <p:nvPr/>
            </p:nvCxnSpPr>
            <p:spPr>
              <a:xfrm flipH="1" flipV="1">
                <a:off x="4752" y="1872"/>
                <a:ext cx="96" cy="576"/>
              </a:xfrm>
              <a:prstGeom prst="line">
                <a:avLst/>
              </a:prstGeom>
              <a:ln w="19050" cap="flat" cmpd="sng">
                <a:solidFill>
                  <a:srgbClr val="0033CC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0163" name="Line 228"/>
              <p:cNvCxnSpPr/>
              <p:nvPr/>
            </p:nvCxnSpPr>
            <p:spPr>
              <a:xfrm>
                <a:off x="4992" y="1872"/>
                <a:ext cx="48" cy="960"/>
              </a:xfrm>
              <a:prstGeom prst="line">
                <a:avLst/>
              </a:prstGeom>
              <a:ln w="19050" cap="flat" cmpd="sng">
                <a:solidFill>
                  <a:srgbClr val="0033CC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0164" name="Line 229"/>
              <p:cNvCxnSpPr/>
              <p:nvPr/>
            </p:nvCxnSpPr>
            <p:spPr>
              <a:xfrm flipH="1" flipV="1">
                <a:off x="4704" y="1392"/>
                <a:ext cx="0" cy="1440"/>
              </a:xfrm>
              <a:prstGeom prst="line">
                <a:avLst/>
              </a:prstGeom>
              <a:ln w="19050" cap="flat" cmpd="sng">
                <a:solidFill>
                  <a:srgbClr val="0033CC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0165" name="Line 230"/>
              <p:cNvCxnSpPr/>
              <p:nvPr/>
            </p:nvCxnSpPr>
            <p:spPr>
              <a:xfrm>
                <a:off x="5040" y="1392"/>
                <a:ext cx="192" cy="768"/>
              </a:xfrm>
              <a:prstGeom prst="line">
                <a:avLst/>
              </a:prstGeom>
              <a:ln w="19050" cap="flat" cmpd="sng">
                <a:solidFill>
                  <a:srgbClr val="0033CC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</p:cxnSp>
        </p:grpSp>
        <p:sp>
          <p:nvSpPr>
            <p:cNvPr id="40166" name="Text Box 231"/>
            <p:cNvSpPr/>
            <p:nvPr/>
          </p:nvSpPr>
          <p:spPr>
            <a:xfrm>
              <a:off x="4128" y="3408"/>
              <a:ext cx="432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Times New Roman" panose="02020603050405020304" charset="0"/>
                  <a:ea typeface="宋体" panose="02010600030101010101" pitchFamily="2" charset="-122"/>
                </a:rPr>
                <a:t>(d)</a:t>
              </a:r>
              <a:endParaRPr lang="en-US" altLang="zh-CN" sz="2400"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</p:grpSp>
      <p:sp>
        <p:nvSpPr>
          <p:cNvPr id="4219" name="Text Box 232"/>
          <p:cNvSpPr/>
          <p:nvPr/>
        </p:nvSpPr>
        <p:spPr>
          <a:xfrm>
            <a:off x="5181600" y="228600"/>
            <a:ext cx="838200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A50021"/>
                </a:solidFill>
                <a:latin typeface="Times New Roman" panose="02020603050405020304" charset="0"/>
                <a:ea typeface="宋体" panose="02010600030101010101" pitchFamily="2" charset="-122"/>
              </a:rPr>
              <a:t>( b )</a:t>
            </a:r>
            <a:endParaRPr lang="en-US" altLang="zh-CN" sz="2800" b="1">
              <a:solidFill>
                <a:srgbClr val="A50021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4220" name="Text Box 233"/>
          <p:cNvSpPr/>
          <p:nvPr/>
        </p:nvSpPr>
        <p:spPr>
          <a:xfrm>
            <a:off x="228600" y="685800"/>
            <a:ext cx="914400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A50021"/>
                </a:solidFill>
                <a:latin typeface="Times New Roman" panose="02020603050405020304" charset="0"/>
                <a:ea typeface="宋体" panose="02010600030101010101" pitchFamily="2" charset="-122"/>
              </a:rPr>
              <a:t>(  c  )</a:t>
            </a:r>
            <a:endParaRPr lang="en-US" altLang="zh-CN" sz="2800" b="1">
              <a:solidFill>
                <a:srgbClr val="A50021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grpSp>
        <p:nvGrpSpPr>
          <p:cNvPr id="4221" name="组合 4220"/>
          <p:cNvGrpSpPr/>
          <p:nvPr/>
        </p:nvGrpSpPr>
        <p:grpSpPr>
          <a:xfrm>
            <a:off x="3443288" y="685800"/>
            <a:ext cx="2728912" cy="538163"/>
            <a:chOff x="2169" y="432"/>
            <a:chExt cx="1719" cy="339"/>
          </a:xfrm>
        </p:grpSpPr>
        <p:sp>
          <p:nvSpPr>
            <p:cNvPr id="40170" name="Text Box 235"/>
            <p:cNvSpPr/>
            <p:nvPr/>
          </p:nvSpPr>
          <p:spPr>
            <a:xfrm>
              <a:off x="2169" y="444"/>
              <a:ext cx="480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800" b="1">
                  <a:solidFill>
                    <a:srgbClr val="A50021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(a)</a:t>
              </a:r>
              <a:endParaRPr lang="en-US" altLang="zh-CN" sz="2800" b="1">
                <a:solidFill>
                  <a:srgbClr val="A50021"/>
                </a:solidFill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  <p:sp>
          <p:nvSpPr>
            <p:cNvPr id="40171" name="Text Box 236"/>
            <p:cNvSpPr/>
            <p:nvPr/>
          </p:nvSpPr>
          <p:spPr>
            <a:xfrm>
              <a:off x="3456" y="432"/>
              <a:ext cx="432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800" b="1">
                  <a:solidFill>
                    <a:srgbClr val="A50021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(d)</a:t>
              </a:r>
              <a:endParaRPr lang="en-US" altLang="zh-CN" sz="2800" b="1">
                <a:solidFill>
                  <a:srgbClr val="A50021"/>
                </a:solidFill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 additive="base">
                                        <p:cTn id="7" dur="500" fill="hold"/>
                                        <p:tgtEl>
                                          <p:spTgt spid="3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 additive="base">
                                        <p:cTn id="12" dur="500" fill="hold"/>
                                        <p:tgtEl>
                                          <p:spTgt spid="3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 additive="base">
                                        <p:cTn id="17" dur="500" fill="hold"/>
                                        <p:tgtEl>
                                          <p:spTgt spid="4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 additive="base">
                                        <p:cTn id="22" dur="500" fill="hold"/>
                                        <p:tgtEl>
                                          <p:spTgt spid="4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 additive="base">
                                        <p:cTn id="27" dur="500" fill="hold"/>
                                        <p:tgtEl>
                                          <p:spTgt spid="4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3" presetClass="entr" presetSubtype="52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3" presetClass="entr" presetSubtype="52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89" grpId="0"/>
      <p:bldP spid="4219" grpId="1"/>
      <p:bldP spid="4220" grpId="2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Text Box 4"/>
          <p:cNvSpPr/>
          <p:nvPr/>
        </p:nvSpPr>
        <p:spPr>
          <a:xfrm>
            <a:off x="0" y="457200"/>
            <a:ext cx="9144000" cy="24653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4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、用一根绳子把图中两个定滑轮和两个动滑轮组成一个</a:t>
            </a:r>
            <a:r>
              <a:rPr lang="zh-CN" altLang="en-US" sz="2400">
                <a:solidFill>
                  <a:srgbClr val="FF3300"/>
                </a:solidFill>
                <a:latin typeface="黑体" panose="02010609060101010101" charset="-122"/>
                <a:ea typeface="黑体" panose="02010609060101010101" charset="-122"/>
              </a:rPr>
              <a:t>最省力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的滑轮组，若每个滑轮重</a:t>
            </a:r>
            <a:r>
              <a:rPr lang="en-US" altLang="zh-CN" sz="240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100N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，绳的最大承受力为</a:t>
            </a:r>
            <a:r>
              <a:rPr lang="en-US" altLang="zh-CN" sz="240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200N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，试求：</a:t>
            </a:r>
            <a:endParaRPr lang="zh-CN" altLang="en-US" sz="2400">
              <a:solidFill>
                <a:srgbClr val="000000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（</a:t>
            </a:r>
            <a:r>
              <a:rPr lang="en-US" altLang="zh-CN" sz="240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1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）画出滑轮组的装配图；</a:t>
            </a:r>
            <a:endParaRPr lang="zh-CN" altLang="en-US" sz="2400">
              <a:solidFill>
                <a:srgbClr val="000000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（</a:t>
            </a:r>
            <a:r>
              <a:rPr lang="en-US" altLang="zh-CN" sz="240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2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）用此滑轮组最多能提起多重的物体？（不计摩擦）</a:t>
            </a:r>
            <a:endParaRPr lang="zh-CN" altLang="en-US" sz="2400">
              <a:solidFill>
                <a:srgbClr val="000000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（</a:t>
            </a:r>
            <a:r>
              <a:rPr lang="en-US" altLang="zh-CN" sz="240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3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）若自由端移动距离为</a:t>
            </a:r>
            <a:r>
              <a:rPr lang="en-US" altLang="zh-CN" sz="240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1m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，则重物上升的高为多少？</a:t>
            </a:r>
            <a:endParaRPr lang="zh-CN" altLang="en-US" sz="2400">
              <a:solidFill>
                <a:srgbClr val="00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grpSp>
        <p:nvGrpSpPr>
          <p:cNvPr id="40962" name="组合 4226"/>
          <p:cNvGrpSpPr/>
          <p:nvPr/>
        </p:nvGrpSpPr>
        <p:grpSpPr>
          <a:xfrm>
            <a:off x="7391400" y="1143000"/>
            <a:ext cx="1166813" cy="5038725"/>
            <a:chOff x="480" y="912"/>
            <a:chExt cx="816" cy="2811"/>
          </a:xfrm>
        </p:grpSpPr>
        <p:grpSp>
          <p:nvGrpSpPr>
            <p:cNvPr id="40963" name="组合 4227"/>
            <p:cNvGrpSpPr/>
            <p:nvPr/>
          </p:nvGrpSpPr>
          <p:grpSpPr>
            <a:xfrm>
              <a:off x="480" y="912"/>
              <a:ext cx="816" cy="48"/>
              <a:chOff x="480" y="912"/>
              <a:chExt cx="960" cy="96"/>
            </a:xfrm>
          </p:grpSpPr>
          <p:cxnSp>
            <p:nvCxnSpPr>
              <p:cNvPr id="40964" name="Line 7"/>
              <p:cNvCxnSpPr/>
              <p:nvPr/>
            </p:nvCxnSpPr>
            <p:spPr>
              <a:xfrm>
                <a:off x="480" y="1008"/>
                <a:ext cx="960" cy="0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0965" name="Line 8"/>
              <p:cNvCxnSpPr/>
              <p:nvPr/>
            </p:nvCxnSpPr>
            <p:spPr>
              <a:xfrm flipH="1">
                <a:off x="480" y="912"/>
                <a:ext cx="96" cy="96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0966" name="Line 9"/>
              <p:cNvCxnSpPr/>
              <p:nvPr/>
            </p:nvCxnSpPr>
            <p:spPr>
              <a:xfrm flipH="1">
                <a:off x="576" y="912"/>
                <a:ext cx="96" cy="96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0967" name="Line 10"/>
              <p:cNvCxnSpPr/>
              <p:nvPr/>
            </p:nvCxnSpPr>
            <p:spPr>
              <a:xfrm flipH="1">
                <a:off x="672" y="912"/>
                <a:ext cx="96" cy="96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0968" name="Line 11"/>
              <p:cNvCxnSpPr/>
              <p:nvPr/>
            </p:nvCxnSpPr>
            <p:spPr>
              <a:xfrm flipH="1">
                <a:off x="768" y="912"/>
                <a:ext cx="96" cy="96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0969" name="Line 12"/>
              <p:cNvCxnSpPr/>
              <p:nvPr/>
            </p:nvCxnSpPr>
            <p:spPr>
              <a:xfrm flipH="1">
                <a:off x="864" y="912"/>
                <a:ext cx="96" cy="96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0970" name="Line 13"/>
              <p:cNvCxnSpPr/>
              <p:nvPr/>
            </p:nvCxnSpPr>
            <p:spPr>
              <a:xfrm flipH="1">
                <a:off x="960" y="912"/>
                <a:ext cx="96" cy="96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0971" name="Line 14"/>
              <p:cNvCxnSpPr/>
              <p:nvPr/>
            </p:nvCxnSpPr>
            <p:spPr>
              <a:xfrm flipH="1">
                <a:off x="1056" y="912"/>
                <a:ext cx="96" cy="96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0972" name="Line 15"/>
              <p:cNvCxnSpPr/>
              <p:nvPr/>
            </p:nvCxnSpPr>
            <p:spPr>
              <a:xfrm flipH="1">
                <a:off x="1152" y="912"/>
                <a:ext cx="96" cy="96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0973" name="Line 16"/>
              <p:cNvCxnSpPr/>
              <p:nvPr/>
            </p:nvCxnSpPr>
            <p:spPr>
              <a:xfrm flipH="1">
                <a:off x="1248" y="912"/>
                <a:ext cx="96" cy="96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0974" name="Line 17"/>
              <p:cNvCxnSpPr/>
              <p:nvPr/>
            </p:nvCxnSpPr>
            <p:spPr>
              <a:xfrm flipH="1">
                <a:off x="1344" y="912"/>
                <a:ext cx="96" cy="96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grpSp>
          <p:nvGrpSpPr>
            <p:cNvPr id="40975" name="组合 4239"/>
            <p:cNvGrpSpPr/>
            <p:nvPr/>
          </p:nvGrpSpPr>
          <p:grpSpPr>
            <a:xfrm>
              <a:off x="672" y="960"/>
              <a:ext cx="432" cy="925"/>
              <a:chOff x="672" y="960"/>
              <a:chExt cx="432" cy="925"/>
            </a:xfrm>
          </p:grpSpPr>
          <p:grpSp>
            <p:nvGrpSpPr>
              <p:cNvPr id="40976" name="组合 4240"/>
              <p:cNvGrpSpPr/>
              <p:nvPr/>
            </p:nvGrpSpPr>
            <p:grpSpPr>
              <a:xfrm>
                <a:off x="672" y="1056"/>
                <a:ext cx="432" cy="829"/>
                <a:chOff x="672" y="1056"/>
                <a:chExt cx="432" cy="829"/>
              </a:xfrm>
            </p:grpSpPr>
            <p:sp>
              <p:nvSpPr>
                <p:cNvPr id="40977" name="Oval 20"/>
                <p:cNvSpPr/>
                <p:nvPr/>
              </p:nvSpPr>
              <p:spPr>
                <a:xfrm>
                  <a:off x="672" y="1056"/>
                  <a:ext cx="432" cy="336"/>
                </a:xfrm>
                <a:prstGeom prst="ellipse">
                  <a:avLst/>
                </a:prstGeom>
                <a:solidFill>
                  <a:srgbClr val="7D7DA9"/>
                </a:solidFill>
                <a:ln w="25400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40978" name="Oval 21"/>
                <p:cNvSpPr/>
                <p:nvPr/>
              </p:nvSpPr>
              <p:spPr>
                <a:xfrm>
                  <a:off x="768" y="1440"/>
                  <a:ext cx="240" cy="240"/>
                </a:xfrm>
                <a:prstGeom prst="ellipse">
                  <a:avLst/>
                </a:prstGeom>
                <a:solidFill>
                  <a:srgbClr val="7D7DA9"/>
                </a:solidFill>
                <a:ln w="25400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40979" name="Freeform 22"/>
                <p:cNvSpPr/>
                <p:nvPr/>
              </p:nvSpPr>
              <p:spPr>
                <a:xfrm>
                  <a:off x="852" y="1765"/>
                  <a:ext cx="66" cy="120"/>
                </a:xfrm>
                <a:prstGeom prst="rect">
                  <a:avLst/>
                </a:prstGeom>
                <a:noFill/>
                <a:ln w="25400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  <p:grpSp>
            <p:nvGrpSpPr>
              <p:cNvPr id="40980" name="组合 4244"/>
              <p:cNvGrpSpPr/>
              <p:nvPr/>
            </p:nvGrpSpPr>
            <p:grpSpPr>
              <a:xfrm>
                <a:off x="864" y="960"/>
                <a:ext cx="48" cy="816"/>
                <a:chOff x="1440" y="960"/>
                <a:chExt cx="48" cy="816"/>
              </a:xfrm>
            </p:grpSpPr>
            <p:sp>
              <p:nvSpPr>
                <p:cNvPr id="40981" name="Rectangle 24"/>
                <p:cNvSpPr/>
                <p:nvPr/>
              </p:nvSpPr>
              <p:spPr>
                <a:xfrm>
                  <a:off x="1440" y="960"/>
                  <a:ext cx="48" cy="816"/>
                </a:xfrm>
                <a:prstGeom prst="rect">
                  <a:avLst/>
                </a:prstGeom>
                <a:solidFill>
                  <a:srgbClr val="CCECFF"/>
                </a:solidFill>
                <a:ln w="25400" cap="flat" cmpd="sng">
                  <a:solidFill>
                    <a:srgbClr val="000000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40982" name="Oval 25"/>
                <p:cNvSpPr/>
                <p:nvPr/>
              </p:nvSpPr>
              <p:spPr>
                <a:xfrm>
                  <a:off x="1440" y="1200"/>
                  <a:ext cx="48" cy="48"/>
                </a:xfrm>
                <a:prstGeom prst="ellipse">
                  <a:avLst/>
                </a:prstGeom>
                <a:solidFill>
                  <a:srgbClr val="FFFFFF"/>
                </a:solidFill>
                <a:ln w="25400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40983" name="Oval 26"/>
                <p:cNvSpPr/>
                <p:nvPr/>
              </p:nvSpPr>
              <p:spPr>
                <a:xfrm>
                  <a:off x="1440" y="1536"/>
                  <a:ext cx="48" cy="48"/>
                </a:xfrm>
                <a:prstGeom prst="ellipse">
                  <a:avLst/>
                </a:prstGeom>
                <a:solidFill>
                  <a:srgbClr val="FFFFFF"/>
                </a:solidFill>
                <a:ln w="25400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</p:grpSp>
        <p:grpSp>
          <p:nvGrpSpPr>
            <p:cNvPr id="40984" name="组合 4248"/>
            <p:cNvGrpSpPr/>
            <p:nvPr/>
          </p:nvGrpSpPr>
          <p:grpSpPr>
            <a:xfrm>
              <a:off x="672" y="1968"/>
              <a:ext cx="432" cy="1392"/>
              <a:chOff x="672" y="2016"/>
              <a:chExt cx="432" cy="1392"/>
            </a:xfrm>
          </p:grpSpPr>
          <p:grpSp>
            <p:nvGrpSpPr>
              <p:cNvPr id="40985" name="组合 4249"/>
              <p:cNvGrpSpPr/>
              <p:nvPr/>
            </p:nvGrpSpPr>
            <p:grpSpPr>
              <a:xfrm rot="10800000">
                <a:off x="672" y="2016"/>
                <a:ext cx="432" cy="925"/>
                <a:chOff x="672" y="960"/>
                <a:chExt cx="432" cy="925"/>
              </a:xfrm>
            </p:grpSpPr>
            <p:grpSp>
              <p:nvGrpSpPr>
                <p:cNvPr id="40986" name="组合 4250"/>
                <p:cNvGrpSpPr/>
                <p:nvPr/>
              </p:nvGrpSpPr>
              <p:grpSpPr>
                <a:xfrm>
                  <a:off x="672" y="1056"/>
                  <a:ext cx="432" cy="829"/>
                  <a:chOff x="672" y="1056"/>
                  <a:chExt cx="432" cy="829"/>
                </a:xfrm>
              </p:grpSpPr>
              <p:sp>
                <p:nvSpPr>
                  <p:cNvPr id="40987" name="Oval 30"/>
                  <p:cNvSpPr/>
                  <p:nvPr/>
                </p:nvSpPr>
                <p:spPr>
                  <a:xfrm>
                    <a:off x="672" y="1056"/>
                    <a:ext cx="432" cy="336"/>
                  </a:xfrm>
                  <a:prstGeom prst="ellipse">
                    <a:avLst/>
                  </a:prstGeom>
                  <a:solidFill>
                    <a:srgbClr val="7D7DA9"/>
                  </a:solidFill>
                  <a:ln w="25400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40988" name="Oval 31"/>
                  <p:cNvSpPr/>
                  <p:nvPr/>
                </p:nvSpPr>
                <p:spPr>
                  <a:xfrm>
                    <a:off x="768" y="1440"/>
                    <a:ext cx="240" cy="240"/>
                  </a:xfrm>
                  <a:prstGeom prst="ellipse">
                    <a:avLst/>
                  </a:prstGeom>
                  <a:solidFill>
                    <a:srgbClr val="7D7DA9"/>
                  </a:solidFill>
                  <a:ln w="25400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40989" name="Freeform 32"/>
                  <p:cNvSpPr/>
                  <p:nvPr/>
                </p:nvSpPr>
                <p:spPr>
                  <a:xfrm>
                    <a:off x="852" y="1765"/>
                    <a:ext cx="66" cy="120"/>
                  </a:xfrm>
                  <a:prstGeom prst="rect">
                    <a:avLst/>
                  </a:prstGeom>
                  <a:noFill/>
                  <a:ln w="25400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  <p:grpSp>
              <p:nvGrpSpPr>
                <p:cNvPr id="40990" name="组合 4254"/>
                <p:cNvGrpSpPr/>
                <p:nvPr/>
              </p:nvGrpSpPr>
              <p:grpSpPr>
                <a:xfrm>
                  <a:off x="864" y="960"/>
                  <a:ext cx="48" cy="816"/>
                  <a:chOff x="1440" y="960"/>
                  <a:chExt cx="48" cy="816"/>
                </a:xfrm>
              </p:grpSpPr>
              <p:sp>
                <p:nvSpPr>
                  <p:cNvPr id="40991" name="Rectangle 34"/>
                  <p:cNvSpPr/>
                  <p:nvPr/>
                </p:nvSpPr>
                <p:spPr>
                  <a:xfrm>
                    <a:off x="1440" y="960"/>
                    <a:ext cx="48" cy="816"/>
                  </a:xfrm>
                  <a:prstGeom prst="rect">
                    <a:avLst/>
                  </a:prstGeom>
                  <a:solidFill>
                    <a:srgbClr val="CCECFF"/>
                  </a:solidFill>
                  <a:ln w="25400" cap="flat" cmpd="sng">
                    <a:solidFill>
                      <a:srgbClr val="000000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40992" name="Oval 35"/>
                  <p:cNvSpPr/>
                  <p:nvPr/>
                </p:nvSpPr>
                <p:spPr>
                  <a:xfrm>
                    <a:off x="1440" y="1200"/>
                    <a:ext cx="48" cy="48"/>
                  </a:xfrm>
                  <a:prstGeom prst="ellipse">
                    <a:avLst/>
                  </a:prstGeom>
                  <a:solidFill>
                    <a:srgbClr val="FFFFFF"/>
                  </a:solidFill>
                  <a:ln w="25400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40993" name="Oval 36"/>
                  <p:cNvSpPr/>
                  <p:nvPr/>
                </p:nvSpPr>
                <p:spPr>
                  <a:xfrm>
                    <a:off x="1440" y="1536"/>
                    <a:ext cx="48" cy="48"/>
                  </a:xfrm>
                  <a:prstGeom prst="ellipse">
                    <a:avLst/>
                  </a:prstGeom>
                  <a:solidFill>
                    <a:srgbClr val="FFFFFF"/>
                  </a:solidFill>
                  <a:ln w="25400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/>
                  <a:lstStyle/>
                  <a:p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</p:grpSp>
          <p:sp>
            <p:nvSpPr>
              <p:cNvPr id="40994" name="Freeform 37"/>
              <p:cNvSpPr/>
              <p:nvPr/>
            </p:nvSpPr>
            <p:spPr>
              <a:xfrm>
                <a:off x="846" y="2934"/>
                <a:ext cx="84" cy="101"/>
              </a:xfrm>
              <a:prstGeom prst="rect">
                <a:avLst/>
              </a:prstGeom>
              <a:noFill/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cxnSp>
            <p:nvCxnSpPr>
              <p:cNvPr id="40995" name="Line 38"/>
              <p:cNvCxnSpPr/>
              <p:nvPr/>
            </p:nvCxnSpPr>
            <p:spPr>
              <a:xfrm flipH="1">
                <a:off x="864" y="3024"/>
                <a:ext cx="0" cy="192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sp>
            <p:nvSpPr>
              <p:cNvPr id="40996" name="Rectangle 39"/>
              <p:cNvSpPr/>
              <p:nvPr/>
            </p:nvSpPr>
            <p:spPr>
              <a:xfrm>
                <a:off x="768" y="3216"/>
                <a:ext cx="192" cy="192"/>
              </a:xfrm>
              <a:prstGeom prst="rect">
                <a:avLst/>
              </a:prstGeom>
              <a:solidFill>
                <a:srgbClr val="7D7DA9"/>
              </a:solidFill>
              <a:ln w="25400" cap="flat" cmpd="sng">
                <a:solidFill>
                  <a:srgbClr val="0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40997" name="Text Box 40"/>
            <p:cNvSpPr/>
            <p:nvPr/>
          </p:nvSpPr>
          <p:spPr>
            <a:xfrm>
              <a:off x="623" y="3504"/>
              <a:ext cx="578" cy="219"/>
            </a:xfrm>
            <a:prstGeom prst="rect">
              <a:avLst/>
            </a:prstGeom>
            <a:noFill/>
            <a:ln w="25400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>
                  <a:latin typeface="黑体" panose="02010609060101010101" charset="-122"/>
                  <a:ea typeface="黑体" panose="02010609060101010101" charset="-122"/>
                </a:rPr>
                <a:t>G</a:t>
              </a:r>
              <a:r>
                <a:rPr lang="zh-CN" altLang="en-US">
                  <a:latin typeface="黑体" panose="02010609060101010101" charset="-122"/>
                  <a:ea typeface="黑体" panose="02010609060101010101" charset="-122"/>
                </a:rPr>
                <a:t>物</a:t>
              </a:r>
              <a:endParaRPr lang="zh-CN" altLang="en-US">
                <a:latin typeface="黑体" panose="02010609060101010101" charset="-122"/>
                <a:ea typeface="黑体" panose="02010609060101010101" charset="-122"/>
              </a:endParaRPr>
            </a:p>
          </p:txBody>
        </p:sp>
      </p:grpSp>
      <p:grpSp>
        <p:nvGrpSpPr>
          <p:cNvPr id="4263" name="组合 4262"/>
          <p:cNvGrpSpPr/>
          <p:nvPr/>
        </p:nvGrpSpPr>
        <p:grpSpPr>
          <a:xfrm>
            <a:off x="7624763" y="1676400"/>
            <a:ext cx="757238" cy="2581275"/>
            <a:chOff x="622" y="1200"/>
            <a:chExt cx="530" cy="1440"/>
          </a:xfrm>
        </p:grpSpPr>
        <p:cxnSp>
          <p:nvCxnSpPr>
            <p:cNvPr id="40999" name="Line 43"/>
            <p:cNvCxnSpPr/>
            <p:nvPr/>
          </p:nvCxnSpPr>
          <p:spPr>
            <a:xfrm flipV="1">
              <a:off x="903" y="1501"/>
              <a:ext cx="96" cy="384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41000" name="Line 44"/>
            <p:cNvCxnSpPr/>
            <p:nvPr/>
          </p:nvCxnSpPr>
          <p:spPr>
            <a:xfrm flipH="1">
              <a:off x="718" y="1536"/>
              <a:ext cx="0" cy="720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41001" name="Line 45"/>
            <p:cNvCxnSpPr/>
            <p:nvPr/>
          </p:nvCxnSpPr>
          <p:spPr>
            <a:xfrm flipV="1">
              <a:off x="1008" y="1200"/>
              <a:ext cx="96" cy="1104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41002" name="Line 46"/>
            <p:cNvCxnSpPr/>
            <p:nvPr/>
          </p:nvCxnSpPr>
          <p:spPr>
            <a:xfrm flipH="1">
              <a:off x="622" y="1200"/>
              <a:ext cx="0" cy="1440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41003" name="Line 47"/>
            <p:cNvCxnSpPr/>
            <p:nvPr/>
          </p:nvCxnSpPr>
          <p:spPr>
            <a:xfrm flipV="1">
              <a:off x="1104" y="2112"/>
              <a:ext cx="48" cy="528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round/>
              <a:headEnd type="none" w="med" len="med"/>
              <a:tailEnd type="triangle" w="med" len="med"/>
            </a:ln>
          </p:spPr>
        </p:cxnSp>
      </p:grpSp>
      <p:sp>
        <p:nvSpPr>
          <p:cNvPr id="41004" name="Text Box 48"/>
          <p:cNvSpPr/>
          <p:nvPr/>
        </p:nvSpPr>
        <p:spPr>
          <a:xfrm>
            <a:off x="8382000" y="3138488"/>
            <a:ext cx="411163" cy="482600"/>
          </a:xfrm>
          <a:prstGeom prst="rect">
            <a:avLst/>
          </a:prstGeom>
          <a:noFill/>
          <a:ln w="254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>
                <a:latin typeface="黑体" panose="02010609060101010101" charset="-122"/>
                <a:ea typeface="黑体" panose="02010609060101010101" charset="-122"/>
              </a:rPr>
              <a:t>F</a:t>
            </a:r>
            <a:endParaRPr lang="en-US" altLang="zh-CN" sz="240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4270" name="Text Box 49"/>
          <p:cNvSpPr/>
          <p:nvPr/>
        </p:nvSpPr>
        <p:spPr>
          <a:xfrm>
            <a:off x="914400" y="3048000"/>
            <a:ext cx="6324600" cy="8540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">
                <a:solidFill>
                  <a:srgbClr val="00080E"/>
                </a:solidFill>
                <a:latin typeface="黑体" panose="02010609060101010101" charset="-122"/>
                <a:ea typeface="黑体" panose="02010609060101010101" charset="-122"/>
              </a:rPr>
              <a:t>分析：</a:t>
            </a:r>
            <a:r>
              <a:rPr lang="zh-CN" altLang="en-US" sz="2000">
                <a:solidFill>
                  <a:srgbClr val="00080E"/>
                </a:solidFill>
                <a:latin typeface="黑体" panose="02010609060101010101" charset="-122"/>
                <a:ea typeface="黑体" panose="02010609060101010101" charset="-122"/>
                <a:sym typeface="Wingdings" panose="05000000000000000000" pitchFamily="2" charset="2"/>
              </a:rPr>
              <a:t>（</a:t>
            </a:r>
            <a:r>
              <a:rPr lang="en-US" altLang="zh-CN" sz="2000">
                <a:solidFill>
                  <a:srgbClr val="00080E"/>
                </a:solidFill>
                <a:latin typeface="黑体" panose="02010609060101010101" charset="-122"/>
                <a:ea typeface="黑体" panose="02010609060101010101" charset="-122"/>
                <a:sym typeface="Wingdings" panose="05000000000000000000" pitchFamily="2" charset="2"/>
              </a:rPr>
              <a:t>1</a:t>
            </a:r>
            <a:r>
              <a:rPr lang="zh-CN" altLang="en-US" sz="2000">
                <a:solidFill>
                  <a:srgbClr val="00080E"/>
                </a:solidFill>
                <a:latin typeface="黑体" panose="02010609060101010101" charset="-122"/>
                <a:ea typeface="黑体" panose="02010609060101010101" charset="-122"/>
                <a:sym typeface="Wingdings" panose="05000000000000000000" pitchFamily="2" charset="2"/>
              </a:rPr>
              <a:t>）</a:t>
            </a:r>
            <a:r>
              <a:rPr lang="zh-CN" altLang="en-US" sz="2000">
                <a:solidFill>
                  <a:srgbClr val="00080E"/>
                </a:solidFill>
                <a:latin typeface="黑体" panose="02010609060101010101" charset="-122"/>
                <a:ea typeface="黑体" panose="02010609060101010101" charset="-122"/>
              </a:rPr>
              <a:t>两个动滑轮，绳子的股数为</a:t>
            </a:r>
            <a:r>
              <a:rPr lang="en-US" altLang="zh-CN" sz="2000">
                <a:solidFill>
                  <a:srgbClr val="00080E"/>
                </a:solidFill>
                <a:latin typeface="黑体" panose="02010609060101010101" charset="-122"/>
                <a:ea typeface="黑体" panose="02010609060101010101" charset="-122"/>
              </a:rPr>
              <a:t>4</a:t>
            </a:r>
            <a:r>
              <a:rPr lang="zh-CN" altLang="en-US" sz="2000">
                <a:solidFill>
                  <a:srgbClr val="00080E"/>
                </a:solidFill>
                <a:latin typeface="黑体" panose="02010609060101010101" charset="-122"/>
                <a:ea typeface="黑体" panose="02010609060101010101" charset="-122"/>
              </a:rPr>
              <a:t>或</a:t>
            </a:r>
            <a:r>
              <a:rPr lang="en-US" altLang="zh-CN" sz="2000">
                <a:solidFill>
                  <a:srgbClr val="00080E"/>
                </a:solidFill>
                <a:latin typeface="黑体" panose="02010609060101010101" charset="-122"/>
                <a:ea typeface="黑体" panose="02010609060101010101" charset="-122"/>
              </a:rPr>
              <a:t>5</a:t>
            </a:r>
            <a:r>
              <a:rPr lang="zh-CN" altLang="en-US" sz="2000">
                <a:solidFill>
                  <a:srgbClr val="00080E"/>
                </a:solidFill>
                <a:latin typeface="黑体" panose="02010609060101010101" charset="-122"/>
                <a:ea typeface="黑体" panose="02010609060101010101" charset="-122"/>
              </a:rPr>
              <a:t>，                                                    </a:t>
            </a:r>
            <a:endParaRPr lang="zh-CN" altLang="en-US" sz="2000">
              <a:solidFill>
                <a:srgbClr val="00080E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000">
                <a:solidFill>
                  <a:srgbClr val="00080E"/>
                </a:solidFill>
                <a:latin typeface="黑体" panose="02010609060101010101" charset="-122"/>
                <a:ea typeface="黑体" panose="02010609060101010101" charset="-122"/>
              </a:rPr>
              <a:t>     又∵ 绳子的股数越多越省力，∴ </a:t>
            </a:r>
            <a:r>
              <a:rPr lang="en-US" altLang="zh-CN" sz="2000">
                <a:solidFill>
                  <a:srgbClr val="00080E"/>
                </a:solidFill>
                <a:latin typeface="黑体" panose="02010609060101010101" charset="-122"/>
                <a:ea typeface="黑体" panose="02010609060101010101" charset="-122"/>
              </a:rPr>
              <a:t>n = 5</a:t>
            </a:r>
            <a:endParaRPr lang="en-US" altLang="zh-CN" sz="2000">
              <a:solidFill>
                <a:srgbClr val="00080E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4271" name="Text Box 50"/>
          <p:cNvSpPr/>
          <p:nvPr/>
        </p:nvSpPr>
        <p:spPr>
          <a:xfrm>
            <a:off x="990600" y="3868738"/>
            <a:ext cx="5867400" cy="8540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">
                <a:solidFill>
                  <a:srgbClr val="00080E"/>
                </a:solidFill>
                <a:latin typeface="黑体" panose="02010609060101010101" charset="-122"/>
                <a:ea typeface="黑体" panose="02010609060101010101" charset="-122"/>
              </a:rPr>
              <a:t>（</a:t>
            </a:r>
            <a:r>
              <a:rPr lang="en-US" altLang="zh-CN" sz="2000">
                <a:solidFill>
                  <a:srgbClr val="00080E"/>
                </a:solidFill>
                <a:latin typeface="黑体" panose="02010609060101010101" charset="-122"/>
                <a:ea typeface="黑体" panose="02010609060101010101" charset="-122"/>
              </a:rPr>
              <a:t>2</a:t>
            </a:r>
            <a:r>
              <a:rPr lang="zh-CN" altLang="en-US" sz="2000">
                <a:solidFill>
                  <a:srgbClr val="00080E"/>
                </a:solidFill>
                <a:latin typeface="黑体" panose="02010609060101010101" charset="-122"/>
                <a:ea typeface="黑体" panose="02010609060101010101" charset="-122"/>
              </a:rPr>
              <a:t>）由公式 </a:t>
            </a:r>
            <a:r>
              <a:rPr lang="en-US" altLang="zh-CN" sz="2000">
                <a:solidFill>
                  <a:srgbClr val="00080E"/>
                </a:solidFill>
                <a:latin typeface="黑体" panose="02010609060101010101" charset="-122"/>
                <a:ea typeface="黑体" panose="02010609060101010101" charset="-122"/>
              </a:rPr>
              <a:t>F=1/n</a:t>
            </a:r>
            <a:r>
              <a:rPr lang="zh-CN" altLang="en-US" sz="2000">
                <a:solidFill>
                  <a:srgbClr val="00080E"/>
                </a:solidFill>
                <a:latin typeface="黑体" panose="02010609060101010101" charset="-122"/>
                <a:ea typeface="黑体" panose="02010609060101010101" charset="-122"/>
              </a:rPr>
              <a:t>（</a:t>
            </a:r>
            <a:r>
              <a:rPr lang="en-US" altLang="zh-CN" sz="2000">
                <a:solidFill>
                  <a:srgbClr val="00080E"/>
                </a:solidFill>
                <a:latin typeface="黑体" panose="02010609060101010101" charset="-122"/>
                <a:ea typeface="黑体" panose="02010609060101010101" charset="-122"/>
              </a:rPr>
              <a:t>G </a:t>
            </a:r>
            <a:r>
              <a:rPr lang="zh-CN" altLang="en-US" sz="2000" baseline="-25000">
                <a:solidFill>
                  <a:srgbClr val="00080E"/>
                </a:solidFill>
                <a:latin typeface="黑体" panose="02010609060101010101" charset="-122"/>
                <a:ea typeface="黑体" panose="02010609060101010101" charset="-122"/>
              </a:rPr>
              <a:t>物</a:t>
            </a:r>
            <a:r>
              <a:rPr lang="en-US" altLang="zh-CN" sz="2000">
                <a:solidFill>
                  <a:srgbClr val="00080E"/>
                </a:solidFill>
                <a:latin typeface="黑体" panose="02010609060101010101" charset="-122"/>
                <a:ea typeface="黑体" panose="02010609060101010101" charset="-122"/>
              </a:rPr>
              <a:t>+ G</a:t>
            </a:r>
            <a:r>
              <a:rPr lang="zh-CN" altLang="en-US" sz="2000" baseline="-25000">
                <a:solidFill>
                  <a:srgbClr val="00080E"/>
                </a:solidFill>
                <a:latin typeface="黑体" panose="02010609060101010101" charset="-122"/>
                <a:ea typeface="黑体" panose="02010609060101010101" charset="-122"/>
              </a:rPr>
              <a:t>动</a:t>
            </a:r>
            <a:r>
              <a:rPr lang="zh-CN" altLang="en-US" sz="2000">
                <a:solidFill>
                  <a:srgbClr val="00080E"/>
                </a:solidFill>
                <a:latin typeface="黑体" panose="02010609060101010101" charset="-122"/>
                <a:ea typeface="黑体" panose="02010609060101010101" charset="-122"/>
              </a:rPr>
              <a:t>）得：</a:t>
            </a:r>
            <a:endParaRPr lang="zh-CN" altLang="en-US" sz="2000">
              <a:solidFill>
                <a:srgbClr val="00080E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000">
                <a:solidFill>
                  <a:srgbClr val="00080E"/>
                </a:solidFill>
                <a:latin typeface="黑体" panose="02010609060101010101" charset="-122"/>
                <a:ea typeface="黑体" panose="02010609060101010101" charset="-122"/>
              </a:rPr>
              <a:t>    </a:t>
            </a:r>
            <a:r>
              <a:rPr lang="en-US" altLang="zh-CN" sz="2000">
                <a:solidFill>
                  <a:srgbClr val="00080E"/>
                </a:solidFill>
                <a:latin typeface="黑体" panose="02010609060101010101" charset="-122"/>
                <a:ea typeface="黑体" panose="02010609060101010101" charset="-122"/>
              </a:rPr>
              <a:t>G</a:t>
            </a:r>
            <a:r>
              <a:rPr lang="zh-CN" altLang="en-US" sz="2000" baseline="-25000">
                <a:solidFill>
                  <a:srgbClr val="00080E"/>
                </a:solidFill>
                <a:latin typeface="黑体" panose="02010609060101010101" charset="-122"/>
                <a:ea typeface="黑体" panose="02010609060101010101" charset="-122"/>
              </a:rPr>
              <a:t>物 </a:t>
            </a:r>
            <a:r>
              <a:rPr lang="en-US" altLang="zh-CN" sz="2000">
                <a:solidFill>
                  <a:srgbClr val="00080E"/>
                </a:solidFill>
                <a:latin typeface="黑体" panose="02010609060101010101" charset="-122"/>
                <a:ea typeface="黑体" panose="02010609060101010101" charset="-122"/>
              </a:rPr>
              <a:t>= nF </a:t>
            </a:r>
            <a:r>
              <a:rPr lang="zh-CN" altLang="en-US" sz="2000">
                <a:solidFill>
                  <a:srgbClr val="00080E"/>
                </a:solidFill>
                <a:latin typeface="黑体" panose="02010609060101010101" charset="-122"/>
                <a:ea typeface="黑体" panose="02010609060101010101" charset="-122"/>
              </a:rPr>
              <a:t>－ </a:t>
            </a:r>
            <a:r>
              <a:rPr lang="en-US" altLang="zh-CN" sz="2000">
                <a:solidFill>
                  <a:srgbClr val="00080E"/>
                </a:solidFill>
                <a:latin typeface="黑体" panose="02010609060101010101" charset="-122"/>
                <a:ea typeface="黑体" panose="02010609060101010101" charset="-122"/>
              </a:rPr>
              <a:t>G</a:t>
            </a:r>
            <a:r>
              <a:rPr lang="zh-CN" altLang="en-US" sz="2000" baseline="-25000">
                <a:solidFill>
                  <a:srgbClr val="00080E"/>
                </a:solidFill>
                <a:latin typeface="黑体" panose="02010609060101010101" charset="-122"/>
                <a:ea typeface="黑体" panose="02010609060101010101" charset="-122"/>
              </a:rPr>
              <a:t>动</a:t>
            </a:r>
            <a:r>
              <a:rPr lang="en-US" altLang="zh-CN" sz="2000">
                <a:solidFill>
                  <a:srgbClr val="00080E"/>
                </a:solidFill>
                <a:latin typeface="黑体" panose="02010609060101010101" charset="-122"/>
                <a:ea typeface="黑体" panose="02010609060101010101" charset="-122"/>
              </a:rPr>
              <a:t>= 5×200N </a:t>
            </a:r>
            <a:r>
              <a:rPr lang="zh-CN" altLang="en-US" sz="2000">
                <a:solidFill>
                  <a:srgbClr val="00080E"/>
                </a:solidFill>
                <a:latin typeface="黑体" panose="02010609060101010101" charset="-122"/>
                <a:ea typeface="黑体" panose="02010609060101010101" charset="-122"/>
              </a:rPr>
              <a:t>－</a:t>
            </a:r>
            <a:r>
              <a:rPr lang="en-US" altLang="zh-CN" sz="2000">
                <a:solidFill>
                  <a:srgbClr val="00080E"/>
                </a:solidFill>
                <a:latin typeface="黑体" panose="02010609060101010101" charset="-122"/>
                <a:ea typeface="黑体" panose="02010609060101010101" charset="-122"/>
              </a:rPr>
              <a:t>2×100N = 800N</a:t>
            </a:r>
            <a:endParaRPr lang="en-US" altLang="zh-CN" sz="2000">
              <a:solidFill>
                <a:srgbClr val="00080E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4272" name="Text Box 51"/>
          <p:cNvSpPr/>
          <p:nvPr/>
        </p:nvSpPr>
        <p:spPr>
          <a:xfrm>
            <a:off x="990600" y="4876800"/>
            <a:ext cx="5257800" cy="8540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">
                <a:solidFill>
                  <a:srgbClr val="00080E"/>
                </a:solidFill>
                <a:latin typeface="黑体" panose="02010609060101010101" charset="-122"/>
                <a:ea typeface="黑体" panose="02010609060101010101" charset="-122"/>
              </a:rPr>
              <a:t>（</a:t>
            </a:r>
            <a:r>
              <a:rPr lang="en-US" altLang="zh-CN" sz="2000">
                <a:solidFill>
                  <a:srgbClr val="00080E"/>
                </a:solidFill>
                <a:latin typeface="黑体" panose="02010609060101010101" charset="-122"/>
                <a:ea typeface="黑体" panose="02010609060101010101" charset="-122"/>
              </a:rPr>
              <a:t>3</a:t>
            </a:r>
            <a:r>
              <a:rPr lang="zh-CN" altLang="en-US" sz="2000">
                <a:solidFill>
                  <a:srgbClr val="00080E"/>
                </a:solidFill>
                <a:latin typeface="黑体" panose="02010609060101010101" charset="-122"/>
                <a:ea typeface="黑体" panose="02010609060101010101" charset="-122"/>
              </a:rPr>
              <a:t>）由</a:t>
            </a:r>
            <a:r>
              <a:rPr lang="en-US" altLang="zh-CN" sz="2000">
                <a:solidFill>
                  <a:srgbClr val="00080E"/>
                </a:solidFill>
                <a:latin typeface="黑体" panose="02010609060101010101" charset="-122"/>
                <a:ea typeface="黑体" panose="02010609060101010101" charset="-122"/>
              </a:rPr>
              <a:t>S=nh</a:t>
            </a:r>
            <a:r>
              <a:rPr lang="zh-CN" altLang="en-US" sz="2000">
                <a:solidFill>
                  <a:srgbClr val="00080E"/>
                </a:solidFill>
                <a:latin typeface="黑体" panose="02010609060101010101" charset="-122"/>
                <a:ea typeface="黑体" panose="02010609060101010101" charset="-122"/>
              </a:rPr>
              <a:t>得：</a:t>
            </a:r>
            <a:endParaRPr lang="zh-CN" altLang="en-US" sz="2000">
              <a:solidFill>
                <a:srgbClr val="00080E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000">
                <a:solidFill>
                  <a:srgbClr val="00080E"/>
                </a:solidFill>
                <a:latin typeface="黑体" panose="02010609060101010101" charset="-122"/>
                <a:ea typeface="黑体" panose="02010609060101010101" charset="-122"/>
              </a:rPr>
              <a:t>           </a:t>
            </a:r>
            <a:r>
              <a:rPr lang="en-US" altLang="zh-CN" sz="2000">
                <a:solidFill>
                  <a:srgbClr val="00080E"/>
                </a:solidFill>
                <a:latin typeface="黑体" panose="02010609060101010101" charset="-122"/>
                <a:ea typeface="黑体" panose="02010609060101010101" charset="-122"/>
              </a:rPr>
              <a:t>h = S/n = 1m/5 = 0.2m</a:t>
            </a:r>
            <a:endParaRPr lang="en-US" altLang="zh-CN" sz="2000">
              <a:solidFill>
                <a:srgbClr val="00080E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 fill="hold"/>
                                        <p:tgtEl>
                                          <p:spTgt spid="4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2" dur="500" fill="hold"/>
                                        <p:tgtEl>
                                          <p:spTgt spid="4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7" dur="500" fill="hold"/>
                                        <p:tgtEl>
                                          <p:spTgt spid="4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2" dur="500" fill="hold"/>
                                        <p:tgtEl>
                                          <p:spTgt spid="4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70" grpId="0"/>
      <p:bldP spid="4271" grpId="1"/>
      <p:bldP spid="4272" grpId="2"/>
    </p:bldLst>
  </p:timing>
</p:sld>
</file>

<file path=ppt/tags/tag1.xml><?xml version="1.0" encoding="utf-8"?>
<p:tagLst xmlns:p="http://schemas.openxmlformats.org/presentationml/2006/main">
  <p:tag name="KSO_WM_UNIT_TABLE_BEAUTIFY" val="smartTable{670b35c1-f975-4150-8332-a59f2274bd65}"/>
</p:tagLst>
</file>

<file path=ppt/tags/tag2.xml><?xml version="1.0" encoding="utf-8"?>
<p:tagLst xmlns:p="http://schemas.openxmlformats.org/presentationml/2006/main">
  <p:tag name="KSO_WM_UNIT_TABLE_BEAUTIFY" val="smartTable{9598a7eb-05a9-4e90-b91f-b85b0235e674}"/>
</p:tagLst>
</file>

<file path=ppt/tags/tag3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  <p:tag name="COMMONDATA" val="eyJoZGlkIjoiZjE0NzQ5YTJjOWQ4NTA3MjQ2ODdhMmE0YWNiOTMwMDAifQ=="/>
</p:tagLst>
</file>

<file path=ppt/theme/theme1.xml><?xml version="1.0" encoding="utf-8"?>
<a:theme xmlns:a="http://schemas.openxmlformats.org/drawingml/2006/main" name="古瓶荷花">
  <a:themeElements>
    <a:clrScheme name="">
      <a:dk1>
        <a:srgbClr val="0033CC"/>
      </a:dk1>
      <a:lt1>
        <a:srgbClr val="FFFFFF"/>
      </a:lt1>
      <a:dk2>
        <a:srgbClr val="007572"/>
      </a:dk2>
      <a:lt2>
        <a:srgbClr val="C0C0C0"/>
      </a:lt2>
      <a:accent1>
        <a:srgbClr val="CCECFF"/>
      </a:accent1>
      <a:accent2>
        <a:srgbClr val="3399FF"/>
      </a:accent2>
      <a:accent3>
        <a:srgbClr val="FFFFFF"/>
      </a:accent3>
      <a:accent4>
        <a:srgbClr val="002AAF"/>
      </a:accent4>
      <a:accent5>
        <a:srgbClr val="E2F4FF"/>
      </a:accent5>
      <a:accent6>
        <a:srgbClr val="2D89E5"/>
      </a:accent6>
      <a:hlink>
        <a:srgbClr val="CC0066"/>
      </a:hlink>
      <a:folHlink>
        <a:srgbClr val="7D7DA9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33CC"/>
        </a:dk1>
        <a:lt1>
          <a:srgbClr val="FFFFFF"/>
        </a:lt1>
        <a:dk2>
          <a:srgbClr val="007572"/>
        </a:dk2>
        <a:lt2>
          <a:srgbClr val="C0C0C0"/>
        </a:lt2>
        <a:accent1>
          <a:srgbClr val="CCECFF"/>
        </a:accent1>
        <a:accent2>
          <a:srgbClr val="3399FF"/>
        </a:accent2>
        <a:accent3>
          <a:srgbClr val="FFFFFF"/>
        </a:accent3>
        <a:accent4>
          <a:srgbClr val="002AAF"/>
        </a:accent4>
        <a:accent5>
          <a:srgbClr val="E2F4FF"/>
        </a:accent5>
        <a:accent6>
          <a:srgbClr val="2D89E5"/>
        </a:accent6>
        <a:hlink>
          <a:srgbClr val="CC0066"/>
        </a:hlink>
        <a:folHlink>
          <a:srgbClr val="7D7DA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7A77"/>
        </a:dk1>
        <a:lt1>
          <a:srgbClr val="EFF6EE"/>
        </a:lt1>
        <a:dk2>
          <a:srgbClr val="0066CC"/>
        </a:dk2>
        <a:lt2>
          <a:srgbClr val="C0C0C0"/>
        </a:lt2>
        <a:accent1>
          <a:srgbClr val="E7EEE6"/>
        </a:accent1>
        <a:accent2>
          <a:srgbClr val="FF9933"/>
        </a:accent2>
        <a:accent3>
          <a:srgbClr val="F5FAF5"/>
        </a:accent3>
        <a:accent4>
          <a:srgbClr val="006866"/>
        </a:accent4>
        <a:accent5>
          <a:srgbClr val="F1F5F0"/>
        </a:accent5>
        <a:accent6>
          <a:srgbClr val="E5892D"/>
        </a:accent6>
        <a:hlink>
          <a:srgbClr val="636395"/>
        </a:hlink>
        <a:folHlink>
          <a:srgbClr val="CC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CCFFCC"/>
        </a:lt1>
        <a:dk2>
          <a:srgbClr val="E88A00"/>
        </a:dk2>
        <a:lt2>
          <a:srgbClr val="C0C0C0"/>
        </a:lt2>
        <a:accent1>
          <a:srgbClr val="CCECFF"/>
        </a:accent1>
        <a:accent2>
          <a:srgbClr val="336600"/>
        </a:accent2>
        <a:accent3>
          <a:srgbClr val="E2FFE2"/>
        </a:accent3>
        <a:accent4>
          <a:srgbClr val="000000"/>
        </a:accent4>
        <a:accent5>
          <a:srgbClr val="E2F4FF"/>
        </a:accent5>
        <a:accent6>
          <a:srgbClr val="2D5B00"/>
        </a:accent6>
        <a:hlink>
          <a:srgbClr val="3333CC"/>
        </a:hlink>
        <a:folHlink>
          <a:srgbClr val="33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CC"/>
        </a:lt1>
        <a:dk2>
          <a:srgbClr val="CC3300"/>
        </a:dk2>
        <a:lt2>
          <a:srgbClr val="C0C0C0"/>
        </a:lt2>
        <a:accent1>
          <a:srgbClr val="FFFFCC"/>
        </a:accent1>
        <a:accent2>
          <a:srgbClr val="339933"/>
        </a:accent2>
        <a:accent3>
          <a:srgbClr val="FFFFE2"/>
        </a:accent3>
        <a:accent4>
          <a:srgbClr val="000000"/>
        </a:accent4>
        <a:accent5>
          <a:srgbClr val="FFFFE2"/>
        </a:accent5>
        <a:accent6>
          <a:srgbClr val="2D892D"/>
        </a:accent6>
        <a:hlink>
          <a:srgbClr val="0066FF"/>
        </a:hlink>
        <a:folHlink>
          <a:srgbClr val="6F6F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636395"/>
        </a:dk1>
        <a:lt1>
          <a:srgbClr val="FFE2C5"/>
        </a:lt1>
        <a:dk2>
          <a:srgbClr val="000000"/>
        </a:dk2>
        <a:lt2>
          <a:srgbClr val="C0C0C0"/>
        </a:lt2>
        <a:accent1>
          <a:srgbClr val="FFE1E1"/>
        </a:accent1>
        <a:accent2>
          <a:srgbClr val="FF9933"/>
        </a:accent2>
        <a:accent3>
          <a:srgbClr val="FFEEDE"/>
        </a:accent3>
        <a:accent4>
          <a:srgbClr val="545480"/>
        </a:accent4>
        <a:accent5>
          <a:srgbClr val="FFEDED"/>
        </a:accent5>
        <a:accent6>
          <a:srgbClr val="E5892D"/>
        </a:accent6>
        <a:hlink>
          <a:srgbClr val="008080"/>
        </a:hlink>
        <a:folHlink>
          <a:srgbClr val="33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626292"/>
        </a:dk1>
        <a:lt1>
          <a:srgbClr val="CCECFF"/>
        </a:lt1>
        <a:dk2>
          <a:srgbClr val="3333CC"/>
        </a:dk2>
        <a:lt2>
          <a:srgbClr val="C0C0C0"/>
        </a:lt2>
        <a:accent1>
          <a:srgbClr val="D9F1FF"/>
        </a:accent1>
        <a:accent2>
          <a:srgbClr val="FF9900"/>
        </a:accent2>
        <a:accent3>
          <a:srgbClr val="E2F4FF"/>
        </a:accent3>
        <a:accent4>
          <a:srgbClr val="53537D"/>
        </a:accent4>
        <a:accent5>
          <a:srgbClr val="E9F7FF"/>
        </a:accent5>
        <a:accent6>
          <a:srgbClr val="E58900"/>
        </a:accent6>
        <a:hlink>
          <a:srgbClr val="CC0066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66CC"/>
        </a:dk1>
        <a:lt1>
          <a:srgbClr val="FFE1E1"/>
        </a:lt1>
        <a:dk2>
          <a:srgbClr val="006600"/>
        </a:dk2>
        <a:lt2>
          <a:srgbClr val="C0C0C0"/>
        </a:lt2>
        <a:accent1>
          <a:srgbClr val="FFFFCC"/>
        </a:accent1>
        <a:accent2>
          <a:srgbClr val="009999"/>
        </a:accent2>
        <a:accent3>
          <a:srgbClr val="FFEDED"/>
        </a:accent3>
        <a:accent4>
          <a:srgbClr val="0057AF"/>
        </a:accent4>
        <a:accent5>
          <a:srgbClr val="FFFFE2"/>
        </a:accent5>
        <a:accent6>
          <a:srgbClr val="008989"/>
        </a:accent6>
        <a:hlink>
          <a:srgbClr val="EC0000"/>
        </a:hlink>
        <a:folHlink>
          <a:srgbClr val="00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292929"/>
        </a:dk1>
        <a:lt1>
          <a:srgbClr val="DDDDDD"/>
        </a:lt1>
        <a:dk2>
          <a:srgbClr val="0066CC"/>
        </a:dk2>
        <a:lt2>
          <a:srgbClr val="B2B2B2"/>
        </a:lt2>
        <a:accent1>
          <a:srgbClr val="CACADC"/>
        </a:accent1>
        <a:accent2>
          <a:srgbClr val="FFCC00"/>
        </a:accent2>
        <a:accent3>
          <a:srgbClr val="EBEBEB"/>
        </a:accent3>
        <a:accent4>
          <a:srgbClr val="222222"/>
        </a:accent4>
        <a:accent5>
          <a:srgbClr val="E1E1EA"/>
        </a:accent5>
        <a:accent6>
          <a:srgbClr val="E5B700"/>
        </a:accent6>
        <a:hlink>
          <a:srgbClr val="008080"/>
        </a:hlink>
        <a:folHlink>
          <a:srgbClr val="7D7DA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古瓶荷花">
  <a:themeElements>
    <a:clrScheme name="">
      <a:dk1>
        <a:srgbClr val="0033CC"/>
      </a:dk1>
      <a:lt1>
        <a:srgbClr val="FFFFFF"/>
      </a:lt1>
      <a:dk2>
        <a:srgbClr val="007572"/>
      </a:dk2>
      <a:lt2>
        <a:srgbClr val="C0C0C0"/>
      </a:lt2>
      <a:accent1>
        <a:srgbClr val="CCECFF"/>
      </a:accent1>
      <a:accent2>
        <a:srgbClr val="3399FF"/>
      </a:accent2>
      <a:accent3>
        <a:srgbClr val="FFFFFF"/>
      </a:accent3>
      <a:accent4>
        <a:srgbClr val="002AAF"/>
      </a:accent4>
      <a:accent5>
        <a:srgbClr val="E2F4FF"/>
      </a:accent5>
      <a:accent6>
        <a:srgbClr val="2D89E5"/>
      </a:accent6>
      <a:hlink>
        <a:srgbClr val="CC0066"/>
      </a:hlink>
      <a:folHlink>
        <a:srgbClr val="7D7DA9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33CC"/>
        </a:dk1>
        <a:lt1>
          <a:srgbClr val="FFFFFF"/>
        </a:lt1>
        <a:dk2>
          <a:srgbClr val="007572"/>
        </a:dk2>
        <a:lt2>
          <a:srgbClr val="C0C0C0"/>
        </a:lt2>
        <a:accent1>
          <a:srgbClr val="CCECFF"/>
        </a:accent1>
        <a:accent2>
          <a:srgbClr val="3399FF"/>
        </a:accent2>
        <a:accent3>
          <a:srgbClr val="FFFFFF"/>
        </a:accent3>
        <a:accent4>
          <a:srgbClr val="002AAF"/>
        </a:accent4>
        <a:accent5>
          <a:srgbClr val="E2F4FF"/>
        </a:accent5>
        <a:accent6>
          <a:srgbClr val="2D89E5"/>
        </a:accent6>
        <a:hlink>
          <a:srgbClr val="CC0066"/>
        </a:hlink>
        <a:folHlink>
          <a:srgbClr val="7D7DA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7A77"/>
        </a:dk1>
        <a:lt1>
          <a:srgbClr val="EFF6EE"/>
        </a:lt1>
        <a:dk2>
          <a:srgbClr val="0066CC"/>
        </a:dk2>
        <a:lt2>
          <a:srgbClr val="C0C0C0"/>
        </a:lt2>
        <a:accent1>
          <a:srgbClr val="E7EEE6"/>
        </a:accent1>
        <a:accent2>
          <a:srgbClr val="FF9933"/>
        </a:accent2>
        <a:accent3>
          <a:srgbClr val="F5FAF5"/>
        </a:accent3>
        <a:accent4>
          <a:srgbClr val="006866"/>
        </a:accent4>
        <a:accent5>
          <a:srgbClr val="F1F5F0"/>
        </a:accent5>
        <a:accent6>
          <a:srgbClr val="E5892D"/>
        </a:accent6>
        <a:hlink>
          <a:srgbClr val="636395"/>
        </a:hlink>
        <a:folHlink>
          <a:srgbClr val="CC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CCFFCC"/>
        </a:lt1>
        <a:dk2>
          <a:srgbClr val="E88A00"/>
        </a:dk2>
        <a:lt2>
          <a:srgbClr val="C0C0C0"/>
        </a:lt2>
        <a:accent1>
          <a:srgbClr val="CCECFF"/>
        </a:accent1>
        <a:accent2>
          <a:srgbClr val="336600"/>
        </a:accent2>
        <a:accent3>
          <a:srgbClr val="E2FFE2"/>
        </a:accent3>
        <a:accent4>
          <a:srgbClr val="000000"/>
        </a:accent4>
        <a:accent5>
          <a:srgbClr val="E2F4FF"/>
        </a:accent5>
        <a:accent6>
          <a:srgbClr val="2D5B00"/>
        </a:accent6>
        <a:hlink>
          <a:srgbClr val="3333CC"/>
        </a:hlink>
        <a:folHlink>
          <a:srgbClr val="33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CC"/>
        </a:lt1>
        <a:dk2>
          <a:srgbClr val="CC3300"/>
        </a:dk2>
        <a:lt2>
          <a:srgbClr val="C0C0C0"/>
        </a:lt2>
        <a:accent1>
          <a:srgbClr val="FFFFCC"/>
        </a:accent1>
        <a:accent2>
          <a:srgbClr val="339933"/>
        </a:accent2>
        <a:accent3>
          <a:srgbClr val="FFFFE2"/>
        </a:accent3>
        <a:accent4>
          <a:srgbClr val="000000"/>
        </a:accent4>
        <a:accent5>
          <a:srgbClr val="FFFFE2"/>
        </a:accent5>
        <a:accent6>
          <a:srgbClr val="2D892D"/>
        </a:accent6>
        <a:hlink>
          <a:srgbClr val="0066FF"/>
        </a:hlink>
        <a:folHlink>
          <a:srgbClr val="6F6F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636395"/>
        </a:dk1>
        <a:lt1>
          <a:srgbClr val="FFE2C5"/>
        </a:lt1>
        <a:dk2>
          <a:srgbClr val="000000"/>
        </a:dk2>
        <a:lt2>
          <a:srgbClr val="C0C0C0"/>
        </a:lt2>
        <a:accent1>
          <a:srgbClr val="FFE1E1"/>
        </a:accent1>
        <a:accent2>
          <a:srgbClr val="FF9933"/>
        </a:accent2>
        <a:accent3>
          <a:srgbClr val="FFEEDE"/>
        </a:accent3>
        <a:accent4>
          <a:srgbClr val="545480"/>
        </a:accent4>
        <a:accent5>
          <a:srgbClr val="FFEDED"/>
        </a:accent5>
        <a:accent6>
          <a:srgbClr val="E5892D"/>
        </a:accent6>
        <a:hlink>
          <a:srgbClr val="008080"/>
        </a:hlink>
        <a:folHlink>
          <a:srgbClr val="33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626292"/>
        </a:dk1>
        <a:lt1>
          <a:srgbClr val="CCECFF"/>
        </a:lt1>
        <a:dk2>
          <a:srgbClr val="3333CC"/>
        </a:dk2>
        <a:lt2>
          <a:srgbClr val="C0C0C0"/>
        </a:lt2>
        <a:accent1>
          <a:srgbClr val="D9F1FF"/>
        </a:accent1>
        <a:accent2>
          <a:srgbClr val="FF9900"/>
        </a:accent2>
        <a:accent3>
          <a:srgbClr val="E2F4FF"/>
        </a:accent3>
        <a:accent4>
          <a:srgbClr val="53537D"/>
        </a:accent4>
        <a:accent5>
          <a:srgbClr val="E9F7FF"/>
        </a:accent5>
        <a:accent6>
          <a:srgbClr val="E58900"/>
        </a:accent6>
        <a:hlink>
          <a:srgbClr val="CC0066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66CC"/>
        </a:dk1>
        <a:lt1>
          <a:srgbClr val="FFE1E1"/>
        </a:lt1>
        <a:dk2>
          <a:srgbClr val="006600"/>
        </a:dk2>
        <a:lt2>
          <a:srgbClr val="C0C0C0"/>
        </a:lt2>
        <a:accent1>
          <a:srgbClr val="FFFFCC"/>
        </a:accent1>
        <a:accent2>
          <a:srgbClr val="009999"/>
        </a:accent2>
        <a:accent3>
          <a:srgbClr val="FFEDED"/>
        </a:accent3>
        <a:accent4>
          <a:srgbClr val="0057AF"/>
        </a:accent4>
        <a:accent5>
          <a:srgbClr val="FFFFE2"/>
        </a:accent5>
        <a:accent6>
          <a:srgbClr val="008989"/>
        </a:accent6>
        <a:hlink>
          <a:srgbClr val="EC0000"/>
        </a:hlink>
        <a:folHlink>
          <a:srgbClr val="00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292929"/>
        </a:dk1>
        <a:lt1>
          <a:srgbClr val="DDDDDD"/>
        </a:lt1>
        <a:dk2>
          <a:srgbClr val="0066CC"/>
        </a:dk2>
        <a:lt2>
          <a:srgbClr val="B2B2B2"/>
        </a:lt2>
        <a:accent1>
          <a:srgbClr val="CACADC"/>
        </a:accent1>
        <a:accent2>
          <a:srgbClr val="FFCC00"/>
        </a:accent2>
        <a:accent3>
          <a:srgbClr val="EBEBEB"/>
        </a:accent3>
        <a:accent4>
          <a:srgbClr val="222222"/>
        </a:accent4>
        <a:accent5>
          <a:srgbClr val="E1E1EA"/>
        </a:accent5>
        <a:accent6>
          <a:srgbClr val="E5B700"/>
        </a:accent6>
        <a:hlink>
          <a:srgbClr val="008080"/>
        </a:hlink>
        <a:folHlink>
          <a:srgbClr val="7D7DA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5231</Words>
  <Application>WPS 演示</Application>
  <PresentationFormat>On-screen Show (4:3)</PresentationFormat>
  <Paragraphs>770</Paragraphs>
  <Slides>47</Slides>
  <Notes>1</Notes>
  <HiddenSlides>0</HiddenSlides>
  <MMClips>0</MMClips>
  <ScaleCrop>false</ScaleCrop>
  <HeadingPairs>
    <vt:vector size="8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2</vt:i4>
      </vt:variant>
      <vt:variant>
        <vt:lpstr>嵌入 OLE 服务器</vt:lpstr>
      </vt:variant>
      <vt:variant>
        <vt:i4>10</vt:i4>
      </vt:variant>
      <vt:variant>
        <vt:lpstr>幻灯片标题</vt:lpstr>
      </vt:variant>
      <vt:variant>
        <vt:i4>47</vt:i4>
      </vt:variant>
    </vt:vector>
  </HeadingPairs>
  <TitlesOfParts>
    <vt:vector size="76" baseType="lpstr">
      <vt:lpstr>Arial</vt:lpstr>
      <vt:lpstr>宋体</vt:lpstr>
      <vt:lpstr>Wingdings</vt:lpstr>
      <vt:lpstr>Arial</vt:lpstr>
      <vt:lpstr>微软雅黑</vt:lpstr>
      <vt:lpstr>楷体</vt:lpstr>
      <vt:lpstr>Times New Roman</vt:lpstr>
      <vt:lpstr>隶书</vt:lpstr>
      <vt:lpstr>黑体</vt:lpstr>
      <vt:lpstr>Arial Unicode MS</vt:lpstr>
      <vt:lpstr>Calibri</vt:lpstr>
      <vt:lpstr>楷体_GB2312</vt:lpstr>
      <vt:lpstr>新宋体</vt:lpstr>
      <vt:lpstr>Tahoma</vt:lpstr>
      <vt:lpstr>幼圆</vt:lpstr>
      <vt:lpstr>Arial Narrow</vt:lpstr>
      <vt:lpstr>Calibri Light</vt:lpstr>
      <vt:lpstr>古瓶荷花</vt:lpstr>
      <vt:lpstr>古瓶荷花</vt:lpstr>
      <vt:lpstr>Equation.DSMT4</vt:lpstr>
      <vt:lpstr>Equation.3</vt:lpstr>
      <vt:lpstr>Equation.DSMT4</vt:lpstr>
      <vt:lpstr>Equation.DSMT4</vt:lpstr>
      <vt:lpstr>Equation.DSMT4</vt:lpstr>
      <vt:lpstr>Equation.DSMT4</vt:lpstr>
      <vt:lpstr>Paint.Picture</vt:lpstr>
      <vt:lpstr>Equation.3</vt:lpstr>
      <vt:lpstr>Equation.3</vt:lpstr>
      <vt:lpstr>Equation.3</vt:lpstr>
      <vt:lpstr>11.2 滑轮</vt:lpstr>
      <vt:lpstr>复习回顾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滑轮组小结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rbm.xkw.com</dc:creator>
  <cp:lastModifiedBy>华润</cp:lastModifiedBy>
  <cp:revision>2</cp:revision>
  <cp:lastPrinted>2021-04-07T13:39:00Z</cp:lastPrinted>
  <dcterms:created xsi:type="dcterms:W3CDTF">2021-04-07T13:39:00Z</dcterms:created>
  <dcterms:modified xsi:type="dcterms:W3CDTF">2022-05-31T07:06:05Z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  <property fmtid="{D5CDD505-2E9C-101B-9397-08002B2CF9AE}" pid="6" name="ICV">
    <vt:lpwstr>1960538815DE4412A4AA5B4E5B78C6A8</vt:lpwstr>
  </property>
  <property fmtid="{D5CDD505-2E9C-101B-9397-08002B2CF9AE}" pid="7" name="KSOProductBuildVer">
    <vt:lpwstr>2052-11.1.0.11691</vt:lpwstr>
  </property>
</Properties>
</file>